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2" r:id="rId5"/>
    <p:sldId id="275" r:id="rId6"/>
    <p:sldId id="276" r:id="rId7"/>
    <p:sldId id="279" r:id="rId8"/>
    <p:sldId id="297" r:id="rId9"/>
    <p:sldId id="294" r:id="rId10"/>
    <p:sldId id="282" r:id="rId11"/>
    <p:sldId id="283" r:id="rId12"/>
    <p:sldId id="281" r:id="rId13"/>
    <p:sldId id="296" r:id="rId14"/>
    <p:sldId id="298" r:id="rId15"/>
    <p:sldId id="299" r:id="rId16"/>
    <p:sldId id="288" r:id="rId17"/>
    <p:sldId id="300" r:id="rId18"/>
    <p:sldId id="28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93468D6-6484-445E-9A06-6B2ED4378895}">
          <p14:sldIdLst>
            <p14:sldId id="292"/>
            <p14:sldId id="275"/>
          </p14:sldIdLst>
        </p14:section>
        <p14:section name="Business &amp; Data Understanding" id="{C30B054A-44F8-45FD-885F-5E5B20846372}">
          <p14:sldIdLst>
            <p14:sldId id="276"/>
            <p14:sldId id="279"/>
            <p14:sldId id="297"/>
            <p14:sldId id="294"/>
          </p14:sldIdLst>
        </p14:section>
        <p14:section name="EDA Charts" id="{874CE8B5-1668-4C0B-BA5D-468F78D901A3}">
          <p14:sldIdLst>
            <p14:sldId id="282"/>
            <p14:sldId id="283"/>
            <p14:sldId id="281"/>
            <p14:sldId id="296"/>
            <p14:sldId id="298"/>
            <p14:sldId id="299"/>
          </p14:sldIdLst>
        </p14:section>
        <p14:section name="Conclusion &amp; Recommendations" id="{4CFC1E1F-7966-4F67-9337-DA5B2119763D}">
          <p14:sldIdLst>
            <p14:sldId id="288"/>
            <p14:sldId id="30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400"/>
    <a:srgbClr val="446992"/>
    <a:srgbClr val="AEC2D8"/>
    <a:srgbClr val="98432A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54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7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168" y="2012776"/>
            <a:ext cx="6119685" cy="2057441"/>
          </a:xfrm>
        </p:spPr>
        <p:txBody>
          <a:bodyPr/>
          <a:lstStyle/>
          <a:p>
            <a:pPr algn="ctr"/>
            <a:r>
              <a:rPr lang="en-US" sz="4800" b="0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Heart Failure Prediction Project</a:t>
            </a:r>
            <a:endParaRPr lang="en-US" sz="4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231891" cy="760288"/>
          </a:xfrm>
        </p:spPr>
        <p:txBody>
          <a:bodyPr/>
          <a:lstStyle/>
          <a:p>
            <a:r>
              <a:rPr lang="en-US" sz="32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 Naira </a:t>
            </a:r>
            <a:r>
              <a:rPr lang="en-US" sz="3200" i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Hassan</a:t>
            </a:r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442158" y="3816503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641215" y="1218826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11" name="Hexagon 10">
            <a:extLst>
              <a:ext uri="{FF2B5EF4-FFF2-40B4-BE49-F238E27FC236}">
                <a16:creationId xmlns:a16="http://schemas.microsoft.com/office/drawing/2014/main" id="{6CD95C5D-FA5B-7F3C-F7B1-36EF4552C72A}"/>
              </a:ext>
            </a:extLst>
          </p:cNvPr>
          <p:cNvSpPr/>
          <p:nvPr/>
        </p:nvSpPr>
        <p:spPr>
          <a:xfrm rot="5400000">
            <a:off x="7122950" y="1739188"/>
            <a:ext cx="3377682" cy="3183682"/>
          </a:xfrm>
          <a:prstGeom prst="hex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id="{20051871-1D24-3905-934F-21BFF7554EE4}"/>
              </a:ext>
            </a:extLst>
          </p:cNvPr>
          <p:cNvSpPr/>
          <p:nvPr/>
        </p:nvSpPr>
        <p:spPr>
          <a:xfrm rot="5400000">
            <a:off x="2964806" y="-4621157"/>
            <a:ext cx="1751349" cy="11440164"/>
          </a:xfrm>
          <a:prstGeom prst="hexagon">
            <a:avLst/>
          </a:prstGeom>
          <a:solidFill>
            <a:srgbClr val="D844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59DDB-7772-6939-28A0-2B2EB3A3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6" y="731906"/>
            <a:ext cx="9738639" cy="7340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Observations for Categorical Features: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46EAE-2722-EADE-FF50-3E3958187DD0}"/>
              </a:ext>
            </a:extLst>
          </p:cNvPr>
          <p:cNvSpPr txBox="1"/>
          <p:nvPr/>
        </p:nvSpPr>
        <p:spPr>
          <a:xfrm flipH="1">
            <a:off x="133116" y="2446176"/>
            <a:ext cx="7761204" cy="38472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Sex:</a:t>
            </a:r>
            <a:r>
              <a:rPr lang="en-150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"Male" is more likely to have heart disease than Female.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ChestPainType: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have type "ASY" are more likely to have heart disease than people have other Types, then "NAP".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u="sng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FastingBS</a:t>
            </a:r>
            <a:r>
              <a:rPr lang="en-US" sz="24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who have "BS &lt; 120" sometimes have heart disease and others sometimes have not. and most people who have BS &gt; 120 also have heart disease.</a:t>
            </a:r>
            <a:endParaRPr lang="en-150" sz="20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24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RestingECG:</a:t>
            </a:r>
            <a:r>
              <a:rPr lang="en-150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who have the "Normal" type are more likely to have heart disease, then "ST", and finally "LVH".</a:t>
            </a:r>
            <a:endParaRPr lang="en-150" sz="20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24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ExerciseAngina:</a:t>
            </a:r>
            <a:r>
              <a:rPr lang="en-150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people have Angina "Yes" have heart disease.</a:t>
            </a:r>
            <a:endParaRPr lang="en-150" sz="20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24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ST_Slop:</a:t>
            </a:r>
            <a:r>
              <a:rPr lang="en-150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"Flat" slope displays a very high probability of being diagnosed with heart disease, then "Up", then "Down".</a:t>
            </a:r>
            <a:endParaRPr lang="en-150" sz="20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7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Hexagon 59">
            <a:extLst>
              <a:ext uri="{FF2B5EF4-FFF2-40B4-BE49-F238E27FC236}">
                <a16:creationId xmlns:a16="http://schemas.microsoft.com/office/drawing/2014/main" id="{1957DB7C-C071-795B-D560-47ADD7D757E3}"/>
              </a:ext>
            </a:extLst>
          </p:cNvPr>
          <p:cNvSpPr/>
          <p:nvPr/>
        </p:nvSpPr>
        <p:spPr>
          <a:xfrm rot="5400000">
            <a:off x="5230483" y="-4319914"/>
            <a:ext cx="1751349" cy="10525759"/>
          </a:xfrm>
          <a:prstGeom prst="hexagon">
            <a:avLst/>
          </a:prstGeom>
          <a:solidFill>
            <a:srgbClr val="D844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6AA322BF-72CA-D771-9F0F-36538AC853B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t="5592" b="5592"/>
          <a:stretch/>
        </p:blipFill>
        <p:spPr>
          <a:xfrm>
            <a:off x="175472" y="2056269"/>
            <a:ext cx="3895583" cy="130118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16948369-7994-F315-1257-327159035F7C}"/>
              </a:ext>
            </a:extLst>
          </p:cNvPr>
          <p:cNvPicPr>
            <a:picLocks noGrp="1" noChangeAspect="1"/>
          </p:cNvPicPr>
          <p:nvPr>
            <p:ph type="pic" sz="quarter" idx="72"/>
          </p:nvPr>
        </p:nvPicPr>
        <p:blipFill>
          <a:blip r:embed="rId4"/>
          <a:srcRect t="5592" b="5592"/>
          <a:stretch/>
        </p:blipFill>
        <p:spPr>
          <a:xfrm>
            <a:off x="4154978" y="2056268"/>
            <a:ext cx="3895582" cy="130118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Picture Placeholder 49">
            <a:extLst>
              <a:ext uri="{FF2B5EF4-FFF2-40B4-BE49-F238E27FC236}">
                <a16:creationId xmlns:a16="http://schemas.microsoft.com/office/drawing/2014/main" id="{6082063A-A12E-BC58-60C2-3A0E54B3DFCA}"/>
              </a:ext>
            </a:extLst>
          </p:cNvPr>
          <p:cNvPicPr>
            <a:picLocks noGrp="1" noChangeAspect="1"/>
          </p:cNvPicPr>
          <p:nvPr>
            <p:ph type="pic" sz="quarter" idx="69"/>
          </p:nvPr>
        </p:nvPicPr>
        <p:blipFill>
          <a:blip r:embed="rId5"/>
          <a:srcRect t="5648" b="5648"/>
          <a:stretch/>
        </p:blipFill>
        <p:spPr>
          <a:xfrm>
            <a:off x="2207185" y="4603419"/>
            <a:ext cx="3895586" cy="1299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Picture Placeholder 39">
            <a:extLst>
              <a:ext uri="{FF2B5EF4-FFF2-40B4-BE49-F238E27FC236}">
                <a16:creationId xmlns:a16="http://schemas.microsoft.com/office/drawing/2014/main" id="{C8838CC2-67CA-A0F1-AB6B-19253C3B1DA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592" b="5592"/>
          <a:stretch/>
        </p:blipFill>
        <p:spPr>
          <a:xfrm>
            <a:off x="8134483" y="2056269"/>
            <a:ext cx="3895582" cy="130118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4" name="Picture Placeholder 49">
            <a:extLst>
              <a:ext uri="{FF2B5EF4-FFF2-40B4-BE49-F238E27FC236}">
                <a16:creationId xmlns:a16="http://schemas.microsoft.com/office/drawing/2014/main" id="{DCC1D307-446C-221D-2D39-307A3B49BC8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648" b="5648"/>
          <a:stretch/>
        </p:blipFill>
        <p:spPr>
          <a:xfrm>
            <a:off x="6186691" y="4603419"/>
            <a:ext cx="3895586" cy="1299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0C1293F-EC7A-4B02-671C-8949C31F6B24}"/>
              </a:ext>
            </a:extLst>
          </p:cNvPr>
          <p:cNvSpPr txBox="1"/>
          <p:nvPr/>
        </p:nvSpPr>
        <p:spPr>
          <a:xfrm>
            <a:off x="1026160" y="372090"/>
            <a:ext cx="10139680" cy="14465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150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Posterama Text Black (Headings)"/>
              </a:rPr>
              <a:t>Relation Between Numerical </a:t>
            </a: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Posterama Text Black (Headings)"/>
              </a:rPr>
              <a:t>Features</a:t>
            </a:r>
            <a:r>
              <a:rPr lang="ar-EG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Posterama Text Black (Headings)"/>
              </a:rPr>
              <a:t> </a:t>
            </a:r>
            <a:r>
              <a:rPr lang="en-150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Posterama Text Black (Headings)"/>
              </a:rPr>
              <a:t>and Heart Failure</a:t>
            </a:r>
            <a:endParaRPr lang="en-US" sz="4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64" name="Text Placeholder 133">
            <a:extLst>
              <a:ext uri="{FF2B5EF4-FFF2-40B4-BE49-F238E27FC236}">
                <a16:creationId xmlns:a16="http://schemas.microsoft.com/office/drawing/2014/main" id="{E2522DA5-228A-C1B9-893C-317C6E7A203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73914" y="3695911"/>
            <a:ext cx="1298697" cy="454718"/>
          </a:xfrm>
        </p:spPr>
        <p:txBody>
          <a:bodyPr/>
          <a:lstStyle/>
          <a:p>
            <a:pPr algn="ctr"/>
            <a:r>
              <a:rPr lang="en-150" altLang="zh-CN" dirty="0"/>
              <a:t>Age </a:t>
            </a:r>
            <a:endParaRPr lang="en-US" altLang="zh-CN" dirty="0"/>
          </a:p>
        </p:txBody>
      </p:sp>
      <p:sp>
        <p:nvSpPr>
          <p:cNvPr id="68" name="Text Placeholder 131">
            <a:extLst>
              <a:ext uri="{FF2B5EF4-FFF2-40B4-BE49-F238E27FC236}">
                <a16:creationId xmlns:a16="http://schemas.microsoft.com/office/drawing/2014/main" id="{52EE1EE1-D140-6285-64D5-82ABD9A79D7F}"/>
              </a:ext>
            </a:extLst>
          </p:cNvPr>
          <p:cNvSpPr txBox="1">
            <a:spLocks/>
          </p:cNvSpPr>
          <p:nvPr/>
        </p:nvSpPr>
        <p:spPr>
          <a:xfrm>
            <a:off x="5633217" y="3708638"/>
            <a:ext cx="1173264" cy="441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RestingBP</a:t>
            </a:r>
            <a:endParaRPr lang="en-US" dirty="0"/>
          </a:p>
        </p:txBody>
      </p:sp>
      <p:sp>
        <p:nvSpPr>
          <p:cNvPr id="70" name="Text Placeholder 135">
            <a:extLst>
              <a:ext uri="{FF2B5EF4-FFF2-40B4-BE49-F238E27FC236}">
                <a16:creationId xmlns:a16="http://schemas.microsoft.com/office/drawing/2014/main" id="{B96B9900-BD1D-B386-CA93-DACE762E997F}"/>
              </a:ext>
            </a:extLst>
          </p:cNvPr>
          <p:cNvSpPr txBox="1">
            <a:spLocks/>
          </p:cNvSpPr>
          <p:nvPr/>
        </p:nvSpPr>
        <p:spPr>
          <a:xfrm>
            <a:off x="3364146" y="6198009"/>
            <a:ext cx="1581657" cy="506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150" altLang="zh-CN" dirty="0"/>
              <a:t>MaxHR</a:t>
            </a:r>
            <a:r>
              <a:rPr lang="en-150" dirty="0"/>
              <a:t> </a:t>
            </a:r>
            <a:endParaRPr lang="en-US" altLang="zh-CN" dirty="0"/>
          </a:p>
        </p:txBody>
      </p:sp>
      <p:sp>
        <p:nvSpPr>
          <p:cNvPr id="72" name="Text Placeholder 129">
            <a:extLst>
              <a:ext uri="{FF2B5EF4-FFF2-40B4-BE49-F238E27FC236}">
                <a16:creationId xmlns:a16="http://schemas.microsoft.com/office/drawing/2014/main" id="{27658B20-7EE7-A06D-FF27-871B5A772174}"/>
              </a:ext>
            </a:extLst>
          </p:cNvPr>
          <p:cNvSpPr txBox="1">
            <a:spLocks/>
          </p:cNvSpPr>
          <p:nvPr/>
        </p:nvSpPr>
        <p:spPr>
          <a:xfrm>
            <a:off x="9421649" y="3679649"/>
            <a:ext cx="1500351" cy="4709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150" altLang="zh-CN" dirty="0"/>
              <a:t>Cholestrol</a:t>
            </a:r>
            <a:endParaRPr lang="en-US" altLang="zh-CN" dirty="0"/>
          </a:p>
        </p:txBody>
      </p:sp>
      <p:sp>
        <p:nvSpPr>
          <p:cNvPr id="74" name="Text Placeholder 137">
            <a:extLst>
              <a:ext uri="{FF2B5EF4-FFF2-40B4-BE49-F238E27FC236}">
                <a16:creationId xmlns:a16="http://schemas.microsoft.com/office/drawing/2014/main" id="{724766EE-5B13-0C37-6DDE-D2F73E53E7D3}"/>
              </a:ext>
            </a:extLst>
          </p:cNvPr>
          <p:cNvSpPr txBox="1">
            <a:spLocks/>
          </p:cNvSpPr>
          <p:nvPr/>
        </p:nvSpPr>
        <p:spPr>
          <a:xfrm>
            <a:off x="7407323" y="6364318"/>
            <a:ext cx="1688478" cy="338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150" altLang="zh-CN" dirty="0"/>
              <a:t>Oldpeak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52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/>
      <p:bldP spid="68" grpId="0"/>
      <p:bldP spid="70" grpId="0"/>
      <p:bldP spid="72" grpId="0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id="{20051871-1D24-3905-934F-21BFF7554EE4}"/>
              </a:ext>
            </a:extLst>
          </p:cNvPr>
          <p:cNvSpPr/>
          <p:nvPr/>
        </p:nvSpPr>
        <p:spPr>
          <a:xfrm rot="5400000">
            <a:off x="2964806" y="-4621157"/>
            <a:ext cx="1751349" cy="11440164"/>
          </a:xfrm>
          <a:prstGeom prst="hexagon">
            <a:avLst/>
          </a:prstGeom>
          <a:solidFill>
            <a:srgbClr val="D844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59DDB-7772-6939-28A0-2B2EB3A3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6" y="731906"/>
            <a:ext cx="9738639" cy="7340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Observations for </a:t>
            </a:r>
            <a:r>
              <a:rPr lang="en-1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Numerical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Features: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46EAE-2722-EADE-FF50-3E3958187DD0}"/>
              </a:ext>
            </a:extLst>
          </p:cNvPr>
          <p:cNvSpPr txBox="1"/>
          <p:nvPr/>
        </p:nvSpPr>
        <p:spPr>
          <a:xfrm flipH="1">
            <a:off x="133116" y="2466496"/>
            <a:ext cx="7984724" cy="3477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Age:</a:t>
            </a:r>
            <a:r>
              <a:rPr lang="en-150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have "54+" are more likely to have heart disease.</a:t>
            </a:r>
            <a:endParaRPr lang="en-150" sz="20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u="sng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RestingBP</a:t>
            </a:r>
            <a:r>
              <a:rPr lang="en-US" sz="24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values overlapping, but values in the range "135 &lt;" have a high probability of being diagnosed with heart disease.</a:t>
            </a:r>
            <a:endParaRPr lang="en-150" sz="20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Cholesterol: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 values affect results, and it does not make sense, so I will handle it in a preprocessing step, but values in the range "280 &lt;" have a high probability of being diagnosed with heart disease.</a:t>
            </a:r>
            <a:endParaRPr lang="en-150" sz="20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24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MaxHR:</a:t>
            </a:r>
            <a:r>
              <a:rPr lang="en-150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who have MaxHR in the range "90:149" have a high probability of being diagnosed with heart disease.</a:t>
            </a:r>
            <a:endParaRPr lang="en-150" sz="20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24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Oldpeak:</a:t>
            </a:r>
            <a:r>
              <a:rPr lang="en-150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values display Heart disease, but values in the range "1&lt;" display a high probability of being diagnosed with heart disease.</a:t>
            </a:r>
            <a:endParaRPr lang="en-150" sz="20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0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447675"/>
            <a:ext cx="5578573" cy="808414"/>
          </a:xfrm>
        </p:spPr>
        <p:txBody>
          <a:bodyPr/>
          <a:lstStyle/>
          <a:p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Posterama Text Black (Headings)"/>
              </a:rPr>
              <a:t>Conclusion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</a:rPr>
              <a:t>:</a:t>
            </a:r>
            <a:b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9970" y="1527903"/>
            <a:ext cx="5865368" cy="51675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success to predict Heart Failure with an accuracy of 86% by using the LogisticRegression Algorithm which is the best accuracy depending on my experiment.</a:t>
            </a:r>
            <a:endParaRPr lang="en-150" sz="18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use</a:t>
            </a:r>
            <a:r>
              <a:rPr lang="en-150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lot of steps: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&amp; Data Understanding.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&amp; show Data.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Data.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EDA and Extract Insights.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Preprocessing.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 zero rows.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Categorical Features to Numerical.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Scaling Data.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Data.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Machine Learning algorithms to predict Heart Failure.</a:t>
            </a:r>
          </a:p>
        </p:txBody>
      </p:sp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7" name="Picture Placeholder 6" descr="A screenshot of a color chart&#10;&#10;Description automatically generated">
            <a:extLst>
              <a:ext uri="{FF2B5EF4-FFF2-40B4-BE49-F238E27FC236}">
                <a16:creationId xmlns:a16="http://schemas.microsoft.com/office/drawing/2014/main" id="{6F030EB2-3840-1682-CEE2-AC01D0900950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/>
          <a:srcRect t="109" b="57"/>
          <a:stretch/>
        </p:blipFill>
        <p:spPr>
          <a:xfrm>
            <a:off x="7493157" y="1844040"/>
            <a:ext cx="4248873" cy="3393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id="{20051871-1D24-3905-934F-21BFF7554EE4}"/>
              </a:ext>
            </a:extLst>
          </p:cNvPr>
          <p:cNvSpPr/>
          <p:nvPr/>
        </p:nvSpPr>
        <p:spPr>
          <a:xfrm rot="5400000">
            <a:off x="-62872" y="-4621157"/>
            <a:ext cx="1751349" cy="11440164"/>
          </a:xfrm>
          <a:prstGeom prst="hexagon">
            <a:avLst/>
          </a:prstGeom>
          <a:solidFill>
            <a:srgbClr val="D844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59DDB-7772-6939-28A0-2B2EB3A3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16" y="731906"/>
            <a:ext cx="9738639" cy="734038"/>
          </a:xfrm>
        </p:spPr>
        <p:txBody>
          <a:bodyPr/>
          <a:lstStyle/>
          <a:p>
            <a:r>
              <a:rPr lang="en-1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Recommendations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46EAE-2722-EADE-FF50-3E3958187DD0}"/>
              </a:ext>
            </a:extLst>
          </p:cNvPr>
          <p:cNvSpPr txBox="1"/>
          <p:nvPr/>
        </p:nvSpPr>
        <p:spPr>
          <a:xfrm flipH="1">
            <a:off x="133116" y="2009296"/>
            <a:ext cx="9153124" cy="43396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Depending on observation from Chest Pain Type the "ASY" type is the most.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patient who has this type does not feel any pain, which appears only in medical examinations, so I recommend that the patient make checkups frequently.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Depending on observation from Age,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RestingBP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Cholesterol, and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FastingBS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columns.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people aged 54+, I recommend They are trying to make pressure, sugar, and cholesterol not go beyond the normal limit.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Depending on observation from the MaxHR column.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must take care that their Max Heart Rate that not go beyond 90.</a:t>
            </a:r>
            <a:endParaRPr lang="en-150" sz="22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1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120" y="1703538"/>
            <a:ext cx="54925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Thank </a:t>
            </a:r>
            <a:r>
              <a:rPr lang="en-1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you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76345" y="3159984"/>
            <a:ext cx="4374136" cy="1200970"/>
          </a:xfrm>
        </p:spPr>
        <p:txBody>
          <a:bodyPr/>
          <a:lstStyle/>
          <a:p>
            <a:pPr algn="ctr"/>
            <a:r>
              <a:rPr lang="en-150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Naira Hassan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r>
              <a:rPr lang="en-150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nairahassan2308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150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gmail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.com</a:t>
            </a:r>
          </a:p>
          <a:p>
            <a:pPr algn="ctr"/>
            <a:endParaRPr lang="en-150" sz="24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</a:rPr>
              <a:t>Agenda</a:t>
            </a:r>
            <a:endParaRPr lang="en-US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</a:rPr>
              <a:t>Business Understanding</a:t>
            </a:r>
            <a:endParaRPr lang="en-US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</a:rPr>
              <a:t>Data Understanding</a:t>
            </a:r>
            <a:endParaRPr lang="en-US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Roboto" panose="02000000000000000000" pitchFamily="2" charset="0"/>
              </a:rPr>
              <a:t>EDA </a:t>
            </a:r>
            <a:r>
              <a:rPr lang="en-US" b="1" i="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Charts</a:t>
            </a:r>
            <a:endParaRPr lang="en-US" b="0" i="0" dirty="0">
              <a:solidFill>
                <a:schemeClr val="tx2">
                  <a:lumMod val="10000"/>
                  <a:lumOff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b="0" i="0" dirty="0">
              <a:solidFill>
                <a:schemeClr val="tx2">
                  <a:lumMod val="10000"/>
                  <a:lumOff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317776" y="4622217"/>
            <a:ext cx="2020282" cy="1075689"/>
          </a:xfrm>
        </p:spPr>
        <p:txBody>
          <a:bodyPr/>
          <a:lstStyle/>
          <a:p>
            <a:r>
              <a:rPr lang="en-150" b="1" dirty="0">
                <a:solidFill>
                  <a:schemeClr val="tx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endParaRPr lang="en-US" b="0" i="0" dirty="0">
              <a:solidFill>
                <a:schemeClr val="tx2">
                  <a:lumMod val="10000"/>
                  <a:lumOff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64F554-8F3F-2148-FE86-1FE8F66B856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Heart Failure Prediction</a:t>
            </a:r>
            <a:endParaRPr lang="en-US" noProof="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40" y="74645"/>
            <a:ext cx="5117162" cy="147423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  <a:t>Business Understanding: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98658" y="1670179"/>
            <a:ext cx="4310364" cy="511317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Cardiovascular diseases (CVDs) are the number 1 cause of death globally, taking an estimated 17.9 million lives each year, which accounts for 31% of all deaths worldwide. Four out of 5CVD deaths are due to heart attacks and strokes, and one-third of these deaths occur prematurely in people under 70 years of age. Heart failure is a common event caused by CVDs and this dataset contains 11 features that can be used to predict a possible heart disease.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with cardiovascular disease or who are at high cardiovascular risk need early detection and management where in a machine learning model can be of great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u="sng" dirty="0">
                <a:solidFill>
                  <a:schemeClr val="tx2">
                    <a:lumMod val="25000"/>
                    <a:lumOff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</a:t>
            </a:r>
            <a:r>
              <a:rPr lang="en-US" sz="1600" b="0" i="0" dirty="0">
                <a:solidFill>
                  <a:srgbClr val="D5D5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the possibility that the patient may have a heart failure due to some features.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15" name="Picture Placeholder 14" descr="A cartoon of a heart with a stand&#10;&#10;Description automatically generated">
            <a:extLst>
              <a:ext uri="{FF2B5EF4-FFF2-40B4-BE49-F238E27FC236}">
                <a16:creationId xmlns:a16="http://schemas.microsoft.com/office/drawing/2014/main" id="{423CB5A1-0EAA-3AE4-D595-8CC70AC96CB5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2998" r="29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519611"/>
            <a:ext cx="10889796" cy="91730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Understanding: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76592-01AA-CBDE-E4DF-58E36A88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42" y="3429000"/>
            <a:ext cx="9509660" cy="27120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E207E8-94A6-93AF-4C9B-273C8856E5A6}"/>
              </a:ext>
            </a:extLst>
          </p:cNvPr>
          <p:cNvSpPr txBox="1"/>
          <p:nvPr/>
        </p:nvSpPr>
        <p:spPr>
          <a:xfrm>
            <a:off x="427442" y="1716869"/>
            <a:ext cx="986857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918 rows &amp; 12 columns.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 features, and a column target that is HeartDisease.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no null values or duplicates.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there are unexpected zeros values in </a:t>
            </a:r>
            <a:r>
              <a:rPr lang="en-US" sz="1800" dirty="0" err="1">
                <a:solidFill>
                  <a:schemeClr val="tx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RestingBP</a:t>
            </a:r>
            <a:r>
              <a:rPr lang="en-US" sz="1800" dirty="0">
                <a:solidFill>
                  <a:schemeClr val="tx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Cholesterol columns.</a:t>
            </a:r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5182E-ED39-E28C-5401-F88E605FAF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84580" y="223934"/>
            <a:ext cx="4683967" cy="6634065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:</a:t>
            </a:r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numerical feature referring to patient age per [years].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range 28 to 77.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Sex:</a:t>
            </a:r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categorical feature referring to patient gender.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values are M for males &amp; F for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ChestPainType:</a:t>
            </a:r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categorical feature referring to chest pain type.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Typical Angina.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ATA: Atypical Angina.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NAP: Non-Anginal Pain.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ASY: Asymptomatic.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u="sng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RestingBP</a:t>
            </a:r>
            <a:r>
              <a:rPr lang="en-US" sz="16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numerical feature referring to resting blood pressure.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 BP is 120/80 mm Hg.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values refer to Systolic blood pressure which is 120.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Cholesterol:</a:t>
            </a:r>
            <a:r>
              <a:rPr 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numerical feature referring to serum cholesterol.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 is less than 200 mm/dl.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 to 240 above normal.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greater than 240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u="sng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FastingBS</a:t>
            </a:r>
            <a:r>
              <a:rPr lang="en-US" sz="16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categorical feature referring to fasting blood sugar.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values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if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FastingBS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120 mg/dl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 otherwise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A22DC1-74BF-9D89-2F12-4A922384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80" y="1138335"/>
            <a:ext cx="1903444" cy="718457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Features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471E70-3B6E-2F14-789C-419C3E94371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47249" y="223934"/>
            <a:ext cx="5044751" cy="66340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RestingECG:</a:t>
            </a:r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categorical feature referring to resting electrocardiogram results</a:t>
            </a:r>
          </a:p>
          <a:p>
            <a:pPr marL="14287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Normal: Normal</a:t>
            </a:r>
          </a:p>
          <a:p>
            <a:pPr marL="14287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ST: having ST-T wave abnormality.</a:t>
            </a:r>
          </a:p>
          <a:p>
            <a:pPr marL="1428750" lvl="2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LVH: showing probable or definite left ventricular hypertrophy by Este's criteria.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MaxHR:</a:t>
            </a:r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numerical feature referring to the maximum heart rate achieved.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numeric value between 60 and 202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 Range 60:100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max value based on 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ExerciseAngina:</a:t>
            </a:r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categorical feature referring to exercise-induced angina.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values are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Y: Yes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N: 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Oldpeak:</a:t>
            </a:r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numerical feature referring to old peak = ST.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 value measured in depression.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 depression induced by exercise relative to rest.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ST_Slope:</a:t>
            </a:r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categorical feature referring to the slope of the peak exercise ST segment.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Up: upsloping: better heart rate with exercise.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Flat: flat sloping: minimal change (typical healthy heart).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Down: down sloping: signs of an unhealthy heart.</a:t>
            </a:r>
          </a:p>
        </p:txBody>
      </p:sp>
    </p:spTree>
    <p:extLst>
      <p:ext uri="{BB962C8B-B14F-4D97-AF65-F5344CB8AC3E}">
        <p14:creationId xmlns:p14="http://schemas.microsoft.com/office/powerpoint/2010/main" val="21716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963" y="2593910"/>
            <a:ext cx="2761861" cy="765110"/>
          </a:xfrm>
        </p:spPr>
        <p:txBody>
          <a:bodyPr/>
          <a:lstStyle/>
          <a:p>
            <a:pPr algn="ctr"/>
            <a:r>
              <a:rPr lang="en-US" sz="3200" b="1" i="0" dirty="0">
                <a:solidFill>
                  <a:srgbClr val="D5D5D5"/>
                </a:solidFill>
                <a:effectLst/>
                <a:latin typeface="Posterama Text Black (Headings)"/>
              </a:rPr>
              <a:t>Label :</a:t>
            </a:r>
            <a:r>
              <a:rPr lang="en-US" sz="3200" b="0" i="0" dirty="0">
                <a:solidFill>
                  <a:srgbClr val="D5D5D5"/>
                </a:solidFill>
                <a:effectLst/>
                <a:latin typeface="Posterama Text Black (Headings)"/>
              </a:rPr>
              <a:t> Target</a:t>
            </a:r>
            <a:endParaRPr lang="en-US" sz="3200" dirty="0">
              <a:latin typeface="Posterama Text Black (Headings)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29889" y="1071801"/>
            <a:ext cx="4672693" cy="15221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HeartDisease: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categorical feature referring to Heart Failure.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1: Heart disease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0: Normal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8E732-E49E-BD1C-CDC7-3D80D7B8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39" y="2831416"/>
            <a:ext cx="5537198" cy="35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EF408C39-F36B-8A49-1F7E-837E3596933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09433" y="3131174"/>
            <a:ext cx="1298697" cy="454718"/>
          </a:xfrm>
        </p:spPr>
        <p:txBody>
          <a:bodyPr/>
          <a:lstStyle/>
          <a:p>
            <a:pPr algn="ctr"/>
            <a:r>
              <a:rPr lang="en-150" altLang="zh-CN" dirty="0"/>
              <a:t>Sex </a:t>
            </a:r>
            <a:endParaRPr lang="en-US" altLang="zh-CN" dirty="0"/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9BEF75AB-A2CF-6495-E59F-B961022728C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012208" y="2976604"/>
            <a:ext cx="1581657" cy="506400"/>
          </a:xfrm>
        </p:spPr>
        <p:txBody>
          <a:bodyPr/>
          <a:lstStyle/>
          <a:p>
            <a:pPr algn="ctr"/>
            <a:r>
              <a:rPr lang="en-150" dirty="0"/>
              <a:t>ChestPainType </a:t>
            </a:r>
            <a:endParaRPr lang="en-US" altLang="zh-CN" dirty="0"/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204E9DAA-AA37-4F2D-9A54-5AA8DCEAB892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6800344" y="6309360"/>
            <a:ext cx="1688478" cy="338900"/>
          </a:xfrm>
        </p:spPr>
        <p:txBody>
          <a:bodyPr/>
          <a:lstStyle/>
          <a:p>
            <a:pPr algn="ctr"/>
            <a:r>
              <a:rPr lang="en-US" altLang="zh-CN" dirty="0"/>
              <a:t>ExerciseAngina</a:t>
            </a:r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86CBC7CA-4E3E-1E11-06FC-F3D5FEF919A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923537" y="3008809"/>
            <a:ext cx="1173264" cy="441991"/>
          </a:xfrm>
        </p:spPr>
        <p:txBody>
          <a:bodyPr/>
          <a:lstStyle/>
          <a:p>
            <a:pPr algn="ctr"/>
            <a:r>
              <a:rPr lang="en-150" dirty="0"/>
              <a:t>FastingBS</a:t>
            </a:r>
            <a:endParaRPr lang="en-US" dirty="0"/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id="{D7A3F7B8-39FC-A0C3-B527-8DD7897C3C2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614133" y="6177280"/>
            <a:ext cx="1500351" cy="470980"/>
          </a:xfrm>
        </p:spPr>
        <p:txBody>
          <a:bodyPr/>
          <a:lstStyle/>
          <a:p>
            <a:pPr algn="ctr"/>
            <a:r>
              <a:rPr lang="en-150" altLang="zh-CN" dirty="0"/>
              <a:t>Resting ECG</a:t>
            </a:r>
            <a:endParaRPr lang="en-US" altLang="zh-CN" dirty="0"/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F2B4F3E8-0A71-10C7-4719-C9FB478A9129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10226296" y="6266027"/>
            <a:ext cx="1173163" cy="382233"/>
          </a:xfrm>
        </p:spPr>
        <p:txBody>
          <a:bodyPr/>
          <a:lstStyle/>
          <a:p>
            <a:pPr algn="ctr"/>
            <a:r>
              <a:rPr lang="en-150" altLang="zh-CN" dirty="0"/>
              <a:t>ST_Slope</a:t>
            </a:r>
            <a:endParaRPr lang="en-US" altLang="zh-CN" dirty="0"/>
          </a:p>
        </p:txBody>
      </p:sp>
      <p:pic>
        <p:nvPicPr>
          <p:cNvPr id="20" name="Picture Placeholder 19" descr="A graph showing a number of different colored squares&#10;&#10;Description automatically generated">
            <a:extLst>
              <a:ext uri="{FF2B5EF4-FFF2-40B4-BE49-F238E27FC236}">
                <a16:creationId xmlns:a16="http://schemas.microsoft.com/office/drawing/2014/main" id="{527153D3-B71C-DA5A-69AE-C90F9D36772F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2"/>
          <a:srcRect l="1" r="-1007" b="-1007"/>
          <a:stretch/>
        </p:blipFill>
        <p:spPr>
          <a:xfrm>
            <a:off x="2966819" y="620489"/>
            <a:ext cx="2783926" cy="21849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4" name="Picture Placeholder 53" descr="A graph of a number of ecg column&#10;&#10;Description automatically generated">
            <a:extLst>
              <a:ext uri="{FF2B5EF4-FFF2-40B4-BE49-F238E27FC236}">
                <a16:creationId xmlns:a16="http://schemas.microsoft.com/office/drawing/2014/main" id="{86D47649-D3AA-9F5D-36C3-2E07432DEA0D}"/>
              </a:ext>
            </a:extLst>
          </p:cNvPr>
          <p:cNvPicPr>
            <a:picLocks noGrp="1" noChangeAspect="1"/>
          </p:cNvPicPr>
          <p:nvPr>
            <p:ph type="pic" sz="quarter" idx="73"/>
          </p:nvPr>
        </p:nvPicPr>
        <p:blipFill rotWithShape="1">
          <a:blip r:embed="rId3"/>
          <a:srcRect l="51" r="-42"/>
          <a:stretch/>
        </p:blipFill>
        <p:spPr>
          <a:xfrm>
            <a:off x="2914256" y="3911656"/>
            <a:ext cx="2787305" cy="21849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2" name="Picture Placeholder 51" descr="A graph of a graph&#10;&#10;Description automatically generated">
            <a:extLst>
              <a:ext uri="{FF2B5EF4-FFF2-40B4-BE49-F238E27FC236}">
                <a16:creationId xmlns:a16="http://schemas.microsoft.com/office/drawing/2014/main" id="{1AA51EB3-AF75-6348-4057-5AC492C593AE}"/>
              </a:ext>
            </a:extLst>
          </p:cNvPr>
          <p:cNvPicPr>
            <a:picLocks noGrp="1" noChangeAspect="1"/>
          </p:cNvPicPr>
          <p:nvPr>
            <p:ph type="pic" sz="quarter" idx="74"/>
          </p:nvPr>
        </p:nvPicPr>
        <p:blipFill rotWithShape="1">
          <a:blip r:embed="rId4"/>
          <a:srcRect l="50" r="-40"/>
          <a:stretch/>
        </p:blipFill>
        <p:spPr>
          <a:xfrm>
            <a:off x="9266569" y="3820078"/>
            <a:ext cx="2786891" cy="22182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0" name="Picture Placeholder 49" descr="A blue and orange squares with black text&#10;&#10;Description automatically generated">
            <a:extLst>
              <a:ext uri="{FF2B5EF4-FFF2-40B4-BE49-F238E27FC236}">
                <a16:creationId xmlns:a16="http://schemas.microsoft.com/office/drawing/2014/main" id="{13C0F199-532E-4D1C-55F4-85D4F4A9D2D2}"/>
              </a:ext>
            </a:extLst>
          </p:cNvPr>
          <p:cNvPicPr>
            <a:picLocks noGrp="1" noChangeAspect="1"/>
          </p:cNvPicPr>
          <p:nvPr>
            <p:ph type="pic" sz="quarter" idx="70"/>
          </p:nvPr>
        </p:nvPicPr>
        <p:blipFill rotWithShape="1">
          <a:blip r:embed="rId5"/>
          <a:srcRect l="43" r="-33"/>
          <a:stretch/>
        </p:blipFill>
        <p:spPr>
          <a:xfrm>
            <a:off x="6096000" y="3878355"/>
            <a:ext cx="2828339" cy="22182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1" name="Hexagon 20">
            <a:extLst>
              <a:ext uri="{FF2B5EF4-FFF2-40B4-BE49-F238E27FC236}">
                <a16:creationId xmlns:a16="http://schemas.microsoft.com/office/drawing/2014/main" id="{F98B396C-974D-35C8-5A3A-CDD58A821344}"/>
              </a:ext>
            </a:extLst>
          </p:cNvPr>
          <p:cNvSpPr/>
          <p:nvPr/>
        </p:nvSpPr>
        <p:spPr>
          <a:xfrm rot="5400000">
            <a:off x="-117189" y="2190436"/>
            <a:ext cx="2956777" cy="2520728"/>
          </a:xfrm>
          <a:prstGeom prst="hexagon">
            <a:avLst/>
          </a:prstGeom>
          <a:solidFill>
            <a:srgbClr val="D844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150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Posterama Text Black (Headings)"/>
              </a:rPr>
              <a:t>Categorical</a:t>
            </a:r>
            <a:r>
              <a:rPr lang="en-150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Posterama Text Black (Headings)"/>
              </a:rPr>
              <a:t> 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Posterama Text Black (Headings)"/>
              </a:rPr>
              <a:t>Features</a:t>
            </a:r>
            <a:r>
              <a:rPr lang="ar-EG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Posterama Text Black (Headings)"/>
              </a:rPr>
              <a:t> </a:t>
            </a:r>
            <a:r>
              <a:rPr lang="en-150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Posterama Text Black (Headings)"/>
              </a:rPr>
              <a:t>Exploration</a:t>
            </a:r>
            <a:endParaRPr lang="en-US" sz="2800" dirty="0">
              <a:highlight>
                <a:srgbClr val="D84400"/>
              </a:highlight>
            </a:endParaRPr>
          </a:p>
        </p:txBody>
      </p:sp>
      <p:pic>
        <p:nvPicPr>
          <p:cNvPr id="59" name="Picture Placeholder 58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D2719A7C-0EB9-F39A-96AA-F3762794B5C4}"/>
              </a:ext>
            </a:extLst>
          </p:cNvPr>
          <p:cNvPicPr>
            <a:picLocks noGrp="1" noChangeAspect="1"/>
          </p:cNvPicPr>
          <p:nvPr>
            <p:ph type="pic" sz="quarter" idx="69"/>
          </p:nvPr>
        </p:nvPicPr>
        <p:blipFill rotWithShape="1">
          <a:blip r:embed="rId6"/>
          <a:srcRect l="2354" r="2474"/>
          <a:stretch/>
        </p:blipFill>
        <p:spPr>
          <a:xfrm>
            <a:off x="9267996" y="620489"/>
            <a:ext cx="2785464" cy="21845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3" name="Picture Placeholder 62" descr="A blue and orange rectangular boxes with black text&#10;&#10;Description automatically generated">
            <a:extLst>
              <a:ext uri="{FF2B5EF4-FFF2-40B4-BE49-F238E27FC236}">
                <a16:creationId xmlns:a16="http://schemas.microsoft.com/office/drawing/2014/main" id="{BD91A6AD-3D2D-C345-BE45-891D9A0A533B}"/>
              </a:ext>
            </a:extLst>
          </p:cNvPr>
          <p:cNvPicPr>
            <a:picLocks noGrp="1" noChangeAspect="1"/>
          </p:cNvPicPr>
          <p:nvPr>
            <p:ph type="pic" sz="quarter" idx="72"/>
          </p:nvPr>
        </p:nvPicPr>
        <p:blipFill rotWithShape="1">
          <a:blip r:embed="rId7"/>
          <a:srcRect l="2446" r="3002"/>
          <a:stretch/>
        </p:blipFill>
        <p:spPr>
          <a:xfrm>
            <a:off x="6096000" y="620489"/>
            <a:ext cx="2787307" cy="21849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710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  <p:bldP spid="136" grpId="0" build="p"/>
      <p:bldP spid="138" grpId="0" build="p"/>
      <p:bldP spid="132" grpId="0" build="p"/>
      <p:bldP spid="130" grpId="0" build="p"/>
      <p:bldP spid="12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Hexagon 51">
            <a:extLst>
              <a:ext uri="{FF2B5EF4-FFF2-40B4-BE49-F238E27FC236}">
                <a16:creationId xmlns:a16="http://schemas.microsoft.com/office/drawing/2014/main" id="{1EC141E4-8E59-F2B3-8F0C-C6B9BDE33B3C}"/>
              </a:ext>
            </a:extLst>
          </p:cNvPr>
          <p:cNvSpPr/>
          <p:nvPr/>
        </p:nvSpPr>
        <p:spPr>
          <a:xfrm rot="5400000">
            <a:off x="5264541" y="-3522602"/>
            <a:ext cx="1491825" cy="9101015"/>
          </a:xfrm>
          <a:prstGeom prst="hexagon">
            <a:avLst/>
          </a:prstGeom>
          <a:solidFill>
            <a:srgbClr val="D844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CE2E9C30-8FF2-DC7D-AD5D-E66E6BC8A39D}"/>
              </a:ext>
            </a:extLst>
          </p:cNvPr>
          <p:cNvSpPr/>
          <p:nvPr/>
        </p:nvSpPr>
        <p:spPr>
          <a:xfrm rot="5400000">
            <a:off x="4060215" y="3261111"/>
            <a:ext cx="1491825" cy="1246954"/>
          </a:xfrm>
          <a:prstGeom prst="hexagon">
            <a:avLst/>
          </a:prstGeom>
          <a:solidFill>
            <a:srgbClr val="D844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80B35012-8BD4-0FC7-D52A-E71D8471576A}"/>
              </a:ext>
            </a:extLst>
          </p:cNvPr>
          <p:cNvSpPr/>
          <p:nvPr/>
        </p:nvSpPr>
        <p:spPr>
          <a:xfrm rot="5400000">
            <a:off x="6755149" y="3261111"/>
            <a:ext cx="1491825" cy="1246954"/>
          </a:xfrm>
          <a:prstGeom prst="hexagon">
            <a:avLst/>
          </a:prstGeom>
          <a:solidFill>
            <a:srgbClr val="D844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99CEC366-28DB-0DAB-3026-A5CB317A2D22}"/>
              </a:ext>
            </a:extLst>
          </p:cNvPr>
          <p:cNvSpPr/>
          <p:nvPr/>
        </p:nvSpPr>
        <p:spPr>
          <a:xfrm rot="5400000">
            <a:off x="8861296" y="3261109"/>
            <a:ext cx="1491825" cy="1246954"/>
          </a:xfrm>
          <a:prstGeom prst="hexagon">
            <a:avLst/>
          </a:prstGeom>
          <a:solidFill>
            <a:srgbClr val="D844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91C170A3-BFF0-4B7D-1C27-CB7AE84EC6C3}"/>
              </a:ext>
            </a:extLst>
          </p:cNvPr>
          <p:cNvSpPr/>
          <p:nvPr/>
        </p:nvSpPr>
        <p:spPr>
          <a:xfrm rot="5400000">
            <a:off x="1952952" y="3261109"/>
            <a:ext cx="1491825" cy="1246954"/>
          </a:xfrm>
          <a:prstGeom prst="hexagon">
            <a:avLst/>
          </a:prstGeom>
          <a:solidFill>
            <a:srgbClr val="D844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itle 85">
            <a:extLst>
              <a:ext uri="{FF2B5EF4-FFF2-40B4-BE49-F238E27FC236}">
                <a16:creationId xmlns:a16="http://schemas.microsoft.com/office/drawing/2014/main" id="{1E3F7726-AC85-55B8-BDED-51E7BA85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>
                <a:solidFill>
                  <a:schemeClr val="accent1">
                    <a:lumMod val="20000"/>
                    <a:lumOff val="80000"/>
                  </a:schemeClr>
                </a:solidFill>
                <a:latin typeface="Posterama Text Black (Headings)"/>
              </a:rPr>
              <a:t>Numerical</a:t>
            </a:r>
            <a:r>
              <a:rPr lang="en-150" sz="4800" dirty="0">
                <a:solidFill>
                  <a:schemeClr val="accent1">
                    <a:lumMod val="20000"/>
                    <a:lumOff val="80000"/>
                  </a:schemeClr>
                </a:solidFill>
                <a:latin typeface="Posterama Text Black (Headings)"/>
              </a:rPr>
              <a:t> </a:t>
            </a: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Posterama Text Black (Headings)"/>
              </a:rPr>
              <a:t>Features</a:t>
            </a:r>
            <a:r>
              <a:rPr lang="ar-EG" sz="4800" dirty="0">
                <a:solidFill>
                  <a:schemeClr val="accent1">
                    <a:lumMod val="20000"/>
                    <a:lumOff val="80000"/>
                  </a:schemeClr>
                </a:solidFill>
                <a:latin typeface="Posterama Text Black (Headings)"/>
              </a:rPr>
              <a:t> </a:t>
            </a:r>
            <a:r>
              <a:rPr lang="en-150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Posterama Text Black (Headings)"/>
              </a:rPr>
              <a:t>Exploration</a:t>
            </a:r>
            <a:endParaRPr lang="en-US" dirty="0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0490F6D4-84D0-42DF-A807-E56706B577D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09212" y="5555697"/>
            <a:ext cx="1877575" cy="506399"/>
          </a:xfrm>
        </p:spPr>
        <p:txBody>
          <a:bodyPr/>
          <a:lstStyle/>
          <a:p>
            <a:r>
              <a:rPr lang="en-150" altLang="zh-CN" dirty="0"/>
              <a:t>Age</a:t>
            </a:r>
            <a:endParaRPr lang="zh-CN" altLang="en-US" dirty="0"/>
          </a:p>
        </p:txBody>
      </p: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3A30B02E-FBE1-41C5-AF6E-E1013275E84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53944" y="4172429"/>
            <a:ext cx="1877575" cy="506399"/>
          </a:xfrm>
        </p:spPr>
        <p:txBody>
          <a:bodyPr/>
          <a:lstStyle/>
          <a:p>
            <a:r>
              <a:rPr lang="en-150" altLang="zh-CN" dirty="0"/>
              <a:t>RestingBP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1B558BFC-AA9F-4991-A6BB-D56BEC07C16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071667" y="5555697"/>
            <a:ext cx="1877575" cy="506399"/>
          </a:xfrm>
        </p:spPr>
        <p:txBody>
          <a:bodyPr/>
          <a:lstStyle/>
          <a:p>
            <a:r>
              <a:rPr lang="en-150" altLang="zh-CN" dirty="0"/>
              <a:t>Cholestrol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DBA8686B-D3EF-40DF-939C-F875885DD59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654166" y="4161175"/>
            <a:ext cx="1877575" cy="506399"/>
          </a:xfrm>
        </p:spPr>
        <p:txBody>
          <a:bodyPr/>
          <a:lstStyle/>
          <a:p>
            <a:r>
              <a:rPr lang="en-150" altLang="zh-CN" dirty="0"/>
              <a:t>MaxHR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3" name="文本占位符 42">
            <a:extLst>
              <a:ext uri="{FF2B5EF4-FFF2-40B4-BE49-F238E27FC236}">
                <a16:creationId xmlns:a16="http://schemas.microsoft.com/office/drawing/2014/main" id="{759A333C-6D37-427A-BE2A-4C2660134A5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10042275" y="5555697"/>
            <a:ext cx="1877575" cy="506399"/>
          </a:xfrm>
        </p:spPr>
        <p:txBody>
          <a:bodyPr/>
          <a:lstStyle/>
          <a:p>
            <a:r>
              <a:rPr lang="en-150" altLang="zh-CN" dirty="0"/>
              <a:t>Oldpeak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1" name="Picture Placeholder 30" descr="A graph with blue squares&#10;&#10;Description automatically generated">
            <a:extLst>
              <a:ext uri="{FF2B5EF4-FFF2-40B4-BE49-F238E27FC236}">
                <a16:creationId xmlns:a16="http://schemas.microsoft.com/office/drawing/2014/main" id="{89D88211-9BDC-CEDB-54F4-18A775D8FC08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 rotWithShape="1">
          <a:blip r:embed="rId2"/>
          <a:srcRect l="-1" r="1"/>
          <a:stretch/>
        </p:blipFill>
        <p:spPr>
          <a:xfrm>
            <a:off x="151761" y="2997803"/>
            <a:ext cx="2392479" cy="2223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894FAC74-AF7C-42B8-ABC2-8B60271C3C4E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 rotWithShape="1">
          <a:blip r:embed="rId3"/>
          <a:srcRect/>
          <a:stretch/>
        </p:blipFill>
        <p:spPr>
          <a:xfrm>
            <a:off x="2669022" y="1992157"/>
            <a:ext cx="2204416" cy="1878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Picture Placeholder 34" descr="A graph with blue bars&#10;&#10;Description automatically generated">
            <a:extLst>
              <a:ext uri="{FF2B5EF4-FFF2-40B4-BE49-F238E27FC236}">
                <a16:creationId xmlns:a16="http://schemas.microsoft.com/office/drawing/2014/main" id="{BBBF5722-A959-08B9-B36D-47377DDBA242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 rotWithShape="1">
          <a:blip r:embed="rId4"/>
          <a:srcRect/>
          <a:stretch/>
        </p:blipFill>
        <p:spPr>
          <a:xfrm>
            <a:off x="4945925" y="2951148"/>
            <a:ext cx="2392479" cy="2223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Picture Placeholder 43" descr="A graph with a number of blue squares&#10;&#10;Description automatically generated">
            <a:extLst>
              <a:ext uri="{FF2B5EF4-FFF2-40B4-BE49-F238E27FC236}">
                <a16:creationId xmlns:a16="http://schemas.microsoft.com/office/drawing/2014/main" id="{1B29893D-1F26-8209-A77D-0BFAE16019BD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 rotWithShape="1">
          <a:blip r:embed="rId5"/>
          <a:srcRect l="-561" r="561"/>
          <a:stretch/>
        </p:blipFill>
        <p:spPr>
          <a:xfrm>
            <a:off x="7406944" y="1992157"/>
            <a:ext cx="2204416" cy="1878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Picture Placeholder 45" descr="A graph with blue squares&#10;&#10;Description automatically generated">
            <a:extLst>
              <a:ext uri="{FF2B5EF4-FFF2-40B4-BE49-F238E27FC236}">
                <a16:creationId xmlns:a16="http://schemas.microsoft.com/office/drawing/2014/main" id="{A7713059-BE4A-3D57-08D6-8F307BA592F4}"/>
              </a:ext>
            </a:extLst>
          </p:cNvPr>
          <p:cNvPicPr>
            <a:picLocks noGrp="1" noChangeAspect="1"/>
          </p:cNvPicPr>
          <p:nvPr>
            <p:ph type="pic" sz="quarter" idx="61"/>
          </p:nvPr>
        </p:nvPicPr>
        <p:blipFill rotWithShape="1">
          <a:blip r:embed="rId6"/>
          <a:srcRect l="2527" r="989"/>
          <a:stretch/>
        </p:blipFill>
        <p:spPr>
          <a:xfrm>
            <a:off x="9680958" y="2951148"/>
            <a:ext cx="2392479" cy="2223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714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29" grpId="0" build="p"/>
      <p:bldP spid="37" grpId="0" build="p"/>
      <p:bldP spid="39" grpId="0" build="p"/>
      <p:bldP spid="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Hexagon 59">
            <a:extLst>
              <a:ext uri="{FF2B5EF4-FFF2-40B4-BE49-F238E27FC236}">
                <a16:creationId xmlns:a16="http://schemas.microsoft.com/office/drawing/2014/main" id="{1957DB7C-C071-795B-D560-47ADD7D757E3}"/>
              </a:ext>
            </a:extLst>
          </p:cNvPr>
          <p:cNvSpPr/>
          <p:nvPr/>
        </p:nvSpPr>
        <p:spPr>
          <a:xfrm rot="5400000">
            <a:off x="5230483" y="-4319914"/>
            <a:ext cx="1751349" cy="10525759"/>
          </a:xfrm>
          <a:prstGeom prst="hexagon">
            <a:avLst/>
          </a:prstGeom>
          <a:solidFill>
            <a:srgbClr val="D844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 descr="A blue and red squares&#10;&#10;Description automatically generated">
            <a:extLst>
              <a:ext uri="{FF2B5EF4-FFF2-40B4-BE49-F238E27FC236}">
                <a16:creationId xmlns:a16="http://schemas.microsoft.com/office/drawing/2014/main" id="{6AA322BF-72CA-D771-9F0F-36538AC853B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/>
          <a:srcRect t="593" b="3084"/>
          <a:stretch/>
        </p:blipFill>
        <p:spPr>
          <a:xfrm>
            <a:off x="175472" y="2102921"/>
            <a:ext cx="3895583" cy="130118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Placeholder 39" descr="A blue and red squares&#10;&#10;Description automatically generated">
            <a:extLst>
              <a:ext uri="{FF2B5EF4-FFF2-40B4-BE49-F238E27FC236}">
                <a16:creationId xmlns:a16="http://schemas.microsoft.com/office/drawing/2014/main" id="{16948369-7994-F315-1257-327159035F7C}"/>
              </a:ext>
            </a:extLst>
          </p:cNvPr>
          <p:cNvPicPr>
            <a:picLocks noGrp="1" noChangeAspect="1"/>
          </p:cNvPicPr>
          <p:nvPr>
            <p:ph type="pic" sz="quarter" idx="72"/>
          </p:nvPr>
        </p:nvPicPr>
        <p:blipFill rotWithShape="1">
          <a:blip r:embed="rId4"/>
          <a:srcRect t="777" b="-1755"/>
          <a:stretch/>
        </p:blipFill>
        <p:spPr>
          <a:xfrm>
            <a:off x="4154982" y="2115103"/>
            <a:ext cx="3895582" cy="130118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Picture Placeholder 49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082063A-A12E-BC58-60C2-3A0E54B3DFCA}"/>
              </a:ext>
            </a:extLst>
          </p:cNvPr>
          <p:cNvPicPr>
            <a:picLocks noGrp="1" noChangeAspect="1"/>
          </p:cNvPicPr>
          <p:nvPr>
            <p:ph type="pic" sz="quarter" idx="69"/>
          </p:nvPr>
        </p:nvPicPr>
        <p:blipFill rotWithShape="1">
          <a:blip r:embed="rId5"/>
          <a:srcRect t="2196" r="41" b="2900"/>
          <a:stretch/>
        </p:blipFill>
        <p:spPr>
          <a:xfrm>
            <a:off x="175472" y="4501819"/>
            <a:ext cx="3895586" cy="1299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Picture Placeholder 39">
            <a:extLst>
              <a:ext uri="{FF2B5EF4-FFF2-40B4-BE49-F238E27FC236}">
                <a16:creationId xmlns:a16="http://schemas.microsoft.com/office/drawing/2014/main" id="{C8838CC2-67CA-A0F1-AB6B-19253C3B1DA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560" b="5560"/>
          <a:stretch/>
        </p:blipFill>
        <p:spPr>
          <a:xfrm>
            <a:off x="8134483" y="2098554"/>
            <a:ext cx="3895582" cy="130118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4" name="Picture Placeholder 49">
            <a:extLst>
              <a:ext uri="{FF2B5EF4-FFF2-40B4-BE49-F238E27FC236}">
                <a16:creationId xmlns:a16="http://schemas.microsoft.com/office/drawing/2014/main" id="{DCC1D307-446C-221D-2D39-307A3B49BC8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616" b="5616"/>
          <a:stretch/>
        </p:blipFill>
        <p:spPr>
          <a:xfrm>
            <a:off x="4154978" y="4501819"/>
            <a:ext cx="3895586" cy="1299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6" name="Picture Placeholder 49">
            <a:extLst>
              <a:ext uri="{FF2B5EF4-FFF2-40B4-BE49-F238E27FC236}">
                <a16:creationId xmlns:a16="http://schemas.microsoft.com/office/drawing/2014/main" id="{0BB9C1E9-DCA1-EA0E-1652-BFD314E1D0A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5616" b="5616"/>
          <a:stretch/>
        </p:blipFill>
        <p:spPr>
          <a:xfrm>
            <a:off x="8134484" y="4501818"/>
            <a:ext cx="3895586" cy="1299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0C1293F-EC7A-4B02-671C-8949C31F6B24}"/>
              </a:ext>
            </a:extLst>
          </p:cNvPr>
          <p:cNvSpPr txBox="1"/>
          <p:nvPr/>
        </p:nvSpPr>
        <p:spPr>
          <a:xfrm>
            <a:off x="1026160" y="372090"/>
            <a:ext cx="10139680" cy="14465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150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Posterama Text Black (Headings)"/>
              </a:rPr>
              <a:t>Relation Between Categorical </a:t>
            </a: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Posterama Text Black (Headings)"/>
              </a:rPr>
              <a:t>Features</a:t>
            </a:r>
            <a:r>
              <a:rPr lang="ar-EG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Posterama Text Black (Headings)"/>
              </a:rPr>
              <a:t> </a:t>
            </a:r>
            <a:r>
              <a:rPr lang="en-150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Posterama Text Black (Headings)"/>
              </a:rPr>
              <a:t>and Heart Failure</a:t>
            </a:r>
            <a:endParaRPr lang="en-US" sz="4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64" name="Text Placeholder 133">
            <a:extLst>
              <a:ext uri="{FF2B5EF4-FFF2-40B4-BE49-F238E27FC236}">
                <a16:creationId xmlns:a16="http://schemas.microsoft.com/office/drawing/2014/main" id="{E2522DA5-228A-C1B9-893C-317C6E7A203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73914" y="3695911"/>
            <a:ext cx="1298697" cy="454718"/>
          </a:xfrm>
        </p:spPr>
        <p:txBody>
          <a:bodyPr/>
          <a:lstStyle/>
          <a:p>
            <a:pPr algn="ctr"/>
            <a:r>
              <a:rPr lang="en-150" altLang="zh-CN" dirty="0"/>
              <a:t>Sex </a:t>
            </a:r>
            <a:endParaRPr lang="en-US" altLang="zh-CN" dirty="0"/>
          </a:p>
        </p:txBody>
      </p:sp>
      <p:sp>
        <p:nvSpPr>
          <p:cNvPr id="68" name="Text Placeholder 131">
            <a:extLst>
              <a:ext uri="{FF2B5EF4-FFF2-40B4-BE49-F238E27FC236}">
                <a16:creationId xmlns:a16="http://schemas.microsoft.com/office/drawing/2014/main" id="{52EE1EE1-D140-6285-64D5-82ABD9A79D7F}"/>
              </a:ext>
            </a:extLst>
          </p:cNvPr>
          <p:cNvSpPr txBox="1">
            <a:spLocks/>
          </p:cNvSpPr>
          <p:nvPr/>
        </p:nvSpPr>
        <p:spPr>
          <a:xfrm>
            <a:off x="5633217" y="3708638"/>
            <a:ext cx="1173264" cy="441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FastingBS</a:t>
            </a:r>
            <a:endParaRPr lang="en-US" altLang="zh-CN" dirty="0"/>
          </a:p>
        </p:txBody>
      </p:sp>
      <p:sp>
        <p:nvSpPr>
          <p:cNvPr id="70" name="Text Placeholder 135">
            <a:extLst>
              <a:ext uri="{FF2B5EF4-FFF2-40B4-BE49-F238E27FC236}">
                <a16:creationId xmlns:a16="http://schemas.microsoft.com/office/drawing/2014/main" id="{B96B9900-BD1D-B386-CA93-DACE762E997F}"/>
              </a:ext>
            </a:extLst>
          </p:cNvPr>
          <p:cNvSpPr txBox="1">
            <a:spLocks/>
          </p:cNvSpPr>
          <p:nvPr/>
        </p:nvSpPr>
        <p:spPr>
          <a:xfrm>
            <a:off x="1332433" y="6096409"/>
            <a:ext cx="1581657" cy="506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150" dirty="0"/>
              <a:t>ChestPainType </a:t>
            </a:r>
            <a:endParaRPr lang="en-US" altLang="zh-CN" dirty="0"/>
          </a:p>
        </p:txBody>
      </p:sp>
      <p:sp>
        <p:nvSpPr>
          <p:cNvPr id="72" name="Text Placeholder 129">
            <a:extLst>
              <a:ext uri="{FF2B5EF4-FFF2-40B4-BE49-F238E27FC236}">
                <a16:creationId xmlns:a16="http://schemas.microsoft.com/office/drawing/2014/main" id="{27658B20-7EE7-A06D-FF27-871B5A772174}"/>
              </a:ext>
            </a:extLst>
          </p:cNvPr>
          <p:cNvSpPr txBox="1">
            <a:spLocks/>
          </p:cNvSpPr>
          <p:nvPr/>
        </p:nvSpPr>
        <p:spPr>
          <a:xfrm>
            <a:off x="9421649" y="3679649"/>
            <a:ext cx="1500351" cy="4709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150" altLang="zh-CN" dirty="0"/>
              <a:t>Resting ECG</a:t>
            </a:r>
            <a:endParaRPr lang="en-US" altLang="zh-CN" dirty="0"/>
          </a:p>
        </p:txBody>
      </p:sp>
      <p:sp>
        <p:nvSpPr>
          <p:cNvPr id="74" name="Text Placeholder 137">
            <a:extLst>
              <a:ext uri="{FF2B5EF4-FFF2-40B4-BE49-F238E27FC236}">
                <a16:creationId xmlns:a16="http://schemas.microsoft.com/office/drawing/2014/main" id="{724766EE-5B13-0C37-6DDE-D2F73E53E7D3}"/>
              </a:ext>
            </a:extLst>
          </p:cNvPr>
          <p:cNvSpPr txBox="1">
            <a:spLocks/>
          </p:cNvSpPr>
          <p:nvPr/>
        </p:nvSpPr>
        <p:spPr>
          <a:xfrm>
            <a:off x="5375610" y="6262718"/>
            <a:ext cx="1688478" cy="338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ExerciseAngina</a:t>
            </a:r>
          </a:p>
        </p:txBody>
      </p:sp>
      <p:sp>
        <p:nvSpPr>
          <p:cNvPr id="76" name="Text Placeholder 127">
            <a:extLst>
              <a:ext uri="{FF2B5EF4-FFF2-40B4-BE49-F238E27FC236}">
                <a16:creationId xmlns:a16="http://schemas.microsoft.com/office/drawing/2014/main" id="{DAB4E74E-F3DF-FAF6-FD5D-BE3D6DF4273D}"/>
              </a:ext>
            </a:extLst>
          </p:cNvPr>
          <p:cNvSpPr txBox="1">
            <a:spLocks/>
          </p:cNvSpPr>
          <p:nvPr/>
        </p:nvSpPr>
        <p:spPr>
          <a:xfrm>
            <a:off x="9585242" y="6219385"/>
            <a:ext cx="1173163" cy="3822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150" altLang="zh-CN" dirty="0" err="1"/>
              <a:t>ST_Slope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/>
      <p:bldP spid="68" grpId="0"/>
      <p:bldP spid="70" grpId="0"/>
      <p:bldP spid="72" grpId="0"/>
      <p:bldP spid="74" grpId="0"/>
      <p:bldP spid="76" grpId="0"/>
    </p:bldLst>
  </p:timing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575</TotalTime>
  <Words>1073</Words>
  <Application>Microsoft Office PowerPoint</Application>
  <PresentationFormat>Widescreen</PresentationFormat>
  <Paragraphs>127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等线</vt:lpstr>
      <vt:lpstr>Abadi</vt:lpstr>
      <vt:lpstr>Arial</vt:lpstr>
      <vt:lpstr>Calibri</vt:lpstr>
      <vt:lpstr>Posterama</vt:lpstr>
      <vt:lpstr>Posterama Text Black</vt:lpstr>
      <vt:lpstr>Posterama Text Black (Headings)</vt:lpstr>
      <vt:lpstr>Posterama Text SemiBold</vt:lpstr>
      <vt:lpstr>Roboto</vt:lpstr>
      <vt:lpstr>Wingdings</vt:lpstr>
      <vt:lpstr>Office 主题​​</vt:lpstr>
      <vt:lpstr>Heart Failure Prediction Project</vt:lpstr>
      <vt:lpstr>Agenda</vt:lpstr>
      <vt:lpstr>Business Understanding:</vt:lpstr>
      <vt:lpstr>Data Understanding:</vt:lpstr>
      <vt:lpstr>Features</vt:lpstr>
      <vt:lpstr>Label : Target</vt:lpstr>
      <vt:lpstr>PowerPoint Presentation</vt:lpstr>
      <vt:lpstr>Numerical Features Exploration</vt:lpstr>
      <vt:lpstr>PowerPoint Presentation</vt:lpstr>
      <vt:lpstr>Observations for Categorical Features:</vt:lpstr>
      <vt:lpstr>PowerPoint Presentation</vt:lpstr>
      <vt:lpstr>Observations for Numerical Features:</vt:lpstr>
      <vt:lpstr>Conclusion: </vt:lpstr>
      <vt:lpstr>Recommendations: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 Prediction Project</dc:title>
  <dc:creator>Naira Hassan</dc:creator>
  <cp:lastModifiedBy>Naira Hassan</cp:lastModifiedBy>
  <cp:revision>7</cp:revision>
  <dcterms:created xsi:type="dcterms:W3CDTF">2023-08-02T15:48:24Z</dcterms:created>
  <dcterms:modified xsi:type="dcterms:W3CDTF">2023-08-17T16:42:02Z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