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73" r:id="rId19"/>
    <p:sldId id="274"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2" d="100"/>
          <a:sy n="52" d="100"/>
        </p:scale>
        <p:origin x="-163" y="5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3017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8324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5302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hyperlink" Target="https://gdpr.eu/" TargetMode="External"/><Relationship Id="rId4" Type="http://schemas.openxmlformats.org/officeDocument/2006/relationships/hyperlink" Target="https://nvlpubs.nist.gov/nistpubs/CSWP/NIST.CSWP.04162018.pdf"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Brian Chmura</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4107755" y="-39312"/>
            <a:ext cx="3356692"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520606"/>
            <a:ext cx="10820400" cy="2574509"/>
          </a:xfrm>
          <a:prstGeom prst="rect">
            <a:avLst/>
          </a:prstGeom>
          <a:noFill/>
          <a:ln>
            <a:noFill/>
          </a:ln>
        </p:spPr>
        <p:txBody>
          <a:bodyPr spcFirstLastPara="1" wrap="square" lIns="91425" tIns="45700" rIns="91425" bIns="45700" anchor="t" anchorCtr="0">
            <a:noAutofit/>
          </a:bodyPr>
          <a:lstStyle/>
          <a:p>
            <a:r>
              <a:rPr lang="en-US" b="1" dirty="0"/>
              <a:t>Test 2 - Positive Result</a:t>
            </a:r>
          </a:p>
          <a:p>
            <a:r>
              <a:rPr lang="en-US" b="1" dirty="0"/>
              <a:t>Title: Does the application prevent SQL injection with malicious input?</a:t>
            </a:r>
            <a:endParaRPr lang="en-US" dirty="0"/>
          </a:p>
          <a:p>
            <a:r>
              <a:rPr lang="en-US" b="1" dirty="0"/>
              <a:t>Test:</a:t>
            </a:r>
            <a:endParaRPr lang="en-US" dirty="0"/>
          </a:p>
          <a:p>
            <a:pPr>
              <a:buFont typeface="Arial" panose="020B0604020202020204" pitchFamily="34" charset="0"/>
              <a:buChar char="•"/>
            </a:pPr>
            <a:r>
              <a:rPr lang="en-US" dirty="0"/>
              <a:t>Input: username = "</a:t>
            </a:r>
            <a:r>
              <a:rPr lang="en-US" dirty="0" err="1"/>
              <a:t>john_doe</a:t>
            </a:r>
            <a:r>
              <a:rPr lang="en-US" dirty="0"/>
              <a:t>"; password = "' OR '1'='1";</a:t>
            </a:r>
          </a:p>
          <a:p>
            <a:pPr>
              <a:buFont typeface="Arial" panose="020B0604020202020204" pitchFamily="34" charset="0"/>
              <a:buChar char="•"/>
            </a:pPr>
            <a:r>
              <a:rPr lang="en-US" dirty="0"/>
              <a:t>Expected Result: Application rejects the login attempt due to SQL injection attempt.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79CAAFDE-3398-3461-4556-0596997D3416}"/>
              </a:ext>
            </a:extLst>
          </p:cNvPr>
          <p:cNvSpPr txBox="1"/>
          <p:nvPr/>
        </p:nvSpPr>
        <p:spPr>
          <a:xfrm>
            <a:off x="3297180" y="5125979"/>
            <a:ext cx="4932420" cy="738664"/>
          </a:xfrm>
          <a:prstGeom prst="rect">
            <a:avLst/>
          </a:prstGeom>
          <a:noFill/>
        </p:spPr>
        <p:txBody>
          <a:bodyPr wrap="square" rtlCol="0">
            <a:spAutoFit/>
          </a:bodyPr>
          <a:lstStyle/>
          <a:p>
            <a:r>
              <a:rPr lang="en-US" b="1" dirty="0">
                <a:solidFill>
                  <a:schemeClr val="bg1"/>
                </a:solidFill>
              </a:rPr>
              <a:t>Result:</a:t>
            </a:r>
            <a:endParaRPr lang="en-US" dirty="0">
              <a:solidFill>
                <a:schemeClr val="bg1"/>
              </a:solidFill>
            </a:endParaRPr>
          </a:p>
          <a:p>
            <a:pPr>
              <a:buFont typeface="Arial" panose="020B0604020202020204" pitchFamily="34" charset="0"/>
              <a:buChar char="•"/>
            </a:pPr>
            <a:r>
              <a:rPr lang="en-US" dirty="0">
                <a:solidFill>
                  <a:schemeClr val="bg1"/>
                </a:solidFill>
              </a:rPr>
              <a:t>Passed: The application rejects the login attempt, and no unauthorized access is granted.</a:t>
            </a:r>
          </a:p>
        </p:txBody>
      </p:sp>
      <p:pic>
        <p:nvPicPr>
          <p:cNvPr id="5" name="Picture 4" descr="A screen shot of a computer&#10;&#10;Description automatically generated">
            <a:extLst>
              <a:ext uri="{FF2B5EF4-FFF2-40B4-BE49-F238E27FC236}">
                <a16:creationId xmlns:a16="http://schemas.microsoft.com/office/drawing/2014/main" id="{AA18BBAA-E3B2-8DD9-2ABB-3F7F70031248}"/>
              </a:ext>
            </a:extLst>
          </p:cNvPr>
          <p:cNvPicPr>
            <a:picLocks noChangeAspect="1"/>
          </p:cNvPicPr>
          <p:nvPr/>
        </p:nvPicPr>
        <p:blipFill>
          <a:blip r:embed="rId5"/>
          <a:stretch>
            <a:fillRect/>
          </a:stretch>
        </p:blipFill>
        <p:spPr>
          <a:xfrm>
            <a:off x="2301342" y="3095115"/>
            <a:ext cx="7772400" cy="1655334"/>
          </a:xfrm>
          <a:prstGeom prst="rect">
            <a:avLst/>
          </a:prstGeom>
        </p:spPr>
      </p:pic>
    </p:spTree>
    <p:custDataLst>
      <p:tags r:id="rId1"/>
    </p:custDataLst>
    <p:extLst>
      <p:ext uri="{BB962C8B-B14F-4D97-AF65-F5344CB8AC3E}">
        <p14:creationId xmlns:p14="http://schemas.microsoft.com/office/powerpoint/2010/main" val="2287118094"/>
      </p:ext>
    </p:extLst>
  </p:cSld>
  <p:clrMapOvr>
    <a:masterClrMapping/>
  </p:clrMapOvr>
  <mc:AlternateContent xmlns:mc="http://schemas.openxmlformats.org/markup-compatibility/2006" xmlns:p14="http://schemas.microsoft.com/office/powerpoint/2010/main">
    <mc:Choice Requires="p14">
      <p:transition spd="slow" p14:dur="2000" advTm="59830"/>
    </mc:Choice>
    <mc:Fallback xmlns="">
      <p:transition spd="slow" advTm="598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4107755" y="-39312"/>
            <a:ext cx="3356692"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520606"/>
            <a:ext cx="10820400" cy="2574509"/>
          </a:xfrm>
          <a:prstGeom prst="rect">
            <a:avLst/>
          </a:prstGeom>
          <a:noFill/>
          <a:ln>
            <a:noFill/>
          </a:ln>
        </p:spPr>
        <p:txBody>
          <a:bodyPr spcFirstLastPara="1" wrap="square" lIns="91425" tIns="45700" rIns="91425" bIns="45700" anchor="t" anchorCtr="0">
            <a:noAutofit/>
          </a:bodyPr>
          <a:lstStyle/>
          <a:p>
            <a:r>
              <a:rPr lang="en-US" b="1" dirty="0"/>
              <a:t>Test 3 - Negative Result</a:t>
            </a:r>
          </a:p>
          <a:p>
            <a:r>
              <a:rPr lang="en-US" b="1" dirty="0"/>
              <a:t>Title: Does the application fail to prevent SQL injection with direct query construction?</a:t>
            </a:r>
            <a:endParaRPr lang="en-US" dirty="0"/>
          </a:p>
          <a:p>
            <a:r>
              <a:rPr lang="en-US" b="1" dirty="0"/>
              <a:t>Test:</a:t>
            </a:r>
            <a:endParaRPr lang="en-US" dirty="0"/>
          </a:p>
          <a:p>
            <a:pPr>
              <a:buFont typeface="Arial" panose="020B0604020202020204" pitchFamily="34" charset="0"/>
              <a:buChar char="•"/>
            </a:pPr>
            <a:r>
              <a:rPr lang="en-US" dirty="0"/>
              <a:t>Input: username = "</a:t>
            </a:r>
            <a:r>
              <a:rPr lang="en-US" dirty="0" err="1"/>
              <a:t>john_doe</a:t>
            </a:r>
            <a:r>
              <a:rPr lang="en-US" dirty="0"/>
              <a:t>"; password = "' OR '1'='1";</a:t>
            </a:r>
          </a:p>
          <a:p>
            <a:pPr>
              <a:buFont typeface="Arial" panose="020B0604020202020204" pitchFamily="34" charset="0"/>
              <a:buChar char="•"/>
            </a:pPr>
            <a:r>
              <a:rPr lang="en-US" dirty="0"/>
              <a:t>Expected Result: Application fails to prevent SQL injection and grants unauthorized access.</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79CAAFDE-3398-3461-4556-0596997D3416}"/>
              </a:ext>
            </a:extLst>
          </p:cNvPr>
          <p:cNvSpPr txBox="1"/>
          <p:nvPr/>
        </p:nvSpPr>
        <p:spPr>
          <a:xfrm>
            <a:off x="3230436" y="5645806"/>
            <a:ext cx="4932420" cy="738664"/>
          </a:xfrm>
          <a:prstGeom prst="rect">
            <a:avLst/>
          </a:prstGeom>
          <a:noFill/>
        </p:spPr>
        <p:txBody>
          <a:bodyPr wrap="square" rtlCol="0">
            <a:spAutoFit/>
          </a:bodyPr>
          <a:lstStyle/>
          <a:p>
            <a:r>
              <a:rPr lang="en-US" b="1" dirty="0">
                <a:solidFill>
                  <a:schemeClr val="bg1"/>
                </a:solidFill>
              </a:rPr>
              <a:t>Result:</a:t>
            </a:r>
            <a:endParaRPr lang="en-US" dirty="0">
              <a:solidFill>
                <a:schemeClr val="bg1"/>
              </a:solidFill>
            </a:endParaRPr>
          </a:p>
          <a:p>
            <a:pPr>
              <a:buFont typeface="Arial" panose="020B0604020202020204" pitchFamily="34" charset="0"/>
              <a:buChar char="•"/>
            </a:pPr>
            <a:r>
              <a:rPr lang="en-US" dirty="0">
                <a:solidFill>
                  <a:schemeClr val="bg1"/>
                </a:solidFill>
              </a:rPr>
              <a:t>Failed: The application grants unauthorized access, indicating an SQL injection vulnerability.</a:t>
            </a:r>
          </a:p>
        </p:txBody>
      </p:sp>
      <p:pic>
        <p:nvPicPr>
          <p:cNvPr id="3" name="Picture 2" descr="A black screen with white text&#10;&#10;Description automatically generated">
            <a:extLst>
              <a:ext uri="{FF2B5EF4-FFF2-40B4-BE49-F238E27FC236}">
                <a16:creationId xmlns:a16="http://schemas.microsoft.com/office/drawing/2014/main" id="{216D08F2-EB1B-79F6-C82F-92DD4F4DCC86}"/>
              </a:ext>
            </a:extLst>
          </p:cNvPr>
          <p:cNvPicPr>
            <a:picLocks noChangeAspect="1"/>
          </p:cNvPicPr>
          <p:nvPr/>
        </p:nvPicPr>
        <p:blipFill>
          <a:blip r:embed="rId5"/>
          <a:stretch>
            <a:fillRect/>
          </a:stretch>
        </p:blipFill>
        <p:spPr>
          <a:xfrm>
            <a:off x="2108432" y="3594934"/>
            <a:ext cx="7772400" cy="1093164"/>
          </a:xfrm>
          <a:prstGeom prst="rect">
            <a:avLst/>
          </a:prstGeom>
        </p:spPr>
      </p:pic>
    </p:spTree>
    <p:custDataLst>
      <p:tags r:id="rId1"/>
    </p:custDataLst>
    <p:extLst>
      <p:ext uri="{BB962C8B-B14F-4D97-AF65-F5344CB8AC3E}">
        <p14:creationId xmlns:p14="http://schemas.microsoft.com/office/powerpoint/2010/main" val="3954059253"/>
      </p:ext>
    </p:extLst>
  </p:cSld>
  <p:clrMapOvr>
    <a:masterClrMapping/>
  </p:clrMapOvr>
  <mc:AlternateContent xmlns:mc="http://schemas.openxmlformats.org/markup-compatibility/2006" xmlns:p14="http://schemas.microsoft.com/office/powerpoint/2010/main">
    <mc:Choice Requires="p14">
      <p:transition spd="slow" p14:dur="2000" advTm="39199"/>
    </mc:Choice>
    <mc:Fallback xmlns="">
      <p:transition spd="slow" advTm="3919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1066800"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6297561" y="744995"/>
            <a:ext cx="5894440" cy="5714799"/>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B6983112-1716-4595-1ECE-9E48EA65325E}"/>
              </a:ext>
            </a:extLst>
          </p:cNvPr>
          <p:cNvSpPr txBox="1"/>
          <p:nvPr/>
        </p:nvSpPr>
        <p:spPr>
          <a:xfrm>
            <a:off x="0" y="104304"/>
            <a:ext cx="6297561" cy="6463308"/>
          </a:xfrm>
          <a:prstGeom prst="rect">
            <a:avLst/>
          </a:prstGeom>
          <a:noFill/>
        </p:spPr>
        <p:txBody>
          <a:bodyPr wrap="square" rtlCol="0">
            <a:spAutoFit/>
          </a:bodyPr>
          <a:lstStyle/>
          <a:p>
            <a:r>
              <a:rPr lang="en-US" sz="1000" dirty="0">
                <a:solidFill>
                  <a:schemeClr val="bg1"/>
                </a:solidFill>
              </a:rPr>
              <a:t>Security Tools: None</a:t>
            </a:r>
          </a:p>
          <a:p>
            <a:endParaRPr lang="en-US" sz="1000" dirty="0">
              <a:solidFill>
                <a:schemeClr val="bg1"/>
              </a:solidFill>
            </a:endParaRPr>
          </a:p>
          <a:p>
            <a:r>
              <a:rPr lang="en-US" sz="1000" dirty="0">
                <a:solidFill>
                  <a:schemeClr val="bg1"/>
                </a:solidFill>
              </a:rPr>
              <a:t>Explanation: In the planning phase, security requirements and policies are defined to ensure a strong foundation for secure development.</a:t>
            </a:r>
          </a:p>
          <a:p>
            <a:r>
              <a:rPr lang="en-US" sz="1000" dirty="0">
                <a:solidFill>
                  <a:schemeClr val="bg1"/>
                </a:solidFill>
              </a:rPr>
              <a:t>Coding:</a:t>
            </a:r>
          </a:p>
          <a:p>
            <a:endParaRPr lang="en-US" sz="1000" dirty="0">
              <a:solidFill>
                <a:schemeClr val="bg1"/>
              </a:solidFill>
            </a:endParaRPr>
          </a:p>
          <a:p>
            <a:r>
              <a:rPr lang="en-US" sz="1000" dirty="0">
                <a:solidFill>
                  <a:schemeClr val="bg1"/>
                </a:solidFill>
              </a:rPr>
              <a:t>Security Tools: Static Code Analysis Tools (e.g., SonarQube)</a:t>
            </a:r>
          </a:p>
          <a:p>
            <a:r>
              <a:rPr lang="en-US" sz="1000" dirty="0">
                <a:solidFill>
                  <a:schemeClr val="bg1"/>
                </a:solidFill>
              </a:rPr>
              <a:t>Explanation: These tools scan the source code for security vulnerabilities and ensure compliance with coding standards as developers write code.</a:t>
            </a:r>
          </a:p>
          <a:p>
            <a:r>
              <a:rPr lang="en-US" sz="1000" dirty="0">
                <a:solidFill>
                  <a:schemeClr val="bg1"/>
                </a:solidFill>
              </a:rPr>
              <a:t>Building:</a:t>
            </a:r>
          </a:p>
          <a:p>
            <a:endParaRPr lang="en-US" sz="1000" dirty="0">
              <a:solidFill>
                <a:schemeClr val="bg1"/>
              </a:solidFill>
            </a:endParaRPr>
          </a:p>
          <a:p>
            <a:r>
              <a:rPr lang="en-US" sz="1000" dirty="0">
                <a:solidFill>
                  <a:schemeClr val="bg1"/>
                </a:solidFill>
              </a:rPr>
              <a:t>Security Tools: Dependency Scanners (e.g., OWASP Dependency-Check)</a:t>
            </a:r>
          </a:p>
          <a:p>
            <a:r>
              <a:rPr lang="en-US" sz="1000" dirty="0">
                <a:solidFill>
                  <a:schemeClr val="bg1"/>
                </a:solidFill>
              </a:rPr>
              <a:t>Explanation: These tools identify vulnerabilities in third-party libraries and dependencies during the build process.</a:t>
            </a:r>
          </a:p>
          <a:p>
            <a:r>
              <a:rPr lang="en-US" sz="1000" dirty="0">
                <a:solidFill>
                  <a:schemeClr val="bg1"/>
                </a:solidFill>
              </a:rPr>
              <a:t>Testing:</a:t>
            </a:r>
          </a:p>
          <a:p>
            <a:endParaRPr lang="en-US" sz="1000" dirty="0">
              <a:solidFill>
                <a:schemeClr val="bg1"/>
              </a:solidFill>
            </a:endParaRPr>
          </a:p>
          <a:p>
            <a:r>
              <a:rPr lang="en-US" sz="1000" dirty="0">
                <a:solidFill>
                  <a:schemeClr val="bg1"/>
                </a:solidFill>
              </a:rPr>
              <a:t>Security Tools: Dynamic Application Security Testing (DAST), Static Application Security Testing (SAST), Interactive Application Security Testing (IAST)</a:t>
            </a:r>
          </a:p>
          <a:p>
            <a:r>
              <a:rPr lang="en-US" sz="1000" dirty="0">
                <a:solidFill>
                  <a:schemeClr val="bg1"/>
                </a:solidFill>
              </a:rPr>
              <a:t>Explanation: Automated tools run security tests to detect vulnerabilities such as SQL injection, XSS, and other security issues in the application.</a:t>
            </a:r>
          </a:p>
          <a:p>
            <a:r>
              <a:rPr lang="en-US" sz="1000" dirty="0">
                <a:solidFill>
                  <a:schemeClr val="bg1"/>
                </a:solidFill>
              </a:rPr>
              <a:t>Releasing:</a:t>
            </a:r>
          </a:p>
          <a:p>
            <a:endParaRPr lang="en-US" sz="1000" dirty="0">
              <a:solidFill>
                <a:schemeClr val="bg1"/>
              </a:solidFill>
            </a:endParaRPr>
          </a:p>
          <a:p>
            <a:r>
              <a:rPr lang="en-US" sz="1000" dirty="0">
                <a:solidFill>
                  <a:schemeClr val="bg1"/>
                </a:solidFill>
              </a:rPr>
              <a:t>Security Tools: Configuration Management Tools (e.g., Ansible, Chef)</a:t>
            </a:r>
          </a:p>
          <a:p>
            <a:r>
              <a:rPr lang="en-US" sz="1000" dirty="0">
                <a:solidFill>
                  <a:schemeClr val="bg1"/>
                </a:solidFill>
              </a:rPr>
              <a:t>Explanation: These tools ensure that deployment configurations comply with security policies and that secrets management is properly handled.</a:t>
            </a:r>
          </a:p>
          <a:p>
            <a:r>
              <a:rPr lang="en-US" sz="1000" dirty="0">
                <a:solidFill>
                  <a:schemeClr val="bg1"/>
                </a:solidFill>
              </a:rPr>
              <a:t>Deploying:</a:t>
            </a:r>
          </a:p>
          <a:p>
            <a:endParaRPr lang="en-US" sz="1000" dirty="0">
              <a:solidFill>
                <a:schemeClr val="bg1"/>
              </a:solidFill>
            </a:endParaRPr>
          </a:p>
          <a:p>
            <a:r>
              <a:rPr lang="en-US" sz="1000" dirty="0">
                <a:solidFill>
                  <a:schemeClr val="bg1"/>
                </a:solidFill>
              </a:rPr>
              <a:t>Security Tools: Container Security Tools (e.g., Docker Security Scanning, Kubernetes Security)</a:t>
            </a:r>
          </a:p>
          <a:p>
            <a:r>
              <a:rPr lang="en-US" sz="1000" dirty="0">
                <a:solidFill>
                  <a:schemeClr val="bg1"/>
                </a:solidFill>
              </a:rPr>
              <a:t>Explanation: These tools scan container images for vulnerabilities and ensure secure deployment practices.</a:t>
            </a:r>
          </a:p>
          <a:p>
            <a:r>
              <a:rPr lang="en-US" sz="1000" dirty="0">
                <a:solidFill>
                  <a:schemeClr val="bg1"/>
                </a:solidFill>
              </a:rPr>
              <a:t>Operating:</a:t>
            </a:r>
          </a:p>
          <a:p>
            <a:endParaRPr lang="en-US" sz="1000" dirty="0">
              <a:solidFill>
                <a:schemeClr val="bg1"/>
              </a:solidFill>
            </a:endParaRPr>
          </a:p>
          <a:p>
            <a:r>
              <a:rPr lang="en-US" sz="1000" dirty="0">
                <a:solidFill>
                  <a:schemeClr val="bg1"/>
                </a:solidFill>
              </a:rPr>
              <a:t>Security Tools: Security Information and Event Management (SIEM) Systems, Intrusion Detection Systems (IDS)</a:t>
            </a:r>
          </a:p>
          <a:p>
            <a:r>
              <a:rPr lang="en-US" sz="1000" dirty="0">
                <a:solidFill>
                  <a:schemeClr val="bg1"/>
                </a:solidFill>
              </a:rPr>
              <a:t>Explanation: These tools monitor application performance and detect security incidents in real-time to ensure ongoing protection.</a:t>
            </a:r>
          </a:p>
          <a:p>
            <a:r>
              <a:rPr lang="en-US" sz="1000" dirty="0">
                <a:solidFill>
                  <a:schemeClr val="bg1"/>
                </a:solidFill>
              </a:rPr>
              <a:t>Monitoring:</a:t>
            </a:r>
          </a:p>
          <a:p>
            <a:endParaRPr lang="en-US" sz="1000" dirty="0">
              <a:solidFill>
                <a:schemeClr val="bg1"/>
              </a:solidFill>
            </a:endParaRPr>
          </a:p>
          <a:p>
            <a:r>
              <a:rPr lang="en-US" sz="1000" dirty="0">
                <a:solidFill>
                  <a:schemeClr val="bg1"/>
                </a:solidFill>
              </a:rPr>
              <a:t>Security Tools: Continuous Monitoring Tools (e.g., Nagios, Prometheus)</a:t>
            </a:r>
          </a:p>
          <a:p>
            <a:r>
              <a:rPr lang="en-US" sz="1000" dirty="0">
                <a:solidFill>
                  <a:schemeClr val="bg1"/>
                </a:solidFill>
              </a:rPr>
              <a:t>Explanation: Continuous monitoring of the application and infrastructure helps identify security vulnerabilities and compliance issues as they arise.</a:t>
            </a:r>
          </a:p>
          <a:p>
            <a:endParaRPr lang="en-US" dirty="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943898"/>
            <a:ext cx="10820400" cy="5274788"/>
          </a:xfrm>
          <a:prstGeom prst="rect">
            <a:avLst/>
          </a:prstGeom>
          <a:noFill/>
          <a:ln>
            <a:noFill/>
          </a:ln>
        </p:spPr>
        <p:txBody>
          <a:bodyPr spcFirstLastPara="1" wrap="square" lIns="91425" tIns="45700" rIns="91425" bIns="45700" anchor="t" anchorCtr="0">
            <a:normAutofit fontScale="92500" lnSpcReduction="20000"/>
          </a:bodyPr>
          <a:lstStyle/>
          <a:p>
            <a:r>
              <a:rPr lang="en-US" dirty="0"/>
              <a:t>[</a:t>
            </a:r>
            <a:r>
              <a:rPr lang="en-US" b="1" dirty="0" err="1"/>
              <a:t>DevSecOps</a:t>
            </a:r>
            <a:r>
              <a:rPr lang="en-US" b="1" dirty="0"/>
              <a:t> Pipeline Overview</a:t>
            </a:r>
            <a:endParaRPr lang="en-US" dirty="0"/>
          </a:p>
          <a:p>
            <a:pPr>
              <a:buFont typeface="Arial" panose="020B0604020202020204" pitchFamily="34" charset="0"/>
              <a:buChar char="•"/>
            </a:pPr>
            <a:r>
              <a:rPr lang="en-US" b="1" dirty="0"/>
              <a:t>Definition:</a:t>
            </a:r>
            <a:r>
              <a:rPr lang="en-US" dirty="0"/>
              <a:t> </a:t>
            </a:r>
            <a:r>
              <a:rPr lang="en-US" dirty="0" err="1"/>
              <a:t>DevSecOps</a:t>
            </a:r>
            <a:r>
              <a:rPr lang="en-US" dirty="0"/>
              <a:t> integrates security practices into the DevOps process, ensuring continuous security throughout the software development lifecycle.</a:t>
            </a:r>
          </a:p>
          <a:p>
            <a:pPr>
              <a:buFont typeface="Arial" panose="020B0604020202020204" pitchFamily="34" charset="0"/>
              <a:buChar char="•"/>
            </a:pPr>
            <a:r>
              <a:rPr lang="en-US" b="1" dirty="0"/>
              <a:t>Key Phases:</a:t>
            </a:r>
            <a:endParaRPr lang="en-US" dirty="0"/>
          </a:p>
          <a:p>
            <a:pPr marL="742950" lvl="1" indent="-285750">
              <a:buFont typeface="Arial" panose="020B0604020202020204" pitchFamily="34" charset="0"/>
              <a:buChar char="•"/>
            </a:pPr>
            <a:r>
              <a:rPr lang="en-US" b="1" dirty="0"/>
              <a:t>Planning:</a:t>
            </a:r>
            <a:r>
              <a:rPr lang="en-US" dirty="0"/>
              <a:t> Security requirements are embedded in the design.</a:t>
            </a:r>
          </a:p>
          <a:p>
            <a:pPr marL="742950" lvl="1" indent="-285750">
              <a:buFont typeface="Arial" panose="020B0604020202020204" pitchFamily="34" charset="0"/>
              <a:buChar char="•"/>
            </a:pPr>
            <a:r>
              <a:rPr lang="en-US" b="1" dirty="0"/>
              <a:t>Coding:</a:t>
            </a:r>
            <a:r>
              <a:rPr lang="en-US" dirty="0"/>
              <a:t> Secure coding practices are adopted.</a:t>
            </a:r>
          </a:p>
          <a:p>
            <a:pPr marL="742950" lvl="1" indent="-285750">
              <a:buFont typeface="Arial" panose="020B0604020202020204" pitchFamily="34" charset="0"/>
              <a:buChar char="•"/>
            </a:pPr>
            <a:r>
              <a:rPr lang="en-US" b="1" dirty="0"/>
              <a:t>Building:</a:t>
            </a:r>
            <a:r>
              <a:rPr lang="en-US" dirty="0"/>
              <a:t> Automated security tests are incorporated in the build phase.</a:t>
            </a:r>
          </a:p>
          <a:p>
            <a:pPr marL="742950" lvl="1" indent="-285750">
              <a:buFont typeface="Arial" panose="020B0604020202020204" pitchFamily="34" charset="0"/>
              <a:buChar char="•"/>
            </a:pPr>
            <a:r>
              <a:rPr lang="en-US" b="1" dirty="0"/>
              <a:t>Testing:</a:t>
            </a:r>
            <a:r>
              <a:rPr lang="en-US" dirty="0"/>
              <a:t> Vulnerability scans and security testing tools are executed.</a:t>
            </a:r>
          </a:p>
          <a:p>
            <a:pPr marL="742950" lvl="1" indent="-285750">
              <a:buFont typeface="Arial" panose="020B0604020202020204" pitchFamily="34" charset="0"/>
              <a:buChar char="•"/>
            </a:pPr>
            <a:r>
              <a:rPr lang="en-US" b="1" dirty="0"/>
              <a:t>Release &amp; Deploy:</a:t>
            </a:r>
            <a:r>
              <a:rPr lang="en-US" dirty="0"/>
              <a:t> Security gates ensure compliance before deployment.</a:t>
            </a:r>
          </a:p>
          <a:p>
            <a:pPr marL="742950" lvl="1" indent="-285750">
              <a:buFont typeface="Arial" panose="020B0604020202020204" pitchFamily="34" charset="0"/>
              <a:buChar char="•"/>
            </a:pPr>
            <a:r>
              <a:rPr lang="en-US" b="1" dirty="0"/>
              <a:t>Monitor:</a:t>
            </a:r>
            <a:r>
              <a:rPr lang="en-US" dirty="0"/>
              <a:t> Ongoing monitoring for security threats in production.</a:t>
            </a:r>
          </a:p>
          <a:p>
            <a:r>
              <a:rPr lang="en-US" b="1" dirty="0"/>
              <a:t>External Tools &amp; Their Role</a:t>
            </a:r>
            <a:endParaRPr lang="en-US" dirty="0"/>
          </a:p>
          <a:p>
            <a:pPr>
              <a:buFont typeface="Arial" panose="020B0604020202020204" pitchFamily="34" charset="0"/>
              <a:buChar char="•"/>
            </a:pPr>
            <a:r>
              <a:rPr lang="en-US" b="1" dirty="0"/>
              <a:t>Static Analysis Tools:</a:t>
            </a:r>
            <a:r>
              <a:rPr lang="en-US" dirty="0"/>
              <a:t> Identify vulnerabilities in code (used in the coding phase).</a:t>
            </a:r>
          </a:p>
          <a:p>
            <a:pPr>
              <a:buFont typeface="Arial" panose="020B0604020202020204" pitchFamily="34" charset="0"/>
              <a:buChar char="•"/>
            </a:pPr>
            <a:r>
              <a:rPr lang="en-US" b="1" dirty="0"/>
              <a:t>Security Scanners:</a:t>
            </a:r>
            <a:r>
              <a:rPr lang="en-US" dirty="0"/>
              <a:t> Scan for vulnerabilities during the testing phase.</a:t>
            </a:r>
          </a:p>
          <a:p>
            <a:pPr>
              <a:buFont typeface="Arial" panose="020B0604020202020204" pitchFamily="34" charset="0"/>
              <a:buChar char="•"/>
            </a:pPr>
            <a:r>
              <a:rPr lang="en-US" b="1" dirty="0"/>
              <a:t>Monitoring Tools:</a:t>
            </a:r>
            <a:r>
              <a:rPr lang="en-US" dirty="0"/>
              <a:t> Continuously monitor production environments for security incidents.</a:t>
            </a:r>
          </a:p>
          <a:p>
            <a:pPr>
              <a:buFont typeface="Arial" panose="020B0604020202020204" pitchFamily="34" charset="0"/>
              <a:buChar char="•"/>
            </a:pPr>
            <a:r>
              <a:rPr lang="en-US" b="1" dirty="0"/>
              <a:t>Compliance Tools:</a:t>
            </a:r>
            <a:r>
              <a:rPr lang="en-US" dirty="0"/>
              <a:t> Ensure that deployment meets security and regulatory requirements.</a:t>
            </a:r>
          </a:p>
          <a:p>
            <a:pPr marL="742950" lvl="1" indent="-285750">
              <a:buFont typeface="Arial" panose="020B0604020202020204" pitchFamily="34" charset="0"/>
              <a:buChar char="•"/>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1740310"/>
            <a:ext cx="10820400" cy="4478375"/>
          </a:xfrm>
          <a:prstGeom prst="rect">
            <a:avLst/>
          </a:prstGeom>
          <a:noFill/>
          <a:ln>
            <a:noFill/>
          </a:ln>
        </p:spPr>
        <p:txBody>
          <a:bodyPr spcFirstLastPara="1" wrap="square" lIns="91425" tIns="45700" rIns="91425" bIns="45700" anchor="t" anchorCtr="0">
            <a:normAutofit fontScale="92500" lnSpcReduction="10000"/>
          </a:bodyPr>
          <a:lstStyle/>
          <a:p>
            <a:r>
              <a:rPr lang="en-US" sz="2000" dirty="0"/>
              <a:t>[</a:t>
            </a:r>
            <a:r>
              <a:rPr lang="en-US" b="1" dirty="0"/>
              <a:t>Problem &amp; Solution Overview:</a:t>
            </a:r>
            <a:endParaRPr lang="en-US" dirty="0"/>
          </a:p>
          <a:p>
            <a:pPr>
              <a:buFont typeface="Arial" panose="020B0604020202020204" pitchFamily="34" charset="0"/>
              <a:buChar char="•"/>
            </a:pPr>
            <a:r>
              <a:rPr lang="en-US" b="1" dirty="0"/>
              <a:t>Problems Identified:</a:t>
            </a:r>
            <a:endParaRPr lang="en-US" dirty="0"/>
          </a:p>
          <a:p>
            <a:pPr marL="742950" lvl="1" indent="-285750">
              <a:buFont typeface="Arial" panose="020B0604020202020204" pitchFamily="34" charset="0"/>
              <a:buChar char="•"/>
            </a:pPr>
            <a:r>
              <a:rPr lang="en-US" b="1" dirty="0"/>
              <a:t>Security Gaps:</a:t>
            </a:r>
            <a:r>
              <a:rPr lang="en-US" dirty="0"/>
              <a:t> Current strategy lacks integrated security in early development phases, leading to vulnerabilities.</a:t>
            </a:r>
          </a:p>
          <a:p>
            <a:pPr marL="742950" lvl="1" indent="-285750">
              <a:buFont typeface="Arial" panose="020B0604020202020204" pitchFamily="34" charset="0"/>
              <a:buChar char="•"/>
            </a:pPr>
            <a:r>
              <a:rPr lang="en-US" b="1" dirty="0"/>
              <a:t>Slow Response:</a:t>
            </a:r>
            <a:r>
              <a:rPr lang="en-US" dirty="0"/>
              <a:t> Delayed reactions to security incidents due to insufficient automation.</a:t>
            </a:r>
          </a:p>
          <a:p>
            <a:pPr marL="742950" lvl="1" indent="-285750">
              <a:buFont typeface="Arial" panose="020B0604020202020204" pitchFamily="34" charset="0"/>
              <a:buChar char="•"/>
            </a:pPr>
            <a:r>
              <a:rPr lang="en-US" b="1" dirty="0"/>
              <a:t>Inconsistent Practices:</a:t>
            </a:r>
            <a:r>
              <a:rPr lang="en-US" dirty="0"/>
              <a:t> Security measures are not standardized across teams, causing inefficiencies and risks.</a:t>
            </a:r>
          </a:p>
          <a:p>
            <a:pPr>
              <a:buFont typeface="Arial" panose="020B0604020202020204" pitchFamily="34" charset="0"/>
              <a:buChar char="•"/>
            </a:pPr>
            <a:r>
              <a:rPr lang="en-US" b="1" dirty="0"/>
              <a:t>Proposed Solutions:</a:t>
            </a:r>
            <a:endParaRPr lang="en-US" dirty="0"/>
          </a:p>
          <a:p>
            <a:pPr marL="742950" lvl="1" indent="-285750">
              <a:buFont typeface="Arial" panose="020B0604020202020204" pitchFamily="34" charset="0"/>
              <a:buChar char="•"/>
            </a:pPr>
            <a:r>
              <a:rPr lang="en-US" b="1" dirty="0"/>
              <a:t>Adopt </a:t>
            </a:r>
            <a:r>
              <a:rPr lang="en-US" b="1" dirty="0" err="1"/>
              <a:t>DevSecOps</a:t>
            </a:r>
            <a:r>
              <a:rPr lang="en-US" b="1" dirty="0"/>
              <a:t>:</a:t>
            </a:r>
            <a:r>
              <a:rPr lang="en-US" dirty="0"/>
              <a:t> Shift security to the left by embedding security throughout the software development lifecycle.</a:t>
            </a:r>
          </a:p>
          <a:p>
            <a:pPr marL="742950" lvl="1" indent="-285750">
              <a:buFont typeface="Arial" panose="020B0604020202020204" pitchFamily="34" charset="0"/>
              <a:buChar char="•"/>
            </a:pPr>
            <a:r>
              <a:rPr lang="en-US" b="1" dirty="0"/>
              <a:t>Automated Security Testing:</a:t>
            </a:r>
            <a:r>
              <a:rPr lang="en-US" dirty="0"/>
              <a:t> Implement continuous security scans to catch issues early.</a:t>
            </a:r>
          </a:p>
          <a:p>
            <a:pPr marL="742950" lvl="1" indent="-285750">
              <a:buFont typeface="Arial" panose="020B0604020202020204" pitchFamily="34" charset="0"/>
              <a:buChar char="•"/>
            </a:pPr>
            <a:r>
              <a:rPr lang="en-US" b="1" dirty="0"/>
              <a:t>Standardization:</a:t>
            </a:r>
            <a:r>
              <a:rPr lang="en-US" dirty="0"/>
              <a:t> Ensure consistent security practices across all development and operations teams.</a:t>
            </a:r>
          </a:p>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F906-D02F-C94E-6734-E10FFCA13791}"/>
              </a:ext>
            </a:extLst>
          </p:cNvPr>
          <p:cNvSpPr>
            <a:spLocks noGrp="1"/>
          </p:cNvSpPr>
          <p:nvPr>
            <p:ph type="title"/>
          </p:nvPr>
        </p:nvSpPr>
        <p:spPr>
          <a:xfrm>
            <a:off x="2020529" y="764373"/>
            <a:ext cx="9485671" cy="1293028"/>
          </a:xfrm>
        </p:spPr>
        <p:txBody>
          <a:bodyPr>
            <a:normAutofit fontScale="90000"/>
          </a:bodyPr>
          <a:lstStyle/>
          <a:p>
            <a:r>
              <a:rPr lang="en-US" b="1" dirty="0"/>
              <a:t>Risks &amp; Benefits of Acting Now vs. Waiting:</a:t>
            </a:r>
            <a:br>
              <a:rPr lang="en-US" dirty="0"/>
            </a:br>
            <a:endParaRPr lang="en-US" dirty="0"/>
          </a:p>
        </p:txBody>
      </p:sp>
      <p:sp>
        <p:nvSpPr>
          <p:cNvPr id="3" name="Text Placeholder 2">
            <a:extLst>
              <a:ext uri="{FF2B5EF4-FFF2-40B4-BE49-F238E27FC236}">
                <a16:creationId xmlns:a16="http://schemas.microsoft.com/office/drawing/2014/main" id="{19EE4CC4-BCA7-506F-F820-9D5DBDB7EC18}"/>
              </a:ext>
            </a:extLst>
          </p:cNvPr>
          <p:cNvSpPr>
            <a:spLocks noGrp="1"/>
          </p:cNvSpPr>
          <p:nvPr>
            <p:ph type="body" idx="1"/>
          </p:nvPr>
        </p:nvSpPr>
        <p:spPr/>
        <p:txBody>
          <a:bodyPr>
            <a:normAutofit fontScale="92500" lnSpcReduction="20000"/>
          </a:bodyPr>
          <a:lstStyle/>
          <a:p>
            <a:pPr>
              <a:buFont typeface="Arial" panose="020B0604020202020204" pitchFamily="34" charset="0"/>
              <a:buChar char="•"/>
            </a:pPr>
            <a:r>
              <a:rPr lang="en-US" b="1" dirty="0"/>
              <a:t>Act Now:</a:t>
            </a:r>
            <a:endParaRPr lang="en-US" dirty="0"/>
          </a:p>
          <a:p>
            <a:pPr marL="742950" lvl="1" indent="-285750">
              <a:buFont typeface="Arial" panose="020B0604020202020204" pitchFamily="34" charset="0"/>
              <a:buChar char="•"/>
            </a:pPr>
            <a:r>
              <a:rPr lang="en-US" b="1" dirty="0"/>
              <a:t>Benefits:</a:t>
            </a:r>
            <a:endParaRPr lang="en-US" dirty="0"/>
          </a:p>
          <a:p>
            <a:pPr marL="1143000" lvl="2" indent="-228600">
              <a:buFont typeface="Arial" panose="020B0604020202020204" pitchFamily="34" charset="0"/>
              <a:buChar char="•"/>
            </a:pPr>
            <a:r>
              <a:rPr lang="en-US" b="1" dirty="0"/>
              <a:t>Improved Security Posture:</a:t>
            </a:r>
            <a:r>
              <a:rPr lang="en-US" dirty="0"/>
              <a:t> Reduced risk of breaches and vulnerabilities.</a:t>
            </a:r>
          </a:p>
          <a:p>
            <a:pPr marL="1143000" lvl="2" indent="-228600">
              <a:buFont typeface="Arial" panose="020B0604020202020204" pitchFamily="34" charset="0"/>
              <a:buChar char="•"/>
            </a:pPr>
            <a:r>
              <a:rPr lang="en-US" b="1" dirty="0"/>
              <a:t>Faster Response:</a:t>
            </a:r>
            <a:r>
              <a:rPr lang="en-US" dirty="0"/>
              <a:t> Automated testing and monitoring reduce the time to detect and respond to threats.</a:t>
            </a:r>
          </a:p>
          <a:p>
            <a:pPr marL="742950" lvl="1" indent="-285750">
              <a:buFont typeface="Arial" panose="020B0604020202020204" pitchFamily="34" charset="0"/>
              <a:buChar char="•"/>
            </a:pPr>
            <a:r>
              <a:rPr lang="en-US" b="1" dirty="0"/>
              <a:t>Risks:</a:t>
            </a:r>
            <a:endParaRPr lang="en-US" dirty="0"/>
          </a:p>
          <a:p>
            <a:pPr marL="1143000" lvl="2" indent="-228600">
              <a:buFont typeface="Arial" panose="020B0604020202020204" pitchFamily="34" charset="0"/>
              <a:buChar char="•"/>
            </a:pPr>
            <a:r>
              <a:rPr lang="en-US" b="1" dirty="0"/>
              <a:t>Initial Costs:</a:t>
            </a:r>
            <a:r>
              <a:rPr lang="en-US" dirty="0"/>
              <a:t> Investment in tools and training.</a:t>
            </a:r>
          </a:p>
          <a:p>
            <a:pPr marL="1143000" lvl="2" indent="-228600">
              <a:buFont typeface="Arial" panose="020B0604020202020204" pitchFamily="34" charset="0"/>
              <a:buChar char="•"/>
            </a:pPr>
            <a:r>
              <a:rPr lang="en-US" b="1" dirty="0"/>
              <a:t>Temporary Disruption:</a:t>
            </a:r>
            <a:r>
              <a:rPr lang="en-US" dirty="0"/>
              <a:t> Workflow adjustments may cause short-term inefficiencies.</a:t>
            </a:r>
          </a:p>
          <a:p>
            <a:pPr>
              <a:buFont typeface="Arial" panose="020B0604020202020204" pitchFamily="34" charset="0"/>
              <a:buChar char="•"/>
            </a:pPr>
            <a:r>
              <a:rPr lang="en-US" b="1" dirty="0"/>
              <a:t>Wait:</a:t>
            </a:r>
            <a:endParaRPr lang="en-US" dirty="0"/>
          </a:p>
          <a:p>
            <a:pPr marL="742950" lvl="1" indent="-285750">
              <a:buFont typeface="Arial" panose="020B0604020202020204" pitchFamily="34" charset="0"/>
              <a:buChar char="•"/>
            </a:pPr>
            <a:r>
              <a:rPr lang="en-US" b="1" dirty="0"/>
              <a:t>Benefits:</a:t>
            </a:r>
            <a:endParaRPr lang="en-US" dirty="0"/>
          </a:p>
          <a:p>
            <a:pPr marL="1143000" lvl="2" indent="-228600">
              <a:buFont typeface="Arial" panose="020B0604020202020204" pitchFamily="34" charset="0"/>
              <a:buChar char="•"/>
            </a:pPr>
            <a:r>
              <a:rPr lang="en-US" b="1" dirty="0"/>
              <a:t>Resource Allocation:</a:t>
            </a:r>
            <a:r>
              <a:rPr lang="en-US" dirty="0"/>
              <a:t> Delaying action may free up resources for immediate needs.</a:t>
            </a:r>
          </a:p>
          <a:p>
            <a:pPr marL="742950" lvl="1" indent="-285750">
              <a:buFont typeface="Arial" panose="020B0604020202020204" pitchFamily="34" charset="0"/>
              <a:buChar char="•"/>
            </a:pPr>
            <a:r>
              <a:rPr lang="en-US" b="1" dirty="0"/>
              <a:t>Risks:</a:t>
            </a:r>
            <a:endParaRPr lang="en-US" dirty="0"/>
          </a:p>
          <a:p>
            <a:pPr marL="1143000" lvl="2" indent="-228600">
              <a:buFont typeface="Arial" panose="020B0604020202020204" pitchFamily="34" charset="0"/>
              <a:buChar char="•"/>
            </a:pPr>
            <a:r>
              <a:rPr lang="en-US" b="1" dirty="0"/>
              <a:t>Increased Vulnerabilities:</a:t>
            </a:r>
            <a:r>
              <a:rPr lang="en-US" dirty="0"/>
              <a:t> Delays in implementing security measures expose the system to more attacks.</a:t>
            </a:r>
          </a:p>
          <a:p>
            <a:pPr marL="1143000" lvl="2" indent="-228600">
              <a:buFont typeface="Arial" panose="020B0604020202020204" pitchFamily="34" charset="0"/>
              <a:buChar char="•"/>
            </a:pPr>
            <a:r>
              <a:rPr lang="en-US" b="1" dirty="0"/>
              <a:t>Higher Long-Term Costs:</a:t>
            </a:r>
            <a:r>
              <a:rPr lang="en-US" dirty="0"/>
              <a:t> Breach recovery costs and potential reputation damage.</a:t>
            </a:r>
          </a:p>
          <a:p>
            <a:endParaRPr lang="en-US" dirty="0"/>
          </a:p>
        </p:txBody>
      </p:sp>
    </p:spTree>
    <p:extLst>
      <p:ext uri="{BB962C8B-B14F-4D97-AF65-F5344CB8AC3E}">
        <p14:creationId xmlns:p14="http://schemas.microsoft.com/office/powerpoint/2010/main" val="3208255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6FCE-095D-6180-2115-6CC1D95B92E3}"/>
              </a:ext>
            </a:extLst>
          </p:cNvPr>
          <p:cNvSpPr>
            <a:spLocks noGrp="1"/>
          </p:cNvSpPr>
          <p:nvPr>
            <p:ph type="title"/>
          </p:nvPr>
        </p:nvSpPr>
        <p:spPr/>
        <p:txBody>
          <a:bodyPr/>
          <a:lstStyle/>
          <a:p>
            <a:r>
              <a:rPr lang="en-US" b="1" dirty="0"/>
              <a:t>Strategy Shortcomings &amp; Recommended Actions</a:t>
            </a:r>
            <a:endParaRPr lang="en-US" dirty="0"/>
          </a:p>
        </p:txBody>
      </p:sp>
      <p:sp>
        <p:nvSpPr>
          <p:cNvPr id="3" name="Text Placeholder 2">
            <a:extLst>
              <a:ext uri="{FF2B5EF4-FFF2-40B4-BE49-F238E27FC236}">
                <a16:creationId xmlns:a16="http://schemas.microsoft.com/office/drawing/2014/main" id="{0EA40F55-31B4-DB88-18CE-9D1EF8D561BA}"/>
              </a:ext>
            </a:extLst>
          </p:cNvPr>
          <p:cNvSpPr>
            <a:spLocks noGrp="1"/>
          </p:cNvSpPr>
          <p:nvPr>
            <p:ph type="body" idx="1"/>
          </p:nvPr>
        </p:nvSpPr>
        <p:spPr/>
        <p:txBody>
          <a:bodyPr>
            <a:normAutofit/>
          </a:bodyPr>
          <a:lstStyle/>
          <a:p>
            <a:pPr>
              <a:buFont typeface="Arial" panose="020B0604020202020204" pitchFamily="34" charset="0"/>
              <a:buChar char="•"/>
            </a:pPr>
            <a:r>
              <a:rPr lang="en-US" b="1" dirty="0"/>
              <a:t>Current Strategy Lacks:</a:t>
            </a:r>
            <a:endParaRPr lang="en-US" dirty="0"/>
          </a:p>
          <a:p>
            <a:pPr marL="742950" lvl="1" indent="-285750">
              <a:buFont typeface="Arial" panose="020B0604020202020204" pitchFamily="34" charset="0"/>
              <a:buChar char="•"/>
            </a:pPr>
            <a:r>
              <a:rPr lang="en-US" b="1" dirty="0"/>
              <a:t>Proactive Security Measures:</a:t>
            </a:r>
            <a:r>
              <a:rPr lang="en-US" dirty="0"/>
              <a:t> Reactive instead of preventive approaches to security.</a:t>
            </a:r>
          </a:p>
          <a:p>
            <a:pPr marL="742950" lvl="1" indent="-285750">
              <a:buFont typeface="Arial" panose="020B0604020202020204" pitchFamily="34" charset="0"/>
              <a:buChar char="•"/>
            </a:pPr>
            <a:r>
              <a:rPr lang="en-US" b="1" dirty="0"/>
              <a:t>Automation:</a:t>
            </a:r>
            <a:r>
              <a:rPr lang="en-US" dirty="0"/>
              <a:t> Heavy reliance on manual processes creates gaps in incident response.</a:t>
            </a:r>
          </a:p>
          <a:p>
            <a:pPr>
              <a:buFont typeface="Arial" panose="020B0604020202020204" pitchFamily="34" charset="0"/>
              <a:buChar char="•"/>
            </a:pPr>
            <a:r>
              <a:rPr lang="en-US" b="1" dirty="0"/>
              <a:t>Recommended Steps:</a:t>
            </a:r>
            <a:endParaRPr lang="en-US" dirty="0"/>
          </a:p>
          <a:p>
            <a:pPr marL="742950" lvl="1" indent="-285750">
              <a:buFont typeface="Arial" panose="020B0604020202020204" pitchFamily="34" charset="0"/>
              <a:buChar char="•"/>
            </a:pPr>
            <a:r>
              <a:rPr lang="en-US" b="1" dirty="0"/>
              <a:t>Integrate Security into Development:</a:t>
            </a:r>
            <a:r>
              <a:rPr lang="en-US" dirty="0"/>
              <a:t> Follow the </a:t>
            </a:r>
            <a:r>
              <a:rPr lang="en-US" dirty="0" err="1"/>
              <a:t>DevSecOps</a:t>
            </a:r>
            <a:r>
              <a:rPr lang="en-US" dirty="0"/>
              <a:t> pipeline to address vulnerabilities early.</a:t>
            </a:r>
          </a:p>
          <a:p>
            <a:pPr marL="742950" lvl="1" indent="-285750">
              <a:buFont typeface="Arial" panose="020B0604020202020204" pitchFamily="34" charset="0"/>
              <a:buChar char="•"/>
            </a:pPr>
            <a:r>
              <a:rPr lang="en-US" b="1" dirty="0"/>
              <a:t>Increase Automation:</a:t>
            </a:r>
            <a:r>
              <a:rPr lang="en-US" dirty="0"/>
              <a:t> Use automated tools for continuous security testing and monitoring.</a:t>
            </a:r>
          </a:p>
          <a:p>
            <a:pPr marL="742950" lvl="1" indent="-285750">
              <a:buFont typeface="Arial" panose="020B0604020202020204" pitchFamily="34" charset="0"/>
              <a:buChar char="•"/>
            </a:pPr>
            <a:r>
              <a:rPr lang="en-US" b="1" dirty="0"/>
              <a:t>Enhance Collaboration:</a:t>
            </a:r>
            <a:r>
              <a:rPr lang="en-US" dirty="0"/>
              <a:t> Foster closer communication between security, development, and operations teams.</a:t>
            </a:r>
          </a:p>
          <a:p>
            <a:endParaRPr lang="en-US" dirty="0"/>
          </a:p>
        </p:txBody>
      </p:sp>
    </p:spTree>
    <p:extLst>
      <p:ext uri="{BB962C8B-B14F-4D97-AF65-F5344CB8AC3E}">
        <p14:creationId xmlns:p14="http://schemas.microsoft.com/office/powerpoint/2010/main" val="2189197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3211460" y="0"/>
            <a:ext cx="5658465" cy="975937"/>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8093502E-8018-0D8A-EA35-C3A5E5E4D001}"/>
              </a:ext>
            </a:extLst>
          </p:cNvPr>
          <p:cNvSpPr>
            <a:spLocks noGrp="1"/>
          </p:cNvSpPr>
          <p:nvPr>
            <p:ph type="body" idx="1"/>
          </p:nvPr>
        </p:nvSpPr>
        <p:spPr>
          <a:xfrm>
            <a:off x="575187" y="781665"/>
            <a:ext cx="11149781" cy="6130370"/>
          </a:xfrm>
        </p:spPr>
        <p:txBody>
          <a:bodyPr>
            <a:normAutofit fontScale="70000" lnSpcReduction="20000"/>
          </a:bodyPr>
          <a:lstStyle/>
          <a:p>
            <a:r>
              <a:rPr lang="en-US" b="1" dirty="0"/>
              <a:t>1. Outdated Security Policies</a:t>
            </a:r>
            <a:endParaRPr lang="en-US" dirty="0"/>
          </a:p>
          <a:p>
            <a:pPr>
              <a:buFont typeface="Arial" panose="020B0604020202020204" pitchFamily="34" charset="0"/>
              <a:buChar char="•"/>
            </a:pPr>
            <a:r>
              <a:rPr lang="en-US" b="1" dirty="0"/>
              <a:t>Description:</a:t>
            </a:r>
            <a:r>
              <a:rPr lang="en-US" dirty="0"/>
              <a:t> Current policies may not account for newly identified threats and vulnerabilities.</a:t>
            </a:r>
          </a:p>
          <a:p>
            <a:pPr>
              <a:buFont typeface="Arial" panose="020B0604020202020204" pitchFamily="34" charset="0"/>
              <a:buChar char="•"/>
            </a:pPr>
            <a:r>
              <a:rPr lang="en-US" b="1" dirty="0"/>
              <a:t>Impact:</a:t>
            </a:r>
            <a:r>
              <a:rPr lang="en-US" dirty="0"/>
              <a:t> Increased risk of security breaches due to exploitation of unaddressed vulnerabilities.</a:t>
            </a:r>
          </a:p>
          <a:p>
            <a:pPr>
              <a:buFont typeface="Arial" panose="020B0604020202020204" pitchFamily="34" charset="0"/>
              <a:buChar char="•"/>
            </a:pPr>
            <a:r>
              <a:rPr lang="en-US" b="1" dirty="0"/>
              <a:t>Solution:</a:t>
            </a:r>
            <a:r>
              <a:rPr lang="en-US" dirty="0"/>
              <a:t> Regularly update security policies to address emerging threats, and implement continuous monitoring to stay ahead of new vulnerabilities.</a:t>
            </a:r>
          </a:p>
          <a:p>
            <a:r>
              <a:rPr lang="en-US" b="1" dirty="0"/>
              <a:t>2. Insufficient Employee Training</a:t>
            </a:r>
            <a:endParaRPr lang="en-US" dirty="0"/>
          </a:p>
          <a:p>
            <a:pPr>
              <a:buFont typeface="Arial" panose="020B0604020202020204" pitchFamily="34" charset="0"/>
              <a:buChar char="•"/>
            </a:pPr>
            <a:r>
              <a:rPr lang="en-US" b="1" dirty="0"/>
              <a:t>Description:</a:t>
            </a:r>
            <a:r>
              <a:rPr lang="en-US" dirty="0"/>
              <a:t> Employees are not provided with comprehensive training on security best practices and policy adherence.</a:t>
            </a:r>
          </a:p>
          <a:p>
            <a:pPr>
              <a:buFont typeface="Arial" panose="020B0604020202020204" pitchFamily="34" charset="0"/>
              <a:buChar char="•"/>
            </a:pPr>
            <a:r>
              <a:rPr lang="en-US" b="1" dirty="0"/>
              <a:t>Impact:</a:t>
            </a:r>
            <a:r>
              <a:rPr lang="en-US" dirty="0"/>
              <a:t> Increased likelihood of security incidents caused by human error.</a:t>
            </a:r>
          </a:p>
          <a:p>
            <a:pPr>
              <a:buFont typeface="Arial" panose="020B0604020202020204" pitchFamily="34" charset="0"/>
              <a:buChar char="•"/>
            </a:pPr>
            <a:r>
              <a:rPr lang="en-US" b="1" dirty="0"/>
              <a:t>Solution:</a:t>
            </a:r>
            <a:r>
              <a:rPr lang="en-US" dirty="0"/>
              <a:t> Implement mandatory security training for all staff, with periodic assessments to ensure knowledge retention and compliance with security protocols.</a:t>
            </a:r>
          </a:p>
          <a:p>
            <a:r>
              <a:rPr lang="en-US" b="1" dirty="0"/>
              <a:t>3. Inadequate Third-Party Integration Security</a:t>
            </a:r>
            <a:endParaRPr lang="en-US" dirty="0"/>
          </a:p>
          <a:p>
            <a:pPr>
              <a:buFont typeface="Arial" panose="020B0604020202020204" pitchFamily="34" charset="0"/>
              <a:buChar char="•"/>
            </a:pPr>
            <a:r>
              <a:rPr lang="en-US" b="1" dirty="0"/>
              <a:t>Description:</a:t>
            </a:r>
            <a:r>
              <a:rPr lang="en-US" dirty="0"/>
              <a:t> Policies fail to fully address the security risks associated with integrating third-party services and APIs.</a:t>
            </a:r>
          </a:p>
          <a:p>
            <a:pPr>
              <a:buFont typeface="Arial" panose="020B0604020202020204" pitchFamily="34" charset="0"/>
              <a:buChar char="•"/>
            </a:pPr>
            <a:r>
              <a:rPr lang="en-US" b="1" dirty="0"/>
              <a:t>Impact:</a:t>
            </a:r>
            <a:r>
              <a:rPr lang="en-US" dirty="0"/>
              <a:t> Vulnerabilities may be introduced through third-party components, increasing the risk of security breaches.</a:t>
            </a:r>
          </a:p>
          <a:p>
            <a:pPr>
              <a:buFont typeface="Arial" panose="020B0604020202020204" pitchFamily="34" charset="0"/>
              <a:buChar char="•"/>
            </a:pPr>
            <a:r>
              <a:rPr lang="en-US" b="1" dirty="0"/>
              <a:t>Solution:</a:t>
            </a:r>
            <a:r>
              <a:rPr lang="en-US" dirty="0"/>
              <a:t> Establish rigorous security standards for evaluating and integrating third-party services, including conducting regular assessments and audits.</a:t>
            </a:r>
          </a:p>
          <a:p>
            <a:r>
              <a:rPr lang="en-US" b="1" dirty="0"/>
              <a:t>4. Limited Encryption Policies</a:t>
            </a:r>
            <a:endParaRPr lang="en-US" dirty="0"/>
          </a:p>
          <a:p>
            <a:pPr>
              <a:buFont typeface="Arial" panose="020B0604020202020204" pitchFamily="34" charset="0"/>
              <a:buChar char="•"/>
            </a:pPr>
            <a:r>
              <a:rPr lang="en-US" b="1" dirty="0"/>
              <a:t>Description:</a:t>
            </a:r>
            <a:r>
              <a:rPr lang="en-US" dirty="0"/>
              <a:t> Current encryption policies do not cover all types of sensitive data and communication channels.</a:t>
            </a:r>
          </a:p>
          <a:p>
            <a:pPr>
              <a:buFont typeface="Arial" panose="020B0604020202020204" pitchFamily="34" charset="0"/>
              <a:buChar char="•"/>
            </a:pPr>
            <a:r>
              <a:rPr lang="en-US" b="1" dirty="0"/>
              <a:t>Impact:</a:t>
            </a:r>
            <a:r>
              <a:rPr lang="en-US" dirty="0"/>
              <a:t> Increased risk of data exposure in areas not covered by encryption.</a:t>
            </a:r>
          </a:p>
          <a:p>
            <a:pPr>
              <a:buFont typeface="Arial" panose="020B0604020202020204" pitchFamily="34" charset="0"/>
              <a:buChar char="•"/>
            </a:pPr>
            <a:r>
              <a:rPr lang="en-US" b="1" dirty="0"/>
              <a:t>Solution:</a:t>
            </a:r>
            <a:r>
              <a:rPr lang="en-US" dirty="0"/>
              <a:t> Broaden encryption policies to protect all sensitive data, including backups and internal communications, ensuring comprehensive data protection.</a:t>
            </a:r>
          </a:p>
          <a:p>
            <a:endParaRPr lang="en-US" dirty="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1017640"/>
            <a:ext cx="10820400" cy="5201046"/>
          </a:xfrm>
          <a:prstGeom prst="rect">
            <a:avLst/>
          </a:prstGeom>
          <a:noFill/>
          <a:ln>
            <a:noFill/>
          </a:ln>
        </p:spPr>
        <p:txBody>
          <a:bodyPr spcFirstLastPara="1" wrap="square" lIns="91425" tIns="45700" rIns="91425" bIns="45700" anchor="t" anchorCtr="0">
            <a:normAutofit fontScale="62500" lnSpcReduction="20000"/>
          </a:bodyPr>
          <a:lstStyle/>
          <a:p>
            <a:r>
              <a:rPr lang="en-US" b="1" dirty="0"/>
              <a:t>NIST Cybersecurity Framework (CSF)</a:t>
            </a:r>
            <a:endParaRPr lang="en-US" dirty="0"/>
          </a:p>
          <a:p>
            <a:pPr>
              <a:buFont typeface="Arial" panose="020B0604020202020204" pitchFamily="34" charset="0"/>
              <a:buChar char="•"/>
            </a:pPr>
            <a:r>
              <a:rPr lang="en-US" b="1" dirty="0"/>
              <a:t>Description:</a:t>
            </a:r>
            <a:r>
              <a:rPr lang="en-US" dirty="0"/>
              <a:t> Provides a structured approach for private sector organizations to prevent, detect, and respond to cyber attacks.</a:t>
            </a:r>
          </a:p>
          <a:p>
            <a:pPr>
              <a:buFont typeface="Arial" panose="020B0604020202020204" pitchFamily="34" charset="0"/>
              <a:buChar char="•"/>
            </a:pPr>
            <a:r>
              <a:rPr lang="en-US" b="1" dirty="0"/>
              <a:t>Benefits:</a:t>
            </a:r>
            <a:r>
              <a:rPr lang="en-US" dirty="0"/>
              <a:t> Comprehensive cybersecurity management, covering threat detection, response, and recovery.</a:t>
            </a:r>
          </a:p>
          <a:p>
            <a:pPr>
              <a:buFont typeface="Arial" panose="020B0604020202020204" pitchFamily="34" charset="0"/>
              <a:buChar char="•"/>
            </a:pPr>
            <a:r>
              <a:rPr lang="en-US" b="1" dirty="0"/>
              <a:t>Implementation:</a:t>
            </a:r>
            <a:r>
              <a:rPr lang="en-US" dirty="0"/>
              <a:t> Adopt NIST CSF to create a robust cybersecurity program and ensure compliance through regular assessments.</a:t>
            </a:r>
          </a:p>
          <a:p>
            <a:r>
              <a:rPr lang="en-US" b="1" dirty="0"/>
              <a:t>ISO/IEC 27001:2013</a:t>
            </a:r>
            <a:endParaRPr lang="en-US" dirty="0"/>
          </a:p>
          <a:p>
            <a:pPr>
              <a:buFont typeface="Arial" panose="020B0604020202020204" pitchFamily="34" charset="0"/>
              <a:buChar char="•"/>
            </a:pPr>
            <a:r>
              <a:rPr lang="en-US" b="1" dirty="0"/>
              <a:t>Description:</a:t>
            </a:r>
            <a:r>
              <a:rPr lang="en-US" dirty="0"/>
              <a:t> Defines requirements for an information security management system (ISMS).</a:t>
            </a:r>
          </a:p>
          <a:p>
            <a:pPr>
              <a:buFont typeface="Arial" panose="020B0604020202020204" pitchFamily="34" charset="0"/>
              <a:buChar char="•"/>
            </a:pPr>
            <a:r>
              <a:rPr lang="en-US" b="1" dirty="0"/>
              <a:t>Benefits:</a:t>
            </a:r>
            <a:r>
              <a:rPr lang="en-US" dirty="0"/>
              <a:t> Ensures security of information assets via a systematic management approach.</a:t>
            </a:r>
          </a:p>
          <a:p>
            <a:pPr>
              <a:buFont typeface="Arial" panose="020B0604020202020204" pitchFamily="34" charset="0"/>
              <a:buChar char="•"/>
            </a:pPr>
            <a:r>
              <a:rPr lang="en-US" b="1" dirty="0"/>
              <a:t>Implementation:</a:t>
            </a:r>
            <a:r>
              <a:rPr lang="en-US" dirty="0"/>
              <a:t> Achieve ISO/IEC 27001:2013 certification and maintain compliance by regularly reviewing and updating policies.</a:t>
            </a:r>
          </a:p>
          <a:p>
            <a:r>
              <a:rPr lang="en-US" b="1" dirty="0"/>
              <a:t>OWASP Top Ten</a:t>
            </a:r>
            <a:endParaRPr lang="en-US" dirty="0"/>
          </a:p>
          <a:p>
            <a:pPr>
              <a:buFont typeface="Arial" panose="020B0604020202020204" pitchFamily="34" charset="0"/>
              <a:buChar char="•"/>
            </a:pPr>
            <a:r>
              <a:rPr lang="en-US" b="1" dirty="0"/>
              <a:t>Description:</a:t>
            </a:r>
            <a:r>
              <a:rPr lang="en-US" dirty="0"/>
              <a:t> A widely recognized guide for web application security, highlighting the most critical security risks.</a:t>
            </a:r>
          </a:p>
          <a:p>
            <a:pPr>
              <a:buFont typeface="Arial" panose="020B0604020202020204" pitchFamily="34" charset="0"/>
              <a:buChar char="•"/>
            </a:pPr>
            <a:r>
              <a:rPr lang="en-US" b="1" dirty="0"/>
              <a:t>Benefits:</a:t>
            </a:r>
            <a:r>
              <a:rPr lang="en-US" dirty="0"/>
              <a:t> Helps organizations secure their web applications against the top security threats.</a:t>
            </a:r>
          </a:p>
          <a:p>
            <a:pPr>
              <a:buFont typeface="Arial" panose="020B0604020202020204" pitchFamily="34" charset="0"/>
              <a:buChar char="•"/>
            </a:pPr>
            <a:r>
              <a:rPr lang="en-US" b="1" dirty="0"/>
              <a:t>Implementation:</a:t>
            </a:r>
            <a:r>
              <a:rPr lang="en-US" dirty="0"/>
              <a:t> Incorporate OWASP Top Ten into the development process to build secure applications.</a:t>
            </a:r>
          </a:p>
          <a:p>
            <a:r>
              <a:rPr lang="en-US" b="1" dirty="0"/>
              <a:t>CIS Controls</a:t>
            </a:r>
            <a:endParaRPr lang="en-US" dirty="0"/>
          </a:p>
          <a:p>
            <a:pPr>
              <a:buFont typeface="Arial" panose="020B0604020202020204" pitchFamily="34" charset="0"/>
              <a:buChar char="•"/>
            </a:pPr>
            <a:r>
              <a:rPr lang="en-US" b="1" dirty="0"/>
              <a:t>Description:</a:t>
            </a:r>
            <a:r>
              <a:rPr lang="en-US" dirty="0"/>
              <a:t> Best practices for securing IT systems and data against cyber attacks.</a:t>
            </a:r>
          </a:p>
          <a:p>
            <a:pPr>
              <a:buFont typeface="Arial" panose="020B0604020202020204" pitchFamily="34" charset="0"/>
              <a:buChar char="•"/>
            </a:pPr>
            <a:r>
              <a:rPr lang="en-US" b="1" dirty="0"/>
              <a:t>Benefits:</a:t>
            </a:r>
            <a:r>
              <a:rPr lang="en-US" dirty="0"/>
              <a:t> Prioritized actions for enhancing cybersecurity resilience.</a:t>
            </a:r>
          </a:p>
          <a:p>
            <a:pPr>
              <a:buFont typeface="Arial" panose="020B0604020202020204" pitchFamily="34" charset="0"/>
              <a:buChar char="•"/>
            </a:pPr>
            <a:r>
              <a:rPr lang="en-US" b="1" dirty="0"/>
              <a:t>Implementation:</a:t>
            </a:r>
            <a:r>
              <a:rPr lang="en-US" dirty="0"/>
              <a:t> Apply CIS Controls to establish and regularly update a security baseline to adapt to emerging threats.</a:t>
            </a:r>
          </a:p>
          <a:p>
            <a:pPr marL="228600" lvl="0" indent="-228600" algn="l" rtl="0">
              <a:lnSpc>
                <a:spcPct val="90000"/>
              </a:lnSpc>
              <a:spcBef>
                <a:spcPts val="0"/>
              </a:spcBef>
              <a:spcAft>
                <a:spcPts val="0"/>
              </a:spcAft>
              <a:buClr>
                <a:schemeClr val="lt1"/>
              </a:buClr>
              <a:buSzPts val="2200"/>
              <a:buChar char="•"/>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t>National Institute of Standards and Technology. (2018). Framework for Improving Critical Infrastructure Cybersecurity, Version 1.1. Retrieved from </a:t>
            </a:r>
            <a:r>
              <a:rPr lang="en-US" dirty="0">
                <a:hlinkClick r:id="rId4"/>
              </a:rPr>
              <a:t>https://nvlpubs.nist.gov/nistpubs/CSWP/NIST.CSWP.04162018.pdf</a:t>
            </a:r>
            <a:endParaRPr lang="en-US" dirty="0"/>
          </a:p>
          <a:p>
            <a:r>
              <a:rPr lang="en-US" dirty="0"/>
              <a:t>Open Web Application Security Project. (2021). OWASP Top Ten 2021. Retrieved from https://owasp.org/Top10/</a:t>
            </a:r>
          </a:p>
          <a:p>
            <a:r>
              <a:rPr lang="en-US" dirty="0"/>
              <a:t>Center for Internet Security. (2020). CIS Controls Version 8. Retrieved from https://www.cisecurity.org/controls/v8/</a:t>
            </a:r>
          </a:p>
          <a:p>
            <a:r>
              <a:rPr lang="en-US" dirty="0"/>
              <a:t>European Union. (2018). General Data Protection Regulation (GDPR) – Regulation (EU) 2016/679. Retrieved from </a:t>
            </a:r>
            <a:r>
              <a:rPr lang="en-US" dirty="0">
                <a:hlinkClick r:id="rId5"/>
              </a:rPr>
              <a:t>https://gdpr.eu/</a:t>
            </a:r>
            <a:endParaRPr lang="en-US" dirty="0"/>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1828799"/>
            <a:ext cx="5656006" cy="4454013"/>
          </a:xfrm>
          <a:prstGeom prst="rect">
            <a:avLst/>
          </a:prstGeom>
          <a:noFill/>
          <a:ln>
            <a:noFill/>
          </a:ln>
        </p:spPr>
        <p:txBody>
          <a:bodyPr spcFirstLastPara="1" wrap="square" lIns="91425" tIns="45700" rIns="91425" bIns="45700" anchor="t" anchorCtr="0">
            <a:normAutofit fontScale="77500" lnSpcReduction="20000"/>
          </a:bodyPr>
          <a:lstStyle/>
          <a:p>
            <a:r>
              <a:rPr lang="en-US" b="1" dirty="0"/>
              <a:t>Introduction to the Security Policy:</a:t>
            </a:r>
            <a:r>
              <a:rPr lang="en-US" dirty="0"/>
              <a:t> "At Green Pace, secure principles must be consistently applied across all software development efforts. It's essential that our policies are standardized, implemented, and maintained over time to ensure a uniform and secure approach throughout the organization."</a:t>
            </a:r>
          </a:p>
          <a:p>
            <a:r>
              <a:rPr lang="en-US" b="1" dirty="0"/>
              <a:t>Why the Policy Was Needed:</a:t>
            </a:r>
            <a:r>
              <a:rPr lang="en-US" dirty="0"/>
              <a:t> "This policy outlines the fundamental security principles, C/C++ coding standards, and guidelines for authorization, authentication, auditing, and data encryption, all aimed at creating a secure development environment."</a:t>
            </a:r>
          </a:p>
          <a:p>
            <a:r>
              <a:rPr lang="en-US" b="1" dirty="0"/>
              <a:t>How It Supports Defense-in-Depth Best Practices:</a:t>
            </a:r>
            <a:r>
              <a:rPr lang="en-US" dirty="0"/>
              <a:t> "This policy contributes to our comprehensive defense-in-depth strategy, which layers multiple security measures to safeguard our applications and systems."</a:t>
            </a:r>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6341806" y="1928117"/>
            <a:ext cx="5553704" cy="3410799"/>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488106965"/>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STD-007-CPP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STD-005-CPP</a:t>
                      </a:r>
                      <a:endParaRPr sz="18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lang="en-US" sz="14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STD-009-C</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STD-010-C</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t>STD-008-CPP</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t>STD-004-CPP</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t>STP-001-CPP</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t>STD-006-C</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757031" y="52004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3548269" y="2313829"/>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dirty="0"/>
              <a:t>Validate Input Data</a:t>
            </a:r>
          </a:p>
          <a:p>
            <a:pPr lvl="0" indent="-457200" algn="l" rtl="0">
              <a:lnSpc>
                <a:spcPct val="90000"/>
              </a:lnSpc>
              <a:spcBef>
                <a:spcPts val="0"/>
              </a:spcBef>
              <a:spcAft>
                <a:spcPts val="0"/>
              </a:spcAft>
              <a:buClr>
                <a:schemeClr val="lt1"/>
              </a:buClr>
              <a:buSzPts val="2200"/>
              <a:buFont typeface="+mj-lt"/>
              <a:buAutoNum type="arabicPeriod"/>
            </a:pPr>
            <a:r>
              <a:rPr lang="en-US" dirty="0"/>
              <a:t>Heed Compiler Warnings</a:t>
            </a:r>
          </a:p>
          <a:p>
            <a:pPr lvl="0" indent="-457200" algn="l" rtl="0">
              <a:lnSpc>
                <a:spcPct val="90000"/>
              </a:lnSpc>
              <a:spcBef>
                <a:spcPts val="0"/>
              </a:spcBef>
              <a:spcAft>
                <a:spcPts val="0"/>
              </a:spcAft>
              <a:buClr>
                <a:schemeClr val="lt1"/>
              </a:buClr>
              <a:buSzPts val="2200"/>
              <a:buFont typeface="+mj-lt"/>
              <a:buAutoNum type="arabicPeriod"/>
            </a:pPr>
            <a:r>
              <a:rPr lang="en-US" dirty="0"/>
              <a:t>Architect and Design for Security Policies</a:t>
            </a:r>
          </a:p>
          <a:p>
            <a:pPr lvl="0" indent="-457200" algn="l" rtl="0">
              <a:lnSpc>
                <a:spcPct val="90000"/>
              </a:lnSpc>
              <a:spcBef>
                <a:spcPts val="0"/>
              </a:spcBef>
              <a:spcAft>
                <a:spcPts val="0"/>
              </a:spcAft>
              <a:buClr>
                <a:schemeClr val="lt1"/>
              </a:buClr>
              <a:buSzPts val="2200"/>
              <a:buFont typeface="+mj-lt"/>
              <a:buAutoNum type="arabicPeriod"/>
            </a:pPr>
            <a:r>
              <a:rPr lang="en-US" dirty="0"/>
              <a:t>Keep it Simple</a:t>
            </a:r>
          </a:p>
          <a:p>
            <a:pPr lvl="0" indent="-457200" algn="l" rtl="0">
              <a:lnSpc>
                <a:spcPct val="90000"/>
              </a:lnSpc>
              <a:spcBef>
                <a:spcPts val="0"/>
              </a:spcBef>
              <a:spcAft>
                <a:spcPts val="0"/>
              </a:spcAft>
              <a:buClr>
                <a:schemeClr val="lt1"/>
              </a:buClr>
              <a:buSzPts val="2200"/>
              <a:buFont typeface="+mj-lt"/>
              <a:buAutoNum type="arabicPeriod"/>
            </a:pPr>
            <a:r>
              <a:rPr lang="en-US" dirty="0"/>
              <a:t>Default Deny</a:t>
            </a:r>
          </a:p>
          <a:p>
            <a:pPr lvl="0" indent="-457200" algn="l" rtl="0">
              <a:lnSpc>
                <a:spcPct val="90000"/>
              </a:lnSpc>
              <a:spcBef>
                <a:spcPts val="0"/>
              </a:spcBef>
              <a:spcAft>
                <a:spcPts val="0"/>
              </a:spcAft>
              <a:buClr>
                <a:schemeClr val="lt1"/>
              </a:buClr>
              <a:buSzPts val="2200"/>
              <a:buFont typeface="+mj-lt"/>
              <a:buAutoNum type="arabicPeriod"/>
            </a:pPr>
            <a:r>
              <a:rPr lang="en-US" dirty="0"/>
              <a:t>Adhere to the Principle of Least Privilege</a:t>
            </a:r>
          </a:p>
          <a:p>
            <a:pPr lvl="0" indent="-457200" algn="l" rtl="0">
              <a:lnSpc>
                <a:spcPct val="90000"/>
              </a:lnSpc>
              <a:spcBef>
                <a:spcPts val="0"/>
              </a:spcBef>
              <a:spcAft>
                <a:spcPts val="0"/>
              </a:spcAft>
              <a:buClr>
                <a:schemeClr val="lt1"/>
              </a:buClr>
              <a:buSzPts val="2200"/>
              <a:buFont typeface="+mj-lt"/>
              <a:buAutoNum type="arabicPeriod"/>
            </a:pPr>
            <a:r>
              <a:rPr lang="en-US"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dirty="0"/>
              <a:t>Practice Defense in Depth</a:t>
            </a:r>
          </a:p>
          <a:p>
            <a:pPr lvl="0" indent="-457200" algn="l" rtl="0">
              <a:lnSpc>
                <a:spcPct val="90000"/>
              </a:lnSpc>
              <a:spcBef>
                <a:spcPts val="0"/>
              </a:spcBef>
              <a:spcAft>
                <a:spcPts val="0"/>
              </a:spcAft>
              <a:buClr>
                <a:schemeClr val="lt1"/>
              </a:buClr>
              <a:buSzPts val="2200"/>
              <a:buFont typeface="+mj-lt"/>
              <a:buAutoNum type="arabicPeriod"/>
            </a:pPr>
            <a:r>
              <a:rPr lang="en-US" dirty="0"/>
              <a:t>Use Effective Quality Assurance</a:t>
            </a:r>
          </a:p>
          <a:p>
            <a:pPr lvl="0" indent="-457200" algn="l" rtl="0">
              <a:lnSpc>
                <a:spcPct val="90000"/>
              </a:lnSpc>
              <a:spcBef>
                <a:spcPts val="0"/>
              </a:spcBef>
              <a:spcAft>
                <a:spcPts val="0"/>
              </a:spcAft>
              <a:buClr>
                <a:schemeClr val="lt1"/>
              </a:buClr>
              <a:buSzPts val="2200"/>
              <a:buFont typeface="+mj-lt"/>
              <a:buAutoNum type="arabicPeriod"/>
            </a:pPr>
            <a:r>
              <a:rPr lang="en-US" dirty="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b="1" dirty="0">
                <a:effectLst/>
                <a:latin typeface="Calibri" panose="020F0502020204030204" pitchFamily="34" charset="0"/>
                <a:ea typeface="Calibri" panose="020F0502020204030204" pitchFamily="34" charset="0"/>
              </a:rPr>
              <a:t>Data Type (STD-001-CPP) Do not cast to an </a:t>
            </a:r>
            <a:r>
              <a:rPr lang="en-US" sz="2000" b="1" dirty="0" err="1">
                <a:effectLst/>
                <a:latin typeface="Calibri" panose="020F0502020204030204" pitchFamily="34" charset="0"/>
                <a:ea typeface="Calibri" panose="020F0502020204030204" pitchFamily="34" charset="0"/>
              </a:rPr>
              <a:t>out-of</a:t>
            </a:r>
            <a:r>
              <a:rPr lang="en-US" sz="2000" b="1" dirty="0">
                <a:effectLst/>
                <a:latin typeface="Calibri" panose="020F0502020204030204" pitchFamily="34" charset="0"/>
                <a:ea typeface="Calibri" panose="020F0502020204030204" pitchFamily="34" charset="0"/>
              </a:rPr>
              <a:t> –range enumeration value.</a:t>
            </a:r>
          </a:p>
          <a:p>
            <a:pPr marL="228600" lvl="0" indent="-228600" algn="l" rtl="0">
              <a:lnSpc>
                <a:spcPct val="90000"/>
              </a:lnSpc>
              <a:spcBef>
                <a:spcPts val="0"/>
              </a:spcBef>
              <a:spcAft>
                <a:spcPts val="0"/>
              </a:spcAft>
              <a:buClr>
                <a:schemeClr val="lt1"/>
              </a:buClr>
              <a:buSzPts val="2000"/>
              <a:buChar char="•"/>
            </a:pPr>
            <a:r>
              <a:rPr lang="en-US" sz="2000" b="1" dirty="0">
                <a:latin typeface="Calibri" panose="020F0502020204030204" pitchFamily="34" charset="0"/>
                <a:ea typeface="Calibri" panose="020F0502020204030204" pitchFamily="34" charset="0"/>
              </a:rPr>
              <a:t>Data Value (STD-002-CPP) Don’t store an already-owned pointer value in unrelated smart pointer</a:t>
            </a:r>
          </a:p>
          <a:p>
            <a:pPr marL="228600" lvl="0" indent="-228600" algn="l" rtl="0">
              <a:lnSpc>
                <a:spcPct val="90000"/>
              </a:lnSpc>
              <a:spcBef>
                <a:spcPts val="0"/>
              </a:spcBef>
              <a:spcAft>
                <a:spcPts val="0"/>
              </a:spcAft>
              <a:buClr>
                <a:schemeClr val="lt1"/>
              </a:buClr>
              <a:buSzPts val="2000"/>
              <a:buChar char="•"/>
            </a:pPr>
            <a:r>
              <a:rPr lang="en-US" sz="2000" b="1" dirty="0">
                <a:effectLst/>
                <a:latin typeface="Calibri" panose="020F0502020204030204" pitchFamily="34" charset="0"/>
                <a:ea typeface="Calibri" panose="020F0502020204030204" pitchFamily="34" charset="0"/>
              </a:rPr>
              <a:t>String Correctness (STD-003-CPP) Do not attempt to create a std::string from a null pointer</a:t>
            </a:r>
          </a:p>
          <a:p>
            <a:pPr marL="228600" lvl="0" indent="-228600" algn="l" rtl="0">
              <a:lnSpc>
                <a:spcPct val="90000"/>
              </a:lnSpc>
              <a:spcBef>
                <a:spcPts val="0"/>
              </a:spcBef>
              <a:spcAft>
                <a:spcPts val="0"/>
              </a:spcAft>
              <a:buClr>
                <a:schemeClr val="lt1"/>
              </a:buClr>
              <a:buSzPts val="2000"/>
              <a:buChar char="•"/>
            </a:pPr>
            <a:r>
              <a:rPr lang="en-US" sz="2000" b="1" dirty="0">
                <a:effectLst/>
                <a:latin typeface="Calibri" panose="020F0502020204030204" pitchFamily="34" charset="0"/>
                <a:ea typeface="Calibri" panose="020F0502020204030204" pitchFamily="34" charset="0"/>
              </a:rPr>
              <a:t>SQL Injection</a:t>
            </a:r>
            <a:r>
              <a:rPr lang="en-US" sz="2000" b="1"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STD-004-C</a:t>
            </a:r>
            <a:r>
              <a:rPr lang="en-US" sz="2000" b="1"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Do not try to modify string literals</a:t>
            </a:r>
            <a:endParaRPr lang="en-US" sz="2000" b="1"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2000" b="1" dirty="0">
                <a:effectLst/>
                <a:latin typeface="Calibri" panose="020F0502020204030204" pitchFamily="34" charset="0"/>
                <a:ea typeface="Calibri" panose="020F0502020204030204" pitchFamily="34" charset="0"/>
              </a:rPr>
              <a:t> Memory Protection (</a:t>
            </a:r>
            <a:r>
              <a:rPr lang="en-US" sz="2000" dirty="0">
                <a:effectLst/>
                <a:latin typeface="Calibri" panose="020F0502020204030204" pitchFamily="34" charset="0"/>
                <a:ea typeface="Calibri" panose="020F0502020204030204" pitchFamily="34" charset="0"/>
              </a:rPr>
              <a:t>STD-005-CPP) Provide placement new with properly aligned pointers to sufficient storage capacity</a:t>
            </a:r>
          </a:p>
          <a:p>
            <a:pPr marL="228600" lvl="0" indent="-228600" algn="l" rtl="0">
              <a:lnSpc>
                <a:spcPct val="90000"/>
              </a:lnSpc>
              <a:spcBef>
                <a:spcPts val="0"/>
              </a:spcBef>
              <a:spcAft>
                <a:spcPts val="0"/>
              </a:spcAft>
              <a:buClr>
                <a:schemeClr val="lt1"/>
              </a:buClr>
              <a:buSzPts val="2000"/>
              <a:buChar char="•"/>
            </a:pPr>
            <a:r>
              <a:rPr lang="en-US" sz="2000" b="1" dirty="0">
                <a:effectLst/>
                <a:latin typeface="Calibri" panose="020F0502020204030204" pitchFamily="34" charset="0"/>
                <a:ea typeface="Calibri" panose="020F0502020204030204" pitchFamily="34" charset="0"/>
              </a:rPr>
              <a:t>Assertions (</a:t>
            </a:r>
            <a:r>
              <a:rPr lang="en-US" sz="2000" dirty="0">
                <a:effectLst/>
                <a:latin typeface="Calibri" panose="020F0502020204030204" pitchFamily="34" charset="0"/>
                <a:ea typeface="Calibri" panose="020F0502020204030204" pitchFamily="34" charset="0"/>
              </a:rPr>
              <a:t>STD-006-C) Use a static assertion to test the value of a constant expression</a:t>
            </a:r>
          </a:p>
          <a:p>
            <a:pPr marL="228600" lvl="0" indent="-228600" algn="l" rtl="0">
              <a:lnSpc>
                <a:spcPct val="90000"/>
              </a:lnSpc>
              <a:spcBef>
                <a:spcPts val="0"/>
              </a:spcBef>
              <a:spcAft>
                <a:spcPts val="0"/>
              </a:spcAft>
              <a:buClr>
                <a:schemeClr val="lt1"/>
              </a:buClr>
              <a:buSzPts val="2000"/>
              <a:buChar char="•"/>
            </a:pPr>
            <a:r>
              <a:rPr lang="en-US" sz="2000" b="1" dirty="0">
                <a:effectLst/>
                <a:latin typeface="Calibri" panose="020F0502020204030204" pitchFamily="34" charset="0"/>
                <a:ea typeface="Calibri" panose="020F0502020204030204" pitchFamily="34" charset="0"/>
              </a:rPr>
              <a:t>Exceptions</a:t>
            </a:r>
            <a:r>
              <a:rPr lang="en-US" sz="2000" b="1"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STD-007-CPP</a:t>
            </a:r>
            <a:r>
              <a:rPr lang="en-US"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Honor exception specifications</a:t>
            </a:r>
            <a:endParaRPr lang="en-US" sz="2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2000" dirty="0">
                <a:effectLst/>
                <a:latin typeface="Calibri" panose="020F0502020204030204" pitchFamily="34" charset="0"/>
                <a:ea typeface="Calibri" panose="020F0502020204030204" pitchFamily="34" charset="0"/>
              </a:rPr>
              <a:t>Object Oriented Programming (OOP) (STD-008-CPP) Carefully process self-copy assignments</a:t>
            </a:r>
          </a:p>
          <a:p>
            <a:pPr marL="228600" lvl="0" indent="-228600" algn="l" rtl="0">
              <a:lnSpc>
                <a:spcPct val="90000"/>
              </a:lnSpc>
              <a:spcBef>
                <a:spcPts val="0"/>
              </a:spcBef>
              <a:spcAft>
                <a:spcPts val="0"/>
              </a:spcAft>
              <a:buClr>
                <a:schemeClr val="lt1"/>
              </a:buClr>
              <a:buSzPts val="2000"/>
              <a:buChar char="•"/>
            </a:pPr>
            <a:r>
              <a:rPr lang="en-US" sz="2000" dirty="0">
                <a:effectLst/>
                <a:latin typeface="Calibri" panose="020F0502020204030204" pitchFamily="34" charset="0"/>
                <a:ea typeface="Calibri" panose="020F0502020204030204" pitchFamily="34" charset="0"/>
              </a:rPr>
              <a:t>Signals</a:t>
            </a:r>
            <a:r>
              <a:rPr lang="en-US"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STD-009-C</a:t>
            </a:r>
            <a:r>
              <a:rPr lang="en-US"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Do not use signals to implement normal functions</a:t>
            </a:r>
            <a:endParaRPr lang="en-US" sz="2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2000" dirty="0">
                <a:effectLst/>
                <a:latin typeface="Calibri" panose="020F0502020204030204" pitchFamily="34" charset="0"/>
                <a:ea typeface="Calibri" panose="020F0502020204030204" pitchFamily="34" charset="0"/>
              </a:rPr>
              <a:t>Error Handling (STD-010-C) Decide on the best termination method.</a:t>
            </a:r>
            <a:endParaRPr sz="2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1828800"/>
            <a:ext cx="10820400" cy="4389885"/>
          </a:xfrm>
          <a:prstGeom prst="rect">
            <a:avLst/>
          </a:prstGeom>
          <a:noFill/>
          <a:ln>
            <a:noFill/>
          </a:ln>
        </p:spPr>
        <p:txBody>
          <a:bodyPr spcFirstLastPara="1" wrap="square" lIns="91425" tIns="45700" rIns="91425" bIns="45700" anchor="t" anchorCtr="0">
            <a:normAutofit fontScale="77500" lnSpcReduction="20000"/>
          </a:bodyPr>
          <a:lstStyle/>
          <a:p>
            <a:r>
              <a:rPr lang="en-US" sz="1600" b="1" dirty="0"/>
              <a:t>1. Encryption in Flight</a:t>
            </a:r>
            <a:endParaRPr lang="en-US" sz="1600" dirty="0"/>
          </a:p>
          <a:p>
            <a:pPr>
              <a:buFont typeface="Arial" panose="020B0604020202020204" pitchFamily="34" charset="0"/>
              <a:buChar char="•"/>
            </a:pPr>
            <a:r>
              <a:rPr lang="en-US" sz="1600" b="1" dirty="0"/>
              <a:t>Policy:</a:t>
            </a:r>
            <a:r>
              <a:rPr lang="en-US" sz="1600" dirty="0"/>
              <a:t> All data transmitted over networks must be encrypted.</a:t>
            </a:r>
          </a:p>
          <a:p>
            <a:pPr>
              <a:buFont typeface="Arial" panose="020B0604020202020204" pitchFamily="34" charset="0"/>
              <a:buChar char="•"/>
            </a:pPr>
            <a:r>
              <a:rPr lang="en-US" sz="1600" b="1" dirty="0"/>
              <a:t>Usage:</a:t>
            </a:r>
            <a:r>
              <a:rPr lang="en-US" sz="1600" dirty="0"/>
              <a:t> Use secure protocols such as TLS 1.2 or higher to encrypt data during transmission.</a:t>
            </a:r>
          </a:p>
          <a:p>
            <a:pPr>
              <a:buFont typeface="Arial" panose="020B0604020202020204" pitchFamily="34" charset="0"/>
              <a:buChar char="•"/>
            </a:pPr>
            <a:r>
              <a:rPr lang="en-US" sz="1600" b="1" dirty="0"/>
              <a:t>Application:</a:t>
            </a:r>
            <a:r>
              <a:rPr lang="en-US" sz="1600" dirty="0"/>
              <a:t> This applies to data sent over the internet, between servers, and in client-server communications.</a:t>
            </a:r>
          </a:p>
          <a:p>
            <a:pPr>
              <a:buFont typeface="Arial" panose="020B0604020202020204" pitchFamily="34" charset="0"/>
              <a:buChar char="•"/>
            </a:pPr>
            <a:r>
              <a:rPr lang="en-US" sz="1600" b="1" dirty="0"/>
              <a:t>Reason:</a:t>
            </a:r>
            <a:r>
              <a:rPr lang="en-US" sz="1600" dirty="0"/>
              <a:t> Ensures the confidentiality and integrity of data during transmission, protecting it from interception and unauthorized access.</a:t>
            </a:r>
          </a:p>
          <a:p>
            <a:r>
              <a:rPr lang="en-US" sz="1600" b="1" dirty="0"/>
              <a:t>2. Encryption at Rest</a:t>
            </a:r>
            <a:endParaRPr lang="en-US" sz="1600" dirty="0"/>
          </a:p>
          <a:p>
            <a:pPr>
              <a:buFont typeface="Arial" panose="020B0604020202020204" pitchFamily="34" charset="0"/>
              <a:buChar char="•"/>
            </a:pPr>
            <a:r>
              <a:rPr lang="en-US" sz="1600" b="1" dirty="0"/>
              <a:t>Policy:</a:t>
            </a:r>
            <a:r>
              <a:rPr lang="en-US" sz="1600" dirty="0"/>
              <a:t> All sensitive information must be encrypted when stored.</a:t>
            </a:r>
          </a:p>
          <a:p>
            <a:pPr>
              <a:buFont typeface="Arial" panose="020B0604020202020204" pitchFamily="34" charset="0"/>
              <a:buChar char="•"/>
            </a:pPr>
            <a:r>
              <a:rPr lang="en-US" sz="1600" b="1" dirty="0"/>
              <a:t>Usage:</a:t>
            </a:r>
            <a:r>
              <a:rPr lang="en-US" sz="1600" dirty="0"/>
              <a:t> Implement robust encryption methods like AES-256 for encrypting data at rest.</a:t>
            </a:r>
          </a:p>
          <a:p>
            <a:pPr>
              <a:buFont typeface="Arial" panose="020B0604020202020204" pitchFamily="34" charset="0"/>
              <a:buChar char="•"/>
            </a:pPr>
            <a:r>
              <a:rPr lang="en-US" sz="1600" b="1" dirty="0"/>
              <a:t>Application:</a:t>
            </a:r>
            <a:r>
              <a:rPr lang="en-US" sz="1600" dirty="0"/>
              <a:t> This applies to databases, file systems, and backup storage.</a:t>
            </a:r>
          </a:p>
          <a:p>
            <a:pPr>
              <a:buFont typeface="Arial" panose="020B0604020202020204" pitchFamily="34" charset="0"/>
              <a:buChar char="•"/>
            </a:pPr>
            <a:r>
              <a:rPr lang="en-US" sz="1600" b="1" dirty="0"/>
              <a:t>Reason:</a:t>
            </a:r>
            <a:r>
              <a:rPr lang="en-US" sz="1600" dirty="0"/>
              <a:t> Protects information from unauthorized access if physical storage is breached, ensuring that data remains secure even if storage devices are stolen or compromised.</a:t>
            </a:r>
          </a:p>
          <a:p>
            <a:r>
              <a:rPr lang="en-US" sz="1600" b="1" dirty="0"/>
              <a:t>3. Encryption in Use</a:t>
            </a:r>
            <a:endParaRPr lang="en-US" sz="1600" dirty="0"/>
          </a:p>
          <a:p>
            <a:pPr>
              <a:buFont typeface="Arial" panose="020B0604020202020204" pitchFamily="34" charset="0"/>
              <a:buChar char="•"/>
            </a:pPr>
            <a:r>
              <a:rPr lang="en-US" sz="1600" b="1" dirty="0"/>
              <a:t>Policy:</a:t>
            </a:r>
            <a:r>
              <a:rPr lang="en-US" sz="1600" dirty="0"/>
              <a:t> Data being processed must be handled securely to prevent exposure.</a:t>
            </a:r>
          </a:p>
          <a:p>
            <a:pPr>
              <a:buFont typeface="Arial" panose="020B0604020202020204" pitchFamily="34" charset="0"/>
              <a:buChar char="•"/>
            </a:pPr>
            <a:r>
              <a:rPr lang="en-US" sz="1600" b="1" dirty="0"/>
              <a:t>Usage:</a:t>
            </a:r>
            <a:r>
              <a:rPr lang="en-US" sz="1600" dirty="0"/>
              <a:t> Use secure methods and technologies to protect data in memory during active processing.</a:t>
            </a:r>
          </a:p>
          <a:p>
            <a:pPr>
              <a:buFont typeface="Arial" panose="020B0604020202020204" pitchFamily="34" charset="0"/>
              <a:buChar char="•"/>
            </a:pPr>
            <a:r>
              <a:rPr lang="en-US" sz="1600" b="1" dirty="0"/>
              <a:t>Application:</a:t>
            </a:r>
            <a:r>
              <a:rPr lang="en-US" sz="1600" dirty="0"/>
              <a:t> This applies to sensitive data during active processing in applications.</a:t>
            </a:r>
          </a:p>
          <a:p>
            <a:pPr>
              <a:buFont typeface="Arial" panose="020B0604020202020204" pitchFamily="34" charset="0"/>
              <a:buChar char="•"/>
            </a:pPr>
            <a:r>
              <a:rPr lang="en-US" sz="1600" b="1" dirty="0"/>
              <a:t>Reason:</a:t>
            </a:r>
            <a:r>
              <a:rPr lang="en-US" sz="1600" dirty="0"/>
              <a:t> Protects data from unauthorized access or manipulation during use, ensuring that data remains secure throughout its lifecycle.</a:t>
            </a:r>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10000"/>
          </a:bodyPr>
          <a:lstStyle/>
          <a:p>
            <a:pPr marL="342900" marR="0" lvl="0" indent="-342900">
              <a:spcBef>
                <a:spcPts val="0"/>
              </a:spcBef>
              <a:spcAft>
                <a:spcPts val="0"/>
              </a:spcAft>
              <a:buSzPts val="1000"/>
              <a:buFont typeface="Symbol" pitchFamily="2" charset="2"/>
              <a:buChar char=""/>
              <a:tabLst>
                <a:tab pos="457200" algn="l"/>
              </a:tabLst>
            </a:pPr>
            <a:r>
              <a:rPr lang="en-US" sz="2400" dirty="0">
                <a:effectLst/>
                <a:latin typeface="Calibri" panose="020F0502020204030204" pitchFamily="34" charset="0"/>
                <a:ea typeface="Calibri" panose="020F0502020204030204" pitchFamily="34" charset="0"/>
              </a:rPr>
              <a:t>Authentication</a:t>
            </a:r>
            <a:r>
              <a:rPr lang="en-US" sz="1200" dirty="0">
                <a:effectLst/>
              </a:rPr>
              <a:t> </a:t>
            </a:r>
            <a:r>
              <a:rPr lang="en-US" sz="2400" b="1" dirty="0">
                <a:effectLst/>
                <a:latin typeface="Calibri" panose="020F0502020204030204" pitchFamily="34" charset="0"/>
                <a:ea typeface="Calibri" panose="020F0502020204030204" pitchFamily="34" charset="0"/>
              </a:rPr>
              <a:t>Policy:</a:t>
            </a:r>
            <a:r>
              <a:rPr lang="en-US" sz="2400" dirty="0">
                <a:effectLst/>
                <a:latin typeface="Calibri" panose="020F0502020204030204" pitchFamily="34" charset="0"/>
                <a:ea typeface="Calibri" panose="020F0502020204030204" pitchFamily="34" charset="0"/>
              </a:rPr>
              <a:t> Verify the identity of all users and devices.</a:t>
            </a:r>
          </a:p>
          <a:p>
            <a:pPr marL="342900" marR="0" lvl="0" indent="-342900">
              <a:spcBef>
                <a:spcPts val="0"/>
              </a:spcBef>
              <a:spcAft>
                <a:spcPts val="0"/>
              </a:spcAft>
              <a:buSzPts val="1000"/>
              <a:buFont typeface="Symbol" pitchFamily="2" charset="2"/>
              <a:buChar char=""/>
              <a:tabLst>
                <a:tab pos="457200" algn="l"/>
              </a:tabLst>
            </a:pPr>
            <a:r>
              <a:rPr lang="en-US" sz="2400" b="1" dirty="0">
                <a:effectLst/>
                <a:latin typeface="Calibri" panose="020F0502020204030204" pitchFamily="34" charset="0"/>
                <a:ea typeface="Calibri" panose="020F0502020204030204" pitchFamily="34" charset="0"/>
              </a:rPr>
              <a:t>Usage:</a:t>
            </a:r>
            <a:r>
              <a:rPr lang="en-US" sz="2400" dirty="0">
                <a:effectLst/>
                <a:latin typeface="Calibri" panose="020F0502020204030204" pitchFamily="34" charset="0"/>
                <a:ea typeface="Calibri" panose="020F0502020204030204" pitchFamily="34" charset="0"/>
              </a:rPr>
              <a:t> Implement multi-factor authentication (MFA).</a:t>
            </a:r>
          </a:p>
          <a:p>
            <a:pPr marL="342900" marR="0" lvl="0" indent="-342900">
              <a:spcBef>
                <a:spcPts val="0"/>
              </a:spcBef>
              <a:spcAft>
                <a:spcPts val="0"/>
              </a:spcAft>
              <a:buSzPts val="1000"/>
              <a:buFont typeface="Symbol" pitchFamily="2" charset="2"/>
              <a:buChar char=""/>
              <a:tabLst>
                <a:tab pos="457200" algn="l"/>
              </a:tabLst>
            </a:pPr>
            <a:r>
              <a:rPr lang="en-US" sz="2400" b="1" dirty="0">
                <a:effectLst/>
                <a:latin typeface="Calibri" panose="020F0502020204030204" pitchFamily="34" charset="0"/>
                <a:ea typeface="Calibri" panose="020F0502020204030204" pitchFamily="34" charset="0"/>
              </a:rPr>
              <a:t>Application:</a:t>
            </a:r>
            <a:r>
              <a:rPr lang="en-US" sz="2400" dirty="0">
                <a:effectLst/>
                <a:latin typeface="Calibri" panose="020F0502020204030204" pitchFamily="34" charset="0"/>
                <a:ea typeface="Calibri" panose="020F0502020204030204" pitchFamily="34" charset="0"/>
              </a:rPr>
              <a:t> This applies to user logins and device access.</a:t>
            </a:r>
          </a:p>
          <a:p>
            <a:pPr marL="342900" marR="0" lvl="0" indent="-342900">
              <a:spcBef>
                <a:spcPts val="0"/>
              </a:spcBef>
              <a:spcAft>
                <a:spcPts val="0"/>
              </a:spcAft>
              <a:buSzPts val="1000"/>
              <a:buFont typeface="Symbol" pitchFamily="2" charset="2"/>
              <a:buChar char=""/>
              <a:tabLst>
                <a:tab pos="457200" algn="l"/>
              </a:tabLst>
            </a:pPr>
            <a:r>
              <a:rPr lang="en-US" sz="2400" b="1" dirty="0">
                <a:effectLst/>
                <a:latin typeface="Calibri" panose="020F0502020204030204" pitchFamily="34" charset="0"/>
                <a:ea typeface="Calibri" panose="020F0502020204030204" pitchFamily="34" charset="0"/>
              </a:rPr>
              <a:t>Reason:</a:t>
            </a:r>
            <a:r>
              <a:rPr lang="en-US" sz="2400" dirty="0">
                <a:effectLst/>
                <a:latin typeface="Calibri" panose="020F0502020204030204" pitchFamily="34" charset="0"/>
                <a:ea typeface="Calibri" panose="020F0502020204030204" pitchFamily="34" charset="0"/>
              </a:rPr>
              <a:t> Ensures that only authorized individuals and devices can access the system.</a:t>
            </a:r>
          </a:p>
          <a:p>
            <a:pPr marL="228600" lvl="0" indent="-228600" algn="l" rtl="0">
              <a:lnSpc>
                <a:spcPct val="90000"/>
              </a:lnSpc>
              <a:spcBef>
                <a:spcPts val="0"/>
              </a:spcBef>
              <a:spcAft>
                <a:spcPts val="0"/>
              </a:spcAft>
              <a:buClr>
                <a:schemeClr val="lt1"/>
              </a:buClr>
              <a:buSzPts val="2400"/>
              <a:buChar char="•"/>
            </a:pPr>
            <a:endParaRPr lang="en-US" sz="1600" dirty="0"/>
          </a:p>
          <a:p>
            <a:pPr marL="0" marR="0">
              <a:spcBef>
                <a:spcPts val="0"/>
              </a:spcBef>
              <a:spcAft>
                <a:spcPts val="0"/>
              </a:spcAft>
            </a:pPr>
            <a:r>
              <a:rPr lang="en-US" sz="2400" dirty="0">
                <a:effectLst/>
                <a:latin typeface="Calibri" panose="020F0502020204030204" pitchFamily="34" charset="0"/>
                <a:ea typeface="Calibri" panose="020F0502020204030204" pitchFamily="34" charset="0"/>
              </a:rPr>
              <a:t>Authorization</a:t>
            </a:r>
            <a:r>
              <a:rPr lang="en-US" sz="1200" dirty="0">
                <a:effectLst/>
              </a:rPr>
              <a:t> </a:t>
            </a:r>
            <a:r>
              <a:rPr lang="en-US" sz="2400" b="1" dirty="0">
                <a:effectLst/>
                <a:latin typeface="Calibri" panose="020F0502020204030204" pitchFamily="34" charset="0"/>
                <a:ea typeface="Calibri" panose="020F0502020204030204" pitchFamily="34" charset="0"/>
              </a:rPr>
              <a:t>Policy:</a:t>
            </a:r>
            <a:r>
              <a:rPr lang="en-US" sz="2400" dirty="0">
                <a:effectLst/>
                <a:latin typeface="Calibri" panose="020F0502020204030204" pitchFamily="34" charset="0"/>
                <a:ea typeface="Calibri" panose="020F0502020204030204" pitchFamily="34" charset="0"/>
              </a:rPr>
              <a:t> Grant access based on roles and permissions.</a:t>
            </a:r>
          </a:p>
          <a:p>
            <a:pPr marL="0" marR="0">
              <a:spcBef>
                <a:spcPts val="0"/>
              </a:spcBef>
              <a:spcAft>
                <a:spcPts val="0"/>
              </a:spcAft>
            </a:pPr>
            <a:r>
              <a:rPr lang="en-US" sz="2400" dirty="0">
                <a:effectLst/>
                <a:latin typeface="Symbol" pitchFamily="2" charset="2"/>
                <a:ea typeface="Calibri" panose="020F0502020204030204" pitchFamily="34" charset="0"/>
              </a:rPr>
              <a:t>·</a:t>
            </a:r>
            <a:r>
              <a:rPr lang="en-US" sz="240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Usage:</a:t>
            </a:r>
            <a:r>
              <a:rPr lang="en-US" sz="2400" dirty="0">
                <a:effectLst/>
                <a:latin typeface="Calibri" panose="020F0502020204030204" pitchFamily="34" charset="0"/>
                <a:ea typeface="Calibri" panose="020F0502020204030204" pitchFamily="34" charset="0"/>
              </a:rPr>
              <a:t> Use a role-based access control system to limit access.</a:t>
            </a:r>
          </a:p>
          <a:p>
            <a:pPr marL="0" marR="0">
              <a:spcBef>
                <a:spcPts val="0"/>
              </a:spcBef>
              <a:spcAft>
                <a:spcPts val="0"/>
              </a:spcAft>
            </a:pPr>
            <a:r>
              <a:rPr lang="en-US" sz="2400" dirty="0">
                <a:effectLst/>
                <a:latin typeface="Symbol" pitchFamily="2" charset="2"/>
                <a:ea typeface="Calibri" panose="020F0502020204030204" pitchFamily="34" charset="0"/>
              </a:rPr>
              <a:t>·</a:t>
            </a:r>
            <a:r>
              <a:rPr lang="en-US" sz="240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Application:</a:t>
            </a:r>
            <a:r>
              <a:rPr lang="en-US" sz="2400" dirty="0">
                <a:effectLst/>
                <a:latin typeface="Calibri" panose="020F0502020204030204" pitchFamily="34" charset="0"/>
                <a:ea typeface="Calibri" panose="020F0502020204030204" pitchFamily="34" charset="0"/>
              </a:rPr>
              <a:t> This applies to accessing resources, performing actions, and making changes.</a:t>
            </a:r>
          </a:p>
          <a:p>
            <a:r>
              <a:rPr lang="en-US" sz="2400" dirty="0">
                <a:effectLst/>
                <a:latin typeface="Symbol" pitchFamily="2" charset="2"/>
                <a:ea typeface="Calibri" panose="020F0502020204030204" pitchFamily="34" charset="0"/>
                <a:cs typeface="Calibri" panose="020F0502020204030204" pitchFamily="34" charset="0"/>
              </a:rPr>
              <a:t>·</a:t>
            </a:r>
            <a:r>
              <a:rPr lang="en-US" sz="240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Reason:</a:t>
            </a:r>
            <a:r>
              <a:rPr lang="en-US" sz="2400" dirty="0">
                <a:effectLst/>
                <a:latin typeface="Calibri" panose="020F0502020204030204" pitchFamily="34" charset="0"/>
                <a:ea typeface="Calibri" panose="020F0502020204030204" pitchFamily="34" charset="0"/>
              </a:rPr>
              <a:t> Ensures users can only perform actions and access resources they are authorized for.</a:t>
            </a:r>
            <a:r>
              <a:rPr lang="en-US" sz="1200" dirty="0">
                <a:effectLst/>
              </a:rPr>
              <a:t> </a:t>
            </a:r>
          </a:p>
          <a:p>
            <a:pPr marL="342900" marR="0" lvl="0" indent="-342900">
              <a:spcBef>
                <a:spcPts val="0"/>
              </a:spcBef>
              <a:spcAft>
                <a:spcPts val="0"/>
              </a:spcAft>
              <a:buSzPts val="1000"/>
              <a:buFont typeface="Symbol" pitchFamily="2" charset="2"/>
              <a:buChar char=""/>
              <a:tabLst>
                <a:tab pos="457200" algn="l"/>
              </a:tabLst>
            </a:pPr>
            <a:endParaRPr lang="en-US" sz="2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itchFamily="2" charset="2"/>
              <a:buChar char=""/>
              <a:tabLst>
                <a:tab pos="457200" algn="l"/>
              </a:tabLst>
            </a:pPr>
            <a:r>
              <a:rPr lang="en-US" sz="2400" dirty="0">
                <a:effectLst/>
                <a:latin typeface="Calibri" panose="020F0502020204030204" pitchFamily="34" charset="0"/>
                <a:ea typeface="Calibri" panose="020F0502020204030204" pitchFamily="34" charset="0"/>
              </a:rPr>
              <a:t>Accounting</a:t>
            </a:r>
            <a:r>
              <a:rPr lang="en-US" sz="1200" dirty="0">
                <a:effectLst/>
              </a:rPr>
              <a:t> </a:t>
            </a:r>
            <a:r>
              <a:rPr lang="en-US" sz="2400" b="1" dirty="0">
                <a:effectLst/>
                <a:latin typeface="Calibri" panose="020F0502020204030204" pitchFamily="34" charset="0"/>
                <a:ea typeface="Calibri" panose="020F0502020204030204" pitchFamily="34" charset="0"/>
              </a:rPr>
              <a:t>Policy:</a:t>
            </a:r>
            <a:r>
              <a:rPr lang="en-US" sz="2400" dirty="0">
                <a:effectLst/>
                <a:latin typeface="Calibri" panose="020F0502020204030204" pitchFamily="34" charset="0"/>
                <a:ea typeface="Calibri" panose="020F0502020204030204" pitchFamily="34" charset="0"/>
              </a:rPr>
              <a:t> Keep detailed logs of all activities.</a:t>
            </a:r>
          </a:p>
          <a:p>
            <a:pPr marL="342900" marR="0" lvl="0" indent="-342900">
              <a:spcBef>
                <a:spcPts val="0"/>
              </a:spcBef>
              <a:spcAft>
                <a:spcPts val="0"/>
              </a:spcAft>
              <a:buSzPts val="1000"/>
              <a:buFont typeface="Symbol" pitchFamily="2" charset="2"/>
              <a:buChar char=""/>
              <a:tabLst>
                <a:tab pos="457200" algn="l"/>
              </a:tabLst>
            </a:pPr>
            <a:r>
              <a:rPr lang="en-US" sz="2400" b="1" dirty="0">
                <a:effectLst/>
                <a:latin typeface="Calibri" panose="020F0502020204030204" pitchFamily="34" charset="0"/>
                <a:ea typeface="Calibri" panose="020F0502020204030204" pitchFamily="34" charset="0"/>
              </a:rPr>
              <a:t>Usage:</a:t>
            </a:r>
            <a:r>
              <a:rPr lang="en-US" sz="2400" dirty="0">
                <a:effectLst/>
                <a:latin typeface="Calibri" panose="020F0502020204030204" pitchFamily="34" charset="0"/>
                <a:ea typeface="Calibri" panose="020F0502020204030204" pitchFamily="34" charset="0"/>
              </a:rPr>
              <a:t> Implement comprehensive logging for user actions, system changes, and data access.</a:t>
            </a:r>
          </a:p>
          <a:p>
            <a:pPr marL="342900" marR="0" lvl="0" indent="-342900">
              <a:spcBef>
                <a:spcPts val="0"/>
              </a:spcBef>
              <a:spcAft>
                <a:spcPts val="0"/>
              </a:spcAft>
              <a:buSzPts val="1000"/>
              <a:buFont typeface="Symbol" pitchFamily="2" charset="2"/>
              <a:buChar char=""/>
              <a:tabLst>
                <a:tab pos="457200" algn="l"/>
              </a:tabLst>
            </a:pPr>
            <a:r>
              <a:rPr lang="en-US" sz="2400" b="1" dirty="0">
                <a:effectLst/>
                <a:latin typeface="Calibri" panose="020F0502020204030204" pitchFamily="34" charset="0"/>
                <a:ea typeface="Calibri" panose="020F0502020204030204" pitchFamily="34" charset="0"/>
              </a:rPr>
              <a:t>Application:</a:t>
            </a:r>
            <a:r>
              <a:rPr lang="en-US" sz="2400" dirty="0">
                <a:effectLst/>
                <a:latin typeface="Calibri" panose="020F0502020204030204" pitchFamily="34" charset="0"/>
                <a:ea typeface="Calibri" panose="020F0502020204030204" pitchFamily="34" charset="0"/>
              </a:rPr>
              <a:t> This applies to monitoring user activities and system changes.</a:t>
            </a:r>
          </a:p>
          <a:p>
            <a:pPr marL="342900" marR="0" lvl="0" indent="-342900">
              <a:spcBef>
                <a:spcPts val="0"/>
              </a:spcBef>
              <a:spcAft>
                <a:spcPts val="0"/>
              </a:spcAft>
              <a:buSzPts val="1000"/>
              <a:buFont typeface="Symbol" pitchFamily="2" charset="2"/>
              <a:buChar char=""/>
              <a:tabLst>
                <a:tab pos="457200" algn="l"/>
              </a:tabLst>
            </a:pPr>
            <a:r>
              <a:rPr lang="en-US" sz="2400" b="1" dirty="0">
                <a:effectLst/>
                <a:latin typeface="Calibri" panose="020F0502020204030204" pitchFamily="34" charset="0"/>
                <a:ea typeface="Calibri" panose="020F0502020204030204" pitchFamily="34" charset="0"/>
              </a:rPr>
              <a:t>Reason:</a:t>
            </a:r>
            <a:r>
              <a:rPr lang="en-US" sz="2400" dirty="0">
                <a:effectLst/>
                <a:latin typeface="Calibri" panose="020F0502020204030204" pitchFamily="34" charset="0"/>
                <a:ea typeface="Calibri" panose="020F0502020204030204" pitchFamily="34" charset="0"/>
              </a:rPr>
              <a:t> Provides a detailed audit trail for security reviews and compliance purposes.</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r>
              <a:rPr lang="en-US" b="1" dirty="0"/>
              <a:t>Coding Vulnerability Identification</a:t>
            </a:r>
          </a:p>
          <a:p>
            <a:r>
              <a:rPr lang="en-US" b="1" dirty="0"/>
              <a:t>SQL Injection Vulnerability</a:t>
            </a:r>
            <a:endParaRPr lang="en-US" dirty="0"/>
          </a:p>
          <a:p>
            <a:pPr>
              <a:buFont typeface="Arial" panose="020B0604020202020204" pitchFamily="34" charset="0"/>
              <a:buChar char="•"/>
            </a:pPr>
            <a:r>
              <a:rPr lang="en-US" dirty="0"/>
              <a:t>SQL Injection vulnerabilities allow attackers to manipulate database queries, leading to unauthorized data access and manipulation. This test will ensure that our application correctly handles input validation to prevent SQL injection</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4107755" y="-39312"/>
            <a:ext cx="3356692"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520606"/>
            <a:ext cx="10820400" cy="2574509"/>
          </a:xfrm>
          <a:prstGeom prst="rect">
            <a:avLst/>
          </a:prstGeom>
          <a:noFill/>
          <a:ln>
            <a:noFill/>
          </a:ln>
        </p:spPr>
        <p:txBody>
          <a:bodyPr spcFirstLastPara="1" wrap="square" lIns="91425" tIns="45700" rIns="91425" bIns="45700" anchor="t" anchorCtr="0">
            <a:noAutofit/>
          </a:bodyPr>
          <a:lstStyle/>
          <a:p>
            <a:r>
              <a:rPr lang="en-US" b="1" dirty="0"/>
              <a:t>Test 1 - Positive Result</a:t>
            </a:r>
          </a:p>
          <a:p>
            <a:r>
              <a:rPr lang="en-US" b="1" dirty="0"/>
              <a:t>Title: Does the application prevent SQL injection with normal user input?</a:t>
            </a:r>
            <a:endParaRPr lang="en-US" dirty="0"/>
          </a:p>
          <a:p>
            <a:r>
              <a:rPr lang="en-US" b="1" dirty="0"/>
              <a:t>Test:</a:t>
            </a:r>
            <a:endParaRPr lang="en-US" dirty="0"/>
          </a:p>
          <a:p>
            <a:pPr>
              <a:buFont typeface="Arial" panose="020B0604020202020204" pitchFamily="34" charset="0"/>
              <a:buChar char="•"/>
            </a:pPr>
            <a:r>
              <a:rPr lang="en-US" dirty="0"/>
              <a:t>Input: username = "</a:t>
            </a:r>
            <a:r>
              <a:rPr lang="en-US" dirty="0" err="1"/>
              <a:t>john_doe</a:t>
            </a:r>
            <a:r>
              <a:rPr lang="en-US" dirty="0"/>
              <a:t>"; password = "password123";</a:t>
            </a:r>
          </a:p>
          <a:p>
            <a:pPr>
              <a:buFont typeface="Arial" panose="020B0604020202020204" pitchFamily="34" charset="0"/>
              <a:buChar char="•"/>
            </a:pPr>
            <a:r>
              <a:rPr lang="en-US" dirty="0"/>
              <a:t>Expected Result: Application processes the login normally without any SQL injection attempt.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 shot of a computer&#10;&#10;Description automatically generated">
            <a:extLst>
              <a:ext uri="{FF2B5EF4-FFF2-40B4-BE49-F238E27FC236}">
                <a16:creationId xmlns:a16="http://schemas.microsoft.com/office/drawing/2014/main" id="{F053F9F7-6A9A-F5D0-CC99-9B3BCE4D7860}"/>
              </a:ext>
            </a:extLst>
          </p:cNvPr>
          <p:cNvPicPr>
            <a:picLocks noChangeAspect="1"/>
          </p:cNvPicPr>
          <p:nvPr/>
        </p:nvPicPr>
        <p:blipFill>
          <a:blip r:embed="rId5"/>
          <a:stretch>
            <a:fillRect/>
          </a:stretch>
        </p:blipFill>
        <p:spPr>
          <a:xfrm>
            <a:off x="1899901" y="3159232"/>
            <a:ext cx="7772400" cy="1629341"/>
          </a:xfrm>
          <a:prstGeom prst="rect">
            <a:avLst/>
          </a:prstGeom>
        </p:spPr>
      </p:pic>
      <p:sp>
        <p:nvSpPr>
          <p:cNvPr id="4" name="TextBox 3">
            <a:extLst>
              <a:ext uri="{FF2B5EF4-FFF2-40B4-BE49-F238E27FC236}">
                <a16:creationId xmlns:a16="http://schemas.microsoft.com/office/drawing/2014/main" id="{79CAAFDE-3398-3461-4556-0596997D3416}"/>
              </a:ext>
            </a:extLst>
          </p:cNvPr>
          <p:cNvSpPr txBox="1"/>
          <p:nvPr/>
        </p:nvSpPr>
        <p:spPr>
          <a:xfrm>
            <a:off x="3297180" y="5125979"/>
            <a:ext cx="4932420" cy="954107"/>
          </a:xfrm>
          <a:prstGeom prst="rect">
            <a:avLst/>
          </a:prstGeom>
          <a:noFill/>
        </p:spPr>
        <p:txBody>
          <a:bodyPr wrap="square" rtlCol="0">
            <a:spAutoFit/>
          </a:bodyPr>
          <a:lstStyle/>
          <a:p>
            <a:r>
              <a:rPr lang="en-US" b="1" dirty="0">
                <a:solidFill>
                  <a:schemeClr val="bg1"/>
                </a:solidFill>
              </a:rPr>
              <a:t>Result:</a:t>
            </a:r>
            <a:endParaRPr lang="en-US" dirty="0">
              <a:solidFill>
                <a:schemeClr val="bg1"/>
              </a:solidFill>
            </a:endParaRPr>
          </a:p>
          <a:p>
            <a:pPr>
              <a:buFont typeface="Arial" panose="020B0604020202020204" pitchFamily="34" charset="0"/>
              <a:buChar char="•"/>
            </a:pPr>
            <a:r>
              <a:rPr lang="en-US" dirty="0">
                <a:solidFill>
                  <a:schemeClr val="bg1"/>
                </a:solidFill>
              </a:rPr>
              <a:t>Passed: The application processes the login successfully, and no SQL injection attempt is detected.</a:t>
            </a:r>
          </a:p>
          <a:p>
            <a:endParaRPr lang="en-US" dirty="0">
              <a:solidFill>
                <a:schemeClr val="bg1"/>
              </a:solidFill>
            </a:endParaRPr>
          </a:p>
        </p:txBody>
      </p:sp>
    </p:spTree>
    <p:custDataLst>
      <p:tags r:id="rId1"/>
    </p:custDataLst>
    <p:extLst>
      <p:ext uri="{BB962C8B-B14F-4D97-AF65-F5344CB8AC3E}">
        <p14:creationId xmlns:p14="http://schemas.microsoft.com/office/powerpoint/2010/main" val="3705808856"/>
      </p:ext>
    </p:extLst>
  </p:cSld>
  <p:clrMapOvr>
    <a:masterClrMapping/>
  </p:clrMapOvr>
  <mc:AlternateContent xmlns:mc="http://schemas.openxmlformats.org/markup-compatibility/2006" xmlns:p14="http://schemas.microsoft.com/office/powerpoint/2010/main">
    <mc:Choice Requires="p14">
      <p:transition spd="slow" p14:dur="2000" advTm="28229"/>
    </mc:Choice>
    <mc:Fallback xmlns="">
      <p:transition spd="slow" advTm="2822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3032</TotalTime>
  <Words>2245</Words>
  <Application>Microsoft Office PowerPoint</Application>
  <PresentationFormat>Widescreen</PresentationFormat>
  <Paragraphs>219</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Symbol</vt:lpstr>
      <vt:lpstr>Arial</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Risks &amp; Benefits of Acting Now vs. Waiting: </vt:lpstr>
      <vt:lpstr>Strategy Shortcomings &amp; Recommended Actions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Brian Chmura</cp:lastModifiedBy>
  <cp:revision>5</cp:revision>
  <dcterms:created xsi:type="dcterms:W3CDTF">2020-08-19T17:59:24Z</dcterms:created>
  <dcterms:modified xsi:type="dcterms:W3CDTF">2024-08-16T01:08:59Z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