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2" r:id="rId1"/>
  </p:sldMasterIdLst>
  <p:sldIdLst>
    <p:sldId id="256" r:id="rId2"/>
    <p:sldId id="257"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7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p:cViewPr>
        <p:scale>
          <a:sx n="90" d="100"/>
          <a:sy n="90" d="100"/>
        </p:scale>
        <p:origin x="-1224" y="11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dirty="0"/>
              <a:t>Click to edit Master title style</a:t>
            </a:r>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325773" y="6117336"/>
            <a:ext cx="857473" cy="365125"/>
          </a:xfrm>
        </p:spPr>
        <p:txBody>
          <a:bodyPr/>
          <a:lstStyle/>
          <a:p>
            <a:fld id="{E929550E-EC74-4E4E-AC21-3DCECDDE2B9D}" type="datetimeFigureOut">
              <a:rPr lang="en-US" smtClean="0"/>
              <a:t>2/6/2018</a:t>
            </a:fld>
            <a:endParaRPr lang="en-IN"/>
          </a:p>
        </p:txBody>
      </p:sp>
      <p:sp>
        <p:nvSpPr>
          <p:cNvPr id="5" name="Footer Placeholder 4"/>
          <p:cNvSpPr>
            <a:spLocks noGrp="1"/>
          </p:cNvSpPr>
          <p:nvPr>
            <p:ph type="ftr" sz="quarter" idx="11"/>
          </p:nvPr>
        </p:nvSpPr>
        <p:spPr>
          <a:xfrm>
            <a:off x="3623733" y="6117336"/>
            <a:ext cx="3609438" cy="365125"/>
          </a:xfrm>
        </p:spPr>
        <p:txBody>
          <a:bodyPr/>
          <a:lstStyle/>
          <a:p>
            <a:endParaRPr lang="en-IN"/>
          </a:p>
        </p:txBody>
      </p:sp>
      <p:sp>
        <p:nvSpPr>
          <p:cNvPr id="6" name="Slide Number Placeholder 5"/>
          <p:cNvSpPr>
            <a:spLocks noGrp="1"/>
          </p:cNvSpPr>
          <p:nvPr>
            <p:ph type="sldNum" sz="quarter" idx="12"/>
          </p:nvPr>
        </p:nvSpPr>
        <p:spPr>
          <a:xfrm>
            <a:off x="8275320" y="6117336"/>
            <a:ext cx="411480" cy="365125"/>
          </a:xfrm>
        </p:spPr>
        <p:txBody>
          <a:bodyPr/>
          <a:lstStyle/>
          <a:p>
            <a:fld id="{3EBC711A-AF7B-4D1D-93E6-2F29DBCDDF30}" type="slidenum">
              <a:rPr lang="en-IN" smtClean="0"/>
              <a:t>‹#›</a:t>
            </a:fld>
            <a:endParaRPr lang="en-IN"/>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3525939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E929550E-EC74-4E4E-AC21-3DCECDDE2B9D}" type="datetimeFigureOut">
              <a:rPr lang="en-US" smtClean="0"/>
              <a:t>2/6/2018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BC711A-AF7B-4D1D-93E6-2F29DBCDDF30}" type="slidenum">
              <a:rPr lang="en-IN" smtClean="0"/>
              <a:t>‹#›</a:t>
            </a:fld>
            <a:endParaRPr lang="en-IN"/>
          </a:p>
        </p:txBody>
      </p:sp>
    </p:spTree>
    <p:extLst>
      <p:ext uri="{BB962C8B-B14F-4D97-AF65-F5344CB8AC3E}">
        <p14:creationId xmlns:p14="http://schemas.microsoft.com/office/powerpoint/2010/main" val="257367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E929550E-EC74-4E4E-AC21-3DCECDDE2B9D}" type="datetimeFigureOut">
              <a:rPr lang="en-US" smtClean="0"/>
              <a:t>2/6/2018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BC711A-AF7B-4D1D-93E6-2F29DBCDDF30}" type="slidenum">
              <a:rPr lang="en-IN" smtClean="0"/>
              <a:t>‹#›</a:t>
            </a:fld>
            <a:endParaRPr lang="en-IN"/>
          </a:p>
        </p:txBody>
      </p:sp>
    </p:spTree>
    <p:extLst>
      <p:ext uri="{BB962C8B-B14F-4D97-AF65-F5344CB8AC3E}">
        <p14:creationId xmlns:p14="http://schemas.microsoft.com/office/powerpoint/2010/main" val="3411355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E929550E-EC74-4E4E-AC21-3DCECDDE2B9D}" type="datetimeFigureOut">
              <a:rPr lang="en-US" smtClean="0"/>
              <a:t>2/6/2018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BC711A-AF7B-4D1D-93E6-2F29DBCDDF30}" type="slidenum">
              <a:rPr lang="en-IN" smtClean="0"/>
              <a:t>‹#›</a:t>
            </a:fld>
            <a:endParaRPr lang="en-IN"/>
          </a:p>
        </p:txBody>
      </p:sp>
    </p:spTree>
    <p:extLst>
      <p:ext uri="{BB962C8B-B14F-4D97-AF65-F5344CB8AC3E}">
        <p14:creationId xmlns:p14="http://schemas.microsoft.com/office/powerpoint/2010/main" val="1194289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E929550E-EC74-4E4E-AC21-3DCECDDE2B9D}" type="datetimeFigureOut">
              <a:rPr lang="en-US" smtClean="0"/>
              <a:t>2/6/2018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BC711A-AF7B-4D1D-93E6-2F29DBCDDF30}" type="slidenum">
              <a:rPr lang="en-IN" smtClean="0"/>
              <a:t>‹#›</a:t>
            </a:fld>
            <a:endParaRPr lang="en-IN"/>
          </a:p>
        </p:txBody>
      </p:sp>
    </p:spTree>
    <p:extLst>
      <p:ext uri="{BB962C8B-B14F-4D97-AF65-F5344CB8AC3E}">
        <p14:creationId xmlns:p14="http://schemas.microsoft.com/office/powerpoint/2010/main" val="293626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E929550E-EC74-4E4E-AC21-3DCECDDE2B9D}" type="datetimeFigureOut">
              <a:rPr lang="en-US" smtClean="0"/>
              <a:t>2/6/2018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BC711A-AF7B-4D1D-93E6-2F29DBCDDF30}" type="slidenum">
              <a:rPr lang="en-IN" smtClean="0"/>
              <a:t>‹#›</a:t>
            </a:fld>
            <a:endParaRPr lang="en-IN"/>
          </a:p>
        </p:txBody>
      </p:sp>
    </p:spTree>
    <p:extLst>
      <p:ext uri="{BB962C8B-B14F-4D97-AF65-F5344CB8AC3E}">
        <p14:creationId xmlns:p14="http://schemas.microsoft.com/office/powerpoint/2010/main" val="526898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E929550E-EC74-4E4E-AC21-3DCECDDE2B9D}" type="datetimeFigureOut">
              <a:rPr lang="en-US" smtClean="0"/>
              <a:t>2/6/2018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BC711A-AF7B-4D1D-93E6-2F29DBCDDF30}" type="slidenum">
              <a:rPr lang="en-IN" smtClean="0"/>
              <a:t>‹#›</a:t>
            </a:fld>
            <a:endParaRPr lang="en-IN"/>
          </a:p>
        </p:txBody>
      </p:sp>
    </p:spTree>
    <p:extLst>
      <p:ext uri="{BB962C8B-B14F-4D97-AF65-F5344CB8AC3E}">
        <p14:creationId xmlns:p14="http://schemas.microsoft.com/office/powerpoint/2010/main" val="2061787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929550E-EC74-4E4E-AC21-3DCECDDE2B9D}" type="datetimeFigureOut">
              <a:rPr lang="en-US" smtClean="0"/>
              <a:t>2/6/2018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BC711A-AF7B-4D1D-93E6-2F29DBCDDF30}" type="slidenum">
              <a:rPr lang="en-IN" smtClean="0"/>
              <a:t>‹#›</a:t>
            </a:fld>
            <a:endParaRPr lang="en-IN"/>
          </a:p>
        </p:txBody>
      </p:sp>
    </p:spTree>
    <p:extLst>
      <p:ext uri="{BB962C8B-B14F-4D97-AF65-F5344CB8AC3E}">
        <p14:creationId xmlns:p14="http://schemas.microsoft.com/office/powerpoint/2010/main" val="2429682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929550E-EC74-4E4E-AC21-3DCECDDE2B9D}" type="datetimeFigureOut">
              <a:rPr lang="en-US" smtClean="0"/>
              <a:t>2/6/2018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BC711A-AF7B-4D1D-93E6-2F29DBCDDF30}" type="slidenum">
              <a:rPr lang="en-IN" smtClean="0"/>
              <a:t>‹#›</a:t>
            </a:fld>
            <a:endParaRPr lang="en-IN"/>
          </a:p>
        </p:txBody>
      </p:sp>
    </p:spTree>
    <p:extLst>
      <p:ext uri="{BB962C8B-B14F-4D97-AF65-F5344CB8AC3E}">
        <p14:creationId xmlns:p14="http://schemas.microsoft.com/office/powerpoint/2010/main" val="1228947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dirty="0"/>
              <a:t>Click to edit Master title style</a:t>
            </a:r>
          </a:p>
        </p:txBody>
      </p:sp>
      <p:sp>
        <p:nvSpPr>
          <p:cNvPr id="3" name="Content Placeholder 2"/>
          <p:cNvSpPr>
            <a:spLocks noGrp="1"/>
          </p:cNvSpPr>
          <p:nvPr>
            <p:ph idx="1"/>
          </p:nvPr>
        </p:nvSpPr>
        <p:spPr>
          <a:xfrm>
            <a:off x="982133" y="2667000"/>
            <a:ext cx="7704667" cy="3332816"/>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344329" y="6108173"/>
            <a:ext cx="857473" cy="365125"/>
          </a:xfrm>
        </p:spPr>
        <p:txBody>
          <a:bodyPr/>
          <a:lstStyle/>
          <a:p>
            <a:fld id="{E929550E-EC74-4E4E-AC21-3DCECDDE2B9D}" type="datetimeFigureOut">
              <a:rPr lang="en-US" smtClean="0"/>
              <a:t>2/6/2018</a:t>
            </a:fld>
            <a:endParaRPr lang="en-IN"/>
          </a:p>
        </p:txBody>
      </p:sp>
      <p:sp>
        <p:nvSpPr>
          <p:cNvPr id="5" name="Footer Placeholder 4"/>
          <p:cNvSpPr>
            <a:spLocks noGrp="1"/>
          </p:cNvSpPr>
          <p:nvPr>
            <p:ph type="ftr" sz="quarter" idx="11"/>
          </p:nvPr>
        </p:nvSpPr>
        <p:spPr>
          <a:xfrm>
            <a:off x="1972647" y="6108173"/>
            <a:ext cx="5314517" cy="365125"/>
          </a:xfrm>
        </p:spPr>
        <p:txBody>
          <a:bodyPr/>
          <a:lstStyle/>
          <a:p>
            <a:endParaRPr lang="en-IN"/>
          </a:p>
        </p:txBody>
      </p:sp>
      <p:sp>
        <p:nvSpPr>
          <p:cNvPr id="6" name="Slide Number Placeholder 5"/>
          <p:cNvSpPr>
            <a:spLocks noGrp="1"/>
          </p:cNvSpPr>
          <p:nvPr>
            <p:ph type="sldNum" sz="quarter" idx="12"/>
          </p:nvPr>
        </p:nvSpPr>
        <p:spPr>
          <a:xfrm>
            <a:off x="8258967" y="6108173"/>
            <a:ext cx="427833" cy="365125"/>
          </a:xfrm>
        </p:spPr>
        <p:txBody>
          <a:bodyPr/>
          <a:lstStyle/>
          <a:p>
            <a:fld id="{3EBC711A-AF7B-4D1D-93E6-2F29DBCDDF30}" type="slidenum">
              <a:rPr lang="en-IN" smtClean="0"/>
              <a:t>‹#›</a:t>
            </a:fld>
            <a:endParaRPr lang="en-IN"/>
          </a:p>
        </p:txBody>
      </p:sp>
    </p:spTree>
    <p:extLst>
      <p:ext uri="{BB962C8B-B14F-4D97-AF65-F5344CB8AC3E}">
        <p14:creationId xmlns:p14="http://schemas.microsoft.com/office/powerpoint/2010/main" val="1879333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E929550E-EC74-4E4E-AC21-3DCECDDE2B9D}" type="datetimeFigureOut">
              <a:rPr lang="en-US" smtClean="0"/>
              <a:t>2/6/2018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8273317" y="6116070"/>
            <a:ext cx="413483" cy="365125"/>
          </a:xfrm>
        </p:spPr>
        <p:txBody>
          <a:bodyPr/>
          <a:lstStyle/>
          <a:p>
            <a:fld id="{3EBC711A-AF7B-4D1D-93E6-2F29DBCDDF30}" type="slidenum">
              <a:rPr lang="en-IN" smtClean="0"/>
              <a:t>‹#›</a:t>
            </a:fld>
            <a:endParaRPr lang="en-IN"/>
          </a:p>
        </p:txBody>
      </p:sp>
    </p:spTree>
    <p:extLst>
      <p:ext uri="{BB962C8B-B14F-4D97-AF65-F5344CB8AC3E}">
        <p14:creationId xmlns:p14="http://schemas.microsoft.com/office/powerpoint/2010/main" val="4238167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dirty="0"/>
              <a:t>Click to edit Master title style</a:t>
            </a:r>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29550E-EC74-4E4E-AC21-3DCECDDE2B9D}" type="datetimeFigureOut">
              <a:rPr lang="en-US" smtClean="0"/>
              <a:t>2/6/2018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BC711A-AF7B-4D1D-93E6-2F29DBCDDF30}" type="slidenum">
              <a:rPr lang="en-IN" smtClean="0"/>
              <a:t>‹#›</a:t>
            </a:fld>
            <a:endParaRPr lang="en-IN"/>
          </a:p>
        </p:txBody>
      </p:sp>
    </p:spTree>
    <p:extLst>
      <p:ext uri="{BB962C8B-B14F-4D97-AF65-F5344CB8AC3E}">
        <p14:creationId xmlns:p14="http://schemas.microsoft.com/office/powerpoint/2010/main" val="533114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929550E-EC74-4E4E-AC21-3DCECDDE2B9D}" type="datetimeFigureOut">
              <a:rPr lang="en-US" smtClean="0"/>
              <a:t>2/6/2018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BC711A-AF7B-4D1D-93E6-2F29DBCDDF30}" type="slidenum">
              <a:rPr lang="en-IN" smtClean="0"/>
              <a:t>‹#›</a:t>
            </a:fld>
            <a:endParaRPr lang="en-IN"/>
          </a:p>
        </p:txBody>
      </p:sp>
    </p:spTree>
    <p:extLst>
      <p:ext uri="{BB962C8B-B14F-4D97-AF65-F5344CB8AC3E}">
        <p14:creationId xmlns:p14="http://schemas.microsoft.com/office/powerpoint/2010/main" val="1898682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E929550E-EC74-4E4E-AC21-3DCECDDE2B9D}" type="datetimeFigureOut">
              <a:rPr lang="en-US" smtClean="0"/>
              <a:t>2/6/2018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BC711A-AF7B-4D1D-93E6-2F29DBCDDF30}" type="slidenum">
              <a:rPr lang="en-IN" smtClean="0"/>
              <a:t>‹#›</a:t>
            </a:fld>
            <a:endParaRPr lang="en-IN"/>
          </a:p>
        </p:txBody>
      </p:sp>
    </p:spTree>
    <p:extLst>
      <p:ext uri="{BB962C8B-B14F-4D97-AF65-F5344CB8AC3E}">
        <p14:creationId xmlns:p14="http://schemas.microsoft.com/office/powerpoint/2010/main" val="3989044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29550E-EC74-4E4E-AC21-3DCECDDE2B9D}" type="datetimeFigureOut">
              <a:rPr lang="en-US" smtClean="0"/>
              <a:t>2/6/2018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BC711A-AF7B-4D1D-93E6-2F29DBCDDF30}" type="slidenum">
              <a:rPr lang="en-IN" smtClean="0"/>
              <a:t>‹#›</a:t>
            </a:fld>
            <a:endParaRPr lang="en-IN"/>
          </a:p>
        </p:txBody>
      </p:sp>
    </p:spTree>
    <p:extLst>
      <p:ext uri="{BB962C8B-B14F-4D97-AF65-F5344CB8AC3E}">
        <p14:creationId xmlns:p14="http://schemas.microsoft.com/office/powerpoint/2010/main" val="571403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E929550E-EC74-4E4E-AC21-3DCECDDE2B9D}" type="datetimeFigureOut">
              <a:rPr lang="en-US" smtClean="0"/>
              <a:t>2/6/2018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BC711A-AF7B-4D1D-93E6-2F29DBCDDF30}" type="slidenum">
              <a:rPr lang="en-IN" smtClean="0"/>
              <a:t>‹#›</a:t>
            </a:fld>
            <a:endParaRPr lang="en-IN"/>
          </a:p>
        </p:txBody>
      </p:sp>
    </p:spTree>
    <p:extLst>
      <p:ext uri="{BB962C8B-B14F-4D97-AF65-F5344CB8AC3E}">
        <p14:creationId xmlns:p14="http://schemas.microsoft.com/office/powerpoint/2010/main" val="410220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E929550E-EC74-4E4E-AC21-3DCECDDE2B9D}" type="datetimeFigureOut">
              <a:rPr lang="en-US" smtClean="0"/>
              <a:t>2/6/2018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BC711A-AF7B-4D1D-93E6-2F29DBCDDF30}" type="slidenum">
              <a:rPr lang="en-IN" smtClean="0"/>
              <a:t>‹#›</a:t>
            </a:fld>
            <a:endParaRPr lang="en-IN"/>
          </a:p>
        </p:txBody>
      </p:sp>
    </p:spTree>
    <p:extLst>
      <p:ext uri="{BB962C8B-B14F-4D97-AF65-F5344CB8AC3E}">
        <p14:creationId xmlns:p14="http://schemas.microsoft.com/office/powerpoint/2010/main" val="292268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929550E-EC74-4E4E-AC21-3DCECDDE2B9D}" type="datetimeFigureOut">
              <a:rPr lang="en-US" smtClean="0"/>
              <a:t>2/6/2018</a:t>
            </a:fld>
            <a:endParaRPr lang="en-IN"/>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EBC711A-AF7B-4D1D-93E6-2F29DBCDDF30}" type="slidenum">
              <a:rPr lang="en-IN" smtClean="0"/>
              <a:t>‹#›</a:t>
            </a:fld>
            <a:endParaRPr lang="en-IN"/>
          </a:p>
        </p:txBody>
      </p:sp>
    </p:spTree>
    <p:extLst>
      <p:ext uri="{BB962C8B-B14F-4D97-AF65-F5344CB8AC3E}">
        <p14:creationId xmlns:p14="http://schemas.microsoft.com/office/powerpoint/2010/main" val="1047769389"/>
      </p:ext>
    </p:extLst>
  </p:cSld>
  <p:clrMap bg1="lt1" tx1="dk1" bg2="lt2" tx2="dk2" accent1="accent1" accent2="accent2" accent3="accent3" accent4="accent4" accent5="accent5" accent6="accent6" hlink="hlink" folHlink="folHlink"/>
  <p:sldLayoutIdLst>
    <p:sldLayoutId id="2147484063" r:id="rId1"/>
    <p:sldLayoutId id="2147484064" r:id="rId2"/>
    <p:sldLayoutId id="2147484065" r:id="rId3"/>
    <p:sldLayoutId id="2147484066" r:id="rId4"/>
    <p:sldLayoutId id="2147484067" r:id="rId5"/>
    <p:sldLayoutId id="2147484068" r:id="rId6"/>
    <p:sldLayoutId id="2147484069" r:id="rId7"/>
    <p:sldLayoutId id="2147484070" r:id="rId8"/>
    <p:sldLayoutId id="2147484071" r:id="rId9"/>
    <p:sldLayoutId id="2147484072" r:id="rId10"/>
    <p:sldLayoutId id="2147484073" r:id="rId11"/>
    <p:sldLayoutId id="2147484074" r:id="rId12"/>
    <p:sldLayoutId id="2147484075" r:id="rId13"/>
    <p:sldLayoutId id="2147484076" r:id="rId14"/>
    <p:sldLayoutId id="2147484077" r:id="rId15"/>
    <p:sldLayoutId id="2147484078" r:id="rId16"/>
    <p:sldLayoutId id="214748407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1714488"/>
            <a:ext cx="7851648" cy="1914540"/>
          </a:xfrm>
        </p:spPr>
        <p:txBody>
          <a:bodyPr>
            <a:normAutofit fontScale="90000"/>
          </a:bodyPr>
          <a:lstStyle/>
          <a:p>
            <a:r>
              <a:rPr lang="en-IN" dirty="0"/>
              <a:t>DESIGN AND ANALYSIS OF ALOGORITHMS</a:t>
            </a:r>
            <a:br>
              <a:rPr lang="en-IN" dirty="0"/>
            </a:br>
            <a:r>
              <a:rPr lang="en-IN" dirty="0"/>
              <a:t>(GROUP 1)</a:t>
            </a:r>
            <a:br>
              <a:rPr lang="en-IN" dirty="0"/>
            </a:br>
            <a:endParaRPr lang="en-IN" dirty="0"/>
          </a:p>
        </p:txBody>
      </p:sp>
      <p:sp>
        <p:nvSpPr>
          <p:cNvPr id="3" name="Subtitle 2"/>
          <p:cNvSpPr>
            <a:spLocks noGrp="1"/>
          </p:cNvSpPr>
          <p:nvPr>
            <p:ph type="subTitle" idx="1"/>
          </p:nvPr>
        </p:nvSpPr>
        <p:spPr>
          <a:xfrm>
            <a:off x="611560" y="3140968"/>
            <a:ext cx="7854696" cy="2428892"/>
          </a:xfrm>
        </p:spPr>
        <p:txBody>
          <a:bodyPr>
            <a:normAutofit/>
          </a:bodyPr>
          <a:lstStyle/>
          <a:p>
            <a:endParaRPr lang="en-IN" dirty="0"/>
          </a:p>
          <a:p>
            <a:r>
              <a:rPr lang="en-IN" dirty="0"/>
              <a:t>IIT2016012(MANDEEP CHAKMA)</a:t>
            </a:r>
          </a:p>
          <a:p>
            <a:r>
              <a:rPr lang="en-IN" dirty="0"/>
              <a:t>IIT2016017(ASHUTOSH VISHWAKARMA)</a:t>
            </a:r>
          </a:p>
          <a:p>
            <a:r>
              <a:rPr lang="en-IN" dirty="0"/>
              <a:t>IIT2016505(NAIRIT BANERJEE)</a:t>
            </a:r>
          </a:p>
          <a:p>
            <a:r>
              <a:rPr lang="en-IN" dirty="0"/>
              <a:t>IIT2016510(KAMAL CHAUBEY)</a:t>
            </a:r>
          </a:p>
        </p:txBody>
      </p:sp>
      <p:sp>
        <p:nvSpPr>
          <p:cNvPr id="4" name="TextBox 3">
            <a:extLst>
              <a:ext uri="{FF2B5EF4-FFF2-40B4-BE49-F238E27FC236}">
                <a16:creationId xmlns:a16="http://schemas.microsoft.com/office/drawing/2014/main" xmlns="" id="{7DBAB2B5-EE99-46FF-8C3D-506BB736BAEB}"/>
              </a:ext>
            </a:extLst>
          </p:cNvPr>
          <p:cNvSpPr txBox="1"/>
          <p:nvPr/>
        </p:nvSpPr>
        <p:spPr>
          <a:xfrm>
            <a:off x="3195908" y="3193663"/>
            <a:ext cx="2743200" cy="45720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Click to add text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1467" y="333375"/>
            <a:ext cx="6798734" cy="792088"/>
          </a:xfrm>
        </p:spPr>
        <p:txBody>
          <a:bodyPr/>
          <a:lstStyle/>
          <a:p>
            <a:r>
              <a:rPr lang="en-US" dirty="0"/>
              <a:t>Pseudo Code : </a:t>
            </a:r>
          </a:p>
        </p:txBody>
      </p:sp>
      <p:sp>
        <p:nvSpPr>
          <p:cNvPr id="3" name="Content Placeholder 2"/>
          <p:cNvSpPr>
            <a:spLocks noGrp="1"/>
          </p:cNvSpPr>
          <p:nvPr>
            <p:ph idx="1"/>
          </p:nvPr>
        </p:nvSpPr>
        <p:spPr>
          <a:xfrm>
            <a:off x="1176864" y="1484784"/>
            <a:ext cx="7067543" cy="4752527"/>
          </a:xfrm>
        </p:spPr>
        <p:txBody>
          <a:bodyPr>
            <a:normAutofit fontScale="92500" lnSpcReduction="20000"/>
          </a:bodyPr>
          <a:lstStyle/>
          <a:p>
            <a:pPr marL="0" indent="0">
              <a:buNone/>
            </a:pPr>
            <a:r>
              <a:rPr lang="en-US" dirty="0"/>
              <a:t>The pseudo code for the above stated algorithm –</a:t>
            </a:r>
          </a:p>
          <a:p>
            <a:pPr marL="0" indent="0">
              <a:buNone/>
            </a:pPr>
            <a:r>
              <a:rPr lang="en-US" dirty="0"/>
              <a:t>Algorithm 1 Merge  </a:t>
            </a:r>
          </a:p>
          <a:p>
            <a:pPr marL="0" indent="0">
              <a:buNone/>
            </a:pPr>
            <a:r>
              <a:rPr lang="en-US" dirty="0"/>
              <a:t>1: </a:t>
            </a:r>
            <a:r>
              <a:rPr lang="en-US" b="1" dirty="0"/>
              <a:t>procedure</a:t>
            </a:r>
            <a:r>
              <a:rPr lang="en-US" dirty="0"/>
              <a:t> COPY(b, c, j, n, k) </a:t>
            </a:r>
          </a:p>
          <a:p>
            <a:pPr marL="0" indent="0">
              <a:buNone/>
            </a:pPr>
            <a:r>
              <a:rPr lang="en-US" dirty="0"/>
              <a:t>2: i ← j </a:t>
            </a:r>
          </a:p>
          <a:p>
            <a:pPr marL="0" indent="0">
              <a:buNone/>
            </a:pPr>
            <a:r>
              <a:rPr lang="en-US" dirty="0"/>
              <a:t>3: while i != n do </a:t>
            </a:r>
          </a:p>
          <a:p>
            <a:pPr marL="0" indent="0">
              <a:buNone/>
            </a:pPr>
            <a:r>
              <a:rPr lang="en-US" dirty="0"/>
              <a:t>4: c[k] ← b[i]</a:t>
            </a:r>
          </a:p>
          <a:p>
            <a:pPr marL="0" indent="0">
              <a:buNone/>
            </a:pPr>
            <a:r>
              <a:rPr lang="en-US" dirty="0"/>
              <a:t>5: k ← k + 1 </a:t>
            </a:r>
          </a:p>
          <a:p>
            <a:pPr marL="0" indent="0">
              <a:buNone/>
            </a:pPr>
            <a:r>
              <a:rPr lang="en-US" dirty="0"/>
              <a:t>6: end while </a:t>
            </a:r>
          </a:p>
          <a:p>
            <a:pPr marL="0" indent="0">
              <a:buNone/>
            </a:pPr>
            <a:r>
              <a:rPr lang="en-US" dirty="0"/>
              <a:t>7: </a:t>
            </a:r>
            <a:r>
              <a:rPr lang="en-US" sz="2600" dirty="0"/>
              <a:t>end procedure </a:t>
            </a:r>
          </a:p>
          <a:p>
            <a:pPr marL="0" indent="0">
              <a:buNone/>
            </a:pPr>
            <a:r>
              <a:rPr lang="en-US" sz="2600" dirty="0"/>
              <a:t>8: </a:t>
            </a:r>
            <a:r>
              <a:rPr lang="en-US" sz="2600" b="1" dirty="0"/>
              <a:t>procedure</a:t>
            </a:r>
            <a:r>
              <a:rPr lang="en-US" sz="2600" dirty="0"/>
              <a:t> SHORTMERGE(a, b, c, m, j, k)</a:t>
            </a:r>
          </a:p>
          <a:p>
            <a:pPr marL="0" indent="0">
              <a:buNone/>
            </a:pPr>
            <a:r>
              <a:rPr lang="en-US" sz="2600" dirty="0"/>
              <a:t>9: i ← index for array a </a:t>
            </a:r>
            <a:endParaRPr lang="en-US" dirty="0"/>
          </a:p>
          <a:p>
            <a:pPr marL="0" indent="0">
              <a:buNone/>
            </a:pPr>
            <a:endParaRPr lang="en-US" dirty="0"/>
          </a:p>
        </p:txBody>
      </p:sp>
    </p:spTree>
    <p:extLst>
      <p:ext uri="{BB962C8B-B14F-4D97-AF65-F5344CB8AC3E}">
        <p14:creationId xmlns:p14="http://schemas.microsoft.com/office/powerpoint/2010/main" val="3237183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3878" y="609600"/>
            <a:ext cx="7632847" cy="5472607"/>
          </a:xfrm>
        </p:spPr>
        <p:txBody>
          <a:bodyPr>
            <a:normAutofit lnSpcReduction="10000"/>
          </a:bodyPr>
          <a:lstStyle/>
          <a:p>
            <a:pPr marL="0" indent="0">
              <a:buNone/>
            </a:pPr>
            <a:r>
              <a:rPr lang="en-US" dirty="0"/>
              <a:t>10: while i ≤ m do </a:t>
            </a:r>
          </a:p>
          <a:p>
            <a:pPr marL="0" indent="0">
              <a:buNone/>
            </a:pPr>
            <a:r>
              <a:rPr lang="en-US" dirty="0"/>
              <a:t>11: if a[i] ≤ b[j] then </a:t>
            </a:r>
          </a:p>
          <a:p>
            <a:pPr marL="0" indent="0">
              <a:buNone/>
            </a:pPr>
            <a:r>
              <a:rPr lang="en-US" dirty="0"/>
              <a:t>12: c[k] ← a[i] </a:t>
            </a:r>
          </a:p>
          <a:p>
            <a:pPr marL="0" indent="0">
              <a:buNone/>
            </a:pPr>
            <a:r>
              <a:rPr lang="en-US" dirty="0"/>
              <a:t>13: i ← i + 1 </a:t>
            </a:r>
          </a:p>
          <a:p>
            <a:pPr marL="0" indent="0">
              <a:buNone/>
            </a:pPr>
            <a:r>
              <a:rPr lang="en-US" dirty="0"/>
              <a:t>14: else </a:t>
            </a:r>
          </a:p>
          <a:p>
            <a:pPr marL="0" indent="0">
              <a:buNone/>
            </a:pPr>
            <a:r>
              <a:rPr lang="en-US" dirty="0"/>
              <a:t>15: c[k] ← b[j] </a:t>
            </a:r>
          </a:p>
          <a:p>
            <a:pPr marL="0" indent="0">
              <a:buNone/>
            </a:pPr>
            <a:r>
              <a:rPr lang="en-US" dirty="0"/>
              <a:t>16: j ← j + 1 </a:t>
            </a:r>
          </a:p>
          <a:p>
            <a:pPr marL="0" indent="0">
              <a:buNone/>
            </a:pPr>
            <a:r>
              <a:rPr lang="en-US" dirty="0"/>
              <a:t>17: end if </a:t>
            </a:r>
          </a:p>
          <a:p>
            <a:pPr marL="0" indent="0">
              <a:buNone/>
            </a:pPr>
            <a:r>
              <a:rPr lang="en-US" dirty="0"/>
              <a:t>18: k ← k + 1 </a:t>
            </a:r>
          </a:p>
          <a:p>
            <a:pPr marL="0" indent="0">
              <a:buNone/>
            </a:pPr>
            <a:r>
              <a:rPr lang="en-US" dirty="0"/>
              <a:t>19: end while </a:t>
            </a:r>
          </a:p>
          <a:p>
            <a:pPr marL="0" indent="0">
              <a:buNone/>
            </a:pPr>
            <a:r>
              <a:rPr lang="en-US" dirty="0"/>
              <a:t>20: end procedure</a:t>
            </a:r>
          </a:p>
          <a:p>
            <a:endParaRPr lang="en-US" dirty="0"/>
          </a:p>
        </p:txBody>
      </p:sp>
    </p:spTree>
    <p:extLst>
      <p:ext uri="{BB962C8B-B14F-4D97-AF65-F5344CB8AC3E}">
        <p14:creationId xmlns:p14="http://schemas.microsoft.com/office/powerpoint/2010/main" val="1073888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94691" y="666750"/>
            <a:ext cx="7139551" cy="5616623"/>
          </a:xfrm>
        </p:spPr>
        <p:txBody>
          <a:bodyPr>
            <a:normAutofit fontScale="92500" lnSpcReduction="10000"/>
          </a:bodyPr>
          <a:lstStyle/>
          <a:p>
            <a:pPr marL="0" indent="0">
              <a:buNone/>
            </a:pPr>
            <a:r>
              <a:rPr lang="en-US" dirty="0"/>
              <a:t>21: </a:t>
            </a:r>
            <a:r>
              <a:rPr lang="en-US" b="1" dirty="0"/>
              <a:t>procedure</a:t>
            </a:r>
            <a:r>
              <a:rPr lang="en-US" dirty="0"/>
              <a:t> MERGECOPY(a, b, c, m, n) </a:t>
            </a:r>
          </a:p>
          <a:p>
            <a:pPr marL="0" indent="0">
              <a:buNone/>
            </a:pPr>
            <a:r>
              <a:rPr lang="en-US" dirty="0"/>
              <a:t>22: i ← First position in array a </a:t>
            </a:r>
          </a:p>
          <a:p>
            <a:pPr marL="0" indent="0">
              <a:buNone/>
            </a:pPr>
            <a:r>
              <a:rPr lang="en-US" dirty="0"/>
              <a:t>23: j ← Current position in array b </a:t>
            </a:r>
          </a:p>
          <a:p>
            <a:pPr marL="0" indent="0">
              <a:buNone/>
            </a:pPr>
            <a:r>
              <a:rPr lang="en-US" dirty="0"/>
              <a:t>24: k ← Current position in merged array c </a:t>
            </a:r>
          </a:p>
          <a:p>
            <a:pPr marL="0" indent="0">
              <a:buNone/>
            </a:pPr>
            <a:r>
              <a:rPr lang="en-US" dirty="0"/>
              <a:t>25: i ← 1 </a:t>
            </a:r>
          </a:p>
          <a:p>
            <a:pPr marL="0" indent="0">
              <a:buNone/>
            </a:pPr>
            <a:r>
              <a:rPr lang="en-US" dirty="0"/>
              <a:t>26: j ← 1 </a:t>
            </a:r>
          </a:p>
          <a:p>
            <a:pPr marL="0" indent="0">
              <a:buNone/>
            </a:pPr>
            <a:r>
              <a:rPr lang="en-US" dirty="0"/>
              <a:t>27: k ← 1 </a:t>
            </a:r>
          </a:p>
          <a:p>
            <a:pPr marL="0" indent="0">
              <a:buNone/>
            </a:pPr>
            <a:r>
              <a:rPr lang="en-US" dirty="0"/>
              <a:t>28: if a[m] ≤ b[i] then </a:t>
            </a:r>
          </a:p>
          <a:p>
            <a:pPr marL="0" indent="0">
              <a:buNone/>
            </a:pPr>
            <a:r>
              <a:rPr lang="en-US" dirty="0"/>
              <a:t>29: copy(</a:t>
            </a:r>
            <a:r>
              <a:rPr lang="en-US" dirty="0" err="1"/>
              <a:t>a,c,i,m,k</a:t>
            </a:r>
            <a:r>
              <a:rPr lang="en-US" dirty="0"/>
              <a:t>)</a:t>
            </a:r>
          </a:p>
          <a:p>
            <a:pPr marL="0" indent="0">
              <a:buNone/>
            </a:pPr>
            <a:r>
              <a:rPr lang="en-US" dirty="0"/>
              <a:t>30: copy(</a:t>
            </a:r>
            <a:r>
              <a:rPr lang="en-US" dirty="0" err="1"/>
              <a:t>b,c,j,n,k</a:t>
            </a:r>
            <a:r>
              <a:rPr lang="en-US" dirty="0"/>
              <a:t>) </a:t>
            </a:r>
          </a:p>
          <a:p>
            <a:pPr marL="0" indent="0">
              <a:buNone/>
            </a:pPr>
            <a:r>
              <a:rPr lang="en-US" dirty="0"/>
              <a:t>31: else </a:t>
            </a:r>
          </a:p>
          <a:p>
            <a:pPr marL="0" indent="0">
              <a:buNone/>
            </a:pPr>
            <a:r>
              <a:rPr lang="en-US" dirty="0"/>
              <a:t>32: shortmerge(</a:t>
            </a:r>
            <a:r>
              <a:rPr lang="en-US" dirty="0" err="1"/>
              <a:t>a,b,c,m,j,k</a:t>
            </a:r>
            <a:r>
              <a:rPr lang="en-US" dirty="0"/>
              <a:t>)</a:t>
            </a:r>
          </a:p>
        </p:txBody>
      </p:sp>
    </p:spTree>
    <p:extLst>
      <p:ext uri="{BB962C8B-B14F-4D97-AF65-F5344CB8AC3E}">
        <p14:creationId xmlns:p14="http://schemas.microsoft.com/office/powerpoint/2010/main" val="902737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4837" y="990600"/>
            <a:ext cx="7488833" cy="5184576"/>
          </a:xfrm>
        </p:spPr>
        <p:txBody>
          <a:bodyPr/>
          <a:lstStyle/>
          <a:p>
            <a:pPr marL="0" indent="0">
              <a:buNone/>
            </a:pPr>
            <a:r>
              <a:rPr lang="en-US" dirty="0"/>
              <a:t>33: copy(</a:t>
            </a:r>
            <a:r>
              <a:rPr lang="en-US" dirty="0" err="1"/>
              <a:t>b,c,j,n,k</a:t>
            </a:r>
            <a:r>
              <a:rPr lang="en-US" dirty="0"/>
              <a:t>) </a:t>
            </a:r>
          </a:p>
          <a:p>
            <a:pPr marL="0" indent="0">
              <a:buNone/>
            </a:pPr>
            <a:r>
              <a:rPr lang="en-US" dirty="0"/>
              <a:t>34: end if</a:t>
            </a:r>
          </a:p>
          <a:p>
            <a:pPr marL="0" indent="0">
              <a:buNone/>
            </a:pPr>
            <a:r>
              <a:rPr lang="en-US" dirty="0"/>
              <a:t>35: end procedure </a:t>
            </a:r>
          </a:p>
          <a:p>
            <a:pPr marL="0" indent="0">
              <a:buNone/>
            </a:pPr>
            <a:r>
              <a:rPr lang="en-US" dirty="0"/>
              <a:t>36: </a:t>
            </a:r>
            <a:r>
              <a:rPr lang="en-US" b="1" dirty="0"/>
              <a:t>procedure </a:t>
            </a:r>
            <a:r>
              <a:rPr lang="en-US" dirty="0"/>
              <a:t>MERGE(a, b, c, m, n) </a:t>
            </a:r>
          </a:p>
          <a:p>
            <a:pPr marL="0" indent="0">
              <a:buNone/>
            </a:pPr>
            <a:r>
              <a:rPr lang="en-US" dirty="0"/>
              <a:t>37: if a[m] ≤ b[n] then </a:t>
            </a:r>
          </a:p>
          <a:p>
            <a:pPr marL="0" indent="0">
              <a:buNone/>
            </a:pPr>
            <a:r>
              <a:rPr lang="en-US" dirty="0"/>
              <a:t>38: </a:t>
            </a:r>
            <a:r>
              <a:rPr lang="en-US" dirty="0" err="1"/>
              <a:t>mergecopy</a:t>
            </a:r>
            <a:r>
              <a:rPr lang="en-US" dirty="0"/>
              <a:t>(</a:t>
            </a:r>
            <a:r>
              <a:rPr lang="en-US" dirty="0" err="1"/>
              <a:t>a,b,c,m,n</a:t>
            </a:r>
            <a:r>
              <a:rPr lang="en-US" dirty="0"/>
              <a:t>) </a:t>
            </a:r>
          </a:p>
          <a:p>
            <a:pPr marL="0" indent="0">
              <a:buNone/>
            </a:pPr>
            <a:r>
              <a:rPr lang="en-US" dirty="0"/>
              <a:t>39: else </a:t>
            </a:r>
          </a:p>
          <a:p>
            <a:pPr marL="0" indent="0">
              <a:buNone/>
            </a:pPr>
            <a:r>
              <a:rPr lang="en-US" dirty="0"/>
              <a:t>40: mergecopy(</a:t>
            </a:r>
            <a:r>
              <a:rPr lang="en-US" dirty="0" err="1"/>
              <a:t>b,a,c,n,m</a:t>
            </a:r>
            <a:r>
              <a:rPr lang="en-US" dirty="0"/>
              <a:t>) </a:t>
            </a:r>
          </a:p>
          <a:p>
            <a:pPr marL="0" indent="0">
              <a:buNone/>
            </a:pPr>
            <a:r>
              <a:rPr lang="en-US" dirty="0"/>
              <a:t>41: end if </a:t>
            </a:r>
          </a:p>
          <a:p>
            <a:pPr marL="0" indent="0">
              <a:buNone/>
            </a:pPr>
            <a:r>
              <a:rPr lang="en-US" dirty="0"/>
              <a:t>42: end procedure</a:t>
            </a:r>
          </a:p>
          <a:p>
            <a:pPr marL="0" indent="0">
              <a:buNone/>
            </a:pPr>
            <a:endParaRPr lang="en-US" dirty="0"/>
          </a:p>
        </p:txBody>
      </p:sp>
    </p:spTree>
    <p:extLst>
      <p:ext uri="{BB962C8B-B14F-4D97-AF65-F5344CB8AC3E}">
        <p14:creationId xmlns:p14="http://schemas.microsoft.com/office/powerpoint/2010/main" val="933393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1052736"/>
            <a:ext cx="6798734" cy="792088"/>
          </a:xfrm>
        </p:spPr>
        <p:txBody>
          <a:bodyPr/>
          <a:lstStyle/>
          <a:p>
            <a:r>
              <a:rPr lang="en-US" dirty="0"/>
              <a:t>Analysis and Discussion :</a:t>
            </a:r>
          </a:p>
        </p:txBody>
      </p:sp>
      <p:sp>
        <p:nvSpPr>
          <p:cNvPr id="3" name="Content Placeholder 2"/>
          <p:cNvSpPr>
            <a:spLocks noGrp="1"/>
          </p:cNvSpPr>
          <p:nvPr>
            <p:ph idx="1"/>
          </p:nvPr>
        </p:nvSpPr>
        <p:spPr>
          <a:xfrm>
            <a:off x="1176865" y="1916833"/>
            <a:ext cx="6798736" cy="4018300"/>
          </a:xfrm>
        </p:spPr>
        <p:txBody>
          <a:bodyPr>
            <a:normAutofit/>
          </a:bodyPr>
          <a:lstStyle/>
          <a:p>
            <a:pPr>
              <a:buFont typeface="Wingdings" pitchFamily="2" charset="2"/>
              <a:buChar char="v"/>
            </a:pPr>
            <a:r>
              <a:rPr lang="en-US" dirty="0"/>
              <a:t> Time Complexity</a:t>
            </a:r>
          </a:p>
          <a:p>
            <a:pPr marL="0" indent="0">
              <a:buNone/>
            </a:pPr>
            <a:r>
              <a:rPr lang="en-US" dirty="0"/>
              <a:t>The time complexity for the above stated algorithm can be computed by adding units of time taken by each statement multiplied by the number of times the statement is executed. </a:t>
            </a:r>
          </a:p>
          <a:p>
            <a:pPr marL="0" indent="0">
              <a:buNone/>
            </a:pPr>
            <a:r>
              <a:rPr lang="en-US" dirty="0"/>
              <a:t> Hence,</a:t>
            </a:r>
          </a:p>
          <a:p>
            <a:pPr marL="0" indent="0">
              <a:buNone/>
            </a:pPr>
            <a:r>
              <a:rPr lang="en-US" b="1" dirty="0"/>
              <a:t>   T = </a:t>
            </a:r>
            <a:r>
              <a:rPr lang="el-GR" b="1" dirty="0"/>
              <a:t>Σ(</a:t>
            </a:r>
            <a:r>
              <a:rPr lang="en-US" b="1" dirty="0"/>
              <a:t>cost(i)∗no.of.times(i)) ,for all statements</a:t>
            </a:r>
          </a:p>
        </p:txBody>
      </p:sp>
    </p:spTree>
    <p:extLst>
      <p:ext uri="{BB962C8B-B14F-4D97-AF65-F5344CB8AC3E}">
        <p14:creationId xmlns:p14="http://schemas.microsoft.com/office/powerpoint/2010/main" val="1403050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836712"/>
            <a:ext cx="7344815" cy="5400599"/>
          </a:xfrm>
        </p:spPr>
        <p:txBody>
          <a:bodyPr/>
          <a:lstStyle/>
          <a:p>
            <a:pPr marL="0" indent="0">
              <a:buNone/>
            </a:pPr>
            <a:r>
              <a:rPr lang="en-US" dirty="0"/>
              <a:t>The running time will be dependent on the number of elements of the two sets. The running time for best, average and worst cases as a function of number of elements can be written as,</a:t>
            </a:r>
          </a:p>
          <a:p>
            <a:pPr marL="0" indent="0" algn="ctr">
              <a:buNone/>
            </a:pPr>
            <a:endParaRPr lang="en-US" dirty="0"/>
          </a:p>
          <a:p>
            <a:pPr marL="0" indent="0" algn="ctr">
              <a:buNone/>
            </a:pPr>
            <a:r>
              <a:rPr lang="en-US" dirty="0"/>
              <a:t>T</a:t>
            </a:r>
            <a:r>
              <a:rPr lang="en-US" baseline="-25000" dirty="0"/>
              <a:t>best</a:t>
            </a:r>
            <a:r>
              <a:rPr lang="en-US" dirty="0"/>
              <a:t> ∝ 4 + 6(n + m) − 6c1 − 6c2 </a:t>
            </a:r>
          </a:p>
          <a:p>
            <a:pPr marL="0" indent="0" algn="ctr">
              <a:buNone/>
            </a:pPr>
            <a:r>
              <a:rPr lang="en-US" dirty="0"/>
              <a:t>T</a:t>
            </a:r>
            <a:r>
              <a:rPr lang="en-US" baseline="-25000" dirty="0"/>
              <a:t>average</a:t>
            </a:r>
            <a:r>
              <a:rPr lang="en-US" dirty="0"/>
              <a:t> ∝ 16 + 11m + 6n − 6c3 </a:t>
            </a:r>
          </a:p>
          <a:p>
            <a:pPr marL="0" indent="0" algn="ctr">
              <a:buNone/>
            </a:pPr>
            <a:r>
              <a:rPr lang="en-US" dirty="0"/>
              <a:t>T</a:t>
            </a:r>
            <a:r>
              <a:rPr lang="en-US" baseline="-25000" dirty="0"/>
              <a:t>worst</a:t>
            </a:r>
            <a:r>
              <a:rPr lang="en-US" dirty="0"/>
              <a:t> ∝ 4 + 11m + 6n − 6c4 </a:t>
            </a:r>
          </a:p>
          <a:p>
            <a:pPr marL="0" indent="0">
              <a:buNone/>
            </a:pPr>
            <a:endParaRPr lang="en-US" dirty="0"/>
          </a:p>
          <a:p>
            <a:pPr marL="0" indent="0">
              <a:buNone/>
            </a:pPr>
            <a:r>
              <a:rPr lang="en-US" dirty="0"/>
              <a:t>Hence the order of growth for best case, average case and best case are Ω(n + m), Θ(n + m), O(n + m) respectively.</a:t>
            </a:r>
          </a:p>
        </p:txBody>
      </p:sp>
    </p:spTree>
    <p:extLst>
      <p:ext uri="{BB962C8B-B14F-4D97-AF65-F5344CB8AC3E}">
        <p14:creationId xmlns:p14="http://schemas.microsoft.com/office/powerpoint/2010/main" val="621948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592" y="764704"/>
            <a:ext cx="7416823" cy="5400599"/>
          </a:xfrm>
        </p:spPr>
        <p:txBody>
          <a:bodyPr>
            <a:normAutofit/>
          </a:bodyPr>
          <a:lstStyle/>
          <a:p>
            <a:pPr marL="0" indent="0">
              <a:buNone/>
            </a:pPr>
            <a:r>
              <a:rPr lang="en-US" sz="2000" dirty="0"/>
              <a:t>The time being taken by all the three cases will differ only in the constants depending on the number of comparisons made. For the best case, there will be only two comparisons made. For the worst case, all the elements of both one sets will be compared to all elements of the other set. Any intermediate number of comparisons will take place for the average case. For the dataset:              </a:t>
            </a:r>
          </a:p>
          <a:p>
            <a:pPr marL="0" indent="0">
              <a:buNone/>
            </a:pPr>
            <a:r>
              <a:rPr lang="en-US" sz="2000" dirty="0"/>
              <a:t>                                 Table 1: Data obtained for plotting</a:t>
            </a:r>
          </a:p>
          <a:p>
            <a:pPr marL="0" indent="0">
              <a:buNone/>
            </a:pPr>
            <a:endParaRPr lang="en-US" sz="1600" dirty="0"/>
          </a:p>
          <a:p>
            <a:pPr marL="0" indent="0">
              <a:buNone/>
            </a:pPr>
            <a:endParaRPr lang="en-US" sz="1600" dirty="0"/>
          </a:p>
        </p:txBody>
      </p:sp>
      <p:graphicFrame>
        <p:nvGraphicFramePr>
          <p:cNvPr id="2" name="Table 1"/>
          <p:cNvGraphicFramePr>
            <a:graphicFrameLocks noGrp="1"/>
          </p:cNvGraphicFramePr>
          <p:nvPr>
            <p:extLst>
              <p:ext uri="{D42A27DB-BD31-4B8C-83A1-F6EECF244321}">
                <p14:modId xmlns:p14="http://schemas.microsoft.com/office/powerpoint/2010/main" val="1488338905"/>
              </p:ext>
            </p:extLst>
          </p:nvPr>
        </p:nvGraphicFramePr>
        <p:xfrm>
          <a:off x="1619672" y="3212976"/>
          <a:ext cx="6096000" cy="29667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xmlns="" val="20000"/>
                    </a:ext>
                  </a:extLst>
                </a:gridCol>
                <a:gridCol w="1524000">
                  <a:extLst>
                    <a:ext uri="{9D8B030D-6E8A-4147-A177-3AD203B41FA5}">
                      <a16:colId xmlns:a16="http://schemas.microsoft.com/office/drawing/2014/main" xmlns="" val="20001"/>
                    </a:ext>
                  </a:extLst>
                </a:gridCol>
                <a:gridCol w="1524000">
                  <a:extLst>
                    <a:ext uri="{9D8B030D-6E8A-4147-A177-3AD203B41FA5}">
                      <a16:colId xmlns:a16="http://schemas.microsoft.com/office/drawing/2014/main" xmlns="" val="20002"/>
                    </a:ext>
                  </a:extLst>
                </a:gridCol>
                <a:gridCol w="1524000">
                  <a:extLst>
                    <a:ext uri="{9D8B030D-6E8A-4147-A177-3AD203B41FA5}">
                      <a16:colId xmlns:a16="http://schemas.microsoft.com/office/drawing/2014/main" xmlns="" val="20003"/>
                    </a:ext>
                  </a:extLst>
                </a:gridCol>
              </a:tblGrid>
              <a:tr h="370840">
                <a:tc>
                  <a:txBody>
                    <a:bodyPr/>
                    <a:lstStyle/>
                    <a:p>
                      <a:pPr algn="ctr"/>
                      <a:r>
                        <a:rPr lang="en-US" dirty="0"/>
                        <a:t>n</a:t>
                      </a:r>
                    </a:p>
                  </a:txBody>
                  <a:tcPr/>
                </a:tc>
                <a:tc>
                  <a:txBody>
                    <a:bodyPr/>
                    <a:lstStyle/>
                    <a:p>
                      <a:pPr algn="ctr"/>
                      <a:r>
                        <a:rPr lang="en-US" dirty="0"/>
                        <a:t>T</a:t>
                      </a:r>
                      <a:r>
                        <a:rPr lang="en-US" baseline="-25000" dirty="0"/>
                        <a:t>best</a:t>
                      </a:r>
                      <a:endParaRPr lang="en-US" dirty="0"/>
                    </a:p>
                  </a:txBody>
                  <a:tcPr/>
                </a:tc>
                <a:tc>
                  <a:txBody>
                    <a:bodyPr/>
                    <a:lstStyle/>
                    <a:p>
                      <a:pPr algn="ctr"/>
                      <a:r>
                        <a:rPr lang="en-US" dirty="0"/>
                        <a:t>T</a:t>
                      </a:r>
                      <a:r>
                        <a:rPr lang="en-US" baseline="-25000" dirty="0"/>
                        <a:t>average</a:t>
                      </a:r>
                      <a:endParaRPr lang="en-US" dirty="0"/>
                    </a:p>
                  </a:txBody>
                  <a:tcPr/>
                </a:tc>
                <a:tc>
                  <a:txBody>
                    <a:bodyPr/>
                    <a:lstStyle/>
                    <a:p>
                      <a:pPr algn="ctr"/>
                      <a:r>
                        <a:rPr lang="en-US" dirty="0"/>
                        <a:t>T</a:t>
                      </a:r>
                      <a:r>
                        <a:rPr lang="en-US" baseline="-25000" dirty="0"/>
                        <a:t>worst</a:t>
                      </a:r>
                      <a:endParaRPr lang="en-US" dirty="0"/>
                    </a:p>
                  </a:txBody>
                  <a:tcPr/>
                </a:tc>
                <a:extLst>
                  <a:ext uri="{0D108BD9-81ED-4DB2-BD59-A6C34878D82A}">
                    <a16:rowId xmlns:a16="http://schemas.microsoft.com/office/drawing/2014/main" xmlns="" val="10000"/>
                  </a:ext>
                </a:extLst>
              </a:tr>
              <a:tr h="370840">
                <a:tc>
                  <a:txBody>
                    <a:bodyPr/>
                    <a:lstStyle/>
                    <a:p>
                      <a:pPr algn="ctr"/>
                      <a:r>
                        <a:rPr lang="en-US" dirty="0"/>
                        <a:t>25</a:t>
                      </a:r>
                    </a:p>
                  </a:txBody>
                  <a:tcPr/>
                </a:tc>
                <a:tc>
                  <a:txBody>
                    <a:bodyPr/>
                    <a:lstStyle/>
                    <a:p>
                      <a:pPr algn="ctr"/>
                      <a:r>
                        <a:rPr lang="en-US" dirty="0"/>
                        <a:t>512</a:t>
                      </a:r>
                    </a:p>
                  </a:txBody>
                  <a:tcPr/>
                </a:tc>
                <a:tc>
                  <a:txBody>
                    <a:bodyPr/>
                    <a:lstStyle/>
                    <a:p>
                      <a:pPr algn="ctr"/>
                      <a:r>
                        <a:rPr lang="en-US" dirty="0"/>
                        <a:t>583</a:t>
                      </a:r>
                    </a:p>
                  </a:txBody>
                  <a:tcPr/>
                </a:tc>
                <a:tc>
                  <a:txBody>
                    <a:bodyPr/>
                    <a:lstStyle/>
                    <a:p>
                      <a:pPr algn="ctr"/>
                      <a:r>
                        <a:rPr lang="en-US" dirty="0"/>
                        <a:t>658</a:t>
                      </a:r>
                    </a:p>
                  </a:txBody>
                  <a:tcPr/>
                </a:tc>
                <a:extLst>
                  <a:ext uri="{0D108BD9-81ED-4DB2-BD59-A6C34878D82A}">
                    <a16:rowId xmlns:a16="http://schemas.microsoft.com/office/drawing/2014/main" xmlns="" val="10001"/>
                  </a:ext>
                </a:extLst>
              </a:tr>
              <a:tr h="370840">
                <a:tc>
                  <a:txBody>
                    <a:bodyPr/>
                    <a:lstStyle/>
                    <a:p>
                      <a:pPr algn="ctr"/>
                      <a:r>
                        <a:rPr lang="en-US" dirty="0"/>
                        <a:t>125</a:t>
                      </a:r>
                    </a:p>
                  </a:txBody>
                  <a:tcPr/>
                </a:tc>
                <a:tc>
                  <a:txBody>
                    <a:bodyPr/>
                    <a:lstStyle/>
                    <a:p>
                      <a:pPr algn="ctr"/>
                      <a:r>
                        <a:rPr lang="en-US" dirty="0"/>
                        <a:t>2412</a:t>
                      </a:r>
                    </a:p>
                  </a:txBody>
                  <a:tcPr/>
                </a:tc>
                <a:tc>
                  <a:txBody>
                    <a:bodyPr/>
                    <a:lstStyle/>
                    <a:p>
                      <a:pPr algn="ctr"/>
                      <a:r>
                        <a:rPr lang="en-US" dirty="0"/>
                        <a:t>2778</a:t>
                      </a:r>
                    </a:p>
                  </a:txBody>
                  <a:tcPr/>
                </a:tc>
                <a:tc>
                  <a:txBody>
                    <a:bodyPr/>
                    <a:lstStyle/>
                    <a:p>
                      <a:pPr algn="ctr"/>
                      <a:r>
                        <a:rPr lang="en-US" dirty="0"/>
                        <a:t>3154</a:t>
                      </a:r>
                    </a:p>
                  </a:txBody>
                  <a:tcPr/>
                </a:tc>
                <a:extLst>
                  <a:ext uri="{0D108BD9-81ED-4DB2-BD59-A6C34878D82A}">
                    <a16:rowId xmlns:a16="http://schemas.microsoft.com/office/drawing/2014/main" xmlns="" val="10002"/>
                  </a:ext>
                </a:extLst>
              </a:tr>
              <a:tr h="370840">
                <a:tc>
                  <a:txBody>
                    <a:bodyPr/>
                    <a:lstStyle/>
                    <a:p>
                      <a:pPr algn="ctr"/>
                      <a:r>
                        <a:rPr lang="en-US" dirty="0"/>
                        <a:t>225</a:t>
                      </a:r>
                    </a:p>
                  </a:txBody>
                  <a:tcPr/>
                </a:tc>
                <a:tc>
                  <a:txBody>
                    <a:bodyPr/>
                    <a:lstStyle/>
                    <a:p>
                      <a:pPr algn="ctr"/>
                      <a:r>
                        <a:rPr lang="en-US" dirty="0"/>
                        <a:t>4312</a:t>
                      </a:r>
                    </a:p>
                  </a:txBody>
                  <a:tcPr/>
                </a:tc>
                <a:tc>
                  <a:txBody>
                    <a:bodyPr/>
                    <a:lstStyle/>
                    <a:p>
                      <a:pPr algn="ctr"/>
                      <a:r>
                        <a:rPr lang="en-US" dirty="0"/>
                        <a:t>4981</a:t>
                      </a:r>
                    </a:p>
                  </a:txBody>
                  <a:tcPr/>
                </a:tc>
                <a:tc>
                  <a:txBody>
                    <a:bodyPr/>
                    <a:lstStyle/>
                    <a:p>
                      <a:pPr algn="ctr"/>
                      <a:r>
                        <a:rPr lang="en-US" dirty="0"/>
                        <a:t>5645</a:t>
                      </a:r>
                    </a:p>
                  </a:txBody>
                  <a:tcPr/>
                </a:tc>
                <a:extLst>
                  <a:ext uri="{0D108BD9-81ED-4DB2-BD59-A6C34878D82A}">
                    <a16:rowId xmlns:a16="http://schemas.microsoft.com/office/drawing/2014/main" xmlns="" val="10003"/>
                  </a:ext>
                </a:extLst>
              </a:tr>
              <a:tr h="370840">
                <a:tc>
                  <a:txBody>
                    <a:bodyPr/>
                    <a:lstStyle/>
                    <a:p>
                      <a:pPr algn="ctr"/>
                      <a:r>
                        <a:rPr lang="en-US" dirty="0"/>
                        <a:t>325</a:t>
                      </a:r>
                    </a:p>
                  </a:txBody>
                  <a:tcPr/>
                </a:tc>
                <a:tc>
                  <a:txBody>
                    <a:bodyPr/>
                    <a:lstStyle/>
                    <a:p>
                      <a:pPr algn="ctr"/>
                      <a:r>
                        <a:rPr lang="en-US" dirty="0"/>
                        <a:t>6212</a:t>
                      </a:r>
                    </a:p>
                  </a:txBody>
                  <a:tcPr/>
                </a:tc>
                <a:tc>
                  <a:txBody>
                    <a:bodyPr/>
                    <a:lstStyle/>
                    <a:p>
                      <a:pPr algn="ctr"/>
                      <a:r>
                        <a:rPr lang="en-US" dirty="0"/>
                        <a:t>7168</a:t>
                      </a:r>
                    </a:p>
                  </a:txBody>
                  <a:tcPr/>
                </a:tc>
                <a:tc>
                  <a:txBody>
                    <a:bodyPr/>
                    <a:lstStyle/>
                    <a:p>
                      <a:pPr algn="ctr"/>
                      <a:r>
                        <a:rPr lang="en-US" dirty="0"/>
                        <a:t>8149</a:t>
                      </a:r>
                    </a:p>
                  </a:txBody>
                  <a:tcPr/>
                </a:tc>
                <a:extLst>
                  <a:ext uri="{0D108BD9-81ED-4DB2-BD59-A6C34878D82A}">
                    <a16:rowId xmlns:a16="http://schemas.microsoft.com/office/drawing/2014/main" xmlns="" val="10004"/>
                  </a:ext>
                </a:extLst>
              </a:tr>
              <a:tr h="370840">
                <a:tc>
                  <a:txBody>
                    <a:bodyPr/>
                    <a:lstStyle/>
                    <a:p>
                      <a:pPr algn="ctr"/>
                      <a:r>
                        <a:rPr lang="en-US" dirty="0"/>
                        <a:t>425</a:t>
                      </a:r>
                    </a:p>
                  </a:txBody>
                  <a:tcPr/>
                </a:tc>
                <a:tc>
                  <a:txBody>
                    <a:bodyPr/>
                    <a:lstStyle/>
                    <a:p>
                      <a:pPr algn="ctr"/>
                      <a:r>
                        <a:rPr lang="en-US" dirty="0"/>
                        <a:t>8112</a:t>
                      </a:r>
                    </a:p>
                  </a:txBody>
                  <a:tcPr/>
                </a:tc>
                <a:tc>
                  <a:txBody>
                    <a:bodyPr/>
                    <a:lstStyle/>
                    <a:p>
                      <a:pPr algn="ctr"/>
                      <a:r>
                        <a:rPr lang="en-US" dirty="0"/>
                        <a:t>9381</a:t>
                      </a:r>
                    </a:p>
                  </a:txBody>
                  <a:tcPr/>
                </a:tc>
                <a:tc>
                  <a:txBody>
                    <a:bodyPr/>
                    <a:lstStyle/>
                    <a:p>
                      <a:pPr algn="ctr"/>
                      <a:r>
                        <a:rPr lang="en-US" dirty="0"/>
                        <a:t>10583</a:t>
                      </a:r>
                    </a:p>
                  </a:txBody>
                  <a:tcPr/>
                </a:tc>
                <a:extLst>
                  <a:ext uri="{0D108BD9-81ED-4DB2-BD59-A6C34878D82A}">
                    <a16:rowId xmlns:a16="http://schemas.microsoft.com/office/drawing/2014/main" xmlns="" val="10005"/>
                  </a:ext>
                </a:extLst>
              </a:tr>
              <a:tr h="370840">
                <a:tc>
                  <a:txBody>
                    <a:bodyPr/>
                    <a:lstStyle/>
                    <a:p>
                      <a:pPr algn="ctr"/>
                      <a:r>
                        <a:rPr lang="en-US" dirty="0"/>
                        <a:t>525</a:t>
                      </a:r>
                    </a:p>
                  </a:txBody>
                  <a:tcPr/>
                </a:tc>
                <a:tc>
                  <a:txBody>
                    <a:bodyPr/>
                    <a:lstStyle/>
                    <a:p>
                      <a:pPr algn="ctr"/>
                      <a:r>
                        <a:rPr lang="en-US" dirty="0"/>
                        <a:t>10012</a:t>
                      </a:r>
                    </a:p>
                  </a:txBody>
                  <a:tcPr/>
                </a:tc>
                <a:tc>
                  <a:txBody>
                    <a:bodyPr/>
                    <a:lstStyle/>
                    <a:p>
                      <a:pPr algn="ctr"/>
                      <a:r>
                        <a:rPr lang="en-US" dirty="0"/>
                        <a:t>11571</a:t>
                      </a:r>
                    </a:p>
                  </a:txBody>
                  <a:tcPr/>
                </a:tc>
                <a:tc>
                  <a:txBody>
                    <a:bodyPr/>
                    <a:lstStyle/>
                    <a:p>
                      <a:pPr algn="ctr"/>
                      <a:r>
                        <a:rPr lang="en-US" dirty="0"/>
                        <a:t>13087</a:t>
                      </a:r>
                    </a:p>
                  </a:txBody>
                  <a:tcPr/>
                </a:tc>
                <a:extLst>
                  <a:ext uri="{0D108BD9-81ED-4DB2-BD59-A6C34878D82A}">
                    <a16:rowId xmlns:a16="http://schemas.microsoft.com/office/drawing/2014/main" xmlns="" val="10006"/>
                  </a:ext>
                </a:extLst>
              </a:tr>
              <a:tr h="370840">
                <a:tc>
                  <a:txBody>
                    <a:bodyPr/>
                    <a:lstStyle/>
                    <a:p>
                      <a:pPr algn="ctr"/>
                      <a:r>
                        <a:rPr lang="en-US" dirty="0"/>
                        <a:t>625</a:t>
                      </a:r>
                    </a:p>
                  </a:txBody>
                  <a:tcPr/>
                </a:tc>
                <a:tc>
                  <a:txBody>
                    <a:bodyPr/>
                    <a:lstStyle/>
                    <a:p>
                      <a:pPr algn="ctr"/>
                      <a:r>
                        <a:rPr lang="en-US" dirty="0"/>
                        <a:t>11912</a:t>
                      </a:r>
                    </a:p>
                  </a:txBody>
                  <a:tcPr/>
                </a:tc>
                <a:tc>
                  <a:txBody>
                    <a:bodyPr/>
                    <a:lstStyle/>
                    <a:p>
                      <a:pPr algn="ctr"/>
                      <a:r>
                        <a:rPr lang="en-US" dirty="0"/>
                        <a:t>13742</a:t>
                      </a:r>
                    </a:p>
                  </a:txBody>
                  <a:tcPr/>
                </a:tc>
                <a:tc>
                  <a:txBody>
                    <a:bodyPr/>
                    <a:lstStyle/>
                    <a:p>
                      <a:pPr algn="ctr"/>
                      <a:r>
                        <a:rPr lang="en-US" dirty="0"/>
                        <a:t>15642</a:t>
                      </a:r>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3353659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9585" y="764704"/>
            <a:ext cx="7920359" cy="1368152"/>
          </a:xfrm>
        </p:spPr>
        <p:txBody>
          <a:bodyPr/>
          <a:lstStyle/>
          <a:p>
            <a:pPr>
              <a:buNone/>
            </a:pPr>
            <a:r>
              <a:rPr lang="en-US" dirty="0" smtClean="0"/>
              <a:t>            We </a:t>
            </a:r>
            <a:r>
              <a:rPr lang="en-US" dirty="0"/>
              <a:t>will get the following </a:t>
            </a:r>
            <a:r>
              <a:rPr lang="en-US" b="1" dirty="0"/>
              <a:t>time complexity graph </a:t>
            </a:r>
            <a:r>
              <a:rPr lang="en-US" dirty="0" smtClean="0"/>
              <a:t>:</a:t>
            </a:r>
          </a:p>
          <a:p>
            <a:pPr>
              <a:buNone/>
            </a:pPr>
            <a:r>
              <a:rPr lang="en-US" dirty="0"/>
              <a:t> </a:t>
            </a:r>
          </a:p>
          <a:p>
            <a:pPr marL="0" indent="0">
              <a:buNone/>
            </a:pP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484783"/>
            <a:ext cx="8568952" cy="5066859"/>
          </a:xfrm>
          <a:prstGeom prst="rect">
            <a:avLst/>
          </a:prstGeom>
        </p:spPr>
      </p:pic>
    </p:spTree>
    <p:extLst>
      <p:ext uri="{BB962C8B-B14F-4D97-AF65-F5344CB8AC3E}">
        <p14:creationId xmlns:p14="http://schemas.microsoft.com/office/powerpoint/2010/main" val="2005426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Space Complexity :</a:t>
            </a:r>
          </a:p>
        </p:txBody>
      </p:sp>
      <p:sp>
        <p:nvSpPr>
          <p:cNvPr id="3" name="Content Placeholder 2"/>
          <p:cNvSpPr>
            <a:spLocks noGrp="1"/>
          </p:cNvSpPr>
          <p:nvPr>
            <p:ph idx="1"/>
          </p:nvPr>
        </p:nvSpPr>
        <p:spPr>
          <a:xfrm>
            <a:off x="1176865" y="2276871"/>
            <a:ext cx="6798736" cy="3658261"/>
          </a:xfrm>
        </p:spPr>
        <p:txBody>
          <a:bodyPr/>
          <a:lstStyle/>
          <a:p>
            <a:r>
              <a:rPr lang="en-US" dirty="0"/>
              <a:t>Suppose the input sets are of size n and m, then the resultant merged set will be of size n + m. That is the space occupies is directly proportional to the sum of number of elements of the input sets.</a:t>
            </a:r>
          </a:p>
          <a:p>
            <a:pPr marL="0" indent="0">
              <a:buNone/>
            </a:pPr>
            <a:r>
              <a:rPr lang="en-US" dirty="0"/>
              <a:t>                    </a:t>
            </a:r>
            <a:r>
              <a:rPr lang="en-US" b="1" dirty="0"/>
              <a:t>Space(n , m) ∝ (n + m);</a:t>
            </a:r>
          </a:p>
          <a:p>
            <a:pPr marL="0" indent="0">
              <a:buNone/>
            </a:pPr>
            <a:r>
              <a:rPr lang="en-US" dirty="0"/>
              <a:t>          Hence order of growth of Space is </a:t>
            </a:r>
            <a:r>
              <a:rPr lang="en-US" b="1" dirty="0"/>
              <a:t>linear</a:t>
            </a:r>
            <a:r>
              <a:rPr lang="en-US" dirty="0"/>
              <a:t>.</a:t>
            </a:r>
          </a:p>
        </p:txBody>
      </p:sp>
    </p:spTree>
    <p:extLst>
      <p:ext uri="{BB962C8B-B14F-4D97-AF65-F5344CB8AC3E}">
        <p14:creationId xmlns:p14="http://schemas.microsoft.com/office/powerpoint/2010/main" val="4003467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620688"/>
            <a:ext cx="6798734" cy="720080"/>
          </a:xfrm>
        </p:spPr>
        <p:txBody>
          <a:bodyPr/>
          <a:lstStyle/>
          <a:p>
            <a:r>
              <a:rPr lang="en-US" dirty="0"/>
              <a:t> Experimental Study :</a:t>
            </a:r>
          </a:p>
        </p:txBody>
      </p:sp>
      <p:sp>
        <p:nvSpPr>
          <p:cNvPr id="3" name="Content Placeholder 2"/>
          <p:cNvSpPr>
            <a:spLocks noGrp="1"/>
          </p:cNvSpPr>
          <p:nvPr>
            <p:ph idx="1"/>
          </p:nvPr>
        </p:nvSpPr>
        <p:spPr>
          <a:xfrm>
            <a:off x="1187624" y="1400175"/>
            <a:ext cx="7272808" cy="4824536"/>
          </a:xfrm>
        </p:spPr>
        <p:txBody>
          <a:bodyPr/>
          <a:lstStyle/>
          <a:p>
            <a:pPr marL="0" indent="0">
              <a:buNone/>
            </a:pPr>
            <a:r>
              <a:rPr lang="en-US" dirty="0"/>
              <a:t>We may assume the following examples to study the various running times possible,</a:t>
            </a:r>
          </a:p>
          <a:p>
            <a:pPr marL="0" indent="0">
              <a:buNone/>
            </a:pPr>
            <a:r>
              <a:rPr lang="en-US" b="1" dirty="0"/>
              <a:t>Best Case: A </a:t>
            </a:r>
            <a:r>
              <a:rPr lang="en-US" dirty="0"/>
              <a:t>= [2,3,5,9,15], </a:t>
            </a:r>
            <a:r>
              <a:rPr lang="en-US" b="1" dirty="0"/>
              <a:t>B </a:t>
            </a:r>
            <a:r>
              <a:rPr lang="en-US" dirty="0"/>
              <a:t>=</a:t>
            </a:r>
            <a:r>
              <a:rPr lang="en-US" b="1" dirty="0"/>
              <a:t> </a:t>
            </a:r>
            <a:r>
              <a:rPr lang="en-US" dirty="0"/>
              <a:t>[18,20,25,29,35] and the resulting set will be </a:t>
            </a:r>
            <a:r>
              <a:rPr lang="en-US" b="1" dirty="0"/>
              <a:t>C </a:t>
            </a:r>
            <a:r>
              <a:rPr lang="en-US" dirty="0"/>
              <a:t>=</a:t>
            </a:r>
            <a:r>
              <a:rPr lang="en-US" b="1" dirty="0"/>
              <a:t> </a:t>
            </a:r>
            <a:r>
              <a:rPr lang="en-US" dirty="0"/>
              <a:t>[2,3,5,9,15,18,20,25,29,35].</a:t>
            </a:r>
          </a:p>
          <a:p>
            <a:pPr marL="0" indent="0">
              <a:buNone/>
            </a:pPr>
            <a:r>
              <a:rPr lang="en-US" dirty="0"/>
              <a:t>This type of test cases are the best cases as it takes only one comparison to combine both these sets.</a:t>
            </a:r>
          </a:p>
          <a:p>
            <a:pPr marL="0" indent="0">
              <a:buNone/>
            </a:pPr>
            <a:r>
              <a:rPr lang="en-US" b="1" dirty="0"/>
              <a:t>Average Cases: A </a:t>
            </a:r>
            <a:r>
              <a:rPr lang="en-US" dirty="0"/>
              <a:t>= [1,5,6,8,9], </a:t>
            </a:r>
            <a:r>
              <a:rPr lang="en-US" b="1" dirty="0"/>
              <a:t>B</a:t>
            </a:r>
            <a:r>
              <a:rPr lang="en-US" dirty="0"/>
              <a:t> =[5,11,15,16,18,20] and the resulting set will be </a:t>
            </a:r>
            <a:r>
              <a:rPr lang="en-US" b="1" dirty="0"/>
              <a:t>C</a:t>
            </a:r>
            <a:r>
              <a:rPr lang="en-US" dirty="0"/>
              <a:t> = [1,5,5,6,8,9,11,15,16,18,20].</a:t>
            </a:r>
          </a:p>
          <a:p>
            <a:pPr marL="0" indent="0">
              <a:buNone/>
            </a:pPr>
            <a:r>
              <a:rPr lang="en-US" dirty="0"/>
              <a:t>This type of test cases are the average cases as it do not take all of (5+6=11 </a:t>
            </a:r>
            <a:r>
              <a:rPr lang="en-US" dirty="0" err="1"/>
              <a:t>i.e</a:t>
            </a:r>
            <a:r>
              <a:rPr lang="en-US" dirty="0"/>
              <a:t> </a:t>
            </a:r>
            <a:r>
              <a:rPr lang="en-US" dirty="0" err="1"/>
              <a:t>n+m</a:t>
            </a:r>
            <a:r>
              <a:rPr lang="en-US" dirty="0"/>
              <a:t>) comparisons but it only takes (5+2=7) comparisons.</a:t>
            </a:r>
          </a:p>
        </p:txBody>
      </p:sp>
    </p:spTree>
    <p:extLst>
      <p:ext uri="{BB962C8B-B14F-4D97-AF65-F5344CB8AC3E}">
        <p14:creationId xmlns:p14="http://schemas.microsoft.com/office/powerpoint/2010/main" val="4270028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INTODUCTION</a:t>
            </a:r>
          </a:p>
        </p:txBody>
      </p:sp>
      <p:sp>
        <p:nvSpPr>
          <p:cNvPr id="3" name="Content Placeholder 2"/>
          <p:cNvSpPr>
            <a:spLocks noGrp="1"/>
          </p:cNvSpPr>
          <p:nvPr>
            <p:ph idx="1"/>
          </p:nvPr>
        </p:nvSpPr>
        <p:spPr/>
        <p:txBody>
          <a:bodyPr>
            <a:normAutofit fontScale="92500" lnSpcReduction="10000"/>
          </a:bodyPr>
          <a:lstStyle/>
          <a:p>
            <a:r>
              <a:rPr lang="en-IN" dirty="0"/>
              <a:t> We are given two sorted arrays and task is to make a final sorted(in any order depending) array by combining the given arrays. </a:t>
            </a:r>
          </a:p>
          <a:p>
            <a:r>
              <a:rPr lang="en-IN" dirty="0"/>
              <a:t>For such problem we are taking a third array called as final array (namely c) which is of the size of m + n (where m is the size of array 1 and vice versa).</a:t>
            </a:r>
          </a:p>
          <a:p>
            <a:r>
              <a:rPr lang="en-IN" dirty="0"/>
              <a:t>One approach we can take is to include tests to detect when either  array runs out . There will be two pointers one traversing array 1 and vice versa.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450" y="482600"/>
            <a:ext cx="7552595" cy="5939371"/>
          </a:xfrm>
        </p:spPr>
        <p:txBody>
          <a:bodyPr/>
          <a:lstStyle/>
          <a:p>
            <a:pPr marL="0" indent="0">
              <a:buNone/>
            </a:pPr>
            <a:r>
              <a:rPr lang="en-US" b="1" dirty="0"/>
              <a:t>Worst Cases : A </a:t>
            </a:r>
            <a:r>
              <a:rPr lang="en-US" dirty="0"/>
              <a:t>= [1,5,7,12,20], </a:t>
            </a:r>
            <a:r>
              <a:rPr lang="en-US" b="1" dirty="0"/>
              <a:t>B</a:t>
            </a:r>
            <a:r>
              <a:rPr lang="en-US" dirty="0"/>
              <a:t> = [2,6,8,16,18,20] and the resulting set will be </a:t>
            </a:r>
            <a:r>
              <a:rPr lang="en-US" b="1" dirty="0"/>
              <a:t>C</a:t>
            </a:r>
            <a:r>
              <a:rPr lang="en-US" dirty="0"/>
              <a:t> = [1,2,5,6,7,8,12,16,18,20,20].</a:t>
            </a:r>
          </a:p>
          <a:p>
            <a:pPr marL="0" indent="0">
              <a:buNone/>
            </a:pPr>
            <a:r>
              <a:rPr lang="en-US" dirty="0"/>
              <a:t>This type of test cases are the worst cases as it takes all of (5+6=11 i.e.n+m) comparisons.</a:t>
            </a:r>
          </a:p>
          <a:p>
            <a:pPr marL="0" indent="0">
              <a:buNone/>
            </a:pPr>
            <a:endParaRPr lang="en-US" dirty="0"/>
          </a:p>
          <a:p>
            <a:pPr marL="0" indent="0">
              <a:buNone/>
            </a:pPr>
            <a:r>
              <a:rPr lang="en-US" b="1" dirty="0"/>
              <a:t>Thus we can claim that the running time depends on the size of the input sets and the number of comparisons performed to merge the two sets.</a:t>
            </a:r>
          </a:p>
        </p:txBody>
      </p:sp>
    </p:spTree>
    <p:extLst>
      <p:ext uri="{BB962C8B-B14F-4D97-AF65-F5344CB8AC3E}">
        <p14:creationId xmlns:p14="http://schemas.microsoft.com/office/powerpoint/2010/main" val="2811906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3732" y="266700"/>
            <a:ext cx="6798734" cy="792088"/>
          </a:xfrm>
        </p:spPr>
        <p:txBody>
          <a:bodyPr/>
          <a:lstStyle/>
          <a:p>
            <a:r>
              <a:rPr lang="en-US" dirty="0"/>
              <a:t>Conclusion :</a:t>
            </a:r>
          </a:p>
        </p:txBody>
      </p:sp>
      <p:sp>
        <p:nvSpPr>
          <p:cNvPr id="3" name="Content Placeholder 2"/>
          <p:cNvSpPr>
            <a:spLocks noGrp="1"/>
          </p:cNvSpPr>
          <p:nvPr>
            <p:ph idx="1"/>
          </p:nvPr>
        </p:nvSpPr>
        <p:spPr>
          <a:xfrm>
            <a:off x="1390650" y="1026688"/>
            <a:ext cx="7478713" cy="5561437"/>
          </a:xfrm>
        </p:spPr>
        <p:txBody>
          <a:bodyPr>
            <a:normAutofit/>
          </a:bodyPr>
          <a:lstStyle/>
          <a:p>
            <a:pPr marL="0" indent="0">
              <a:buNone/>
            </a:pPr>
            <a:r>
              <a:rPr lang="en-US" dirty="0"/>
              <a:t>In this paper we proposed an algorithm to merge two sorted sets into one single sorted set in O(n + m) time complexity and linear space complexity . However experimental study showed that the time complexity for best , average and worst case differs only in the constants depending upon the number of comparisons made.</a:t>
            </a:r>
          </a:p>
          <a:p>
            <a:pPr marL="0" indent="0">
              <a:buNone/>
            </a:pPr>
            <a:r>
              <a:rPr lang="en-US" dirty="0"/>
              <a:t>The above algorithm is a vital part of a merge sort.</a:t>
            </a:r>
          </a:p>
          <a:p>
            <a:pPr marL="0" indent="0">
              <a:buNone/>
            </a:pPr>
            <a:r>
              <a:rPr lang="en-US" dirty="0"/>
              <a:t>Hence practical implications are: It is used in many e-commerce websites where sorting plays an important role as items you order are arranged in sorted fashion.</a:t>
            </a:r>
          </a:p>
          <a:p>
            <a:pPr marL="0" indent="0">
              <a:buNone/>
            </a:pPr>
            <a:r>
              <a:rPr lang="en-US" dirty="0"/>
              <a:t>Ideally, all of this would result in successful attempts at utilizing the above algorithm for specific fields especially analytics involving large data sets.</a:t>
            </a:r>
          </a:p>
        </p:txBody>
      </p:sp>
    </p:spTree>
    <p:extLst>
      <p:ext uri="{BB962C8B-B14F-4D97-AF65-F5344CB8AC3E}">
        <p14:creationId xmlns:p14="http://schemas.microsoft.com/office/powerpoint/2010/main" val="922593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9008" y="28575"/>
            <a:ext cx="6798734" cy="929487"/>
          </a:xfrm>
        </p:spPr>
        <p:txBody>
          <a:bodyPr/>
          <a:lstStyle/>
          <a:p>
            <a:pPr algn="ctr"/>
            <a:r>
              <a:rPr lang="en-US" dirty="0"/>
              <a:t>Bibliography:-</a:t>
            </a:r>
          </a:p>
        </p:txBody>
      </p:sp>
      <p:sp>
        <p:nvSpPr>
          <p:cNvPr id="3" name="Content Placeholder 2"/>
          <p:cNvSpPr>
            <a:spLocks noGrp="1"/>
          </p:cNvSpPr>
          <p:nvPr>
            <p:ph idx="1"/>
          </p:nvPr>
        </p:nvSpPr>
        <p:spPr>
          <a:xfrm>
            <a:off x="1176338" y="1412875"/>
            <a:ext cx="7675038" cy="5063017"/>
          </a:xfrm>
        </p:spPr>
        <p:txBody>
          <a:bodyPr>
            <a:normAutofit/>
          </a:bodyPr>
          <a:lstStyle/>
          <a:p>
            <a:r>
              <a:rPr lang="en-US" dirty="0"/>
              <a:t>R.G.Dromey How to Solve it by Computer.</a:t>
            </a:r>
          </a:p>
          <a:p>
            <a:r>
              <a:rPr lang="en-US" dirty="0"/>
              <a:t> Introduction To Algorithms (Second Edition) by Thomas H.Cormen , Charles E.Leiserson , Ronald L.Rivest and Clifford Stein.</a:t>
            </a:r>
          </a:p>
          <a:p>
            <a:r>
              <a:rPr lang="en-US" dirty="0"/>
              <a:t>C in Depth (3rd Edition) by Deepali Srivastava.</a:t>
            </a:r>
          </a:p>
          <a:p>
            <a:r>
              <a:rPr lang="en-US" dirty="0"/>
              <a:t>The C Programming Language by Brian Kernighan and Dennis Ritchie.</a:t>
            </a:r>
          </a:p>
          <a:p>
            <a:r>
              <a:rPr lang="en-US" dirty="0"/>
              <a:t>https://www.geeksforgeeks.org/</a:t>
            </a:r>
          </a:p>
          <a:p>
            <a:r>
              <a:rPr lang="en-US" dirty="0">
                <a:solidFill>
                  <a:schemeClr val="tx1"/>
                </a:solidFill>
              </a:rPr>
              <a:t>https://stackoverflow.com/</a:t>
            </a:r>
          </a:p>
          <a:p>
            <a:r>
              <a:rPr lang="en-US" dirty="0"/>
              <a:t>https://www.gnuplotting.org/</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50479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8788" y="209550"/>
            <a:ext cx="5641975" cy="890081"/>
          </a:xfrm>
        </p:spPr>
        <p:txBody>
          <a:bodyPr/>
          <a:lstStyle/>
          <a:p>
            <a:r>
              <a:rPr lang="en-US" dirty="0"/>
              <a:t>Different Cases:</a:t>
            </a:r>
          </a:p>
        </p:txBody>
      </p:sp>
      <p:sp>
        <p:nvSpPr>
          <p:cNvPr id="3" name="Content Placeholder 2"/>
          <p:cNvSpPr>
            <a:spLocks noGrp="1"/>
          </p:cNvSpPr>
          <p:nvPr>
            <p:ph idx="1"/>
          </p:nvPr>
        </p:nvSpPr>
        <p:spPr>
          <a:xfrm>
            <a:off x="1075797" y="1247775"/>
            <a:ext cx="7704667" cy="3332816"/>
          </a:xfrm>
        </p:spPr>
        <p:txBody>
          <a:bodyPr vert="horz" lIns="91440" tIns="45720" rIns="91440" bIns="45720" rtlCol="0" anchor="t">
            <a:normAutofit fontScale="92500" lnSpcReduction="20000"/>
          </a:bodyPr>
          <a:lstStyle/>
          <a:p>
            <a:r>
              <a:rPr lang="en-US" dirty="0"/>
              <a:t>There arises three different cases in this problem. Different Cases arises because of the fact that both the given sets may be in any sorted order. Algorithm for all the cases is almost the same. Following are all the three cases: </a:t>
            </a:r>
          </a:p>
          <a:p>
            <a:r>
              <a:rPr lang="en-US" dirty="0"/>
              <a:t>(a)Case 1: The first case is that one of the given set is in increasing order and the other one being in decreasing order. </a:t>
            </a:r>
          </a:p>
          <a:p>
            <a:r>
              <a:rPr lang="en-US" dirty="0"/>
              <a:t>(b)Case 2: The second case is that both the given sets of integers are in increasing order. </a:t>
            </a:r>
          </a:p>
          <a:p>
            <a:r>
              <a:rPr lang="en-US" dirty="0"/>
              <a:t>(c)Case 3: The third and the last case is that both the given sets of integers are in decreasing order.</a:t>
            </a:r>
          </a:p>
        </p:txBody>
      </p:sp>
    </p:spTree>
    <p:extLst>
      <p:ext uri="{BB962C8B-B14F-4D97-AF65-F5344CB8AC3E}">
        <p14:creationId xmlns:p14="http://schemas.microsoft.com/office/powerpoint/2010/main" val="3580033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4065" y="190500"/>
            <a:ext cx="4966871" cy="817563"/>
          </a:xfrm>
        </p:spPr>
        <p:txBody>
          <a:bodyPr/>
          <a:lstStyle/>
          <a:p>
            <a:r>
              <a:rPr lang="en-US" dirty="0"/>
              <a:t>Algorithm Design :</a:t>
            </a:r>
          </a:p>
        </p:txBody>
      </p:sp>
      <p:sp>
        <p:nvSpPr>
          <p:cNvPr id="3" name="Content Placeholder 2"/>
          <p:cNvSpPr>
            <a:spLocks noGrp="1"/>
          </p:cNvSpPr>
          <p:nvPr>
            <p:ph idx="1"/>
          </p:nvPr>
        </p:nvSpPr>
        <p:spPr>
          <a:xfrm>
            <a:off x="1627975" y="1152525"/>
            <a:ext cx="7137603" cy="5178425"/>
          </a:xfrm>
        </p:spPr>
        <p:txBody>
          <a:bodyPr>
            <a:normAutofit/>
          </a:bodyPr>
          <a:lstStyle/>
          <a:p>
            <a:r>
              <a:rPr lang="en-US" sz="2000" dirty="0"/>
              <a:t>The central part of the Algorithm is</a:t>
            </a:r>
          </a:p>
          <a:p>
            <a:pPr marL="0" indent="0">
              <a:buNone/>
            </a:pPr>
            <a:r>
              <a:rPr lang="en-US" sz="1600" dirty="0"/>
              <a:t>If a[m] &lt; b[n] then a[</a:t>
            </a:r>
            <a:r>
              <a:rPr lang="en-US" sz="1600" dirty="0" err="1"/>
              <a:t>m+i</a:t>
            </a:r>
            <a:r>
              <a:rPr lang="en-US" sz="1600" dirty="0"/>
              <a:t>]:=b[n] else b[n+1]:=a[m]</a:t>
            </a:r>
          </a:p>
          <a:p>
            <a:pPr marL="0" indent="0">
              <a:buNone/>
            </a:pPr>
            <a:r>
              <a:rPr lang="en-US" sz="1600" dirty="0"/>
              <a:t>i:=1,j:=1</a:t>
            </a:r>
          </a:p>
          <a:p>
            <a:pPr marL="0" indent="0">
              <a:buNone/>
            </a:pPr>
            <a:r>
              <a:rPr lang="en-US" sz="1600" dirty="0"/>
              <a:t>nm=:=n+m</a:t>
            </a:r>
          </a:p>
          <a:p>
            <a:pPr marL="0" indent="0">
              <a:buNone/>
            </a:pPr>
            <a:r>
              <a:rPr lang="en-US" sz="1600" dirty="0"/>
              <a:t>For k:=1 to nm do </a:t>
            </a:r>
          </a:p>
          <a:p>
            <a:pPr marL="0" indent="0">
              <a:buNone/>
            </a:pPr>
            <a:r>
              <a:rPr lang="en-US" sz="1600" dirty="0"/>
              <a:t>	begin</a:t>
            </a:r>
          </a:p>
          <a:p>
            <a:pPr marL="0" indent="0">
              <a:buNone/>
            </a:pPr>
            <a:r>
              <a:rPr lang="en-US" sz="1600" dirty="0"/>
              <a:t>		if   a[i] &lt; b[j]    then  </a:t>
            </a:r>
          </a:p>
          <a:p>
            <a:pPr marL="0" indent="0">
              <a:buNone/>
            </a:pPr>
            <a:r>
              <a:rPr lang="en-US" sz="1600" dirty="0"/>
              <a:t>				c[k] = a[i] ;</a:t>
            </a:r>
          </a:p>
          <a:p>
            <a:pPr marL="0" indent="0">
              <a:buNone/>
            </a:pPr>
            <a:r>
              <a:rPr lang="en-US" sz="1600" dirty="0"/>
              <a:t>				 i:=i+1</a:t>
            </a:r>
          </a:p>
          <a:p>
            <a:pPr marL="0" indent="0">
              <a:buNone/>
            </a:pPr>
            <a:r>
              <a:rPr lang="en-US" sz="1600" dirty="0"/>
              <a:t>		else </a:t>
            </a:r>
          </a:p>
          <a:p>
            <a:pPr marL="0" indent="0">
              <a:buNone/>
            </a:pPr>
            <a:r>
              <a:rPr lang="en-US" sz="1600" dirty="0"/>
              <a:t>			c[k] = b[j] ; </a:t>
            </a:r>
          </a:p>
          <a:p>
            <a:pPr marL="0" indent="0">
              <a:buNone/>
            </a:pPr>
            <a:r>
              <a:rPr lang="en-US" sz="1600" dirty="0"/>
              <a:t>			j:=j+1;</a:t>
            </a:r>
          </a:p>
          <a:p>
            <a:pPr marL="0" indent="0">
              <a:buNone/>
            </a:pPr>
            <a:r>
              <a:rPr lang="en-US" sz="1600" dirty="0"/>
              <a:t>	end</a:t>
            </a:r>
          </a:p>
        </p:txBody>
      </p:sp>
    </p:spTree>
    <p:extLst>
      <p:ext uri="{BB962C8B-B14F-4D97-AF65-F5344CB8AC3E}">
        <p14:creationId xmlns:p14="http://schemas.microsoft.com/office/powerpoint/2010/main" val="1843816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576" y="1772817"/>
            <a:ext cx="7560840" cy="3240360"/>
          </a:xfrm>
        </p:spPr>
        <p:txBody>
          <a:bodyPr/>
          <a:lstStyle/>
          <a:p>
            <a:pPr marL="0" indent="0">
              <a:buNone/>
            </a:pPr>
            <a:endParaRPr lang="en-US" dirty="0"/>
          </a:p>
          <a:p>
            <a:pPr marL="0" indent="0">
              <a:buNone/>
            </a:pPr>
            <a:r>
              <a:rPr lang="en-US" dirty="0">
                <a:latin typeface="+mj-lt"/>
              </a:rPr>
              <a:t>This algorithm is although a clean simple implementation can in certain circumstances do considerably more comparisons than are necessary. These unnecessary comparisons can be easily avoided by optimizing the above stated algorithm with the introduction of the previously discussed three cases</a:t>
            </a:r>
            <a:r>
              <a:rPr lang="en-US" dirty="0"/>
              <a:t>.</a:t>
            </a:r>
          </a:p>
        </p:txBody>
      </p:sp>
    </p:spTree>
    <p:extLst>
      <p:ext uri="{BB962C8B-B14F-4D97-AF65-F5344CB8AC3E}">
        <p14:creationId xmlns:p14="http://schemas.microsoft.com/office/powerpoint/2010/main" val="2935880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8675" y="495300"/>
            <a:ext cx="7704138" cy="5508297"/>
          </a:xfrm>
        </p:spPr>
        <p:txBody>
          <a:bodyPr/>
          <a:lstStyle/>
          <a:p>
            <a:pPr marL="0" indent="0">
              <a:buNone/>
            </a:pPr>
            <a:r>
              <a:rPr lang="en-US" sz="4000" dirty="0"/>
              <a:t>   Optimized Algorithm Description </a:t>
            </a:r>
            <a:endParaRPr lang="en-US" dirty="0"/>
          </a:p>
          <a:p>
            <a:pPr marL="0" indent="0">
              <a:buNone/>
            </a:pPr>
            <a:r>
              <a:rPr lang="en-US" sz="3200" dirty="0"/>
              <a:t>(1)procedure merge</a:t>
            </a:r>
          </a:p>
          <a:p>
            <a:pPr marL="0" indent="0">
              <a:buNone/>
            </a:pPr>
            <a:r>
              <a:rPr lang="en-US" dirty="0"/>
              <a:t> 1. Establish the arrays a[1...m] and b[1...n] </a:t>
            </a:r>
          </a:p>
          <a:p>
            <a:pPr marL="0" indent="0">
              <a:buNone/>
            </a:pPr>
            <a:r>
              <a:rPr lang="en-US" dirty="0"/>
              <a:t> 2. If last a element less than or equal to last b element then (a) merge all of a with b (b) copy rest of b else (a’) merge all of b with a (b’) copy rest of a</a:t>
            </a:r>
          </a:p>
          <a:p>
            <a:pPr marL="0" indent="0">
              <a:buNone/>
            </a:pPr>
            <a:r>
              <a:rPr lang="en-US" dirty="0"/>
              <a:t> 3. Return the merged result c[1...n+m]</a:t>
            </a:r>
          </a:p>
        </p:txBody>
      </p:sp>
    </p:spTree>
    <p:extLst>
      <p:ext uri="{BB962C8B-B14F-4D97-AF65-F5344CB8AC3E}">
        <p14:creationId xmlns:p14="http://schemas.microsoft.com/office/powerpoint/2010/main" val="3567651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592" y="692696"/>
            <a:ext cx="7632848" cy="5616623"/>
          </a:xfrm>
        </p:spPr>
        <p:txBody>
          <a:bodyPr/>
          <a:lstStyle/>
          <a:p>
            <a:pPr marL="0" indent="0">
              <a:buNone/>
            </a:pPr>
            <a:r>
              <a:rPr lang="en-US" sz="3200" dirty="0"/>
              <a:t>(2) procedure mergecopy </a:t>
            </a:r>
          </a:p>
          <a:p>
            <a:pPr marL="0" indent="0">
              <a:buNone/>
            </a:pPr>
            <a:r>
              <a:rPr lang="en-US" dirty="0"/>
              <a:t>1.Establish the arrays a[1...m] and b[1...n] with a[m]&lt;=b[n] </a:t>
            </a:r>
            <a:endParaRPr lang="en-US" sz="3200" dirty="0"/>
          </a:p>
          <a:p>
            <a:pPr marL="0" indent="0">
              <a:buNone/>
            </a:pPr>
            <a:r>
              <a:rPr lang="en-US" dirty="0"/>
              <a:t>2. If last element of a less than or equal to first element of b then (a) copy all of a into first m elements of c (b) copy all of b into c starting at m+1 else (a’) merge all of a with b into c (b’) copy rest of b into c starting at position just past where merge finished </a:t>
            </a:r>
          </a:p>
        </p:txBody>
      </p:sp>
    </p:spTree>
    <p:extLst>
      <p:ext uri="{BB962C8B-B14F-4D97-AF65-F5344CB8AC3E}">
        <p14:creationId xmlns:p14="http://schemas.microsoft.com/office/powerpoint/2010/main" val="3670521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8195" y="561975"/>
            <a:ext cx="7920880" cy="5760640"/>
          </a:xfrm>
        </p:spPr>
        <p:txBody>
          <a:bodyPr/>
          <a:lstStyle/>
          <a:p>
            <a:pPr marL="0" indent="0">
              <a:buNone/>
            </a:pPr>
            <a:r>
              <a:rPr lang="en-US" sz="3200" dirty="0"/>
              <a:t>(3) procedure shortmerge </a:t>
            </a:r>
          </a:p>
          <a:p>
            <a:pPr marL="0" indent="0">
              <a:buNone/>
            </a:pPr>
            <a:r>
              <a:rPr lang="en-US" dirty="0"/>
              <a:t>1.Establish the arrays a[1...m] and b[1...n] with a[m]&lt;=b[n]</a:t>
            </a:r>
          </a:p>
          <a:p>
            <a:pPr marL="0" indent="0">
              <a:buNone/>
            </a:pPr>
            <a:r>
              <a:rPr lang="en-US" dirty="0"/>
              <a:t>2. While all of a array still not merged do </a:t>
            </a:r>
          </a:p>
          <a:p>
            <a:pPr marL="0" indent="0">
              <a:buNone/>
            </a:pPr>
            <a:r>
              <a:rPr lang="en-US" dirty="0"/>
              <a:t>(a)if current a element less than or equal to current b element then </a:t>
            </a:r>
          </a:p>
          <a:p>
            <a:pPr marL="0" indent="0">
              <a:buNone/>
            </a:pPr>
            <a:r>
              <a:rPr lang="en-US" dirty="0"/>
              <a:t>	(a.1) copy current a into the current c position </a:t>
            </a:r>
          </a:p>
          <a:p>
            <a:pPr marL="0" indent="0">
              <a:buNone/>
            </a:pPr>
            <a:r>
              <a:rPr lang="en-US" dirty="0"/>
              <a:t>	(a.2) advance pointer to next position in a array else </a:t>
            </a:r>
          </a:p>
          <a:p>
            <a:pPr marL="0" indent="0">
              <a:buNone/>
            </a:pPr>
            <a:r>
              <a:rPr lang="en-US" dirty="0"/>
              <a:t>	(a’.1) copy current b into the current c position </a:t>
            </a:r>
          </a:p>
          <a:p>
            <a:pPr marL="0" indent="0">
              <a:buNone/>
            </a:pPr>
            <a:r>
              <a:rPr lang="en-US" dirty="0"/>
              <a:t>	(a’.2) advance pointer to next position in b array </a:t>
            </a:r>
          </a:p>
          <a:p>
            <a:pPr marL="0" indent="0">
              <a:buNone/>
            </a:pPr>
            <a:r>
              <a:rPr lang="en-US" dirty="0"/>
              <a:t>(b) advance pointer for c array by one</a:t>
            </a:r>
          </a:p>
        </p:txBody>
      </p:sp>
    </p:spTree>
    <p:extLst>
      <p:ext uri="{BB962C8B-B14F-4D97-AF65-F5344CB8AC3E}">
        <p14:creationId xmlns:p14="http://schemas.microsoft.com/office/powerpoint/2010/main" val="3303594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276" y="1200150"/>
            <a:ext cx="7632847" cy="4752529"/>
          </a:xfrm>
        </p:spPr>
        <p:txBody>
          <a:bodyPr/>
          <a:lstStyle/>
          <a:p>
            <a:pPr marL="0" indent="0">
              <a:buNone/>
            </a:pPr>
            <a:r>
              <a:rPr lang="en-US" sz="3200" dirty="0"/>
              <a:t>(4)procedure copy </a:t>
            </a:r>
          </a:p>
          <a:p>
            <a:pPr marL="0" indent="0">
              <a:buNone/>
            </a:pPr>
            <a:r>
              <a:rPr lang="en-US" dirty="0"/>
              <a:t>1.Eshtablish the arrays b[1...n] and c[1...n+m] and also establish where copying is to begin in b(i.e. at j) and where copying is to begin in c(i.e. at k) </a:t>
            </a:r>
          </a:p>
          <a:p>
            <a:pPr marL="0" indent="0">
              <a:buNone/>
            </a:pPr>
            <a:r>
              <a:rPr lang="en-US" dirty="0"/>
              <a:t>2. While the end of the b array is still not reached do </a:t>
            </a:r>
          </a:p>
          <a:p>
            <a:pPr marL="0" indent="0">
              <a:buNone/>
            </a:pPr>
            <a:r>
              <a:rPr lang="en-US" dirty="0"/>
              <a:t>	(a) copy element from current position in b to current                position in c </a:t>
            </a:r>
          </a:p>
          <a:p>
            <a:pPr marL="0" indent="0">
              <a:buNone/>
            </a:pPr>
            <a:r>
              <a:rPr lang="en-US" dirty="0"/>
              <a:t>	(b) advance pointer j to next position in b </a:t>
            </a:r>
          </a:p>
          <a:p>
            <a:pPr marL="0" indent="0">
              <a:buNone/>
            </a:pPr>
            <a:r>
              <a:rPr lang="en-US" dirty="0"/>
              <a:t>	(c) advance pointer k to next position in c</a:t>
            </a:r>
          </a:p>
        </p:txBody>
      </p:sp>
    </p:spTree>
    <p:extLst>
      <p:ext uri="{BB962C8B-B14F-4D97-AF65-F5344CB8AC3E}">
        <p14:creationId xmlns:p14="http://schemas.microsoft.com/office/powerpoint/2010/main" val="1655925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221</TotalTime>
  <Words>1349</Words>
  <Application>Microsoft Office PowerPoint</Application>
  <PresentationFormat>On-screen Show (4:3)</PresentationFormat>
  <Paragraphs>175</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Parallax</vt:lpstr>
      <vt:lpstr>DESIGN AND ANALYSIS OF ALOGORITHMS (GROUP 1) </vt:lpstr>
      <vt:lpstr>INTODUCTION</vt:lpstr>
      <vt:lpstr>Different Cases:</vt:lpstr>
      <vt:lpstr>Algorithm Design :</vt:lpstr>
      <vt:lpstr>PowerPoint Presentation</vt:lpstr>
      <vt:lpstr>PowerPoint Presentation</vt:lpstr>
      <vt:lpstr>PowerPoint Presentation</vt:lpstr>
      <vt:lpstr>PowerPoint Presentation</vt:lpstr>
      <vt:lpstr>PowerPoint Presentation</vt:lpstr>
      <vt:lpstr>Pseudo Code : </vt:lpstr>
      <vt:lpstr>PowerPoint Presentation</vt:lpstr>
      <vt:lpstr>PowerPoint Presentation</vt:lpstr>
      <vt:lpstr>PowerPoint Presentation</vt:lpstr>
      <vt:lpstr>Analysis and Discussion :</vt:lpstr>
      <vt:lpstr>PowerPoint Presentation</vt:lpstr>
      <vt:lpstr>PowerPoint Presentation</vt:lpstr>
      <vt:lpstr>PowerPoint Presentation</vt:lpstr>
      <vt:lpstr>Space Complexity :</vt:lpstr>
      <vt:lpstr> Experimental Study :</vt:lpstr>
      <vt:lpstr>PowerPoint Presentation</vt:lpstr>
      <vt:lpstr>Conclusion :</vt:lpstr>
      <vt:lpstr>Bibliography:-</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ALOGORITHMS (GROUP 1)</dc:title>
  <dc:creator>Mandeep Chakma</dc:creator>
  <cp:lastModifiedBy>coder005</cp:lastModifiedBy>
  <cp:revision>37</cp:revision>
  <dcterms:created xsi:type="dcterms:W3CDTF">2018-01-31T12:03:25Z</dcterms:created>
  <dcterms:modified xsi:type="dcterms:W3CDTF">2018-02-06T18:19:30Z</dcterms:modified>
</cp:coreProperties>
</file>