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64" r:id="rId2"/>
    <p:sldId id="265" r:id="rId3"/>
    <p:sldId id="266" r:id="rId4"/>
    <p:sldId id="302" r:id="rId5"/>
    <p:sldId id="296" r:id="rId6"/>
    <p:sldId id="268" r:id="rId7"/>
    <p:sldId id="269" r:id="rId8"/>
    <p:sldId id="257" r:id="rId9"/>
    <p:sldId id="271" r:id="rId10"/>
    <p:sldId id="275" r:id="rId11"/>
    <p:sldId id="276" r:id="rId12"/>
    <p:sldId id="277" r:id="rId13"/>
    <p:sldId id="278" r:id="rId14"/>
    <p:sldId id="274" r:id="rId15"/>
    <p:sldId id="290" r:id="rId16"/>
    <p:sldId id="292" r:id="rId17"/>
    <p:sldId id="279" r:id="rId18"/>
    <p:sldId id="280" r:id="rId19"/>
    <p:sldId id="294" r:id="rId20"/>
    <p:sldId id="282" r:id="rId21"/>
    <p:sldId id="281" r:id="rId22"/>
    <p:sldId id="285" r:id="rId23"/>
    <p:sldId id="287" r:id="rId24"/>
    <p:sldId id="288" r:id="rId25"/>
    <p:sldId id="297" r:id="rId26"/>
    <p:sldId id="299" r:id="rId27"/>
    <p:sldId id="300" r:id="rId28"/>
    <p:sldId id="301" r:id="rId29"/>
    <p:sldId id="289" r:id="rId30"/>
    <p:sldId id="263" r:id="rId31"/>
    <p:sldId id="273" r:id="rId3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66" d="100"/>
          <a:sy n="66" d="100"/>
        </p:scale>
        <p:origin x="792" y="2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646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sv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jelanmathewjames/quizverse_backend" TargetMode="External"/><Relationship Id="rId2" Type="http://schemas.openxmlformats.org/officeDocument/2006/relationships/hyperlink" Target="https://github.com/jelanmathewjames/quizverse_frontend"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arxiv.org/pdf/2312.00795.pdf" TargetMode="External"/><Relationship Id="rId2" Type="http://schemas.openxmlformats.org/officeDocument/2006/relationships/hyperlink" Target="https://arxiv.org/pdf/2110.15708.pdf" TargetMode="External"/><Relationship Id="rId1" Type="http://schemas.openxmlformats.org/officeDocument/2006/relationships/slideLayout" Target="../slideLayouts/slideLayout1.xml"/><Relationship Id="rId4" Type="http://schemas.openxmlformats.org/officeDocument/2006/relationships/hyperlink" Target="https://arxiv.org/abs/2208.0460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C3073C-98B4-71E4-30A1-27EE3A84DDCA}"/>
              </a:ext>
            </a:extLst>
          </p:cNvPr>
          <p:cNvSpPr txBox="1"/>
          <p:nvPr/>
        </p:nvSpPr>
        <p:spPr>
          <a:xfrm>
            <a:off x="1409700" y="3022193"/>
            <a:ext cx="11811000" cy="2185214"/>
          </a:xfrm>
          <a:prstGeom prst="rect">
            <a:avLst/>
          </a:prstGeom>
          <a:noFill/>
        </p:spPr>
        <p:txBody>
          <a:bodyPr wrap="square" rtlCol="0">
            <a:spAutoFit/>
          </a:bodyPr>
          <a:lstStyle/>
          <a:p>
            <a:pPr algn="ctr"/>
            <a:r>
              <a:rPr lang="en-IN" sz="4800" b="1" dirty="0">
                <a:solidFill>
                  <a:schemeClr val="tx1">
                    <a:lumMod val="95000"/>
                    <a:lumOff val="5000"/>
                  </a:schemeClr>
                </a:solidFill>
                <a:latin typeface="Times New Roman" panose="02020603050405020304" pitchFamily="18" charset="0"/>
                <a:cs typeface="Times New Roman" panose="02020603050405020304" pitchFamily="18" charset="0"/>
              </a:rPr>
              <a:t>QUIZVERSE</a:t>
            </a:r>
          </a:p>
          <a:p>
            <a:pPr algn="ctr"/>
            <a:r>
              <a:rPr lang="en-IN" sz="4400" dirty="0">
                <a:solidFill>
                  <a:schemeClr val="tx1">
                    <a:lumMod val="85000"/>
                    <a:lumOff val="15000"/>
                  </a:schemeClr>
                </a:solidFill>
                <a:latin typeface="Times New Roman" panose="02020603050405020304" pitchFamily="18" charset="0"/>
                <a:cs typeface="Times New Roman" panose="02020603050405020304" pitchFamily="18" charset="0"/>
              </a:rPr>
              <a:t>REVOLUTIONIZING EXAMINATION EXPERIENCE</a:t>
            </a:r>
          </a:p>
        </p:txBody>
      </p:sp>
      <p:sp>
        <p:nvSpPr>
          <p:cNvPr id="3" name="TextBox 2">
            <a:extLst>
              <a:ext uri="{FF2B5EF4-FFF2-40B4-BE49-F238E27FC236}">
                <a16:creationId xmlns:a16="http://schemas.microsoft.com/office/drawing/2014/main" id="{275EDD61-A52D-50A4-BD8A-92F07FBE301B}"/>
              </a:ext>
            </a:extLst>
          </p:cNvPr>
          <p:cNvSpPr txBox="1"/>
          <p:nvPr/>
        </p:nvSpPr>
        <p:spPr>
          <a:xfrm>
            <a:off x="10371564" y="6031881"/>
            <a:ext cx="4000500" cy="1754326"/>
          </a:xfrm>
          <a:prstGeom prst="rect">
            <a:avLst/>
          </a:prstGeom>
          <a:noFill/>
        </p:spPr>
        <p:txBody>
          <a:bodyPr wrap="square" rtlCol="0">
            <a:spAutoFit/>
          </a:bodyPr>
          <a:lstStyle/>
          <a:p>
            <a:r>
              <a:rPr lang="en-IN" dirty="0"/>
              <a:t>PRESENTED BY,</a:t>
            </a:r>
          </a:p>
          <a:p>
            <a:r>
              <a:rPr lang="en-IN" dirty="0"/>
              <a:t>JELAN MATHEW JAMES</a:t>
            </a:r>
          </a:p>
          <a:p>
            <a:r>
              <a:rPr lang="en-IN" dirty="0"/>
              <a:t>SUJITH T S</a:t>
            </a:r>
          </a:p>
          <a:p>
            <a:r>
              <a:rPr lang="en-IN" dirty="0"/>
              <a:t>JOEL SIBY VARGHESE</a:t>
            </a:r>
          </a:p>
          <a:p>
            <a:r>
              <a:rPr lang="en-IN" dirty="0"/>
              <a:t>N HARIKRISHNAN</a:t>
            </a:r>
          </a:p>
          <a:p>
            <a:r>
              <a:rPr lang="en-IN" dirty="0"/>
              <a:t>SABARINATH O</a:t>
            </a:r>
          </a:p>
        </p:txBody>
      </p:sp>
      <p:sp>
        <p:nvSpPr>
          <p:cNvPr id="4" name="TextBox 3">
            <a:extLst>
              <a:ext uri="{FF2B5EF4-FFF2-40B4-BE49-F238E27FC236}">
                <a16:creationId xmlns:a16="http://schemas.microsoft.com/office/drawing/2014/main" id="{2AD2F243-53D4-124D-6698-068E5BD4B5DE}"/>
              </a:ext>
            </a:extLst>
          </p:cNvPr>
          <p:cNvSpPr txBox="1"/>
          <p:nvPr/>
        </p:nvSpPr>
        <p:spPr>
          <a:xfrm>
            <a:off x="405245" y="6141027"/>
            <a:ext cx="4144211" cy="369332"/>
          </a:xfrm>
          <a:prstGeom prst="rect">
            <a:avLst/>
          </a:prstGeom>
          <a:noFill/>
        </p:spPr>
        <p:txBody>
          <a:bodyPr wrap="none" rtlCol="0">
            <a:spAutoFit/>
          </a:bodyPr>
          <a:lstStyle/>
          <a:p>
            <a:r>
              <a:rPr lang="en-IN" dirty="0"/>
              <a:t>PROJECT GUIDE : Asst Prof </a:t>
            </a:r>
            <a:r>
              <a:rPr lang="en-IN" b="1" dirty="0"/>
              <a:t>SREEDEEPA H S</a:t>
            </a:r>
          </a:p>
        </p:txBody>
      </p:sp>
    </p:spTree>
    <p:extLst>
      <p:ext uri="{BB962C8B-B14F-4D97-AF65-F5344CB8AC3E}">
        <p14:creationId xmlns:p14="http://schemas.microsoft.com/office/powerpoint/2010/main" val="3158969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6627CE91-EFEA-5198-B68F-2EE36DECE53D}"/>
              </a:ext>
            </a:extLst>
          </p:cNvPr>
          <p:cNvSpPr/>
          <p:nvPr/>
        </p:nvSpPr>
        <p:spPr>
          <a:xfrm>
            <a:off x="-1" y="0"/>
            <a:ext cx="4616606" cy="8229600"/>
          </a:xfrm>
          <a:prstGeom prst="rect">
            <a:avLst/>
          </a:prstGeom>
          <a:solidFill>
            <a:schemeClr val="tx1">
              <a:lumMod val="85000"/>
              <a:lumOff val="1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65462BB3-6441-6E49-8551-D6B012248917}"/>
              </a:ext>
            </a:extLst>
          </p:cNvPr>
          <p:cNvSpPr/>
          <p:nvPr/>
        </p:nvSpPr>
        <p:spPr>
          <a:xfrm>
            <a:off x="5564458" y="647349"/>
            <a:ext cx="1750741" cy="1137424"/>
          </a:xfrm>
          <a:prstGeom prst="round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u="none" strike="noStrike" dirty="0">
                <a:solidFill>
                  <a:schemeClr val="tx1">
                    <a:lumMod val="95000"/>
                    <a:lumOff val="5000"/>
                  </a:schemeClr>
                </a:solidFill>
                <a:effectLst/>
                <a:latin typeface="Times New Roman" panose="02020603050405020304" pitchFamily="18" charset="0"/>
                <a:ea typeface="Arial" panose="020B0604020202020204" pitchFamily="34" charset="0"/>
                <a:cs typeface="Times New Roman" panose="02020603050405020304" pitchFamily="18" charset="0"/>
              </a:rPr>
              <a:t>Admin</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BBC08F80-71F0-BA53-E69B-06AE64A3E314}"/>
              </a:ext>
            </a:extLst>
          </p:cNvPr>
          <p:cNvSpPr/>
          <p:nvPr/>
        </p:nvSpPr>
        <p:spPr>
          <a:xfrm>
            <a:off x="5564458" y="2031365"/>
            <a:ext cx="1750741" cy="1137424"/>
          </a:xfrm>
          <a:prstGeom prst="round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lumMod val="95000"/>
                    <a:lumOff val="5000"/>
                  </a:schemeClr>
                </a:solidFill>
                <a:latin typeface="Times New Roman" panose="02020603050405020304" pitchFamily="18" charset="0"/>
                <a:cs typeface="Times New Roman" panose="02020603050405020304" pitchFamily="18" charset="0"/>
              </a:rPr>
              <a:t>Institution Admin	</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DAA8538F-5869-9A58-CE61-753EE4A6BB79}"/>
              </a:ext>
            </a:extLst>
          </p:cNvPr>
          <p:cNvSpPr/>
          <p:nvPr/>
        </p:nvSpPr>
        <p:spPr>
          <a:xfrm>
            <a:off x="5564458" y="3464297"/>
            <a:ext cx="1750741" cy="1137424"/>
          </a:xfrm>
          <a:prstGeom prst="round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95000"/>
                    <a:lumOff val="5000"/>
                  </a:schemeClr>
                </a:solidFill>
                <a:latin typeface="Times New Roman" panose="02020603050405020304" pitchFamily="18" charset="0"/>
                <a:cs typeface="Times New Roman" panose="02020603050405020304" pitchFamily="18" charset="0"/>
              </a:rPr>
              <a:t>Community admin</a:t>
            </a:r>
          </a:p>
        </p:txBody>
      </p:sp>
      <p:sp>
        <p:nvSpPr>
          <p:cNvPr id="8" name="Rectangle: Rounded Corners 7">
            <a:extLst>
              <a:ext uri="{FF2B5EF4-FFF2-40B4-BE49-F238E27FC236}">
                <a16:creationId xmlns:a16="http://schemas.microsoft.com/office/drawing/2014/main" id="{85BC6E13-F7EF-BF0D-70F6-88777647FDED}"/>
              </a:ext>
            </a:extLst>
          </p:cNvPr>
          <p:cNvSpPr/>
          <p:nvPr/>
        </p:nvSpPr>
        <p:spPr>
          <a:xfrm>
            <a:off x="5564458" y="5075648"/>
            <a:ext cx="1750741" cy="1137424"/>
          </a:xfrm>
          <a:prstGeom prst="roundRect">
            <a:avLst/>
          </a:prstGeom>
          <a:solidFill>
            <a:schemeClr val="bg1">
              <a:lumMod val="5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lumMod val="95000"/>
                    <a:lumOff val="5000"/>
                  </a:schemeClr>
                </a:solidFill>
                <a:latin typeface="Times New Roman" panose="02020603050405020304" pitchFamily="18" charset="0"/>
                <a:cs typeface="Times New Roman" panose="02020603050405020304" pitchFamily="18" charset="0"/>
              </a:rPr>
              <a:t>Faculty</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27A399EB-BE83-0CE7-EB4F-7F6D4076FE7F}"/>
              </a:ext>
            </a:extLst>
          </p:cNvPr>
          <p:cNvSpPr/>
          <p:nvPr/>
        </p:nvSpPr>
        <p:spPr>
          <a:xfrm>
            <a:off x="5564458" y="6511701"/>
            <a:ext cx="1750741" cy="1137424"/>
          </a:xfrm>
          <a:prstGeom prst="round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lumMod val="95000"/>
                    <a:lumOff val="5000"/>
                  </a:schemeClr>
                </a:solidFill>
                <a:latin typeface="Times New Roman" panose="02020603050405020304" pitchFamily="18" charset="0"/>
                <a:cs typeface="Times New Roman" panose="02020603050405020304" pitchFamily="18" charset="0"/>
              </a:rPr>
              <a:t>Student</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418D05B-24D2-33B7-E8BC-F1E26C476B1B}"/>
              </a:ext>
            </a:extLst>
          </p:cNvPr>
          <p:cNvSpPr/>
          <p:nvPr/>
        </p:nvSpPr>
        <p:spPr>
          <a:xfrm>
            <a:off x="7436415" y="663553"/>
            <a:ext cx="6069163" cy="1137424"/>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1855015D-5885-7444-FA75-B8594C832139}"/>
              </a:ext>
            </a:extLst>
          </p:cNvPr>
          <p:cNvSpPr/>
          <p:nvPr/>
        </p:nvSpPr>
        <p:spPr>
          <a:xfrm>
            <a:off x="7436415" y="2038871"/>
            <a:ext cx="6069163" cy="1137424"/>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3A0AEC61-2055-6A70-B4F7-01E24A3DF8BC}"/>
              </a:ext>
            </a:extLst>
          </p:cNvPr>
          <p:cNvSpPr/>
          <p:nvPr/>
        </p:nvSpPr>
        <p:spPr>
          <a:xfrm>
            <a:off x="7436415" y="5091852"/>
            <a:ext cx="6069163" cy="1137424"/>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DA0C615C-C1B0-1EEB-40F5-197AE5F79C72}"/>
              </a:ext>
            </a:extLst>
          </p:cNvPr>
          <p:cNvSpPr/>
          <p:nvPr/>
        </p:nvSpPr>
        <p:spPr>
          <a:xfrm>
            <a:off x="7433516" y="3475228"/>
            <a:ext cx="6072062" cy="1137424"/>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0D0D523D-5744-60F9-FA42-EF0D6148BB11}"/>
              </a:ext>
            </a:extLst>
          </p:cNvPr>
          <p:cNvSpPr/>
          <p:nvPr/>
        </p:nvSpPr>
        <p:spPr>
          <a:xfrm>
            <a:off x="7433516" y="6527431"/>
            <a:ext cx="6072062" cy="1137424"/>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6D786524-B20B-23CB-182E-49ABEFDC0D99}"/>
              </a:ext>
            </a:extLst>
          </p:cNvPr>
          <p:cNvSpPr txBox="1"/>
          <p:nvPr/>
        </p:nvSpPr>
        <p:spPr>
          <a:xfrm>
            <a:off x="7628885" y="834718"/>
            <a:ext cx="5664820" cy="646331"/>
          </a:xfrm>
          <a:prstGeom prst="rect">
            <a:avLst/>
          </a:prstGeom>
          <a:solidFill>
            <a:schemeClr val="bg1">
              <a:lumMod val="85000"/>
            </a:schemeClr>
          </a:solidFill>
          <a:ln>
            <a:noFill/>
          </a:ln>
        </p:spPr>
        <p:txBody>
          <a:bodyPr wrap="square">
            <a:spAutoFit/>
          </a:bodyPr>
          <a:lstStyle/>
          <a:p>
            <a:r>
              <a:rPr lang="en-GB"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Admins oversee system operations, managing Institution and Community Admins.</a:t>
            </a:r>
            <a:endParaRPr lang="en-IN" dirty="0"/>
          </a:p>
        </p:txBody>
      </p:sp>
      <p:sp>
        <p:nvSpPr>
          <p:cNvPr id="29" name="TextBox 28">
            <a:extLst>
              <a:ext uri="{FF2B5EF4-FFF2-40B4-BE49-F238E27FC236}">
                <a16:creationId xmlns:a16="http://schemas.microsoft.com/office/drawing/2014/main" id="{E428BA58-CBC9-B897-8F96-66A3F84993BC}"/>
              </a:ext>
            </a:extLst>
          </p:cNvPr>
          <p:cNvSpPr txBox="1"/>
          <p:nvPr/>
        </p:nvSpPr>
        <p:spPr>
          <a:xfrm>
            <a:off x="7628885" y="2264544"/>
            <a:ext cx="5754029" cy="646331"/>
          </a:xfrm>
          <a:prstGeom prst="rect">
            <a:avLst/>
          </a:prstGeom>
          <a:solidFill>
            <a:schemeClr val="bg1">
              <a:lumMod val="85000"/>
            </a:schemeClr>
          </a:solidFill>
        </p:spPr>
        <p:txBody>
          <a:bodyPr wrap="square">
            <a:spAutoFit/>
          </a:bodyPr>
          <a:lstStyle/>
          <a:p>
            <a:r>
              <a:rPr lang="en-GB"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 Institution Admins handle faculty assignments, student creation, and course management. </a:t>
            </a:r>
            <a:endParaRPr lang="en-IN" dirty="0"/>
          </a:p>
        </p:txBody>
      </p:sp>
      <p:sp>
        <p:nvSpPr>
          <p:cNvPr id="31" name="TextBox 30">
            <a:extLst>
              <a:ext uri="{FF2B5EF4-FFF2-40B4-BE49-F238E27FC236}">
                <a16:creationId xmlns:a16="http://schemas.microsoft.com/office/drawing/2014/main" id="{7A09FDB8-EAE3-CEC7-24B7-02E0DD8D52C2}"/>
              </a:ext>
            </a:extLst>
          </p:cNvPr>
          <p:cNvSpPr txBox="1"/>
          <p:nvPr/>
        </p:nvSpPr>
        <p:spPr>
          <a:xfrm>
            <a:off x="7628885" y="3816988"/>
            <a:ext cx="5564459" cy="369332"/>
          </a:xfrm>
          <a:prstGeom prst="rect">
            <a:avLst/>
          </a:prstGeom>
          <a:solidFill>
            <a:schemeClr val="bg1">
              <a:lumMod val="85000"/>
            </a:schemeClr>
          </a:solidFill>
        </p:spPr>
        <p:txBody>
          <a:bodyPr wrap="square">
            <a:spAutoFit/>
          </a:bodyPr>
          <a:lstStyle/>
          <a:p>
            <a:r>
              <a:rPr lang="en-GB"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Community Admins initiate community-based quizzes. </a:t>
            </a:r>
            <a:endParaRPr lang="en-IN" dirty="0"/>
          </a:p>
        </p:txBody>
      </p:sp>
      <p:sp>
        <p:nvSpPr>
          <p:cNvPr id="33" name="TextBox 32">
            <a:extLst>
              <a:ext uri="{FF2B5EF4-FFF2-40B4-BE49-F238E27FC236}">
                <a16:creationId xmlns:a16="http://schemas.microsoft.com/office/drawing/2014/main" id="{381FEF86-BA83-29AA-AEC1-84022533E80A}"/>
              </a:ext>
            </a:extLst>
          </p:cNvPr>
          <p:cNvSpPr txBox="1"/>
          <p:nvPr/>
        </p:nvSpPr>
        <p:spPr>
          <a:xfrm>
            <a:off x="7718094" y="5337398"/>
            <a:ext cx="5575611" cy="646331"/>
          </a:xfrm>
          <a:prstGeom prst="rect">
            <a:avLst/>
          </a:prstGeom>
          <a:solidFill>
            <a:schemeClr val="bg1">
              <a:lumMod val="85000"/>
            </a:schemeClr>
          </a:solidFill>
        </p:spPr>
        <p:txBody>
          <a:bodyPr wrap="square">
            <a:spAutoFit/>
          </a:bodyPr>
          <a:lstStyle/>
          <a:p>
            <a:r>
              <a:rPr lang="en-GB"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Faculty members can conduct exams, create question sets, select students, and analyse performance</a:t>
            </a:r>
            <a:endParaRPr lang="en-IN" dirty="0"/>
          </a:p>
        </p:txBody>
      </p:sp>
      <p:sp>
        <p:nvSpPr>
          <p:cNvPr id="35" name="TextBox 34">
            <a:extLst>
              <a:ext uri="{FF2B5EF4-FFF2-40B4-BE49-F238E27FC236}">
                <a16:creationId xmlns:a16="http://schemas.microsoft.com/office/drawing/2014/main" id="{22FB0603-AD12-7CDE-ACE9-B8A01CC20726}"/>
              </a:ext>
            </a:extLst>
          </p:cNvPr>
          <p:cNvSpPr txBox="1"/>
          <p:nvPr/>
        </p:nvSpPr>
        <p:spPr>
          <a:xfrm>
            <a:off x="7628885" y="6853827"/>
            <a:ext cx="5564459" cy="646331"/>
          </a:xfrm>
          <a:prstGeom prst="rect">
            <a:avLst/>
          </a:prstGeom>
          <a:solidFill>
            <a:schemeClr val="bg1">
              <a:lumMod val="85000"/>
            </a:schemeClr>
          </a:solidFill>
        </p:spPr>
        <p:txBody>
          <a:bodyPr wrap="square">
            <a:spAutoFit/>
          </a:bodyPr>
          <a:lstStyle/>
          <a:p>
            <a:r>
              <a:rPr lang="en-GB"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Students participate in exams and review their individual performance</a:t>
            </a:r>
            <a:endParaRPr lang="en-IN" dirty="0"/>
          </a:p>
        </p:txBody>
      </p:sp>
      <p:sp>
        <p:nvSpPr>
          <p:cNvPr id="3" name="TextBox 2">
            <a:extLst>
              <a:ext uri="{FF2B5EF4-FFF2-40B4-BE49-F238E27FC236}">
                <a16:creationId xmlns:a16="http://schemas.microsoft.com/office/drawing/2014/main" id="{95936CAA-75CE-438A-E634-9E03FAA8DF66}"/>
              </a:ext>
            </a:extLst>
          </p:cNvPr>
          <p:cNvSpPr txBox="1"/>
          <p:nvPr/>
        </p:nvSpPr>
        <p:spPr>
          <a:xfrm>
            <a:off x="353939" y="3555633"/>
            <a:ext cx="3468029" cy="954107"/>
          </a:xfrm>
          <a:prstGeom prst="rect">
            <a:avLst/>
          </a:prstGeom>
          <a:noFill/>
        </p:spPr>
        <p:txBody>
          <a:bodyPr wrap="square">
            <a:spAutoFit/>
          </a:bodyPr>
          <a:lstStyle/>
          <a:p>
            <a:pPr algn="ctr"/>
            <a:r>
              <a:rPr lang="en-GB" sz="2800" b="1" u="none" strike="noStrike" dirty="0">
                <a:solidFill>
                  <a:schemeClr val="bg1">
                    <a:lumMod val="85000"/>
                  </a:schemeClr>
                </a:solidFill>
                <a:effectLst/>
                <a:latin typeface="Times New Roman" panose="02020603050405020304" pitchFamily="18" charset="0"/>
                <a:ea typeface="Roboto" panose="020F0502020204030204" pitchFamily="2" charset="0"/>
                <a:cs typeface="Times New Roman" panose="02020603050405020304" pitchFamily="18" charset="0"/>
              </a:rPr>
              <a:t>User Roles and Permissions </a:t>
            </a:r>
            <a:endParaRPr lang="en-IN" sz="2800" b="1" dirty="0">
              <a:solidFill>
                <a:schemeClr val="bg1">
                  <a:lumMod val="85000"/>
                </a:schemeClr>
              </a:solidFill>
            </a:endParaRPr>
          </a:p>
        </p:txBody>
      </p:sp>
    </p:spTree>
    <p:extLst>
      <p:ext uri="{BB962C8B-B14F-4D97-AF65-F5344CB8AC3E}">
        <p14:creationId xmlns:p14="http://schemas.microsoft.com/office/powerpoint/2010/main" val="4196680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FD46CA1-6683-BE81-4838-8E24197BD161}"/>
              </a:ext>
            </a:extLst>
          </p:cNvPr>
          <p:cNvSpPr/>
          <p:nvPr/>
        </p:nvSpPr>
        <p:spPr>
          <a:xfrm>
            <a:off x="0" y="0"/>
            <a:ext cx="4278728" cy="8229600"/>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Arrow: Right 26">
            <a:extLst>
              <a:ext uri="{FF2B5EF4-FFF2-40B4-BE49-F238E27FC236}">
                <a16:creationId xmlns:a16="http://schemas.microsoft.com/office/drawing/2014/main" id="{900E0D7C-9976-463A-967C-3C64E5A9D127}"/>
              </a:ext>
            </a:extLst>
          </p:cNvPr>
          <p:cNvSpPr/>
          <p:nvPr/>
        </p:nvSpPr>
        <p:spPr>
          <a:xfrm rot="16200000">
            <a:off x="-1616596" y="5555847"/>
            <a:ext cx="5000263" cy="347241"/>
          </a:xfrm>
          <a:prstGeom prst="rightArrow">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CC7EBF09-95D8-8AED-5C12-7356122EC758}"/>
              </a:ext>
            </a:extLst>
          </p:cNvPr>
          <p:cNvSpPr/>
          <p:nvPr/>
        </p:nvSpPr>
        <p:spPr>
          <a:xfrm rot="16200000">
            <a:off x="-1297327" y="6290839"/>
            <a:ext cx="3530278" cy="347241"/>
          </a:xfrm>
          <a:prstGeom prst="rightArrow">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EFB32602-2727-1F3F-BED7-DCCEB20EFAC3}"/>
              </a:ext>
            </a:extLst>
          </p:cNvPr>
          <p:cNvSpPr/>
          <p:nvPr/>
        </p:nvSpPr>
        <p:spPr>
          <a:xfrm rot="16200000">
            <a:off x="-1196048" y="5220182"/>
            <a:ext cx="5671595" cy="347240"/>
          </a:xfrm>
          <a:prstGeom prst="rightArrow">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Arrow: Right 32">
            <a:extLst>
              <a:ext uri="{FF2B5EF4-FFF2-40B4-BE49-F238E27FC236}">
                <a16:creationId xmlns:a16="http://schemas.microsoft.com/office/drawing/2014/main" id="{EBE6792E-7F32-64F7-2641-89DA253B8BC8}"/>
              </a:ext>
            </a:extLst>
          </p:cNvPr>
          <p:cNvSpPr/>
          <p:nvPr/>
        </p:nvSpPr>
        <p:spPr>
          <a:xfrm rot="16200000">
            <a:off x="-1880884" y="4913452"/>
            <a:ext cx="6285052" cy="347241"/>
          </a:xfrm>
          <a:prstGeom prst="rightArrow">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Shape 3"/>
          <p:cNvSpPr/>
          <p:nvPr/>
        </p:nvSpPr>
        <p:spPr>
          <a:xfrm>
            <a:off x="4806645" y="1031782"/>
            <a:ext cx="777597" cy="27742"/>
          </a:xfrm>
          <a:prstGeom prst="rect">
            <a:avLst/>
          </a:prstGeom>
          <a:solidFill>
            <a:schemeClr val="bg2">
              <a:lumMod val="75000"/>
            </a:schemeClr>
          </a:solidFill>
          <a:ln/>
        </p:spPr>
      </p:sp>
      <p:sp>
        <p:nvSpPr>
          <p:cNvPr id="54" name="Shape 3">
            <a:extLst>
              <a:ext uri="{FF2B5EF4-FFF2-40B4-BE49-F238E27FC236}">
                <a16:creationId xmlns:a16="http://schemas.microsoft.com/office/drawing/2014/main" id="{C4156071-2B57-C618-09B3-BAE9B9172115}"/>
              </a:ext>
            </a:extLst>
          </p:cNvPr>
          <p:cNvSpPr/>
          <p:nvPr/>
        </p:nvSpPr>
        <p:spPr>
          <a:xfrm>
            <a:off x="4743859" y="3067617"/>
            <a:ext cx="777597" cy="27742"/>
          </a:xfrm>
          <a:prstGeom prst="rect">
            <a:avLst/>
          </a:prstGeom>
          <a:solidFill>
            <a:schemeClr val="bg2">
              <a:lumMod val="75000"/>
            </a:schemeClr>
          </a:solidFill>
          <a:ln/>
        </p:spPr>
      </p:sp>
      <p:sp>
        <p:nvSpPr>
          <p:cNvPr id="2" name="Shape 2">
            <a:extLst>
              <a:ext uri="{FF2B5EF4-FFF2-40B4-BE49-F238E27FC236}">
                <a16:creationId xmlns:a16="http://schemas.microsoft.com/office/drawing/2014/main" id="{8E9CA1FD-7284-1014-A03E-2C76F2B5BF28}"/>
              </a:ext>
            </a:extLst>
          </p:cNvPr>
          <p:cNvSpPr/>
          <p:nvPr/>
        </p:nvSpPr>
        <p:spPr>
          <a:xfrm>
            <a:off x="4713481" y="370331"/>
            <a:ext cx="51128" cy="7132100"/>
          </a:xfrm>
          <a:prstGeom prst="rect">
            <a:avLst/>
          </a:prstGeom>
          <a:solidFill>
            <a:srgbClr val="DFDFEB"/>
          </a:solidFill>
          <a:ln/>
        </p:spPr>
      </p:sp>
      <p:sp>
        <p:nvSpPr>
          <p:cNvPr id="4" name="Rectangle: Rounded Corners 3">
            <a:extLst>
              <a:ext uri="{FF2B5EF4-FFF2-40B4-BE49-F238E27FC236}">
                <a16:creationId xmlns:a16="http://schemas.microsoft.com/office/drawing/2014/main" id="{B8661977-DEE7-3558-ABAA-3053F99BBD55}"/>
              </a:ext>
            </a:extLst>
          </p:cNvPr>
          <p:cNvSpPr/>
          <p:nvPr/>
        </p:nvSpPr>
        <p:spPr>
          <a:xfrm>
            <a:off x="5086810" y="1385201"/>
            <a:ext cx="6099572" cy="1230036"/>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u="none" strike="noStrike" dirty="0">
                <a:solidFill>
                  <a:schemeClr val="tx1">
                    <a:lumMod val="95000"/>
                    <a:lumOff val="5000"/>
                  </a:schemeClr>
                </a:solidFill>
                <a:effectLst/>
                <a:latin typeface="Times New Roman" panose="02020603050405020304" pitchFamily="18" charset="0"/>
                <a:ea typeface="Roboto" panose="020F0502020204030204" pitchFamily="2" charset="0"/>
                <a:cs typeface="Times New Roman" panose="02020603050405020304" pitchFamily="18" charset="0"/>
              </a:rPr>
              <a:t>Detailed reports break down student scores by module, enabling targeted improvement strategies.</a:t>
            </a:r>
            <a:endParaRPr lang="en-IN" dirty="0">
              <a:solidFill>
                <a:schemeClr val="tx1">
                  <a:lumMod val="95000"/>
                  <a:lumOff val="5000"/>
                </a:schemeClr>
              </a:solidFill>
            </a:endParaRPr>
          </a:p>
        </p:txBody>
      </p:sp>
      <p:sp>
        <p:nvSpPr>
          <p:cNvPr id="5" name="Rectangle: Rounded Corners 4">
            <a:extLst>
              <a:ext uri="{FF2B5EF4-FFF2-40B4-BE49-F238E27FC236}">
                <a16:creationId xmlns:a16="http://schemas.microsoft.com/office/drawing/2014/main" id="{27698228-0F12-F308-9635-3464CAED7B3E}"/>
              </a:ext>
            </a:extLst>
          </p:cNvPr>
          <p:cNvSpPr/>
          <p:nvPr/>
        </p:nvSpPr>
        <p:spPr>
          <a:xfrm>
            <a:off x="4743859" y="2793724"/>
            <a:ext cx="4422769" cy="499943"/>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FC97FE73-70CC-889A-5B83-31F4A80BA469}"/>
              </a:ext>
            </a:extLst>
          </p:cNvPr>
          <p:cNvSpPr/>
          <p:nvPr/>
        </p:nvSpPr>
        <p:spPr>
          <a:xfrm>
            <a:off x="4687701" y="4786071"/>
            <a:ext cx="4422769" cy="448391"/>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110494BB-8538-0B6F-5690-7F07DE0ACCF7}"/>
              </a:ext>
            </a:extLst>
          </p:cNvPr>
          <p:cNvSpPr/>
          <p:nvPr/>
        </p:nvSpPr>
        <p:spPr>
          <a:xfrm>
            <a:off x="4806645" y="719011"/>
            <a:ext cx="4359982" cy="581251"/>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DAE605C0-ECA3-26C3-82A3-D57DAD9B89C4}"/>
              </a:ext>
            </a:extLst>
          </p:cNvPr>
          <p:cNvSpPr txBox="1"/>
          <p:nvPr/>
        </p:nvSpPr>
        <p:spPr>
          <a:xfrm>
            <a:off x="5241398" y="789107"/>
            <a:ext cx="3925229" cy="400110"/>
          </a:xfrm>
          <a:prstGeom prst="rect">
            <a:avLst/>
          </a:prstGeom>
          <a:solidFill>
            <a:schemeClr val="bg2">
              <a:lumMod val="75000"/>
            </a:schemeClr>
          </a:solidFill>
        </p:spPr>
        <p:txBody>
          <a:bodyPr wrap="square" rtlCol="0">
            <a:spAutoFit/>
          </a:bodyPr>
          <a:lstStyle/>
          <a:p>
            <a:r>
              <a:rPr lang="en-IN" sz="2000" b="1" dirty="0">
                <a:latin typeface="Times New Roman" panose="02020603050405020304" pitchFamily="18" charset="0"/>
                <a:cs typeface="Times New Roman" panose="02020603050405020304" pitchFamily="18" charset="0"/>
              </a:rPr>
              <a:t>Detailed Reports</a:t>
            </a:r>
          </a:p>
        </p:txBody>
      </p:sp>
      <p:sp>
        <p:nvSpPr>
          <p:cNvPr id="13" name="TextBox 12">
            <a:extLst>
              <a:ext uri="{FF2B5EF4-FFF2-40B4-BE49-F238E27FC236}">
                <a16:creationId xmlns:a16="http://schemas.microsoft.com/office/drawing/2014/main" id="{EB917B4E-87D9-12F9-974E-A29FA18B8A7A}"/>
              </a:ext>
            </a:extLst>
          </p:cNvPr>
          <p:cNvSpPr txBox="1"/>
          <p:nvPr/>
        </p:nvSpPr>
        <p:spPr>
          <a:xfrm>
            <a:off x="5024022" y="2826745"/>
            <a:ext cx="3925229" cy="400110"/>
          </a:xfrm>
          <a:prstGeom prst="rect">
            <a:avLst/>
          </a:prstGeom>
          <a:solidFill>
            <a:schemeClr val="bg2">
              <a:lumMod val="75000"/>
            </a:schemeClr>
          </a:solidFill>
        </p:spPr>
        <p:txBody>
          <a:bodyPr wrap="square" rtlCol="0">
            <a:spAutoFit/>
          </a:bodyPr>
          <a:lstStyle/>
          <a:p>
            <a:r>
              <a:rPr lang="en-IN" sz="2000" b="1" dirty="0">
                <a:latin typeface="Times New Roman" panose="02020603050405020304" pitchFamily="18" charset="0"/>
                <a:cs typeface="Times New Roman" panose="02020603050405020304" pitchFamily="18" charset="0"/>
              </a:rPr>
              <a:t>Personalized metrics</a:t>
            </a:r>
          </a:p>
        </p:txBody>
      </p:sp>
      <p:sp>
        <p:nvSpPr>
          <p:cNvPr id="15" name="TextBox 14">
            <a:extLst>
              <a:ext uri="{FF2B5EF4-FFF2-40B4-BE49-F238E27FC236}">
                <a16:creationId xmlns:a16="http://schemas.microsoft.com/office/drawing/2014/main" id="{EB6E695B-3B40-AAD5-6E27-65C6BEB3E004}"/>
              </a:ext>
            </a:extLst>
          </p:cNvPr>
          <p:cNvSpPr txBox="1"/>
          <p:nvPr/>
        </p:nvSpPr>
        <p:spPr>
          <a:xfrm>
            <a:off x="4988642" y="4810211"/>
            <a:ext cx="1893467" cy="400110"/>
          </a:xfrm>
          <a:prstGeom prst="rect">
            <a:avLst/>
          </a:prstGeom>
          <a:solidFill>
            <a:schemeClr val="bg2">
              <a:lumMod val="75000"/>
            </a:schemeClr>
          </a:solidFill>
        </p:spPr>
        <p:txBody>
          <a:bodyPr wrap="none" rtlCol="0">
            <a:spAutoFit/>
          </a:bodyPr>
          <a:lstStyle/>
          <a:p>
            <a:r>
              <a:rPr lang="en-IN" sz="2000" b="1" dirty="0">
                <a:latin typeface="Times New Roman" panose="02020603050405020304" pitchFamily="18" charset="0"/>
                <a:cs typeface="Times New Roman" panose="02020603050405020304" pitchFamily="18" charset="0"/>
              </a:rPr>
              <a:t>Export to Excel</a:t>
            </a:r>
          </a:p>
        </p:txBody>
      </p:sp>
      <p:sp>
        <p:nvSpPr>
          <p:cNvPr id="18" name="Rectangle: Rounded Corners 17">
            <a:extLst>
              <a:ext uri="{FF2B5EF4-FFF2-40B4-BE49-F238E27FC236}">
                <a16:creationId xmlns:a16="http://schemas.microsoft.com/office/drawing/2014/main" id="{5EF2FB7A-AE59-4C84-79AC-A80FA2AC6436}"/>
              </a:ext>
            </a:extLst>
          </p:cNvPr>
          <p:cNvSpPr/>
          <p:nvPr/>
        </p:nvSpPr>
        <p:spPr>
          <a:xfrm>
            <a:off x="5070604" y="3457733"/>
            <a:ext cx="6099573" cy="1178516"/>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u="none" strike="noStrike" dirty="0">
                <a:solidFill>
                  <a:schemeClr val="tx1">
                    <a:lumMod val="95000"/>
                    <a:lumOff val="5000"/>
                  </a:schemeClr>
                </a:solidFill>
                <a:effectLst/>
                <a:latin typeface="Times New Roman" panose="02020603050405020304" pitchFamily="18" charset="0"/>
                <a:ea typeface="Roboto" panose="020F0502020204030204" pitchFamily="2" charset="0"/>
                <a:cs typeface="Times New Roman" panose="02020603050405020304" pitchFamily="18" charset="0"/>
              </a:rPr>
              <a:t>Students can access personalized performance metrics based on their responses to module-specific questions</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C01F96FA-C852-10B4-FA1A-97DEC23F1DD4}"/>
              </a:ext>
            </a:extLst>
          </p:cNvPr>
          <p:cNvSpPr/>
          <p:nvPr/>
        </p:nvSpPr>
        <p:spPr>
          <a:xfrm>
            <a:off x="5086810" y="5475264"/>
            <a:ext cx="6192738" cy="1483467"/>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lumMod val="95000"/>
                    <a:lumOff val="5000"/>
                  </a:schemeClr>
                </a:solidFill>
                <a:latin typeface="Times New Roman" panose="02020603050405020304" pitchFamily="18" charset="0"/>
                <a:ea typeface="Roboto" panose="020F0502020204030204" pitchFamily="2" charset="0"/>
                <a:cs typeface="Times New Roman" panose="02020603050405020304" pitchFamily="18" charset="0"/>
              </a:rPr>
              <a:t>E</a:t>
            </a:r>
            <a:r>
              <a:rPr lang="en-GB" sz="1800" u="none" strike="noStrike" dirty="0">
                <a:solidFill>
                  <a:schemeClr val="tx1">
                    <a:lumMod val="95000"/>
                    <a:lumOff val="5000"/>
                  </a:schemeClr>
                </a:solidFill>
                <a:effectLst/>
                <a:latin typeface="Times New Roman" panose="02020603050405020304" pitchFamily="18" charset="0"/>
                <a:ea typeface="Roboto" panose="020F0502020204030204" pitchFamily="2" charset="0"/>
                <a:cs typeface="Times New Roman" panose="02020603050405020304" pitchFamily="18" charset="0"/>
              </a:rPr>
              <a:t>ducators can export student scores to Excel for further analysis and intervention planning.</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0" name="Arrow: Right 19">
            <a:extLst>
              <a:ext uri="{FF2B5EF4-FFF2-40B4-BE49-F238E27FC236}">
                <a16:creationId xmlns:a16="http://schemas.microsoft.com/office/drawing/2014/main" id="{8242CDA9-6663-29A9-44DC-ED62504B56AD}"/>
              </a:ext>
            </a:extLst>
          </p:cNvPr>
          <p:cNvSpPr/>
          <p:nvPr/>
        </p:nvSpPr>
        <p:spPr>
          <a:xfrm rot="16200000">
            <a:off x="-1586388" y="4079838"/>
            <a:ext cx="7972226" cy="303203"/>
          </a:xfrm>
          <a:prstGeom prst="rightArrow">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282F1124-3F23-BB71-1D45-795C8838EB91}"/>
              </a:ext>
            </a:extLst>
          </p:cNvPr>
          <p:cNvSpPr/>
          <p:nvPr/>
        </p:nvSpPr>
        <p:spPr>
          <a:xfrm rot="16200000">
            <a:off x="-1807861" y="4332832"/>
            <a:ext cx="7468324" cy="325211"/>
          </a:xfrm>
          <a:prstGeom prst="rightArrow">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1861FABC-EF89-BA3D-E9D6-3D51A48689ED}"/>
              </a:ext>
            </a:extLst>
          </p:cNvPr>
          <p:cNvSpPr/>
          <p:nvPr/>
        </p:nvSpPr>
        <p:spPr>
          <a:xfrm rot="16200000">
            <a:off x="330100" y="5220181"/>
            <a:ext cx="5671595" cy="347240"/>
          </a:xfrm>
          <a:prstGeom prst="rightArrow">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Arrow: Right 22">
            <a:extLst>
              <a:ext uri="{FF2B5EF4-FFF2-40B4-BE49-F238E27FC236}">
                <a16:creationId xmlns:a16="http://schemas.microsoft.com/office/drawing/2014/main" id="{966963CA-B260-FEC3-FA1F-6342E4400103}"/>
              </a:ext>
            </a:extLst>
          </p:cNvPr>
          <p:cNvSpPr/>
          <p:nvPr/>
        </p:nvSpPr>
        <p:spPr>
          <a:xfrm rot="16200000">
            <a:off x="-402631" y="4901408"/>
            <a:ext cx="6285052" cy="347241"/>
          </a:xfrm>
          <a:prstGeom prst="rightArrow">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TextBox 56">
            <a:extLst>
              <a:ext uri="{FF2B5EF4-FFF2-40B4-BE49-F238E27FC236}">
                <a16:creationId xmlns:a16="http://schemas.microsoft.com/office/drawing/2014/main" id="{D5CF4892-9F09-2B45-F560-3A6B29E2FB53}"/>
              </a:ext>
            </a:extLst>
          </p:cNvPr>
          <p:cNvSpPr txBox="1"/>
          <p:nvPr/>
        </p:nvSpPr>
        <p:spPr>
          <a:xfrm>
            <a:off x="1404288" y="3755672"/>
            <a:ext cx="2182791" cy="2062103"/>
          </a:xfrm>
          <a:prstGeom prst="rect">
            <a:avLst/>
          </a:prstGeom>
          <a:noFill/>
        </p:spPr>
        <p:txBody>
          <a:bodyPr wrap="square">
            <a:spAutoFit/>
          </a:bodyPr>
          <a:lstStyle/>
          <a:p>
            <a:r>
              <a:rPr lang="en-GB" sz="3200" b="1" u="none" strike="noStrike" dirty="0">
                <a:solidFill>
                  <a:schemeClr val="bg1">
                    <a:lumMod val="95000"/>
                  </a:schemeClr>
                </a:solidFill>
                <a:effectLst/>
                <a:latin typeface="Times New Roman" panose="02020603050405020304" pitchFamily="18" charset="0"/>
                <a:ea typeface="Roboto" panose="020F0502020204030204" pitchFamily="2" charset="0"/>
                <a:cs typeface="Times New Roman" panose="02020603050405020304" pitchFamily="18" charset="0"/>
              </a:rPr>
              <a:t>Advanced Analytics and Reporting</a:t>
            </a:r>
            <a:endParaRPr lang="en-IN" sz="3200" b="1" dirty="0">
              <a:solidFill>
                <a:schemeClr val="bg1">
                  <a:lumMod val="95000"/>
                </a:schemeClr>
              </a:solidFill>
            </a:endParaRPr>
          </a:p>
        </p:txBody>
      </p:sp>
    </p:spTree>
    <p:extLst>
      <p:ext uri="{BB962C8B-B14F-4D97-AF65-F5344CB8AC3E}">
        <p14:creationId xmlns:p14="http://schemas.microsoft.com/office/powerpoint/2010/main" val="211889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FA781-DEE8-8F09-26B5-EF026370FEF7}"/>
              </a:ext>
            </a:extLst>
          </p:cNvPr>
          <p:cNvSpPr/>
          <p:nvPr/>
        </p:nvSpPr>
        <p:spPr>
          <a:xfrm>
            <a:off x="9433932" y="0"/>
            <a:ext cx="5196468" cy="8229600"/>
          </a:xfrm>
          <a:prstGeom prst="rect">
            <a:avLst/>
          </a:prstGeom>
          <a:solidFill>
            <a:schemeClr val="tx1">
              <a:lumMod val="85000"/>
              <a:lumOff val="1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u="none" strike="noStrike" dirty="0">
                <a:solidFill>
                  <a:schemeClr val="bg1">
                    <a:lumMod val="85000"/>
                  </a:schemeClr>
                </a:solidFill>
                <a:effectLst/>
                <a:latin typeface="Times New Roman" panose="02020603050405020304" pitchFamily="18" charset="0"/>
                <a:ea typeface="Roboto" panose="020F0502020204030204" pitchFamily="2" charset="0"/>
                <a:cs typeface="Times New Roman" panose="02020603050405020304" pitchFamily="18" charset="0"/>
              </a:rPr>
              <a:t>Secure Examination Environment</a:t>
            </a:r>
          </a:p>
          <a:p>
            <a:pPr algn="ctr"/>
            <a:endParaRPr lang="en-GB" sz="3200" b="1" dirty="0">
              <a:solidFill>
                <a:schemeClr val="bg1">
                  <a:lumMod val="85000"/>
                </a:schemeClr>
              </a:solidFill>
              <a:latin typeface="Times New Roman" panose="02020603050405020304" pitchFamily="18" charset="0"/>
              <a:ea typeface="Roboto" panose="020F0502020204030204" pitchFamily="2" charset="0"/>
              <a:cs typeface="Times New Roman" panose="02020603050405020304" pitchFamily="18" charset="0"/>
            </a:endParaRPr>
          </a:p>
          <a:p>
            <a:r>
              <a:rPr lang="en-GB" sz="2400" dirty="0">
                <a:latin typeface="Times New Roman" panose="02020603050405020304" pitchFamily="18" charset="0"/>
                <a:ea typeface="Arial" panose="020B0604020202020204" pitchFamily="34" charset="0"/>
                <a:cs typeface="Times New Roman" panose="02020603050405020304" pitchFamily="18" charset="0"/>
              </a:rPr>
              <a:t> 	 </a:t>
            </a:r>
            <a:r>
              <a:rPr lang="en-GB"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t>QuizVerse ensures a secure 	examination environment by 	implementing robust security 	measures and anti-cheating 	techniques</a:t>
            </a:r>
            <a:endParaRPr lang="en-IN" sz="2400" b="1" dirty="0">
              <a:solidFill>
                <a:schemeClr val="bg1">
                  <a:lumMod val="85000"/>
                </a:schemeClr>
              </a:solidFill>
            </a:endParaRPr>
          </a:p>
        </p:txBody>
      </p:sp>
      <p:sp>
        <p:nvSpPr>
          <p:cNvPr id="9" name="Shape 2">
            <a:extLst>
              <a:ext uri="{FF2B5EF4-FFF2-40B4-BE49-F238E27FC236}">
                <a16:creationId xmlns:a16="http://schemas.microsoft.com/office/drawing/2014/main" id="{348434D6-EBC6-6FB9-3C4E-74F42A1A7C39}"/>
              </a:ext>
            </a:extLst>
          </p:cNvPr>
          <p:cNvSpPr/>
          <p:nvPr/>
        </p:nvSpPr>
        <p:spPr>
          <a:xfrm flipH="1">
            <a:off x="2833746" y="2350548"/>
            <a:ext cx="45719" cy="3124702"/>
          </a:xfrm>
          <a:prstGeom prst="rect">
            <a:avLst/>
          </a:prstGeom>
          <a:solidFill>
            <a:schemeClr val="bg1">
              <a:lumMod val="65000"/>
            </a:schemeClr>
          </a:solidFill>
          <a:ln/>
        </p:spPr>
      </p:sp>
      <p:sp>
        <p:nvSpPr>
          <p:cNvPr id="10" name="Rectangle: Rounded Corners 9">
            <a:extLst>
              <a:ext uri="{FF2B5EF4-FFF2-40B4-BE49-F238E27FC236}">
                <a16:creationId xmlns:a16="http://schemas.microsoft.com/office/drawing/2014/main" id="{354A709E-6E8A-EC6F-B278-C8D0DAE46BB7}"/>
              </a:ext>
            </a:extLst>
          </p:cNvPr>
          <p:cNvSpPr/>
          <p:nvPr/>
        </p:nvSpPr>
        <p:spPr>
          <a:xfrm>
            <a:off x="3196268" y="3334216"/>
            <a:ext cx="6099572" cy="583234"/>
          </a:xfrm>
          <a:prstGeom prst="round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lumOff val="5000"/>
                  </a:schemeClr>
                </a:solidFill>
              </a:rPr>
              <a:t>Mouse point tracking</a:t>
            </a:r>
          </a:p>
        </p:txBody>
      </p:sp>
      <p:sp>
        <p:nvSpPr>
          <p:cNvPr id="17" name="Rectangle: Rounded Corners 16">
            <a:extLst>
              <a:ext uri="{FF2B5EF4-FFF2-40B4-BE49-F238E27FC236}">
                <a16:creationId xmlns:a16="http://schemas.microsoft.com/office/drawing/2014/main" id="{233856BD-6CE4-5794-3D8B-7B9B02BCAB8A}"/>
              </a:ext>
            </a:extLst>
          </p:cNvPr>
          <p:cNvSpPr/>
          <p:nvPr/>
        </p:nvSpPr>
        <p:spPr>
          <a:xfrm>
            <a:off x="3196268" y="4087003"/>
            <a:ext cx="6099573" cy="583234"/>
          </a:xfrm>
          <a:prstGeom prst="round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lumOff val="5000"/>
                  </a:schemeClr>
                </a:solidFill>
                <a:latin typeface="Times New Roman" panose="02020603050405020304" pitchFamily="18" charset="0"/>
                <a:cs typeface="Times New Roman" panose="02020603050405020304" pitchFamily="18" charset="0"/>
              </a:rPr>
              <a:t>Browser tab tracking</a:t>
            </a:r>
          </a:p>
        </p:txBody>
      </p:sp>
      <p:sp>
        <p:nvSpPr>
          <p:cNvPr id="18" name="Rectangle: Rounded Corners 17">
            <a:extLst>
              <a:ext uri="{FF2B5EF4-FFF2-40B4-BE49-F238E27FC236}">
                <a16:creationId xmlns:a16="http://schemas.microsoft.com/office/drawing/2014/main" id="{DDB3F6D5-CD19-FE67-0C06-1F3C593EDD5E}"/>
              </a:ext>
            </a:extLst>
          </p:cNvPr>
          <p:cNvSpPr/>
          <p:nvPr/>
        </p:nvSpPr>
        <p:spPr>
          <a:xfrm>
            <a:off x="3196268" y="2350547"/>
            <a:ext cx="6099572" cy="742556"/>
          </a:xfrm>
          <a:prstGeom prst="round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lumOff val="5000"/>
                  </a:schemeClr>
                </a:solidFill>
                <a:latin typeface="Times New Roman" panose="02020603050405020304" pitchFamily="18" charset="0"/>
                <a:cs typeface="Times New Roman" panose="02020603050405020304" pitchFamily="18" charset="0"/>
              </a:rPr>
              <a:t>Randomized question bank</a:t>
            </a:r>
          </a:p>
        </p:txBody>
      </p:sp>
      <p:sp>
        <p:nvSpPr>
          <p:cNvPr id="19" name="Rectangle: Rounded Corners 18">
            <a:extLst>
              <a:ext uri="{FF2B5EF4-FFF2-40B4-BE49-F238E27FC236}">
                <a16:creationId xmlns:a16="http://schemas.microsoft.com/office/drawing/2014/main" id="{6060D1E9-1907-98F4-E12E-69F605D7C944}"/>
              </a:ext>
            </a:extLst>
          </p:cNvPr>
          <p:cNvSpPr/>
          <p:nvPr/>
        </p:nvSpPr>
        <p:spPr>
          <a:xfrm>
            <a:off x="3196266" y="4839790"/>
            <a:ext cx="6099573" cy="739781"/>
          </a:xfrm>
          <a:prstGeom prst="round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lumMod val="95000"/>
                    <a:lumOff val="5000"/>
                  </a:schemeClr>
                </a:solidFill>
                <a:latin typeface="Times New Roman" panose="02020603050405020304" pitchFamily="18" charset="0"/>
                <a:ea typeface="Arial" panose="020B0604020202020204" pitchFamily="34" charset="0"/>
                <a:cs typeface="Times New Roman" panose="02020603050405020304" pitchFamily="18" charset="0"/>
              </a:rPr>
              <a:t>T</a:t>
            </a:r>
            <a:r>
              <a:rPr lang="en-GB" sz="1800" u="none" strike="noStrike" dirty="0">
                <a:solidFill>
                  <a:schemeClr val="tx1">
                    <a:lumMod val="95000"/>
                    <a:lumOff val="5000"/>
                  </a:schemeClr>
                </a:solidFill>
                <a:effectLst/>
                <a:latin typeface="Times New Roman" panose="02020603050405020304" pitchFamily="18" charset="0"/>
                <a:ea typeface="Arial" panose="020B0604020202020204" pitchFamily="34" charset="0"/>
                <a:cs typeface="Times New Roman" panose="02020603050405020304" pitchFamily="18" charset="0"/>
              </a:rPr>
              <a:t>ime limits to uphold fair and reliable assessment outcomes.</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6858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A8DD2-A614-A742-D9BA-B7AF9BF27A0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0E31AA6-BAF5-9B6C-71E2-72C4CF6AA46B}"/>
              </a:ext>
            </a:extLst>
          </p:cNvPr>
          <p:cNvSpPr/>
          <p:nvPr/>
        </p:nvSpPr>
        <p:spPr>
          <a:xfrm>
            <a:off x="0" y="0"/>
            <a:ext cx="5196468" cy="8229600"/>
          </a:xfrm>
          <a:prstGeom prst="rect">
            <a:avLst/>
          </a:prstGeom>
          <a:solidFill>
            <a:schemeClr val="tx1">
              <a:lumMod val="85000"/>
              <a:lumOff val="1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u="none" strike="noStrike" dirty="0">
                <a:solidFill>
                  <a:schemeClr val="bg1">
                    <a:lumMod val="85000"/>
                  </a:schemeClr>
                </a:solidFill>
                <a:effectLst/>
                <a:latin typeface="Times New Roman" panose="02020603050405020304" pitchFamily="18" charset="0"/>
                <a:ea typeface="Roboto" panose="020F0502020204030204" pitchFamily="2" charset="0"/>
                <a:cs typeface="Times New Roman" panose="02020603050405020304" pitchFamily="18" charset="0"/>
              </a:rPr>
              <a:t>Scalability and </a:t>
            </a:r>
          </a:p>
          <a:p>
            <a:pPr algn="ctr"/>
            <a:r>
              <a:rPr lang="en-GB" sz="3200" b="1" dirty="0">
                <a:solidFill>
                  <a:schemeClr val="bg1">
                    <a:lumMod val="85000"/>
                  </a:schemeClr>
                </a:solidFill>
                <a:latin typeface="Times New Roman" panose="02020603050405020304" pitchFamily="18" charset="0"/>
                <a:ea typeface="Roboto" panose="020F0502020204030204" pitchFamily="2" charset="0"/>
                <a:cs typeface="Times New Roman" panose="02020603050405020304" pitchFamily="18" charset="0"/>
              </a:rPr>
              <a:t>Accessibility </a:t>
            </a:r>
            <a:endParaRPr lang="en-GB" sz="3200" b="1" u="none" strike="noStrike" dirty="0">
              <a:solidFill>
                <a:schemeClr val="bg1">
                  <a:lumMod val="85000"/>
                </a:schemeClr>
              </a:solidFill>
              <a:effectLst/>
              <a:latin typeface="Times New Roman" panose="02020603050405020304" pitchFamily="18" charset="0"/>
              <a:ea typeface="Roboto" panose="020F0502020204030204" pitchFamily="2" charset="0"/>
              <a:cs typeface="Times New Roman" panose="02020603050405020304" pitchFamily="18" charset="0"/>
            </a:endParaRPr>
          </a:p>
          <a:p>
            <a:pPr algn="ctr"/>
            <a:endParaRPr lang="en-GB" sz="3200" b="1" dirty="0">
              <a:solidFill>
                <a:schemeClr val="bg1">
                  <a:lumMod val="85000"/>
                </a:schemeClr>
              </a:solidFill>
              <a:latin typeface="Times New Roman" panose="02020603050405020304" pitchFamily="18" charset="0"/>
              <a:ea typeface="Roboto" panose="020F0502020204030204" pitchFamily="2" charset="0"/>
              <a:cs typeface="Times New Roman" panose="02020603050405020304" pitchFamily="18" charset="0"/>
            </a:endParaRPr>
          </a:p>
          <a:p>
            <a:r>
              <a:rPr lang="en-GB" sz="2400" dirty="0">
                <a:latin typeface="Times New Roman" panose="02020603050405020304" pitchFamily="18" charset="0"/>
                <a:ea typeface="Arial" panose="020B0604020202020204" pitchFamily="34" charset="0"/>
                <a:cs typeface="Times New Roman" panose="02020603050405020304" pitchFamily="18" charset="0"/>
              </a:rPr>
              <a:t> 	 </a:t>
            </a:r>
            <a:r>
              <a:rPr lang="en-GB" sz="2400" u="none" strike="noStrike" dirty="0">
                <a:solidFill>
                  <a:schemeClr val="bg1">
                    <a:lumMod val="85000"/>
                  </a:schemeClr>
                </a:solidFill>
                <a:effectLst/>
                <a:latin typeface="Times New Roman" panose="02020603050405020304" pitchFamily="18" charset="0"/>
                <a:ea typeface="Roboto" panose="020F0502020204030204" pitchFamily="2" charset="0"/>
                <a:cs typeface="Times New Roman" panose="02020603050405020304" pitchFamily="18" charset="0"/>
              </a:rPr>
              <a:t>QuizVerse is designed to be 	scalable and accessible, 	supporting a large number of 	users and accommodating 	divers learning needs</a:t>
            </a:r>
            <a:r>
              <a:rPr lang="en-GB" sz="2400" u="none" strike="noStrike" dirty="0">
                <a:solidFill>
                  <a:schemeClr val="tx1">
                    <a:lumMod val="95000"/>
                    <a:lumOff val="5000"/>
                  </a:schemeClr>
                </a:solidFill>
                <a:effectLst/>
                <a:latin typeface="Times New Roman" panose="02020603050405020304" pitchFamily="18" charset="0"/>
                <a:ea typeface="Roboto" panose="020F0502020204030204" pitchFamily="2" charset="0"/>
                <a:cs typeface="Times New Roman" panose="02020603050405020304" pitchFamily="18" charset="0"/>
              </a:rPr>
              <a:t>. </a:t>
            </a:r>
            <a:endParaRPr lang="en-IN" sz="2400" b="1" dirty="0">
              <a:solidFill>
                <a:schemeClr val="tx1">
                  <a:lumMod val="95000"/>
                  <a:lumOff val="5000"/>
                </a:schemeClr>
              </a:solidFill>
            </a:endParaRPr>
          </a:p>
        </p:txBody>
      </p:sp>
      <p:sp>
        <p:nvSpPr>
          <p:cNvPr id="3" name="Shape 3">
            <a:extLst>
              <a:ext uri="{FF2B5EF4-FFF2-40B4-BE49-F238E27FC236}">
                <a16:creationId xmlns:a16="http://schemas.microsoft.com/office/drawing/2014/main" id="{13D63FF2-60F0-5B1B-4A45-55B01AF8C967}"/>
              </a:ext>
            </a:extLst>
          </p:cNvPr>
          <p:cNvSpPr/>
          <p:nvPr/>
        </p:nvSpPr>
        <p:spPr>
          <a:xfrm>
            <a:off x="5696411" y="1342521"/>
            <a:ext cx="777597" cy="27742"/>
          </a:xfrm>
          <a:prstGeom prst="rect">
            <a:avLst/>
          </a:prstGeom>
          <a:solidFill>
            <a:schemeClr val="bg2">
              <a:lumMod val="75000"/>
            </a:schemeClr>
          </a:solidFill>
          <a:ln/>
        </p:spPr>
      </p:sp>
      <p:sp>
        <p:nvSpPr>
          <p:cNvPr id="5" name="Rectangle: Rounded Corners 4">
            <a:extLst>
              <a:ext uri="{FF2B5EF4-FFF2-40B4-BE49-F238E27FC236}">
                <a16:creationId xmlns:a16="http://schemas.microsoft.com/office/drawing/2014/main" id="{19A3D2FB-79A9-020E-EA40-FCB7E69E624E}"/>
              </a:ext>
            </a:extLst>
          </p:cNvPr>
          <p:cNvSpPr/>
          <p:nvPr/>
        </p:nvSpPr>
        <p:spPr>
          <a:xfrm>
            <a:off x="5673550" y="1997812"/>
            <a:ext cx="8700371" cy="2118978"/>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Responsive Design for Accessibility: Responsive design ensures that a web-based platform can be accessed from any device with an internet connection. This includes smartphones, tablets, laptops, and desktop computers. By making the design flexible, it accommodates users with different screen sizes and resolutions, enhancing the overall user experience and accessibility</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33949DFF-3069-711F-F277-F88A9EF7FCC4}"/>
              </a:ext>
            </a:extLst>
          </p:cNvPr>
          <p:cNvSpPr/>
          <p:nvPr/>
        </p:nvSpPr>
        <p:spPr>
          <a:xfrm>
            <a:off x="5696410" y="1029750"/>
            <a:ext cx="5196467" cy="777982"/>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153C54F-2692-F8BC-1A01-A753546833F2}"/>
              </a:ext>
            </a:extLst>
          </p:cNvPr>
          <p:cNvSpPr txBox="1"/>
          <p:nvPr/>
        </p:nvSpPr>
        <p:spPr>
          <a:xfrm>
            <a:off x="6131164" y="1099846"/>
            <a:ext cx="3925229" cy="707886"/>
          </a:xfrm>
          <a:prstGeom prst="rect">
            <a:avLst/>
          </a:prstGeom>
          <a:solidFill>
            <a:schemeClr val="bg2">
              <a:lumMod val="75000"/>
            </a:schemeClr>
          </a:solidFill>
        </p:spPr>
        <p:txBody>
          <a:bodyPr wrap="square" rtlCol="0">
            <a:spAutoFit/>
          </a:bodyPr>
          <a:lstStyle/>
          <a:p>
            <a:r>
              <a:rPr lang="en-IN" sz="2000" b="1" dirty="0">
                <a:latin typeface="Times New Roman" panose="02020603050405020304" pitchFamily="18" charset="0"/>
                <a:cs typeface="Times New Roman" panose="02020603050405020304" pitchFamily="18" charset="0"/>
              </a:rPr>
              <a:t>Responsive Design for Accessibility</a:t>
            </a:r>
          </a:p>
        </p:txBody>
      </p:sp>
      <p:sp>
        <p:nvSpPr>
          <p:cNvPr id="12" name="Shape 3">
            <a:extLst>
              <a:ext uri="{FF2B5EF4-FFF2-40B4-BE49-F238E27FC236}">
                <a16:creationId xmlns:a16="http://schemas.microsoft.com/office/drawing/2014/main" id="{FCBD7CDF-E230-7169-D3B2-A4410E42ADA4}"/>
              </a:ext>
            </a:extLst>
          </p:cNvPr>
          <p:cNvSpPr/>
          <p:nvPr/>
        </p:nvSpPr>
        <p:spPr>
          <a:xfrm>
            <a:off x="5696411" y="4750854"/>
            <a:ext cx="777597" cy="27742"/>
          </a:xfrm>
          <a:prstGeom prst="rect">
            <a:avLst/>
          </a:prstGeom>
          <a:solidFill>
            <a:schemeClr val="bg2">
              <a:lumMod val="75000"/>
            </a:schemeClr>
          </a:solidFill>
          <a:ln/>
        </p:spPr>
      </p:sp>
      <p:sp>
        <p:nvSpPr>
          <p:cNvPr id="14" name="Rectangle: Rounded Corners 13">
            <a:extLst>
              <a:ext uri="{FF2B5EF4-FFF2-40B4-BE49-F238E27FC236}">
                <a16:creationId xmlns:a16="http://schemas.microsoft.com/office/drawing/2014/main" id="{ACB1B464-0C48-2625-DE60-202EF5948D73}"/>
              </a:ext>
            </a:extLst>
          </p:cNvPr>
          <p:cNvSpPr/>
          <p:nvPr/>
        </p:nvSpPr>
        <p:spPr>
          <a:xfrm>
            <a:off x="5673551" y="5406145"/>
            <a:ext cx="8700370" cy="2118978"/>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Scalability involves optimizing the platform to handle increased loads efficiently. This includes optimizing code, database queries, and server configurations to ensure that the platform remains fast and responsive even as the number of users and data volume grows.</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5809179D-A294-9A50-0ABA-5B68633C30D6}"/>
              </a:ext>
            </a:extLst>
          </p:cNvPr>
          <p:cNvSpPr/>
          <p:nvPr/>
        </p:nvSpPr>
        <p:spPr>
          <a:xfrm>
            <a:off x="5696410" y="4438083"/>
            <a:ext cx="5196467" cy="777982"/>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1C1E6CD2-E1F2-B541-A2B6-16F7197A5751}"/>
              </a:ext>
            </a:extLst>
          </p:cNvPr>
          <p:cNvSpPr txBox="1"/>
          <p:nvPr/>
        </p:nvSpPr>
        <p:spPr>
          <a:xfrm>
            <a:off x="6085209" y="4640035"/>
            <a:ext cx="3925229" cy="400110"/>
          </a:xfrm>
          <a:prstGeom prst="rect">
            <a:avLst/>
          </a:prstGeom>
          <a:solidFill>
            <a:schemeClr val="bg2">
              <a:lumMod val="75000"/>
            </a:schemeClr>
          </a:solidFill>
        </p:spPr>
        <p:txBody>
          <a:bodyPr wrap="square" rtlCol="0">
            <a:spAutoFit/>
          </a:bodyPr>
          <a:lstStyle/>
          <a:p>
            <a:r>
              <a:rPr lang="en-IN" sz="2000" b="1" dirty="0">
                <a:latin typeface="Times New Roman" panose="02020603050405020304" pitchFamily="18" charset="0"/>
                <a:cs typeface="Times New Roman" panose="02020603050405020304" pitchFamily="18" charset="0"/>
              </a:rPr>
              <a:t>Performance Optimization</a:t>
            </a:r>
          </a:p>
        </p:txBody>
      </p:sp>
    </p:spTree>
    <p:extLst>
      <p:ext uri="{BB962C8B-B14F-4D97-AF65-F5344CB8AC3E}">
        <p14:creationId xmlns:p14="http://schemas.microsoft.com/office/powerpoint/2010/main" val="3692860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FF4447-FAC5-4D48-EA0B-7CB4E7F0B7EC}"/>
              </a:ext>
            </a:extLst>
          </p:cNvPr>
          <p:cNvSpPr/>
          <p:nvPr/>
        </p:nvSpPr>
        <p:spPr>
          <a:xfrm>
            <a:off x="9433932" y="0"/>
            <a:ext cx="5196468" cy="8229600"/>
          </a:xfrm>
          <a:prstGeom prst="rect">
            <a:avLst/>
          </a:prstGeom>
          <a:solidFill>
            <a:schemeClr val="tx1">
              <a:lumMod val="85000"/>
              <a:lumOff val="1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u="none" strike="noStrike" dirty="0">
                <a:solidFill>
                  <a:schemeClr val="bg1">
                    <a:lumMod val="85000"/>
                  </a:schemeClr>
                </a:solidFill>
                <a:effectLst/>
                <a:latin typeface="Times New Roman" panose="02020603050405020304" pitchFamily="18" charset="0"/>
                <a:ea typeface="Roboto" panose="020F0502020204030204" pitchFamily="2" charset="0"/>
                <a:cs typeface="Times New Roman" panose="02020603050405020304" pitchFamily="18" charset="0"/>
              </a:rPr>
              <a:t>Integration with Learning </a:t>
            </a:r>
            <a:r>
              <a:rPr lang="en-GB" sz="3200" b="1" dirty="0">
                <a:solidFill>
                  <a:schemeClr val="bg1">
                    <a:lumMod val="85000"/>
                  </a:schemeClr>
                </a:solidFill>
                <a:latin typeface="Times New Roman" panose="02020603050405020304" pitchFamily="18" charset="0"/>
                <a:ea typeface="Roboto" panose="020F0502020204030204" pitchFamily="2" charset="0"/>
                <a:cs typeface="Times New Roman" panose="02020603050405020304" pitchFamily="18" charset="0"/>
              </a:rPr>
              <a:t>M</a:t>
            </a:r>
            <a:r>
              <a:rPr lang="en-GB" sz="3200" b="1" u="none" strike="noStrike" dirty="0">
                <a:solidFill>
                  <a:schemeClr val="bg1">
                    <a:lumMod val="85000"/>
                  </a:schemeClr>
                </a:solidFill>
                <a:effectLst/>
                <a:latin typeface="Times New Roman" panose="02020603050405020304" pitchFamily="18" charset="0"/>
                <a:ea typeface="Roboto" panose="020F0502020204030204" pitchFamily="2" charset="0"/>
                <a:cs typeface="Times New Roman" panose="02020603050405020304" pitchFamily="18" charset="0"/>
              </a:rPr>
              <a:t>anagement Systems</a:t>
            </a:r>
          </a:p>
          <a:p>
            <a:pPr algn="ctr"/>
            <a:endParaRPr lang="en-GB" sz="3200" b="1" dirty="0">
              <a:solidFill>
                <a:schemeClr val="bg1">
                  <a:lumMod val="85000"/>
                </a:schemeClr>
              </a:solidFill>
              <a:latin typeface="Times New Roman" panose="02020603050405020304" pitchFamily="18" charset="0"/>
              <a:ea typeface="Roboto" panose="020F0502020204030204" pitchFamily="2" charset="0"/>
              <a:cs typeface="Times New Roman" panose="02020603050405020304" pitchFamily="18" charset="0"/>
            </a:endParaRPr>
          </a:p>
          <a:p>
            <a:r>
              <a:rPr lang="en-GB" sz="2400" dirty="0">
                <a:latin typeface="Times New Roman" panose="02020603050405020304" pitchFamily="18" charset="0"/>
                <a:ea typeface="Arial" panose="020B0604020202020204" pitchFamily="34" charset="0"/>
                <a:cs typeface="Times New Roman" panose="02020603050405020304" pitchFamily="18" charset="0"/>
              </a:rPr>
              <a:t> 	</a:t>
            </a:r>
            <a:endParaRPr lang="en-IN" sz="2400" b="1" dirty="0">
              <a:solidFill>
                <a:schemeClr val="tx1">
                  <a:lumMod val="95000"/>
                  <a:lumOff val="5000"/>
                </a:schemeClr>
              </a:solidFill>
            </a:endParaRPr>
          </a:p>
        </p:txBody>
      </p:sp>
      <p:sp>
        <p:nvSpPr>
          <p:cNvPr id="4" name="Rectangle: Rounded Corners 3">
            <a:extLst>
              <a:ext uri="{FF2B5EF4-FFF2-40B4-BE49-F238E27FC236}">
                <a16:creationId xmlns:a16="http://schemas.microsoft.com/office/drawing/2014/main" id="{95845BC7-4203-01A3-19EA-A5203662B982}"/>
              </a:ext>
            </a:extLst>
          </p:cNvPr>
          <p:cNvSpPr/>
          <p:nvPr/>
        </p:nvSpPr>
        <p:spPr>
          <a:xfrm>
            <a:off x="376720" y="1890132"/>
            <a:ext cx="8700371" cy="4761570"/>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lumMod val="95000"/>
                    <a:lumOff val="5000"/>
                  </a:schemeClr>
                </a:solidFill>
                <a:effectLst/>
                <a:latin typeface="Times New Roman" panose="02020603050405020304" pitchFamily="18" charset="0"/>
                <a:ea typeface="Roboto" panose="020F0502020204030204" pitchFamily="2" charset="0"/>
                <a:cs typeface="Times New Roman" panose="02020603050405020304" pitchFamily="18" charset="0"/>
              </a:rPr>
              <a:t>QuizVerse seamlessly integrate with existing learning management systems (LMS), facilitating easy deployment and adoption within educational institutions, Integration features allow for synchronization of user accounts, course materials, and assessment data, streamlining administrative workflows</a:t>
            </a: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4550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EC8F7-DF0D-70A4-A4E5-7D6A615FA1F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E965592-B2DD-06D1-341A-EF6C2F25AAF8}"/>
              </a:ext>
            </a:extLst>
          </p:cNvPr>
          <p:cNvSpPr/>
          <p:nvPr/>
        </p:nvSpPr>
        <p:spPr>
          <a:xfrm>
            <a:off x="0" y="0"/>
            <a:ext cx="6367346" cy="8229600"/>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0088F99-60D5-25B3-549D-A4FCC96D175E}"/>
              </a:ext>
            </a:extLst>
          </p:cNvPr>
          <p:cNvSpPr txBox="1"/>
          <p:nvPr/>
        </p:nvSpPr>
        <p:spPr>
          <a:xfrm>
            <a:off x="3746810" y="3650196"/>
            <a:ext cx="7315200" cy="742511"/>
          </a:xfrm>
          <a:prstGeom prst="rect">
            <a:avLst/>
          </a:prstGeom>
          <a:noFill/>
        </p:spPr>
        <p:txBody>
          <a:bodyPr wrap="square">
            <a:spAutoFit/>
          </a:bodyPr>
          <a:lstStyle/>
          <a:p>
            <a:pPr algn="just">
              <a:lnSpc>
                <a:spcPct val="150000"/>
              </a:lnSpc>
            </a:pPr>
            <a:r>
              <a:rPr lang="en-IN" sz="3200" b="1" dirty="0">
                <a:solidFill>
                  <a:schemeClr val="bg1">
                    <a:lumMod val="75000"/>
                  </a:schemeClr>
                </a:solidFill>
                <a:latin typeface="Times New Roman" panose="02020603050405020304" pitchFamily="18" charset="0"/>
                <a:cs typeface="Times New Roman" panose="02020603050405020304" pitchFamily="18" charset="0"/>
              </a:rPr>
              <a:t>			</a:t>
            </a:r>
            <a:r>
              <a:rPr lang="en-IN" sz="3200" b="1" dirty="0">
                <a:solidFill>
                  <a:schemeClr val="bg2">
                    <a:lumMod val="25000"/>
                  </a:schemeClr>
                </a:solidFill>
                <a:latin typeface="Times New Roman" panose="02020603050405020304" pitchFamily="18" charset="0"/>
                <a:cs typeface="Times New Roman" panose="02020603050405020304" pitchFamily="18" charset="0"/>
              </a:rPr>
              <a:t>DIAGRAMS</a:t>
            </a:r>
          </a:p>
        </p:txBody>
      </p:sp>
    </p:spTree>
    <p:extLst>
      <p:ext uri="{BB962C8B-B14F-4D97-AF65-F5344CB8AC3E}">
        <p14:creationId xmlns:p14="http://schemas.microsoft.com/office/powerpoint/2010/main" val="2768885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B0A797-590E-DB86-2F5D-E10C8DB7784D}"/>
              </a:ext>
            </a:extLst>
          </p:cNvPr>
          <p:cNvSpPr txBox="1"/>
          <p:nvPr/>
        </p:nvSpPr>
        <p:spPr>
          <a:xfrm>
            <a:off x="4156363" y="883227"/>
            <a:ext cx="5128583" cy="369332"/>
          </a:xfrm>
          <a:prstGeom prst="rect">
            <a:avLst/>
          </a:prstGeom>
          <a:noFill/>
        </p:spPr>
        <p:txBody>
          <a:bodyPr wrap="none" rtlCol="0">
            <a:spAutoFit/>
          </a:bodyPr>
          <a:lstStyle/>
          <a:p>
            <a:r>
              <a:rPr lang="en-IN" b="1" dirty="0">
                <a:solidFill>
                  <a:schemeClr val="tx1">
                    <a:lumMod val="95000"/>
                    <a:lumOff val="5000"/>
                  </a:schemeClr>
                </a:solidFill>
                <a:latin typeface="Times New Roman" panose="02020603050405020304" pitchFamily="18" charset="0"/>
                <a:cs typeface="Times New Roman" panose="02020603050405020304" pitchFamily="18" charset="0"/>
              </a:rPr>
              <a:t>FACULTY – STUDEDNT USE CASE DIAGRAM</a:t>
            </a:r>
          </a:p>
        </p:txBody>
      </p:sp>
      <p:pic>
        <p:nvPicPr>
          <p:cNvPr id="5" name="Picture 4">
            <a:extLst>
              <a:ext uri="{FF2B5EF4-FFF2-40B4-BE49-F238E27FC236}">
                <a16:creationId xmlns:a16="http://schemas.microsoft.com/office/drawing/2014/main" id="{9FF75EDD-B8DF-DF14-857D-7105A31D1C56}"/>
              </a:ext>
            </a:extLst>
          </p:cNvPr>
          <p:cNvPicPr>
            <a:picLocks noChangeAspect="1"/>
          </p:cNvPicPr>
          <p:nvPr/>
        </p:nvPicPr>
        <p:blipFill>
          <a:blip r:embed="rId2"/>
          <a:stretch>
            <a:fillRect/>
          </a:stretch>
        </p:blipFill>
        <p:spPr>
          <a:xfrm>
            <a:off x="2241961" y="1854895"/>
            <a:ext cx="9190516" cy="5288738"/>
          </a:xfrm>
          <a:prstGeom prst="rect">
            <a:avLst/>
          </a:prstGeom>
        </p:spPr>
      </p:pic>
      <p:cxnSp>
        <p:nvCxnSpPr>
          <p:cNvPr id="7" name="Straight Connector 6">
            <a:extLst>
              <a:ext uri="{FF2B5EF4-FFF2-40B4-BE49-F238E27FC236}">
                <a16:creationId xmlns:a16="http://schemas.microsoft.com/office/drawing/2014/main" id="{543A80AA-6BE1-656E-CFF6-393EC15F2181}"/>
              </a:ext>
            </a:extLst>
          </p:cNvPr>
          <p:cNvCxnSpPr>
            <a:cxnSpLocks/>
          </p:cNvCxnSpPr>
          <p:nvPr/>
        </p:nvCxnSpPr>
        <p:spPr>
          <a:xfrm>
            <a:off x="5104435" y="1446835"/>
            <a:ext cx="30209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08B57A4-3616-5E9B-7533-7D958F744DAD}"/>
              </a:ext>
            </a:extLst>
          </p:cNvPr>
          <p:cNvCxnSpPr>
            <a:cxnSpLocks/>
          </p:cNvCxnSpPr>
          <p:nvPr/>
        </p:nvCxnSpPr>
        <p:spPr>
          <a:xfrm>
            <a:off x="8125428" y="1437189"/>
            <a:ext cx="0" cy="6086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31F1F4F-258D-8968-5D58-6EC793B67048}"/>
              </a:ext>
            </a:extLst>
          </p:cNvPr>
          <p:cNvCxnSpPr>
            <a:cxnSpLocks/>
          </p:cNvCxnSpPr>
          <p:nvPr/>
        </p:nvCxnSpPr>
        <p:spPr>
          <a:xfrm>
            <a:off x="5104435" y="1446835"/>
            <a:ext cx="0" cy="6086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F8F6B59-F33B-010E-A281-BA7DC62DAEDD}"/>
              </a:ext>
            </a:extLst>
          </p:cNvPr>
          <p:cNvCxnSpPr>
            <a:cxnSpLocks/>
          </p:cNvCxnSpPr>
          <p:nvPr/>
        </p:nvCxnSpPr>
        <p:spPr>
          <a:xfrm>
            <a:off x="5104435" y="7502323"/>
            <a:ext cx="302099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785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860DB56-5C7B-A131-281C-0805E9E55F22}"/>
              </a:ext>
            </a:extLst>
          </p:cNvPr>
          <p:cNvSpPr/>
          <p:nvPr/>
        </p:nvSpPr>
        <p:spPr>
          <a:xfrm>
            <a:off x="2022606" y="7963"/>
            <a:ext cx="111512" cy="8229601"/>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570FD672-C143-9D3E-F5AA-EF3053882E50}"/>
              </a:ext>
            </a:extLst>
          </p:cNvPr>
          <p:cNvSpPr/>
          <p:nvPr/>
        </p:nvSpPr>
        <p:spPr>
          <a:xfrm>
            <a:off x="1816308" y="1380451"/>
            <a:ext cx="524108" cy="523220"/>
          </a:xfrm>
          <a:prstGeom prst="ellipse">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9" name="Oval 8">
            <a:extLst>
              <a:ext uri="{FF2B5EF4-FFF2-40B4-BE49-F238E27FC236}">
                <a16:creationId xmlns:a16="http://schemas.microsoft.com/office/drawing/2014/main" id="{CD82A450-8F36-DCF6-AD6B-D3DFC88B33CC}"/>
              </a:ext>
            </a:extLst>
          </p:cNvPr>
          <p:cNvSpPr/>
          <p:nvPr/>
        </p:nvSpPr>
        <p:spPr>
          <a:xfrm>
            <a:off x="1844187" y="3706977"/>
            <a:ext cx="524108" cy="523220"/>
          </a:xfrm>
          <a:prstGeom prst="ellipse">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10" name="Oval 9">
            <a:extLst>
              <a:ext uri="{FF2B5EF4-FFF2-40B4-BE49-F238E27FC236}">
                <a16:creationId xmlns:a16="http://schemas.microsoft.com/office/drawing/2014/main" id="{F697A31C-241A-2F1C-377A-9E62743D4455}"/>
              </a:ext>
            </a:extLst>
          </p:cNvPr>
          <p:cNvSpPr/>
          <p:nvPr/>
        </p:nvSpPr>
        <p:spPr>
          <a:xfrm>
            <a:off x="1816308" y="5991920"/>
            <a:ext cx="524108" cy="523220"/>
          </a:xfrm>
          <a:prstGeom prst="ellipse">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12" name="Rectangle: Rounded Corners 11">
            <a:extLst>
              <a:ext uri="{FF2B5EF4-FFF2-40B4-BE49-F238E27FC236}">
                <a16:creationId xmlns:a16="http://schemas.microsoft.com/office/drawing/2014/main" id="{B45C7E94-761C-8345-889F-0F7B3CAA1973}"/>
              </a:ext>
            </a:extLst>
          </p:cNvPr>
          <p:cNvSpPr/>
          <p:nvPr/>
        </p:nvSpPr>
        <p:spPr>
          <a:xfrm>
            <a:off x="3456879" y="1380451"/>
            <a:ext cx="8006574" cy="523220"/>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lumOff val="5000"/>
                  </a:schemeClr>
                </a:solidFill>
                <a:latin typeface="Times New Roman" panose="02020603050405020304" pitchFamily="18" charset="0"/>
                <a:cs typeface="Times New Roman" panose="02020603050405020304" pitchFamily="18" charset="0"/>
              </a:rPr>
              <a:t>WEEK 1 : PLANNING AND REQUIREMENTS ANALYSIS</a:t>
            </a:r>
          </a:p>
        </p:txBody>
      </p:sp>
      <p:sp>
        <p:nvSpPr>
          <p:cNvPr id="13" name="Rectangle: Rounded Corners 12">
            <a:extLst>
              <a:ext uri="{FF2B5EF4-FFF2-40B4-BE49-F238E27FC236}">
                <a16:creationId xmlns:a16="http://schemas.microsoft.com/office/drawing/2014/main" id="{C9FD6DD4-CA2E-23DC-E30C-07B522011A03}"/>
              </a:ext>
            </a:extLst>
          </p:cNvPr>
          <p:cNvSpPr/>
          <p:nvPr/>
        </p:nvSpPr>
        <p:spPr>
          <a:xfrm>
            <a:off x="3123684" y="2023744"/>
            <a:ext cx="9690410" cy="1405054"/>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Courier New" panose="02070309020205020404" pitchFamily="49" charset="0"/>
              <a:buChar char="o"/>
            </a:pPr>
            <a:endParaRPr lang="en-IN" dirty="0">
              <a:solidFill>
                <a:schemeClr val="tx1">
                  <a:lumMod val="95000"/>
                  <a:lumOff val="5000"/>
                </a:schemeClr>
              </a:solidFill>
            </a:endParaRPr>
          </a:p>
        </p:txBody>
      </p:sp>
      <p:sp>
        <p:nvSpPr>
          <p:cNvPr id="14" name="Rectangle: Rounded Corners 13">
            <a:extLst>
              <a:ext uri="{FF2B5EF4-FFF2-40B4-BE49-F238E27FC236}">
                <a16:creationId xmlns:a16="http://schemas.microsoft.com/office/drawing/2014/main" id="{039F9651-CC24-080C-4120-D99E92C31B54}"/>
              </a:ext>
            </a:extLst>
          </p:cNvPr>
          <p:cNvSpPr/>
          <p:nvPr/>
        </p:nvSpPr>
        <p:spPr>
          <a:xfrm>
            <a:off x="3456878" y="3715657"/>
            <a:ext cx="8006574" cy="523220"/>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lumOff val="5000"/>
                  </a:schemeClr>
                </a:solidFill>
                <a:latin typeface="Times New Roman" panose="02020603050405020304" pitchFamily="18" charset="0"/>
                <a:cs typeface="Times New Roman" panose="02020603050405020304" pitchFamily="18" charset="0"/>
              </a:rPr>
              <a:t>WEEK 2: 6: FRONTEND DEVELOPMENT </a:t>
            </a:r>
          </a:p>
        </p:txBody>
      </p:sp>
      <p:sp>
        <p:nvSpPr>
          <p:cNvPr id="15" name="Rectangle: Rounded Corners 14">
            <a:extLst>
              <a:ext uri="{FF2B5EF4-FFF2-40B4-BE49-F238E27FC236}">
                <a16:creationId xmlns:a16="http://schemas.microsoft.com/office/drawing/2014/main" id="{1642ED99-7B68-C16B-2CED-2F81C6C3AA8C}"/>
              </a:ext>
            </a:extLst>
          </p:cNvPr>
          <p:cNvSpPr/>
          <p:nvPr/>
        </p:nvSpPr>
        <p:spPr>
          <a:xfrm>
            <a:off x="3123683" y="4358950"/>
            <a:ext cx="9690410" cy="1405054"/>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53CC4E06-0A97-8261-8E2A-88ACCF7610BD}"/>
              </a:ext>
            </a:extLst>
          </p:cNvPr>
          <p:cNvSpPr/>
          <p:nvPr/>
        </p:nvSpPr>
        <p:spPr>
          <a:xfrm>
            <a:off x="3123682" y="6582644"/>
            <a:ext cx="9690410" cy="1405054"/>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9FB4571C-7B29-7562-425F-A8C680808B46}"/>
              </a:ext>
            </a:extLst>
          </p:cNvPr>
          <p:cNvSpPr txBox="1"/>
          <p:nvPr/>
        </p:nvSpPr>
        <p:spPr>
          <a:xfrm>
            <a:off x="3456879" y="2133625"/>
            <a:ext cx="7515922" cy="1200329"/>
          </a:xfrm>
          <a:prstGeom prst="rect">
            <a:avLst/>
          </a:prstGeom>
          <a:noFill/>
        </p:spPr>
        <p:txBody>
          <a:bodyPr wrap="square" rtlCol="0">
            <a:spAutoFit/>
          </a:bodyPr>
          <a:lstStyle/>
          <a:p>
            <a:pPr marL="285750" indent="-285750">
              <a:buFont typeface="Arial" panose="020B0604020202020204" pitchFamily="34" charset="0"/>
              <a:buChar char="•"/>
            </a:pPr>
            <a:r>
              <a:rPr lang="en-IN" dirty="0"/>
              <a:t>Define the core features and capabilities of the </a:t>
            </a:r>
            <a:r>
              <a:rPr lang="en-IN" dirty="0" err="1"/>
              <a:t>Quizverse</a:t>
            </a:r>
            <a:endParaRPr lang="en-IN" dirty="0"/>
          </a:p>
          <a:p>
            <a:pPr marL="285750" indent="-285750">
              <a:buFont typeface="Arial" panose="020B0604020202020204" pitchFamily="34" charset="0"/>
              <a:buChar char="•"/>
            </a:pPr>
            <a:r>
              <a:rPr lang="en-IN" dirty="0"/>
              <a:t>Detailing its functionalities ,limitations and goals</a:t>
            </a:r>
          </a:p>
          <a:p>
            <a:pPr marL="285750" indent="-285750">
              <a:buFont typeface="Arial" panose="020B0604020202020204" pitchFamily="34" charset="0"/>
              <a:buChar char="•"/>
            </a:pPr>
            <a:r>
              <a:rPr lang="en-IN" dirty="0"/>
              <a:t>Document the specifications, requirements and objectives of project.</a:t>
            </a:r>
          </a:p>
          <a:p>
            <a:pPr marL="285750" indent="-285750">
              <a:buFont typeface="Arial" panose="020B0604020202020204" pitchFamily="34" charset="0"/>
              <a:buChar char="•"/>
            </a:pPr>
            <a:r>
              <a:rPr lang="en-IN" dirty="0"/>
              <a:t>Assign roles and responsibilities within the development team.</a:t>
            </a:r>
          </a:p>
        </p:txBody>
      </p:sp>
      <p:sp>
        <p:nvSpPr>
          <p:cNvPr id="4" name="Rectangle: Rounded Corners 3">
            <a:extLst>
              <a:ext uri="{FF2B5EF4-FFF2-40B4-BE49-F238E27FC236}">
                <a16:creationId xmlns:a16="http://schemas.microsoft.com/office/drawing/2014/main" id="{FD656B2C-9EF3-1BD8-724D-6CFC94C1AF35}"/>
              </a:ext>
            </a:extLst>
          </p:cNvPr>
          <p:cNvSpPr/>
          <p:nvPr/>
        </p:nvSpPr>
        <p:spPr>
          <a:xfrm>
            <a:off x="2529563" y="5851763"/>
            <a:ext cx="8006574" cy="523220"/>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95000"/>
                    <a:lumOff val="5000"/>
                  </a:schemeClr>
                </a:solidFill>
                <a:latin typeface="Times New Roman" panose="02020603050405020304" pitchFamily="18" charset="0"/>
                <a:cs typeface="Times New Roman" panose="02020603050405020304" pitchFamily="18" charset="0"/>
              </a:rPr>
              <a:t>Week 2: 6: backend development </a:t>
            </a:r>
          </a:p>
        </p:txBody>
      </p:sp>
      <p:sp>
        <p:nvSpPr>
          <p:cNvPr id="5" name="TextBox 4">
            <a:extLst>
              <a:ext uri="{FF2B5EF4-FFF2-40B4-BE49-F238E27FC236}">
                <a16:creationId xmlns:a16="http://schemas.microsoft.com/office/drawing/2014/main" id="{7B7D73F0-2D4C-0FC2-476A-B0027E7B5AAE}"/>
              </a:ext>
            </a:extLst>
          </p:cNvPr>
          <p:cNvSpPr txBox="1"/>
          <p:nvPr/>
        </p:nvSpPr>
        <p:spPr>
          <a:xfrm>
            <a:off x="3456879" y="4495800"/>
            <a:ext cx="7716643" cy="1446550"/>
          </a:xfrm>
          <a:prstGeom prst="rect">
            <a:avLst/>
          </a:prstGeom>
          <a:noFill/>
        </p:spPr>
        <p:txBody>
          <a:bodyPr wrap="square" rtlCol="0">
            <a:spAutoFit/>
          </a:bodyPr>
          <a:lstStyle/>
          <a:p>
            <a:pPr algn="l">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Set up development environment with </a:t>
            </a:r>
            <a:r>
              <a:rPr lang="en-US"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Vite+React</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and Tailwind CSS.</a:t>
            </a:r>
          </a:p>
          <a:p>
            <a:pPr algn="l">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Design wireframes and UI mockups using Figma.</a:t>
            </a:r>
          </a:p>
          <a:p>
            <a:pPr algn="l">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Begin frontend development of user interfaces for different user roles (Admin, Faculty, Student, Community Admin),login system</a:t>
            </a:r>
          </a:p>
          <a:p>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63D442C7-87A8-9A77-1254-6E4B918CBE85}"/>
              </a:ext>
            </a:extLst>
          </p:cNvPr>
          <p:cNvSpPr/>
          <p:nvPr/>
        </p:nvSpPr>
        <p:spPr>
          <a:xfrm>
            <a:off x="2529566" y="1375418"/>
            <a:ext cx="8006574" cy="523220"/>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95000"/>
                    <a:lumOff val="5000"/>
                  </a:schemeClr>
                </a:solidFill>
                <a:latin typeface="Times New Roman" panose="02020603050405020304" pitchFamily="18" charset="0"/>
                <a:cs typeface="Times New Roman" panose="02020603050405020304" pitchFamily="18" charset="0"/>
              </a:rPr>
              <a:t>Week 1 : planning and requirements analysis</a:t>
            </a:r>
          </a:p>
        </p:txBody>
      </p:sp>
      <p:sp>
        <p:nvSpPr>
          <p:cNvPr id="11" name="Rectangle: Rounded Corners 10">
            <a:extLst>
              <a:ext uri="{FF2B5EF4-FFF2-40B4-BE49-F238E27FC236}">
                <a16:creationId xmlns:a16="http://schemas.microsoft.com/office/drawing/2014/main" id="{1BBF0EB0-60B5-3E3C-23B5-9BE5540817CE}"/>
              </a:ext>
            </a:extLst>
          </p:cNvPr>
          <p:cNvSpPr/>
          <p:nvPr/>
        </p:nvSpPr>
        <p:spPr>
          <a:xfrm>
            <a:off x="2529565" y="3710624"/>
            <a:ext cx="8006574" cy="523220"/>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95000"/>
                    <a:lumOff val="5000"/>
                  </a:schemeClr>
                </a:solidFill>
                <a:latin typeface="Times New Roman" panose="02020603050405020304" pitchFamily="18" charset="0"/>
                <a:cs typeface="Times New Roman" panose="02020603050405020304" pitchFamily="18" charset="0"/>
              </a:rPr>
              <a:t>Week 2: 6: frontend development </a:t>
            </a:r>
          </a:p>
        </p:txBody>
      </p:sp>
      <p:sp>
        <p:nvSpPr>
          <p:cNvPr id="18" name="TextBox 17">
            <a:extLst>
              <a:ext uri="{FF2B5EF4-FFF2-40B4-BE49-F238E27FC236}">
                <a16:creationId xmlns:a16="http://schemas.microsoft.com/office/drawing/2014/main" id="{D837650A-D280-3814-90D1-28B2CC50C00C}"/>
              </a:ext>
            </a:extLst>
          </p:cNvPr>
          <p:cNvSpPr txBox="1"/>
          <p:nvPr/>
        </p:nvSpPr>
        <p:spPr>
          <a:xfrm>
            <a:off x="3345084" y="6694156"/>
            <a:ext cx="9262710" cy="1199778"/>
          </a:xfrm>
          <a:prstGeom prst="rect">
            <a:avLst/>
          </a:prstGeom>
          <a:noFill/>
        </p:spPr>
        <p:txBody>
          <a:bodyPr wrap="square" rtlCol="0">
            <a:spAutoFit/>
          </a:bodyPr>
          <a:lstStyle/>
          <a:p>
            <a:pPr algn="l">
              <a:buFont typeface="Arial" panose="020B0604020202020204" pitchFamily="34" charset="0"/>
              <a:buChar char="•"/>
            </a:pPr>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Set up backend infrastructure using Python, Django, and Django Ninja.</a:t>
            </a:r>
          </a:p>
          <a:p>
            <a:pPr algn="l">
              <a:buFont typeface="Arial" panose="020B0604020202020204" pitchFamily="34" charset="0"/>
              <a:buChar char="•"/>
            </a:pPr>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Establish database schema and implement PostgreSQL for data storage.</a:t>
            </a:r>
          </a:p>
          <a:p>
            <a:pPr algn="l">
              <a:buFont typeface="Arial" panose="020B0604020202020204" pitchFamily="34" charset="0"/>
              <a:buChar char="•"/>
            </a:pPr>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Develop APIs for user authentication, exam creation, question management, analytics, etc.</a:t>
            </a:r>
          </a:p>
          <a:p>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56F613EA-D87E-675C-3FBE-06DA97E79904}"/>
              </a:ext>
            </a:extLst>
          </p:cNvPr>
          <p:cNvSpPr txBox="1"/>
          <p:nvPr/>
        </p:nvSpPr>
        <p:spPr>
          <a:xfrm>
            <a:off x="2573144" y="926285"/>
            <a:ext cx="9484112" cy="369332"/>
          </a:xfrm>
          <a:prstGeom prst="rect">
            <a:avLst/>
          </a:prstGeom>
          <a:noFill/>
        </p:spPr>
        <p:txBody>
          <a:bodyPr wrap="square" rtlCol="0">
            <a:spAutoFit/>
          </a:bodyPr>
          <a:lstStyle/>
          <a:p>
            <a:r>
              <a:rPr lang="en-GB" b="1" dirty="0">
                <a:solidFill>
                  <a:schemeClr val="tx1">
                    <a:lumMod val="95000"/>
                    <a:lumOff val="5000"/>
                  </a:schemeClr>
                </a:solidFill>
                <a:latin typeface="Times New Roman" panose="02020603050405020304" pitchFamily="18" charset="0"/>
                <a:cs typeface="Times New Roman" panose="02020603050405020304" pitchFamily="18" charset="0"/>
              </a:rPr>
              <a:t>Week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1</a:t>
            </a:r>
            <a:r>
              <a:rPr lang="en-GB" b="1" dirty="0">
                <a:solidFill>
                  <a:schemeClr val="tx1">
                    <a:lumMod val="95000"/>
                    <a:lumOff val="5000"/>
                  </a:schemeClr>
                </a:solidFill>
                <a:latin typeface="Times New Roman" panose="02020603050405020304" pitchFamily="18" charset="0"/>
                <a:cs typeface="Times New Roman" panose="02020603050405020304" pitchFamily="18" charset="0"/>
              </a:rPr>
              <a:t>-6 :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 Planning and Initial Development</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CFB64290-05FE-1C11-C89B-F564D8085029}"/>
              </a:ext>
            </a:extLst>
          </p:cNvPr>
          <p:cNvSpPr/>
          <p:nvPr/>
        </p:nvSpPr>
        <p:spPr>
          <a:xfrm>
            <a:off x="1099595" y="134183"/>
            <a:ext cx="7396224" cy="745320"/>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966A43B-A08E-22E4-38A2-FCED706ECA61}"/>
              </a:ext>
            </a:extLst>
          </p:cNvPr>
          <p:cNvSpPr txBox="1"/>
          <p:nvPr/>
        </p:nvSpPr>
        <p:spPr>
          <a:xfrm>
            <a:off x="1562583" y="180965"/>
            <a:ext cx="7315200" cy="523220"/>
          </a:xfrm>
          <a:prstGeom prst="rect">
            <a:avLst/>
          </a:prstGeom>
          <a:noFill/>
        </p:spPr>
        <p:txBody>
          <a:bodyPr wrap="square">
            <a:spAutoFit/>
          </a:bodyPr>
          <a:lstStyle/>
          <a:p>
            <a:r>
              <a:rPr lang="en-IN" sz="2800" b="1" dirty="0">
                <a:solidFill>
                  <a:schemeClr val="bg1">
                    <a:lumMod val="95000"/>
                  </a:schemeClr>
                </a:solidFill>
                <a:latin typeface="Times New Roman" panose="02020603050405020304" pitchFamily="18" charset="0"/>
                <a:cs typeface="Times New Roman" panose="02020603050405020304" pitchFamily="18" charset="0"/>
              </a:rPr>
              <a:t>TIMELINE FOR IMPLEMENTATION</a:t>
            </a:r>
          </a:p>
        </p:txBody>
      </p:sp>
    </p:spTree>
    <p:extLst>
      <p:ext uri="{BB962C8B-B14F-4D97-AF65-F5344CB8AC3E}">
        <p14:creationId xmlns:p14="http://schemas.microsoft.com/office/powerpoint/2010/main" val="699561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10E3586-6695-793E-DEAE-5130B72D051C}"/>
              </a:ext>
            </a:extLst>
          </p:cNvPr>
          <p:cNvSpPr/>
          <p:nvPr/>
        </p:nvSpPr>
        <p:spPr>
          <a:xfrm>
            <a:off x="2059165" y="0"/>
            <a:ext cx="111512" cy="8229600"/>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861212B4-3E42-1310-FD28-705AA8AF7484}"/>
              </a:ext>
            </a:extLst>
          </p:cNvPr>
          <p:cNvSpPr/>
          <p:nvPr/>
        </p:nvSpPr>
        <p:spPr>
          <a:xfrm>
            <a:off x="1852867" y="810851"/>
            <a:ext cx="524108" cy="523220"/>
          </a:xfrm>
          <a:prstGeom prst="ellipse">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9" name="Oval 8">
            <a:extLst>
              <a:ext uri="{FF2B5EF4-FFF2-40B4-BE49-F238E27FC236}">
                <a16:creationId xmlns:a16="http://schemas.microsoft.com/office/drawing/2014/main" id="{CD51AB68-3FAA-F88B-FD96-06A3BBF491D2}"/>
              </a:ext>
            </a:extLst>
          </p:cNvPr>
          <p:cNvSpPr/>
          <p:nvPr/>
        </p:nvSpPr>
        <p:spPr>
          <a:xfrm>
            <a:off x="1852867" y="3669277"/>
            <a:ext cx="524108" cy="523220"/>
          </a:xfrm>
          <a:prstGeom prst="ellipse">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10" name="Oval 9">
            <a:extLst>
              <a:ext uri="{FF2B5EF4-FFF2-40B4-BE49-F238E27FC236}">
                <a16:creationId xmlns:a16="http://schemas.microsoft.com/office/drawing/2014/main" id="{F0E3C8E4-F3B1-5E0B-81E8-4A431D637F00}"/>
              </a:ext>
            </a:extLst>
          </p:cNvPr>
          <p:cNvSpPr/>
          <p:nvPr/>
        </p:nvSpPr>
        <p:spPr>
          <a:xfrm>
            <a:off x="1852867" y="6015635"/>
            <a:ext cx="524108" cy="523220"/>
          </a:xfrm>
          <a:prstGeom prst="ellipse">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6</a:t>
            </a:r>
          </a:p>
        </p:txBody>
      </p:sp>
      <p:sp>
        <p:nvSpPr>
          <p:cNvPr id="11" name="Rectangle: Rounded Corners 10">
            <a:extLst>
              <a:ext uri="{FF2B5EF4-FFF2-40B4-BE49-F238E27FC236}">
                <a16:creationId xmlns:a16="http://schemas.microsoft.com/office/drawing/2014/main" id="{6BC67282-0796-39B0-9C66-B1E2BD0309AC}"/>
              </a:ext>
            </a:extLst>
          </p:cNvPr>
          <p:cNvSpPr/>
          <p:nvPr/>
        </p:nvSpPr>
        <p:spPr>
          <a:xfrm>
            <a:off x="2694785" y="810851"/>
            <a:ext cx="8006574" cy="523220"/>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Week 6: Integration and Testing</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F8322B14-D2F3-5D10-B5B5-7F857E739BA9}"/>
              </a:ext>
            </a:extLst>
          </p:cNvPr>
          <p:cNvSpPr/>
          <p:nvPr/>
        </p:nvSpPr>
        <p:spPr>
          <a:xfrm>
            <a:off x="3082115" y="1423281"/>
            <a:ext cx="9876451" cy="1405054"/>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739ABB51-2D27-EFDC-02B3-A63788BF14D0}"/>
              </a:ext>
            </a:extLst>
          </p:cNvPr>
          <p:cNvSpPr/>
          <p:nvPr/>
        </p:nvSpPr>
        <p:spPr>
          <a:xfrm>
            <a:off x="2694784" y="3702731"/>
            <a:ext cx="8006574" cy="523220"/>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Week 7-8: Advanced Features and Security</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043833F6-2733-E7FD-7D32-6B778B816207}"/>
              </a:ext>
            </a:extLst>
          </p:cNvPr>
          <p:cNvSpPr/>
          <p:nvPr/>
        </p:nvSpPr>
        <p:spPr>
          <a:xfrm>
            <a:off x="3011005" y="4225951"/>
            <a:ext cx="9876451" cy="1405054"/>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endPar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CA048727-B235-3F14-204C-FB1BD571F809}"/>
              </a:ext>
            </a:extLst>
          </p:cNvPr>
          <p:cNvSpPr/>
          <p:nvPr/>
        </p:nvSpPr>
        <p:spPr>
          <a:xfrm>
            <a:off x="2694783" y="5926425"/>
            <a:ext cx="8006574" cy="523220"/>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Week 9: Refinement and Testing</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7E091475-06A1-2A11-F61C-9658B33989DC}"/>
              </a:ext>
            </a:extLst>
          </p:cNvPr>
          <p:cNvSpPr/>
          <p:nvPr/>
        </p:nvSpPr>
        <p:spPr>
          <a:xfrm>
            <a:off x="3082113" y="6538855"/>
            <a:ext cx="9876451" cy="1405054"/>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D939305-43A6-C732-9FCD-98066BD71452}"/>
              </a:ext>
            </a:extLst>
          </p:cNvPr>
          <p:cNvSpPr txBox="1"/>
          <p:nvPr/>
        </p:nvSpPr>
        <p:spPr>
          <a:xfrm>
            <a:off x="3327226" y="1647989"/>
            <a:ext cx="9244007" cy="1200329"/>
          </a:xfrm>
          <a:prstGeom prst="rect">
            <a:avLst/>
          </a:prstGeom>
          <a:noFill/>
        </p:spPr>
        <p:txBody>
          <a:bodyPr wrap="square" rtlCol="0">
            <a:spAutoFit/>
          </a:bodyPr>
          <a:lstStyle/>
          <a:p>
            <a:pPr algn="l">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Integrate frontend and backend components.</a:t>
            </a:r>
          </a:p>
          <a:p>
            <a:pPr algn="l">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Conduct unit tests for both frontend and backend functionalities.</a:t>
            </a:r>
          </a:p>
          <a:p>
            <a:pPr algn="l">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Perform integration testing to ensure seamless communication between frontend and backend.</a:t>
            </a:r>
          </a:p>
          <a:p>
            <a:pPr marL="285750" indent="-285750">
              <a:buFont typeface="Arial" panose="020B0604020202020204" pitchFamily="34" charset="0"/>
              <a:buChar char="•"/>
            </a:pP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446DF06-B62D-1838-2C57-C2EFFC97C0AB}"/>
              </a:ext>
            </a:extLst>
          </p:cNvPr>
          <p:cNvSpPr txBox="1"/>
          <p:nvPr/>
        </p:nvSpPr>
        <p:spPr>
          <a:xfrm>
            <a:off x="2875815" y="3034545"/>
            <a:ext cx="7602517" cy="369332"/>
          </a:xfrm>
          <a:prstGeom prst="rect">
            <a:avLst/>
          </a:prstGeom>
          <a:noFill/>
        </p:spPr>
        <p:txBody>
          <a:bodyPr wrap="square" rtlCol="0">
            <a:spAutoFit/>
          </a:bodyPr>
          <a:lstStyle/>
          <a:p>
            <a:r>
              <a:rPr lang="en-GB" b="1" dirty="0">
                <a:solidFill>
                  <a:schemeClr val="tx1">
                    <a:lumMod val="95000"/>
                    <a:lumOff val="5000"/>
                  </a:schemeClr>
                </a:solidFill>
                <a:latin typeface="Times New Roman" panose="02020603050405020304" pitchFamily="18" charset="0"/>
                <a:cs typeface="Times New Roman" panose="02020603050405020304" pitchFamily="18" charset="0"/>
              </a:rPr>
              <a:t>Week 7-10</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 Final Development, Testing, and Deployment</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CE22716-7568-BE26-2237-A23D05ED738B}"/>
              </a:ext>
            </a:extLst>
          </p:cNvPr>
          <p:cNvSpPr txBox="1"/>
          <p:nvPr/>
        </p:nvSpPr>
        <p:spPr>
          <a:xfrm>
            <a:off x="3327226" y="6641217"/>
            <a:ext cx="7602517" cy="1200329"/>
          </a:xfrm>
          <a:prstGeom prst="rect">
            <a:avLst/>
          </a:prstGeom>
          <a:noFill/>
        </p:spPr>
        <p:txBody>
          <a:bodyPr wrap="square" rtlCol="0">
            <a:spAutoFit/>
          </a:bodyPr>
          <a:lstStyle/>
          <a:p>
            <a:pPr algn="l">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Refine user interfaces based on feedback from stakeholders and usability testing.</a:t>
            </a:r>
          </a:p>
          <a:p>
            <a:pPr algn="l">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Perform thorough testing of all features and functionalities.</a:t>
            </a:r>
          </a:p>
          <a:p>
            <a:pPr algn="l">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Address any bugs or issues identified during testing.</a:t>
            </a:r>
          </a:p>
        </p:txBody>
      </p:sp>
      <p:sp>
        <p:nvSpPr>
          <p:cNvPr id="5" name="TextBox 4">
            <a:extLst>
              <a:ext uri="{FF2B5EF4-FFF2-40B4-BE49-F238E27FC236}">
                <a16:creationId xmlns:a16="http://schemas.microsoft.com/office/drawing/2014/main" id="{1A8A4ACE-2CDB-D5E7-BAB4-BDE8C583460D}"/>
              </a:ext>
            </a:extLst>
          </p:cNvPr>
          <p:cNvSpPr txBox="1"/>
          <p:nvPr/>
        </p:nvSpPr>
        <p:spPr>
          <a:xfrm>
            <a:off x="3319355" y="4310988"/>
            <a:ext cx="9251878" cy="1200329"/>
          </a:xfrm>
          <a:prstGeom prst="rect">
            <a:avLst/>
          </a:prstGeom>
          <a:noFill/>
        </p:spPr>
        <p:txBody>
          <a:bodyPr wrap="square" rtlCol="0">
            <a:spAutoFit/>
          </a:bodyPr>
          <a:lstStyle/>
          <a:p>
            <a:pPr algn="l">
              <a:buFont typeface="Arial" panose="020B0604020202020204" pitchFamily="34" charset="0"/>
              <a:buChar char="•"/>
            </a:pPr>
            <a:r>
              <a:rPr lang="en-US" b="0" i="0">
                <a:solidFill>
                  <a:schemeClr val="tx1">
                    <a:lumMod val="95000"/>
                    <a:lumOff val="5000"/>
                  </a:schemeClr>
                </a:solidFill>
                <a:effectLst/>
                <a:latin typeface="Times New Roman" panose="02020603050405020304" pitchFamily="18" charset="0"/>
                <a:cs typeface="Times New Roman" panose="02020603050405020304" pitchFamily="18" charset="0"/>
              </a:rPr>
              <a:t> Implement advanced features such as randomized question banks, time limits, and anti-cheating  measures.</a:t>
            </a:r>
          </a:p>
          <a:p>
            <a:pPr algn="l">
              <a:buFont typeface="Arial" panose="020B0604020202020204" pitchFamily="34" charset="0"/>
              <a:buChar char="•"/>
            </a:pPr>
            <a:r>
              <a:rPr lang="en-US" b="0" i="0">
                <a:solidFill>
                  <a:schemeClr val="tx1">
                    <a:lumMod val="95000"/>
                    <a:lumOff val="5000"/>
                  </a:schemeClr>
                </a:solidFill>
                <a:effectLst/>
                <a:latin typeface="Times New Roman" panose="02020603050405020304" pitchFamily="18" charset="0"/>
                <a:cs typeface="Times New Roman" panose="02020603050405020304" pitchFamily="18" charset="0"/>
              </a:rPr>
              <a:t>Enhance security measures including mouse point tracking and browser tab tracking.</a:t>
            </a:r>
          </a:p>
          <a:p>
            <a:pPr algn="l">
              <a:buFont typeface="Arial" panose="020B0604020202020204" pitchFamily="34" charset="0"/>
              <a:buChar char="•"/>
            </a:pPr>
            <a:r>
              <a:rPr lang="en-US" b="0" i="0">
                <a:solidFill>
                  <a:schemeClr val="tx1">
                    <a:lumMod val="95000"/>
                    <a:lumOff val="5000"/>
                  </a:schemeClr>
                </a:solidFill>
                <a:effectLst/>
                <a:latin typeface="Times New Roman" panose="02020603050405020304" pitchFamily="18" charset="0"/>
                <a:cs typeface="Times New Roman" panose="02020603050405020304" pitchFamily="18" charset="0"/>
              </a:rPr>
              <a:t> Implement advanced features, such as natural language processing for short-answer questions </a:t>
            </a:r>
            <a:endPar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7685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A684DB-908E-A229-C0B1-9FDD130E0F71}"/>
              </a:ext>
            </a:extLst>
          </p:cNvPr>
          <p:cNvSpPr/>
          <p:nvPr/>
        </p:nvSpPr>
        <p:spPr>
          <a:xfrm>
            <a:off x="2119932" y="68"/>
            <a:ext cx="92597" cy="1782502"/>
          </a:xfrm>
          <a:prstGeom prst="rect">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06DCFB6E-7910-1882-1AEF-C13C72B56A4B}"/>
              </a:ext>
            </a:extLst>
          </p:cNvPr>
          <p:cNvSpPr/>
          <p:nvPr/>
        </p:nvSpPr>
        <p:spPr>
          <a:xfrm>
            <a:off x="1875098" y="712727"/>
            <a:ext cx="524108" cy="523220"/>
          </a:xfrm>
          <a:prstGeom prst="ellipse">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7</a:t>
            </a:r>
          </a:p>
        </p:txBody>
      </p:sp>
      <p:sp>
        <p:nvSpPr>
          <p:cNvPr id="6" name="Rectangle: Rounded Corners 5">
            <a:extLst>
              <a:ext uri="{FF2B5EF4-FFF2-40B4-BE49-F238E27FC236}">
                <a16:creationId xmlns:a16="http://schemas.microsoft.com/office/drawing/2014/main" id="{8C5E4D2A-9029-5116-659C-999622AD67DA}"/>
              </a:ext>
            </a:extLst>
          </p:cNvPr>
          <p:cNvSpPr/>
          <p:nvPr/>
        </p:nvSpPr>
        <p:spPr>
          <a:xfrm>
            <a:off x="2549749" y="712658"/>
            <a:ext cx="8006574" cy="523220"/>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Week 10: Deployment  and Documentation</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CD19C23A-74CE-88B2-5659-F4E8CE1521B2}"/>
              </a:ext>
            </a:extLst>
          </p:cNvPr>
          <p:cNvSpPr/>
          <p:nvPr/>
        </p:nvSpPr>
        <p:spPr>
          <a:xfrm>
            <a:off x="3075371" y="1504636"/>
            <a:ext cx="9135920" cy="1405054"/>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C1CB4541-1852-8632-B771-7B162F8AF17E}"/>
              </a:ext>
            </a:extLst>
          </p:cNvPr>
          <p:cNvSpPr txBox="1"/>
          <p:nvPr/>
        </p:nvSpPr>
        <p:spPr>
          <a:xfrm>
            <a:off x="3574425" y="1468499"/>
            <a:ext cx="8636866" cy="1477328"/>
          </a:xfrm>
          <a:prstGeom prst="rect">
            <a:avLst/>
          </a:prstGeom>
          <a:noFill/>
        </p:spPr>
        <p:txBody>
          <a:bodyPr wrap="square" rtlCol="0">
            <a:spAutoFit/>
          </a:bodyPr>
          <a:lstStyle/>
          <a:p>
            <a:pPr algn="l">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Set up deployment environment using Docker, Docker Compose, and Nginx.</a:t>
            </a:r>
          </a:p>
          <a:p>
            <a:pPr algn="l">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Deploy the application chosen cloud provider.</a:t>
            </a:r>
            <a:endPar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Conduct final testing to ensure the application is ready for production use.</a:t>
            </a:r>
          </a:p>
          <a:p>
            <a:pPr algn="l">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Prepare documentation including user guides and technical documentation</a:t>
            </a:r>
          </a:p>
          <a:p>
            <a:pPr algn="l">
              <a:buFont typeface="Arial" panose="020B0604020202020204" pitchFamily="34" charset="0"/>
              <a:buChar char="•"/>
            </a:pPr>
            <a:endPar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3887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26B1E-22E2-EEC1-4BAE-BE527C65604F}"/>
              </a:ext>
            </a:extLst>
          </p:cNvPr>
          <p:cNvSpPr txBox="1"/>
          <p:nvPr/>
        </p:nvSpPr>
        <p:spPr>
          <a:xfrm>
            <a:off x="2107579" y="1739008"/>
            <a:ext cx="3914078" cy="646331"/>
          </a:xfrm>
          <a:prstGeom prst="rect">
            <a:avLst/>
          </a:prstGeom>
          <a:noFill/>
        </p:spPr>
        <p:txBody>
          <a:bodyPr wrap="square" rtlCol="0">
            <a:spAutoFit/>
          </a:bodyPr>
          <a:lstStyle/>
          <a:p>
            <a:pPr algn="just"/>
            <a:r>
              <a:rPr lang="en-IN" sz="3600" b="1" dirty="0">
                <a:solidFill>
                  <a:schemeClr val="tx1">
                    <a:lumMod val="95000"/>
                    <a:lumOff val="5000"/>
                  </a:schemeClr>
                </a:solidFill>
                <a:latin typeface="Times New Roman" panose="02020603050405020304" pitchFamily="18" charset="0"/>
                <a:cs typeface="Times New Roman" panose="02020603050405020304" pitchFamily="18" charset="0"/>
              </a:rPr>
              <a:t>INDEX</a:t>
            </a:r>
          </a:p>
        </p:txBody>
      </p:sp>
      <p:sp>
        <p:nvSpPr>
          <p:cNvPr id="4" name="TextBox 3">
            <a:extLst>
              <a:ext uri="{FF2B5EF4-FFF2-40B4-BE49-F238E27FC236}">
                <a16:creationId xmlns:a16="http://schemas.microsoft.com/office/drawing/2014/main" id="{90D8A295-6EDD-F705-711B-2698C03ABEEE}"/>
              </a:ext>
            </a:extLst>
          </p:cNvPr>
          <p:cNvSpPr txBox="1"/>
          <p:nvPr/>
        </p:nvSpPr>
        <p:spPr>
          <a:xfrm>
            <a:off x="1759830" y="2287283"/>
            <a:ext cx="8235640" cy="5565947"/>
          </a:xfrm>
          <a:prstGeom prst="rect">
            <a:avLst/>
          </a:prstGeom>
          <a:noFill/>
        </p:spPr>
        <p:txBody>
          <a:bodyPr wrap="square" rtlCol="0">
            <a:spAutoFit/>
          </a:bodyPr>
          <a:lstStyle/>
          <a:p>
            <a:pPr marL="342900" indent="-342900" algn="just">
              <a:lnSpc>
                <a:spcPct val="150000"/>
              </a:lnSpc>
              <a:buFont typeface="Courier New" panose="02070309020205020404" pitchFamily="49" charset="0"/>
              <a:buChar char="o"/>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INTRODUCTION</a:t>
            </a:r>
          </a:p>
          <a:p>
            <a:pPr marL="342900" indent="-342900" algn="just">
              <a:lnSpc>
                <a:spcPct val="150000"/>
              </a:lnSpc>
              <a:buFont typeface="Courier New" panose="02070309020205020404" pitchFamily="49" charset="0"/>
              <a:buChar char="o"/>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OJECTIVES</a:t>
            </a:r>
          </a:p>
          <a:p>
            <a:pPr marL="342900" indent="-342900" algn="just">
              <a:lnSpc>
                <a:spcPct val="150000"/>
              </a:lnSpc>
              <a:buFont typeface="Courier New" panose="02070309020205020404" pitchFamily="49" charset="0"/>
              <a:buChar char="o"/>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LITERATURE SURVEY  </a:t>
            </a:r>
          </a:p>
          <a:p>
            <a:pPr marL="342900" indent="-342900" algn="just">
              <a:lnSpc>
                <a:spcPct val="150000"/>
              </a:lnSpc>
              <a:buFont typeface="Courier New" panose="02070309020205020404" pitchFamily="49" charset="0"/>
              <a:buChar char="o"/>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FEATURES AND MODULES OF QUIZVERSE  </a:t>
            </a:r>
          </a:p>
          <a:p>
            <a:pPr marL="342900" indent="-342900" algn="just">
              <a:lnSpc>
                <a:spcPct val="150000"/>
              </a:lnSpc>
              <a:buFont typeface="Courier New" panose="02070309020205020404" pitchFamily="49" charset="0"/>
              <a:buChar char="o"/>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DIAGRAMS </a:t>
            </a:r>
          </a:p>
          <a:p>
            <a:pPr marL="342900" indent="-342900" algn="just">
              <a:lnSpc>
                <a:spcPct val="150000"/>
              </a:lnSpc>
              <a:buFont typeface="Courier New" panose="02070309020205020404" pitchFamily="49" charset="0"/>
              <a:buChar char="o"/>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TIMELINE FOR IMPLEMENTATION</a:t>
            </a:r>
          </a:p>
          <a:p>
            <a:pPr marL="342900" indent="-342900" algn="just">
              <a:lnSpc>
                <a:spcPct val="150000"/>
              </a:lnSpc>
              <a:buFont typeface="Courier New" panose="02070309020205020404" pitchFamily="49" charset="0"/>
              <a:buChar char="o"/>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TECHNOLOGIES TO BE USED </a:t>
            </a:r>
          </a:p>
          <a:p>
            <a:pPr marL="342900" indent="-342900" algn="just">
              <a:lnSpc>
                <a:spcPct val="150000"/>
              </a:lnSpc>
              <a:buFont typeface="Courier New" panose="02070309020205020404" pitchFamily="49" charset="0"/>
              <a:buChar char="o"/>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CURRENT PROGRESS</a:t>
            </a:r>
          </a:p>
          <a:p>
            <a:pPr marL="342900" indent="-342900" algn="just">
              <a:lnSpc>
                <a:spcPct val="150000"/>
              </a:lnSpc>
              <a:buFont typeface="Courier New" panose="02070309020205020404" pitchFamily="49" charset="0"/>
              <a:buChar char="o"/>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FUTURE SCOPE </a:t>
            </a:r>
          </a:p>
          <a:p>
            <a:pPr marL="342900" indent="-342900" algn="just">
              <a:lnSpc>
                <a:spcPct val="150000"/>
              </a:lnSpc>
              <a:buFont typeface="Courier New" panose="02070309020205020404" pitchFamily="49" charset="0"/>
              <a:buChar char="o"/>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2952937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C9874D-41CF-86D2-FAD4-9CFA8F1C7445}"/>
              </a:ext>
            </a:extLst>
          </p:cNvPr>
          <p:cNvSpPr/>
          <p:nvPr/>
        </p:nvSpPr>
        <p:spPr>
          <a:xfrm>
            <a:off x="0" y="0"/>
            <a:ext cx="6367346" cy="8229600"/>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88D54CF-D6D4-5226-4B85-EEACF7700BE3}"/>
              </a:ext>
            </a:extLst>
          </p:cNvPr>
          <p:cNvSpPr txBox="1"/>
          <p:nvPr/>
        </p:nvSpPr>
        <p:spPr>
          <a:xfrm>
            <a:off x="2919765" y="3655749"/>
            <a:ext cx="7315200" cy="742511"/>
          </a:xfrm>
          <a:prstGeom prst="rect">
            <a:avLst/>
          </a:prstGeom>
          <a:noFill/>
        </p:spPr>
        <p:txBody>
          <a:bodyPr wrap="square">
            <a:spAutoFit/>
          </a:bodyPr>
          <a:lstStyle/>
          <a:p>
            <a:pPr algn="just">
              <a:lnSpc>
                <a:spcPct val="150000"/>
              </a:lnSpc>
            </a:pPr>
            <a:r>
              <a:rPr lang="en-IN" sz="3200" b="1" dirty="0">
                <a:solidFill>
                  <a:schemeClr val="bg1">
                    <a:lumMod val="95000"/>
                  </a:schemeClr>
                </a:solidFill>
                <a:latin typeface="Times New Roman" panose="02020603050405020304" pitchFamily="18" charset="0"/>
                <a:cs typeface="Times New Roman" panose="02020603050405020304" pitchFamily="18" charset="0"/>
              </a:rPr>
              <a:t>TECHNOLOGIES </a:t>
            </a:r>
            <a:r>
              <a:rPr lang="en-IN" sz="3200" b="1" dirty="0">
                <a:solidFill>
                  <a:schemeClr val="bg2">
                    <a:lumMod val="25000"/>
                  </a:schemeClr>
                </a:solidFill>
                <a:latin typeface="Times New Roman" panose="02020603050405020304" pitchFamily="18" charset="0"/>
                <a:cs typeface="Times New Roman" panose="02020603050405020304" pitchFamily="18" charset="0"/>
              </a:rPr>
              <a:t>TO BE USED </a:t>
            </a:r>
          </a:p>
        </p:txBody>
      </p:sp>
      <p:pic>
        <p:nvPicPr>
          <p:cNvPr id="12" name="Picture 11">
            <a:extLst>
              <a:ext uri="{FF2B5EF4-FFF2-40B4-BE49-F238E27FC236}">
                <a16:creationId xmlns:a16="http://schemas.microsoft.com/office/drawing/2014/main" id="{026CAB11-EB4A-F3FF-BD54-A2E6B6D285BA}"/>
              </a:ext>
            </a:extLst>
          </p:cNvPr>
          <p:cNvPicPr>
            <a:picLocks noChangeAspect="1"/>
          </p:cNvPicPr>
          <p:nvPr/>
        </p:nvPicPr>
        <p:blipFill>
          <a:blip r:embed="rId2"/>
          <a:stretch>
            <a:fillRect/>
          </a:stretch>
        </p:blipFill>
        <p:spPr>
          <a:xfrm flipH="1">
            <a:off x="8957232" y="3738503"/>
            <a:ext cx="659757" cy="659757"/>
          </a:xfrm>
          <a:prstGeom prst="rect">
            <a:avLst/>
          </a:prstGeom>
        </p:spPr>
      </p:pic>
    </p:spTree>
    <p:extLst>
      <p:ext uri="{BB962C8B-B14F-4D97-AF65-F5344CB8AC3E}">
        <p14:creationId xmlns:p14="http://schemas.microsoft.com/office/powerpoint/2010/main" val="4267555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BF5F780B-9191-08BF-2FC8-9314F861DC1B}"/>
              </a:ext>
            </a:extLst>
          </p:cNvPr>
          <p:cNvSpPr/>
          <p:nvPr/>
        </p:nvSpPr>
        <p:spPr>
          <a:xfrm>
            <a:off x="5953339" y="6464943"/>
            <a:ext cx="1505415" cy="1405054"/>
          </a:xfrm>
          <a:prstGeom prst="ellipse">
            <a:avLst/>
          </a:prstGeom>
          <a:solidFill>
            <a:schemeClr val="bg1">
              <a:lumMod val="9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541772AC-5CB4-42C4-024E-01E66DD0FE07}"/>
              </a:ext>
            </a:extLst>
          </p:cNvPr>
          <p:cNvSpPr/>
          <p:nvPr/>
        </p:nvSpPr>
        <p:spPr>
          <a:xfrm>
            <a:off x="5953340" y="4114800"/>
            <a:ext cx="1505415" cy="1405054"/>
          </a:xfrm>
          <a:prstGeom prst="ellipse">
            <a:avLst/>
          </a:prstGeom>
          <a:solidFill>
            <a:schemeClr val="bg1">
              <a:lumMod val="9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085D6347-6E2C-F0EE-4454-4EDC2C75E8C3}"/>
              </a:ext>
            </a:extLst>
          </p:cNvPr>
          <p:cNvSpPr/>
          <p:nvPr/>
        </p:nvSpPr>
        <p:spPr>
          <a:xfrm>
            <a:off x="5940131" y="1113837"/>
            <a:ext cx="1505415" cy="1405054"/>
          </a:xfrm>
          <a:prstGeom prst="ellipse">
            <a:avLst/>
          </a:prstGeom>
          <a:solidFill>
            <a:schemeClr val="bg1">
              <a:lumMod val="9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B0E3B240-2EC7-86BD-E2FA-EB6F5ED9E9DA}"/>
              </a:ext>
            </a:extLst>
          </p:cNvPr>
          <p:cNvSpPr/>
          <p:nvPr/>
        </p:nvSpPr>
        <p:spPr>
          <a:xfrm>
            <a:off x="5962512" y="679011"/>
            <a:ext cx="1496243" cy="52322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chemeClr val="tx1">
                    <a:lumMod val="95000"/>
                    <a:lumOff val="5000"/>
                  </a:schemeClr>
                </a:solidFill>
                <a:effectLst/>
                <a:latin typeface="Times New Roman" panose="02020603050405020304" pitchFamily="18" charset="0"/>
                <a:cs typeface="Times New Roman" panose="02020603050405020304" pitchFamily="18" charset="0"/>
              </a:rPr>
              <a:t>Vite+React</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A813474B-CBD4-D422-0F80-5FD190A0799A}"/>
              </a:ext>
            </a:extLst>
          </p:cNvPr>
          <p:cNvSpPr/>
          <p:nvPr/>
        </p:nvSpPr>
        <p:spPr>
          <a:xfrm>
            <a:off x="657208" y="943078"/>
            <a:ext cx="5084259" cy="1893736"/>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Offers a fast development server and efficient build process, making it ideal for rapid development and prototyping. React's component-based architecture allows for reusable UI components, enhancing maintainability and scalability</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BA0B217A-6AF4-CC0F-C079-BCA59201A72B}"/>
              </a:ext>
            </a:extLst>
          </p:cNvPr>
          <p:cNvSpPr/>
          <p:nvPr/>
        </p:nvSpPr>
        <p:spPr>
          <a:xfrm>
            <a:off x="6007784" y="6003831"/>
            <a:ext cx="1496243" cy="52322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chemeClr val="tx1">
                    <a:lumMod val="95000"/>
                    <a:lumOff val="5000"/>
                  </a:schemeClr>
                </a:solidFill>
                <a:effectLst/>
                <a:latin typeface="Times New Roman" panose="02020603050405020304" pitchFamily="18" charset="0"/>
                <a:cs typeface="Times New Roman" panose="02020603050405020304" pitchFamily="18" charset="0"/>
              </a:rPr>
              <a:t>Tailwind</a:t>
            </a:r>
            <a:r>
              <a:rPr lang="en-IN" b="0" i="0" dirty="0">
                <a:solidFill>
                  <a:srgbClr val="E8EAEC"/>
                </a:solidFill>
                <a:effectLst/>
                <a:latin typeface="DM Sans" pitchFamily="2" charset="0"/>
              </a:rPr>
              <a:t> </a:t>
            </a:r>
            <a:r>
              <a:rPr lang="en-IN" b="1" i="0" dirty="0">
                <a:solidFill>
                  <a:schemeClr val="tx1">
                    <a:lumMod val="95000"/>
                    <a:lumOff val="5000"/>
                  </a:schemeClr>
                </a:solidFill>
                <a:effectLst/>
                <a:latin typeface="Times New Roman" panose="02020603050405020304" pitchFamily="18" charset="0"/>
                <a:cs typeface="Times New Roman" panose="02020603050405020304" pitchFamily="18" charset="0"/>
              </a:rPr>
              <a:t>CSS</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30209214-56DE-BFF6-1498-F2CA65CD74D4}"/>
              </a:ext>
            </a:extLst>
          </p:cNvPr>
          <p:cNvSpPr/>
          <p:nvPr/>
        </p:nvSpPr>
        <p:spPr>
          <a:xfrm>
            <a:off x="734573" y="6003832"/>
            <a:ext cx="4917685" cy="1869642"/>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Provides utility-first CSS framework, enabling rapid UI development with customizable design systems. It's highly efficient for responsive design and reduces the need for custom CSS.</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66BCFB35-320F-9B7A-E272-2CC5D45135C5}"/>
              </a:ext>
            </a:extLst>
          </p:cNvPr>
          <p:cNvSpPr/>
          <p:nvPr/>
        </p:nvSpPr>
        <p:spPr>
          <a:xfrm>
            <a:off x="734573" y="3643785"/>
            <a:ext cx="4917685" cy="1893736"/>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 collaborative design tool that allows for real-time collaboration, making it easier to design and iterate on UI/UX designs. It's particularly useful for creating wireframes, mockups, and prototypes.</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2" name="Rectangle: Rounded Corners 21">
            <a:extLst>
              <a:ext uri="{FF2B5EF4-FFF2-40B4-BE49-F238E27FC236}">
                <a16:creationId xmlns:a16="http://schemas.microsoft.com/office/drawing/2014/main" id="{DD81DA8A-518B-AB1C-B518-2F89F4E97CE1}"/>
              </a:ext>
            </a:extLst>
          </p:cNvPr>
          <p:cNvSpPr/>
          <p:nvPr/>
        </p:nvSpPr>
        <p:spPr>
          <a:xfrm>
            <a:off x="6007784" y="3693913"/>
            <a:ext cx="1496243" cy="52322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chemeClr val="tx1">
                    <a:lumMod val="95000"/>
                    <a:lumOff val="5000"/>
                  </a:schemeClr>
                </a:solidFill>
                <a:effectLst/>
                <a:latin typeface="Times New Roman" panose="02020603050405020304" pitchFamily="18" charset="0"/>
                <a:cs typeface="Times New Roman" panose="02020603050405020304" pitchFamily="18" charset="0"/>
              </a:rPr>
              <a:t>Figma</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34" name="Graphic 33">
            <a:extLst>
              <a:ext uri="{FF2B5EF4-FFF2-40B4-BE49-F238E27FC236}">
                <a16:creationId xmlns:a16="http://schemas.microsoft.com/office/drawing/2014/main" id="{CFABDEC1-BABE-4AC7-5073-60555E394E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31071" y="1483052"/>
            <a:ext cx="749954" cy="666625"/>
          </a:xfrm>
          <a:prstGeom prst="rect">
            <a:avLst/>
          </a:prstGeom>
        </p:spPr>
      </p:pic>
      <p:pic>
        <p:nvPicPr>
          <p:cNvPr id="35" name="Picture 34">
            <a:extLst>
              <a:ext uri="{FF2B5EF4-FFF2-40B4-BE49-F238E27FC236}">
                <a16:creationId xmlns:a16="http://schemas.microsoft.com/office/drawing/2014/main" id="{C66501DD-0213-CF26-4EB8-A572938D4A7F}"/>
              </a:ext>
            </a:extLst>
          </p:cNvPr>
          <p:cNvPicPr>
            <a:picLocks noChangeAspect="1"/>
          </p:cNvPicPr>
          <p:nvPr/>
        </p:nvPicPr>
        <p:blipFill>
          <a:blip r:embed="rId4"/>
          <a:stretch>
            <a:fillRect/>
          </a:stretch>
        </p:blipFill>
        <p:spPr>
          <a:xfrm flipH="1">
            <a:off x="6251506" y="6891877"/>
            <a:ext cx="902196" cy="551185"/>
          </a:xfrm>
          <a:prstGeom prst="rect">
            <a:avLst/>
          </a:prstGeom>
        </p:spPr>
      </p:pic>
      <p:pic>
        <p:nvPicPr>
          <p:cNvPr id="36" name="Picture 35">
            <a:extLst>
              <a:ext uri="{FF2B5EF4-FFF2-40B4-BE49-F238E27FC236}">
                <a16:creationId xmlns:a16="http://schemas.microsoft.com/office/drawing/2014/main" id="{EF2D0E4E-F727-589E-09E8-6F5D82A82A6C}"/>
              </a:ext>
            </a:extLst>
          </p:cNvPr>
          <p:cNvPicPr>
            <a:picLocks noChangeAspect="1"/>
          </p:cNvPicPr>
          <p:nvPr/>
        </p:nvPicPr>
        <p:blipFill>
          <a:blip r:embed="rId5"/>
          <a:stretch>
            <a:fillRect/>
          </a:stretch>
        </p:blipFill>
        <p:spPr>
          <a:xfrm>
            <a:off x="6423051" y="4412725"/>
            <a:ext cx="539577" cy="809204"/>
          </a:xfrm>
          <a:prstGeom prst="rect">
            <a:avLst/>
          </a:prstGeom>
        </p:spPr>
      </p:pic>
      <p:sp>
        <p:nvSpPr>
          <p:cNvPr id="38" name="Rectangle: Rounded Corners 37">
            <a:extLst>
              <a:ext uri="{FF2B5EF4-FFF2-40B4-BE49-F238E27FC236}">
                <a16:creationId xmlns:a16="http://schemas.microsoft.com/office/drawing/2014/main" id="{CDAC905B-4CE2-88F0-81B0-407ABFB672E7}"/>
              </a:ext>
            </a:extLst>
          </p:cNvPr>
          <p:cNvSpPr/>
          <p:nvPr/>
        </p:nvSpPr>
        <p:spPr>
          <a:xfrm>
            <a:off x="7711864" y="943078"/>
            <a:ext cx="5084259" cy="1893736"/>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i="0" dirty="0">
                <a:solidFill>
                  <a:schemeClr val="tx1">
                    <a:lumMod val="95000"/>
                    <a:lumOff val="5000"/>
                  </a:schemeClr>
                </a:solidFill>
                <a:effectLst/>
                <a:latin typeface="Times New Roman" panose="02020603050405020304" pitchFamily="18" charset="0"/>
                <a:cs typeface="Times New Roman" panose="02020603050405020304" pitchFamily="18" charset="0"/>
              </a:rPr>
              <a:t>Used to build the interactive quiz interface, including the dashboard, quiz pages, and user authentication components. React's state management and component lifecycle methods are leveraged to manage quiz states, user interactions, and dynamic content.</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9" name="Rectangle: Rounded Corners 38">
            <a:extLst>
              <a:ext uri="{FF2B5EF4-FFF2-40B4-BE49-F238E27FC236}">
                <a16:creationId xmlns:a16="http://schemas.microsoft.com/office/drawing/2014/main" id="{DF95F200-1FC3-8CDA-01FA-2593B5E940F2}"/>
              </a:ext>
            </a:extLst>
          </p:cNvPr>
          <p:cNvSpPr/>
          <p:nvPr/>
        </p:nvSpPr>
        <p:spPr>
          <a:xfrm>
            <a:off x="7789229" y="6468418"/>
            <a:ext cx="4917685" cy="1405055"/>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i="0" dirty="0">
                <a:solidFill>
                  <a:schemeClr val="tx1">
                    <a:lumMod val="95000"/>
                    <a:lumOff val="5000"/>
                  </a:schemeClr>
                </a:solidFill>
                <a:effectLst/>
                <a:latin typeface="Times New Roman" panose="02020603050405020304" pitchFamily="18" charset="0"/>
                <a:cs typeface="Times New Roman" panose="02020603050405020304" pitchFamily="18" charset="0"/>
              </a:rPr>
              <a:t>Employed for designing the UI/UX of </a:t>
            </a:r>
            <a:r>
              <a:rPr lang="en-US" i="0" dirty="0" err="1">
                <a:solidFill>
                  <a:schemeClr val="tx1">
                    <a:lumMod val="95000"/>
                    <a:lumOff val="5000"/>
                  </a:schemeClr>
                </a:solidFill>
                <a:effectLst/>
                <a:latin typeface="Times New Roman" panose="02020603050405020304" pitchFamily="18" charset="0"/>
                <a:cs typeface="Times New Roman" panose="02020603050405020304" pitchFamily="18" charset="0"/>
              </a:rPr>
              <a:t>Quizverse</a:t>
            </a:r>
            <a:r>
              <a:rPr lang="en-US" i="0" dirty="0">
                <a:solidFill>
                  <a:schemeClr val="tx1">
                    <a:lumMod val="95000"/>
                    <a:lumOff val="5000"/>
                  </a:schemeClr>
                </a:solidFill>
                <a:effectLst/>
                <a:latin typeface="Times New Roman" panose="02020603050405020304" pitchFamily="18" charset="0"/>
                <a:cs typeface="Times New Roman" panose="02020603050405020304" pitchFamily="18" charset="0"/>
              </a:rPr>
              <a:t>, including the layout of the dashboard, quiz pages, and user authentication screens. It facilitates collaboration among designers and developers, ensuring a cohesive look and feel.</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0" name="Rectangle: Rounded Corners 39">
            <a:extLst>
              <a:ext uri="{FF2B5EF4-FFF2-40B4-BE49-F238E27FC236}">
                <a16:creationId xmlns:a16="http://schemas.microsoft.com/office/drawing/2014/main" id="{867B2352-7D63-F8BD-8ECA-B4C1038DBEDE}"/>
              </a:ext>
            </a:extLst>
          </p:cNvPr>
          <p:cNvSpPr/>
          <p:nvPr/>
        </p:nvSpPr>
        <p:spPr>
          <a:xfrm>
            <a:off x="7789229" y="3643785"/>
            <a:ext cx="4917685" cy="1893735"/>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i="0" dirty="0">
                <a:solidFill>
                  <a:schemeClr val="tx1">
                    <a:lumMod val="95000"/>
                    <a:lumOff val="5000"/>
                  </a:schemeClr>
                </a:solidFill>
                <a:effectLst/>
                <a:latin typeface="Times New Roman" panose="02020603050405020304" pitchFamily="18" charset="0"/>
                <a:cs typeface="Times New Roman" panose="02020603050405020304" pitchFamily="18" charset="0"/>
              </a:rPr>
              <a:t> Utilized for styling the application, ensuring a consistent and responsive design across different devices. It helps in quickly implementing the design system defined in Figma.</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55E79C67-1D79-60C9-E5A8-1F6C3D2B1771}"/>
              </a:ext>
            </a:extLst>
          </p:cNvPr>
          <p:cNvSpPr txBox="1"/>
          <p:nvPr/>
        </p:nvSpPr>
        <p:spPr>
          <a:xfrm>
            <a:off x="1405054" y="524928"/>
            <a:ext cx="3245005" cy="369332"/>
          </a:xfrm>
          <a:prstGeom prst="rect">
            <a:avLst/>
          </a:prstGeom>
          <a:noFill/>
        </p:spPr>
        <p:txBody>
          <a:bodyPr wrap="square" rtlCol="0">
            <a:spAutoFit/>
          </a:bodyPr>
          <a:lstStyle/>
          <a:p>
            <a:r>
              <a:rPr lang="en-IN" b="1" dirty="0">
                <a:solidFill>
                  <a:schemeClr val="tx1">
                    <a:lumMod val="95000"/>
                    <a:lumOff val="5000"/>
                  </a:schemeClr>
                </a:solidFill>
                <a:latin typeface="Times New Roman" panose="02020603050405020304" pitchFamily="18" charset="0"/>
                <a:cs typeface="Times New Roman" panose="02020603050405020304" pitchFamily="18" charset="0"/>
              </a:rPr>
              <a:t>Advantages </a:t>
            </a:r>
          </a:p>
        </p:txBody>
      </p:sp>
      <p:sp>
        <p:nvSpPr>
          <p:cNvPr id="46" name="TextBox 45">
            <a:extLst>
              <a:ext uri="{FF2B5EF4-FFF2-40B4-BE49-F238E27FC236}">
                <a16:creationId xmlns:a16="http://schemas.microsoft.com/office/drawing/2014/main" id="{3E289573-A1FA-2BD5-6B9C-F52611EB9771}"/>
              </a:ext>
            </a:extLst>
          </p:cNvPr>
          <p:cNvSpPr txBox="1"/>
          <p:nvPr/>
        </p:nvSpPr>
        <p:spPr>
          <a:xfrm>
            <a:off x="8552985" y="524928"/>
            <a:ext cx="2069797" cy="369332"/>
          </a:xfrm>
          <a:prstGeom prst="rect">
            <a:avLst/>
          </a:prstGeom>
          <a:noFill/>
        </p:spPr>
        <p:txBody>
          <a:bodyPr wrap="none" rtlCol="0">
            <a:spAutoFit/>
          </a:bodyPr>
          <a:lstStyle/>
          <a:p>
            <a:r>
              <a:rPr lang="en-IN" b="1" dirty="0">
                <a:solidFill>
                  <a:schemeClr val="tx1">
                    <a:lumMod val="95000"/>
                    <a:lumOff val="5000"/>
                  </a:schemeClr>
                </a:solidFill>
                <a:latin typeface="Times New Roman" panose="02020603050405020304" pitchFamily="18" charset="0"/>
                <a:cs typeface="Times New Roman" panose="02020603050405020304" pitchFamily="18" charset="0"/>
              </a:rPr>
              <a:t>Usage in Quizverse</a:t>
            </a:r>
          </a:p>
        </p:txBody>
      </p:sp>
      <p:sp>
        <p:nvSpPr>
          <p:cNvPr id="48" name="Rectangle: Rounded Corners 47">
            <a:extLst>
              <a:ext uri="{FF2B5EF4-FFF2-40B4-BE49-F238E27FC236}">
                <a16:creationId xmlns:a16="http://schemas.microsoft.com/office/drawing/2014/main" id="{972CEC31-215A-E4B7-4FB1-A5D7B65EBC66}"/>
              </a:ext>
            </a:extLst>
          </p:cNvPr>
          <p:cNvSpPr/>
          <p:nvPr/>
        </p:nvSpPr>
        <p:spPr>
          <a:xfrm>
            <a:off x="3773347" y="127322"/>
            <a:ext cx="5868364" cy="369332"/>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lumOff val="5000"/>
                  </a:schemeClr>
                </a:solidFill>
              </a:rPr>
              <a:t>Front End</a:t>
            </a:r>
          </a:p>
        </p:txBody>
      </p:sp>
    </p:spTree>
    <p:extLst>
      <p:ext uri="{BB962C8B-B14F-4D97-AF65-F5344CB8AC3E}">
        <p14:creationId xmlns:p14="http://schemas.microsoft.com/office/powerpoint/2010/main" val="3776085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979FB21-F9D6-58B6-7003-A0579E1A5654}"/>
              </a:ext>
            </a:extLst>
          </p:cNvPr>
          <p:cNvSpPr/>
          <p:nvPr/>
        </p:nvSpPr>
        <p:spPr>
          <a:xfrm>
            <a:off x="5875974" y="6034531"/>
            <a:ext cx="1505415" cy="1405054"/>
          </a:xfrm>
          <a:prstGeom prst="ellipse">
            <a:avLst/>
          </a:prstGeom>
          <a:solidFill>
            <a:schemeClr val="bg1">
              <a:lumMod val="9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CA3D401C-2420-62EC-6400-768BDF028789}"/>
              </a:ext>
            </a:extLst>
          </p:cNvPr>
          <p:cNvSpPr/>
          <p:nvPr/>
        </p:nvSpPr>
        <p:spPr>
          <a:xfrm>
            <a:off x="5875975" y="3206450"/>
            <a:ext cx="1505415" cy="1405054"/>
          </a:xfrm>
          <a:prstGeom prst="ellipse">
            <a:avLst/>
          </a:prstGeom>
          <a:solidFill>
            <a:schemeClr val="bg1">
              <a:lumMod val="9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B90C60BA-7C14-6593-FC3C-04FD894AA281}"/>
              </a:ext>
            </a:extLst>
          </p:cNvPr>
          <p:cNvSpPr/>
          <p:nvPr/>
        </p:nvSpPr>
        <p:spPr>
          <a:xfrm>
            <a:off x="5940131" y="1113837"/>
            <a:ext cx="1505415" cy="1405054"/>
          </a:xfrm>
          <a:prstGeom prst="ellipse">
            <a:avLst/>
          </a:prstGeom>
          <a:solidFill>
            <a:schemeClr val="bg1">
              <a:lumMod val="9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36EA6951-57B0-63AB-5FD1-AFA75F4FE9D8}"/>
              </a:ext>
            </a:extLst>
          </p:cNvPr>
          <p:cNvSpPr/>
          <p:nvPr/>
        </p:nvSpPr>
        <p:spPr>
          <a:xfrm>
            <a:off x="5962512" y="679011"/>
            <a:ext cx="1496243" cy="52322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95000"/>
                    <a:lumOff val="5000"/>
                  </a:schemeClr>
                </a:solidFill>
                <a:latin typeface="Times New Roman" panose="02020603050405020304" pitchFamily="18" charset="0"/>
                <a:cs typeface="Times New Roman" panose="02020603050405020304" pitchFamily="18" charset="0"/>
              </a:rPr>
              <a:t>Python</a:t>
            </a:r>
          </a:p>
        </p:txBody>
      </p:sp>
      <p:sp>
        <p:nvSpPr>
          <p:cNvPr id="6" name="Rectangle: Rounded Corners 5">
            <a:extLst>
              <a:ext uri="{FF2B5EF4-FFF2-40B4-BE49-F238E27FC236}">
                <a16:creationId xmlns:a16="http://schemas.microsoft.com/office/drawing/2014/main" id="{684B00C9-55C6-FC97-1B3A-7518FCFBC98B}"/>
              </a:ext>
            </a:extLst>
          </p:cNvPr>
          <p:cNvSpPr/>
          <p:nvPr/>
        </p:nvSpPr>
        <p:spPr>
          <a:xfrm>
            <a:off x="657208" y="943077"/>
            <a:ext cx="5084259" cy="1487889"/>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Known for its readability and simplicity, making it easier to maintain and scale the application. Python's extensive ecosystem provides a wide range of libraries and frameworks for various tasks.</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3F88586B-64CA-856B-DF33-C99AEA5318B9}"/>
              </a:ext>
            </a:extLst>
          </p:cNvPr>
          <p:cNvSpPr/>
          <p:nvPr/>
        </p:nvSpPr>
        <p:spPr>
          <a:xfrm>
            <a:off x="5930419" y="5573419"/>
            <a:ext cx="1496243" cy="52322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95000"/>
                    <a:lumOff val="5000"/>
                  </a:schemeClr>
                </a:solidFill>
                <a:latin typeface="Times New Roman" panose="02020603050405020304" pitchFamily="18" charset="0"/>
                <a:cs typeface="Times New Roman" panose="02020603050405020304" pitchFamily="18" charset="0"/>
              </a:rPr>
              <a:t>Django Ninja</a:t>
            </a:r>
          </a:p>
        </p:txBody>
      </p:sp>
      <p:sp>
        <p:nvSpPr>
          <p:cNvPr id="8" name="Rectangle: Rounded Corners 7">
            <a:extLst>
              <a:ext uri="{FF2B5EF4-FFF2-40B4-BE49-F238E27FC236}">
                <a16:creationId xmlns:a16="http://schemas.microsoft.com/office/drawing/2014/main" id="{E69E1848-6F89-8528-0B44-6A51863C786F}"/>
              </a:ext>
            </a:extLst>
          </p:cNvPr>
          <p:cNvSpPr/>
          <p:nvPr/>
        </p:nvSpPr>
        <p:spPr>
          <a:xfrm>
            <a:off x="657208" y="5573420"/>
            <a:ext cx="4917685" cy="1869642"/>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A web framework for building APIs with Python 3.6+ type hints. It's designed to be fast and easy to use, making it ideal for creating RESTful APIs</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753B07FD-4DA6-E908-2246-6DBACE36E8AD}"/>
              </a:ext>
            </a:extLst>
          </p:cNvPr>
          <p:cNvSpPr/>
          <p:nvPr/>
        </p:nvSpPr>
        <p:spPr>
          <a:xfrm>
            <a:off x="657208" y="3141281"/>
            <a:ext cx="4917685" cy="1869642"/>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 high-level Python web framework that encourages rapid development and clean, pragmatic design. It includes an ORM (Object-Relational Mapping) for database interactions, authentication, and more, out of the box.</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5663C351-CC41-AD5A-8EA2-F5EFC4EB1A1A}"/>
              </a:ext>
            </a:extLst>
          </p:cNvPr>
          <p:cNvSpPr/>
          <p:nvPr/>
        </p:nvSpPr>
        <p:spPr>
          <a:xfrm>
            <a:off x="5930419" y="2785563"/>
            <a:ext cx="1496243" cy="52322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95000"/>
                    <a:lumOff val="5000"/>
                  </a:schemeClr>
                </a:solidFill>
                <a:latin typeface="Times New Roman" panose="02020603050405020304" pitchFamily="18" charset="0"/>
                <a:cs typeface="Times New Roman" panose="02020603050405020304" pitchFamily="18" charset="0"/>
              </a:rPr>
              <a:t>Django</a:t>
            </a:r>
          </a:p>
        </p:txBody>
      </p:sp>
      <p:sp>
        <p:nvSpPr>
          <p:cNvPr id="14" name="Rectangle: Rounded Corners 13">
            <a:extLst>
              <a:ext uri="{FF2B5EF4-FFF2-40B4-BE49-F238E27FC236}">
                <a16:creationId xmlns:a16="http://schemas.microsoft.com/office/drawing/2014/main" id="{B1A3CB34-E72E-744A-706F-391CB9B12B53}"/>
              </a:ext>
            </a:extLst>
          </p:cNvPr>
          <p:cNvSpPr/>
          <p:nvPr/>
        </p:nvSpPr>
        <p:spPr>
          <a:xfrm>
            <a:off x="7711864" y="943078"/>
            <a:ext cx="5223551" cy="1487888"/>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The primary programming language used for backend development, leveraging its robust ecosystem for various functionalities like database management, authentication, and more.</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7FA5BEB2-20E2-371F-2AAF-B5ACC3A2A963}"/>
              </a:ext>
            </a:extLst>
          </p:cNvPr>
          <p:cNvSpPr/>
          <p:nvPr/>
        </p:nvSpPr>
        <p:spPr>
          <a:xfrm>
            <a:off x="7711864" y="5464098"/>
            <a:ext cx="5223551" cy="1978963"/>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Employed to create the API endpoints for </a:t>
            </a:r>
            <a:r>
              <a:rPr lang="en-US"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Quizverse</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handling requests from the front end for quiz data, user actions, and more. It ensures efficient communication between the front end and the backend, facilitating the dynamic content loading and user interactions.</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DB4FB6C8-64D6-EA89-CD45-A689BB29BB02}"/>
              </a:ext>
            </a:extLst>
          </p:cNvPr>
          <p:cNvSpPr/>
          <p:nvPr/>
        </p:nvSpPr>
        <p:spPr>
          <a:xfrm>
            <a:off x="7711864" y="3206450"/>
            <a:ext cx="5223551" cy="1725262"/>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Used to build the core application logic, including user authentication, session management, and serving the static files for the front end. Django's ORM simplifies database interactions, making it easier to manage quiz data, user profiles, and other application data</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2D5F9D1B-B4A9-8830-4922-449578335C4D}"/>
              </a:ext>
            </a:extLst>
          </p:cNvPr>
          <p:cNvSpPr txBox="1"/>
          <p:nvPr/>
        </p:nvSpPr>
        <p:spPr>
          <a:xfrm>
            <a:off x="1405054" y="524928"/>
            <a:ext cx="3245005" cy="369332"/>
          </a:xfrm>
          <a:prstGeom prst="rect">
            <a:avLst/>
          </a:prstGeom>
          <a:noFill/>
        </p:spPr>
        <p:txBody>
          <a:bodyPr wrap="square" rtlCol="0">
            <a:spAutoFit/>
          </a:bodyPr>
          <a:lstStyle/>
          <a:p>
            <a:r>
              <a:rPr lang="en-IN" b="1" dirty="0">
                <a:solidFill>
                  <a:schemeClr val="tx1">
                    <a:lumMod val="95000"/>
                    <a:lumOff val="5000"/>
                  </a:schemeClr>
                </a:solidFill>
                <a:latin typeface="Times New Roman" panose="02020603050405020304" pitchFamily="18" charset="0"/>
                <a:cs typeface="Times New Roman" panose="02020603050405020304" pitchFamily="18" charset="0"/>
              </a:rPr>
              <a:t>Advantages </a:t>
            </a:r>
          </a:p>
        </p:txBody>
      </p:sp>
      <p:sp>
        <p:nvSpPr>
          <p:cNvPr id="18" name="TextBox 17">
            <a:extLst>
              <a:ext uri="{FF2B5EF4-FFF2-40B4-BE49-F238E27FC236}">
                <a16:creationId xmlns:a16="http://schemas.microsoft.com/office/drawing/2014/main" id="{599A57BF-9716-923A-FDEA-65B988119643}"/>
              </a:ext>
            </a:extLst>
          </p:cNvPr>
          <p:cNvSpPr txBox="1"/>
          <p:nvPr/>
        </p:nvSpPr>
        <p:spPr>
          <a:xfrm>
            <a:off x="8552985" y="524928"/>
            <a:ext cx="2069797" cy="369332"/>
          </a:xfrm>
          <a:prstGeom prst="rect">
            <a:avLst/>
          </a:prstGeom>
          <a:noFill/>
        </p:spPr>
        <p:txBody>
          <a:bodyPr wrap="none" rtlCol="0">
            <a:spAutoFit/>
          </a:bodyPr>
          <a:lstStyle/>
          <a:p>
            <a:r>
              <a:rPr lang="en-IN" b="1" dirty="0">
                <a:solidFill>
                  <a:schemeClr val="tx1">
                    <a:lumMod val="95000"/>
                    <a:lumOff val="5000"/>
                  </a:schemeClr>
                </a:solidFill>
                <a:latin typeface="Times New Roman" panose="02020603050405020304" pitchFamily="18" charset="0"/>
                <a:cs typeface="Times New Roman" panose="02020603050405020304" pitchFamily="18" charset="0"/>
              </a:rPr>
              <a:t>Usage in Quizverse</a:t>
            </a:r>
          </a:p>
        </p:txBody>
      </p:sp>
      <p:pic>
        <p:nvPicPr>
          <p:cNvPr id="20" name="Picture 19">
            <a:extLst>
              <a:ext uri="{FF2B5EF4-FFF2-40B4-BE49-F238E27FC236}">
                <a16:creationId xmlns:a16="http://schemas.microsoft.com/office/drawing/2014/main" id="{5AF8FAEA-D91D-D774-1DA4-E341054EB437}"/>
              </a:ext>
            </a:extLst>
          </p:cNvPr>
          <p:cNvPicPr>
            <a:picLocks noChangeAspect="1"/>
          </p:cNvPicPr>
          <p:nvPr/>
        </p:nvPicPr>
        <p:blipFill>
          <a:blip r:embed="rId2"/>
          <a:stretch>
            <a:fillRect/>
          </a:stretch>
        </p:blipFill>
        <p:spPr>
          <a:xfrm>
            <a:off x="6345885" y="1502097"/>
            <a:ext cx="693905" cy="760362"/>
          </a:xfrm>
          <a:prstGeom prst="rect">
            <a:avLst/>
          </a:prstGeom>
        </p:spPr>
      </p:pic>
      <p:pic>
        <p:nvPicPr>
          <p:cNvPr id="22" name="Picture 21">
            <a:extLst>
              <a:ext uri="{FF2B5EF4-FFF2-40B4-BE49-F238E27FC236}">
                <a16:creationId xmlns:a16="http://schemas.microsoft.com/office/drawing/2014/main" id="{00E66359-529F-98BD-8DF5-394541DA40D8}"/>
              </a:ext>
            </a:extLst>
          </p:cNvPr>
          <p:cNvPicPr>
            <a:picLocks noChangeAspect="1"/>
          </p:cNvPicPr>
          <p:nvPr/>
        </p:nvPicPr>
        <p:blipFill>
          <a:blip r:embed="rId3"/>
          <a:stretch>
            <a:fillRect/>
          </a:stretch>
        </p:blipFill>
        <p:spPr>
          <a:xfrm>
            <a:off x="6195627" y="6186289"/>
            <a:ext cx="965825" cy="1163645"/>
          </a:xfrm>
          <a:prstGeom prst="rect">
            <a:avLst/>
          </a:prstGeom>
        </p:spPr>
      </p:pic>
      <p:pic>
        <p:nvPicPr>
          <p:cNvPr id="24" name="Graphic 23">
            <a:extLst>
              <a:ext uri="{FF2B5EF4-FFF2-40B4-BE49-F238E27FC236}">
                <a16:creationId xmlns:a16="http://schemas.microsoft.com/office/drawing/2014/main" id="{FA6A75F6-A408-9BC0-5D38-4BAE3D0A90D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67466" y="3502160"/>
            <a:ext cx="750258" cy="955499"/>
          </a:xfrm>
          <a:prstGeom prst="rect">
            <a:avLst/>
          </a:prstGeom>
        </p:spPr>
      </p:pic>
      <p:sp>
        <p:nvSpPr>
          <p:cNvPr id="26" name="Rectangle: Rounded Corners 25">
            <a:extLst>
              <a:ext uri="{FF2B5EF4-FFF2-40B4-BE49-F238E27FC236}">
                <a16:creationId xmlns:a16="http://schemas.microsoft.com/office/drawing/2014/main" id="{7E3C558E-0EC9-5D83-6B27-C66D30C7C3BE}"/>
              </a:ext>
            </a:extLst>
          </p:cNvPr>
          <p:cNvSpPr/>
          <p:nvPr/>
        </p:nvSpPr>
        <p:spPr>
          <a:xfrm>
            <a:off x="3773347" y="127322"/>
            <a:ext cx="5868364" cy="369332"/>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lumOff val="5000"/>
                  </a:schemeClr>
                </a:solidFill>
              </a:rPr>
              <a:t>Back End</a:t>
            </a:r>
          </a:p>
        </p:txBody>
      </p:sp>
    </p:spTree>
    <p:extLst>
      <p:ext uri="{BB962C8B-B14F-4D97-AF65-F5344CB8AC3E}">
        <p14:creationId xmlns:p14="http://schemas.microsoft.com/office/powerpoint/2010/main" val="1002883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FBCDC-9E4E-19FC-EABE-FE15D12C84DC}"/>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9AE8FE48-E646-CFD9-11B9-559E18EF101A}"/>
              </a:ext>
            </a:extLst>
          </p:cNvPr>
          <p:cNvSpPr/>
          <p:nvPr/>
        </p:nvSpPr>
        <p:spPr>
          <a:xfrm>
            <a:off x="5875974" y="6394791"/>
            <a:ext cx="1505415" cy="1405054"/>
          </a:xfrm>
          <a:prstGeom prst="ellipse">
            <a:avLst/>
          </a:prstGeom>
          <a:solidFill>
            <a:schemeClr val="bg1">
              <a:lumMod val="9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9AB40C3E-32CA-DB36-A43A-02A2EF68B4EB}"/>
              </a:ext>
            </a:extLst>
          </p:cNvPr>
          <p:cNvSpPr/>
          <p:nvPr/>
        </p:nvSpPr>
        <p:spPr>
          <a:xfrm>
            <a:off x="5875975" y="3566710"/>
            <a:ext cx="1505415" cy="1405054"/>
          </a:xfrm>
          <a:prstGeom prst="ellipse">
            <a:avLst/>
          </a:prstGeom>
          <a:solidFill>
            <a:schemeClr val="bg1">
              <a:lumMod val="9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DD6DAEFC-829C-8094-B080-2A3394E12BA2}"/>
              </a:ext>
            </a:extLst>
          </p:cNvPr>
          <p:cNvSpPr/>
          <p:nvPr/>
        </p:nvSpPr>
        <p:spPr>
          <a:xfrm>
            <a:off x="5940131" y="1113837"/>
            <a:ext cx="1505415" cy="1405054"/>
          </a:xfrm>
          <a:prstGeom prst="ellipse">
            <a:avLst/>
          </a:prstGeom>
          <a:solidFill>
            <a:schemeClr val="bg1">
              <a:lumMod val="9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9BCB7B7E-B24C-F412-C246-4B7F17316F30}"/>
              </a:ext>
            </a:extLst>
          </p:cNvPr>
          <p:cNvSpPr/>
          <p:nvPr/>
        </p:nvSpPr>
        <p:spPr>
          <a:xfrm>
            <a:off x="5962512" y="679011"/>
            <a:ext cx="1496243" cy="52322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95000"/>
                    <a:lumOff val="5000"/>
                  </a:schemeClr>
                </a:solidFill>
                <a:latin typeface="Times New Roman" panose="02020603050405020304" pitchFamily="18" charset="0"/>
                <a:cs typeface="Times New Roman" panose="02020603050405020304" pitchFamily="18" charset="0"/>
              </a:rPr>
              <a:t>PostgreSQL</a:t>
            </a:r>
          </a:p>
        </p:txBody>
      </p:sp>
      <p:sp>
        <p:nvSpPr>
          <p:cNvPr id="6" name="Rectangle: Rounded Corners 5">
            <a:extLst>
              <a:ext uri="{FF2B5EF4-FFF2-40B4-BE49-F238E27FC236}">
                <a16:creationId xmlns:a16="http://schemas.microsoft.com/office/drawing/2014/main" id="{D62DC9F6-123D-B75C-942F-DA342A2A9567}"/>
              </a:ext>
            </a:extLst>
          </p:cNvPr>
          <p:cNvSpPr/>
          <p:nvPr/>
        </p:nvSpPr>
        <p:spPr>
          <a:xfrm>
            <a:off x="657208" y="943077"/>
            <a:ext cx="5084259" cy="1487889"/>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Offers advanced features like full-text search, JSON support, and spatial data types, making it highly versatile for various types of data storage and querying needs. It's also known for its reliability, performance, and scalability.</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A676E351-9D79-747C-3BBB-EE1D0BCD402E}"/>
              </a:ext>
            </a:extLst>
          </p:cNvPr>
          <p:cNvSpPr/>
          <p:nvPr/>
        </p:nvSpPr>
        <p:spPr>
          <a:xfrm>
            <a:off x="5930419" y="5933679"/>
            <a:ext cx="1496243" cy="52322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95000"/>
                    <a:lumOff val="5000"/>
                  </a:schemeClr>
                </a:solidFill>
                <a:latin typeface="Times New Roman" panose="02020603050405020304" pitchFamily="18" charset="0"/>
                <a:cs typeface="Times New Roman" panose="02020603050405020304" pitchFamily="18" charset="0"/>
              </a:rPr>
              <a:t>GitHub</a:t>
            </a:r>
          </a:p>
        </p:txBody>
      </p:sp>
      <p:sp>
        <p:nvSpPr>
          <p:cNvPr id="8" name="Rectangle: Rounded Corners 7">
            <a:extLst>
              <a:ext uri="{FF2B5EF4-FFF2-40B4-BE49-F238E27FC236}">
                <a16:creationId xmlns:a16="http://schemas.microsoft.com/office/drawing/2014/main" id="{D6BBE234-48A9-BB54-B529-DF251DDE11E3}"/>
              </a:ext>
            </a:extLst>
          </p:cNvPr>
          <p:cNvSpPr/>
          <p:nvPr/>
        </p:nvSpPr>
        <p:spPr>
          <a:xfrm>
            <a:off x="657208" y="5933680"/>
            <a:ext cx="4917685" cy="1869642"/>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A web-based hosting service for version control using Git. It facilitates collaboration, code review, and project management, making it easier to manage the development process of </a:t>
            </a:r>
            <a:r>
              <a:rPr lang="en-US"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Quizverse</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366E7949-7592-13E5-8ED0-69CD1CD42EE7}"/>
              </a:ext>
            </a:extLst>
          </p:cNvPr>
          <p:cNvSpPr/>
          <p:nvPr/>
        </p:nvSpPr>
        <p:spPr>
          <a:xfrm>
            <a:off x="657208" y="3501541"/>
            <a:ext cx="4917685" cy="1869642"/>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A distributed version control system that allows for efficient tracking of changes, collaboration among developers, and easy rollback to previous versions if needed.</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3B2BFDCD-B334-3C3C-E558-59522A3414F6}"/>
              </a:ext>
            </a:extLst>
          </p:cNvPr>
          <p:cNvSpPr/>
          <p:nvPr/>
        </p:nvSpPr>
        <p:spPr>
          <a:xfrm>
            <a:off x="5930419" y="3145823"/>
            <a:ext cx="1496243" cy="52322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95000"/>
                    <a:lumOff val="5000"/>
                  </a:schemeClr>
                </a:solidFill>
                <a:latin typeface="Times New Roman" panose="02020603050405020304" pitchFamily="18" charset="0"/>
                <a:cs typeface="Times New Roman" panose="02020603050405020304" pitchFamily="18" charset="0"/>
              </a:rPr>
              <a:t>Git</a:t>
            </a:r>
          </a:p>
        </p:txBody>
      </p:sp>
      <p:sp>
        <p:nvSpPr>
          <p:cNvPr id="14" name="Rectangle: Rounded Corners 13">
            <a:extLst>
              <a:ext uri="{FF2B5EF4-FFF2-40B4-BE49-F238E27FC236}">
                <a16:creationId xmlns:a16="http://schemas.microsoft.com/office/drawing/2014/main" id="{23C37400-A400-BFE6-5FBC-4FD6D3BE2860}"/>
              </a:ext>
            </a:extLst>
          </p:cNvPr>
          <p:cNvSpPr/>
          <p:nvPr/>
        </p:nvSpPr>
        <p:spPr>
          <a:xfrm>
            <a:off x="7711864" y="943078"/>
            <a:ext cx="5223551" cy="1487888"/>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Used as the primary database for storing quiz data, user profiles, quiz attempts, and other application data. Its powerful querying capabilities ensure efficient data retrieval and manipulation, supporting the dynamic and interactive nature of </a:t>
            </a:r>
            <a:r>
              <a:rPr lang="en-US"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Quizverse</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000A921D-A10B-DCD1-1F03-9C1CBB50EF97}"/>
              </a:ext>
            </a:extLst>
          </p:cNvPr>
          <p:cNvSpPr/>
          <p:nvPr/>
        </p:nvSpPr>
        <p:spPr>
          <a:xfrm>
            <a:off x="7711864" y="5824358"/>
            <a:ext cx="5223551" cy="1978963"/>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Employed for hosting the codebase, managing issues, pull requests, and documentation. It ensures that the development process is transparent and accessible to all team members.</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5FCD9F62-A2E0-6C7C-3EBB-180CE181E1C9}"/>
              </a:ext>
            </a:extLst>
          </p:cNvPr>
          <p:cNvSpPr/>
          <p:nvPr/>
        </p:nvSpPr>
        <p:spPr>
          <a:xfrm>
            <a:off x="7711864" y="3566710"/>
            <a:ext cx="5223551" cy="1725262"/>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Used for tracking changes in the codebase, managing different versions of the application, and facilitating collaboration among developers.</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6BB1B88C-27DC-5B69-26AF-BE809D289381}"/>
              </a:ext>
            </a:extLst>
          </p:cNvPr>
          <p:cNvSpPr txBox="1"/>
          <p:nvPr/>
        </p:nvSpPr>
        <p:spPr>
          <a:xfrm>
            <a:off x="1405054" y="524928"/>
            <a:ext cx="3245005" cy="369332"/>
          </a:xfrm>
          <a:prstGeom prst="rect">
            <a:avLst/>
          </a:prstGeom>
          <a:noFill/>
        </p:spPr>
        <p:txBody>
          <a:bodyPr wrap="square" rtlCol="0">
            <a:spAutoFit/>
          </a:bodyPr>
          <a:lstStyle/>
          <a:p>
            <a:r>
              <a:rPr lang="en-IN" b="1" dirty="0">
                <a:solidFill>
                  <a:schemeClr val="tx1">
                    <a:lumMod val="95000"/>
                    <a:lumOff val="5000"/>
                  </a:schemeClr>
                </a:solidFill>
                <a:latin typeface="Times New Roman" panose="02020603050405020304" pitchFamily="18" charset="0"/>
                <a:cs typeface="Times New Roman" panose="02020603050405020304" pitchFamily="18" charset="0"/>
              </a:rPr>
              <a:t>Advantages</a:t>
            </a:r>
          </a:p>
        </p:txBody>
      </p:sp>
      <p:sp>
        <p:nvSpPr>
          <p:cNvPr id="18" name="TextBox 17">
            <a:extLst>
              <a:ext uri="{FF2B5EF4-FFF2-40B4-BE49-F238E27FC236}">
                <a16:creationId xmlns:a16="http://schemas.microsoft.com/office/drawing/2014/main" id="{ADD39C0A-679A-26B5-506B-D75C43318980}"/>
              </a:ext>
            </a:extLst>
          </p:cNvPr>
          <p:cNvSpPr txBox="1"/>
          <p:nvPr/>
        </p:nvSpPr>
        <p:spPr>
          <a:xfrm>
            <a:off x="8552985" y="524928"/>
            <a:ext cx="2069797" cy="369332"/>
          </a:xfrm>
          <a:prstGeom prst="rect">
            <a:avLst/>
          </a:prstGeom>
          <a:noFill/>
        </p:spPr>
        <p:txBody>
          <a:bodyPr wrap="none" rtlCol="0">
            <a:spAutoFit/>
          </a:bodyPr>
          <a:lstStyle/>
          <a:p>
            <a:r>
              <a:rPr lang="en-IN" b="1" dirty="0">
                <a:solidFill>
                  <a:schemeClr val="tx1">
                    <a:lumMod val="95000"/>
                    <a:lumOff val="5000"/>
                  </a:schemeClr>
                </a:solidFill>
                <a:latin typeface="Times New Roman" panose="02020603050405020304" pitchFamily="18" charset="0"/>
                <a:cs typeface="Times New Roman" panose="02020603050405020304" pitchFamily="18" charset="0"/>
              </a:rPr>
              <a:t>Usage in Quizverse</a:t>
            </a:r>
          </a:p>
        </p:txBody>
      </p:sp>
      <p:pic>
        <p:nvPicPr>
          <p:cNvPr id="12" name="Picture 11">
            <a:extLst>
              <a:ext uri="{FF2B5EF4-FFF2-40B4-BE49-F238E27FC236}">
                <a16:creationId xmlns:a16="http://schemas.microsoft.com/office/drawing/2014/main" id="{E28A384D-7DFA-D498-7C6C-BD2B88DD570B}"/>
              </a:ext>
            </a:extLst>
          </p:cNvPr>
          <p:cNvPicPr>
            <a:picLocks noChangeAspect="1"/>
          </p:cNvPicPr>
          <p:nvPr/>
        </p:nvPicPr>
        <p:blipFill>
          <a:blip r:embed="rId2"/>
          <a:stretch>
            <a:fillRect/>
          </a:stretch>
        </p:blipFill>
        <p:spPr>
          <a:xfrm>
            <a:off x="6139788" y="1316283"/>
            <a:ext cx="1021664" cy="1053559"/>
          </a:xfrm>
          <a:prstGeom prst="rect">
            <a:avLst/>
          </a:prstGeom>
        </p:spPr>
      </p:pic>
      <p:pic>
        <p:nvPicPr>
          <p:cNvPr id="19" name="Picture 18">
            <a:extLst>
              <a:ext uri="{FF2B5EF4-FFF2-40B4-BE49-F238E27FC236}">
                <a16:creationId xmlns:a16="http://schemas.microsoft.com/office/drawing/2014/main" id="{11D939B4-7762-AD9C-D402-BA5918556709}"/>
              </a:ext>
            </a:extLst>
          </p:cNvPr>
          <p:cNvPicPr>
            <a:picLocks noChangeAspect="1"/>
          </p:cNvPicPr>
          <p:nvPr/>
        </p:nvPicPr>
        <p:blipFill>
          <a:blip r:embed="rId3"/>
          <a:stretch>
            <a:fillRect/>
          </a:stretch>
        </p:blipFill>
        <p:spPr>
          <a:xfrm>
            <a:off x="5968965" y="6437602"/>
            <a:ext cx="1319431" cy="1319431"/>
          </a:xfrm>
          <a:prstGeom prst="rect">
            <a:avLst/>
          </a:prstGeom>
        </p:spPr>
      </p:pic>
      <p:pic>
        <p:nvPicPr>
          <p:cNvPr id="23" name="Picture 22">
            <a:extLst>
              <a:ext uri="{FF2B5EF4-FFF2-40B4-BE49-F238E27FC236}">
                <a16:creationId xmlns:a16="http://schemas.microsoft.com/office/drawing/2014/main" id="{403FEB1D-D4B1-B50F-194B-F95616FE2992}"/>
              </a:ext>
            </a:extLst>
          </p:cNvPr>
          <p:cNvPicPr>
            <a:picLocks noChangeAspect="1"/>
          </p:cNvPicPr>
          <p:nvPr/>
        </p:nvPicPr>
        <p:blipFill>
          <a:blip r:embed="rId4"/>
          <a:stretch>
            <a:fillRect/>
          </a:stretch>
        </p:blipFill>
        <p:spPr>
          <a:xfrm>
            <a:off x="6016042" y="3716216"/>
            <a:ext cx="1208374" cy="1208374"/>
          </a:xfrm>
          <a:prstGeom prst="rect">
            <a:avLst/>
          </a:prstGeom>
        </p:spPr>
      </p:pic>
      <p:sp>
        <p:nvSpPr>
          <p:cNvPr id="25" name="Rectangle: Rounded Corners 24">
            <a:extLst>
              <a:ext uri="{FF2B5EF4-FFF2-40B4-BE49-F238E27FC236}">
                <a16:creationId xmlns:a16="http://schemas.microsoft.com/office/drawing/2014/main" id="{A6758491-5D77-A1C5-6B1A-461A46EF7FCA}"/>
              </a:ext>
            </a:extLst>
          </p:cNvPr>
          <p:cNvSpPr/>
          <p:nvPr/>
        </p:nvSpPr>
        <p:spPr>
          <a:xfrm>
            <a:off x="3889094" y="2849658"/>
            <a:ext cx="5868364" cy="369332"/>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lumOff val="5000"/>
                  </a:schemeClr>
                </a:solidFill>
              </a:rPr>
              <a:t>Version Control</a:t>
            </a:r>
          </a:p>
        </p:txBody>
      </p:sp>
    </p:spTree>
    <p:extLst>
      <p:ext uri="{BB962C8B-B14F-4D97-AF65-F5344CB8AC3E}">
        <p14:creationId xmlns:p14="http://schemas.microsoft.com/office/powerpoint/2010/main" val="1040677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11D49-D8A8-00BF-7F07-35D1181727BE}"/>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0A9F6E00-E1BA-1D84-8016-1BE43EEB6F7E}"/>
              </a:ext>
            </a:extLst>
          </p:cNvPr>
          <p:cNvSpPr/>
          <p:nvPr/>
        </p:nvSpPr>
        <p:spPr>
          <a:xfrm>
            <a:off x="419099" y="6307623"/>
            <a:ext cx="1512793" cy="1665496"/>
          </a:xfrm>
          <a:prstGeom prst="ellipse">
            <a:avLst/>
          </a:prstGeom>
          <a:solidFill>
            <a:schemeClr val="bg1">
              <a:lumMod val="9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AAB313AC-8489-BB20-D1B7-BC53D0B2DA98}"/>
              </a:ext>
            </a:extLst>
          </p:cNvPr>
          <p:cNvSpPr/>
          <p:nvPr/>
        </p:nvSpPr>
        <p:spPr>
          <a:xfrm>
            <a:off x="477751" y="3851248"/>
            <a:ext cx="1512793" cy="1665496"/>
          </a:xfrm>
          <a:prstGeom prst="ellipse">
            <a:avLst/>
          </a:prstGeom>
          <a:solidFill>
            <a:schemeClr val="bg1">
              <a:lumMod val="9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EFC9B087-2467-2129-C106-53141BC0F0FA}"/>
              </a:ext>
            </a:extLst>
          </p:cNvPr>
          <p:cNvSpPr/>
          <p:nvPr/>
        </p:nvSpPr>
        <p:spPr>
          <a:xfrm>
            <a:off x="483256" y="1386929"/>
            <a:ext cx="1512793" cy="1665496"/>
          </a:xfrm>
          <a:prstGeom prst="ellipse">
            <a:avLst/>
          </a:prstGeom>
          <a:solidFill>
            <a:schemeClr val="bg1">
              <a:lumMod val="9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B99C47F1-1056-355F-6E4E-9624CB7ABA9D}"/>
              </a:ext>
            </a:extLst>
          </p:cNvPr>
          <p:cNvSpPr/>
          <p:nvPr/>
        </p:nvSpPr>
        <p:spPr>
          <a:xfrm>
            <a:off x="506668" y="952103"/>
            <a:ext cx="1503576" cy="620204"/>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95000"/>
                    <a:lumOff val="5000"/>
                  </a:schemeClr>
                </a:solidFill>
                <a:latin typeface="Times New Roman" panose="02020603050405020304" pitchFamily="18" charset="0"/>
                <a:cs typeface="Times New Roman" panose="02020603050405020304" pitchFamily="18" charset="0"/>
              </a:rPr>
              <a:t>Docker</a:t>
            </a:r>
          </a:p>
        </p:txBody>
      </p:sp>
      <p:sp>
        <p:nvSpPr>
          <p:cNvPr id="7" name="Rectangle: Rounded Corners 6">
            <a:extLst>
              <a:ext uri="{FF2B5EF4-FFF2-40B4-BE49-F238E27FC236}">
                <a16:creationId xmlns:a16="http://schemas.microsoft.com/office/drawing/2014/main" id="{37B35D87-9AFF-D397-04BC-91D52B0BF44F}"/>
              </a:ext>
            </a:extLst>
          </p:cNvPr>
          <p:cNvSpPr/>
          <p:nvPr/>
        </p:nvSpPr>
        <p:spPr>
          <a:xfrm>
            <a:off x="474575" y="5846511"/>
            <a:ext cx="1503576" cy="620204"/>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95000"/>
                    <a:lumOff val="5000"/>
                  </a:schemeClr>
                </a:solidFill>
                <a:latin typeface="Times New Roman" panose="02020603050405020304" pitchFamily="18" charset="0"/>
                <a:cs typeface="Times New Roman" panose="02020603050405020304" pitchFamily="18" charset="0"/>
              </a:rPr>
              <a:t>Nginx</a:t>
            </a:r>
          </a:p>
        </p:txBody>
      </p:sp>
      <p:sp>
        <p:nvSpPr>
          <p:cNvPr id="10" name="Rectangle: Rounded Corners 9">
            <a:extLst>
              <a:ext uri="{FF2B5EF4-FFF2-40B4-BE49-F238E27FC236}">
                <a16:creationId xmlns:a16="http://schemas.microsoft.com/office/drawing/2014/main" id="{D0C6DA61-E171-FC49-E6FD-5E39A424744E}"/>
              </a:ext>
            </a:extLst>
          </p:cNvPr>
          <p:cNvSpPr/>
          <p:nvPr/>
        </p:nvSpPr>
        <p:spPr>
          <a:xfrm>
            <a:off x="474575" y="3303047"/>
            <a:ext cx="1503576" cy="620204"/>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95000"/>
                    <a:lumOff val="5000"/>
                  </a:schemeClr>
                </a:solidFill>
                <a:latin typeface="Times New Roman" panose="02020603050405020304" pitchFamily="18" charset="0"/>
                <a:cs typeface="Times New Roman" panose="02020603050405020304" pitchFamily="18" charset="0"/>
              </a:rPr>
              <a:t>Docker Compose</a:t>
            </a:r>
          </a:p>
        </p:txBody>
      </p:sp>
      <p:sp>
        <p:nvSpPr>
          <p:cNvPr id="14" name="Rectangle: Rounded Corners 13">
            <a:extLst>
              <a:ext uri="{FF2B5EF4-FFF2-40B4-BE49-F238E27FC236}">
                <a16:creationId xmlns:a16="http://schemas.microsoft.com/office/drawing/2014/main" id="{13204C8F-BD38-7966-47C7-9DB3511AE9E4}"/>
              </a:ext>
            </a:extLst>
          </p:cNvPr>
          <p:cNvSpPr/>
          <p:nvPr/>
        </p:nvSpPr>
        <p:spPr>
          <a:xfrm>
            <a:off x="2100382" y="1294971"/>
            <a:ext cx="5249151" cy="1763684"/>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2">
                    <a:lumMod val="10000"/>
                  </a:schemeClr>
                </a:solidFill>
                <a:effectLst/>
                <a:latin typeface="Times New Roman" panose="02020603050405020304" pitchFamily="18" charset="0"/>
                <a:cs typeface="Times New Roman" panose="02020603050405020304" pitchFamily="18" charset="0"/>
              </a:rPr>
              <a:t>Used to containerize the application, including the front end, back end, and database, ensuring consistency and ease of deployment across different environments.</a:t>
            </a:r>
            <a:endParaRPr lang="en-IN"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ABC1B261-10F1-4190-6D73-A0B899D05742}"/>
              </a:ext>
            </a:extLst>
          </p:cNvPr>
          <p:cNvSpPr/>
          <p:nvPr/>
        </p:nvSpPr>
        <p:spPr>
          <a:xfrm>
            <a:off x="2100382" y="5815991"/>
            <a:ext cx="5249151" cy="2345785"/>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2">
                    <a:lumMod val="10000"/>
                  </a:schemeClr>
                </a:solidFill>
                <a:effectLst/>
                <a:latin typeface="Times New Roman" panose="02020603050405020304" pitchFamily="18" charset="0"/>
                <a:cs typeface="Times New Roman" panose="02020603050405020304" pitchFamily="18" charset="0"/>
              </a:rPr>
              <a:t> A high-performance HTTP server and reverse proxy server. It's used to serve the static files for the front end and as a reverse proxy for the backend, improving performance and security.</a:t>
            </a:r>
            <a:endParaRPr lang="en-IN"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73461D47-3B8F-3DB2-434F-282162907C9F}"/>
              </a:ext>
            </a:extLst>
          </p:cNvPr>
          <p:cNvSpPr/>
          <p:nvPr/>
        </p:nvSpPr>
        <p:spPr>
          <a:xfrm>
            <a:off x="2100382" y="3558343"/>
            <a:ext cx="5249151" cy="2045058"/>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2">
                    <a:lumMod val="10000"/>
                  </a:schemeClr>
                </a:solidFill>
                <a:effectLst/>
                <a:latin typeface="Times New Roman" panose="02020603050405020304" pitchFamily="18" charset="0"/>
                <a:cs typeface="Times New Roman" panose="02020603050405020304" pitchFamily="18" charset="0"/>
              </a:rPr>
              <a:t>Docker Compose: A tool for defining and running multi-container Docker applications. It's used to manage the services (front end, back end, database) as a single entity, simplifying deployment and scaling.</a:t>
            </a:r>
          </a:p>
          <a:p>
            <a:pPr algn="ctr"/>
            <a:endParaRPr lang="en-IN"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26" name="Rectangle: Rounded Corners 25">
            <a:extLst>
              <a:ext uri="{FF2B5EF4-FFF2-40B4-BE49-F238E27FC236}">
                <a16:creationId xmlns:a16="http://schemas.microsoft.com/office/drawing/2014/main" id="{EC1B4596-AFD1-13C1-1D78-2968843F0DFD}"/>
              </a:ext>
            </a:extLst>
          </p:cNvPr>
          <p:cNvSpPr/>
          <p:nvPr/>
        </p:nvSpPr>
        <p:spPr>
          <a:xfrm>
            <a:off x="1966374" y="146625"/>
            <a:ext cx="5868364" cy="369332"/>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lumOff val="5000"/>
                  </a:schemeClr>
                </a:solidFill>
              </a:rPr>
              <a:t>Deployment</a:t>
            </a:r>
          </a:p>
        </p:txBody>
      </p:sp>
      <p:sp>
        <p:nvSpPr>
          <p:cNvPr id="11" name="Oval 10">
            <a:extLst>
              <a:ext uri="{FF2B5EF4-FFF2-40B4-BE49-F238E27FC236}">
                <a16:creationId xmlns:a16="http://schemas.microsoft.com/office/drawing/2014/main" id="{5D15525A-D80E-2EB0-305F-8525CC0A4E1B}"/>
              </a:ext>
            </a:extLst>
          </p:cNvPr>
          <p:cNvSpPr/>
          <p:nvPr/>
        </p:nvSpPr>
        <p:spPr>
          <a:xfrm>
            <a:off x="7429165" y="1643895"/>
            <a:ext cx="1505415" cy="1405054"/>
          </a:xfrm>
          <a:prstGeom prst="ellipse">
            <a:avLst/>
          </a:prstGeom>
          <a:solidFill>
            <a:schemeClr val="bg1">
              <a:lumMod val="9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CFEC3C24-196C-536C-763E-13A9D8EB57DC}"/>
              </a:ext>
            </a:extLst>
          </p:cNvPr>
          <p:cNvSpPr/>
          <p:nvPr/>
        </p:nvSpPr>
        <p:spPr>
          <a:xfrm>
            <a:off x="7483610" y="1182783"/>
            <a:ext cx="1781445" cy="52322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95000"/>
                    <a:lumOff val="5000"/>
                  </a:schemeClr>
                </a:solidFill>
                <a:latin typeface="Times New Roman" panose="02020603050405020304" pitchFamily="18" charset="0"/>
                <a:cs typeface="Times New Roman" panose="02020603050405020304" pitchFamily="18" charset="0"/>
              </a:rPr>
              <a:t>DigitalOcean</a:t>
            </a:r>
          </a:p>
        </p:txBody>
      </p:sp>
      <p:sp>
        <p:nvSpPr>
          <p:cNvPr id="13" name="Rectangle: Rounded Corners 12">
            <a:extLst>
              <a:ext uri="{FF2B5EF4-FFF2-40B4-BE49-F238E27FC236}">
                <a16:creationId xmlns:a16="http://schemas.microsoft.com/office/drawing/2014/main" id="{90325A7B-7D07-C9C0-0C09-1D2330D68B42}"/>
              </a:ext>
            </a:extLst>
          </p:cNvPr>
          <p:cNvSpPr/>
          <p:nvPr/>
        </p:nvSpPr>
        <p:spPr>
          <a:xfrm>
            <a:off x="9265055" y="1073462"/>
            <a:ext cx="5223551" cy="1978963"/>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2">
                    <a:lumMod val="10000"/>
                  </a:schemeClr>
                </a:solidFill>
                <a:effectLst/>
                <a:latin typeface="Times New Roman" panose="02020603050405020304" pitchFamily="18" charset="0"/>
                <a:cs typeface="Times New Roman" panose="02020603050405020304" pitchFamily="18" charset="0"/>
              </a:rPr>
              <a:t> A cloud infrastructure provider offering scalable compute platforms with developer-friendly features. It's used for hosting the </a:t>
            </a:r>
            <a:r>
              <a:rPr lang="en-US" b="0" i="0" dirty="0" err="1">
                <a:solidFill>
                  <a:schemeClr val="bg2">
                    <a:lumMod val="10000"/>
                  </a:schemeClr>
                </a:solidFill>
                <a:effectLst/>
                <a:latin typeface="Times New Roman" panose="02020603050405020304" pitchFamily="18" charset="0"/>
                <a:cs typeface="Times New Roman" panose="02020603050405020304" pitchFamily="18" charset="0"/>
              </a:rPr>
              <a:t>Quizverse</a:t>
            </a:r>
            <a:r>
              <a:rPr lang="en-US" b="0" i="0" dirty="0">
                <a:solidFill>
                  <a:schemeClr val="bg2">
                    <a:lumMod val="10000"/>
                  </a:schemeClr>
                </a:solidFill>
                <a:effectLst/>
                <a:latin typeface="Times New Roman" panose="02020603050405020304" pitchFamily="18" charset="0"/>
                <a:cs typeface="Times New Roman" panose="02020603050405020304" pitchFamily="18" charset="0"/>
              </a:rPr>
              <a:t> application, ensuring high availability and scalability</a:t>
            </a:r>
            <a:endParaRPr lang="en-IN"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B8F729B1-5EC7-6217-D528-F2BDDB7FBC71}"/>
              </a:ext>
            </a:extLst>
          </p:cNvPr>
          <p:cNvPicPr>
            <a:picLocks noChangeAspect="1"/>
          </p:cNvPicPr>
          <p:nvPr/>
        </p:nvPicPr>
        <p:blipFill>
          <a:blip r:embed="rId2"/>
          <a:stretch>
            <a:fillRect/>
          </a:stretch>
        </p:blipFill>
        <p:spPr>
          <a:xfrm>
            <a:off x="713150" y="3969203"/>
            <a:ext cx="1090612" cy="1382386"/>
          </a:xfrm>
          <a:prstGeom prst="rect">
            <a:avLst/>
          </a:prstGeom>
        </p:spPr>
      </p:pic>
      <p:pic>
        <p:nvPicPr>
          <p:cNvPr id="27" name="Picture 26">
            <a:extLst>
              <a:ext uri="{FF2B5EF4-FFF2-40B4-BE49-F238E27FC236}">
                <a16:creationId xmlns:a16="http://schemas.microsoft.com/office/drawing/2014/main" id="{11C9FCE8-0614-6675-1F09-223E4E97C0C5}"/>
              </a:ext>
            </a:extLst>
          </p:cNvPr>
          <p:cNvPicPr>
            <a:picLocks noChangeAspect="1"/>
          </p:cNvPicPr>
          <p:nvPr/>
        </p:nvPicPr>
        <p:blipFill>
          <a:blip r:embed="rId3"/>
          <a:stretch>
            <a:fillRect/>
          </a:stretch>
        </p:blipFill>
        <p:spPr>
          <a:xfrm>
            <a:off x="713150" y="1814130"/>
            <a:ext cx="984352" cy="984352"/>
          </a:xfrm>
          <a:prstGeom prst="rect">
            <a:avLst/>
          </a:prstGeom>
        </p:spPr>
      </p:pic>
      <p:pic>
        <p:nvPicPr>
          <p:cNvPr id="29" name="Graphic 28">
            <a:extLst>
              <a:ext uri="{FF2B5EF4-FFF2-40B4-BE49-F238E27FC236}">
                <a16:creationId xmlns:a16="http://schemas.microsoft.com/office/drawing/2014/main" id="{0D1B5314-1B2B-E669-4359-E305C77FFE1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7125" y="6559324"/>
            <a:ext cx="1176637" cy="1176637"/>
          </a:xfrm>
          <a:prstGeom prst="rect">
            <a:avLst/>
          </a:prstGeom>
        </p:spPr>
      </p:pic>
      <p:pic>
        <p:nvPicPr>
          <p:cNvPr id="31" name="Picture 30">
            <a:extLst>
              <a:ext uri="{FF2B5EF4-FFF2-40B4-BE49-F238E27FC236}">
                <a16:creationId xmlns:a16="http://schemas.microsoft.com/office/drawing/2014/main" id="{881B542F-7A72-291A-D41F-8FE2DA2ABFB1}"/>
              </a:ext>
            </a:extLst>
          </p:cNvPr>
          <p:cNvPicPr>
            <a:picLocks noChangeAspect="1"/>
          </p:cNvPicPr>
          <p:nvPr/>
        </p:nvPicPr>
        <p:blipFill>
          <a:blip r:embed="rId6"/>
          <a:stretch>
            <a:fillRect/>
          </a:stretch>
        </p:blipFill>
        <p:spPr>
          <a:xfrm>
            <a:off x="7678746" y="1855242"/>
            <a:ext cx="1006252" cy="1006252"/>
          </a:xfrm>
          <a:prstGeom prst="rect">
            <a:avLst/>
          </a:prstGeom>
        </p:spPr>
      </p:pic>
    </p:spTree>
    <p:extLst>
      <p:ext uri="{BB962C8B-B14F-4D97-AF65-F5344CB8AC3E}">
        <p14:creationId xmlns:p14="http://schemas.microsoft.com/office/powerpoint/2010/main" val="1579428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435930-8B7D-62E3-9482-174184431E27}"/>
              </a:ext>
            </a:extLst>
          </p:cNvPr>
          <p:cNvSpPr txBox="1"/>
          <p:nvPr/>
        </p:nvSpPr>
        <p:spPr>
          <a:xfrm>
            <a:off x="3715473" y="263197"/>
            <a:ext cx="5741043"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CURRENT PROGRESS</a:t>
            </a:r>
          </a:p>
        </p:txBody>
      </p:sp>
      <p:pic>
        <p:nvPicPr>
          <p:cNvPr id="4" name="Picture 3">
            <a:extLst>
              <a:ext uri="{FF2B5EF4-FFF2-40B4-BE49-F238E27FC236}">
                <a16:creationId xmlns:a16="http://schemas.microsoft.com/office/drawing/2014/main" id="{B0F4EF08-7025-BDE6-9484-CAF5EE5D2A50}"/>
              </a:ext>
            </a:extLst>
          </p:cNvPr>
          <p:cNvPicPr>
            <a:picLocks noChangeAspect="1"/>
          </p:cNvPicPr>
          <p:nvPr/>
        </p:nvPicPr>
        <p:blipFill>
          <a:blip r:embed="rId2"/>
          <a:stretch>
            <a:fillRect/>
          </a:stretch>
        </p:blipFill>
        <p:spPr>
          <a:xfrm>
            <a:off x="798653" y="1056317"/>
            <a:ext cx="12284597" cy="6910086"/>
          </a:xfrm>
          <a:prstGeom prst="rect">
            <a:avLst/>
          </a:prstGeom>
        </p:spPr>
      </p:pic>
    </p:spTree>
    <p:extLst>
      <p:ext uri="{BB962C8B-B14F-4D97-AF65-F5344CB8AC3E}">
        <p14:creationId xmlns:p14="http://schemas.microsoft.com/office/powerpoint/2010/main" val="2491926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6D32A9-3391-13D3-1175-F1A9B545F8EC}"/>
              </a:ext>
            </a:extLst>
          </p:cNvPr>
          <p:cNvPicPr>
            <a:picLocks noChangeAspect="1"/>
          </p:cNvPicPr>
          <p:nvPr/>
        </p:nvPicPr>
        <p:blipFill>
          <a:blip r:embed="rId2"/>
          <a:stretch>
            <a:fillRect/>
          </a:stretch>
        </p:blipFill>
        <p:spPr>
          <a:xfrm>
            <a:off x="0" y="0"/>
            <a:ext cx="14630400" cy="8229600"/>
          </a:xfrm>
          <a:prstGeom prst="rect">
            <a:avLst/>
          </a:prstGeom>
        </p:spPr>
      </p:pic>
    </p:spTree>
    <p:extLst>
      <p:ext uri="{BB962C8B-B14F-4D97-AF65-F5344CB8AC3E}">
        <p14:creationId xmlns:p14="http://schemas.microsoft.com/office/powerpoint/2010/main" val="1650254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BEF281-BA76-0B3A-38DD-AC49EDF11596}"/>
              </a:ext>
            </a:extLst>
          </p:cNvPr>
          <p:cNvPicPr>
            <a:picLocks noChangeAspect="1"/>
          </p:cNvPicPr>
          <p:nvPr/>
        </p:nvPicPr>
        <p:blipFill>
          <a:blip r:embed="rId2"/>
          <a:stretch>
            <a:fillRect/>
          </a:stretch>
        </p:blipFill>
        <p:spPr>
          <a:xfrm>
            <a:off x="0" y="0"/>
            <a:ext cx="14630400" cy="8229600"/>
          </a:xfrm>
          <a:prstGeom prst="rect">
            <a:avLst/>
          </a:prstGeom>
        </p:spPr>
      </p:pic>
    </p:spTree>
    <p:extLst>
      <p:ext uri="{BB962C8B-B14F-4D97-AF65-F5344CB8AC3E}">
        <p14:creationId xmlns:p14="http://schemas.microsoft.com/office/powerpoint/2010/main" val="207761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32A0AF-8D26-6917-F0E2-084308BCF2C7}"/>
              </a:ext>
            </a:extLst>
          </p:cNvPr>
          <p:cNvSpPr txBox="1"/>
          <p:nvPr/>
        </p:nvSpPr>
        <p:spPr>
          <a:xfrm>
            <a:off x="2500131" y="949124"/>
            <a:ext cx="8322197" cy="1107996"/>
          </a:xfrm>
          <a:prstGeom prst="rect">
            <a:avLst/>
          </a:prstGeom>
          <a:noFill/>
        </p:spPr>
        <p:txBody>
          <a:bodyPr wrap="square" rtlCol="0">
            <a:spAutoFit/>
          </a:bodyPr>
          <a:lstStyle/>
          <a:p>
            <a:r>
              <a:rPr lang="en-IN" dirty="0"/>
              <a:t>GIT HUB LINKS :</a:t>
            </a:r>
          </a:p>
          <a:p>
            <a:r>
              <a:rPr lang="en-IN" sz="2400" dirty="0" err="1">
                <a:latin typeface="Times New Roman" panose="02020603050405020304" pitchFamily="18" charset="0"/>
                <a:cs typeface="Times New Roman" panose="02020603050405020304" pitchFamily="18" charset="0"/>
                <a:hlinkClick r:id="rId2"/>
              </a:rPr>
              <a:t>jelanmathewjames</a:t>
            </a:r>
            <a:r>
              <a:rPr lang="en-IN" sz="2400" dirty="0">
                <a:latin typeface="Times New Roman" panose="02020603050405020304" pitchFamily="18" charset="0"/>
                <a:cs typeface="Times New Roman" panose="02020603050405020304" pitchFamily="18" charset="0"/>
                <a:hlinkClick r:id="rId2"/>
              </a:rPr>
              <a:t>/</a:t>
            </a:r>
            <a:r>
              <a:rPr lang="en-IN" sz="2400" dirty="0" err="1">
                <a:latin typeface="Times New Roman" panose="02020603050405020304" pitchFamily="18" charset="0"/>
                <a:cs typeface="Times New Roman" panose="02020603050405020304" pitchFamily="18" charset="0"/>
                <a:hlinkClick r:id="rId2"/>
              </a:rPr>
              <a:t>quizverse_frontend</a:t>
            </a:r>
            <a:r>
              <a:rPr lang="en-IN" sz="2400" dirty="0">
                <a:latin typeface="Times New Roman" panose="02020603050405020304" pitchFamily="18" charset="0"/>
                <a:cs typeface="Times New Roman" panose="02020603050405020304" pitchFamily="18" charset="0"/>
                <a:hlinkClick r:id="rId2"/>
              </a:rPr>
              <a:t> (github.com)</a:t>
            </a:r>
            <a:endParaRPr lang="en-IN" sz="2400"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hlinkClick r:id="rId3"/>
              </a:rPr>
              <a:t>jelanmathewjames</a:t>
            </a:r>
            <a:r>
              <a:rPr lang="en-IN" sz="2400" dirty="0">
                <a:latin typeface="Times New Roman" panose="02020603050405020304" pitchFamily="18" charset="0"/>
                <a:cs typeface="Times New Roman" panose="02020603050405020304" pitchFamily="18" charset="0"/>
                <a:hlinkClick r:id="rId3"/>
              </a:rPr>
              <a:t>/</a:t>
            </a:r>
            <a:r>
              <a:rPr lang="en-IN" sz="2400" dirty="0" err="1">
                <a:latin typeface="Times New Roman" panose="02020603050405020304" pitchFamily="18" charset="0"/>
                <a:cs typeface="Times New Roman" panose="02020603050405020304" pitchFamily="18" charset="0"/>
                <a:hlinkClick r:id="rId3"/>
              </a:rPr>
              <a:t>quizverse_backend</a:t>
            </a:r>
            <a:r>
              <a:rPr lang="en-IN" sz="2400" dirty="0">
                <a:latin typeface="Times New Roman" panose="02020603050405020304" pitchFamily="18" charset="0"/>
                <a:cs typeface="Times New Roman" panose="02020603050405020304" pitchFamily="18" charset="0"/>
                <a:hlinkClick r:id="rId3"/>
              </a:rPr>
              <a:t> (github.com)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9938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98A7BD-620B-EFBD-CDDA-76CFE63E0809}"/>
              </a:ext>
            </a:extLst>
          </p:cNvPr>
          <p:cNvSpPr txBox="1"/>
          <p:nvPr/>
        </p:nvSpPr>
        <p:spPr>
          <a:xfrm>
            <a:off x="5397190" y="1298644"/>
            <a:ext cx="7315200" cy="5632311"/>
          </a:xfrm>
          <a:prstGeom prst="rect">
            <a:avLst/>
          </a:prstGeom>
          <a:noFill/>
        </p:spPr>
        <p:txBody>
          <a:bodyPr wrap="square">
            <a:spAutoFit/>
          </a:bodyPr>
          <a:lstStyle/>
          <a:p>
            <a:br>
              <a:rPr lang="en-US" sz="2400" dirty="0">
                <a:solidFill>
                  <a:schemeClr val="bg2">
                    <a:lumMod val="10000"/>
                  </a:schemeClr>
                </a:solidFill>
                <a:latin typeface="Times New Roman" panose="02020603050405020304" pitchFamily="18" charset="0"/>
                <a:cs typeface="Times New Roman" panose="02020603050405020304" pitchFamily="18" charset="0"/>
              </a:rPr>
            </a:br>
            <a:r>
              <a:rPr lang="en-US" sz="2400" b="0" i="0" dirty="0">
                <a:solidFill>
                  <a:schemeClr val="bg2">
                    <a:lumMod val="10000"/>
                  </a:schemeClr>
                </a:solidFill>
                <a:effectLst/>
                <a:latin typeface="Times New Roman" panose="02020603050405020304" pitchFamily="18" charset="0"/>
                <a:cs typeface="Times New Roman" panose="02020603050405020304" pitchFamily="18" charset="0"/>
              </a:rPr>
              <a:t>In the future, QuizVerse aims to enhance the examination experience through advanced AI algorithms that personalize exams based on each student's learning style and proficiency level. It also plans to incorporate gamification elements like leaderboards and rewards to boost engagement and foster collaboration. Additionally, QuizVerse seeks to integrate augmented reality technology for immersive learning experiences, expand assessment formats beyond traditional methods, and implement robust security measures to maintain integrity. Furthermore, it aims to promote global collaboration and knowledge sharing by facilitating the creation and sharing of content across institutions, fostering a rich ecosystem of shared knowledge.</a:t>
            </a:r>
            <a:endParaRPr lang="en-IN" sz="24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785EA5A-3C04-E6E4-DBE4-3EAA60EFA4FD}"/>
              </a:ext>
            </a:extLst>
          </p:cNvPr>
          <p:cNvSpPr/>
          <p:nvPr/>
        </p:nvSpPr>
        <p:spPr>
          <a:xfrm>
            <a:off x="0" y="0"/>
            <a:ext cx="5196468" cy="8229600"/>
          </a:xfrm>
          <a:prstGeom prst="rect">
            <a:avLst/>
          </a:prstGeom>
          <a:solidFill>
            <a:schemeClr val="tx1">
              <a:lumMod val="85000"/>
              <a:lumOff val="1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solidFill>
                  <a:schemeClr val="bg1">
                    <a:lumMod val="75000"/>
                  </a:schemeClr>
                </a:solidFill>
                <a:latin typeface="Times New Roman" panose="02020603050405020304" pitchFamily="18" charset="0"/>
                <a:cs typeface="Times New Roman" panose="02020603050405020304" pitchFamily="18" charset="0"/>
              </a:rPr>
              <a:t>Future Scops</a:t>
            </a:r>
          </a:p>
        </p:txBody>
      </p:sp>
    </p:spTree>
    <p:extLst>
      <p:ext uri="{BB962C8B-B14F-4D97-AF65-F5344CB8AC3E}">
        <p14:creationId xmlns:p14="http://schemas.microsoft.com/office/powerpoint/2010/main" val="3343797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AB0B5B-B0A8-91CF-5321-36356610B103}"/>
              </a:ext>
            </a:extLst>
          </p:cNvPr>
          <p:cNvSpPr txBox="1"/>
          <p:nvPr/>
        </p:nvSpPr>
        <p:spPr>
          <a:xfrm>
            <a:off x="1527716" y="1465456"/>
            <a:ext cx="3672800" cy="646331"/>
          </a:xfrm>
          <a:prstGeom prst="rect">
            <a:avLst/>
          </a:prstGeom>
          <a:noFill/>
        </p:spPr>
        <p:txBody>
          <a:bodyPr wrap="none" rtlCol="0">
            <a:spAutoFit/>
          </a:bodyPr>
          <a:lstStyle/>
          <a:p>
            <a:r>
              <a:rPr lang="en-IN" sz="3600"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6E73F182-8410-6C0E-4940-8617666D01AD}"/>
              </a:ext>
            </a:extLst>
          </p:cNvPr>
          <p:cNvSpPr txBox="1"/>
          <p:nvPr/>
        </p:nvSpPr>
        <p:spPr>
          <a:xfrm>
            <a:off x="1527716" y="2665141"/>
            <a:ext cx="10827834" cy="3693319"/>
          </a:xfrm>
          <a:prstGeom prst="rect">
            <a:avLst/>
          </a:prstGeom>
          <a:noFill/>
        </p:spPr>
        <p:txBody>
          <a:bodyPr wrap="square" rtlCol="0">
            <a:spAutoFit/>
          </a:bodyPr>
          <a:lstStyle/>
          <a:p>
            <a:pPr algn="l">
              <a:buFont typeface="Arial" panose="020B0604020202020204" pitchFamily="34" charset="0"/>
              <a:buChar char="•"/>
            </a:pPr>
            <a:r>
              <a:rPr lang="en-US" sz="2400" b="0" i="0" dirty="0">
                <a:solidFill>
                  <a:schemeClr val="bg2">
                    <a:lumMod val="10000"/>
                  </a:schemeClr>
                </a:solidFill>
                <a:effectLst/>
                <a:latin typeface="Times New Roman" panose="02020603050405020304" pitchFamily="18" charset="0"/>
                <a:cs typeface="Times New Roman" panose="02020603050405020304" pitchFamily="18" charset="0"/>
              </a:rPr>
              <a:t>Welcome to the presentation on QuizVerse, a revolutionary web application transforming the examination experience.</a:t>
            </a:r>
          </a:p>
          <a:p>
            <a:pPr algn="l">
              <a:buFont typeface="Arial" panose="020B0604020202020204" pitchFamily="34" charset="0"/>
              <a:buChar char="•"/>
            </a:pPr>
            <a:endParaRPr lang="en-US" sz="2400" b="0" i="0" dirty="0">
              <a:solidFill>
                <a:schemeClr val="bg2">
                  <a:lumMod val="10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chemeClr val="bg2">
                    <a:lumMod val="10000"/>
                  </a:schemeClr>
                </a:solidFill>
                <a:effectLst/>
                <a:latin typeface="Times New Roman" panose="02020603050405020304" pitchFamily="18" charset="0"/>
                <a:cs typeface="Times New Roman" panose="02020603050405020304" pitchFamily="18" charset="0"/>
              </a:rPr>
              <a:t>QuizVerse aims to address the shortcomings of traditional examination methods by offering a versatile platform for conducting rigorous examinations and engaging quizzes.</a:t>
            </a:r>
          </a:p>
          <a:p>
            <a:pPr algn="l">
              <a:buFont typeface="Arial" panose="020B0604020202020204" pitchFamily="34" charset="0"/>
              <a:buChar char="•"/>
            </a:pPr>
            <a:endParaRPr lang="en-US" sz="2400" b="0" i="0" dirty="0">
              <a:solidFill>
                <a:schemeClr val="bg2">
                  <a:lumMod val="10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chemeClr val="bg2">
                    <a:lumMod val="10000"/>
                  </a:schemeClr>
                </a:solidFill>
                <a:effectLst/>
                <a:latin typeface="Times New Roman" panose="02020603050405020304" pitchFamily="18" charset="0"/>
                <a:cs typeface="Times New Roman" panose="02020603050405020304" pitchFamily="18" charset="0"/>
              </a:rPr>
              <a:t>Our presentation will explore the challenges faced by traditional examination methods and how QuizVerse provides innovative solutions to overcome them.</a:t>
            </a:r>
          </a:p>
          <a:p>
            <a:endParaRPr lang="en-IN"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03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E412D6-463E-49F2-0C33-0EF975A0CC72}"/>
              </a:ext>
            </a:extLst>
          </p:cNvPr>
          <p:cNvSpPr/>
          <p:nvPr/>
        </p:nvSpPr>
        <p:spPr>
          <a:xfrm>
            <a:off x="9433932" y="0"/>
            <a:ext cx="5196468" cy="8229600"/>
          </a:xfrm>
          <a:prstGeom prst="rect">
            <a:avLst/>
          </a:prstGeom>
          <a:solidFill>
            <a:schemeClr val="tx1">
              <a:lumMod val="85000"/>
              <a:lumOff val="1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b="1" dirty="0">
              <a:solidFill>
                <a:schemeClr val="tx1">
                  <a:lumMod val="95000"/>
                  <a:lumOff val="5000"/>
                </a:schemeClr>
              </a:solidFill>
            </a:endParaRPr>
          </a:p>
        </p:txBody>
      </p:sp>
      <p:sp>
        <p:nvSpPr>
          <p:cNvPr id="5" name="Text 1"/>
          <p:cNvSpPr/>
          <p:nvPr/>
        </p:nvSpPr>
        <p:spPr>
          <a:xfrm>
            <a:off x="10158762" y="3701101"/>
            <a:ext cx="6118878" cy="1829904"/>
          </a:xfrm>
          <a:prstGeom prst="rect">
            <a:avLst/>
          </a:prstGeom>
          <a:noFill/>
          <a:ln/>
        </p:spPr>
        <p:txBody>
          <a:bodyPr wrap="none" rtlCol="0" anchor="t"/>
          <a:lstStyle/>
          <a:p>
            <a:pPr marL="0" indent="0">
              <a:lnSpc>
                <a:spcPts val="5468"/>
              </a:lnSpc>
              <a:buNone/>
            </a:pPr>
            <a:r>
              <a:rPr lang="en-US" sz="4000" dirty="0">
                <a:solidFill>
                  <a:schemeClr val="bg1">
                    <a:lumMod val="75000"/>
                  </a:schemeClr>
                </a:solidFill>
                <a:latin typeface="Times New Roman" panose="02020603050405020304" pitchFamily="18" charset="0"/>
                <a:cs typeface="Times New Roman" panose="02020603050405020304" pitchFamily="18" charset="0"/>
              </a:rPr>
              <a:t>CONCLUSION</a:t>
            </a:r>
          </a:p>
        </p:txBody>
      </p:sp>
      <p:sp>
        <p:nvSpPr>
          <p:cNvPr id="6" name="Text 2"/>
          <p:cNvSpPr/>
          <p:nvPr/>
        </p:nvSpPr>
        <p:spPr>
          <a:xfrm>
            <a:off x="833199" y="3048595"/>
            <a:ext cx="7477601" cy="2132409"/>
          </a:xfrm>
          <a:prstGeom prst="rect">
            <a:avLst/>
          </a:prstGeom>
          <a:noFill/>
          <a:ln/>
        </p:spPr>
        <p:txBody>
          <a:bodyPr wrap="square" rtlCol="0" anchor="t"/>
          <a:lstStyle/>
          <a:p>
            <a:pPr marL="0" indent="0">
              <a:buNone/>
            </a:pPr>
            <a:r>
              <a:rPr lang="en-US" sz="2400" dirty="0">
                <a:solidFill>
                  <a:srgbClr val="00002E"/>
                </a:solidFill>
                <a:latin typeface="Times New Roman" panose="02020603050405020304" pitchFamily="18" charset="0"/>
                <a:ea typeface="PT Sans" pitchFamily="34" charset="-122"/>
                <a:cs typeface="Times New Roman" panose="02020603050405020304" pitchFamily="18" charset="0"/>
              </a:rPr>
              <a:t>In summary, QuizVerse offers a fresh approach to exams that tackles the problems with traditional methods. It makes tests easier for teachers and more enjoyable for students. With its user-friendly design and strong security features, QuizVerse provides valuable insights into how well students are doing. By embracing QuizVerse, we're moving towards a future where exams are smarter, easier, and more inclusive, helping everyone learn better.</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28AE84-1FDB-4A74-635C-5EECB965B94F}"/>
              </a:ext>
            </a:extLst>
          </p:cNvPr>
          <p:cNvSpPr/>
          <p:nvPr/>
        </p:nvSpPr>
        <p:spPr>
          <a:xfrm>
            <a:off x="0" y="0"/>
            <a:ext cx="14630400" cy="8229600"/>
          </a:xfrm>
          <a:prstGeom prst="rect">
            <a:avLst/>
          </a:prstGeom>
          <a:solidFill>
            <a:schemeClr val="tx1">
              <a:lumMod val="85000"/>
              <a:lumOff val="1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6600" dirty="0">
                <a:latin typeface="Times New Roman" panose="02020603050405020304" pitchFamily="18" charset="0"/>
                <a:cs typeface="Times New Roman" panose="02020603050405020304" pitchFamily="18" charset="0"/>
              </a:rPr>
              <a:t>THANKYOU </a:t>
            </a:r>
          </a:p>
        </p:txBody>
      </p:sp>
      <p:pic>
        <p:nvPicPr>
          <p:cNvPr id="7" name="Picture 6">
            <a:extLst>
              <a:ext uri="{FF2B5EF4-FFF2-40B4-BE49-F238E27FC236}">
                <a16:creationId xmlns:a16="http://schemas.microsoft.com/office/drawing/2014/main" id="{4DBECE6D-6EF4-0467-495A-3B404A134C06}"/>
              </a:ext>
            </a:extLst>
          </p:cNvPr>
          <p:cNvPicPr>
            <a:picLocks noChangeAspect="1"/>
          </p:cNvPicPr>
          <p:nvPr/>
        </p:nvPicPr>
        <p:blipFill>
          <a:blip r:embed="rId2"/>
          <a:stretch>
            <a:fillRect/>
          </a:stretch>
        </p:blipFill>
        <p:spPr>
          <a:xfrm>
            <a:off x="6551312" y="4630455"/>
            <a:ext cx="1319431" cy="1319431"/>
          </a:xfrm>
          <a:prstGeom prst="rect">
            <a:avLst/>
          </a:prstGeom>
        </p:spPr>
      </p:pic>
    </p:spTree>
    <p:extLst>
      <p:ext uri="{BB962C8B-B14F-4D97-AF65-F5344CB8AC3E}">
        <p14:creationId xmlns:p14="http://schemas.microsoft.com/office/powerpoint/2010/main" val="650557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9E7F82-CB62-27FA-0268-DF1954BE0000}"/>
              </a:ext>
            </a:extLst>
          </p:cNvPr>
          <p:cNvSpPr txBox="1"/>
          <p:nvPr/>
        </p:nvSpPr>
        <p:spPr>
          <a:xfrm>
            <a:off x="1399478" y="1433289"/>
            <a:ext cx="11436846" cy="2926250"/>
          </a:xfrm>
          <a:prstGeom prst="rect">
            <a:avLst/>
          </a:prstGeom>
          <a:noFill/>
        </p:spPr>
        <p:txBody>
          <a:bodyPr wrap="square">
            <a:spAutoFit/>
          </a:bodyPr>
          <a:lstStyle/>
          <a:p>
            <a:pPr algn="l"/>
            <a:r>
              <a:rPr lang="en-IN" sz="2400" b="1" dirty="0">
                <a:solidFill>
                  <a:schemeClr val="bg2">
                    <a:lumMod val="10000"/>
                  </a:schemeClr>
                </a:solidFill>
                <a:latin typeface="Times New Roman" panose="02020603050405020304" pitchFamily="18" charset="0"/>
                <a:cs typeface="Times New Roman" panose="02020603050405020304" pitchFamily="18" charset="0"/>
              </a:rPr>
              <a:t>OBJECTIVES </a:t>
            </a:r>
            <a:endParaRPr lang="en-IN" sz="2400" b="1" i="0" dirty="0">
              <a:solidFill>
                <a:schemeClr val="bg2">
                  <a:lumMod val="10000"/>
                </a:schemeClr>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2400" b="1" i="0" dirty="0">
              <a:solidFill>
                <a:schemeClr val="bg2">
                  <a:lumMod val="10000"/>
                </a:schemeClr>
              </a:solidFill>
              <a:effectLst/>
              <a:latin typeface="Times New Roman" panose="02020603050405020304" pitchFamily="18" charset="0"/>
              <a:cs typeface="Times New Roman" panose="02020603050405020304" pitchFamily="18" charset="0"/>
            </a:endParaRPr>
          </a:p>
          <a:p>
            <a:pPr marL="342900" indent="-342900">
              <a:lnSpc>
                <a:spcPct val="115000"/>
              </a:lnSpc>
              <a:buFont typeface="Arial" panose="020B0604020202020204" pitchFamily="34" charset="0"/>
              <a:buChar char="•"/>
            </a:pPr>
            <a:r>
              <a:rPr lang="en-GB" sz="2000" dirty="0" err="1">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QuizVerse</a:t>
            </a:r>
            <a:r>
              <a:rPr lang="en-GB" sz="2000" dirty="0">
                <a:highlight>
                  <a:srgbClr val="FFFFFF"/>
                </a:highlight>
                <a:latin typeface="Times New Roman" panose="02020603050405020304" pitchFamily="18" charset="0"/>
                <a:ea typeface="Arial" panose="020B0604020202020204" pitchFamily="34" charset="0"/>
                <a:cs typeface="Times New Roman" panose="02020603050405020304" pitchFamily="18" charset="0"/>
              </a:rPr>
              <a:t> is</a:t>
            </a:r>
            <a:r>
              <a:rPr lang="en-GB" sz="2000" dirty="0">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 a web application designed to revolutionize the examination experience. </a:t>
            </a:r>
          </a:p>
          <a:p>
            <a:pPr marL="342900" indent="-342900">
              <a:lnSpc>
                <a:spcPct val="115000"/>
              </a:lnSpc>
              <a:buFont typeface="Arial" panose="020B0604020202020204" pitchFamily="34" charset="0"/>
              <a:buChar char="•"/>
            </a:pPr>
            <a:r>
              <a:rPr lang="en-GB" sz="2000" dirty="0">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QuizVerse offers a versatile platform for conducting rigorous examinations and engaging, knowledge-testing quizzes.</a:t>
            </a:r>
          </a:p>
          <a:p>
            <a:pPr marL="342900" indent="-342900">
              <a:lnSpc>
                <a:spcPct val="115000"/>
              </a:lnSpc>
              <a:buFont typeface="Arial" panose="020B0604020202020204" pitchFamily="34" charset="0"/>
              <a:buChar char="•"/>
            </a:pPr>
            <a:r>
              <a:rPr lang="en-GB" sz="2000" dirty="0">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 </a:t>
            </a:r>
            <a:r>
              <a:rPr lang="en-GB" sz="2000" dirty="0">
                <a:effectLst/>
                <a:latin typeface="Times New Roman" panose="02020603050405020304" pitchFamily="18" charset="0"/>
                <a:ea typeface="Arial" panose="020B0604020202020204" pitchFamily="34" charset="0"/>
                <a:cs typeface="Times New Roman" panose="02020603050405020304" pitchFamily="18" charset="0"/>
              </a:rPr>
              <a:t>Application contains Faculty console for conducting tests and analysis of student performance. </a:t>
            </a:r>
          </a:p>
          <a:p>
            <a:pPr marL="342900" indent="-342900">
              <a:lnSpc>
                <a:spcPct val="115000"/>
              </a:lnSpc>
              <a:buFont typeface="Arial" panose="020B0604020202020204" pitchFamily="34" charset="0"/>
              <a:buChar char="•"/>
            </a:pPr>
            <a:r>
              <a:rPr lang="en-GB" sz="2000" dirty="0">
                <a:effectLst/>
                <a:latin typeface="Times New Roman" panose="02020603050405020304" pitchFamily="18" charset="0"/>
                <a:ea typeface="Arial" panose="020B0604020202020204" pitchFamily="34" charset="0"/>
                <a:cs typeface="Times New Roman" panose="02020603050405020304" pitchFamily="18" charset="0"/>
              </a:rPr>
              <a:t>Student role users can attend viva and submit their answers. Community role users can create general quizzes that can be accesses by others.</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177846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816610FF-7665-0E3E-5800-8BAC011E8724}"/>
              </a:ext>
            </a:extLst>
          </p:cNvPr>
          <p:cNvSpPr/>
          <p:nvPr/>
        </p:nvSpPr>
        <p:spPr>
          <a:xfrm>
            <a:off x="1469985" y="7050911"/>
            <a:ext cx="4444678" cy="969795"/>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6AADAD2-A0C5-BB0B-FD14-6361FC5C91B1}"/>
              </a:ext>
            </a:extLst>
          </p:cNvPr>
          <p:cNvSpPr/>
          <p:nvPr/>
        </p:nvSpPr>
        <p:spPr>
          <a:xfrm>
            <a:off x="1469985" y="6028506"/>
            <a:ext cx="4444678" cy="870005"/>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DCA7CC5-B31F-0C38-5430-7E1A716FC858}"/>
              </a:ext>
            </a:extLst>
          </p:cNvPr>
          <p:cNvSpPr txBox="1"/>
          <p:nvPr/>
        </p:nvSpPr>
        <p:spPr>
          <a:xfrm>
            <a:off x="4078052" y="208894"/>
            <a:ext cx="7315200"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LITERATURE SURVEY</a:t>
            </a:r>
          </a:p>
        </p:txBody>
      </p:sp>
      <p:sp>
        <p:nvSpPr>
          <p:cNvPr id="2" name="TextBox 1">
            <a:extLst>
              <a:ext uri="{FF2B5EF4-FFF2-40B4-BE49-F238E27FC236}">
                <a16:creationId xmlns:a16="http://schemas.microsoft.com/office/drawing/2014/main" id="{83912CDF-36C0-AEFB-D378-35CB8F6492F8}"/>
              </a:ext>
            </a:extLst>
          </p:cNvPr>
          <p:cNvSpPr txBox="1"/>
          <p:nvPr/>
        </p:nvSpPr>
        <p:spPr>
          <a:xfrm>
            <a:off x="1552453" y="1084469"/>
            <a:ext cx="10505209" cy="424731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RESEARCH PAPERS</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Neural sentence embedding models for semantic similarity estimation in the biomedical domain</a:t>
            </a:r>
          </a:p>
          <a:p>
            <a:r>
              <a:rPr lang="en-IN" dirty="0">
                <a:hlinkClick r:id="rId2"/>
              </a:rPr>
              <a:t>2110.15708.pdf (arxiv.org)</a:t>
            </a:r>
            <a:endParaRPr lang="en-US" dirty="0"/>
          </a:p>
          <a:p>
            <a:r>
              <a:rPr lang="en-IN" b="1" dirty="0">
                <a:solidFill>
                  <a:schemeClr val="tx1">
                    <a:lumMod val="95000"/>
                    <a:lumOff val="5000"/>
                  </a:schemeClr>
                </a:solidFill>
              </a:rPr>
              <a:t>Kathrin </a:t>
            </a:r>
            <a:r>
              <a:rPr lang="en-IN" b="1" dirty="0" err="1">
                <a:solidFill>
                  <a:schemeClr val="tx1">
                    <a:lumMod val="95000"/>
                    <a:lumOff val="5000"/>
                  </a:schemeClr>
                </a:solidFill>
              </a:rPr>
              <a:t>Blagec</a:t>
            </a:r>
            <a:r>
              <a:rPr lang="en-IN" b="1" dirty="0">
                <a:solidFill>
                  <a:schemeClr val="tx1">
                    <a:lumMod val="95000"/>
                    <a:lumOff val="5000"/>
                  </a:schemeClr>
                </a:solidFill>
              </a:rPr>
              <a:t>, Hong Xu, Asan </a:t>
            </a:r>
            <a:r>
              <a:rPr lang="en-IN" b="1" dirty="0" err="1">
                <a:solidFill>
                  <a:schemeClr val="tx1">
                    <a:lumMod val="95000"/>
                    <a:lumOff val="5000"/>
                  </a:schemeClr>
                </a:solidFill>
              </a:rPr>
              <a:t>Agibetov</a:t>
            </a:r>
            <a:r>
              <a:rPr lang="en-IN" b="1" dirty="0">
                <a:solidFill>
                  <a:schemeClr val="tx1">
                    <a:lumMod val="95000"/>
                    <a:lumOff val="5000"/>
                  </a:schemeClr>
                </a:solidFill>
              </a:rPr>
              <a:t> and Matthias </a:t>
            </a:r>
            <a:r>
              <a:rPr lang="en-IN" b="1" dirty="0" err="1">
                <a:solidFill>
                  <a:schemeClr val="tx1">
                    <a:lumMod val="95000"/>
                    <a:lumOff val="5000"/>
                  </a:schemeClr>
                </a:solidFill>
              </a:rPr>
              <a:t>Samwald</a:t>
            </a:r>
            <a:endParaRPr lang="en-IN" b="1" dirty="0">
              <a:solidFill>
                <a:schemeClr val="tx1">
                  <a:lumMod val="95000"/>
                  <a:lumOff val="5000"/>
                </a:schemeClr>
              </a:solidFill>
            </a:endParaRPr>
          </a:p>
          <a:p>
            <a:endParaRPr lang="en-IN" b="1" dirty="0">
              <a:solidFill>
                <a:schemeClr val="tx1">
                  <a:lumMod val="95000"/>
                  <a:lumOff val="5000"/>
                </a:schemeClr>
              </a:solidFill>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Talent-Interview: Web-Client Cheating Detection for Online Exams</a:t>
            </a:r>
          </a:p>
          <a:p>
            <a:r>
              <a:rPr lang="en-IN" dirty="0">
                <a:hlinkClick r:id="rId3"/>
              </a:rPr>
              <a:t>2312.00795.pdf (arxiv.org)</a:t>
            </a:r>
            <a:endParaRPr lang="en-US" b="1" dirty="0">
              <a:latin typeface="Times New Roman" panose="02020603050405020304" pitchFamily="18" charset="0"/>
              <a:cs typeface="Times New Roman" panose="02020603050405020304" pitchFamily="18" charset="0"/>
            </a:endParaRPr>
          </a:p>
          <a:p>
            <a:r>
              <a:rPr lang="en-IN" b="1" dirty="0"/>
              <a:t>Mert </a:t>
            </a:r>
            <a:r>
              <a:rPr lang="en-IN" b="1" dirty="0" err="1"/>
              <a:t>Ege</a:t>
            </a:r>
            <a:r>
              <a:rPr lang="en-US" b="1" dirty="0">
                <a:latin typeface="Times New Roman" panose="02020603050405020304" pitchFamily="18" charset="0"/>
                <a:cs typeface="Times New Roman" panose="02020603050405020304" pitchFamily="18" charset="0"/>
              </a:rPr>
              <a:t>,</a:t>
            </a:r>
            <a:r>
              <a:rPr lang="en-IN" b="1" dirty="0"/>
              <a:t> Mustafa Ceyhan</a:t>
            </a:r>
          </a:p>
          <a:p>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rgbClr val="000000"/>
                </a:solidFill>
                <a:effectLst/>
                <a:latin typeface="Lucida Grande"/>
              </a:rPr>
              <a:t>Using Sentence Embeddings and Semantic Similarity for Seeking Consensus when Assessing Trustworthy AI</a:t>
            </a:r>
          </a:p>
          <a:p>
            <a:r>
              <a:rPr lang="en-US" dirty="0">
                <a:hlinkClick r:id="rId4"/>
              </a:rPr>
              <a:t>[2208.04608] Using Sentence Embeddings and Semantic Similarity for Seeking Consensus when Assessing Trustworthy AI (arxiv.org)</a:t>
            </a:r>
            <a:endParaRPr lang="en-US" b="1" i="0" dirty="0">
              <a:solidFill>
                <a:srgbClr val="000000"/>
              </a:solidFill>
              <a:effectLst/>
              <a:latin typeface="Lucida Grande"/>
            </a:endParaRPr>
          </a:p>
          <a:p>
            <a:r>
              <a:rPr lang="en-IN" b="1" dirty="0">
                <a:solidFill>
                  <a:schemeClr val="tx1">
                    <a:lumMod val="95000"/>
                    <a:lumOff val="5000"/>
                  </a:schemeClr>
                </a:solidFill>
                <a:latin typeface="Times New Roman" panose="02020603050405020304" pitchFamily="18" charset="0"/>
                <a:cs typeface="Times New Roman" panose="02020603050405020304" pitchFamily="18" charset="0"/>
              </a:rPr>
              <a:t>Dennis </a:t>
            </a:r>
            <a:r>
              <a:rPr lang="en-IN" b="1" dirty="0" err="1">
                <a:solidFill>
                  <a:schemeClr val="tx1">
                    <a:lumMod val="95000"/>
                    <a:lumOff val="5000"/>
                  </a:schemeClr>
                </a:solidFill>
                <a:latin typeface="Times New Roman" panose="02020603050405020304" pitchFamily="18" charset="0"/>
                <a:cs typeface="Times New Roman" panose="02020603050405020304" pitchFamily="18" charset="0"/>
              </a:rPr>
              <a:t>vetter</a:t>
            </a:r>
            <a:r>
              <a:rPr lang="en-IN" b="1" dirty="0">
                <a:solidFill>
                  <a:schemeClr val="tx1">
                    <a:lumMod val="95000"/>
                    <a:lumOff val="5000"/>
                  </a:schemeClr>
                </a:solidFill>
                <a:latin typeface="Times New Roman" panose="02020603050405020304" pitchFamily="18" charset="0"/>
                <a:cs typeface="Times New Roman" panose="02020603050405020304" pitchFamily="18" charset="0"/>
              </a:rPr>
              <a:t> , Jesmin Jahan </a:t>
            </a:r>
            <a:r>
              <a:rPr lang="en-IN" b="1" dirty="0" err="1">
                <a:solidFill>
                  <a:schemeClr val="tx1">
                    <a:lumMod val="95000"/>
                    <a:lumOff val="5000"/>
                  </a:schemeClr>
                </a:solidFill>
                <a:latin typeface="Times New Roman" panose="02020603050405020304" pitchFamily="18" charset="0"/>
                <a:cs typeface="Times New Roman" panose="02020603050405020304" pitchFamily="18" charset="0"/>
              </a:rPr>
              <a:t>Tithi</a:t>
            </a:r>
            <a:r>
              <a:rPr lang="en-IN" b="1" dirty="0">
                <a:solidFill>
                  <a:schemeClr val="tx1">
                    <a:lumMod val="95000"/>
                    <a:lumOff val="5000"/>
                  </a:schemeClr>
                </a:solidFill>
                <a:latin typeface="Times New Roman" panose="02020603050405020304" pitchFamily="18" charset="0"/>
                <a:cs typeface="Times New Roman" panose="02020603050405020304" pitchFamily="18" charset="0"/>
              </a:rPr>
              <a:t>, Magnus </a:t>
            </a:r>
            <a:r>
              <a:rPr lang="en-IN" b="1" dirty="0" err="1">
                <a:solidFill>
                  <a:schemeClr val="tx1">
                    <a:lumMod val="95000"/>
                    <a:lumOff val="5000"/>
                  </a:schemeClr>
                </a:solidFill>
                <a:latin typeface="Times New Roman" panose="02020603050405020304" pitchFamily="18" charset="0"/>
                <a:cs typeface="Times New Roman" panose="02020603050405020304" pitchFamily="18" charset="0"/>
              </a:rPr>
              <a:t>Westerlund</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FFAA67F-BFD8-9E40-A53B-495479C98F20}"/>
              </a:ext>
            </a:extLst>
          </p:cNvPr>
          <p:cNvSpPr txBox="1"/>
          <p:nvPr/>
        </p:nvSpPr>
        <p:spPr>
          <a:xfrm>
            <a:off x="1666753" y="5622586"/>
            <a:ext cx="10706583" cy="230832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RELATED APPLICATIONS</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r>
              <a:rPr lang="en-IN" b="1" dirty="0">
                <a:solidFill>
                  <a:schemeClr val="bg1">
                    <a:lumMod val="95000"/>
                  </a:schemeClr>
                </a:solidFill>
                <a:latin typeface="Times New Roman" panose="02020603050405020304" pitchFamily="18" charset="0"/>
                <a:cs typeface="Times New Roman" panose="02020603050405020304" pitchFamily="18" charset="0"/>
              </a:rPr>
              <a:t>KAHOOT</a:t>
            </a:r>
          </a:p>
          <a:p>
            <a:r>
              <a:rPr lang="en-IN" b="1" dirty="0">
                <a:solidFill>
                  <a:schemeClr val="bg1">
                    <a:lumMod val="95000"/>
                  </a:schemeClr>
                </a:solidFill>
                <a:latin typeface="Times New Roman" panose="02020603050405020304" pitchFamily="18" charset="0"/>
                <a:cs typeface="Times New Roman" panose="02020603050405020304" pitchFamily="18" charset="0"/>
              </a:rPr>
              <a:t> https://kahoot.com/</a:t>
            </a:r>
          </a:p>
          <a:p>
            <a:r>
              <a:rPr lang="en-IN" b="1" dirty="0">
                <a:latin typeface="Times New Roman" panose="02020603050405020304" pitchFamily="18" charset="0"/>
                <a:cs typeface="Times New Roman" panose="02020603050405020304" pitchFamily="18" charset="0"/>
              </a:rPr>
              <a:t> </a:t>
            </a:r>
          </a:p>
          <a:p>
            <a:endParaRPr lang="en-IN" b="1" dirty="0">
              <a:solidFill>
                <a:schemeClr val="bg1">
                  <a:lumMod val="95000"/>
                </a:schemeClr>
              </a:solidFill>
              <a:latin typeface="Times New Roman" panose="02020603050405020304" pitchFamily="18" charset="0"/>
              <a:cs typeface="Times New Roman" panose="02020603050405020304" pitchFamily="18" charset="0"/>
            </a:endParaRPr>
          </a:p>
          <a:p>
            <a:r>
              <a:rPr lang="en-IN" b="1" dirty="0">
                <a:solidFill>
                  <a:schemeClr val="bg1">
                    <a:lumMod val="95000"/>
                  </a:schemeClr>
                </a:solidFill>
                <a:latin typeface="Times New Roman" panose="02020603050405020304" pitchFamily="18" charset="0"/>
                <a:cs typeface="Times New Roman" panose="02020603050405020304" pitchFamily="18" charset="0"/>
              </a:rPr>
              <a:t>Rapid Refresh by </a:t>
            </a:r>
            <a:r>
              <a:rPr lang="en-IN" b="1" dirty="0" err="1">
                <a:solidFill>
                  <a:schemeClr val="bg1">
                    <a:lumMod val="95000"/>
                  </a:schemeClr>
                </a:solidFill>
                <a:latin typeface="Times New Roman" panose="02020603050405020304" pitchFamily="18" charset="0"/>
                <a:cs typeface="Times New Roman" panose="02020603050405020304" pitchFamily="18" charset="0"/>
              </a:rPr>
              <a:t>EdApp</a:t>
            </a:r>
            <a:endParaRPr lang="en-IN" b="1" dirty="0">
              <a:solidFill>
                <a:schemeClr val="bg1">
                  <a:lumMod val="95000"/>
                </a:schemeClr>
              </a:solidFill>
              <a:latin typeface="Times New Roman" panose="02020603050405020304" pitchFamily="18" charset="0"/>
              <a:cs typeface="Times New Roman" panose="02020603050405020304" pitchFamily="18" charset="0"/>
            </a:endParaRPr>
          </a:p>
          <a:p>
            <a:r>
              <a:rPr lang="en-IN" b="1" dirty="0">
                <a:solidFill>
                  <a:schemeClr val="bg1">
                    <a:lumMod val="95000"/>
                  </a:schemeClr>
                </a:solidFill>
                <a:latin typeface="Times New Roman" panose="02020603050405020304" pitchFamily="18" charset="0"/>
                <a:cs typeface="Times New Roman" panose="02020603050405020304" pitchFamily="18" charset="0"/>
              </a:rPr>
              <a:t>https://www.edapp.com/rapid-refresh/</a:t>
            </a:r>
          </a:p>
        </p:txBody>
      </p:sp>
    </p:spTree>
    <p:extLst>
      <p:ext uri="{BB962C8B-B14F-4D97-AF65-F5344CB8AC3E}">
        <p14:creationId xmlns:p14="http://schemas.microsoft.com/office/powerpoint/2010/main" val="927113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1D8E84-368B-AC06-E7CD-CF26E702F70D}"/>
              </a:ext>
            </a:extLst>
          </p:cNvPr>
          <p:cNvSpPr txBox="1"/>
          <p:nvPr/>
        </p:nvSpPr>
        <p:spPr>
          <a:xfrm>
            <a:off x="992459" y="2370775"/>
            <a:ext cx="11452301" cy="2646878"/>
          </a:xfrm>
          <a:prstGeom prst="rect">
            <a:avLst/>
          </a:prstGeom>
          <a:noFill/>
        </p:spPr>
        <p:txBody>
          <a:bodyPr wrap="square" rtlCol="0">
            <a:spAutoFit/>
          </a:bodyPr>
          <a:lstStyle/>
          <a:p>
            <a:r>
              <a:rPr lang="en-US" sz="2400" b="1" i="0" dirty="0">
                <a:solidFill>
                  <a:schemeClr val="bg2">
                    <a:lumMod val="10000"/>
                  </a:schemeClr>
                </a:solidFill>
                <a:effectLst/>
                <a:latin typeface="Times New Roman" panose="02020603050405020304" pitchFamily="18" charset="0"/>
                <a:cs typeface="Times New Roman" panose="02020603050405020304" pitchFamily="18" charset="0"/>
              </a:rPr>
              <a:t>Overview of Traditional Examination Methods</a:t>
            </a:r>
          </a:p>
          <a:p>
            <a:endParaRPr lang="en-US" sz="2800" b="0" i="0" dirty="0">
              <a:solidFill>
                <a:schemeClr val="bg2">
                  <a:lumMod val="10000"/>
                </a:schemeClr>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400" b="0" i="0" dirty="0">
                <a:solidFill>
                  <a:schemeClr val="bg2">
                    <a:lumMod val="10000"/>
                  </a:schemeClr>
                </a:solidFill>
                <a:effectLst/>
                <a:latin typeface="Times New Roman" panose="02020603050405020304" pitchFamily="18" charset="0"/>
                <a:cs typeface="Times New Roman" panose="02020603050405020304" pitchFamily="18" charset="0"/>
              </a:rPr>
              <a:t>Traditional examination methods, including Viva’s and MCQs, are time-consuming and stressful for learners.</a:t>
            </a:r>
          </a:p>
          <a:p>
            <a:pPr marL="742950" lvl="1" indent="-285750" algn="l">
              <a:buFont typeface="Arial" panose="020B0604020202020204" pitchFamily="34" charset="0"/>
              <a:buChar char="•"/>
            </a:pPr>
            <a:r>
              <a:rPr lang="en-US" sz="2400" b="0" i="0" dirty="0">
                <a:solidFill>
                  <a:schemeClr val="bg2">
                    <a:lumMod val="10000"/>
                  </a:schemeClr>
                </a:solidFill>
                <a:effectLst/>
                <a:latin typeface="Times New Roman" panose="02020603050405020304" pitchFamily="18" charset="0"/>
                <a:cs typeface="Times New Roman" panose="02020603050405020304" pitchFamily="18" charset="0"/>
              </a:rPr>
              <a:t>These methods risk malpractices and fail to provide clear insights into students' limitations and weaknesses.</a:t>
            </a:r>
          </a:p>
          <a:p>
            <a:endParaRPr lang="en-IN"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EF5D079-AC47-2E13-0BA4-646A89AEC05A}"/>
              </a:ext>
            </a:extLst>
          </p:cNvPr>
          <p:cNvSpPr txBox="1"/>
          <p:nvPr/>
        </p:nvSpPr>
        <p:spPr>
          <a:xfrm>
            <a:off x="1103972" y="5366038"/>
            <a:ext cx="10816682" cy="2677656"/>
          </a:xfrm>
          <a:prstGeom prst="rect">
            <a:avLst/>
          </a:prstGeom>
          <a:noFill/>
        </p:spPr>
        <p:txBody>
          <a:bodyPr wrap="square" rtlCol="0">
            <a:spAutoFit/>
          </a:bodyPr>
          <a:lstStyle/>
          <a:p>
            <a:pPr algn="l"/>
            <a:r>
              <a:rPr lang="en-US" sz="2400" b="1" i="0" dirty="0">
                <a:solidFill>
                  <a:schemeClr val="bg2">
                    <a:lumMod val="10000"/>
                  </a:schemeClr>
                </a:solidFill>
                <a:effectLst/>
                <a:latin typeface="Times New Roman" panose="02020603050405020304" pitchFamily="18" charset="0"/>
                <a:cs typeface="Times New Roman" panose="02020603050405020304" pitchFamily="18" charset="0"/>
              </a:rPr>
              <a:t>Challenges Faced in Traditional Examination Methods</a:t>
            </a:r>
          </a:p>
          <a:p>
            <a:pPr algn="l"/>
            <a:endParaRPr lang="en-US" sz="2400" b="0" i="0" dirty="0">
              <a:solidFill>
                <a:schemeClr val="bg2">
                  <a:lumMod val="10000"/>
                </a:schemeClr>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400" b="0" i="0" dirty="0">
                <a:solidFill>
                  <a:schemeClr val="bg2">
                    <a:lumMod val="10000"/>
                  </a:schemeClr>
                </a:solidFill>
                <a:effectLst/>
                <a:latin typeface="Times New Roman" panose="02020603050405020304" pitchFamily="18" charset="0"/>
                <a:cs typeface="Times New Roman" panose="02020603050405020304" pitchFamily="18" charset="0"/>
              </a:rPr>
              <a:t>Stress and anxiety among students due to traditional exams.</a:t>
            </a:r>
          </a:p>
          <a:p>
            <a:pPr marL="742950" lvl="1" indent="-285750">
              <a:buFont typeface="Arial" panose="020B0604020202020204" pitchFamily="34" charset="0"/>
              <a:buChar char="•"/>
            </a:pPr>
            <a:r>
              <a:rPr lang="en-GB" sz="2400" dirty="0">
                <a:effectLst/>
                <a:latin typeface="Times New Roman" panose="02020603050405020304" pitchFamily="18" charset="0"/>
                <a:ea typeface="Arial" panose="020B0604020202020204" pitchFamily="34" charset="0"/>
                <a:cs typeface="Times New Roman" panose="02020603050405020304" pitchFamily="18" charset="0"/>
              </a:rPr>
              <a:t>Proper documentation and analysis of student performance and exam details are difficult. </a:t>
            </a:r>
            <a:endParaRPr lang="en-US" sz="2400" b="0" i="0" dirty="0">
              <a:solidFill>
                <a:schemeClr val="bg2">
                  <a:lumMod val="10000"/>
                </a:schemeClr>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400" b="0" i="0" dirty="0">
                <a:solidFill>
                  <a:schemeClr val="bg2">
                    <a:lumMod val="10000"/>
                  </a:schemeClr>
                </a:solidFill>
                <a:effectLst/>
                <a:latin typeface="Times New Roman" panose="02020603050405020304" pitchFamily="18" charset="0"/>
                <a:cs typeface="Times New Roman" panose="02020603050405020304" pitchFamily="18" charset="0"/>
              </a:rPr>
              <a:t>Risk of malpractices during traditional examinations.</a:t>
            </a:r>
          </a:p>
          <a:p>
            <a:endParaRPr lang="en-IN" sz="2400"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003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0D0CF5-DFFB-4356-EB04-257F204A4904}"/>
              </a:ext>
            </a:extLst>
          </p:cNvPr>
          <p:cNvSpPr txBox="1"/>
          <p:nvPr/>
        </p:nvSpPr>
        <p:spPr>
          <a:xfrm>
            <a:off x="1280441" y="978360"/>
            <a:ext cx="10641050" cy="5262979"/>
          </a:xfrm>
          <a:prstGeom prst="rect">
            <a:avLst/>
          </a:prstGeom>
          <a:noFill/>
        </p:spPr>
        <p:txBody>
          <a:bodyPr wrap="square" rtlCol="0">
            <a:spAutoFit/>
          </a:bodyPr>
          <a:lstStyle/>
          <a:p>
            <a:pPr algn="l"/>
            <a:r>
              <a:rPr lang="en-US" sz="2400" b="1" i="0" dirty="0">
                <a:solidFill>
                  <a:schemeClr val="bg2">
                    <a:lumMod val="10000"/>
                  </a:schemeClr>
                </a:solidFill>
                <a:effectLst/>
                <a:latin typeface="Times New Roman" panose="02020603050405020304" pitchFamily="18" charset="0"/>
                <a:cs typeface="Times New Roman" panose="02020603050405020304" pitchFamily="18" charset="0"/>
              </a:rPr>
              <a:t>Limitations of Existing Solutions</a:t>
            </a:r>
          </a:p>
          <a:p>
            <a:pPr algn="l"/>
            <a:endParaRPr lang="en-US" sz="2400" b="1" i="0" dirty="0">
              <a:solidFill>
                <a:schemeClr val="bg2">
                  <a:lumMod val="10000"/>
                </a:schemeClr>
              </a:solidFill>
              <a:effectLst/>
              <a:latin typeface="Times New Roman" panose="02020603050405020304" pitchFamily="18" charset="0"/>
              <a:cs typeface="Times New Roman" panose="02020603050405020304" pitchFamily="18" charset="0"/>
            </a:endParaRPr>
          </a:p>
          <a:p>
            <a:pPr algn="l"/>
            <a:r>
              <a:rPr lang="en-US" sz="2400" b="0" i="0" dirty="0">
                <a:solidFill>
                  <a:schemeClr val="bg2">
                    <a:lumMod val="10000"/>
                  </a:schemeClr>
                </a:solidFill>
                <a:effectLst/>
                <a:latin typeface="Times New Roman" panose="02020603050405020304" pitchFamily="18" charset="0"/>
                <a:cs typeface="Times New Roman" panose="02020603050405020304" pitchFamily="18" charset="0"/>
              </a:rPr>
              <a:t>   </a:t>
            </a:r>
            <a:r>
              <a:rPr lang="en-US" sz="2400" b="1" i="0" dirty="0">
                <a:solidFill>
                  <a:schemeClr val="bg2">
                    <a:lumMod val="10000"/>
                  </a:schemeClr>
                </a:solidFill>
                <a:effectLst/>
                <a:latin typeface="Times New Roman" panose="02020603050405020304" pitchFamily="18" charset="0"/>
                <a:cs typeface="Times New Roman" panose="02020603050405020304" pitchFamily="18" charset="0"/>
              </a:rPr>
              <a:t>Security Concerns:</a:t>
            </a:r>
            <a:endParaRPr lang="en-US" sz="2400" b="0" i="0" dirty="0">
              <a:solidFill>
                <a:schemeClr val="bg2">
                  <a:lumMod val="10000"/>
                </a:schemeClr>
              </a:solidFill>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400" b="0" i="0" dirty="0">
                <a:solidFill>
                  <a:schemeClr val="bg2">
                    <a:lumMod val="10000"/>
                  </a:schemeClr>
                </a:solidFill>
                <a:effectLst/>
                <a:latin typeface="Times New Roman" panose="02020603050405020304" pitchFamily="18" charset="0"/>
                <a:cs typeface="Times New Roman" panose="02020603050405020304" pitchFamily="18" charset="0"/>
              </a:rPr>
              <a:t>Vulnerabilities in authentication may lead to cheating or breaches in exam integrity.</a:t>
            </a:r>
          </a:p>
          <a:p>
            <a:pPr marL="742950" lvl="1" indent="-285750">
              <a:buFont typeface="Arial" panose="020B0604020202020204" pitchFamily="34" charset="0"/>
              <a:buChar char="•"/>
            </a:pPr>
            <a:r>
              <a:rPr lang="en-US" sz="2400" b="0" i="0" dirty="0">
                <a:solidFill>
                  <a:schemeClr val="bg2">
                    <a:lumMod val="10000"/>
                  </a:schemeClr>
                </a:solidFill>
                <a:effectLst/>
                <a:latin typeface="Times New Roman" panose="02020603050405020304" pitchFamily="18" charset="0"/>
                <a:cs typeface="Times New Roman" panose="02020603050405020304" pitchFamily="18" charset="0"/>
              </a:rPr>
              <a:t>Lack of robust encryption and data protection measures could compromise student privacy and assessment confidentiality.</a:t>
            </a:r>
          </a:p>
          <a:p>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b="0" i="0" dirty="0">
                <a:solidFill>
                  <a:schemeClr val="bg2">
                    <a:lumMod val="10000"/>
                  </a:schemeClr>
                </a:solidFill>
                <a:effectLst/>
                <a:latin typeface="Times New Roman" panose="02020603050405020304" pitchFamily="18" charset="0"/>
                <a:cs typeface="Times New Roman" panose="02020603050405020304" pitchFamily="18" charset="0"/>
              </a:rPr>
              <a:t> </a:t>
            </a:r>
            <a:r>
              <a:rPr lang="en-US" sz="2400" b="1" i="0" dirty="0">
                <a:solidFill>
                  <a:schemeClr val="bg2">
                    <a:lumMod val="10000"/>
                  </a:schemeClr>
                </a:solidFill>
                <a:effectLst/>
                <a:latin typeface="Times New Roman" panose="02020603050405020304" pitchFamily="18" charset="0"/>
                <a:cs typeface="Times New Roman" panose="02020603050405020304" pitchFamily="18" charset="0"/>
              </a:rPr>
              <a:t>Technical Issues:</a:t>
            </a:r>
            <a:endParaRPr lang="en-US" sz="2400" b="0" i="0" dirty="0">
              <a:solidFill>
                <a:schemeClr val="bg2">
                  <a:lumMod val="10000"/>
                </a:schemeClr>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400" b="0" i="0" dirty="0">
                <a:solidFill>
                  <a:schemeClr val="bg2">
                    <a:lumMod val="10000"/>
                  </a:schemeClr>
                </a:solidFill>
                <a:effectLst/>
                <a:latin typeface="Times New Roman" panose="02020603050405020304" pitchFamily="18" charset="0"/>
                <a:cs typeface="Times New Roman" panose="02020603050405020304" pitchFamily="18" charset="0"/>
              </a:rPr>
              <a:t>Compatibility issues with different devices and browsers may disrupt the examination process for both educators and students</a:t>
            </a:r>
          </a:p>
          <a:p>
            <a:pPr marL="742950" lvl="1" indent="-285750" algn="l">
              <a:buFont typeface="Arial" panose="020B0604020202020204" pitchFamily="34" charset="0"/>
              <a:buChar char="•"/>
            </a:pPr>
            <a:r>
              <a:rPr lang="en-US" sz="2400" b="0" i="0" dirty="0">
                <a:solidFill>
                  <a:schemeClr val="bg2">
                    <a:lumMod val="10000"/>
                  </a:schemeClr>
                </a:solidFill>
                <a:effectLst/>
                <a:latin typeface="Times New Roman" panose="02020603050405020304" pitchFamily="18" charset="0"/>
                <a:cs typeface="Times New Roman" panose="02020603050405020304" pitchFamily="18" charset="0"/>
              </a:rPr>
              <a:t>System downtime or slow performance during peak usage times could impede the smooth conduct of exams and result processing</a:t>
            </a:r>
          </a:p>
          <a:p>
            <a:pPr marL="742950" lvl="1" indent="-285750" algn="l">
              <a:buFont typeface="Arial" panose="020B0604020202020204" pitchFamily="34" charset="0"/>
              <a:buChar char="•"/>
            </a:pPr>
            <a:endParaRPr lang="en-US" sz="2400" b="0" i="0" dirty="0">
              <a:solidFill>
                <a:schemeClr val="bg2">
                  <a:lumMod val="10000"/>
                </a:schemeClr>
              </a:solidFill>
              <a:effectLst/>
              <a:latin typeface="Times New Roman" panose="02020603050405020304" pitchFamily="18" charset="0"/>
              <a:cs typeface="Times New Roman" panose="02020603050405020304" pitchFamily="18" charset="0"/>
            </a:endParaRPr>
          </a:p>
          <a:p>
            <a:endParaRPr lang="en-IN" sz="2400"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886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1E21AED-8FC3-7A01-A180-68E0C5E28CBC}"/>
              </a:ext>
            </a:extLst>
          </p:cNvPr>
          <p:cNvSpPr/>
          <p:nvPr/>
        </p:nvSpPr>
        <p:spPr>
          <a:xfrm>
            <a:off x="5934785" y="3117623"/>
            <a:ext cx="3122341" cy="2323824"/>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81EBD6B5-11B1-3C8A-1953-9DC28AEC5767}"/>
              </a:ext>
            </a:extLst>
          </p:cNvPr>
          <p:cNvSpPr/>
          <p:nvPr/>
        </p:nvSpPr>
        <p:spPr>
          <a:xfrm>
            <a:off x="9233211" y="323385"/>
            <a:ext cx="5194159" cy="758282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0EBDB9-6742-6A7F-5332-E677EFFB31B7}"/>
              </a:ext>
            </a:extLst>
          </p:cNvPr>
          <p:cNvSpPr/>
          <p:nvPr/>
        </p:nvSpPr>
        <p:spPr>
          <a:xfrm>
            <a:off x="3392478" y="323385"/>
            <a:ext cx="5867678" cy="7582828"/>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 2"/>
          <p:cNvSpPr/>
          <p:nvPr/>
        </p:nvSpPr>
        <p:spPr>
          <a:xfrm>
            <a:off x="4105096" y="2493995"/>
            <a:ext cx="2777490" cy="347186"/>
          </a:xfrm>
          <a:prstGeom prst="rect">
            <a:avLst/>
          </a:prstGeom>
          <a:noFill/>
          <a:ln/>
        </p:spPr>
        <p:txBody>
          <a:bodyPr wrap="none" rtlCol="0" anchor="t"/>
          <a:lstStyle/>
          <a:p>
            <a:pPr marL="0" indent="0">
              <a:lnSpc>
                <a:spcPts val="2734"/>
              </a:lnSpc>
              <a:buNone/>
            </a:pPr>
            <a:r>
              <a:rPr lang="en-US" sz="2800" b="1" dirty="0">
                <a:solidFill>
                  <a:schemeClr val="bg1">
                    <a:lumMod val="85000"/>
                  </a:schemeClr>
                </a:solidFill>
                <a:latin typeface="Times New Roman" panose="02020603050405020304" pitchFamily="18" charset="0"/>
                <a:ea typeface="Nunito" pitchFamily="34" charset="-122"/>
                <a:cs typeface="Times New Roman" panose="02020603050405020304" pitchFamily="18" charset="0"/>
              </a:rPr>
              <a:t>Viva Examinations</a:t>
            </a:r>
            <a:endParaRPr lang="en-US" sz="2800" dirty="0">
              <a:solidFill>
                <a:schemeClr val="bg1">
                  <a:lumMod val="85000"/>
                </a:schemeClr>
              </a:solidFill>
              <a:latin typeface="Times New Roman" panose="02020603050405020304" pitchFamily="18" charset="0"/>
              <a:cs typeface="Times New Roman" panose="02020603050405020304" pitchFamily="18" charset="0"/>
            </a:endParaRPr>
          </a:p>
        </p:txBody>
      </p:sp>
      <p:sp>
        <p:nvSpPr>
          <p:cNvPr id="6" name="Text 3"/>
          <p:cNvSpPr/>
          <p:nvPr/>
        </p:nvSpPr>
        <p:spPr>
          <a:xfrm>
            <a:off x="4105096" y="3323321"/>
            <a:ext cx="4559402" cy="3277901"/>
          </a:xfrm>
          <a:prstGeom prst="rect">
            <a:avLst/>
          </a:prstGeom>
          <a:noFill/>
          <a:ln/>
        </p:spPr>
        <p:txBody>
          <a:bodyPr wrap="square" rtlCol="0" anchor="t"/>
          <a:lstStyle/>
          <a:p>
            <a:pPr marL="0" indent="0">
              <a:lnSpc>
                <a:spcPts val="2799"/>
              </a:lnSpc>
              <a:buNone/>
            </a:pPr>
            <a:r>
              <a:rPr lang="en-US" sz="2400" dirty="0">
                <a:solidFill>
                  <a:schemeClr val="bg1">
                    <a:lumMod val="85000"/>
                  </a:schemeClr>
                </a:solidFill>
                <a:latin typeface="Times New Roman" panose="02020603050405020304" pitchFamily="18" charset="0"/>
                <a:ea typeface="PT Sans" pitchFamily="34" charset="-122"/>
                <a:cs typeface="Times New Roman" panose="02020603050405020304" pitchFamily="18" charset="0"/>
              </a:rPr>
              <a:t>Educators can customize assessments to match specific learning goals and preferences. Viva examinations are adaptable by branch, semester, and time slot. Examiners input questions, and students receive a randomized subset. Including metadata about each question's module guides the randomization process</a:t>
            </a:r>
            <a:r>
              <a:rPr lang="en-US" sz="2000" dirty="0">
                <a:solidFill>
                  <a:schemeClr val="bg1">
                    <a:lumMod val="85000"/>
                  </a:schemeClr>
                </a:solidFill>
                <a:latin typeface="Times New Roman" panose="02020603050405020304" pitchFamily="18" charset="0"/>
                <a:ea typeface="PT Sans" pitchFamily="34" charset="-122"/>
                <a:cs typeface="Times New Roman" panose="02020603050405020304" pitchFamily="18" charset="0"/>
              </a:rPr>
              <a:t>.</a:t>
            </a:r>
            <a:endParaRPr lang="en-US" sz="2000" dirty="0">
              <a:solidFill>
                <a:schemeClr val="bg1">
                  <a:lumMod val="85000"/>
                </a:schemeClr>
              </a:solidFill>
              <a:latin typeface="Times New Roman" panose="02020603050405020304" pitchFamily="18" charset="0"/>
              <a:cs typeface="Times New Roman" panose="02020603050405020304" pitchFamily="18" charset="0"/>
            </a:endParaRPr>
          </a:p>
        </p:txBody>
      </p:sp>
      <p:sp>
        <p:nvSpPr>
          <p:cNvPr id="7" name="Text 4"/>
          <p:cNvSpPr/>
          <p:nvPr/>
        </p:nvSpPr>
        <p:spPr>
          <a:xfrm>
            <a:off x="9731664" y="2485798"/>
            <a:ext cx="2777490" cy="347186"/>
          </a:xfrm>
          <a:prstGeom prst="rect">
            <a:avLst/>
          </a:prstGeom>
          <a:noFill/>
          <a:ln/>
        </p:spPr>
        <p:txBody>
          <a:bodyPr wrap="none" rtlCol="0" anchor="t"/>
          <a:lstStyle/>
          <a:p>
            <a:pPr marL="0" indent="0">
              <a:lnSpc>
                <a:spcPts val="2734"/>
              </a:lnSpc>
              <a:buNone/>
            </a:pPr>
            <a:r>
              <a:rPr lang="en-US" sz="2800" b="1" dirty="0">
                <a:solidFill>
                  <a:schemeClr val="bg1">
                    <a:lumMod val="85000"/>
                  </a:schemeClr>
                </a:solidFill>
                <a:latin typeface="Times New Roman" panose="02020603050405020304" pitchFamily="18" charset="0"/>
                <a:ea typeface="Nunito" pitchFamily="34" charset="-122"/>
                <a:cs typeface="Times New Roman" panose="02020603050405020304" pitchFamily="18" charset="0"/>
              </a:rPr>
              <a:t>General Quizzes</a:t>
            </a:r>
            <a:endParaRPr lang="en-US" sz="2800" dirty="0">
              <a:solidFill>
                <a:schemeClr val="bg1">
                  <a:lumMod val="85000"/>
                </a:schemeClr>
              </a:solidFill>
              <a:latin typeface="Times New Roman" panose="02020603050405020304" pitchFamily="18" charset="0"/>
              <a:cs typeface="Times New Roman" panose="02020603050405020304" pitchFamily="18" charset="0"/>
            </a:endParaRPr>
          </a:p>
        </p:txBody>
      </p:sp>
      <p:sp>
        <p:nvSpPr>
          <p:cNvPr id="8" name="Text 5"/>
          <p:cNvSpPr/>
          <p:nvPr/>
        </p:nvSpPr>
        <p:spPr>
          <a:xfrm>
            <a:off x="9712945" y="3434316"/>
            <a:ext cx="4695706" cy="1421606"/>
          </a:xfrm>
          <a:prstGeom prst="rect">
            <a:avLst/>
          </a:prstGeom>
          <a:noFill/>
          <a:ln/>
        </p:spPr>
        <p:txBody>
          <a:bodyPr wrap="square" rtlCol="0" anchor="t"/>
          <a:lstStyle/>
          <a:p>
            <a:pPr marL="0" indent="0">
              <a:lnSpc>
                <a:spcPts val="2799"/>
              </a:lnSpc>
              <a:buNone/>
            </a:pPr>
            <a:r>
              <a:rPr lang="en-US" sz="2400" dirty="0">
                <a:solidFill>
                  <a:schemeClr val="bg1">
                    <a:lumMod val="85000"/>
                  </a:schemeClr>
                </a:solidFill>
                <a:latin typeface="Times New Roman" panose="02020603050405020304" pitchFamily="18" charset="0"/>
                <a:ea typeface="PT Sans" pitchFamily="34" charset="-122"/>
                <a:cs typeface="Times New Roman" panose="02020603050405020304" pitchFamily="18" charset="0"/>
              </a:rPr>
              <a:t>Communities can create quizzes featuring both multiple-choice questions (MCQs) and short-answer questions, the latter being evaluated using natural language processing.</a:t>
            </a:r>
            <a:endParaRPr lang="en-US" sz="2400" dirty="0">
              <a:solidFill>
                <a:schemeClr val="bg1">
                  <a:lumMod val="85000"/>
                </a:schemeClr>
              </a:solidFill>
              <a:latin typeface="Times New Roman" panose="02020603050405020304" pitchFamily="18" charset="0"/>
              <a:cs typeface="Times New Roman" panose="02020603050405020304" pitchFamily="18" charset="0"/>
            </a:endParaRPr>
          </a:p>
        </p:txBody>
      </p:sp>
      <p:sp>
        <p:nvSpPr>
          <p:cNvPr id="14" name="Text 1"/>
          <p:cNvSpPr/>
          <p:nvPr/>
        </p:nvSpPr>
        <p:spPr>
          <a:xfrm>
            <a:off x="423918" y="3434316"/>
            <a:ext cx="2766334" cy="1690438"/>
          </a:xfrm>
          <a:prstGeom prst="rect">
            <a:avLst/>
          </a:prstGeom>
          <a:noFill/>
          <a:ln/>
        </p:spPr>
        <p:txBody>
          <a:bodyPr wrap="none" rtlCol="0" anchor="t"/>
          <a:lstStyle/>
          <a:p>
            <a:pPr marL="0" indent="0">
              <a:lnSpc>
                <a:spcPts val="5468"/>
              </a:lnSpc>
              <a:buNone/>
            </a:pPr>
            <a:r>
              <a:rPr lang="en-US" sz="4000" b="1" dirty="0">
                <a:solidFill>
                  <a:schemeClr val="bg2">
                    <a:lumMod val="10000"/>
                  </a:schemeClr>
                </a:solidFill>
                <a:latin typeface="Times New Roman" panose="02020603050405020304" pitchFamily="18" charset="0"/>
                <a:ea typeface="Nunito" pitchFamily="34" charset="-122"/>
                <a:cs typeface="Times New Roman" panose="02020603050405020304" pitchFamily="18" charset="0"/>
              </a:rPr>
              <a:t>QuizVerse</a:t>
            </a:r>
          </a:p>
          <a:p>
            <a:pPr marL="0" indent="0">
              <a:lnSpc>
                <a:spcPts val="5468"/>
              </a:lnSpc>
              <a:buNone/>
            </a:pPr>
            <a:r>
              <a:rPr lang="en-US" sz="4000" b="1" dirty="0">
                <a:solidFill>
                  <a:schemeClr val="bg2">
                    <a:lumMod val="10000"/>
                  </a:schemeClr>
                </a:solidFill>
                <a:latin typeface="Times New Roman" panose="02020603050405020304" pitchFamily="18" charset="0"/>
                <a:ea typeface="Nunito" pitchFamily="34" charset="-122"/>
                <a:cs typeface="Times New Roman" panose="02020603050405020304" pitchFamily="18" charset="0"/>
              </a:rPr>
              <a:t> Services</a:t>
            </a:r>
            <a:endParaRPr lang="en-US" sz="4000" dirty="0">
              <a:solidFill>
                <a:schemeClr val="bg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334C51-2D98-6C53-CA9D-53705DEEF91E}"/>
              </a:ext>
            </a:extLst>
          </p:cNvPr>
          <p:cNvSpPr/>
          <p:nvPr/>
        </p:nvSpPr>
        <p:spPr>
          <a:xfrm>
            <a:off x="1" y="1"/>
            <a:ext cx="6367346" cy="8229600"/>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A1E9B91-CB23-0A78-267C-8D34CB73D393}"/>
              </a:ext>
            </a:extLst>
          </p:cNvPr>
          <p:cNvSpPr txBox="1"/>
          <p:nvPr/>
        </p:nvSpPr>
        <p:spPr>
          <a:xfrm>
            <a:off x="2988527" y="3730079"/>
            <a:ext cx="8817650" cy="769441"/>
          </a:xfrm>
          <a:prstGeom prst="rect">
            <a:avLst/>
          </a:prstGeom>
          <a:noFill/>
        </p:spPr>
        <p:txBody>
          <a:bodyPr wrap="square">
            <a:spAutoFit/>
          </a:bodyPr>
          <a:lstStyle/>
          <a:p>
            <a:r>
              <a:rPr lang="en-IN" sz="4400" b="1" dirty="0">
                <a:solidFill>
                  <a:schemeClr val="bg1">
                    <a:lumMod val="95000"/>
                  </a:schemeClr>
                </a:solidFill>
                <a:latin typeface="Times New Roman" panose="02020603050405020304" pitchFamily="18" charset="0"/>
                <a:cs typeface="Times New Roman" panose="02020603050405020304" pitchFamily="18" charset="0"/>
              </a:rPr>
              <a:t>QUIZVERSE </a:t>
            </a:r>
            <a:r>
              <a:rPr lang="en-IN" sz="4400" b="1" dirty="0">
                <a:solidFill>
                  <a:schemeClr val="tx1">
                    <a:lumMod val="95000"/>
                    <a:lumOff val="5000"/>
                  </a:schemeClr>
                </a:solidFill>
                <a:latin typeface="Times New Roman" panose="02020603050405020304" pitchFamily="18" charset="0"/>
                <a:cs typeface="Times New Roman" panose="02020603050405020304" pitchFamily="18" charset="0"/>
              </a:rPr>
              <a:t>FEATURES</a:t>
            </a:r>
            <a:endParaRPr lang="en-IN" sz="4400" b="1"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6271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990</TotalTime>
  <Words>2232</Words>
  <Application>Microsoft Office PowerPoint</Application>
  <PresentationFormat>Custom</PresentationFormat>
  <Paragraphs>216</Paragraphs>
  <Slides>31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Courier New</vt:lpstr>
      <vt:lpstr>DM Sans</vt:lpstr>
      <vt:lpstr>Lucida Grande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JOEL SIBY VARGHESE</cp:lastModifiedBy>
  <cp:revision>11</cp:revision>
  <dcterms:created xsi:type="dcterms:W3CDTF">2024-02-24T13:33:36Z</dcterms:created>
  <dcterms:modified xsi:type="dcterms:W3CDTF">2024-02-26T06:12:13Z</dcterms:modified>
</cp:coreProperties>
</file>