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364" r:id="rId2"/>
    <p:sldId id="257" r:id="rId3"/>
    <p:sldId id="339" r:id="rId4"/>
    <p:sldId id="304" r:id="rId5"/>
    <p:sldId id="258" r:id="rId6"/>
    <p:sldId id="259" r:id="rId7"/>
    <p:sldId id="260" r:id="rId8"/>
    <p:sldId id="256" r:id="rId9"/>
    <p:sldId id="261" r:id="rId10"/>
    <p:sldId id="262" r:id="rId11"/>
    <p:sldId id="263" r:id="rId12"/>
    <p:sldId id="264" r:id="rId13"/>
    <p:sldId id="265" r:id="rId14"/>
    <p:sldId id="266" r:id="rId15"/>
    <p:sldId id="267" r:id="rId16"/>
    <p:sldId id="272" r:id="rId17"/>
    <p:sldId id="273" r:id="rId18"/>
    <p:sldId id="274" r:id="rId19"/>
    <p:sldId id="275" r:id="rId20"/>
    <p:sldId id="276" r:id="rId21"/>
    <p:sldId id="277" r:id="rId22"/>
    <p:sldId id="279" r:id="rId23"/>
    <p:sldId id="280" r:id="rId24"/>
    <p:sldId id="282" r:id="rId25"/>
    <p:sldId id="340"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65" r:id="rId40"/>
  </p:sldIdLst>
  <p:sldSz cx="9144000" cy="6858000" type="screen4x3"/>
  <p:notesSz cx="6858000" cy="9144000"/>
  <p:custShowLst>
    <p:custShow name="Custom Show 1" id="0">
      <p:sldLst>
        <p:sld r:id="rId3"/>
        <p:sld r:id="rId6"/>
        <p:sld r:id="rId7"/>
        <p:sld r:id="rId8"/>
        <p:sld r:id="rId9"/>
        <p:sld r:id="rId10"/>
        <p:sld r:id="rId11"/>
        <p:sld r:id="rId12"/>
        <p:sld r:id="rId13"/>
        <p:sld r:id="rId14"/>
        <p:sld r:id="rId15"/>
      </p:sldLst>
    </p:custShow>
  </p:custShowLst>
  <p:defaultTextStyle>
    <a:defPPr>
      <a:defRPr lang="en-US"/>
    </a:defPPr>
    <a:lvl1pPr marL="0" algn="l" defTabSz="914303" rtl="0" eaLnBrk="1" latinLnBrk="0" hangingPunct="1">
      <a:defRPr sz="1800" kern="1200">
        <a:solidFill>
          <a:schemeClr val="tx1"/>
        </a:solidFill>
        <a:latin typeface="+mn-lt"/>
        <a:ea typeface="+mn-ea"/>
        <a:cs typeface="+mn-cs"/>
      </a:defRPr>
    </a:lvl1pPr>
    <a:lvl2pPr marL="457152"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5" algn="l" defTabSz="914303" rtl="0" eaLnBrk="1" latinLnBrk="0" hangingPunct="1">
      <a:defRPr sz="1800" kern="1200">
        <a:solidFill>
          <a:schemeClr val="tx1"/>
        </a:solidFill>
        <a:latin typeface="+mn-lt"/>
        <a:ea typeface="+mn-ea"/>
        <a:cs typeface="+mn-cs"/>
      </a:defRPr>
    </a:lvl4pPr>
    <a:lvl5pPr marL="1828606" algn="l" defTabSz="914303" rtl="0" eaLnBrk="1" latinLnBrk="0" hangingPunct="1">
      <a:defRPr sz="1800" kern="1200">
        <a:solidFill>
          <a:schemeClr val="tx1"/>
        </a:solidFill>
        <a:latin typeface="+mn-lt"/>
        <a:ea typeface="+mn-ea"/>
        <a:cs typeface="+mn-cs"/>
      </a:defRPr>
    </a:lvl5pPr>
    <a:lvl6pPr marL="2285758" algn="l" defTabSz="914303" rtl="0" eaLnBrk="1" latinLnBrk="0" hangingPunct="1">
      <a:defRPr sz="1800" kern="1200">
        <a:solidFill>
          <a:schemeClr val="tx1"/>
        </a:solidFill>
        <a:latin typeface="+mn-lt"/>
        <a:ea typeface="+mn-ea"/>
        <a:cs typeface="+mn-cs"/>
      </a:defRPr>
    </a:lvl6pPr>
    <a:lvl7pPr marL="2742910" algn="l" defTabSz="914303" rtl="0" eaLnBrk="1" latinLnBrk="0" hangingPunct="1">
      <a:defRPr sz="1800" kern="1200">
        <a:solidFill>
          <a:schemeClr val="tx1"/>
        </a:solidFill>
        <a:latin typeface="+mn-lt"/>
        <a:ea typeface="+mn-ea"/>
        <a:cs typeface="+mn-cs"/>
      </a:defRPr>
    </a:lvl7pPr>
    <a:lvl8pPr marL="3200061" algn="l" defTabSz="914303" rtl="0" eaLnBrk="1" latinLnBrk="0" hangingPunct="1">
      <a:defRPr sz="1800" kern="1200">
        <a:solidFill>
          <a:schemeClr val="tx1"/>
        </a:solidFill>
        <a:latin typeface="+mn-lt"/>
        <a:ea typeface="+mn-ea"/>
        <a:cs typeface="+mn-cs"/>
      </a:defRPr>
    </a:lvl8pPr>
    <a:lvl9pPr marL="3657213" algn="l" defTabSz="9143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8239" autoAdjust="0"/>
  </p:normalViewPr>
  <p:slideViewPr>
    <p:cSldViewPr>
      <p:cViewPr varScale="1">
        <p:scale>
          <a:sx n="75" d="100"/>
          <a:sy n="75" d="100"/>
        </p:scale>
        <p:origin x="9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ED6B5-51D8-4DF9-828D-7B0C7A68700F}" type="datetimeFigureOut">
              <a:rPr lang="en-GB" smtClean="0"/>
              <a:pPr/>
              <a:t>29/05/2023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F4E39-400A-44E4-8608-13317DB6A88E}" type="slidenum">
              <a:rPr lang="en-GB" smtClean="0"/>
              <a:pPr/>
              <a:t>‹#›</a:t>
            </a:fld>
            <a:endParaRPr lang="en-GB" dirty="0"/>
          </a:p>
        </p:txBody>
      </p:sp>
    </p:spTree>
    <p:extLst>
      <p:ext uri="{BB962C8B-B14F-4D97-AF65-F5344CB8AC3E}">
        <p14:creationId xmlns:p14="http://schemas.microsoft.com/office/powerpoint/2010/main" val="227457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03F4E39-400A-44E4-8608-13317DB6A88E}" type="slidenum">
              <a:rPr lang="en-GB" smtClean="0"/>
              <a:pPr/>
              <a:t>22</a:t>
            </a:fld>
            <a:endParaRPr lang="en-GB" dirty="0"/>
          </a:p>
        </p:txBody>
      </p:sp>
    </p:spTree>
    <p:extLst>
      <p:ext uri="{BB962C8B-B14F-4D97-AF65-F5344CB8AC3E}">
        <p14:creationId xmlns:p14="http://schemas.microsoft.com/office/powerpoint/2010/main" val="258743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B1EBC7-A7EF-493F-8DD2-0474F963FBAC}"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246265222"/>
      </p:ext>
    </p:extLst>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C73D0-ACBE-4246-9F87-744E120A5422}"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99340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2257F-A3C2-4D59-B73C-C686A2F9E097}"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94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DC52A-B916-4F31-8E09-77525805D3C8}"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417177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2B4D6-940A-4DD1-BB3F-EA137F6B2411}"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987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543E6-AC00-4D99-A68D-490619AF8798}"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964320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6A460-43B3-4400-860A-492513BAA1C9}"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80529709"/>
      </p:ext>
    </p:extLst>
  </p:cSld>
  <p:clrMapOvr>
    <a:masterClrMapping/>
  </p:clrMapOvr>
  <p:transition>
    <p:wheel spokes="8"/>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9F0BF-8A3B-4E7A-88BC-2344855D6B87}"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536135908"/>
      </p:ext>
    </p:extLst>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6F781-C83B-4616-A4E0-F49D464EFCED}"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552149473"/>
      </p:ext>
    </p:extLst>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8D837-C11A-498C-844B-A528D0613521}"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011505638"/>
      </p:ext>
    </p:extLst>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2529F-E237-4628-8781-FD396B07C276}"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867061822"/>
      </p:ext>
    </p:extLst>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1F093-7192-4C5B-A038-796D662A8475}" type="datetime1">
              <a:rPr lang="en-GB" smtClean="0"/>
              <a:t>29/05/2023</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1665758249"/>
      </p:ext>
    </p:extLst>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F550B-C911-4DBE-811C-D227DA2FAEA1}" type="datetime1">
              <a:rPr lang="en-GB" smtClean="0"/>
              <a:t>29/05/2023</a:t>
            </a:fld>
            <a:endParaRPr lang="en-GB" dirty="0"/>
          </a:p>
        </p:txBody>
      </p:sp>
      <p:sp>
        <p:nvSpPr>
          <p:cNvPr id="4" name="Footer Placeholder 3"/>
          <p:cNvSpPr>
            <a:spLocks noGrp="1"/>
          </p:cNvSpPr>
          <p:nvPr>
            <p:ph type="ftr" sz="quarter" idx="11"/>
          </p:nvPr>
        </p:nvSpPr>
        <p:spPr/>
        <p:txBody>
          <a:bodyPr/>
          <a:lstStyle/>
          <a:p>
            <a:r>
              <a:rPr lang="en-GB"/>
              <a:t>2023@tkaranjah</a:t>
            </a:r>
            <a:endParaRPr lang="en-GB" dirty="0"/>
          </a:p>
        </p:txBody>
      </p:sp>
      <p:sp>
        <p:nvSpPr>
          <p:cNvPr id="5" name="Slide Number Placeholder 4"/>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51264677"/>
      </p:ext>
    </p:extLst>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DD824-DDDD-4432-85CA-8F42467D8249}" type="datetime1">
              <a:rPr lang="en-GB" smtClean="0"/>
              <a:t>29/05/2023</a:t>
            </a:fld>
            <a:endParaRPr lang="en-GB" dirty="0"/>
          </a:p>
        </p:txBody>
      </p:sp>
      <p:sp>
        <p:nvSpPr>
          <p:cNvPr id="3" name="Footer Placeholder 2"/>
          <p:cNvSpPr>
            <a:spLocks noGrp="1"/>
          </p:cNvSpPr>
          <p:nvPr>
            <p:ph type="ftr" sz="quarter" idx="11"/>
          </p:nvPr>
        </p:nvSpPr>
        <p:spPr/>
        <p:txBody>
          <a:bodyPr/>
          <a:lstStyle/>
          <a:p>
            <a:r>
              <a:rPr lang="en-GB"/>
              <a:t>2023@tkaranjah</a:t>
            </a:r>
            <a:endParaRPr lang="en-GB"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358376214"/>
      </p:ext>
    </p:extLst>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8D8345-CFAB-4F31-8F2D-B822D10DF367}"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414112762"/>
      </p:ext>
    </p:extLst>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73D76-E31D-4362-92F3-151A2632947C}"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118527810"/>
      </p:ext>
    </p:extLst>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A129F1-5919-49AF-98A0-422B02FA504E}" type="datetime1">
              <a:rPr lang="en-GB" smtClean="0"/>
              <a:t>29/05/2023</a:t>
            </a:fld>
            <a:endParaRPr lang="en-GB"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2023@tkaranjah</a:t>
            </a:r>
            <a:endParaRPr lang="en-GB"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9048CEC-89AF-466B-867C-487A78B0F1B5}" type="slidenum">
              <a:rPr lang="en-GB" smtClean="0"/>
              <a:pPr/>
              <a:t>‹#›</a:t>
            </a:fld>
            <a:endParaRPr lang="en-GB" dirty="0"/>
          </a:p>
        </p:txBody>
      </p:sp>
    </p:spTree>
    <p:extLst>
      <p:ext uri="{BB962C8B-B14F-4D97-AF65-F5344CB8AC3E}">
        <p14:creationId xmlns:p14="http://schemas.microsoft.com/office/powerpoint/2010/main" val="25173893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ransition>
    <p:wheel spokes="8"/>
  </p:transition>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3.png"/><Relationship Id="rId4" Type="http://schemas.openxmlformats.org/officeDocument/2006/relationships/image" Target="../media/image78.png"/><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normAutofit fontScale="90000"/>
          </a:bodyPr>
          <a:lstStyle/>
          <a:p>
            <a:pPr algn="ctr"/>
            <a:r>
              <a:rPr lang="en-US" sz="7300" b="1" dirty="0"/>
              <a:t>SMA 2230</a:t>
            </a:r>
            <a:br>
              <a:rPr lang="en-US" b="1" dirty="0"/>
            </a:br>
            <a:endParaRPr lang="en-GB" dirty="0"/>
          </a:p>
        </p:txBody>
      </p:sp>
      <p:sp>
        <p:nvSpPr>
          <p:cNvPr id="3" name="Rectangle 2"/>
          <p:cNvSpPr/>
          <p:nvPr/>
        </p:nvSpPr>
        <p:spPr>
          <a:xfrm>
            <a:off x="1203781" y="908720"/>
            <a:ext cx="2056973" cy="523220"/>
          </a:xfrm>
          <a:prstGeom prst="rect">
            <a:avLst/>
          </a:prstGeom>
        </p:spPr>
        <p:txBody>
          <a:bodyPr wrap="none">
            <a:spAutoFit/>
          </a:bodyPr>
          <a:lstStyle/>
          <a:p>
            <a:pPr algn="ctr"/>
            <a:r>
              <a:rPr lang="en-US" sz="2800" b="1" i="1" dirty="0">
                <a:latin typeface="Algerian" pitchFamily="82" charset="0"/>
              </a:rPr>
              <a:t>LECTURE 1</a:t>
            </a:r>
          </a:p>
        </p:txBody>
      </p:sp>
      <p:sp>
        <p:nvSpPr>
          <p:cNvPr id="4" name="Footer Placeholder 3">
            <a:extLst>
              <a:ext uri="{FF2B5EF4-FFF2-40B4-BE49-F238E27FC236}">
                <a16:creationId xmlns:a16="http://schemas.microsoft.com/office/drawing/2014/main" id="{65FC00A6-A1CC-5608-DE12-C1921A11F641}"/>
              </a:ext>
            </a:extLst>
          </p:cNvPr>
          <p:cNvSpPr>
            <a:spLocks noGrp="1"/>
          </p:cNvSpPr>
          <p:nvPr>
            <p:ph type="ftr" sz="quarter" idx="11"/>
          </p:nvPr>
        </p:nvSpPr>
        <p:spPr/>
        <p:txBody>
          <a:bodyPr/>
          <a:lstStyle/>
          <a:p>
            <a:r>
              <a:rPr lang="en-GB"/>
              <a:t>2023@tkaranjah</a:t>
            </a:r>
            <a:endParaRPr lang="en-GB" dirty="0"/>
          </a:p>
        </p:txBody>
      </p:sp>
      <p:sp>
        <p:nvSpPr>
          <p:cNvPr id="5" name="Slide Number Placeholder 4">
            <a:extLst>
              <a:ext uri="{FF2B5EF4-FFF2-40B4-BE49-F238E27FC236}">
                <a16:creationId xmlns:a16="http://schemas.microsoft.com/office/drawing/2014/main" id="{BEE74A3E-391B-D928-3610-F9C9EA7DFC9F}"/>
              </a:ext>
            </a:extLst>
          </p:cNvPr>
          <p:cNvSpPr>
            <a:spLocks noGrp="1"/>
          </p:cNvSpPr>
          <p:nvPr>
            <p:ph type="sldNum" sz="quarter" idx="12"/>
          </p:nvPr>
        </p:nvSpPr>
        <p:spPr/>
        <p:txBody>
          <a:bodyPr/>
          <a:lstStyle/>
          <a:p>
            <a:fld id="{09048CEC-89AF-466B-867C-487A78B0F1B5}" type="slidenum">
              <a:rPr lang="en-GB" smtClean="0"/>
              <a:pPr/>
              <a:t>1</a:t>
            </a:fld>
            <a:endParaRPr lang="en-GB" dirty="0"/>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4800" b="1" i="1" dirty="0"/>
              <a:t>R.V’s-Example 1</a:t>
            </a:r>
            <a:endParaRPr lang="en-GB" sz="4800" dirty="0"/>
          </a:p>
        </p:txBody>
      </p:sp>
      <p:sp>
        <p:nvSpPr>
          <p:cNvPr id="6" name="Content Placeholder 5"/>
          <p:cNvSpPr>
            <a:spLocks noGrp="1"/>
          </p:cNvSpPr>
          <p:nvPr>
            <p:ph idx="1"/>
          </p:nvPr>
        </p:nvSpPr>
        <p:spPr>
          <a:xfrm>
            <a:off x="609598" y="1412776"/>
            <a:ext cx="6986737" cy="4176464"/>
          </a:xfrm>
        </p:spPr>
        <p:txBody>
          <a:bodyPr>
            <a:normAutofit lnSpcReduction="10000"/>
          </a:bodyPr>
          <a:lstStyle/>
          <a:p>
            <a:pPr>
              <a:buNone/>
            </a:pPr>
            <a:r>
              <a:rPr lang="en-GB" b="1" i="1" dirty="0"/>
              <a:t> 	</a:t>
            </a:r>
            <a:r>
              <a:rPr lang="en-GB" sz="2800" i="1" dirty="0"/>
              <a:t>Let a die be tossed once. Then the sample space is the set {1, 2, 3, 4, 5, and 6}. Let X </a:t>
            </a:r>
            <a:r>
              <a:rPr lang="en-GB" sz="2800" dirty="0"/>
              <a:t>denote the number of points on the face which shows up and </a:t>
            </a:r>
            <a:r>
              <a:rPr lang="en-GB" sz="2800" i="1" dirty="0"/>
              <a:t>Y denote twice the number of points on the face which shows up. Then X is a random variable with possible values 1, 2, 3, 4, 5, 6 and Y is a random variable with possible values 2, 4, 6, 8, 10 and 12.</a:t>
            </a:r>
          </a:p>
          <a:p>
            <a:endParaRPr lang="en-GB" dirty="0"/>
          </a:p>
        </p:txBody>
      </p:sp>
      <p:sp>
        <p:nvSpPr>
          <p:cNvPr id="2" name="Footer Placeholder 1">
            <a:extLst>
              <a:ext uri="{FF2B5EF4-FFF2-40B4-BE49-F238E27FC236}">
                <a16:creationId xmlns:a16="http://schemas.microsoft.com/office/drawing/2014/main" id="{22F5CDAB-1FE3-9FDE-D7E2-4C7E160A02E1}"/>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19D7AEE1-9A46-C521-D653-28216969B7BF}"/>
              </a:ext>
            </a:extLst>
          </p:cNvPr>
          <p:cNvSpPr>
            <a:spLocks noGrp="1"/>
          </p:cNvSpPr>
          <p:nvPr>
            <p:ph type="sldNum" sz="quarter" idx="12"/>
          </p:nvPr>
        </p:nvSpPr>
        <p:spPr/>
        <p:txBody>
          <a:bodyPr/>
          <a:lstStyle/>
          <a:p>
            <a:fld id="{09048CEC-89AF-466B-867C-487A78B0F1B5}" type="slidenum">
              <a:rPr lang="en-GB" smtClean="0"/>
              <a:pPr/>
              <a:t>10</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4900" b="1" i="1" dirty="0"/>
              <a:t>R.V’s Example 2</a:t>
            </a:r>
            <a:endParaRPr lang="en-GB" dirty="0"/>
          </a:p>
        </p:txBody>
      </p:sp>
      <p:sp>
        <p:nvSpPr>
          <p:cNvPr id="6" name="Content Placeholder 5"/>
          <p:cNvSpPr>
            <a:spLocks noGrp="1"/>
          </p:cNvSpPr>
          <p:nvPr>
            <p:ph idx="1"/>
          </p:nvPr>
        </p:nvSpPr>
        <p:spPr>
          <a:xfrm>
            <a:off x="609598" y="1628800"/>
            <a:ext cx="7706818" cy="4320480"/>
          </a:xfrm>
        </p:spPr>
        <p:txBody>
          <a:bodyPr>
            <a:normAutofit/>
          </a:bodyPr>
          <a:lstStyle/>
          <a:p>
            <a:pPr>
              <a:buNone/>
            </a:pPr>
            <a:r>
              <a:rPr lang="en-GB" b="1" i="1" dirty="0"/>
              <a:t> 	</a:t>
            </a:r>
            <a:r>
              <a:rPr lang="en-GB" sz="3000" dirty="0"/>
              <a:t> Suppose that three students are selected at random from a class and each is asked whether he smokes-</a:t>
            </a:r>
            <a:r>
              <a:rPr lang="en-GB" sz="3000" i="1" dirty="0"/>
              <a:t>S or he does not smoke-N.  Then the sample space of this random experiment is given by, </a:t>
            </a:r>
          </a:p>
          <a:p>
            <a:pPr>
              <a:buNone/>
            </a:pPr>
            <a:r>
              <a:rPr lang="en-GB" sz="3000" i="1" dirty="0"/>
              <a:t>  </a:t>
            </a:r>
          </a:p>
          <a:p>
            <a:pPr>
              <a:buNone/>
            </a:pPr>
            <a:r>
              <a:rPr lang="en-GB" sz="3000" i="1" dirty="0"/>
              <a:t> S = {SSS, SSN, SNS, NSS, SNN, NSN, NNS, </a:t>
            </a:r>
          </a:p>
          <a:p>
            <a:pPr>
              <a:buNone/>
            </a:pPr>
            <a:r>
              <a:rPr lang="en-GB" sz="3000" i="1" dirty="0"/>
              <a:t>           NNN}</a:t>
            </a:r>
          </a:p>
          <a:p>
            <a:pPr>
              <a:buNone/>
            </a:pPr>
            <a:endParaRPr lang="en-GB" i="1" dirty="0"/>
          </a:p>
          <a:p>
            <a:endParaRPr lang="en-GB" dirty="0"/>
          </a:p>
        </p:txBody>
      </p:sp>
      <p:sp>
        <p:nvSpPr>
          <p:cNvPr id="2" name="Footer Placeholder 1">
            <a:extLst>
              <a:ext uri="{FF2B5EF4-FFF2-40B4-BE49-F238E27FC236}">
                <a16:creationId xmlns:a16="http://schemas.microsoft.com/office/drawing/2014/main" id="{C62AB286-B7AC-B35B-9814-B9491692A81E}"/>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73AD4AFA-3F72-660D-16A5-FA4A3377459A}"/>
              </a:ext>
            </a:extLst>
          </p:cNvPr>
          <p:cNvSpPr>
            <a:spLocks noGrp="1"/>
          </p:cNvSpPr>
          <p:nvPr>
            <p:ph type="sldNum" sz="quarter" idx="12"/>
          </p:nvPr>
        </p:nvSpPr>
        <p:spPr/>
        <p:txBody>
          <a:bodyPr/>
          <a:lstStyle/>
          <a:p>
            <a:fld id="{09048CEC-89AF-466B-867C-487A78B0F1B5}" type="slidenum">
              <a:rPr lang="en-GB" smtClean="0"/>
              <a:pPr/>
              <a:t>11</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4800" b="1" i="1" dirty="0"/>
              <a:t>R.V’s Example 2</a:t>
            </a:r>
            <a:endParaRPr lang="en-GB" sz="4800" dirty="0"/>
          </a:p>
        </p:txBody>
      </p:sp>
      <p:sp>
        <p:nvSpPr>
          <p:cNvPr id="6" name="Content Placeholder 5"/>
          <p:cNvSpPr>
            <a:spLocks noGrp="1"/>
          </p:cNvSpPr>
          <p:nvPr>
            <p:ph idx="1"/>
          </p:nvPr>
        </p:nvSpPr>
        <p:spPr>
          <a:xfrm>
            <a:off x="683568" y="1628800"/>
            <a:ext cx="6347714" cy="3880773"/>
          </a:xfrm>
        </p:spPr>
        <p:txBody>
          <a:bodyPr>
            <a:normAutofit fontScale="92500" lnSpcReduction="20000"/>
          </a:bodyPr>
          <a:lstStyle/>
          <a:p>
            <a:pPr>
              <a:buNone/>
            </a:pPr>
            <a:r>
              <a:rPr lang="en-GB" b="1" i="1" dirty="0"/>
              <a:t> 	</a:t>
            </a:r>
            <a:r>
              <a:rPr lang="en-GB" dirty="0"/>
              <a:t> </a:t>
            </a:r>
            <a:r>
              <a:rPr lang="en-GB" sz="2800" dirty="0"/>
              <a:t>Let </a:t>
            </a:r>
            <a:r>
              <a:rPr lang="en-GB" sz="2800" i="1" dirty="0"/>
              <a:t>X denote the number of smoker’s among the three students chosen, then; </a:t>
            </a:r>
          </a:p>
          <a:p>
            <a:pPr>
              <a:buNone/>
            </a:pPr>
            <a:r>
              <a:rPr lang="en-GB" sz="2800" i="1" dirty="0"/>
              <a:t>		X (SSS) = 3, </a:t>
            </a:r>
          </a:p>
          <a:p>
            <a:pPr>
              <a:buNone/>
            </a:pPr>
            <a:r>
              <a:rPr lang="en-GB" sz="2800" i="1" dirty="0"/>
              <a:t>		X (SSN) = X (SNS) = X (NSS) = 2</a:t>
            </a:r>
          </a:p>
          <a:p>
            <a:pPr>
              <a:buNone/>
            </a:pPr>
            <a:r>
              <a:rPr lang="en-GB" sz="2800" i="1" dirty="0"/>
              <a:t>		 X (SNN) = X (NSN) = X (NNS) = 1, and </a:t>
            </a:r>
          </a:p>
          <a:p>
            <a:pPr>
              <a:buNone/>
            </a:pPr>
            <a:r>
              <a:rPr lang="en-GB" sz="2800" i="1" dirty="0"/>
              <a:t>		X (NNN) = 0 </a:t>
            </a:r>
          </a:p>
          <a:p>
            <a:pPr>
              <a:buNone/>
            </a:pPr>
            <a:r>
              <a:rPr lang="en-GB" sz="2800" i="1" dirty="0"/>
              <a:t>	Thus X is a random variable which takes the values 0, 1, 2, or 3.</a:t>
            </a:r>
          </a:p>
          <a:p>
            <a:pPr>
              <a:buNone/>
            </a:pPr>
            <a:endParaRPr lang="en-GB" i="1" dirty="0"/>
          </a:p>
          <a:p>
            <a:endParaRPr lang="en-GB" dirty="0"/>
          </a:p>
        </p:txBody>
      </p:sp>
      <p:sp>
        <p:nvSpPr>
          <p:cNvPr id="2" name="Footer Placeholder 1">
            <a:extLst>
              <a:ext uri="{FF2B5EF4-FFF2-40B4-BE49-F238E27FC236}">
                <a16:creationId xmlns:a16="http://schemas.microsoft.com/office/drawing/2014/main" id="{49FD9DDF-2CAE-3A1C-9E73-CFD338FDBDE1}"/>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52374567-9CDF-EC44-0B2F-7A7002A01798}"/>
              </a:ext>
            </a:extLst>
          </p:cNvPr>
          <p:cNvSpPr>
            <a:spLocks noGrp="1"/>
          </p:cNvSpPr>
          <p:nvPr>
            <p:ph type="sldNum" sz="quarter" idx="12"/>
          </p:nvPr>
        </p:nvSpPr>
        <p:spPr/>
        <p:txBody>
          <a:bodyPr/>
          <a:lstStyle/>
          <a:p>
            <a:fld id="{09048CEC-89AF-466B-867C-487A78B0F1B5}" type="slidenum">
              <a:rPr lang="en-GB" smtClean="0"/>
              <a:pPr/>
              <a:t>12</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p:cTn id="55"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 calcmode="lin" valueType="num">
                                      <p:cBhvr>
                                        <p:cTn id="67"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GB" sz="4800" b="1" i="1" dirty="0"/>
              <a:t>R.V’s - Example 3</a:t>
            </a:r>
            <a:endParaRPr lang="en-GB" sz="4800" dirty="0"/>
          </a:p>
        </p:txBody>
      </p:sp>
      <p:sp>
        <p:nvSpPr>
          <p:cNvPr id="6" name="Content Placeholder 5"/>
          <p:cNvSpPr>
            <a:spLocks noGrp="1"/>
          </p:cNvSpPr>
          <p:nvPr>
            <p:ph idx="1"/>
          </p:nvPr>
        </p:nvSpPr>
        <p:spPr>
          <a:xfrm>
            <a:off x="618275" y="1664898"/>
            <a:ext cx="6347714" cy="3880773"/>
          </a:xfrm>
        </p:spPr>
        <p:txBody>
          <a:bodyPr>
            <a:normAutofit/>
          </a:bodyPr>
          <a:lstStyle/>
          <a:p>
            <a:pPr>
              <a:buNone/>
            </a:pPr>
            <a:r>
              <a:rPr lang="en-GB" b="1" i="1" dirty="0"/>
              <a:t>	</a:t>
            </a:r>
            <a:r>
              <a:rPr lang="en-GB" dirty="0"/>
              <a:t> </a:t>
            </a:r>
            <a:r>
              <a:rPr lang="en-GB" sz="2800" dirty="0"/>
              <a:t>Suppose that a real number is selected at random in the closed interval [0, 1]. Let </a:t>
            </a:r>
            <a:r>
              <a:rPr lang="en-GB" sz="2800" i="1" dirty="0"/>
              <a:t>X </a:t>
            </a:r>
            <a:r>
              <a:rPr lang="en-GB" sz="2800" dirty="0"/>
              <a:t>denote the number so chosen. Then </a:t>
            </a:r>
            <a:r>
              <a:rPr lang="en-GB" sz="2800" i="1" dirty="0"/>
              <a:t>X is a random variable with possible values given as,</a:t>
            </a:r>
          </a:p>
          <a:p>
            <a:pPr>
              <a:buNone/>
            </a:pPr>
            <a:r>
              <a:rPr lang="en-GB" i="1" dirty="0"/>
              <a:t>		</a:t>
            </a:r>
          </a:p>
          <a:p>
            <a:pPr>
              <a:buNone/>
            </a:pPr>
            <a:endParaRPr lang="en-GB" i="1" dirty="0"/>
          </a:p>
          <a:p>
            <a:endParaRPr lang="en-GB" dirty="0"/>
          </a:p>
        </p:txBody>
      </p:sp>
      <p:sp>
        <p:nvSpPr>
          <p:cNvPr id="2" name="Rectangle 1"/>
          <p:cNvSpPr/>
          <p:nvPr/>
        </p:nvSpPr>
        <p:spPr>
          <a:xfrm>
            <a:off x="3059832" y="4365104"/>
            <a:ext cx="871592"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a:t>
            </a:r>
          </a:p>
        </p:txBody>
      </p:sp>
      <p:sp>
        <p:nvSpPr>
          <p:cNvPr id="3" name="Footer Placeholder 2">
            <a:extLst>
              <a:ext uri="{FF2B5EF4-FFF2-40B4-BE49-F238E27FC236}">
                <a16:creationId xmlns:a16="http://schemas.microsoft.com/office/drawing/2014/main" id="{9A27555D-AB70-8C57-F6F9-36550871BEFF}"/>
              </a:ext>
            </a:extLst>
          </p:cNvPr>
          <p:cNvSpPr>
            <a:spLocks noGrp="1"/>
          </p:cNvSpPr>
          <p:nvPr>
            <p:ph type="ftr" sz="quarter" idx="11"/>
          </p:nvPr>
        </p:nvSpPr>
        <p:spPr/>
        <p:txBody>
          <a:bodyPr/>
          <a:lstStyle/>
          <a:p>
            <a:r>
              <a:rPr lang="en-GB"/>
              <a:t>2023@tkaranjah</a:t>
            </a:r>
            <a:endParaRPr lang="en-GB" dirty="0"/>
          </a:p>
        </p:txBody>
      </p:sp>
      <p:sp>
        <p:nvSpPr>
          <p:cNvPr id="4" name="Slide Number Placeholder 3">
            <a:extLst>
              <a:ext uri="{FF2B5EF4-FFF2-40B4-BE49-F238E27FC236}">
                <a16:creationId xmlns:a16="http://schemas.microsoft.com/office/drawing/2014/main" id="{A8C7ED97-0E3D-1708-2BB3-7FF729F3CC40}"/>
              </a:ext>
            </a:extLst>
          </p:cNvPr>
          <p:cNvSpPr>
            <a:spLocks noGrp="1"/>
          </p:cNvSpPr>
          <p:nvPr>
            <p:ph type="sldNum" sz="quarter" idx="12"/>
          </p:nvPr>
        </p:nvSpPr>
        <p:spPr/>
        <p:txBody>
          <a:bodyPr/>
          <a:lstStyle/>
          <a:p>
            <a:fld id="{09048CEC-89AF-466B-867C-487A78B0F1B5}" type="slidenum">
              <a:rPr lang="en-GB" smtClean="0"/>
              <a:pPr/>
              <a:t>13</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0" algn="ctr">
              <a:defRPr/>
            </a:pPr>
            <a:r>
              <a:rPr lang="en-GB" sz="4800" b="1" i="1" dirty="0"/>
              <a:t>Random Variables</a:t>
            </a:r>
            <a:endParaRPr lang="en-GB" sz="4800" dirty="0"/>
          </a:p>
        </p:txBody>
      </p:sp>
      <p:sp>
        <p:nvSpPr>
          <p:cNvPr id="6" name="Content Placeholder 5"/>
          <p:cNvSpPr>
            <a:spLocks noGrp="1"/>
          </p:cNvSpPr>
          <p:nvPr>
            <p:ph idx="1"/>
          </p:nvPr>
        </p:nvSpPr>
        <p:spPr>
          <a:xfrm>
            <a:off x="631797" y="1628800"/>
            <a:ext cx="7130753" cy="3880773"/>
          </a:xfrm>
        </p:spPr>
        <p:txBody>
          <a:bodyPr>
            <a:normAutofit/>
          </a:bodyPr>
          <a:lstStyle/>
          <a:p>
            <a:pPr>
              <a:buNone/>
            </a:pPr>
            <a:r>
              <a:rPr lang="en-GB" b="1" i="1" dirty="0"/>
              <a:t>	</a:t>
            </a:r>
            <a:r>
              <a:rPr lang="en-GB" sz="3200" dirty="0"/>
              <a:t>Random variables are classified into two categories, depending on the nature of their ranges or images, these are:</a:t>
            </a:r>
          </a:p>
          <a:p>
            <a:pPr marL="1314450" lvl="2" indent="-514350">
              <a:buFont typeface="+mj-lt"/>
              <a:buAutoNum type="arabicPeriod"/>
            </a:pPr>
            <a:r>
              <a:rPr lang="en-GB" sz="2800" dirty="0"/>
              <a:t> </a:t>
            </a:r>
            <a:r>
              <a:rPr lang="en-GB" sz="3200" dirty="0"/>
              <a:t>Discrete random variables.</a:t>
            </a:r>
          </a:p>
          <a:p>
            <a:pPr marL="1314450" lvl="2" indent="-514350">
              <a:buFont typeface="+mj-lt"/>
              <a:buAutoNum type="arabicPeriod"/>
            </a:pPr>
            <a:r>
              <a:rPr lang="en-GB" sz="3200" dirty="0"/>
              <a:t> Continuous random variables</a:t>
            </a:r>
          </a:p>
          <a:p>
            <a:pPr>
              <a:buNone/>
            </a:pPr>
            <a:endParaRPr lang="en-GB" i="1" dirty="0"/>
          </a:p>
          <a:p>
            <a:endParaRPr lang="en-GB" dirty="0"/>
          </a:p>
        </p:txBody>
      </p:sp>
      <p:sp>
        <p:nvSpPr>
          <p:cNvPr id="2" name="Footer Placeholder 1">
            <a:extLst>
              <a:ext uri="{FF2B5EF4-FFF2-40B4-BE49-F238E27FC236}">
                <a16:creationId xmlns:a16="http://schemas.microsoft.com/office/drawing/2014/main" id="{131170BF-7617-F571-3B9A-1D596EDB2188}"/>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8A3E17AD-567E-0B7A-262D-EC4734CE4226}"/>
              </a:ext>
            </a:extLst>
          </p:cNvPr>
          <p:cNvSpPr>
            <a:spLocks noGrp="1"/>
          </p:cNvSpPr>
          <p:nvPr>
            <p:ph type="sldNum" sz="quarter" idx="12"/>
          </p:nvPr>
        </p:nvSpPr>
        <p:spPr/>
        <p:txBody>
          <a:bodyPr/>
          <a:lstStyle/>
          <a:p>
            <a:fld id="{09048CEC-89AF-466B-867C-487A78B0F1B5}" type="slidenum">
              <a:rPr lang="en-GB" smtClean="0"/>
              <a:pPr/>
              <a:t>14</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p:cTn id="17"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p:cTn id="27"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Discrete Random Variables</a:t>
            </a:r>
          </a:p>
        </p:txBody>
      </p:sp>
      <p:sp>
        <p:nvSpPr>
          <p:cNvPr id="6" name="Content Placeholder 5"/>
          <p:cNvSpPr>
            <a:spLocks noGrp="1"/>
          </p:cNvSpPr>
          <p:nvPr>
            <p:ph idx="1"/>
          </p:nvPr>
        </p:nvSpPr>
        <p:spPr>
          <a:xfrm>
            <a:off x="609598" y="1484784"/>
            <a:ext cx="7346778" cy="4536504"/>
          </a:xfrm>
        </p:spPr>
        <p:txBody>
          <a:bodyPr>
            <a:normAutofit fontScale="85000" lnSpcReduction="20000"/>
          </a:bodyPr>
          <a:lstStyle/>
          <a:p>
            <a:pPr>
              <a:buNone/>
            </a:pPr>
            <a:r>
              <a:rPr lang="en-GB" sz="2400" b="1" i="1" dirty="0"/>
              <a:t>	</a:t>
            </a:r>
            <a:r>
              <a:rPr lang="en-GB" sz="3000" dirty="0"/>
              <a:t>A random variable is said to be discrete if it assumes only finite or countable number of values on the real line, for example random variables described in examples 1 and 2.</a:t>
            </a:r>
          </a:p>
          <a:p>
            <a:pPr>
              <a:buNone/>
            </a:pPr>
            <a:r>
              <a:rPr lang="en-GB" sz="3000" dirty="0"/>
              <a:t>	</a:t>
            </a:r>
          </a:p>
          <a:p>
            <a:pPr>
              <a:buNone/>
            </a:pPr>
            <a:r>
              <a:rPr lang="en-GB" sz="3000" dirty="0"/>
              <a:t>	 A discrete random variable assumes each of its values with a certain probability. Consider the experiment in example 2 above, if we assume that all the outcomes are equally likely, then the random variable takes the values 0, 1, 2 or 3, with the following probabilities,</a:t>
            </a:r>
          </a:p>
          <a:p>
            <a:pPr>
              <a:buNone/>
            </a:pPr>
            <a:endParaRPr lang="en-GB" i="1" dirty="0"/>
          </a:p>
          <a:p>
            <a:endParaRPr lang="en-GB" dirty="0"/>
          </a:p>
        </p:txBody>
      </p:sp>
      <p:sp>
        <p:nvSpPr>
          <p:cNvPr id="2" name="Footer Placeholder 1">
            <a:extLst>
              <a:ext uri="{FF2B5EF4-FFF2-40B4-BE49-F238E27FC236}">
                <a16:creationId xmlns:a16="http://schemas.microsoft.com/office/drawing/2014/main" id="{0FAEC7FD-041B-EED4-6CF2-8903218AB23F}"/>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3F95D9C5-BD73-2E81-04E0-21D3484948CB}"/>
              </a:ext>
            </a:extLst>
          </p:cNvPr>
          <p:cNvSpPr>
            <a:spLocks noGrp="1"/>
          </p:cNvSpPr>
          <p:nvPr>
            <p:ph type="sldNum" sz="quarter" idx="12"/>
          </p:nvPr>
        </p:nvSpPr>
        <p:spPr/>
        <p:txBody>
          <a:bodyPr/>
          <a:lstStyle/>
          <a:p>
            <a:fld id="{09048CEC-89AF-466B-867C-487A78B0F1B5}" type="slidenum">
              <a:rPr lang="en-GB" smtClean="0"/>
              <a:pPr/>
              <a:t>15</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Discrete Random Variables</a:t>
            </a:r>
          </a:p>
        </p:txBody>
      </p:sp>
      <p:pic>
        <p:nvPicPr>
          <p:cNvPr id="35841" name="Picture 1"/>
          <p:cNvPicPr>
            <a:picLocks noGrp="1" noChangeAspect="1" noChangeArrowheads="1"/>
          </p:cNvPicPr>
          <p:nvPr>
            <p:ph idx="1"/>
          </p:nvPr>
        </p:nvPicPr>
        <p:blipFill>
          <a:blip r:embed="rId2" cstate="print"/>
          <a:srcRect/>
          <a:stretch>
            <a:fillRect/>
          </a:stretch>
        </p:blipFill>
        <p:spPr bwMode="auto">
          <a:xfrm>
            <a:off x="1259632" y="1196752"/>
            <a:ext cx="5226236" cy="1288157"/>
          </a:xfrm>
          <a:prstGeom prst="rect">
            <a:avLst/>
          </a:prstGeom>
          <a:noFill/>
          <a:ln w="9525">
            <a:noFill/>
            <a:miter lim="800000"/>
            <a:headEnd/>
            <a:tailEnd/>
          </a:ln>
        </p:spPr>
      </p:pic>
      <p:pic>
        <p:nvPicPr>
          <p:cNvPr id="35842" name="Picture 2"/>
          <p:cNvPicPr>
            <a:picLocks noChangeAspect="1" noChangeArrowheads="1"/>
          </p:cNvPicPr>
          <p:nvPr/>
        </p:nvPicPr>
        <p:blipFill>
          <a:blip r:embed="rId3" cstate="print"/>
          <a:srcRect/>
          <a:stretch>
            <a:fillRect/>
          </a:stretch>
        </p:blipFill>
        <p:spPr bwMode="auto">
          <a:xfrm>
            <a:off x="2915816" y="2492896"/>
            <a:ext cx="5591095" cy="515491"/>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1187624" y="3573016"/>
            <a:ext cx="5328592" cy="583423"/>
          </a:xfrm>
          <a:prstGeom prst="rect">
            <a:avLst/>
          </a:prstGeom>
          <a:noFill/>
          <a:ln w="9525">
            <a:noFill/>
            <a:miter lim="800000"/>
            <a:headEnd/>
            <a:tailEnd/>
          </a:ln>
        </p:spPr>
      </p:pic>
      <p:pic>
        <p:nvPicPr>
          <p:cNvPr id="35845" name="Picture 5"/>
          <p:cNvPicPr>
            <a:picLocks noChangeAspect="1" noChangeArrowheads="1"/>
          </p:cNvPicPr>
          <p:nvPr/>
        </p:nvPicPr>
        <p:blipFill>
          <a:blip r:embed="rId5" cstate="print"/>
          <a:srcRect/>
          <a:stretch>
            <a:fillRect/>
          </a:stretch>
        </p:blipFill>
        <p:spPr bwMode="auto">
          <a:xfrm>
            <a:off x="2915816" y="4149080"/>
            <a:ext cx="4822725" cy="473769"/>
          </a:xfrm>
          <a:prstGeom prst="rect">
            <a:avLst/>
          </a:prstGeom>
          <a:noFill/>
          <a:ln w="9525">
            <a:noFill/>
            <a:miter lim="800000"/>
            <a:headEnd/>
            <a:tailEnd/>
          </a:ln>
        </p:spPr>
      </p:pic>
      <p:pic>
        <p:nvPicPr>
          <p:cNvPr id="11" name="Picture 3"/>
          <p:cNvPicPr>
            <a:picLocks noChangeAspect="1" noChangeArrowheads="1"/>
          </p:cNvPicPr>
          <p:nvPr/>
        </p:nvPicPr>
        <p:blipFill>
          <a:blip r:embed="rId6" cstate="print"/>
          <a:srcRect/>
          <a:stretch>
            <a:fillRect/>
          </a:stretch>
        </p:blipFill>
        <p:spPr bwMode="auto">
          <a:xfrm>
            <a:off x="2843808" y="4797152"/>
            <a:ext cx="3024336" cy="708828"/>
          </a:xfrm>
          <a:prstGeom prst="rect">
            <a:avLst/>
          </a:prstGeom>
          <a:noFill/>
          <a:ln w="9525">
            <a:noFill/>
            <a:miter lim="800000"/>
            <a:headEnd/>
            <a:tailEnd/>
          </a:ln>
        </p:spPr>
      </p:pic>
      <p:pic>
        <p:nvPicPr>
          <p:cNvPr id="35846" name="Picture 6"/>
          <p:cNvPicPr>
            <a:picLocks noChangeAspect="1" noChangeArrowheads="1"/>
          </p:cNvPicPr>
          <p:nvPr/>
        </p:nvPicPr>
        <p:blipFill>
          <a:blip r:embed="rId7" cstate="print"/>
          <a:srcRect/>
          <a:stretch>
            <a:fillRect/>
          </a:stretch>
        </p:blipFill>
        <p:spPr bwMode="auto">
          <a:xfrm>
            <a:off x="1187624" y="5589240"/>
            <a:ext cx="4131459" cy="648072"/>
          </a:xfrm>
          <a:prstGeom prst="rect">
            <a:avLst/>
          </a:prstGeom>
          <a:noFill/>
          <a:ln w="9525">
            <a:noFill/>
            <a:miter lim="800000"/>
            <a:headEnd/>
            <a:tailEnd/>
          </a:ln>
        </p:spPr>
      </p:pic>
      <p:pic>
        <p:nvPicPr>
          <p:cNvPr id="13" name="Picture 3"/>
          <p:cNvPicPr>
            <a:picLocks noChangeAspect="1" noChangeArrowheads="1"/>
          </p:cNvPicPr>
          <p:nvPr/>
        </p:nvPicPr>
        <p:blipFill>
          <a:blip r:embed="rId6" cstate="print"/>
          <a:srcRect/>
          <a:stretch>
            <a:fillRect/>
          </a:stretch>
        </p:blipFill>
        <p:spPr bwMode="auto">
          <a:xfrm>
            <a:off x="2843808" y="2996952"/>
            <a:ext cx="3024336" cy="70882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5C9E2B72-6F52-D8D2-CBA8-910AA9F53C50}"/>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203D5BF2-3CC2-1650-EA35-E8F76D9D3C8F}"/>
              </a:ext>
            </a:extLst>
          </p:cNvPr>
          <p:cNvSpPr>
            <a:spLocks noGrp="1"/>
          </p:cNvSpPr>
          <p:nvPr>
            <p:ph type="sldNum" sz="quarter" idx="12"/>
          </p:nvPr>
        </p:nvSpPr>
        <p:spPr/>
        <p:txBody>
          <a:bodyPr/>
          <a:lstStyle/>
          <a:p>
            <a:fld id="{09048CEC-89AF-466B-867C-487A78B0F1B5}" type="slidenum">
              <a:rPr lang="en-GB" smtClean="0"/>
              <a:pPr/>
              <a:t>16</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5841"/>
                                        </p:tgtEl>
                                        <p:attrNameLst>
                                          <p:attrName>style.visibility</p:attrName>
                                        </p:attrNameLst>
                                      </p:cBhvr>
                                      <p:to>
                                        <p:strVal val="visible"/>
                                      </p:to>
                                    </p:set>
                                    <p:anim calcmode="lin" valueType="num">
                                      <p:cBhvr>
                                        <p:cTn id="7" dur="500" decel="50000" fill="hold">
                                          <p:stCondLst>
                                            <p:cond delay="0"/>
                                          </p:stCondLst>
                                        </p:cTn>
                                        <p:tgtEl>
                                          <p:spTgt spid="3584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584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5841"/>
                                        </p:tgtEl>
                                        <p:attrNameLst>
                                          <p:attrName>ppt_w</p:attrName>
                                        </p:attrNameLst>
                                      </p:cBhvr>
                                      <p:tavLst>
                                        <p:tav tm="0">
                                          <p:val>
                                            <p:strVal val="#ppt_w*.05"/>
                                          </p:val>
                                        </p:tav>
                                        <p:tav tm="100000">
                                          <p:val>
                                            <p:strVal val="#ppt_w"/>
                                          </p:val>
                                        </p:tav>
                                      </p:tavLst>
                                    </p:anim>
                                    <p:anim calcmode="lin" valueType="num">
                                      <p:cBhvr>
                                        <p:cTn id="10" dur="1000" fill="hold"/>
                                        <p:tgtEl>
                                          <p:spTgt spid="3584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584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584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584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584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5842"/>
                                        </p:tgtEl>
                                        <p:attrNameLst>
                                          <p:attrName>style.visibility</p:attrName>
                                        </p:attrNameLst>
                                      </p:cBhvr>
                                      <p:to>
                                        <p:strVal val="visible"/>
                                      </p:to>
                                    </p:set>
                                    <p:anim calcmode="lin" valueType="num">
                                      <p:cBhvr>
                                        <p:cTn id="19" dur="500" decel="50000" fill="hold">
                                          <p:stCondLst>
                                            <p:cond delay="0"/>
                                          </p:stCondLst>
                                        </p:cTn>
                                        <p:tgtEl>
                                          <p:spTgt spid="35842"/>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5842"/>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5842"/>
                                        </p:tgtEl>
                                        <p:attrNameLst>
                                          <p:attrName>ppt_w</p:attrName>
                                        </p:attrNameLst>
                                      </p:cBhvr>
                                      <p:tavLst>
                                        <p:tav tm="0">
                                          <p:val>
                                            <p:strVal val="#ppt_w*.05"/>
                                          </p:val>
                                        </p:tav>
                                        <p:tav tm="100000">
                                          <p:val>
                                            <p:strVal val="#ppt_w"/>
                                          </p:val>
                                        </p:tav>
                                      </p:tavLst>
                                    </p:anim>
                                    <p:anim calcmode="lin" valueType="num">
                                      <p:cBhvr>
                                        <p:cTn id="22" dur="1000" fill="hold"/>
                                        <p:tgtEl>
                                          <p:spTgt spid="35842"/>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5842"/>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5842"/>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5842"/>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5842"/>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4" dur="1000" fill="hold"/>
                                        <p:tgtEl>
                                          <p:spTgt spid="13"/>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5844"/>
                                        </p:tgtEl>
                                        <p:attrNameLst>
                                          <p:attrName>style.visibility</p:attrName>
                                        </p:attrNameLst>
                                      </p:cBhvr>
                                      <p:to>
                                        <p:strVal val="visible"/>
                                      </p:to>
                                    </p:set>
                                    <p:anim calcmode="lin" valueType="num">
                                      <p:cBhvr>
                                        <p:cTn id="43" dur="500" decel="50000" fill="hold">
                                          <p:stCondLst>
                                            <p:cond delay="0"/>
                                          </p:stCondLst>
                                        </p:cTn>
                                        <p:tgtEl>
                                          <p:spTgt spid="35844"/>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5844"/>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5844"/>
                                        </p:tgtEl>
                                        <p:attrNameLst>
                                          <p:attrName>ppt_w</p:attrName>
                                        </p:attrNameLst>
                                      </p:cBhvr>
                                      <p:tavLst>
                                        <p:tav tm="0">
                                          <p:val>
                                            <p:strVal val="#ppt_w*.05"/>
                                          </p:val>
                                        </p:tav>
                                        <p:tav tm="100000">
                                          <p:val>
                                            <p:strVal val="#ppt_w"/>
                                          </p:val>
                                        </p:tav>
                                      </p:tavLst>
                                    </p:anim>
                                    <p:anim calcmode="lin" valueType="num">
                                      <p:cBhvr>
                                        <p:cTn id="46" dur="1000" fill="hold"/>
                                        <p:tgtEl>
                                          <p:spTgt spid="35844"/>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5844"/>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5844"/>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5844"/>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5844"/>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5845"/>
                                        </p:tgtEl>
                                        <p:attrNameLst>
                                          <p:attrName>style.visibility</p:attrName>
                                        </p:attrNameLst>
                                      </p:cBhvr>
                                      <p:to>
                                        <p:strVal val="visible"/>
                                      </p:to>
                                    </p:set>
                                    <p:anim calcmode="lin" valueType="num">
                                      <p:cBhvr>
                                        <p:cTn id="55" dur="500" decel="50000" fill="hold">
                                          <p:stCondLst>
                                            <p:cond delay="0"/>
                                          </p:stCondLst>
                                        </p:cTn>
                                        <p:tgtEl>
                                          <p:spTgt spid="35845"/>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5845"/>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5845"/>
                                        </p:tgtEl>
                                        <p:attrNameLst>
                                          <p:attrName>ppt_w</p:attrName>
                                        </p:attrNameLst>
                                      </p:cBhvr>
                                      <p:tavLst>
                                        <p:tav tm="0">
                                          <p:val>
                                            <p:strVal val="#ppt_w*.05"/>
                                          </p:val>
                                        </p:tav>
                                        <p:tav tm="100000">
                                          <p:val>
                                            <p:strVal val="#ppt_w"/>
                                          </p:val>
                                        </p:tav>
                                      </p:tavLst>
                                    </p:anim>
                                    <p:anim calcmode="lin" valueType="num">
                                      <p:cBhvr>
                                        <p:cTn id="58" dur="1000" fill="hold"/>
                                        <p:tgtEl>
                                          <p:spTgt spid="35845"/>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5845"/>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5845"/>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5845"/>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5845"/>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70" dur="1000" fill="hold"/>
                                        <p:tgtEl>
                                          <p:spTgt spid="11"/>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35846"/>
                                        </p:tgtEl>
                                        <p:attrNameLst>
                                          <p:attrName>style.visibility</p:attrName>
                                        </p:attrNameLst>
                                      </p:cBhvr>
                                      <p:to>
                                        <p:strVal val="visible"/>
                                      </p:to>
                                    </p:set>
                                    <p:anim calcmode="lin" valueType="num">
                                      <p:cBhvr>
                                        <p:cTn id="79" dur="500" decel="50000" fill="hold">
                                          <p:stCondLst>
                                            <p:cond delay="0"/>
                                          </p:stCondLst>
                                        </p:cTn>
                                        <p:tgtEl>
                                          <p:spTgt spid="35846"/>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5846"/>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5846"/>
                                        </p:tgtEl>
                                        <p:attrNameLst>
                                          <p:attrName>ppt_w</p:attrName>
                                        </p:attrNameLst>
                                      </p:cBhvr>
                                      <p:tavLst>
                                        <p:tav tm="0">
                                          <p:val>
                                            <p:strVal val="#ppt_w*.05"/>
                                          </p:val>
                                        </p:tav>
                                        <p:tav tm="100000">
                                          <p:val>
                                            <p:strVal val="#ppt_w"/>
                                          </p:val>
                                        </p:tav>
                                      </p:tavLst>
                                    </p:anim>
                                    <p:anim calcmode="lin" valueType="num">
                                      <p:cBhvr>
                                        <p:cTn id="82" dur="1000" fill="hold"/>
                                        <p:tgtEl>
                                          <p:spTgt spid="35846"/>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5846"/>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5846"/>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5846"/>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Discrete Random Variables</a:t>
            </a:r>
          </a:p>
        </p:txBody>
      </p:sp>
      <p:sp>
        <p:nvSpPr>
          <p:cNvPr id="6" name="Content Placeholder 5"/>
          <p:cNvSpPr>
            <a:spLocks noGrp="1"/>
          </p:cNvSpPr>
          <p:nvPr>
            <p:ph idx="1"/>
          </p:nvPr>
        </p:nvSpPr>
        <p:spPr/>
        <p:txBody>
          <a:bodyPr>
            <a:normAutofit/>
          </a:bodyPr>
          <a:lstStyle/>
          <a:p>
            <a:pPr>
              <a:buNone/>
            </a:pPr>
            <a:r>
              <a:rPr lang="en-GB" b="1" i="1" dirty="0"/>
              <a:t>	</a:t>
            </a:r>
            <a:endParaRPr lang="en-GB" i="1" dirty="0"/>
          </a:p>
          <a:p>
            <a:endParaRPr lang="en-GB" dirty="0"/>
          </a:p>
        </p:txBody>
      </p:sp>
      <p:sp>
        <p:nvSpPr>
          <p:cNvPr id="4" name="Rectangle 3"/>
          <p:cNvSpPr/>
          <p:nvPr/>
        </p:nvSpPr>
        <p:spPr>
          <a:xfrm>
            <a:off x="1043608" y="1340769"/>
            <a:ext cx="7560840" cy="1077218"/>
          </a:xfrm>
          <a:prstGeom prst="rect">
            <a:avLst/>
          </a:prstGeom>
        </p:spPr>
        <p:txBody>
          <a:bodyPr wrap="square">
            <a:spAutoFit/>
          </a:bodyPr>
          <a:lstStyle/>
          <a:p>
            <a:r>
              <a:rPr lang="en-GB" sz="3200" dirty="0"/>
              <a:t>This information can be represented in a table as follows</a:t>
            </a:r>
            <a:r>
              <a:rPr lang="en-GB" dirty="0"/>
              <a:t>:</a:t>
            </a:r>
          </a:p>
        </p:txBody>
      </p:sp>
      <p:pic>
        <p:nvPicPr>
          <p:cNvPr id="30722" name="Picture 2"/>
          <p:cNvPicPr>
            <a:picLocks noChangeAspect="1" noChangeArrowheads="1"/>
          </p:cNvPicPr>
          <p:nvPr/>
        </p:nvPicPr>
        <p:blipFill>
          <a:blip r:embed="rId2" cstate="print"/>
          <a:srcRect/>
          <a:stretch>
            <a:fillRect/>
          </a:stretch>
        </p:blipFill>
        <p:spPr bwMode="auto">
          <a:xfrm>
            <a:off x="1115616" y="2564904"/>
            <a:ext cx="7820370" cy="936104"/>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1223133" y="4077072"/>
            <a:ext cx="7920867" cy="57606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89AF1A76-A42F-C14B-9B06-45D565719E89}"/>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FE505B8F-00DD-B42A-E66D-12A756F3940F}"/>
              </a:ext>
            </a:extLst>
          </p:cNvPr>
          <p:cNvSpPr>
            <a:spLocks noGrp="1"/>
          </p:cNvSpPr>
          <p:nvPr>
            <p:ph type="sldNum" sz="quarter" idx="12"/>
          </p:nvPr>
        </p:nvSpPr>
        <p:spPr/>
        <p:txBody>
          <a:bodyPr/>
          <a:lstStyle/>
          <a:p>
            <a:fld id="{09048CEC-89AF-466B-867C-487A78B0F1B5}" type="slidenum">
              <a:rPr lang="en-GB" smtClean="0"/>
              <a:pPr/>
              <a:t>17</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2"/>
                                        </p:tgtEl>
                                        <p:attrNameLst>
                                          <p:attrName>style.visibility</p:attrName>
                                        </p:attrNameLst>
                                      </p:cBhvr>
                                      <p:to>
                                        <p:strVal val="visible"/>
                                      </p:to>
                                    </p:set>
                                    <p:anim calcmode="lin" valueType="num">
                                      <p:cBhvr additive="base">
                                        <p:cTn id="19" dur="500" fill="hold"/>
                                        <p:tgtEl>
                                          <p:spTgt spid="30722"/>
                                        </p:tgtEl>
                                        <p:attrNameLst>
                                          <p:attrName>ppt_x</p:attrName>
                                        </p:attrNameLst>
                                      </p:cBhvr>
                                      <p:tavLst>
                                        <p:tav tm="0">
                                          <p:val>
                                            <p:strVal val="#ppt_x"/>
                                          </p:val>
                                        </p:tav>
                                        <p:tav tm="100000">
                                          <p:val>
                                            <p:strVal val="#ppt_x"/>
                                          </p:val>
                                        </p:tav>
                                      </p:tavLst>
                                    </p:anim>
                                    <p:anim calcmode="lin" valueType="num">
                                      <p:cBhvr additive="base">
                                        <p:cTn id="20"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0723"/>
                                        </p:tgtEl>
                                        <p:attrNameLst>
                                          <p:attrName>style.visibility</p:attrName>
                                        </p:attrNameLst>
                                      </p:cBhvr>
                                      <p:to>
                                        <p:strVal val="visible"/>
                                      </p:to>
                                    </p:set>
                                    <p:anim calcmode="lin" valueType="num">
                                      <p:cBhvr>
                                        <p:cTn id="25" dur="500" decel="50000" fill="hold">
                                          <p:stCondLst>
                                            <p:cond delay="0"/>
                                          </p:stCondLst>
                                        </p:cTn>
                                        <p:tgtEl>
                                          <p:spTgt spid="30723"/>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0723"/>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0723"/>
                                        </p:tgtEl>
                                        <p:attrNameLst>
                                          <p:attrName>ppt_w</p:attrName>
                                        </p:attrNameLst>
                                      </p:cBhvr>
                                      <p:tavLst>
                                        <p:tav tm="0">
                                          <p:val>
                                            <p:strVal val="#ppt_w*.05"/>
                                          </p:val>
                                        </p:tav>
                                        <p:tav tm="100000">
                                          <p:val>
                                            <p:strVal val="#ppt_w"/>
                                          </p:val>
                                        </p:tav>
                                      </p:tavLst>
                                    </p:anim>
                                    <p:anim calcmode="lin" valueType="num">
                                      <p:cBhvr>
                                        <p:cTn id="28" dur="1000" fill="hold"/>
                                        <p:tgtEl>
                                          <p:spTgt spid="30723"/>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0723"/>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0723"/>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0723"/>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0723"/>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21600000">
                                      <p:cBhvr>
                                        <p:cTn id="36" dur="2000" fill="hold"/>
                                        <p:tgtEl>
                                          <p:spTgt spid="307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609600"/>
            <a:ext cx="7778825" cy="1320800"/>
          </a:xfrm>
        </p:spPr>
        <p:txBody>
          <a:bodyPr>
            <a:noAutofit/>
          </a:bodyPr>
          <a:lstStyle/>
          <a:p>
            <a:r>
              <a:rPr lang="en-GB" sz="4400" b="1" dirty="0"/>
              <a:t>Probability Mass Function</a:t>
            </a:r>
          </a:p>
        </p:txBody>
      </p:sp>
      <p:sp>
        <p:nvSpPr>
          <p:cNvPr id="6" name="Content Placeholder 5"/>
          <p:cNvSpPr>
            <a:spLocks noGrp="1"/>
          </p:cNvSpPr>
          <p:nvPr>
            <p:ph idx="1"/>
          </p:nvPr>
        </p:nvSpPr>
        <p:spPr>
          <a:xfrm>
            <a:off x="640472" y="1772816"/>
            <a:ext cx="7315903" cy="4176464"/>
          </a:xfrm>
        </p:spPr>
        <p:txBody>
          <a:bodyPr>
            <a:normAutofit/>
          </a:bodyPr>
          <a:lstStyle/>
          <a:p>
            <a:pPr>
              <a:buNone/>
            </a:pPr>
            <a:r>
              <a:rPr lang="en-GB" dirty="0"/>
              <a:t>	</a:t>
            </a:r>
            <a:r>
              <a:rPr lang="en-GB" sz="2800" dirty="0"/>
              <a:t>The function represented by the above table indicates how the probability is distributed over the possible values of the random variable.  Accordingly such a function is called a </a:t>
            </a:r>
            <a:r>
              <a:rPr lang="en-GB" sz="2800" i="1" dirty="0"/>
              <a:t>Probability Mass Function or just Probability Distribution of the random variable X</a:t>
            </a:r>
          </a:p>
          <a:p>
            <a:pPr>
              <a:buNone/>
            </a:pPr>
            <a:r>
              <a:rPr lang="en-GB" dirty="0"/>
              <a:t>	</a:t>
            </a:r>
            <a:endParaRPr lang="en-GB" i="1" dirty="0"/>
          </a:p>
          <a:p>
            <a:endParaRPr lang="en-GB" dirty="0"/>
          </a:p>
        </p:txBody>
      </p:sp>
      <p:sp>
        <p:nvSpPr>
          <p:cNvPr id="2" name="Footer Placeholder 1">
            <a:extLst>
              <a:ext uri="{FF2B5EF4-FFF2-40B4-BE49-F238E27FC236}">
                <a16:creationId xmlns:a16="http://schemas.microsoft.com/office/drawing/2014/main" id="{4B800A6B-4077-81E6-F377-2C8D7C1DEBF3}"/>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1138C988-485D-F978-33F3-6FF7B1929DA8}"/>
              </a:ext>
            </a:extLst>
          </p:cNvPr>
          <p:cNvSpPr>
            <a:spLocks noGrp="1"/>
          </p:cNvSpPr>
          <p:nvPr>
            <p:ph type="sldNum" sz="quarter" idx="12"/>
          </p:nvPr>
        </p:nvSpPr>
        <p:spPr/>
        <p:txBody>
          <a:bodyPr/>
          <a:lstStyle/>
          <a:p>
            <a:fld id="{09048CEC-89AF-466B-867C-487A78B0F1B5}" type="slidenum">
              <a:rPr lang="en-GB" smtClean="0"/>
              <a:pPr/>
              <a:t>18</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pic>
        <p:nvPicPr>
          <p:cNvPr id="35841" name="Picture 1"/>
          <p:cNvPicPr>
            <a:picLocks noChangeAspect="1" noChangeArrowheads="1"/>
          </p:cNvPicPr>
          <p:nvPr/>
        </p:nvPicPr>
        <p:blipFill>
          <a:blip r:embed="rId2" cstate="print"/>
          <a:srcRect/>
          <a:stretch>
            <a:fillRect/>
          </a:stretch>
        </p:blipFill>
        <p:spPr bwMode="auto">
          <a:xfrm>
            <a:off x="1115616" y="1124744"/>
            <a:ext cx="1724025" cy="333375"/>
          </a:xfrm>
          <a:prstGeom prst="rect">
            <a:avLst/>
          </a:prstGeom>
          <a:noFill/>
          <a:ln w="9525">
            <a:noFill/>
            <a:miter lim="800000"/>
            <a:headEnd/>
            <a:tailEnd/>
          </a:ln>
        </p:spPr>
      </p:pic>
      <p:pic>
        <p:nvPicPr>
          <p:cNvPr id="35842" name="Picture 2"/>
          <p:cNvPicPr>
            <a:picLocks noChangeAspect="1" noChangeArrowheads="1"/>
          </p:cNvPicPr>
          <p:nvPr/>
        </p:nvPicPr>
        <p:blipFill>
          <a:blip r:embed="rId3" cstate="print"/>
          <a:srcRect/>
          <a:stretch>
            <a:fillRect/>
          </a:stretch>
        </p:blipFill>
        <p:spPr bwMode="auto">
          <a:xfrm>
            <a:off x="1115616" y="1556792"/>
            <a:ext cx="5734050" cy="400050"/>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2123728" y="1988840"/>
            <a:ext cx="3181350" cy="352425"/>
          </a:xfrm>
          <a:prstGeom prst="rect">
            <a:avLst/>
          </a:prstGeom>
          <a:noFill/>
          <a:ln w="9525">
            <a:noFill/>
            <a:miter lim="800000"/>
            <a:headEnd/>
            <a:tailEnd/>
          </a:ln>
        </p:spPr>
      </p:pic>
      <p:pic>
        <p:nvPicPr>
          <p:cNvPr id="35845" name="Picture 5"/>
          <p:cNvPicPr>
            <a:picLocks noChangeAspect="1" noChangeArrowheads="1"/>
          </p:cNvPicPr>
          <p:nvPr/>
        </p:nvPicPr>
        <p:blipFill>
          <a:blip r:embed="rId5" cstate="print"/>
          <a:srcRect/>
          <a:stretch>
            <a:fillRect/>
          </a:stretch>
        </p:blipFill>
        <p:spPr bwMode="auto">
          <a:xfrm>
            <a:off x="6876256" y="1556792"/>
            <a:ext cx="2133600" cy="352425"/>
          </a:xfrm>
          <a:prstGeom prst="rect">
            <a:avLst/>
          </a:prstGeom>
          <a:noFill/>
          <a:ln w="9525">
            <a:noFill/>
            <a:miter lim="800000"/>
            <a:headEnd/>
            <a:tailEnd/>
          </a:ln>
        </p:spPr>
      </p:pic>
      <p:pic>
        <p:nvPicPr>
          <p:cNvPr id="35846" name="Picture 6"/>
          <p:cNvPicPr>
            <a:picLocks noChangeAspect="1" noChangeArrowheads="1"/>
          </p:cNvPicPr>
          <p:nvPr/>
        </p:nvPicPr>
        <p:blipFill>
          <a:blip r:embed="rId6" cstate="print"/>
          <a:srcRect/>
          <a:stretch>
            <a:fillRect/>
          </a:stretch>
        </p:blipFill>
        <p:spPr bwMode="auto">
          <a:xfrm>
            <a:off x="1043608" y="1988840"/>
            <a:ext cx="1095375" cy="371475"/>
          </a:xfrm>
          <a:prstGeom prst="rect">
            <a:avLst/>
          </a:prstGeom>
          <a:noFill/>
          <a:ln w="9525">
            <a:noFill/>
            <a:miter lim="800000"/>
            <a:headEnd/>
            <a:tailEnd/>
          </a:ln>
        </p:spPr>
      </p:pic>
      <p:pic>
        <p:nvPicPr>
          <p:cNvPr id="35847" name="Picture 7"/>
          <p:cNvPicPr>
            <a:picLocks noChangeAspect="1" noChangeArrowheads="1"/>
          </p:cNvPicPr>
          <p:nvPr/>
        </p:nvPicPr>
        <p:blipFill>
          <a:blip r:embed="rId7" cstate="print"/>
          <a:srcRect/>
          <a:stretch>
            <a:fillRect/>
          </a:stretch>
        </p:blipFill>
        <p:spPr bwMode="auto">
          <a:xfrm>
            <a:off x="5220072" y="1988840"/>
            <a:ext cx="2628900" cy="314325"/>
          </a:xfrm>
          <a:prstGeom prst="rect">
            <a:avLst/>
          </a:prstGeom>
          <a:noFill/>
          <a:ln w="9525">
            <a:noFill/>
            <a:miter lim="800000"/>
            <a:headEnd/>
            <a:tailEnd/>
          </a:ln>
        </p:spPr>
      </p:pic>
      <p:pic>
        <p:nvPicPr>
          <p:cNvPr id="35848" name="Picture 8"/>
          <p:cNvPicPr>
            <a:picLocks noChangeAspect="1" noChangeArrowheads="1"/>
          </p:cNvPicPr>
          <p:nvPr/>
        </p:nvPicPr>
        <p:blipFill>
          <a:blip r:embed="rId8" cstate="print"/>
          <a:srcRect/>
          <a:stretch>
            <a:fillRect/>
          </a:stretch>
        </p:blipFill>
        <p:spPr bwMode="auto">
          <a:xfrm>
            <a:off x="1043608" y="2420888"/>
            <a:ext cx="2390775" cy="361950"/>
          </a:xfrm>
          <a:prstGeom prst="rect">
            <a:avLst/>
          </a:prstGeom>
          <a:noFill/>
          <a:ln w="9525">
            <a:noFill/>
            <a:miter lim="800000"/>
            <a:headEnd/>
            <a:tailEnd/>
          </a:ln>
        </p:spPr>
      </p:pic>
      <p:pic>
        <p:nvPicPr>
          <p:cNvPr id="35849" name="Picture 9"/>
          <p:cNvPicPr>
            <a:picLocks noChangeAspect="1" noChangeArrowheads="1"/>
          </p:cNvPicPr>
          <p:nvPr/>
        </p:nvPicPr>
        <p:blipFill>
          <a:blip r:embed="rId9" cstate="print"/>
          <a:srcRect/>
          <a:stretch>
            <a:fillRect/>
          </a:stretch>
        </p:blipFill>
        <p:spPr bwMode="auto">
          <a:xfrm>
            <a:off x="3563888" y="2420888"/>
            <a:ext cx="1438275" cy="419100"/>
          </a:xfrm>
          <a:prstGeom prst="rect">
            <a:avLst/>
          </a:prstGeom>
          <a:noFill/>
          <a:ln w="9525">
            <a:noFill/>
            <a:miter lim="800000"/>
            <a:headEnd/>
            <a:tailEnd/>
          </a:ln>
        </p:spPr>
      </p:pic>
      <p:pic>
        <p:nvPicPr>
          <p:cNvPr id="35850" name="Picture 10"/>
          <p:cNvPicPr>
            <a:picLocks noChangeAspect="1" noChangeArrowheads="1"/>
          </p:cNvPicPr>
          <p:nvPr/>
        </p:nvPicPr>
        <p:blipFill>
          <a:blip r:embed="rId10" cstate="print"/>
          <a:srcRect/>
          <a:stretch>
            <a:fillRect/>
          </a:stretch>
        </p:blipFill>
        <p:spPr bwMode="auto">
          <a:xfrm>
            <a:off x="1907704" y="2852936"/>
            <a:ext cx="2200275" cy="447675"/>
          </a:xfrm>
          <a:prstGeom prst="rect">
            <a:avLst/>
          </a:prstGeom>
          <a:noFill/>
          <a:ln w="9525">
            <a:noFill/>
            <a:miter lim="800000"/>
            <a:headEnd/>
            <a:tailEnd/>
          </a:ln>
        </p:spPr>
      </p:pic>
      <p:pic>
        <p:nvPicPr>
          <p:cNvPr id="35851" name="Picture 11"/>
          <p:cNvPicPr>
            <a:picLocks noChangeAspect="1" noChangeArrowheads="1"/>
          </p:cNvPicPr>
          <p:nvPr/>
        </p:nvPicPr>
        <p:blipFill>
          <a:blip r:embed="rId11" cstate="print"/>
          <a:srcRect/>
          <a:stretch>
            <a:fillRect/>
          </a:stretch>
        </p:blipFill>
        <p:spPr bwMode="auto">
          <a:xfrm>
            <a:off x="1187624" y="3356992"/>
            <a:ext cx="1809750" cy="352425"/>
          </a:xfrm>
          <a:prstGeom prst="rect">
            <a:avLst/>
          </a:prstGeom>
          <a:noFill/>
          <a:ln w="9525">
            <a:noFill/>
            <a:miter lim="800000"/>
            <a:headEnd/>
            <a:tailEnd/>
          </a:ln>
        </p:spPr>
      </p:pic>
      <p:pic>
        <p:nvPicPr>
          <p:cNvPr id="35852" name="Picture 12"/>
          <p:cNvPicPr>
            <a:picLocks noChangeAspect="1" noChangeArrowheads="1"/>
          </p:cNvPicPr>
          <p:nvPr/>
        </p:nvPicPr>
        <p:blipFill>
          <a:blip r:embed="rId12" cstate="print"/>
          <a:srcRect/>
          <a:stretch>
            <a:fillRect/>
          </a:stretch>
        </p:blipFill>
        <p:spPr bwMode="auto">
          <a:xfrm>
            <a:off x="2051720" y="3717032"/>
            <a:ext cx="1676400" cy="647700"/>
          </a:xfrm>
          <a:prstGeom prst="rect">
            <a:avLst/>
          </a:prstGeom>
          <a:noFill/>
          <a:ln w="9525">
            <a:noFill/>
            <a:miter lim="800000"/>
            <a:headEnd/>
            <a:tailEnd/>
          </a:ln>
        </p:spPr>
      </p:pic>
      <p:pic>
        <p:nvPicPr>
          <p:cNvPr id="35853" name="Picture 13"/>
          <p:cNvPicPr>
            <a:picLocks noChangeAspect="1" noChangeArrowheads="1"/>
          </p:cNvPicPr>
          <p:nvPr/>
        </p:nvPicPr>
        <p:blipFill>
          <a:blip r:embed="rId13" cstate="print"/>
          <a:srcRect/>
          <a:stretch>
            <a:fillRect/>
          </a:stretch>
        </p:blipFill>
        <p:spPr bwMode="auto">
          <a:xfrm>
            <a:off x="1115616" y="4509120"/>
            <a:ext cx="933450" cy="457200"/>
          </a:xfrm>
          <a:prstGeom prst="rect">
            <a:avLst/>
          </a:prstGeom>
          <a:noFill/>
          <a:ln w="9525">
            <a:noFill/>
            <a:miter lim="800000"/>
            <a:headEnd/>
            <a:tailEnd/>
          </a:ln>
        </p:spPr>
      </p:pic>
      <p:pic>
        <p:nvPicPr>
          <p:cNvPr id="35854" name="Picture 14"/>
          <p:cNvPicPr>
            <a:picLocks noChangeAspect="1" noChangeArrowheads="1"/>
          </p:cNvPicPr>
          <p:nvPr/>
        </p:nvPicPr>
        <p:blipFill>
          <a:blip r:embed="rId14" cstate="print"/>
          <a:srcRect/>
          <a:stretch>
            <a:fillRect/>
          </a:stretch>
        </p:blipFill>
        <p:spPr bwMode="auto">
          <a:xfrm>
            <a:off x="2339752" y="4509120"/>
            <a:ext cx="1752600" cy="428625"/>
          </a:xfrm>
          <a:prstGeom prst="rect">
            <a:avLst/>
          </a:prstGeom>
          <a:noFill/>
          <a:ln w="9525">
            <a:noFill/>
            <a:miter lim="800000"/>
            <a:headEnd/>
            <a:tailEnd/>
          </a:ln>
        </p:spPr>
      </p:pic>
      <p:pic>
        <p:nvPicPr>
          <p:cNvPr id="35855" name="Picture 15"/>
          <p:cNvPicPr>
            <a:picLocks noChangeAspect="1" noChangeArrowheads="1"/>
          </p:cNvPicPr>
          <p:nvPr/>
        </p:nvPicPr>
        <p:blipFill>
          <a:blip r:embed="rId15" cstate="print"/>
          <a:srcRect/>
          <a:stretch>
            <a:fillRect/>
          </a:stretch>
        </p:blipFill>
        <p:spPr bwMode="auto">
          <a:xfrm>
            <a:off x="1043608" y="5085184"/>
            <a:ext cx="6915150" cy="333375"/>
          </a:xfrm>
          <a:prstGeom prst="rect">
            <a:avLst/>
          </a:prstGeom>
          <a:noFill/>
          <a:ln w="9525">
            <a:noFill/>
            <a:miter lim="800000"/>
            <a:headEnd/>
            <a:tailEnd/>
          </a:ln>
        </p:spPr>
      </p:pic>
      <p:pic>
        <p:nvPicPr>
          <p:cNvPr id="35856" name="Picture 16"/>
          <p:cNvPicPr>
            <a:picLocks noChangeAspect="1" noChangeArrowheads="1"/>
          </p:cNvPicPr>
          <p:nvPr/>
        </p:nvPicPr>
        <p:blipFill>
          <a:blip r:embed="rId16" cstate="print"/>
          <a:srcRect/>
          <a:stretch>
            <a:fillRect/>
          </a:stretch>
        </p:blipFill>
        <p:spPr bwMode="auto">
          <a:xfrm>
            <a:off x="1115616" y="5517232"/>
            <a:ext cx="3924300" cy="371475"/>
          </a:xfrm>
          <a:prstGeom prst="rect">
            <a:avLst/>
          </a:prstGeom>
          <a:noFill/>
          <a:ln w="9525">
            <a:noFill/>
            <a:miter lim="800000"/>
            <a:headEnd/>
            <a:tailEnd/>
          </a:ln>
        </p:spPr>
      </p:pic>
      <p:pic>
        <p:nvPicPr>
          <p:cNvPr id="35857" name="Picture 17"/>
          <p:cNvPicPr>
            <a:picLocks noChangeAspect="1" noChangeArrowheads="1"/>
          </p:cNvPicPr>
          <p:nvPr/>
        </p:nvPicPr>
        <p:blipFill>
          <a:blip r:embed="rId17" cstate="print"/>
          <a:srcRect/>
          <a:stretch>
            <a:fillRect/>
          </a:stretch>
        </p:blipFill>
        <p:spPr bwMode="auto">
          <a:xfrm>
            <a:off x="5076056" y="5517232"/>
            <a:ext cx="3390900" cy="352425"/>
          </a:xfrm>
          <a:prstGeom prst="rect">
            <a:avLst/>
          </a:prstGeom>
          <a:noFill/>
          <a:ln w="9525">
            <a:noFill/>
            <a:miter lim="800000"/>
            <a:headEnd/>
            <a:tailEnd/>
          </a:ln>
        </p:spPr>
      </p:pic>
      <p:pic>
        <p:nvPicPr>
          <p:cNvPr id="35858" name="Picture 18"/>
          <p:cNvPicPr>
            <a:picLocks noChangeAspect="1" noChangeArrowheads="1"/>
          </p:cNvPicPr>
          <p:nvPr/>
        </p:nvPicPr>
        <p:blipFill>
          <a:blip r:embed="rId18" cstate="print"/>
          <a:srcRect/>
          <a:stretch>
            <a:fillRect/>
          </a:stretch>
        </p:blipFill>
        <p:spPr bwMode="auto">
          <a:xfrm>
            <a:off x="1115616" y="6021288"/>
            <a:ext cx="3067050" cy="3333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A78FD309-96FA-C169-7682-4CA895C51653}"/>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6454F260-A6B9-3BFD-EEC5-DB8426C6EFE3}"/>
              </a:ext>
            </a:extLst>
          </p:cNvPr>
          <p:cNvSpPr>
            <a:spLocks noGrp="1"/>
          </p:cNvSpPr>
          <p:nvPr>
            <p:ph type="sldNum" sz="quarter" idx="12"/>
          </p:nvPr>
        </p:nvSpPr>
        <p:spPr/>
        <p:txBody>
          <a:bodyPr/>
          <a:lstStyle/>
          <a:p>
            <a:fld id="{09048CEC-89AF-466B-867C-487A78B0F1B5}" type="slidenum">
              <a:rPr lang="en-GB" smtClean="0"/>
              <a:pPr/>
              <a:t>19</a:t>
            </a:fld>
            <a:endParaRPr lang="en-GB"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96752"/>
            <a:ext cx="8229600" cy="634082"/>
          </a:xfrm>
        </p:spPr>
        <p:txBody>
          <a:bodyPr>
            <a:normAutofit fontScale="90000"/>
          </a:bodyPr>
          <a:lstStyle/>
          <a:p>
            <a:pPr algn="ctr"/>
            <a:r>
              <a:rPr lang="en-US" sz="4400" b="1" dirty="0"/>
              <a:t>AIM</a:t>
            </a:r>
            <a:br>
              <a:rPr lang="en-US" sz="4400" b="1" dirty="0"/>
            </a:br>
            <a:br>
              <a:rPr lang="en-GB" dirty="0"/>
            </a:br>
            <a:br>
              <a:rPr lang="en-GB" b="1" i="1" dirty="0"/>
            </a:br>
            <a:endParaRPr lang="en-GB" dirty="0"/>
          </a:p>
        </p:txBody>
      </p:sp>
      <p:sp>
        <p:nvSpPr>
          <p:cNvPr id="5" name="Content Placeholder 4"/>
          <p:cNvSpPr>
            <a:spLocks noGrp="1"/>
          </p:cNvSpPr>
          <p:nvPr>
            <p:ph idx="1"/>
          </p:nvPr>
        </p:nvSpPr>
        <p:spPr>
          <a:xfrm>
            <a:off x="971600" y="1988840"/>
            <a:ext cx="7653536" cy="3096343"/>
          </a:xfrm>
        </p:spPr>
        <p:txBody>
          <a:bodyPr>
            <a:normAutofit fontScale="55000" lnSpcReduction="20000"/>
          </a:bodyPr>
          <a:lstStyle/>
          <a:p>
            <a:pPr>
              <a:buNone/>
            </a:pPr>
            <a:r>
              <a:rPr lang="en-US" dirty="0"/>
              <a:t>	</a:t>
            </a:r>
            <a:r>
              <a:rPr lang="en-US" sz="6700" dirty="0"/>
              <a:t>At the end of this course the students should be able to handle problems involving probability distributions of a discrete or a continuous random variable</a:t>
            </a:r>
            <a:endParaRPr lang="en-GB" dirty="0"/>
          </a:p>
          <a:p>
            <a:pPr>
              <a:buNone/>
            </a:pPr>
            <a:endParaRPr lang="en-GB" dirty="0"/>
          </a:p>
        </p:txBody>
      </p:sp>
      <p:sp>
        <p:nvSpPr>
          <p:cNvPr id="2" name="Footer Placeholder 1">
            <a:extLst>
              <a:ext uri="{FF2B5EF4-FFF2-40B4-BE49-F238E27FC236}">
                <a16:creationId xmlns:a16="http://schemas.microsoft.com/office/drawing/2014/main" id="{7B9B2AC2-3B37-6A52-E14A-C67C5629DD95}"/>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0F57B15F-2381-4D8C-4BA6-3DFFFBA9D021}"/>
              </a:ext>
            </a:extLst>
          </p:cNvPr>
          <p:cNvSpPr>
            <a:spLocks noGrp="1"/>
          </p:cNvSpPr>
          <p:nvPr>
            <p:ph type="sldNum" sz="quarter" idx="12"/>
          </p:nvPr>
        </p:nvSpPr>
        <p:spPr/>
        <p:txBody>
          <a:bodyPr/>
          <a:lstStyle/>
          <a:p>
            <a:fld id="{09048CEC-89AF-466B-867C-487A78B0F1B5}" type="slidenum">
              <a:rPr lang="en-GB" smtClean="0"/>
              <a:pPr/>
              <a:t>2</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sp>
        <p:nvSpPr>
          <p:cNvPr id="7" name="Content Placeholder 6"/>
          <p:cNvSpPr>
            <a:spLocks noGrp="1"/>
          </p:cNvSpPr>
          <p:nvPr>
            <p:ph idx="1"/>
          </p:nvPr>
        </p:nvSpPr>
        <p:spPr>
          <a:xfrm>
            <a:off x="755576" y="1412776"/>
            <a:ext cx="7560840" cy="4464496"/>
          </a:xfrm>
        </p:spPr>
        <p:txBody>
          <a:bodyPr>
            <a:normAutofit/>
          </a:bodyPr>
          <a:lstStyle/>
          <a:p>
            <a:pPr>
              <a:buNone/>
            </a:pPr>
            <a:r>
              <a:rPr lang="en-US" sz="2400" u="sng" dirty="0"/>
              <a:t>Example 4</a:t>
            </a:r>
          </a:p>
          <a:p>
            <a:pPr>
              <a:buNone/>
            </a:pPr>
            <a:r>
              <a:rPr lang="en-US" sz="2400" dirty="0"/>
              <a:t>	A digit is selected at random from among the digits; 0 ,1,2,3,…,9 let</a:t>
            </a:r>
            <a:r>
              <a:rPr lang="en-US" sz="2400" i="1" dirty="0"/>
              <a:t> X </a:t>
            </a:r>
            <a:r>
              <a:rPr lang="en-US" sz="2400" dirty="0"/>
              <a:t>denote the digit so selected. What is the probability distribution of  X?</a:t>
            </a:r>
            <a:endParaRPr lang="en-GB" sz="2400" dirty="0"/>
          </a:p>
          <a:p>
            <a:pPr>
              <a:buNone/>
            </a:pPr>
            <a:r>
              <a:rPr lang="en-US" sz="2400" i="1" u="sng" dirty="0"/>
              <a:t>Solution</a:t>
            </a:r>
            <a:r>
              <a:rPr lang="en-US" sz="2400" dirty="0"/>
              <a:t>: </a:t>
            </a:r>
            <a:endParaRPr lang="en-GB" sz="2400" dirty="0"/>
          </a:p>
          <a:p>
            <a:pPr>
              <a:buNone/>
            </a:pPr>
            <a:r>
              <a:rPr lang="en-US" sz="2400" dirty="0"/>
              <a:t>	Selection is random, implying that each digit has an equal chance of selection. If X is any particular digit, then</a:t>
            </a:r>
            <a:endParaRPr lang="en-GB" sz="2400" dirty="0"/>
          </a:p>
          <a:p>
            <a:pPr>
              <a:buNone/>
            </a:pPr>
            <a:endParaRPr lang="en-GB" dirty="0"/>
          </a:p>
        </p:txBody>
      </p:sp>
      <p:sp>
        <p:nvSpPr>
          <p:cNvPr id="2" name="Footer Placeholder 1">
            <a:extLst>
              <a:ext uri="{FF2B5EF4-FFF2-40B4-BE49-F238E27FC236}">
                <a16:creationId xmlns:a16="http://schemas.microsoft.com/office/drawing/2014/main" id="{1D34C736-7D57-7066-BF61-FBF1069DA49E}"/>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B2172F1B-B736-0A7B-B5FD-294CABD73A34}"/>
              </a:ext>
            </a:extLst>
          </p:cNvPr>
          <p:cNvSpPr>
            <a:spLocks noGrp="1"/>
          </p:cNvSpPr>
          <p:nvPr>
            <p:ph type="sldNum" sz="quarter" idx="12"/>
          </p:nvPr>
        </p:nvSpPr>
        <p:spPr/>
        <p:txBody>
          <a:bodyPr/>
          <a:lstStyle/>
          <a:p>
            <a:fld id="{09048CEC-89AF-466B-867C-487A78B0F1B5}" type="slidenum">
              <a:rPr lang="en-GB" smtClean="0"/>
              <a:pPr/>
              <a:t>20</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pic>
        <p:nvPicPr>
          <p:cNvPr id="30721" name="Picture 1"/>
          <p:cNvPicPr>
            <a:picLocks noChangeAspect="1" noChangeArrowheads="1"/>
          </p:cNvPicPr>
          <p:nvPr/>
        </p:nvPicPr>
        <p:blipFill>
          <a:blip r:embed="rId2" cstate="print"/>
          <a:srcRect/>
          <a:stretch>
            <a:fillRect/>
          </a:stretch>
        </p:blipFill>
        <p:spPr bwMode="auto">
          <a:xfrm>
            <a:off x="1115616" y="1196752"/>
            <a:ext cx="5705475" cy="1409700"/>
          </a:xfrm>
          <a:prstGeom prst="rect">
            <a:avLst/>
          </a:prstGeom>
          <a:noFill/>
          <a:ln w="9525">
            <a:noFill/>
            <a:miter lim="800000"/>
            <a:headEnd/>
            <a:tailEnd/>
          </a:ln>
        </p:spPr>
      </p:pic>
      <p:pic>
        <p:nvPicPr>
          <p:cNvPr id="30722" name="Picture 2"/>
          <p:cNvPicPr>
            <a:picLocks noChangeAspect="1" noChangeArrowheads="1"/>
          </p:cNvPicPr>
          <p:nvPr/>
        </p:nvPicPr>
        <p:blipFill>
          <a:blip r:embed="rId3" cstate="print"/>
          <a:srcRect/>
          <a:stretch>
            <a:fillRect/>
          </a:stretch>
        </p:blipFill>
        <p:spPr bwMode="auto">
          <a:xfrm>
            <a:off x="1043608" y="2852936"/>
            <a:ext cx="5029200" cy="438150"/>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1043608" y="3356992"/>
            <a:ext cx="3962400" cy="409575"/>
          </a:xfrm>
          <a:prstGeom prst="rect">
            <a:avLst/>
          </a:prstGeom>
          <a:noFill/>
          <a:ln w="9525">
            <a:noFill/>
            <a:miter lim="800000"/>
            <a:headEnd/>
            <a:tailEnd/>
          </a:ln>
        </p:spPr>
      </p:pic>
      <p:pic>
        <p:nvPicPr>
          <p:cNvPr id="30724" name="Picture 4"/>
          <p:cNvPicPr>
            <a:picLocks noChangeAspect="1" noChangeArrowheads="1"/>
          </p:cNvPicPr>
          <p:nvPr/>
        </p:nvPicPr>
        <p:blipFill>
          <a:blip r:embed="rId5" cstate="print"/>
          <a:srcRect/>
          <a:stretch>
            <a:fillRect/>
          </a:stretch>
        </p:blipFill>
        <p:spPr bwMode="auto">
          <a:xfrm>
            <a:off x="1331640" y="3933056"/>
            <a:ext cx="4248150" cy="1419225"/>
          </a:xfrm>
          <a:prstGeom prst="rect">
            <a:avLst/>
          </a:prstGeom>
          <a:noFill/>
          <a:ln w="9525">
            <a:noFill/>
            <a:miter lim="800000"/>
            <a:headEnd/>
            <a:tailEnd/>
          </a:ln>
        </p:spPr>
      </p:pic>
      <p:pic>
        <p:nvPicPr>
          <p:cNvPr id="30725" name="Picture 5"/>
          <p:cNvPicPr>
            <a:picLocks noChangeAspect="1" noChangeArrowheads="1"/>
          </p:cNvPicPr>
          <p:nvPr/>
        </p:nvPicPr>
        <p:blipFill>
          <a:blip r:embed="rId6" cstate="print"/>
          <a:srcRect/>
          <a:stretch>
            <a:fillRect/>
          </a:stretch>
        </p:blipFill>
        <p:spPr bwMode="auto">
          <a:xfrm>
            <a:off x="1115616" y="5445224"/>
            <a:ext cx="4848225" cy="10477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E899A66-4B47-8C2C-5970-C8E4E12AAB28}"/>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37470E06-3F23-6161-A8D1-C4EC1DA246AD}"/>
              </a:ext>
            </a:extLst>
          </p:cNvPr>
          <p:cNvSpPr>
            <a:spLocks noGrp="1"/>
          </p:cNvSpPr>
          <p:nvPr>
            <p:ph type="sldNum" sz="quarter" idx="12"/>
          </p:nvPr>
        </p:nvSpPr>
        <p:spPr/>
        <p:txBody>
          <a:bodyPr/>
          <a:lstStyle/>
          <a:p>
            <a:fld id="{09048CEC-89AF-466B-867C-487A78B0F1B5}" type="slidenum">
              <a:rPr lang="en-GB" smtClean="0"/>
              <a:pPr/>
              <a:t>21</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0721"/>
                                        </p:tgtEl>
                                        <p:attrNameLst>
                                          <p:attrName>style.visibility</p:attrName>
                                        </p:attrNameLst>
                                      </p:cBhvr>
                                      <p:to>
                                        <p:strVal val="visible"/>
                                      </p:to>
                                    </p:set>
                                    <p:anim calcmode="lin" valueType="num">
                                      <p:cBhvr>
                                        <p:cTn id="7" dur="500" decel="50000" fill="hold">
                                          <p:stCondLst>
                                            <p:cond delay="0"/>
                                          </p:stCondLst>
                                        </p:cTn>
                                        <p:tgtEl>
                                          <p:spTgt spid="307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21"/>
                                        </p:tgtEl>
                                        <p:attrNameLst>
                                          <p:attrName>ppt_w</p:attrName>
                                        </p:attrNameLst>
                                      </p:cBhvr>
                                      <p:tavLst>
                                        <p:tav tm="0">
                                          <p:val>
                                            <p:strVal val="#ppt_w*.05"/>
                                          </p:val>
                                        </p:tav>
                                        <p:tav tm="100000">
                                          <p:val>
                                            <p:strVal val="#ppt_w"/>
                                          </p:val>
                                        </p:tav>
                                      </p:tavLst>
                                    </p:anim>
                                    <p:anim calcmode="lin" valueType="num">
                                      <p:cBhvr>
                                        <p:cTn id="10" dur="1000" fill="hold"/>
                                        <p:tgtEl>
                                          <p:spTgt spid="307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22"/>
                                        </p:tgtEl>
                                        <p:attrNameLst>
                                          <p:attrName>style.visibility</p:attrName>
                                        </p:attrNameLst>
                                      </p:cBhvr>
                                      <p:to>
                                        <p:strVal val="visible"/>
                                      </p:to>
                                    </p:set>
                                    <p:anim calcmode="lin" valueType="num">
                                      <p:cBhvr>
                                        <p:cTn id="19" dur="500" decel="50000" fill="hold">
                                          <p:stCondLst>
                                            <p:cond delay="0"/>
                                          </p:stCondLst>
                                        </p:cTn>
                                        <p:tgtEl>
                                          <p:spTgt spid="30722"/>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0722"/>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22"/>
                                        </p:tgtEl>
                                        <p:attrNameLst>
                                          <p:attrName>ppt_w</p:attrName>
                                        </p:attrNameLst>
                                      </p:cBhvr>
                                      <p:tavLst>
                                        <p:tav tm="0">
                                          <p:val>
                                            <p:strVal val="#ppt_w*.05"/>
                                          </p:val>
                                        </p:tav>
                                        <p:tav tm="100000">
                                          <p:val>
                                            <p:strVal val="#ppt_w"/>
                                          </p:val>
                                        </p:tav>
                                      </p:tavLst>
                                    </p:anim>
                                    <p:anim calcmode="lin" valueType="num">
                                      <p:cBhvr>
                                        <p:cTn id="22" dur="1000" fill="hold"/>
                                        <p:tgtEl>
                                          <p:spTgt spid="30722"/>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22"/>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22"/>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22"/>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22"/>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23"/>
                                        </p:tgtEl>
                                        <p:attrNameLst>
                                          <p:attrName>style.visibility</p:attrName>
                                        </p:attrNameLst>
                                      </p:cBhvr>
                                      <p:to>
                                        <p:strVal val="visible"/>
                                      </p:to>
                                    </p:set>
                                    <p:anim calcmode="lin" valueType="num">
                                      <p:cBhvr>
                                        <p:cTn id="31" dur="500" decel="50000" fill="hold">
                                          <p:stCondLst>
                                            <p:cond delay="0"/>
                                          </p:stCondLst>
                                        </p:cTn>
                                        <p:tgtEl>
                                          <p:spTgt spid="30723"/>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0723"/>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23"/>
                                        </p:tgtEl>
                                        <p:attrNameLst>
                                          <p:attrName>ppt_w</p:attrName>
                                        </p:attrNameLst>
                                      </p:cBhvr>
                                      <p:tavLst>
                                        <p:tav tm="0">
                                          <p:val>
                                            <p:strVal val="#ppt_w*.05"/>
                                          </p:val>
                                        </p:tav>
                                        <p:tav tm="100000">
                                          <p:val>
                                            <p:strVal val="#ppt_w"/>
                                          </p:val>
                                        </p:tav>
                                      </p:tavLst>
                                    </p:anim>
                                    <p:anim calcmode="lin" valueType="num">
                                      <p:cBhvr>
                                        <p:cTn id="34" dur="1000" fill="hold"/>
                                        <p:tgtEl>
                                          <p:spTgt spid="30723"/>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23"/>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23"/>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23"/>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23"/>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24"/>
                                        </p:tgtEl>
                                        <p:attrNameLst>
                                          <p:attrName>style.visibility</p:attrName>
                                        </p:attrNameLst>
                                      </p:cBhvr>
                                      <p:to>
                                        <p:strVal val="visible"/>
                                      </p:to>
                                    </p:set>
                                    <p:anim calcmode="lin" valueType="num">
                                      <p:cBhvr>
                                        <p:cTn id="43" dur="500" decel="50000" fill="hold">
                                          <p:stCondLst>
                                            <p:cond delay="0"/>
                                          </p:stCondLst>
                                        </p:cTn>
                                        <p:tgtEl>
                                          <p:spTgt spid="30724"/>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24"/>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24"/>
                                        </p:tgtEl>
                                        <p:attrNameLst>
                                          <p:attrName>ppt_w</p:attrName>
                                        </p:attrNameLst>
                                      </p:cBhvr>
                                      <p:tavLst>
                                        <p:tav tm="0">
                                          <p:val>
                                            <p:strVal val="#ppt_w*.05"/>
                                          </p:val>
                                        </p:tav>
                                        <p:tav tm="100000">
                                          <p:val>
                                            <p:strVal val="#ppt_w"/>
                                          </p:val>
                                        </p:tav>
                                      </p:tavLst>
                                    </p:anim>
                                    <p:anim calcmode="lin" valueType="num">
                                      <p:cBhvr>
                                        <p:cTn id="46" dur="1000" fill="hold"/>
                                        <p:tgtEl>
                                          <p:spTgt spid="30724"/>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24"/>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24"/>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24"/>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24"/>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0725"/>
                                        </p:tgtEl>
                                        <p:attrNameLst>
                                          <p:attrName>style.visibility</p:attrName>
                                        </p:attrNameLst>
                                      </p:cBhvr>
                                      <p:to>
                                        <p:strVal val="visible"/>
                                      </p:to>
                                    </p:set>
                                    <p:anim calcmode="lin" valueType="num">
                                      <p:cBhvr>
                                        <p:cTn id="55" dur="500" decel="50000" fill="hold">
                                          <p:stCondLst>
                                            <p:cond delay="0"/>
                                          </p:stCondLst>
                                        </p:cTn>
                                        <p:tgtEl>
                                          <p:spTgt spid="30725"/>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725"/>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725"/>
                                        </p:tgtEl>
                                        <p:attrNameLst>
                                          <p:attrName>ppt_w</p:attrName>
                                        </p:attrNameLst>
                                      </p:cBhvr>
                                      <p:tavLst>
                                        <p:tav tm="0">
                                          <p:val>
                                            <p:strVal val="#ppt_w*.05"/>
                                          </p:val>
                                        </p:tav>
                                        <p:tav tm="100000">
                                          <p:val>
                                            <p:strVal val="#ppt_w"/>
                                          </p:val>
                                        </p:tav>
                                      </p:tavLst>
                                    </p:anim>
                                    <p:anim calcmode="lin" valueType="num">
                                      <p:cBhvr>
                                        <p:cTn id="58" dur="1000" fill="hold"/>
                                        <p:tgtEl>
                                          <p:spTgt spid="30725"/>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725"/>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725"/>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725"/>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sp>
        <p:nvSpPr>
          <p:cNvPr id="7" name="Content Placeholder 6"/>
          <p:cNvSpPr>
            <a:spLocks noGrp="1"/>
          </p:cNvSpPr>
          <p:nvPr>
            <p:ph idx="1"/>
          </p:nvPr>
        </p:nvSpPr>
        <p:spPr>
          <a:xfrm>
            <a:off x="609599" y="1288941"/>
            <a:ext cx="7508518" cy="4608512"/>
          </a:xfrm>
        </p:spPr>
        <p:txBody>
          <a:bodyPr>
            <a:normAutofit lnSpcReduction="10000"/>
          </a:bodyPr>
          <a:lstStyle/>
          <a:p>
            <a:pPr>
              <a:buNone/>
            </a:pPr>
            <a:r>
              <a:rPr lang="en-GB" sz="2200" i="1" u="sng" dirty="0"/>
              <a:t>Example 5</a:t>
            </a:r>
            <a:r>
              <a:rPr lang="en-GB" sz="2200" i="1" dirty="0"/>
              <a:t> </a:t>
            </a:r>
          </a:p>
          <a:p>
            <a:pPr>
              <a:buNone/>
            </a:pPr>
            <a:r>
              <a:rPr lang="en-GB" sz="2200" i="1" dirty="0"/>
              <a:t>	Suppose that a dice is loaded in such a way that a face with an even number of points is twice as likely to show up as a face with an odd number of points. Let X denote the number of points on the face which shows up when the die is rolled once. Assuming that the even faces are equally likely and that the odd faces are also equally likely, determine the probability distribution of X .</a:t>
            </a:r>
          </a:p>
          <a:p>
            <a:pPr>
              <a:buNone/>
            </a:pPr>
            <a:r>
              <a:rPr lang="en-US" sz="2200" i="1" u="sng" dirty="0"/>
              <a:t>Solution:</a:t>
            </a:r>
            <a:r>
              <a:rPr lang="en-US" sz="2200" dirty="0"/>
              <a:t> 	</a:t>
            </a:r>
            <a:endParaRPr lang="en-GB" sz="2200" dirty="0"/>
          </a:p>
          <a:p>
            <a:pPr>
              <a:buNone/>
            </a:pPr>
            <a:r>
              <a:rPr lang="en-US" sz="2200" dirty="0"/>
              <a:t>	Let  X be the probability of rolling an odd face, then X is a discrete random variable with possible values 1, 2, 3, 4, 5, 6. </a:t>
            </a:r>
            <a:endParaRPr lang="en-GB" sz="2200" dirty="0"/>
          </a:p>
          <a:p>
            <a:pPr>
              <a:buNone/>
            </a:pPr>
            <a:endParaRPr lang="en-GB" i="1" dirty="0"/>
          </a:p>
          <a:p>
            <a:pPr>
              <a:buNone/>
            </a:pPr>
            <a:endParaRPr lang="en-GB" dirty="0"/>
          </a:p>
        </p:txBody>
      </p:sp>
      <p:sp>
        <p:nvSpPr>
          <p:cNvPr id="2" name="Footer Placeholder 1">
            <a:extLst>
              <a:ext uri="{FF2B5EF4-FFF2-40B4-BE49-F238E27FC236}">
                <a16:creationId xmlns:a16="http://schemas.microsoft.com/office/drawing/2014/main" id="{FF86035A-C53C-8557-166D-60B2D46DBBEB}"/>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4813418C-B9D1-A341-5D26-87806BA132F4}"/>
              </a:ext>
            </a:extLst>
          </p:cNvPr>
          <p:cNvSpPr>
            <a:spLocks noGrp="1"/>
          </p:cNvSpPr>
          <p:nvPr>
            <p:ph type="sldNum" sz="quarter" idx="12"/>
          </p:nvPr>
        </p:nvSpPr>
        <p:spPr/>
        <p:txBody>
          <a:bodyPr/>
          <a:lstStyle/>
          <a:p>
            <a:fld id="{09048CEC-89AF-466B-867C-487A78B0F1B5}" type="slidenum">
              <a:rPr lang="en-GB" smtClean="0"/>
              <a:pPr/>
              <a:t>22</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pic>
        <p:nvPicPr>
          <p:cNvPr id="27649" name="Picture 1"/>
          <p:cNvPicPr>
            <a:picLocks noChangeAspect="1" noChangeArrowheads="1"/>
          </p:cNvPicPr>
          <p:nvPr/>
        </p:nvPicPr>
        <p:blipFill>
          <a:blip r:embed="rId2" cstate="print"/>
          <a:srcRect/>
          <a:stretch>
            <a:fillRect/>
          </a:stretch>
        </p:blipFill>
        <p:spPr bwMode="auto">
          <a:xfrm>
            <a:off x="1547664" y="1628800"/>
            <a:ext cx="6600825" cy="1057275"/>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srcRect/>
          <a:stretch>
            <a:fillRect/>
          </a:stretch>
        </p:blipFill>
        <p:spPr bwMode="auto">
          <a:xfrm>
            <a:off x="8244408" y="2204864"/>
            <a:ext cx="666750" cy="447675"/>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1331640" y="2780928"/>
            <a:ext cx="4610100" cy="542925"/>
          </a:xfrm>
          <a:prstGeom prst="rect">
            <a:avLst/>
          </a:prstGeom>
          <a:noFill/>
          <a:ln w="9525">
            <a:noFill/>
            <a:miter lim="800000"/>
            <a:headEnd/>
            <a:tailEnd/>
          </a:ln>
        </p:spPr>
      </p:pic>
      <p:pic>
        <p:nvPicPr>
          <p:cNvPr id="27652" name="Picture 4"/>
          <p:cNvPicPr>
            <a:picLocks noChangeAspect="1" noChangeArrowheads="1"/>
          </p:cNvPicPr>
          <p:nvPr/>
        </p:nvPicPr>
        <p:blipFill>
          <a:blip r:embed="rId5" cstate="print"/>
          <a:srcRect/>
          <a:stretch>
            <a:fillRect/>
          </a:stretch>
        </p:blipFill>
        <p:spPr bwMode="auto">
          <a:xfrm>
            <a:off x="683568" y="1196752"/>
            <a:ext cx="8181975" cy="381000"/>
          </a:xfrm>
          <a:prstGeom prst="rect">
            <a:avLst/>
          </a:prstGeom>
          <a:noFill/>
          <a:ln w="9525">
            <a:noFill/>
            <a:miter lim="800000"/>
            <a:headEnd/>
            <a:tailEnd/>
          </a:ln>
        </p:spPr>
      </p:pic>
      <p:pic>
        <p:nvPicPr>
          <p:cNvPr id="27653" name="Picture 5"/>
          <p:cNvPicPr>
            <a:picLocks noChangeAspect="1" noChangeArrowheads="1"/>
          </p:cNvPicPr>
          <p:nvPr/>
        </p:nvPicPr>
        <p:blipFill>
          <a:blip r:embed="rId6" cstate="print"/>
          <a:srcRect/>
          <a:stretch>
            <a:fillRect/>
          </a:stretch>
        </p:blipFill>
        <p:spPr bwMode="auto">
          <a:xfrm>
            <a:off x="755576" y="3356992"/>
            <a:ext cx="7934325" cy="466725"/>
          </a:xfrm>
          <a:prstGeom prst="rect">
            <a:avLst/>
          </a:prstGeom>
          <a:noFill/>
          <a:ln w="9525">
            <a:noFill/>
            <a:miter lim="800000"/>
            <a:headEnd/>
            <a:tailEnd/>
          </a:ln>
        </p:spPr>
      </p:pic>
      <p:pic>
        <p:nvPicPr>
          <p:cNvPr id="27654" name="Picture 6"/>
          <p:cNvPicPr>
            <a:picLocks noChangeAspect="1" noChangeArrowheads="1"/>
          </p:cNvPicPr>
          <p:nvPr/>
        </p:nvPicPr>
        <p:blipFill>
          <a:blip r:embed="rId7" cstate="print"/>
          <a:srcRect/>
          <a:stretch>
            <a:fillRect/>
          </a:stretch>
        </p:blipFill>
        <p:spPr bwMode="auto">
          <a:xfrm>
            <a:off x="1403648" y="3789040"/>
            <a:ext cx="4038600" cy="1066800"/>
          </a:xfrm>
          <a:prstGeom prst="rect">
            <a:avLst/>
          </a:prstGeom>
          <a:noFill/>
          <a:ln w="9525">
            <a:noFill/>
            <a:miter lim="800000"/>
            <a:headEnd/>
            <a:tailEnd/>
          </a:ln>
        </p:spPr>
      </p:pic>
      <p:pic>
        <p:nvPicPr>
          <p:cNvPr id="27655" name="Picture 7"/>
          <p:cNvPicPr>
            <a:picLocks noChangeAspect="1" noChangeArrowheads="1"/>
          </p:cNvPicPr>
          <p:nvPr/>
        </p:nvPicPr>
        <p:blipFill>
          <a:blip r:embed="rId8" cstate="print"/>
          <a:srcRect/>
          <a:stretch>
            <a:fillRect/>
          </a:stretch>
        </p:blipFill>
        <p:spPr bwMode="auto">
          <a:xfrm>
            <a:off x="5724128" y="4077072"/>
            <a:ext cx="2895600" cy="542925"/>
          </a:xfrm>
          <a:prstGeom prst="rect">
            <a:avLst/>
          </a:prstGeom>
          <a:noFill/>
          <a:ln w="9525">
            <a:noFill/>
            <a:miter lim="800000"/>
            <a:headEnd/>
            <a:tailEnd/>
          </a:ln>
        </p:spPr>
      </p:pic>
      <p:pic>
        <p:nvPicPr>
          <p:cNvPr id="27656" name="Picture 8"/>
          <p:cNvPicPr>
            <a:picLocks noChangeAspect="1" noChangeArrowheads="1"/>
          </p:cNvPicPr>
          <p:nvPr/>
        </p:nvPicPr>
        <p:blipFill>
          <a:blip r:embed="rId9" cstate="print"/>
          <a:srcRect/>
          <a:stretch>
            <a:fillRect/>
          </a:stretch>
        </p:blipFill>
        <p:spPr bwMode="auto">
          <a:xfrm>
            <a:off x="3059832" y="4653136"/>
            <a:ext cx="2638425" cy="942975"/>
          </a:xfrm>
          <a:prstGeom prst="rect">
            <a:avLst/>
          </a:prstGeom>
          <a:noFill/>
          <a:ln w="9525">
            <a:noFill/>
            <a:miter lim="800000"/>
            <a:headEnd/>
            <a:tailEnd/>
          </a:ln>
        </p:spPr>
      </p:pic>
      <p:pic>
        <p:nvPicPr>
          <p:cNvPr id="27657" name="Picture 9"/>
          <p:cNvPicPr>
            <a:picLocks noChangeAspect="1" noChangeArrowheads="1"/>
          </p:cNvPicPr>
          <p:nvPr/>
        </p:nvPicPr>
        <p:blipFill>
          <a:blip r:embed="rId10" cstate="print"/>
          <a:srcRect/>
          <a:stretch>
            <a:fillRect/>
          </a:stretch>
        </p:blipFill>
        <p:spPr bwMode="auto">
          <a:xfrm>
            <a:off x="755576" y="5733256"/>
            <a:ext cx="5972175" cy="457200"/>
          </a:xfrm>
          <a:prstGeom prst="rect">
            <a:avLst/>
          </a:prstGeom>
          <a:noFill/>
          <a:ln w="9525">
            <a:noFill/>
            <a:miter lim="800000"/>
            <a:headEnd/>
            <a:tailEnd/>
          </a:ln>
        </p:spPr>
      </p:pic>
      <p:pic>
        <p:nvPicPr>
          <p:cNvPr id="27658" name="Picture 10"/>
          <p:cNvPicPr>
            <a:picLocks noChangeAspect="1" noChangeArrowheads="1"/>
          </p:cNvPicPr>
          <p:nvPr/>
        </p:nvPicPr>
        <p:blipFill>
          <a:blip r:embed="rId11" cstate="print"/>
          <a:srcRect/>
          <a:stretch>
            <a:fillRect/>
          </a:stretch>
        </p:blipFill>
        <p:spPr bwMode="auto">
          <a:xfrm>
            <a:off x="794395" y="6165304"/>
            <a:ext cx="3057525" cy="4191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4EC2D9C-41DB-3F8C-86D7-FDD96690484C}"/>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16D943DE-68FD-8455-0492-933B118DC826}"/>
              </a:ext>
            </a:extLst>
          </p:cNvPr>
          <p:cNvSpPr>
            <a:spLocks noGrp="1"/>
          </p:cNvSpPr>
          <p:nvPr>
            <p:ph type="sldNum" sz="quarter" idx="12"/>
          </p:nvPr>
        </p:nvSpPr>
        <p:spPr/>
        <p:txBody>
          <a:bodyPr/>
          <a:lstStyle/>
          <a:p>
            <a:fld id="{09048CEC-89AF-466B-867C-487A78B0F1B5}" type="slidenum">
              <a:rPr lang="en-GB" smtClean="0"/>
              <a:pPr/>
              <a:t>23</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decel="50000" fill="hold">
                                          <p:stCondLst>
                                            <p:cond delay="0"/>
                                          </p:stCondLst>
                                        </p:cTn>
                                        <p:tgtEl>
                                          <p:spTgt spid="2765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765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7652"/>
                                        </p:tgtEl>
                                        <p:attrNameLst>
                                          <p:attrName>ppt_w</p:attrName>
                                        </p:attrNameLst>
                                      </p:cBhvr>
                                      <p:tavLst>
                                        <p:tav tm="0">
                                          <p:val>
                                            <p:strVal val="#ppt_w*.05"/>
                                          </p:val>
                                        </p:tav>
                                        <p:tav tm="100000">
                                          <p:val>
                                            <p:strVal val="#ppt_w"/>
                                          </p:val>
                                        </p:tav>
                                      </p:tavLst>
                                    </p:anim>
                                    <p:anim calcmode="lin" valueType="num">
                                      <p:cBhvr>
                                        <p:cTn id="10" dur="1000" fill="hold"/>
                                        <p:tgtEl>
                                          <p:spTgt spid="2765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765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765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765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7652"/>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27649"/>
                                        </p:tgtEl>
                                        <p:attrNameLst>
                                          <p:attrName>style.visibility</p:attrName>
                                        </p:attrNameLst>
                                      </p:cBhvr>
                                      <p:to>
                                        <p:strVal val="visible"/>
                                      </p:to>
                                    </p:set>
                                    <p:anim calcmode="lin" valueType="num">
                                      <p:cBhvr>
                                        <p:cTn id="19" dur="500" decel="50000" fill="hold">
                                          <p:stCondLst>
                                            <p:cond delay="0"/>
                                          </p:stCondLst>
                                        </p:cTn>
                                        <p:tgtEl>
                                          <p:spTgt spid="2764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764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7649"/>
                                        </p:tgtEl>
                                        <p:attrNameLst>
                                          <p:attrName>ppt_w</p:attrName>
                                        </p:attrNameLst>
                                      </p:cBhvr>
                                      <p:tavLst>
                                        <p:tav tm="0">
                                          <p:val>
                                            <p:strVal val="#ppt_w*.05"/>
                                          </p:val>
                                        </p:tav>
                                        <p:tav tm="100000">
                                          <p:val>
                                            <p:strVal val="#ppt_w"/>
                                          </p:val>
                                        </p:tav>
                                      </p:tavLst>
                                    </p:anim>
                                    <p:anim calcmode="lin" valueType="num">
                                      <p:cBhvr>
                                        <p:cTn id="22" dur="1000" fill="hold"/>
                                        <p:tgtEl>
                                          <p:spTgt spid="2764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764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764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764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764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27651"/>
                                        </p:tgtEl>
                                        <p:attrNameLst>
                                          <p:attrName>style.visibility</p:attrName>
                                        </p:attrNameLst>
                                      </p:cBhvr>
                                      <p:to>
                                        <p:strVal val="visible"/>
                                      </p:to>
                                    </p:set>
                                    <p:anim calcmode="lin" valueType="num">
                                      <p:cBhvr>
                                        <p:cTn id="31" dur="500" decel="50000" fill="hold">
                                          <p:stCondLst>
                                            <p:cond delay="0"/>
                                          </p:stCondLst>
                                        </p:cTn>
                                        <p:tgtEl>
                                          <p:spTgt spid="27651"/>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27651"/>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27651"/>
                                        </p:tgtEl>
                                        <p:attrNameLst>
                                          <p:attrName>ppt_w</p:attrName>
                                        </p:attrNameLst>
                                      </p:cBhvr>
                                      <p:tavLst>
                                        <p:tav tm="0">
                                          <p:val>
                                            <p:strVal val="#ppt_w*.05"/>
                                          </p:val>
                                        </p:tav>
                                        <p:tav tm="100000">
                                          <p:val>
                                            <p:strVal val="#ppt_w"/>
                                          </p:val>
                                        </p:tav>
                                      </p:tavLst>
                                    </p:anim>
                                    <p:anim calcmode="lin" valueType="num">
                                      <p:cBhvr>
                                        <p:cTn id="34" dur="1000" fill="hold"/>
                                        <p:tgtEl>
                                          <p:spTgt spid="27651"/>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27651"/>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27651"/>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27651"/>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27651"/>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27653"/>
                                        </p:tgtEl>
                                        <p:attrNameLst>
                                          <p:attrName>style.visibility</p:attrName>
                                        </p:attrNameLst>
                                      </p:cBhvr>
                                      <p:to>
                                        <p:strVal val="visible"/>
                                      </p:to>
                                    </p:set>
                                    <p:anim calcmode="lin" valueType="num">
                                      <p:cBhvr>
                                        <p:cTn id="43" dur="500" decel="50000" fill="hold">
                                          <p:stCondLst>
                                            <p:cond delay="0"/>
                                          </p:stCondLst>
                                        </p:cTn>
                                        <p:tgtEl>
                                          <p:spTgt spid="27653"/>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27653"/>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27653"/>
                                        </p:tgtEl>
                                        <p:attrNameLst>
                                          <p:attrName>ppt_w</p:attrName>
                                        </p:attrNameLst>
                                      </p:cBhvr>
                                      <p:tavLst>
                                        <p:tav tm="0">
                                          <p:val>
                                            <p:strVal val="#ppt_w*.05"/>
                                          </p:val>
                                        </p:tav>
                                        <p:tav tm="100000">
                                          <p:val>
                                            <p:strVal val="#ppt_w"/>
                                          </p:val>
                                        </p:tav>
                                      </p:tavLst>
                                    </p:anim>
                                    <p:anim calcmode="lin" valueType="num">
                                      <p:cBhvr>
                                        <p:cTn id="46" dur="1000" fill="hold"/>
                                        <p:tgtEl>
                                          <p:spTgt spid="27653"/>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27653"/>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27653"/>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27653"/>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27653"/>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27654"/>
                                        </p:tgtEl>
                                        <p:attrNameLst>
                                          <p:attrName>style.visibility</p:attrName>
                                        </p:attrNameLst>
                                      </p:cBhvr>
                                      <p:to>
                                        <p:strVal val="visible"/>
                                      </p:to>
                                    </p:set>
                                    <p:anim calcmode="lin" valueType="num">
                                      <p:cBhvr>
                                        <p:cTn id="55" dur="500" decel="50000" fill="hold">
                                          <p:stCondLst>
                                            <p:cond delay="0"/>
                                          </p:stCondLst>
                                        </p:cTn>
                                        <p:tgtEl>
                                          <p:spTgt spid="27654"/>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27654"/>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27654"/>
                                        </p:tgtEl>
                                        <p:attrNameLst>
                                          <p:attrName>ppt_w</p:attrName>
                                        </p:attrNameLst>
                                      </p:cBhvr>
                                      <p:tavLst>
                                        <p:tav tm="0">
                                          <p:val>
                                            <p:strVal val="#ppt_w*.05"/>
                                          </p:val>
                                        </p:tav>
                                        <p:tav tm="100000">
                                          <p:val>
                                            <p:strVal val="#ppt_w"/>
                                          </p:val>
                                        </p:tav>
                                      </p:tavLst>
                                    </p:anim>
                                    <p:anim calcmode="lin" valueType="num">
                                      <p:cBhvr>
                                        <p:cTn id="58" dur="1000" fill="hold"/>
                                        <p:tgtEl>
                                          <p:spTgt spid="27654"/>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27654"/>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27654"/>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27654"/>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27654"/>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27655"/>
                                        </p:tgtEl>
                                        <p:attrNameLst>
                                          <p:attrName>style.visibility</p:attrName>
                                        </p:attrNameLst>
                                      </p:cBhvr>
                                      <p:to>
                                        <p:strVal val="visible"/>
                                      </p:to>
                                    </p:set>
                                    <p:anim calcmode="lin" valueType="num">
                                      <p:cBhvr>
                                        <p:cTn id="67" dur="500" decel="50000" fill="hold">
                                          <p:stCondLst>
                                            <p:cond delay="0"/>
                                          </p:stCondLst>
                                        </p:cTn>
                                        <p:tgtEl>
                                          <p:spTgt spid="27655"/>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7655"/>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7655"/>
                                        </p:tgtEl>
                                        <p:attrNameLst>
                                          <p:attrName>ppt_w</p:attrName>
                                        </p:attrNameLst>
                                      </p:cBhvr>
                                      <p:tavLst>
                                        <p:tav tm="0">
                                          <p:val>
                                            <p:strVal val="#ppt_w*.05"/>
                                          </p:val>
                                        </p:tav>
                                        <p:tav tm="100000">
                                          <p:val>
                                            <p:strVal val="#ppt_w"/>
                                          </p:val>
                                        </p:tav>
                                      </p:tavLst>
                                    </p:anim>
                                    <p:anim calcmode="lin" valueType="num">
                                      <p:cBhvr>
                                        <p:cTn id="70" dur="1000" fill="hold"/>
                                        <p:tgtEl>
                                          <p:spTgt spid="27655"/>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7655"/>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7655"/>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7655"/>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7655"/>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27656"/>
                                        </p:tgtEl>
                                        <p:attrNameLst>
                                          <p:attrName>style.visibility</p:attrName>
                                        </p:attrNameLst>
                                      </p:cBhvr>
                                      <p:to>
                                        <p:strVal val="visible"/>
                                      </p:to>
                                    </p:set>
                                    <p:anim calcmode="lin" valueType="num">
                                      <p:cBhvr>
                                        <p:cTn id="79" dur="500" decel="50000" fill="hold">
                                          <p:stCondLst>
                                            <p:cond delay="0"/>
                                          </p:stCondLst>
                                        </p:cTn>
                                        <p:tgtEl>
                                          <p:spTgt spid="27656"/>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27656"/>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27656"/>
                                        </p:tgtEl>
                                        <p:attrNameLst>
                                          <p:attrName>ppt_w</p:attrName>
                                        </p:attrNameLst>
                                      </p:cBhvr>
                                      <p:tavLst>
                                        <p:tav tm="0">
                                          <p:val>
                                            <p:strVal val="#ppt_w*.05"/>
                                          </p:val>
                                        </p:tav>
                                        <p:tav tm="100000">
                                          <p:val>
                                            <p:strVal val="#ppt_w"/>
                                          </p:val>
                                        </p:tav>
                                      </p:tavLst>
                                    </p:anim>
                                    <p:anim calcmode="lin" valueType="num">
                                      <p:cBhvr>
                                        <p:cTn id="82" dur="1000" fill="hold"/>
                                        <p:tgtEl>
                                          <p:spTgt spid="27656"/>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27656"/>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27656"/>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27656"/>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27656"/>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27657"/>
                                        </p:tgtEl>
                                        <p:attrNameLst>
                                          <p:attrName>style.visibility</p:attrName>
                                        </p:attrNameLst>
                                      </p:cBhvr>
                                      <p:to>
                                        <p:strVal val="visible"/>
                                      </p:to>
                                    </p:set>
                                    <p:anim calcmode="lin" valueType="num">
                                      <p:cBhvr>
                                        <p:cTn id="91" dur="500" decel="50000" fill="hold">
                                          <p:stCondLst>
                                            <p:cond delay="0"/>
                                          </p:stCondLst>
                                        </p:cTn>
                                        <p:tgtEl>
                                          <p:spTgt spid="27657"/>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27657"/>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27657"/>
                                        </p:tgtEl>
                                        <p:attrNameLst>
                                          <p:attrName>ppt_w</p:attrName>
                                        </p:attrNameLst>
                                      </p:cBhvr>
                                      <p:tavLst>
                                        <p:tav tm="0">
                                          <p:val>
                                            <p:strVal val="#ppt_w*.05"/>
                                          </p:val>
                                        </p:tav>
                                        <p:tav tm="100000">
                                          <p:val>
                                            <p:strVal val="#ppt_w"/>
                                          </p:val>
                                        </p:tav>
                                      </p:tavLst>
                                    </p:anim>
                                    <p:anim calcmode="lin" valueType="num">
                                      <p:cBhvr>
                                        <p:cTn id="94" dur="1000" fill="hold"/>
                                        <p:tgtEl>
                                          <p:spTgt spid="27657"/>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27657"/>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27657"/>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27657"/>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27657"/>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27658"/>
                                        </p:tgtEl>
                                        <p:attrNameLst>
                                          <p:attrName>style.visibility</p:attrName>
                                        </p:attrNameLst>
                                      </p:cBhvr>
                                      <p:to>
                                        <p:strVal val="visible"/>
                                      </p:to>
                                    </p:set>
                                    <p:anim calcmode="lin" valueType="num">
                                      <p:cBhvr>
                                        <p:cTn id="103" dur="500" decel="50000" fill="hold">
                                          <p:stCondLst>
                                            <p:cond delay="0"/>
                                          </p:stCondLst>
                                        </p:cTn>
                                        <p:tgtEl>
                                          <p:spTgt spid="27658"/>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27658"/>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27658"/>
                                        </p:tgtEl>
                                        <p:attrNameLst>
                                          <p:attrName>ppt_w</p:attrName>
                                        </p:attrNameLst>
                                      </p:cBhvr>
                                      <p:tavLst>
                                        <p:tav tm="0">
                                          <p:val>
                                            <p:strVal val="#ppt_w*.05"/>
                                          </p:val>
                                        </p:tav>
                                        <p:tav tm="100000">
                                          <p:val>
                                            <p:strVal val="#ppt_w"/>
                                          </p:val>
                                        </p:tav>
                                      </p:tavLst>
                                    </p:anim>
                                    <p:anim calcmode="lin" valueType="num">
                                      <p:cBhvr>
                                        <p:cTn id="106" dur="1000" fill="hold"/>
                                        <p:tgtEl>
                                          <p:spTgt spid="27658"/>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27658"/>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27658"/>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27658"/>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pic>
        <p:nvPicPr>
          <p:cNvPr id="26625" name="Picture 1"/>
          <p:cNvPicPr>
            <a:picLocks noGrp="1" noChangeAspect="1" noChangeArrowheads="1"/>
          </p:cNvPicPr>
          <p:nvPr>
            <p:ph idx="1"/>
          </p:nvPr>
        </p:nvPicPr>
        <p:blipFill>
          <a:blip r:embed="rId2" cstate="print"/>
          <a:srcRect/>
          <a:stretch>
            <a:fillRect/>
          </a:stretch>
        </p:blipFill>
        <p:spPr bwMode="auto">
          <a:xfrm>
            <a:off x="1115616" y="1556792"/>
            <a:ext cx="3781425" cy="457200"/>
          </a:xfrm>
          <a:prstGeom prst="rect">
            <a:avLst/>
          </a:prstGeom>
          <a:noFill/>
          <a:ln w="9525">
            <a:noFill/>
            <a:miter lim="800000"/>
            <a:headEnd/>
            <a:tailEnd/>
          </a:ln>
        </p:spPr>
      </p:pic>
      <p:pic>
        <p:nvPicPr>
          <p:cNvPr id="26626" name="Picture 2"/>
          <p:cNvPicPr>
            <a:picLocks noChangeAspect="1" noChangeArrowheads="1"/>
          </p:cNvPicPr>
          <p:nvPr/>
        </p:nvPicPr>
        <p:blipFill>
          <a:blip r:embed="rId3" cstate="print"/>
          <a:srcRect/>
          <a:stretch>
            <a:fillRect/>
          </a:stretch>
        </p:blipFill>
        <p:spPr bwMode="auto">
          <a:xfrm>
            <a:off x="1907704" y="2204864"/>
            <a:ext cx="4467225" cy="866775"/>
          </a:xfrm>
          <a:prstGeom prst="rect">
            <a:avLst/>
          </a:prstGeom>
          <a:noFill/>
          <a:ln w="9525">
            <a:noFill/>
            <a:miter lim="800000"/>
            <a:headEnd/>
            <a:tailEnd/>
          </a:ln>
        </p:spPr>
      </p:pic>
      <p:pic>
        <p:nvPicPr>
          <p:cNvPr id="26627" name="Picture 3"/>
          <p:cNvPicPr>
            <a:picLocks noChangeAspect="1" noChangeArrowheads="1"/>
          </p:cNvPicPr>
          <p:nvPr/>
        </p:nvPicPr>
        <p:blipFill>
          <a:blip r:embed="rId4" cstate="print"/>
          <a:srcRect/>
          <a:stretch>
            <a:fillRect/>
          </a:stretch>
        </p:blipFill>
        <p:spPr bwMode="auto">
          <a:xfrm>
            <a:off x="1043608" y="3068960"/>
            <a:ext cx="1504950" cy="457200"/>
          </a:xfrm>
          <a:prstGeom prst="rect">
            <a:avLst/>
          </a:prstGeom>
          <a:noFill/>
          <a:ln w="9525">
            <a:noFill/>
            <a:miter lim="800000"/>
            <a:headEnd/>
            <a:tailEnd/>
          </a:ln>
        </p:spPr>
      </p:pic>
      <p:pic>
        <p:nvPicPr>
          <p:cNvPr id="26628" name="Picture 4"/>
          <p:cNvPicPr>
            <a:picLocks noChangeAspect="1" noChangeArrowheads="1"/>
          </p:cNvPicPr>
          <p:nvPr/>
        </p:nvPicPr>
        <p:blipFill>
          <a:blip r:embed="rId5" cstate="print"/>
          <a:srcRect/>
          <a:stretch>
            <a:fillRect/>
          </a:stretch>
        </p:blipFill>
        <p:spPr bwMode="auto">
          <a:xfrm>
            <a:off x="1043608" y="3717032"/>
            <a:ext cx="5686425" cy="533400"/>
          </a:xfrm>
          <a:prstGeom prst="rect">
            <a:avLst/>
          </a:prstGeom>
          <a:noFill/>
          <a:ln w="9525">
            <a:noFill/>
            <a:miter lim="800000"/>
            <a:headEnd/>
            <a:tailEnd/>
          </a:ln>
        </p:spPr>
      </p:pic>
      <p:pic>
        <p:nvPicPr>
          <p:cNvPr id="26629" name="Picture 5"/>
          <p:cNvPicPr>
            <a:picLocks noChangeAspect="1" noChangeArrowheads="1"/>
          </p:cNvPicPr>
          <p:nvPr/>
        </p:nvPicPr>
        <p:blipFill>
          <a:blip r:embed="rId6" cstate="print"/>
          <a:srcRect/>
          <a:stretch>
            <a:fillRect/>
          </a:stretch>
        </p:blipFill>
        <p:spPr bwMode="auto">
          <a:xfrm>
            <a:off x="2843808" y="4437112"/>
            <a:ext cx="1866900" cy="8096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2CADE4F-FDCB-886A-19CE-09FE01860FF7}"/>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B199EA80-987E-6AF5-0622-73C1C044F334}"/>
              </a:ext>
            </a:extLst>
          </p:cNvPr>
          <p:cNvSpPr>
            <a:spLocks noGrp="1"/>
          </p:cNvSpPr>
          <p:nvPr>
            <p:ph type="sldNum" sz="quarter" idx="12"/>
          </p:nvPr>
        </p:nvSpPr>
        <p:spPr/>
        <p:txBody>
          <a:bodyPr/>
          <a:lstStyle/>
          <a:p>
            <a:fld id="{09048CEC-89AF-466B-867C-487A78B0F1B5}" type="slidenum">
              <a:rPr lang="en-GB" smtClean="0"/>
              <a:pPr/>
              <a:t>24</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6625"/>
                                        </p:tgtEl>
                                        <p:attrNameLst>
                                          <p:attrName>style.visibility</p:attrName>
                                        </p:attrNameLst>
                                      </p:cBhvr>
                                      <p:to>
                                        <p:strVal val="visible"/>
                                      </p:to>
                                    </p:set>
                                    <p:anim calcmode="lin" valueType="num">
                                      <p:cBhvr>
                                        <p:cTn id="7" dur="500" decel="50000" fill="hold">
                                          <p:stCondLst>
                                            <p:cond delay="0"/>
                                          </p:stCondLst>
                                        </p:cTn>
                                        <p:tgtEl>
                                          <p:spTgt spid="266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66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6625"/>
                                        </p:tgtEl>
                                        <p:attrNameLst>
                                          <p:attrName>ppt_w</p:attrName>
                                        </p:attrNameLst>
                                      </p:cBhvr>
                                      <p:tavLst>
                                        <p:tav tm="0">
                                          <p:val>
                                            <p:strVal val="#ppt_w*.05"/>
                                          </p:val>
                                        </p:tav>
                                        <p:tav tm="100000">
                                          <p:val>
                                            <p:strVal val="#ppt_w"/>
                                          </p:val>
                                        </p:tav>
                                      </p:tavLst>
                                    </p:anim>
                                    <p:anim calcmode="lin" valueType="num">
                                      <p:cBhvr>
                                        <p:cTn id="10" dur="1000" fill="hold"/>
                                        <p:tgtEl>
                                          <p:spTgt spid="266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66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66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66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662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26626"/>
                                        </p:tgtEl>
                                        <p:attrNameLst>
                                          <p:attrName>style.visibility</p:attrName>
                                        </p:attrNameLst>
                                      </p:cBhvr>
                                      <p:to>
                                        <p:strVal val="visible"/>
                                      </p:to>
                                    </p:set>
                                    <p:anim calcmode="lin" valueType="num">
                                      <p:cBhvr>
                                        <p:cTn id="19" dur="500" decel="50000" fill="hold">
                                          <p:stCondLst>
                                            <p:cond delay="0"/>
                                          </p:stCondLst>
                                        </p:cTn>
                                        <p:tgtEl>
                                          <p:spTgt spid="2662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662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6626"/>
                                        </p:tgtEl>
                                        <p:attrNameLst>
                                          <p:attrName>ppt_w</p:attrName>
                                        </p:attrNameLst>
                                      </p:cBhvr>
                                      <p:tavLst>
                                        <p:tav tm="0">
                                          <p:val>
                                            <p:strVal val="#ppt_w*.05"/>
                                          </p:val>
                                        </p:tav>
                                        <p:tav tm="100000">
                                          <p:val>
                                            <p:strVal val="#ppt_w"/>
                                          </p:val>
                                        </p:tav>
                                      </p:tavLst>
                                    </p:anim>
                                    <p:anim calcmode="lin" valueType="num">
                                      <p:cBhvr>
                                        <p:cTn id="22" dur="1000" fill="hold"/>
                                        <p:tgtEl>
                                          <p:spTgt spid="2662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662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662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662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6626"/>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26627"/>
                                        </p:tgtEl>
                                        <p:attrNameLst>
                                          <p:attrName>style.visibility</p:attrName>
                                        </p:attrNameLst>
                                      </p:cBhvr>
                                      <p:to>
                                        <p:strVal val="visible"/>
                                      </p:to>
                                    </p:set>
                                    <p:anim calcmode="lin" valueType="num">
                                      <p:cBhvr>
                                        <p:cTn id="31" dur="500" decel="50000" fill="hold">
                                          <p:stCondLst>
                                            <p:cond delay="0"/>
                                          </p:stCondLst>
                                        </p:cTn>
                                        <p:tgtEl>
                                          <p:spTgt spid="2662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2662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26627"/>
                                        </p:tgtEl>
                                        <p:attrNameLst>
                                          <p:attrName>ppt_w</p:attrName>
                                        </p:attrNameLst>
                                      </p:cBhvr>
                                      <p:tavLst>
                                        <p:tav tm="0">
                                          <p:val>
                                            <p:strVal val="#ppt_w*.05"/>
                                          </p:val>
                                        </p:tav>
                                        <p:tav tm="100000">
                                          <p:val>
                                            <p:strVal val="#ppt_w"/>
                                          </p:val>
                                        </p:tav>
                                      </p:tavLst>
                                    </p:anim>
                                    <p:anim calcmode="lin" valueType="num">
                                      <p:cBhvr>
                                        <p:cTn id="34" dur="1000" fill="hold"/>
                                        <p:tgtEl>
                                          <p:spTgt spid="2662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2662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2662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2662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26627"/>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26628"/>
                                        </p:tgtEl>
                                        <p:attrNameLst>
                                          <p:attrName>style.visibility</p:attrName>
                                        </p:attrNameLst>
                                      </p:cBhvr>
                                      <p:to>
                                        <p:strVal val="visible"/>
                                      </p:to>
                                    </p:set>
                                    <p:anim calcmode="lin" valueType="num">
                                      <p:cBhvr>
                                        <p:cTn id="43" dur="500" decel="50000" fill="hold">
                                          <p:stCondLst>
                                            <p:cond delay="0"/>
                                          </p:stCondLst>
                                        </p:cTn>
                                        <p:tgtEl>
                                          <p:spTgt spid="26628"/>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26628"/>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26628"/>
                                        </p:tgtEl>
                                        <p:attrNameLst>
                                          <p:attrName>ppt_w</p:attrName>
                                        </p:attrNameLst>
                                      </p:cBhvr>
                                      <p:tavLst>
                                        <p:tav tm="0">
                                          <p:val>
                                            <p:strVal val="#ppt_w*.05"/>
                                          </p:val>
                                        </p:tav>
                                        <p:tav tm="100000">
                                          <p:val>
                                            <p:strVal val="#ppt_w"/>
                                          </p:val>
                                        </p:tav>
                                      </p:tavLst>
                                    </p:anim>
                                    <p:anim calcmode="lin" valueType="num">
                                      <p:cBhvr>
                                        <p:cTn id="46" dur="1000" fill="hold"/>
                                        <p:tgtEl>
                                          <p:spTgt spid="26628"/>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26628"/>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26628"/>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26628"/>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26628"/>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26629"/>
                                        </p:tgtEl>
                                        <p:attrNameLst>
                                          <p:attrName>style.visibility</p:attrName>
                                        </p:attrNameLst>
                                      </p:cBhvr>
                                      <p:to>
                                        <p:strVal val="visible"/>
                                      </p:to>
                                    </p:set>
                                    <p:anim calcmode="lin" valueType="num">
                                      <p:cBhvr>
                                        <p:cTn id="55" dur="500" decel="50000" fill="hold">
                                          <p:stCondLst>
                                            <p:cond delay="0"/>
                                          </p:stCondLst>
                                        </p:cTn>
                                        <p:tgtEl>
                                          <p:spTgt spid="26629"/>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26629"/>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26629"/>
                                        </p:tgtEl>
                                        <p:attrNameLst>
                                          <p:attrName>ppt_w</p:attrName>
                                        </p:attrNameLst>
                                      </p:cBhvr>
                                      <p:tavLst>
                                        <p:tav tm="0">
                                          <p:val>
                                            <p:strVal val="#ppt_w*.05"/>
                                          </p:val>
                                        </p:tav>
                                        <p:tav tm="100000">
                                          <p:val>
                                            <p:strVal val="#ppt_w"/>
                                          </p:val>
                                        </p:tav>
                                      </p:tavLst>
                                    </p:anim>
                                    <p:anim calcmode="lin" valueType="num">
                                      <p:cBhvr>
                                        <p:cTn id="58" dur="1000" fill="hold"/>
                                        <p:tgtEl>
                                          <p:spTgt spid="26629"/>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26629"/>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26629"/>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26629"/>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b="1" dirty="0"/>
              <a:t>Probability Mass Function</a:t>
            </a:r>
          </a:p>
        </p:txBody>
      </p:sp>
      <p:pic>
        <p:nvPicPr>
          <p:cNvPr id="93186" name="Picture 2"/>
          <p:cNvPicPr>
            <a:picLocks noChangeAspect="1" noChangeArrowheads="1"/>
          </p:cNvPicPr>
          <p:nvPr/>
        </p:nvPicPr>
        <p:blipFill>
          <a:blip r:embed="rId2" cstate="print"/>
          <a:srcRect/>
          <a:stretch>
            <a:fillRect/>
          </a:stretch>
        </p:blipFill>
        <p:spPr bwMode="auto">
          <a:xfrm>
            <a:off x="683568" y="1268760"/>
            <a:ext cx="8100392" cy="527346"/>
          </a:xfrm>
          <a:prstGeom prst="rect">
            <a:avLst/>
          </a:prstGeom>
          <a:noFill/>
          <a:ln w="9525">
            <a:noFill/>
            <a:miter lim="800000"/>
            <a:headEnd/>
            <a:tailEnd/>
          </a:ln>
        </p:spPr>
      </p:pic>
      <p:pic>
        <p:nvPicPr>
          <p:cNvPr id="93187" name="Picture 3"/>
          <p:cNvPicPr>
            <a:picLocks noChangeAspect="1" noChangeArrowheads="1"/>
          </p:cNvPicPr>
          <p:nvPr/>
        </p:nvPicPr>
        <p:blipFill>
          <a:blip r:embed="rId3" cstate="print"/>
          <a:srcRect/>
          <a:stretch>
            <a:fillRect/>
          </a:stretch>
        </p:blipFill>
        <p:spPr bwMode="auto">
          <a:xfrm>
            <a:off x="1043608" y="2996952"/>
            <a:ext cx="2466975" cy="409575"/>
          </a:xfrm>
          <a:prstGeom prst="rect">
            <a:avLst/>
          </a:prstGeom>
          <a:noFill/>
          <a:ln w="9525">
            <a:noFill/>
            <a:miter lim="800000"/>
            <a:headEnd/>
            <a:tailEnd/>
          </a:ln>
        </p:spPr>
      </p:pic>
      <p:pic>
        <p:nvPicPr>
          <p:cNvPr id="93188" name="Picture 4"/>
          <p:cNvPicPr>
            <a:picLocks noChangeAspect="1" noChangeArrowheads="1"/>
          </p:cNvPicPr>
          <p:nvPr/>
        </p:nvPicPr>
        <p:blipFill>
          <a:blip r:embed="rId4" cstate="print"/>
          <a:srcRect/>
          <a:stretch>
            <a:fillRect/>
          </a:stretch>
        </p:blipFill>
        <p:spPr bwMode="auto">
          <a:xfrm>
            <a:off x="755576" y="1844824"/>
            <a:ext cx="7776865" cy="1008112"/>
          </a:xfrm>
          <a:prstGeom prst="rect">
            <a:avLst/>
          </a:prstGeom>
          <a:noFill/>
          <a:ln w="9525">
            <a:noFill/>
            <a:miter lim="800000"/>
            <a:headEnd/>
            <a:tailEnd/>
          </a:ln>
        </p:spPr>
      </p:pic>
      <p:pic>
        <p:nvPicPr>
          <p:cNvPr id="93189" name="Picture 5"/>
          <p:cNvPicPr>
            <a:picLocks noChangeAspect="1" noChangeArrowheads="1"/>
          </p:cNvPicPr>
          <p:nvPr/>
        </p:nvPicPr>
        <p:blipFill>
          <a:blip r:embed="rId5" cstate="print"/>
          <a:srcRect/>
          <a:stretch>
            <a:fillRect/>
          </a:stretch>
        </p:blipFill>
        <p:spPr bwMode="auto">
          <a:xfrm>
            <a:off x="1187624" y="3861048"/>
            <a:ext cx="5695950" cy="25146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4A19DFB-5869-1706-9074-AE93316AE92D}"/>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EF4794A2-60D4-88B9-00DB-9D1A37FFC2E4}"/>
              </a:ext>
            </a:extLst>
          </p:cNvPr>
          <p:cNvSpPr>
            <a:spLocks noGrp="1"/>
          </p:cNvSpPr>
          <p:nvPr>
            <p:ph type="sldNum" sz="quarter" idx="12"/>
          </p:nvPr>
        </p:nvSpPr>
        <p:spPr/>
        <p:txBody>
          <a:bodyPr/>
          <a:lstStyle/>
          <a:p>
            <a:fld id="{09048CEC-89AF-466B-867C-487A78B0F1B5}" type="slidenum">
              <a:rPr lang="en-GB" smtClean="0"/>
              <a:pPr/>
              <a:t>25</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fade">
                                      <p:cBhvr>
                                        <p:cTn id="7" dur="1000"/>
                                        <p:tgtEl>
                                          <p:spTgt spid="93186"/>
                                        </p:tgtEl>
                                      </p:cBhvr>
                                    </p:animEffect>
                                    <p:anim calcmode="lin" valueType="num">
                                      <p:cBhvr>
                                        <p:cTn id="8" dur="1000" fill="hold"/>
                                        <p:tgtEl>
                                          <p:spTgt spid="93186"/>
                                        </p:tgtEl>
                                        <p:attrNameLst>
                                          <p:attrName>ppt_x</p:attrName>
                                        </p:attrNameLst>
                                      </p:cBhvr>
                                      <p:tavLst>
                                        <p:tav tm="0">
                                          <p:val>
                                            <p:strVal val="#ppt_x"/>
                                          </p:val>
                                        </p:tav>
                                        <p:tav tm="100000">
                                          <p:val>
                                            <p:strVal val="#ppt_x"/>
                                          </p:val>
                                        </p:tav>
                                      </p:tavLst>
                                    </p:anim>
                                    <p:anim calcmode="lin" valueType="num">
                                      <p:cBhvr>
                                        <p:cTn id="9" dur="1000" fill="hold"/>
                                        <p:tgtEl>
                                          <p:spTgt spid="931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93188"/>
                                        </p:tgtEl>
                                        <p:attrNameLst>
                                          <p:attrName>style.visibility</p:attrName>
                                        </p:attrNameLst>
                                      </p:cBhvr>
                                      <p:to>
                                        <p:strVal val="visible"/>
                                      </p:to>
                                    </p:set>
                                    <p:anim calcmode="lin" valueType="num">
                                      <p:cBhvr>
                                        <p:cTn id="14" dur="500" decel="50000" fill="hold">
                                          <p:stCondLst>
                                            <p:cond delay="0"/>
                                          </p:stCondLst>
                                        </p:cTn>
                                        <p:tgtEl>
                                          <p:spTgt spid="93188"/>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93188"/>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93188"/>
                                        </p:tgtEl>
                                        <p:attrNameLst>
                                          <p:attrName>ppt_w</p:attrName>
                                        </p:attrNameLst>
                                      </p:cBhvr>
                                      <p:tavLst>
                                        <p:tav tm="0">
                                          <p:val>
                                            <p:strVal val="#ppt_w*.05"/>
                                          </p:val>
                                        </p:tav>
                                        <p:tav tm="100000">
                                          <p:val>
                                            <p:strVal val="#ppt_w"/>
                                          </p:val>
                                        </p:tav>
                                      </p:tavLst>
                                    </p:anim>
                                    <p:anim calcmode="lin" valueType="num">
                                      <p:cBhvr>
                                        <p:cTn id="17" dur="1000" fill="hold"/>
                                        <p:tgtEl>
                                          <p:spTgt spid="93188"/>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93188"/>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93188"/>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93188"/>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9318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3187"/>
                                        </p:tgtEl>
                                        <p:attrNameLst>
                                          <p:attrName>style.visibility</p:attrName>
                                        </p:attrNameLst>
                                      </p:cBhvr>
                                      <p:to>
                                        <p:strVal val="visible"/>
                                      </p:to>
                                    </p:set>
                                    <p:animEffect transition="in" filter="fade">
                                      <p:cBhvr>
                                        <p:cTn id="26" dur="1000"/>
                                        <p:tgtEl>
                                          <p:spTgt spid="93187"/>
                                        </p:tgtEl>
                                      </p:cBhvr>
                                    </p:animEffect>
                                    <p:anim calcmode="lin" valueType="num">
                                      <p:cBhvr>
                                        <p:cTn id="27" dur="1000" fill="hold"/>
                                        <p:tgtEl>
                                          <p:spTgt spid="93187"/>
                                        </p:tgtEl>
                                        <p:attrNameLst>
                                          <p:attrName>ppt_x</p:attrName>
                                        </p:attrNameLst>
                                      </p:cBhvr>
                                      <p:tavLst>
                                        <p:tav tm="0">
                                          <p:val>
                                            <p:strVal val="#ppt_x"/>
                                          </p:val>
                                        </p:tav>
                                        <p:tav tm="100000">
                                          <p:val>
                                            <p:strVal val="#ppt_x"/>
                                          </p:val>
                                        </p:tav>
                                      </p:tavLst>
                                    </p:anim>
                                    <p:anim calcmode="lin" valueType="num">
                                      <p:cBhvr>
                                        <p:cTn id="28" dur="1000" fill="hold"/>
                                        <p:tgtEl>
                                          <p:spTgt spid="9318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93189"/>
                                        </p:tgtEl>
                                        <p:attrNameLst>
                                          <p:attrName>style.visibility</p:attrName>
                                        </p:attrNameLst>
                                      </p:cBhvr>
                                      <p:to>
                                        <p:strVal val="visible"/>
                                      </p:to>
                                    </p:set>
                                    <p:anim calcmode="lin" valueType="num">
                                      <p:cBhvr>
                                        <p:cTn id="33" dur="500" decel="50000" fill="hold">
                                          <p:stCondLst>
                                            <p:cond delay="0"/>
                                          </p:stCondLst>
                                        </p:cTn>
                                        <p:tgtEl>
                                          <p:spTgt spid="93189"/>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93189"/>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93189"/>
                                        </p:tgtEl>
                                        <p:attrNameLst>
                                          <p:attrName>ppt_w</p:attrName>
                                        </p:attrNameLst>
                                      </p:cBhvr>
                                      <p:tavLst>
                                        <p:tav tm="0">
                                          <p:val>
                                            <p:strVal val="#ppt_w*.05"/>
                                          </p:val>
                                        </p:tav>
                                        <p:tav tm="100000">
                                          <p:val>
                                            <p:strVal val="#ppt_w"/>
                                          </p:val>
                                        </p:tav>
                                      </p:tavLst>
                                    </p:anim>
                                    <p:anim calcmode="lin" valueType="num">
                                      <p:cBhvr>
                                        <p:cTn id="36" dur="1000" fill="hold"/>
                                        <p:tgtEl>
                                          <p:spTgt spid="93189"/>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93189"/>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93189"/>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93189"/>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609600"/>
            <a:ext cx="7346777" cy="1320800"/>
          </a:xfrm>
        </p:spPr>
        <p:txBody>
          <a:bodyPr>
            <a:normAutofit/>
          </a:bodyPr>
          <a:lstStyle/>
          <a:p>
            <a:r>
              <a:rPr lang="en-GB" b="1" dirty="0"/>
              <a:t>Continuous Random Variables</a:t>
            </a:r>
          </a:p>
        </p:txBody>
      </p:sp>
      <p:sp>
        <p:nvSpPr>
          <p:cNvPr id="7" name="Content Placeholder 6"/>
          <p:cNvSpPr>
            <a:spLocks noGrp="1"/>
          </p:cNvSpPr>
          <p:nvPr>
            <p:ph idx="1"/>
          </p:nvPr>
        </p:nvSpPr>
        <p:spPr>
          <a:xfrm>
            <a:off x="610166" y="1628800"/>
            <a:ext cx="7274201" cy="4464496"/>
          </a:xfrm>
        </p:spPr>
        <p:txBody>
          <a:bodyPr>
            <a:normAutofit/>
          </a:bodyPr>
          <a:lstStyle/>
          <a:p>
            <a:r>
              <a:rPr lang="en-US" sz="2400" dirty="0"/>
              <a:t>A random variable is said to be continuous if it can assume values in an interval of the real line. Thus a continuous random variable assumes uncountable number of values.</a:t>
            </a:r>
          </a:p>
          <a:p>
            <a:pPr>
              <a:buNone/>
            </a:pPr>
            <a:endParaRPr lang="en-GB" sz="2400" dirty="0"/>
          </a:p>
          <a:p>
            <a:r>
              <a:rPr lang="en-US" sz="2400" i="1" dirty="0"/>
              <a:t>Example 3</a:t>
            </a:r>
            <a:r>
              <a:rPr lang="en-US" sz="2400" dirty="0"/>
              <a:t> in the introduction section above, illustrates a continuous random variables which assumes values on the unit interval .</a:t>
            </a:r>
            <a:endParaRPr lang="en-GB" sz="2400" dirty="0"/>
          </a:p>
          <a:p>
            <a:pPr>
              <a:buNone/>
            </a:pPr>
            <a:endParaRPr lang="en-GB" dirty="0"/>
          </a:p>
        </p:txBody>
      </p:sp>
      <p:sp>
        <p:nvSpPr>
          <p:cNvPr id="2" name="Footer Placeholder 1">
            <a:extLst>
              <a:ext uri="{FF2B5EF4-FFF2-40B4-BE49-F238E27FC236}">
                <a16:creationId xmlns:a16="http://schemas.microsoft.com/office/drawing/2014/main" id="{D638A520-6AB0-8E6A-AE22-979EEFCEBCE8}"/>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7E7A4463-9770-A1B6-33E0-24DDB0A43BAD}"/>
              </a:ext>
            </a:extLst>
          </p:cNvPr>
          <p:cNvSpPr>
            <a:spLocks noGrp="1"/>
          </p:cNvSpPr>
          <p:nvPr>
            <p:ph type="sldNum" sz="quarter" idx="12"/>
          </p:nvPr>
        </p:nvSpPr>
        <p:spPr/>
        <p:txBody>
          <a:bodyPr/>
          <a:lstStyle/>
          <a:p>
            <a:fld id="{09048CEC-89AF-466B-867C-487A78B0F1B5}" type="slidenum">
              <a:rPr lang="en-GB" smtClean="0"/>
              <a:pPr/>
              <a:t>26</a:t>
            </a:fld>
            <a:endParaRPr lang="en-GB" dirty="0"/>
          </a:p>
        </p:txBody>
      </p:sp>
    </p:spTree>
    <p:extLst>
      <p:ext uri="{BB962C8B-B14F-4D97-AF65-F5344CB8AC3E}">
        <p14:creationId xmlns:p14="http://schemas.microsoft.com/office/powerpoint/2010/main" val="3655117675"/>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609600"/>
            <a:ext cx="7418785" cy="1320800"/>
          </a:xfrm>
        </p:spPr>
        <p:txBody>
          <a:bodyPr>
            <a:normAutofit/>
          </a:bodyPr>
          <a:lstStyle/>
          <a:p>
            <a:r>
              <a:rPr lang="en-GB" b="1" dirty="0"/>
              <a:t>Continuous Random Variables</a:t>
            </a:r>
          </a:p>
        </p:txBody>
      </p:sp>
      <p:sp>
        <p:nvSpPr>
          <p:cNvPr id="7" name="Content Placeholder 6"/>
          <p:cNvSpPr>
            <a:spLocks noGrp="1"/>
          </p:cNvSpPr>
          <p:nvPr>
            <p:ph idx="1"/>
          </p:nvPr>
        </p:nvSpPr>
        <p:spPr>
          <a:xfrm>
            <a:off x="629942" y="1772816"/>
            <a:ext cx="7778825" cy="4436762"/>
          </a:xfrm>
        </p:spPr>
        <p:txBody>
          <a:bodyPr>
            <a:normAutofit lnSpcReduction="10000"/>
          </a:bodyPr>
          <a:lstStyle/>
          <a:p>
            <a:pPr>
              <a:buNone/>
            </a:pPr>
            <a:r>
              <a:rPr lang="en-US" sz="3200" i="1" u="sng" dirty="0"/>
              <a:t>Example 6</a:t>
            </a:r>
            <a:endParaRPr lang="en-GB" sz="3200" u="sng" dirty="0"/>
          </a:p>
          <a:p>
            <a:pPr>
              <a:buNone/>
            </a:pPr>
            <a:r>
              <a:rPr lang="en-US" sz="3200" dirty="0"/>
              <a:t>	Suppose an experiment involves observing the arrival of cars at a certain point along a highway, on a particular day. Let  Y denote the times which lapses before the first arrival. Then  Y is a continuous random variable which assumes values in the interval : </a:t>
            </a:r>
            <a:endParaRPr lang="en-GB" sz="3200" dirty="0"/>
          </a:p>
          <a:p>
            <a:endParaRPr lang="en-GB" dirty="0"/>
          </a:p>
          <a:p>
            <a:pPr>
              <a:buNone/>
            </a:pPr>
            <a:endParaRPr lang="en-GB" dirty="0"/>
          </a:p>
        </p:txBody>
      </p:sp>
      <p:graphicFrame>
        <p:nvGraphicFramePr>
          <p:cNvPr id="4" name="Object 3"/>
          <p:cNvGraphicFramePr>
            <a:graphicFrameLocks noChangeAspect="1"/>
          </p:cNvGraphicFramePr>
          <p:nvPr/>
        </p:nvGraphicFramePr>
        <p:xfrm>
          <a:off x="2801837" y="5373216"/>
          <a:ext cx="1009650" cy="547687"/>
        </p:xfrm>
        <a:graphic>
          <a:graphicData uri="http://schemas.openxmlformats.org/presentationml/2006/ole">
            <mc:AlternateContent xmlns:mc="http://schemas.openxmlformats.org/markup-compatibility/2006">
              <mc:Choice xmlns:v="urn:schemas-microsoft-com:vml" Requires="v">
                <p:oleObj name="Equation" r:id="rId2" imgW="444240" imgH="241200" progId="Equation.DSMT4">
                  <p:embed/>
                </p:oleObj>
              </mc:Choice>
              <mc:Fallback>
                <p:oleObj name="Equation" r:id="rId2" imgW="444240" imgH="241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837" y="5373216"/>
                        <a:ext cx="10096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4A7E39D6-BB49-8D39-44AD-97BC8B7FCACC}"/>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0983446C-A863-050F-A749-BB0591821B44}"/>
              </a:ext>
            </a:extLst>
          </p:cNvPr>
          <p:cNvSpPr>
            <a:spLocks noGrp="1"/>
          </p:cNvSpPr>
          <p:nvPr>
            <p:ph type="sldNum" sz="quarter" idx="12"/>
          </p:nvPr>
        </p:nvSpPr>
        <p:spPr/>
        <p:txBody>
          <a:bodyPr/>
          <a:lstStyle/>
          <a:p>
            <a:fld id="{09048CEC-89AF-466B-867C-487A78B0F1B5}" type="slidenum">
              <a:rPr lang="en-GB" smtClean="0"/>
              <a:pPr/>
              <a:t>27</a:t>
            </a:fld>
            <a:endParaRPr lang="en-GB" dirty="0"/>
          </a:p>
        </p:txBody>
      </p:sp>
    </p:spTree>
    <p:extLst>
      <p:ext uri="{BB962C8B-B14F-4D97-AF65-F5344CB8AC3E}">
        <p14:creationId xmlns:p14="http://schemas.microsoft.com/office/powerpoint/2010/main" val="2437320099"/>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i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sp>
        <p:nvSpPr>
          <p:cNvPr id="7" name="Content Placeholder 6"/>
          <p:cNvSpPr>
            <a:spLocks noGrp="1"/>
          </p:cNvSpPr>
          <p:nvPr>
            <p:ph idx="1"/>
          </p:nvPr>
        </p:nvSpPr>
        <p:spPr>
          <a:xfrm>
            <a:off x="617632" y="1484784"/>
            <a:ext cx="6347714" cy="3880773"/>
          </a:xfrm>
        </p:spPr>
        <p:txBody>
          <a:bodyPr>
            <a:normAutofit/>
          </a:bodyPr>
          <a:lstStyle/>
          <a:p>
            <a:pPr>
              <a:buNone/>
            </a:pPr>
            <a:r>
              <a:rPr lang="en-US" sz="2800" i="1" u="sng" dirty="0"/>
              <a:t>Definition 3:</a:t>
            </a:r>
            <a:endParaRPr lang="en-GB" sz="2800" u="sng" dirty="0"/>
          </a:p>
          <a:p>
            <a:pPr>
              <a:buNone/>
            </a:pPr>
            <a:r>
              <a:rPr lang="en-US" sz="2800" i="1" dirty="0"/>
              <a:t>	Let   X be a continuous random variable assuming values in </a:t>
            </a:r>
            <a:r>
              <a:rPr lang="en-US" sz="2800" b="1" i="1" dirty="0"/>
              <a:t>R</a:t>
            </a:r>
            <a:r>
              <a:rPr lang="en-US" sz="2800" i="1" dirty="0"/>
              <a:t> . A continuous real valued function  is said to be a probability density function (p.d.f) or simply a probability distribution, of the random variable X if it satisfies,</a:t>
            </a:r>
            <a:endParaRPr lang="en-GB" sz="2800" dirty="0"/>
          </a:p>
          <a:p>
            <a:endParaRPr lang="en-GB" dirty="0"/>
          </a:p>
          <a:p>
            <a:pPr>
              <a:buNone/>
            </a:pPr>
            <a:endParaRPr lang="en-GB" dirty="0"/>
          </a:p>
        </p:txBody>
      </p:sp>
      <p:sp>
        <p:nvSpPr>
          <p:cNvPr id="2" name="Footer Placeholder 1">
            <a:extLst>
              <a:ext uri="{FF2B5EF4-FFF2-40B4-BE49-F238E27FC236}">
                <a16:creationId xmlns:a16="http://schemas.microsoft.com/office/drawing/2014/main" id="{3EFB8DAD-2FE2-E5D1-9502-6643524A9661}"/>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FDB5A039-EC2F-42A0-7D86-4FD5E1E0E689}"/>
              </a:ext>
            </a:extLst>
          </p:cNvPr>
          <p:cNvSpPr>
            <a:spLocks noGrp="1"/>
          </p:cNvSpPr>
          <p:nvPr>
            <p:ph type="sldNum" sz="quarter" idx="12"/>
          </p:nvPr>
        </p:nvSpPr>
        <p:spPr/>
        <p:txBody>
          <a:bodyPr/>
          <a:lstStyle/>
          <a:p>
            <a:fld id="{09048CEC-89AF-466B-867C-487A78B0F1B5}" type="slidenum">
              <a:rPr lang="en-GB" smtClean="0"/>
              <a:pPr/>
              <a:t>28</a:t>
            </a:fld>
            <a:endParaRPr lang="en-GB" dirty="0"/>
          </a:p>
        </p:txBody>
      </p:sp>
    </p:spTree>
    <p:extLst>
      <p:ext uri="{BB962C8B-B14F-4D97-AF65-F5344CB8AC3E}">
        <p14:creationId xmlns:p14="http://schemas.microsoft.com/office/powerpoint/2010/main" val="1784225579"/>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62466" name="Picture 2"/>
          <p:cNvPicPr>
            <a:picLocks noGrp="1" noChangeAspect="1" noChangeArrowheads="1"/>
          </p:cNvPicPr>
          <p:nvPr>
            <p:ph idx="1"/>
          </p:nvPr>
        </p:nvPicPr>
        <p:blipFill>
          <a:blip r:embed="rId2" cstate="print"/>
          <a:srcRect/>
          <a:stretch>
            <a:fillRect/>
          </a:stretch>
        </p:blipFill>
        <p:spPr bwMode="auto">
          <a:xfrm>
            <a:off x="2051720" y="1916832"/>
            <a:ext cx="4914900" cy="29241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7BE83B1-F529-18D3-5E1C-32638A7A1CB1}"/>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873945FE-2C58-A99B-6127-61037767B56E}"/>
              </a:ext>
            </a:extLst>
          </p:cNvPr>
          <p:cNvSpPr>
            <a:spLocks noGrp="1"/>
          </p:cNvSpPr>
          <p:nvPr>
            <p:ph type="sldNum" sz="quarter" idx="12"/>
          </p:nvPr>
        </p:nvSpPr>
        <p:spPr/>
        <p:txBody>
          <a:bodyPr/>
          <a:lstStyle/>
          <a:p>
            <a:fld id="{09048CEC-89AF-466B-867C-487A78B0F1B5}" type="slidenum">
              <a:rPr lang="en-GB" smtClean="0"/>
              <a:pPr/>
              <a:t>29</a:t>
            </a:fld>
            <a:endParaRPr lang="en-GB" dirty="0"/>
          </a:p>
        </p:txBody>
      </p:sp>
    </p:spTree>
    <p:extLst>
      <p:ext uri="{BB962C8B-B14F-4D97-AF65-F5344CB8AC3E}">
        <p14:creationId xmlns:p14="http://schemas.microsoft.com/office/powerpoint/2010/main" val="385878628"/>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decel="50000" fill="hold">
                                          <p:stCondLst>
                                            <p:cond delay="0"/>
                                          </p:stCondLst>
                                        </p:cTn>
                                        <p:tgtEl>
                                          <p:spTgt spid="6246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246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2466"/>
                                        </p:tgtEl>
                                        <p:attrNameLst>
                                          <p:attrName>ppt_w</p:attrName>
                                        </p:attrNameLst>
                                      </p:cBhvr>
                                      <p:tavLst>
                                        <p:tav tm="0">
                                          <p:val>
                                            <p:strVal val="#ppt_w*.05"/>
                                          </p:val>
                                        </p:tav>
                                        <p:tav tm="100000">
                                          <p:val>
                                            <p:strVal val="#ppt_w"/>
                                          </p:val>
                                        </p:tav>
                                      </p:tavLst>
                                    </p:anim>
                                    <p:anim calcmode="lin" valueType="num">
                                      <p:cBhvr>
                                        <p:cTn id="10" dur="1000" fill="hold"/>
                                        <p:tgtEl>
                                          <p:spTgt spid="6246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246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246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246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8229600" cy="634082"/>
          </a:xfrm>
        </p:spPr>
        <p:txBody>
          <a:bodyPr>
            <a:normAutofit fontScale="90000"/>
          </a:bodyPr>
          <a:lstStyle/>
          <a:p>
            <a:pPr algn="ctr"/>
            <a:r>
              <a:rPr lang="en-US" b="1" dirty="0"/>
              <a:t>Introducing to Random variables</a:t>
            </a:r>
            <a:br>
              <a:rPr lang="en-GB" dirty="0"/>
            </a:br>
            <a:br>
              <a:rPr lang="en-GB" b="1" i="1" dirty="0"/>
            </a:br>
            <a:endParaRPr lang="en-GB" dirty="0"/>
          </a:p>
        </p:txBody>
      </p:sp>
      <p:sp>
        <p:nvSpPr>
          <p:cNvPr id="5" name="Content Placeholder 4"/>
          <p:cNvSpPr>
            <a:spLocks noGrp="1"/>
          </p:cNvSpPr>
          <p:nvPr>
            <p:ph idx="1"/>
          </p:nvPr>
        </p:nvSpPr>
        <p:spPr>
          <a:xfrm>
            <a:off x="467544" y="1412776"/>
            <a:ext cx="8229600" cy="5001419"/>
          </a:xfrm>
        </p:spPr>
        <p:txBody>
          <a:bodyPr>
            <a:normAutofit/>
          </a:bodyPr>
          <a:lstStyle/>
          <a:p>
            <a:pPr lvl="2"/>
            <a:r>
              <a:rPr lang="en-US" sz="3600" dirty="0"/>
              <a:t>Definition</a:t>
            </a:r>
            <a:endParaRPr lang="en-GB" sz="3600" dirty="0"/>
          </a:p>
          <a:p>
            <a:pPr lvl="2"/>
            <a:r>
              <a:rPr lang="en-US" sz="3600" dirty="0"/>
              <a:t>Types of random variable</a:t>
            </a:r>
            <a:endParaRPr lang="en-GB" sz="3600" dirty="0"/>
          </a:p>
          <a:p>
            <a:pPr lvl="2"/>
            <a:r>
              <a:rPr lang="en-US" sz="3600" dirty="0"/>
              <a:t>Probability distribution</a:t>
            </a:r>
            <a:endParaRPr lang="en-GB" sz="3600" dirty="0"/>
          </a:p>
          <a:p>
            <a:pPr lvl="2"/>
            <a:r>
              <a:rPr lang="en-US" sz="3600" dirty="0"/>
              <a:t>Probability mass function</a:t>
            </a:r>
            <a:endParaRPr lang="en-GB" sz="3600" dirty="0"/>
          </a:p>
          <a:p>
            <a:pPr lvl="2"/>
            <a:r>
              <a:rPr lang="en-US" sz="3600" dirty="0"/>
              <a:t>Probability density function</a:t>
            </a:r>
            <a:endParaRPr lang="en-GB" sz="3600" dirty="0"/>
          </a:p>
          <a:p>
            <a:pPr>
              <a:buNone/>
            </a:pPr>
            <a:endParaRPr lang="en-GB" dirty="0"/>
          </a:p>
        </p:txBody>
      </p:sp>
      <p:sp>
        <p:nvSpPr>
          <p:cNvPr id="2" name="Footer Placeholder 1">
            <a:extLst>
              <a:ext uri="{FF2B5EF4-FFF2-40B4-BE49-F238E27FC236}">
                <a16:creationId xmlns:a16="http://schemas.microsoft.com/office/drawing/2014/main" id="{A75F726A-575C-50B4-2323-8BE59172E555}"/>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074B6CEF-D88E-4A93-395A-2F48FF049955}"/>
              </a:ext>
            </a:extLst>
          </p:cNvPr>
          <p:cNvSpPr>
            <a:spLocks noGrp="1"/>
          </p:cNvSpPr>
          <p:nvPr>
            <p:ph type="sldNum" sz="quarter" idx="12"/>
          </p:nvPr>
        </p:nvSpPr>
        <p:spPr/>
        <p:txBody>
          <a:bodyPr/>
          <a:lstStyle/>
          <a:p>
            <a:fld id="{09048CEC-89AF-466B-867C-487A78B0F1B5}" type="slidenum">
              <a:rPr lang="en-GB" smtClean="0"/>
              <a:pPr/>
              <a:t>3</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94210" name="Picture 2"/>
          <p:cNvPicPr>
            <a:picLocks noChangeAspect="1" noChangeArrowheads="1"/>
          </p:cNvPicPr>
          <p:nvPr/>
        </p:nvPicPr>
        <p:blipFill>
          <a:blip r:embed="rId2" cstate="print"/>
          <a:srcRect/>
          <a:stretch>
            <a:fillRect/>
          </a:stretch>
        </p:blipFill>
        <p:spPr bwMode="auto">
          <a:xfrm>
            <a:off x="1115616" y="1340768"/>
            <a:ext cx="1752600" cy="504825"/>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1115616" y="1916832"/>
            <a:ext cx="6124575" cy="400050"/>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1115616" y="2348880"/>
            <a:ext cx="3562350" cy="352425"/>
          </a:xfrm>
          <a:prstGeom prst="rect">
            <a:avLst/>
          </a:prstGeom>
          <a:noFill/>
          <a:ln w="9525">
            <a:noFill/>
            <a:miter lim="800000"/>
            <a:headEnd/>
            <a:tailEnd/>
          </a:ln>
        </p:spPr>
      </p:pic>
      <p:pic>
        <p:nvPicPr>
          <p:cNvPr id="94213" name="Picture 5"/>
          <p:cNvPicPr>
            <a:picLocks noChangeAspect="1" noChangeArrowheads="1"/>
          </p:cNvPicPr>
          <p:nvPr/>
        </p:nvPicPr>
        <p:blipFill>
          <a:blip r:embed="rId5" cstate="print"/>
          <a:srcRect/>
          <a:stretch>
            <a:fillRect/>
          </a:stretch>
        </p:blipFill>
        <p:spPr bwMode="auto">
          <a:xfrm>
            <a:off x="1403648" y="2852936"/>
            <a:ext cx="3971925" cy="1409700"/>
          </a:xfrm>
          <a:prstGeom prst="rect">
            <a:avLst/>
          </a:prstGeom>
          <a:noFill/>
          <a:ln w="9525">
            <a:noFill/>
            <a:miter lim="800000"/>
            <a:headEnd/>
            <a:tailEnd/>
          </a:ln>
        </p:spPr>
      </p:pic>
      <p:pic>
        <p:nvPicPr>
          <p:cNvPr id="94214" name="Picture 6"/>
          <p:cNvPicPr>
            <a:picLocks noChangeAspect="1" noChangeArrowheads="1"/>
          </p:cNvPicPr>
          <p:nvPr/>
        </p:nvPicPr>
        <p:blipFill>
          <a:blip r:embed="rId6" cstate="print"/>
          <a:srcRect/>
          <a:stretch>
            <a:fillRect/>
          </a:stretch>
        </p:blipFill>
        <p:spPr bwMode="auto">
          <a:xfrm>
            <a:off x="1043608" y="4581128"/>
            <a:ext cx="6200775" cy="514350"/>
          </a:xfrm>
          <a:prstGeom prst="rect">
            <a:avLst/>
          </a:prstGeom>
          <a:noFill/>
          <a:ln w="9525">
            <a:noFill/>
            <a:miter lim="800000"/>
            <a:headEnd/>
            <a:tailEnd/>
          </a:ln>
        </p:spPr>
      </p:pic>
      <p:pic>
        <p:nvPicPr>
          <p:cNvPr id="94215" name="Picture 7"/>
          <p:cNvPicPr>
            <a:picLocks noChangeAspect="1" noChangeArrowheads="1"/>
          </p:cNvPicPr>
          <p:nvPr/>
        </p:nvPicPr>
        <p:blipFill>
          <a:blip r:embed="rId7" cstate="print"/>
          <a:srcRect/>
          <a:stretch>
            <a:fillRect/>
          </a:stretch>
        </p:blipFill>
        <p:spPr bwMode="auto">
          <a:xfrm>
            <a:off x="1115616" y="5229200"/>
            <a:ext cx="2981325" cy="5238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C7A45DC-DB90-B341-838A-C4FA755694BE}"/>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344C4D21-B9B8-EE27-EDE5-2F9C9DA8C121}"/>
              </a:ext>
            </a:extLst>
          </p:cNvPr>
          <p:cNvSpPr>
            <a:spLocks noGrp="1"/>
          </p:cNvSpPr>
          <p:nvPr>
            <p:ph type="sldNum" sz="quarter" idx="12"/>
          </p:nvPr>
        </p:nvSpPr>
        <p:spPr/>
        <p:txBody>
          <a:bodyPr/>
          <a:lstStyle/>
          <a:p>
            <a:fld id="{09048CEC-89AF-466B-867C-487A78B0F1B5}" type="slidenum">
              <a:rPr lang="en-GB" smtClean="0"/>
              <a:pPr/>
              <a:t>30</a:t>
            </a:fld>
            <a:endParaRPr lang="en-GB" dirty="0"/>
          </a:p>
        </p:txBody>
      </p:sp>
    </p:spTree>
    <p:extLst>
      <p:ext uri="{BB962C8B-B14F-4D97-AF65-F5344CB8AC3E}">
        <p14:creationId xmlns:p14="http://schemas.microsoft.com/office/powerpoint/2010/main" val="62757618"/>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p:cTn id="7" dur="500" decel="50000" fill="hold">
                                          <p:stCondLst>
                                            <p:cond delay="0"/>
                                          </p:stCondLst>
                                        </p:cTn>
                                        <p:tgtEl>
                                          <p:spTgt spid="942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42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4210"/>
                                        </p:tgtEl>
                                        <p:attrNameLst>
                                          <p:attrName>ppt_w</p:attrName>
                                        </p:attrNameLst>
                                      </p:cBhvr>
                                      <p:tavLst>
                                        <p:tav tm="0">
                                          <p:val>
                                            <p:strVal val="#ppt_w*.05"/>
                                          </p:val>
                                        </p:tav>
                                        <p:tav tm="100000">
                                          <p:val>
                                            <p:strVal val="#ppt_w"/>
                                          </p:val>
                                        </p:tav>
                                      </p:tavLst>
                                    </p:anim>
                                    <p:anim calcmode="lin" valueType="num">
                                      <p:cBhvr>
                                        <p:cTn id="10" dur="1000" fill="hold"/>
                                        <p:tgtEl>
                                          <p:spTgt spid="942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42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42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42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42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4211"/>
                                        </p:tgtEl>
                                        <p:attrNameLst>
                                          <p:attrName>style.visibility</p:attrName>
                                        </p:attrNameLst>
                                      </p:cBhvr>
                                      <p:to>
                                        <p:strVal val="visible"/>
                                      </p:to>
                                    </p:set>
                                    <p:animEffect transition="in" filter="blinds(horizontal)">
                                      <p:cBhvr>
                                        <p:cTn id="19" dur="500"/>
                                        <p:tgtEl>
                                          <p:spTgt spid="942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4212"/>
                                        </p:tgtEl>
                                        <p:attrNameLst>
                                          <p:attrName>style.visibility</p:attrName>
                                        </p:attrNameLst>
                                      </p:cBhvr>
                                      <p:to>
                                        <p:strVal val="visible"/>
                                      </p:to>
                                    </p:set>
                                    <p:animEffect transition="in" filter="blinds(horizontal)">
                                      <p:cBhvr>
                                        <p:cTn id="24" dur="500"/>
                                        <p:tgtEl>
                                          <p:spTgt spid="94212"/>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94213"/>
                                        </p:tgtEl>
                                        <p:attrNameLst>
                                          <p:attrName>style.visibility</p:attrName>
                                        </p:attrNameLst>
                                      </p:cBhvr>
                                      <p:to>
                                        <p:strVal val="visible"/>
                                      </p:to>
                                    </p:set>
                                    <p:anim calcmode="lin" valueType="num">
                                      <p:cBhvr>
                                        <p:cTn id="29" dur="500" decel="50000" fill="hold">
                                          <p:stCondLst>
                                            <p:cond delay="0"/>
                                          </p:stCondLst>
                                        </p:cTn>
                                        <p:tgtEl>
                                          <p:spTgt spid="94213"/>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94213"/>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94213"/>
                                        </p:tgtEl>
                                        <p:attrNameLst>
                                          <p:attrName>ppt_w</p:attrName>
                                        </p:attrNameLst>
                                      </p:cBhvr>
                                      <p:tavLst>
                                        <p:tav tm="0">
                                          <p:val>
                                            <p:strVal val="#ppt_w*.05"/>
                                          </p:val>
                                        </p:tav>
                                        <p:tav tm="100000">
                                          <p:val>
                                            <p:strVal val="#ppt_w"/>
                                          </p:val>
                                        </p:tav>
                                      </p:tavLst>
                                    </p:anim>
                                    <p:anim calcmode="lin" valueType="num">
                                      <p:cBhvr>
                                        <p:cTn id="32" dur="1000" fill="hold"/>
                                        <p:tgtEl>
                                          <p:spTgt spid="94213"/>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94213"/>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94213"/>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94213"/>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942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4214"/>
                                        </p:tgtEl>
                                        <p:attrNameLst>
                                          <p:attrName>style.visibility</p:attrName>
                                        </p:attrNameLst>
                                      </p:cBhvr>
                                      <p:to>
                                        <p:strVal val="visible"/>
                                      </p:to>
                                    </p:set>
                                    <p:animEffect transition="in" filter="blinds(horizontal)">
                                      <p:cBhvr>
                                        <p:cTn id="41" dur="500"/>
                                        <p:tgtEl>
                                          <p:spTgt spid="942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4215"/>
                                        </p:tgtEl>
                                        <p:attrNameLst>
                                          <p:attrName>style.visibility</p:attrName>
                                        </p:attrNameLst>
                                      </p:cBhvr>
                                      <p:to>
                                        <p:strVal val="visible"/>
                                      </p:to>
                                    </p:set>
                                    <p:animEffect transition="in" filter="blinds(horizontal)">
                                      <p:cBhvr>
                                        <p:cTn id="46" dur="500"/>
                                        <p:tgtEl>
                                          <p:spTgt spid="9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61441" name="Picture 1"/>
          <p:cNvPicPr>
            <a:picLocks noChangeAspect="1" noChangeArrowheads="1"/>
          </p:cNvPicPr>
          <p:nvPr/>
        </p:nvPicPr>
        <p:blipFill>
          <a:blip r:embed="rId2" cstate="print"/>
          <a:srcRect/>
          <a:stretch>
            <a:fillRect/>
          </a:stretch>
        </p:blipFill>
        <p:spPr bwMode="auto">
          <a:xfrm>
            <a:off x="1043608" y="1268760"/>
            <a:ext cx="1438275" cy="390525"/>
          </a:xfrm>
          <a:prstGeom prst="rect">
            <a:avLst/>
          </a:prstGeom>
          <a:noFill/>
          <a:ln w="9525">
            <a:noFill/>
            <a:miter lim="800000"/>
            <a:headEnd/>
            <a:tailEnd/>
          </a:ln>
        </p:spPr>
      </p:pic>
      <p:pic>
        <p:nvPicPr>
          <p:cNvPr id="61442" name="Picture 2"/>
          <p:cNvPicPr>
            <a:picLocks noChangeAspect="1" noChangeArrowheads="1"/>
          </p:cNvPicPr>
          <p:nvPr/>
        </p:nvPicPr>
        <p:blipFill>
          <a:blip r:embed="rId3" cstate="print"/>
          <a:srcRect/>
          <a:stretch>
            <a:fillRect/>
          </a:stretch>
        </p:blipFill>
        <p:spPr bwMode="auto">
          <a:xfrm>
            <a:off x="1187624" y="1844824"/>
            <a:ext cx="2790825" cy="552450"/>
          </a:xfrm>
          <a:prstGeom prst="rect">
            <a:avLst/>
          </a:prstGeom>
          <a:noFill/>
          <a:ln w="9525">
            <a:noFill/>
            <a:miter lim="800000"/>
            <a:headEnd/>
            <a:tailEnd/>
          </a:ln>
        </p:spPr>
      </p:pic>
      <p:pic>
        <p:nvPicPr>
          <p:cNvPr id="61443" name="Picture 3"/>
          <p:cNvPicPr>
            <a:picLocks noChangeAspect="1" noChangeArrowheads="1"/>
          </p:cNvPicPr>
          <p:nvPr/>
        </p:nvPicPr>
        <p:blipFill>
          <a:blip r:embed="rId4" cstate="print"/>
          <a:srcRect/>
          <a:stretch>
            <a:fillRect/>
          </a:stretch>
        </p:blipFill>
        <p:spPr bwMode="auto">
          <a:xfrm>
            <a:off x="1259632" y="2708920"/>
            <a:ext cx="6086475" cy="1162050"/>
          </a:xfrm>
          <a:prstGeom prst="rect">
            <a:avLst/>
          </a:prstGeom>
          <a:noFill/>
          <a:ln w="9525">
            <a:noFill/>
            <a:miter lim="800000"/>
            <a:headEnd/>
            <a:tailEnd/>
          </a:ln>
        </p:spPr>
      </p:pic>
      <p:pic>
        <p:nvPicPr>
          <p:cNvPr id="61444" name="Picture 4"/>
          <p:cNvPicPr>
            <a:picLocks noChangeAspect="1" noChangeArrowheads="1"/>
          </p:cNvPicPr>
          <p:nvPr/>
        </p:nvPicPr>
        <p:blipFill>
          <a:blip r:embed="rId5" cstate="print"/>
          <a:srcRect/>
          <a:stretch>
            <a:fillRect/>
          </a:stretch>
        </p:blipFill>
        <p:spPr bwMode="auto">
          <a:xfrm>
            <a:off x="1187624" y="3861048"/>
            <a:ext cx="3829050" cy="419100"/>
          </a:xfrm>
          <a:prstGeom prst="rect">
            <a:avLst/>
          </a:prstGeom>
          <a:noFill/>
          <a:ln w="9525">
            <a:noFill/>
            <a:miter lim="800000"/>
            <a:headEnd/>
            <a:tailEnd/>
          </a:ln>
        </p:spPr>
      </p:pic>
      <p:pic>
        <p:nvPicPr>
          <p:cNvPr id="61445" name="Picture 5"/>
          <p:cNvPicPr>
            <a:picLocks noChangeAspect="1" noChangeArrowheads="1"/>
          </p:cNvPicPr>
          <p:nvPr/>
        </p:nvPicPr>
        <p:blipFill>
          <a:blip r:embed="rId6" cstate="print"/>
          <a:srcRect/>
          <a:stretch>
            <a:fillRect/>
          </a:stretch>
        </p:blipFill>
        <p:spPr bwMode="auto">
          <a:xfrm>
            <a:off x="1331640" y="4725144"/>
            <a:ext cx="828675" cy="371475"/>
          </a:xfrm>
          <a:prstGeom prst="rect">
            <a:avLst/>
          </a:prstGeom>
          <a:noFill/>
          <a:ln w="9525">
            <a:noFill/>
            <a:miter lim="800000"/>
            <a:headEnd/>
            <a:tailEnd/>
          </a:ln>
        </p:spPr>
      </p:pic>
      <p:pic>
        <p:nvPicPr>
          <p:cNvPr id="61446" name="Picture 6"/>
          <p:cNvPicPr>
            <a:picLocks noChangeAspect="1" noChangeArrowheads="1"/>
          </p:cNvPicPr>
          <p:nvPr/>
        </p:nvPicPr>
        <p:blipFill>
          <a:blip r:embed="rId7" cstate="print"/>
          <a:srcRect/>
          <a:stretch>
            <a:fillRect/>
          </a:stretch>
        </p:blipFill>
        <p:spPr bwMode="auto">
          <a:xfrm>
            <a:off x="1259632" y="5373216"/>
            <a:ext cx="6315075" cy="11144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C1AA90B-0483-4C70-BD15-599D45F4DE5C}"/>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FCF96D0A-6935-E813-12C5-5518DC20EC53}"/>
              </a:ext>
            </a:extLst>
          </p:cNvPr>
          <p:cNvSpPr>
            <a:spLocks noGrp="1"/>
          </p:cNvSpPr>
          <p:nvPr>
            <p:ph type="sldNum" sz="quarter" idx="12"/>
          </p:nvPr>
        </p:nvSpPr>
        <p:spPr/>
        <p:txBody>
          <a:bodyPr/>
          <a:lstStyle/>
          <a:p>
            <a:fld id="{09048CEC-89AF-466B-867C-487A78B0F1B5}" type="slidenum">
              <a:rPr lang="en-GB" smtClean="0"/>
              <a:pPr/>
              <a:t>31</a:t>
            </a:fld>
            <a:endParaRPr lang="en-GB" dirty="0"/>
          </a:p>
        </p:txBody>
      </p:sp>
    </p:spTree>
    <p:extLst>
      <p:ext uri="{BB962C8B-B14F-4D97-AF65-F5344CB8AC3E}">
        <p14:creationId xmlns:p14="http://schemas.microsoft.com/office/powerpoint/2010/main" val="3617710139"/>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1"/>
                                        </p:tgtEl>
                                        <p:attrNameLst>
                                          <p:attrName>style.visibility</p:attrName>
                                        </p:attrNameLst>
                                      </p:cBhvr>
                                      <p:to>
                                        <p:strVal val="visible"/>
                                      </p:to>
                                    </p:set>
                                    <p:animEffect transition="in" filter="blinds(horizontal)">
                                      <p:cBhvr>
                                        <p:cTn id="7" dur="500"/>
                                        <p:tgtEl>
                                          <p:spTgt spid="614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box(in)">
                                      <p:cBhvr>
                                        <p:cTn id="12" dur="500"/>
                                        <p:tgtEl>
                                          <p:spTgt spid="61442"/>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 calcmode="lin" valueType="num">
                                      <p:cBhvr>
                                        <p:cTn id="17" dur="500" decel="50000" fill="hold">
                                          <p:stCondLst>
                                            <p:cond delay="0"/>
                                          </p:stCondLst>
                                        </p:cTn>
                                        <p:tgtEl>
                                          <p:spTgt spid="6144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144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1443"/>
                                        </p:tgtEl>
                                        <p:attrNameLst>
                                          <p:attrName>ppt_w</p:attrName>
                                        </p:attrNameLst>
                                      </p:cBhvr>
                                      <p:tavLst>
                                        <p:tav tm="0">
                                          <p:val>
                                            <p:strVal val="#ppt_w*.05"/>
                                          </p:val>
                                        </p:tav>
                                        <p:tav tm="100000">
                                          <p:val>
                                            <p:strVal val="#ppt_w"/>
                                          </p:val>
                                        </p:tav>
                                      </p:tavLst>
                                    </p:anim>
                                    <p:anim calcmode="lin" valueType="num">
                                      <p:cBhvr>
                                        <p:cTn id="20" dur="1000" fill="hold"/>
                                        <p:tgtEl>
                                          <p:spTgt spid="6144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144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144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144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144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1444"/>
                                        </p:tgtEl>
                                        <p:attrNameLst>
                                          <p:attrName>style.visibility</p:attrName>
                                        </p:attrNameLst>
                                      </p:cBhvr>
                                      <p:to>
                                        <p:strVal val="visible"/>
                                      </p:to>
                                    </p:set>
                                    <p:animEffect transition="in" filter="blinds(horizontal)">
                                      <p:cBhvr>
                                        <p:cTn id="29" dur="500"/>
                                        <p:tgtEl>
                                          <p:spTgt spid="6144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1445"/>
                                        </p:tgtEl>
                                        <p:attrNameLst>
                                          <p:attrName>style.visibility</p:attrName>
                                        </p:attrNameLst>
                                      </p:cBhvr>
                                      <p:to>
                                        <p:strVal val="visible"/>
                                      </p:to>
                                    </p:set>
                                    <p:animEffect transition="in" filter="blinds(horizontal)">
                                      <p:cBhvr>
                                        <p:cTn id="34" dur="500"/>
                                        <p:tgtEl>
                                          <p:spTgt spid="61445"/>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nodeType="clickEffect">
                                  <p:stCondLst>
                                    <p:cond delay="0"/>
                                  </p:stCondLst>
                                  <p:childTnLst>
                                    <p:set>
                                      <p:cBhvr>
                                        <p:cTn id="38" dur="1" fill="hold">
                                          <p:stCondLst>
                                            <p:cond delay="0"/>
                                          </p:stCondLst>
                                        </p:cTn>
                                        <p:tgtEl>
                                          <p:spTgt spid="61446"/>
                                        </p:tgtEl>
                                        <p:attrNameLst>
                                          <p:attrName>style.visibility</p:attrName>
                                        </p:attrNameLst>
                                      </p:cBhvr>
                                      <p:to>
                                        <p:strVal val="visible"/>
                                      </p:to>
                                    </p:set>
                                    <p:anim calcmode="lin" valueType="num">
                                      <p:cBhvr>
                                        <p:cTn id="39" dur="500" decel="50000" fill="hold">
                                          <p:stCondLst>
                                            <p:cond delay="0"/>
                                          </p:stCondLst>
                                        </p:cTn>
                                        <p:tgtEl>
                                          <p:spTgt spid="61446"/>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61446"/>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61446"/>
                                        </p:tgtEl>
                                        <p:attrNameLst>
                                          <p:attrName>ppt_w</p:attrName>
                                        </p:attrNameLst>
                                      </p:cBhvr>
                                      <p:tavLst>
                                        <p:tav tm="0">
                                          <p:val>
                                            <p:strVal val="#ppt_w*.05"/>
                                          </p:val>
                                        </p:tav>
                                        <p:tav tm="100000">
                                          <p:val>
                                            <p:strVal val="#ppt_w"/>
                                          </p:val>
                                        </p:tav>
                                      </p:tavLst>
                                    </p:anim>
                                    <p:anim calcmode="lin" valueType="num">
                                      <p:cBhvr>
                                        <p:cTn id="42" dur="1000" fill="hold"/>
                                        <p:tgtEl>
                                          <p:spTgt spid="61446"/>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61446"/>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61446"/>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61446"/>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60417" name="Picture 1"/>
          <p:cNvPicPr>
            <a:picLocks noChangeAspect="1" noChangeArrowheads="1"/>
          </p:cNvPicPr>
          <p:nvPr/>
        </p:nvPicPr>
        <p:blipFill>
          <a:blip r:embed="rId2" cstate="print"/>
          <a:srcRect/>
          <a:stretch>
            <a:fillRect/>
          </a:stretch>
        </p:blipFill>
        <p:spPr bwMode="auto">
          <a:xfrm>
            <a:off x="1187624" y="1340768"/>
            <a:ext cx="628650" cy="400050"/>
          </a:xfrm>
          <a:prstGeom prst="rect">
            <a:avLst/>
          </a:prstGeom>
          <a:noFill/>
          <a:ln w="9525">
            <a:noFill/>
            <a:miter lim="800000"/>
            <a:headEnd/>
            <a:tailEnd/>
          </a:ln>
        </p:spPr>
      </p:pic>
      <p:pic>
        <p:nvPicPr>
          <p:cNvPr id="60418" name="Picture 2"/>
          <p:cNvPicPr>
            <a:picLocks noChangeAspect="1" noChangeArrowheads="1"/>
          </p:cNvPicPr>
          <p:nvPr/>
        </p:nvPicPr>
        <p:blipFill>
          <a:blip r:embed="rId3" cstate="print"/>
          <a:srcRect/>
          <a:stretch>
            <a:fillRect/>
          </a:stretch>
        </p:blipFill>
        <p:spPr bwMode="auto">
          <a:xfrm>
            <a:off x="1043608" y="2204864"/>
            <a:ext cx="4152900" cy="790575"/>
          </a:xfrm>
          <a:prstGeom prst="rect">
            <a:avLst/>
          </a:prstGeom>
          <a:noFill/>
          <a:ln w="9525">
            <a:noFill/>
            <a:miter lim="800000"/>
            <a:headEnd/>
            <a:tailEnd/>
          </a:ln>
        </p:spPr>
      </p:pic>
      <p:pic>
        <p:nvPicPr>
          <p:cNvPr id="60419" name="Picture 3"/>
          <p:cNvPicPr>
            <a:picLocks noChangeAspect="1" noChangeArrowheads="1"/>
          </p:cNvPicPr>
          <p:nvPr/>
        </p:nvPicPr>
        <p:blipFill>
          <a:blip r:embed="rId4" cstate="print"/>
          <a:srcRect/>
          <a:stretch>
            <a:fillRect/>
          </a:stretch>
        </p:blipFill>
        <p:spPr bwMode="auto">
          <a:xfrm>
            <a:off x="3419872" y="3356992"/>
            <a:ext cx="3505200" cy="704850"/>
          </a:xfrm>
          <a:prstGeom prst="rect">
            <a:avLst/>
          </a:prstGeom>
          <a:noFill/>
          <a:ln w="9525">
            <a:noFill/>
            <a:miter lim="800000"/>
            <a:headEnd/>
            <a:tailEnd/>
          </a:ln>
        </p:spPr>
      </p:pic>
      <p:pic>
        <p:nvPicPr>
          <p:cNvPr id="60420" name="Picture 4"/>
          <p:cNvPicPr>
            <a:picLocks noChangeAspect="1" noChangeArrowheads="1"/>
          </p:cNvPicPr>
          <p:nvPr/>
        </p:nvPicPr>
        <p:blipFill>
          <a:blip r:embed="rId5" cstate="print"/>
          <a:srcRect/>
          <a:stretch>
            <a:fillRect/>
          </a:stretch>
        </p:blipFill>
        <p:spPr bwMode="auto">
          <a:xfrm>
            <a:off x="3419872" y="4437112"/>
            <a:ext cx="4429125" cy="1066800"/>
          </a:xfrm>
          <a:prstGeom prst="rect">
            <a:avLst/>
          </a:prstGeom>
          <a:noFill/>
          <a:ln w="9525">
            <a:noFill/>
            <a:miter lim="800000"/>
            <a:headEnd/>
            <a:tailEnd/>
          </a:ln>
        </p:spPr>
      </p:pic>
      <p:pic>
        <p:nvPicPr>
          <p:cNvPr id="60421" name="Picture 5"/>
          <p:cNvPicPr>
            <a:picLocks noChangeAspect="1" noChangeArrowheads="1"/>
          </p:cNvPicPr>
          <p:nvPr/>
        </p:nvPicPr>
        <p:blipFill>
          <a:blip r:embed="rId6" cstate="print"/>
          <a:srcRect/>
          <a:stretch>
            <a:fillRect/>
          </a:stretch>
        </p:blipFill>
        <p:spPr bwMode="auto">
          <a:xfrm>
            <a:off x="1331640" y="5805264"/>
            <a:ext cx="6915150" cy="6096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B2289BD8-43FD-96FC-3C97-05135D76F156}"/>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982BEB9E-F409-9014-5F0F-21EE7176FD42}"/>
              </a:ext>
            </a:extLst>
          </p:cNvPr>
          <p:cNvSpPr>
            <a:spLocks noGrp="1"/>
          </p:cNvSpPr>
          <p:nvPr>
            <p:ph type="sldNum" sz="quarter" idx="12"/>
          </p:nvPr>
        </p:nvSpPr>
        <p:spPr/>
        <p:txBody>
          <a:bodyPr/>
          <a:lstStyle/>
          <a:p>
            <a:fld id="{09048CEC-89AF-466B-867C-487A78B0F1B5}" type="slidenum">
              <a:rPr lang="en-GB" smtClean="0"/>
              <a:pPr/>
              <a:t>32</a:t>
            </a:fld>
            <a:endParaRPr lang="en-GB" dirty="0"/>
          </a:p>
        </p:txBody>
      </p:sp>
    </p:spTree>
    <p:extLst>
      <p:ext uri="{BB962C8B-B14F-4D97-AF65-F5344CB8AC3E}">
        <p14:creationId xmlns:p14="http://schemas.microsoft.com/office/powerpoint/2010/main" val="39010104"/>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7"/>
                                        </p:tgtEl>
                                        <p:attrNameLst>
                                          <p:attrName>style.visibility</p:attrName>
                                        </p:attrNameLst>
                                      </p:cBhvr>
                                      <p:to>
                                        <p:strVal val="visible"/>
                                      </p:to>
                                    </p:set>
                                    <p:animEffect transition="in" filter="blinds(horizontal)">
                                      <p:cBhvr>
                                        <p:cTn id="7" dur="500"/>
                                        <p:tgtEl>
                                          <p:spTgt spid="60417"/>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60418"/>
                                        </p:tgtEl>
                                        <p:attrNameLst>
                                          <p:attrName>style.visibility</p:attrName>
                                        </p:attrNameLst>
                                      </p:cBhvr>
                                      <p:to>
                                        <p:strVal val="visible"/>
                                      </p:to>
                                    </p:set>
                                    <p:anim calcmode="lin" valueType="num">
                                      <p:cBhvr>
                                        <p:cTn id="12" dur="500" decel="50000" fill="hold">
                                          <p:stCondLst>
                                            <p:cond delay="0"/>
                                          </p:stCondLst>
                                        </p:cTn>
                                        <p:tgtEl>
                                          <p:spTgt spid="6041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041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0418"/>
                                        </p:tgtEl>
                                        <p:attrNameLst>
                                          <p:attrName>ppt_w</p:attrName>
                                        </p:attrNameLst>
                                      </p:cBhvr>
                                      <p:tavLst>
                                        <p:tav tm="0">
                                          <p:val>
                                            <p:strVal val="#ppt_w*.05"/>
                                          </p:val>
                                        </p:tav>
                                        <p:tav tm="100000">
                                          <p:val>
                                            <p:strVal val="#ppt_w"/>
                                          </p:val>
                                        </p:tav>
                                      </p:tavLst>
                                    </p:anim>
                                    <p:anim calcmode="lin" valueType="num">
                                      <p:cBhvr>
                                        <p:cTn id="15" dur="1000" fill="hold"/>
                                        <p:tgtEl>
                                          <p:spTgt spid="6041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041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041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041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0418"/>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nodeType="clickEffect">
                                  <p:stCondLst>
                                    <p:cond delay="0"/>
                                  </p:stCondLst>
                                  <p:childTnLst>
                                    <p:set>
                                      <p:cBhvr>
                                        <p:cTn id="23" dur="1" fill="hold">
                                          <p:stCondLst>
                                            <p:cond delay="0"/>
                                          </p:stCondLst>
                                        </p:cTn>
                                        <p:tgtEl>
                                          <p:spTgt spid="60419"/>
                                        </p:tgtEl>
                                        <p:attrNameLst>
                                          <p:attrName>style.visibility</p:attrName>
                                        </p:attrNameLst>
                                      </p:cBhvr>
                                      <p:to>
                                        <p:strVal val="visible"/>
                                      </p:to>
                                    </p:set>
                                    <p:anim calcmode="lin" valueType="num">
                                      <p:cBhvr>
                                        <p:cTn id="24" dur="500" decel="50000" fill="hold">
                                          <p:stCondLst>
                                            <p:cond delay="0"/>
                                          </p:stCondLst>
                                        </p:cTn>
                                        <p:tgtEl>
                                          <p:spTgt spid="60419"/>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60419"/>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60419"/>
                                        </p:tgtEl>
                                        <p:attrNameLst>
                                          <p:attrName>ppt_w</p:attrName>
                                        </p:attrNameLst>
                                      </p:cBhvr>
                                      <p:tavLst>
                                        <p:tav tm="0">
                                          <p:val>
                                            <p:strVal val="#ppt_w*.05"/>
                                          </p:val>
                                        </p:tav>
                                        <p:tav tm="100000">
                                          <p:val>
                                            <p:strVal val="#ppt_w"/>
                                          </p:val>
                                        </p:tav>
                                      </p:tavLst>
                                    </p:anim>
                                    <p:anim calcmode="lin" valueType="num">
                                      <p:cBhvr>
                                        <p:cTn id="27" dur="1000" fill="hold"/>
                                        <p:tgtEl>
                                          <p:spTgt spid="60419"/>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60419"/>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60419"/>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60419"/>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60419"/>
                                        </p:tgtEl>
                                      </p:cBhvr>
                                    </p:animEffect>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nodeType="clickEffect">
                                  <p:stCondLst>
                                    <p:cond delay="0"/>
                                  </p:stCondLst>
                                  <p:childTnLst>
                                    <p:set>
                                      <p:cBhvr>
                                        <p:cTn id="35" dur="1" fill="hold">
                                          <p:stCondLst>
                                            <p:cond delay="0"/>
                                          </p:stCondLst>
                                        </p:cTn>
                                        <p:tgtEl>
                                          <p:spTgt spid="60420"/>
                                        </p:tgtEl>
                                        <p:attrNameLst>
                                          <p:attrName>style.visibility</p:attrName>
                                        </p:attrNameLst>
                                      </p:cBhvr>
                                      <p:to>
                                        <p:strVal val="visible"/>
                                      </p:to>
                                    </p:set>
                                    <p:anim calcmode="lin" valueType="num">
                                      <p:cBhvr>
                                        <p:cTn id="36" dur="500" decel="50000" fill="hold">
                                          <p:stCondLst>
                                            <p:cond delay="0"/>
                                          </p:stCondLst>
                                        </p:cTn>
                                        <p:tgtEl>
                                          <p:spTgt spid="60420"/>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60420"/>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60420"/>
                                        </p:tgtEl>
                                        <p:attrNameLst>
                                          <p:attrName>ppt_w</p:attrName>
                                        </p:attrNameLst>
                                      </p:cBhvr>
                                      <p:tavLst>
                                        <p:tav tm="0">
                                          <p:val>
                                            <p:strVal val="#ppt_w*.05"/>
                                          </p:val>
                                        </p:tav>
                                        <p:tav tm="100000">
                                          <p:val>
                                            <p:strVal val="#ppt_w"/>
                                          </p:val>
                                        </p:tav>
                                      </p:tavLst>
                                    </p:anim>
                                    <p:anim calcmode="lin" valueType="num">
                                      <p:cBhvr>
                                        <p:cTn id="39" dur="1000" fill="hold"/>
                                        <p:tgtEl>
                                          <p:spTgt spid="60420"/>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60420"/>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60420"/>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60420"/>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6042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0421"/>
                                        </p:tgtEl>
                                        <p:attrNameLst>
                                          <p:attrName>style.visibility</p:attrName>
                                        </p:attrNameLst>
                                      </p:cBhvr>
                                      <p:to>
                                        <p:strVal val="visible"/>
                                      </p:to>
                                    </p:set>
                                    <p:animEffect transition="in" filter="blinds(horizontal)">
                                      <p:cBhvr>
                                        <p:cTn id="48"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9393" name="Picture 1"/>
          <p:cNvPicPr>
            <a:picLocks noChangeAspect="1" noChangeArrowheads="1"/>
          </p:cNvPicPr>
          <p:nvPr/>
        </p:nvPicPr>
        <p:blipFill>
          <a:blip r:embed="rId2" cstate="print"/>
          <a:srcRect/>
          <a:stretch>
            <a:fillRect/>
          </a:stretch>
        </p:blipFill>
        <p:spPr bwMode="auto">
          <a:xfrm>
            <a:off x="1043608" y="1268760"/>
            <a:ext cx="1752600" cy="504825"/>
          </a:xfrm>
          <a:prstGeom prst="rect">
            <a:avLst/>
          </a:prstGeom>
          <a:noFill/>
          <a:ln w="9525">
            <a:noFill/>
            <a:miter lim="800000"/>
            <a:headEnd/>
            <a:tailEnd/>
          </a:ln>
        </p:spPr>
      </p:pic>
      <p:pic>
        <p:nvPicPr>
          <p:cNvPr id="59394" name="Picture 2"/>
          <p:cNvPicPr>
            <a:picLocks noChangeAspect="1" noChangeArrowheads="1"/>
          </p:cNvPicPr>
          <p:nvPr/>
        </p:nvPicPr>
        <p:blipFill>
          <a:blip r:embed="rId3" cstate="print"/>
          <a:srcRect/>
          <a:stretch>
            <a:fillRect/>
          </a:stretch>
        </p:blipFill>
        <p:spPr bwMode="auto">
          <a:xfrm>
            <a:off x="1043608" y="1844824"/>
            <a:ext cx="7943850" cy="419100"/>
          </a:xfrm>
          <a:prstGeom prst="rect">
            <a:avLst/>
          </a:prstGeom>
          <a:noFill/>
          <a:ln w="9525">
            <a:noFill/>
            <a:miter lim="800000"/>
            <a:headEnd/>
            <a:tailEnd/>
          </a:ln>
        </p:spPr>
      </p:pic>
      <p:pic>
        <p:nvPicPr>
          <p:cNvPr id="59396" name="Picture 4"/>
          <p:cNvPicPr>
            <a:picLocks noChangeAspect="1" noChangeArrowheads="1"/>
          </p:cNvPicPr>
          <p:nvPr/>
        </p:nvPicPr>
        <p:blipFill>
          <a:blip r:embed="rId4" cstate="print"/>
          <a:srcRect/>
          <a:stretch>
            <a:fillRect/>
          </a:stretch>
        </p:blipFill>
        <p:spPr bwMode="auto">
          <a:xfrm>
            <a:off x="1187624" y="4869160"/>
            <a:ext cx="6210300" cy="495300"/>
          </a:xfrm>
          <a:prstGeom prst="rect">
            <a:avLst/>
          </a:prstGeom>
          <a:noFill/>
          <a:ln w="9525">
            <a:noFill/>
            <a:miter lim="800000"/>
            <a:headEnd/>
            <a:tailEnd/>
          </a:ln>
        </p:spPr>
      </p:pic>
      <p:pic>
        <p:nvPicPr>
          <p:cNvPr id="59397" name="Picture 5"/>
          <p:cNvPicPr>
            <a:picLocks noChangeAspect="1" noChangeArrowheads="1"/>
          </p:cNvPicPr>
          <p:nvPr/>
        </p:nvPicPr>
        <p:blipFill>
          <a:blip r:embed="rId5" cstate="print"/>
          <a:srcRect/>
          <a:stretch>
            <a:fillRect/>
          </a:stretch>
        </p:blipFill>
        <p:spPr bwMode="auto">
          <a:xfrm>
            <a:off x="1259632" y="5589240"/>
            <a:ext cx="3619500" cy="533400"/>
          </a:xfrm>
          <a:prstGeom prst="rect">
            <a:avLst/>
          </a:prstGeom>
          <a:noFill/>
          <a:ln w="9525">
            <a:noFill/>
            <a:miter lim="800000"/>
            <a:headEnd/>
            <a:tailEnd/>
          </a:ln>
        </p:spPr>
      </p:pic>
      <p:pic>
        <p:nvPicPr>
          <p:cNvPr id="59398" name="Picture 6"/>
          <p:cNvPicPr>
            <a:picLocks noChangeAspect="1" noChangeArrowheads="1"/>
          </p:cNvPicPr>
          <p:nvPr/>
        </p:nvPicPr>
        <p:blipFill>
          <a:blip r:embed="rId6" cstate="print"/>
          <a:srcRect/>
          <a:stretch>
            <a:fillRect/>
          </a:stretch>
        </p:blipFill>
        <p:spPr bwMode="auto">
          <a:xfrm>
            <a:off x="1475656" y="2996952"/>
            <a:ext cx="5324475" cy="16097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D9D8A5A4-E8AB-8FDF-BF5E-15E1FC6089AC}"/>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840944F4-9619-D15F-ABDC-01AC99A79D24}"/>
              </a:ext>
            </a:extLst>
          </p:cNvPr>
          <p:cNvSpPr>
            <a:spLocks noGrp="1"/>
          </p:cNvSpPr>
          <p:nvPr>
            <p:ph type="sldNum" sz="quarter" idx="12"/>
          </p:nvPr>
        </p:nvSpPr>
        <p:spPr/>
        <p:txBody>
          <a:bodyPr/>
          <a:lstStyle/>
          <a:p>
            <a:fld id="{09048CEC-89AF-466B-867C-487A78B0F1B5}" type="slidenum">
              <a:rPr lang="en-GB" smtClean="0"/>
              <a:pPr/>
              <a:t>33</a:t>
            </a:fld>
            <a:endParaRPr lang="en-GB" dirty="0"/>
          </a:p>
        </p:txBody>
      </p:sp>
    </p:spTree>
    <p:extLst>
      <p:ext uri="{BB962C8B-B14F-4D97-AF65-F5344CB8AC3E}">
        <p14:creationId xmlns:p14="http://schemas.microsoft.com/office/powerpoint/2010/main" val="991230401"/>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fade">
                                      <p:cBhvr>
                                        <p:cTn id="7" dur="1000"/>
                                        <p:tgtEl>
                                          <p:spTgt spid="59393"/>
                                        </p:tgtEl>
                                      </p:cBhvr>
                                    </p:animEffect>
                                    <p:anim calcmode="lin" valueType="num">
                                      <p:cBhvr>
                                        <p:cTn id="8" dur="1000" fill="hold"/>
                                        <p:tgtEl>
                                          <p:spTgt spid="59393"/>
                                        </p:tgtEl>
                                        <p:attrNameLst>
                                          <p:attrName>ppt_x</p:attrName>
                                        </p:attrNameLst>
                                      </p:cBhvr>
                                      <p:tavLst>
                                        <p:tav tm="0">
                                          <p:val>
                                            <p:strVal val="#ppt_x"/>
                                          </p:val>
                                        </p:tav>
                                        <p:tav tm="100000">
                                          <p:val>
                                            <p:strVal val="#ppt_x"/>
                                          </p:val>
                                        </p:tav>
                                      </p:tavLst>
                                    </p:anim>
                                    <p:anim calcmode="lin" valueType="num">
                                      <p:cBhvr>
                                        <p:cTn id="9" dur="1000" fill="hold"/>
                                        <p:tgtEl>
                                          <p:spTgt spid="593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9394"/>
                                        </p:tgtEl>
                                        <p:attrNameLst>
                                          <p:attrName>style.visibility</p:attrName>
                                        </p:attrNameLst>
                                      </p:cBhvr>
                                      <p:to>
                                        <p:strVal val="visible"/>
                                      </p:to>
                                    </p:set>
                                    <p:animEffect transition="in" filter="blinds(horizontal)">
                                      <p:cBhvr>
                                        <p:cTn id="14" dur="500"/>
                                        <p:tgtEl>
                                          <p:spTgt spid="59394"/>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p:cTn id="19" dur="500" decel="50000" fill="hold">
                                          <p:stCondLst>
                                            <p:cond delay="0"/>
                                          </p:stCondLst>
                                        </p:cTn>
                                        <p:tgtEl>
                                          <p:spTgt spid="5939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939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9398"/>
                                        </p:tgtEl>
                                        <p:attrNameLst>
                                          <p:attrName>ppt_w</p:attrName>
                                        </p:attrNameLst>
                                      </p:cBhvr>
                                      <p:tavLst>
                                        <p:tav tm="0">
                                          <p:val>
                                            <p:strVal val="#ppt_w*.05"/>
                                          </p:val>
                                        </p:tav>
                                        <p:tav tm="100000">
                                          <p:val>
                                            <p:strVal val="#ppt_w"/>
                                          </p:val>
                                        </p:tav>
                                      </p:tavLst>
                                    </p:anim>
                                    <p:anim calcmode="lin" valueType="num">
                                      <p:cBhvr>
                                        <p:cTn id="22" dur="1000" fill="hold"/>
                                        <p:tgtEl>
                                          <p:spTgt spid="5939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939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939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939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93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9396"/>
                                        </p:tgtEl>
                                        <p:attrNameLst>
                                          <p:attrName>style.visibility</p:attrName>
                                        </p:attrNameLst>
                                      </p:cBhvr>
                                      <p:to>
                                        <p:strVal val="visible"/>
                                      </p:to>
                                    </p:set>
                                    <p:animEffect transition="in" filter="blinds(horizontal)">
                                      <p:cBhvr>
                                        <p:cTn id="31" dur="500"/>
                                        <p:tgtEl>
                                          <p:spTgt spid="59396"/>
                                        </p:tgtEl>
                                      </p:cBhvr>
                                    </p:animEffect>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nodeType="clickEffect">
                                  <p:stCondLst>
                                    <p:cond delay="0"/>
                                  </p:stCondLst>
                                  <p:childTnLst>
                                    <p:set>
                                      <p:cBhvr>
                                        <p:cTn id="35" dur="1" fill="hold">
                                          <p:stCondLst>
                                            <p:cond delay="0"/>
                                          </p:stCondLst>
                                        </p:cTn>
                                        <p:tgtEl>
                                          <p:spTgt spid="59397"/>
                                        </p:tgtEl>
                                        <p:attrNameLst>
                                          <p:attrName>style.visibility</p:attrName>
                                        </p:attrNameLst>
                                      </p:cBhvr>
                                      <p:to>
                                        <p:strVal val="visible"/>
                                      </p:to>
                                    </p:set>
                                    <p:anim calcmode="lin" valueType="num">
                                      <p:cBhvr>
                                        <p:cTn id="36" dur="500" decel="50000" fill="hold">
                                          <p:stCondLst>
                                            <p:cond delay="0"/>
                                          </p:stCondLst>
                                        </p:cTn>
                                        <p:tgtEl>
                                          <p:spTgt spid="59397"/>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59397"/>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59397"/>
                                        </p:tgtEl>
                                        <p:attrNameLst>
                                          <p:attrName>ppt_w</p:attrName>
                                        </p:attrNameLst>
                                      </p:cBhvr>
                                      <p:tavLst>
                                        <p:tav tm="0">
                                          <p:val>
                                            <p:strVal val="#ppt_w*.05"/>
                                          </p:val>
                                        </p:tav>
                                        <p:tav tm="100000">
                                          <p:val>
                                            <p:strVal val="#ppt_w"/>
                                          </p:val>
                                        </p:tav>
                                      </p:tavLst>
                                    </p:anim>
                                    <p:anim calcmode="lin" valueType="num">
                                      <p:cBhvr>
                                        <p:cTn id="39" dur="1000" fill="hold"/>
                                        <p:tgtEl>
                                          <p:spTgt spid="59397"/>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59397"/>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59397"/>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59397"/>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8369" name="Picture 1"/>
          <p:cNvPicPr>
            <a:picLocks noChangeAspect="1" noChangeArrowheads="1"/>
          </p:cNvPicPr>
          <p:nvPr/>
        </p:nvPicPr>
        <p:blipFill>
          <a:blip r:embed="rId2" cstate="print"/>
          <a:srcRect/>
          <a:stretch>
            <a:fillRect/>
          </a:stretch>
        </p:blipFill>
        <p:spPr bwMode="auto">
          <a:xfrm>
            <a:off x="2843808" y="1340768"/>
            <a:ext cx="4048125" cy="542925"/>
          </a:xfrm>
          <a:prstGeom prst="rect">
            <a:avLst/>
          </a:prstGeom>
          <a:noFill/>
          <a:ln w="9525">
            <a:noFill/>
            <a:miter lim="800000"/>
            <a:headEnd/>
            <a:tailEnd/>
          </a:ln>
        </p:spPr>
      </p:pic>
      <p:pic>
        <p:nvPicPr>
          <p:cNvPr id="58370" name="Picture 2"/>
          <p:cNvPicPr>
            <a:picLocks noChangeAspect="1" noChangeArrowheads="1"/>
          </p:cNvPicPr>
          <p:nvPr/>
        </p:nvPicPr>
        <p:blipFill>
          <a:blip r:embed="rId3" cstate="print"/>
          <a:srcRect/>
          <a:stretch>
            <a:fillRect/>
          </a:stretch>
        </p:blipFill>
        <p:spPr bwMode="auto">
          <a:xfrm>
            <a:off x="1043608" y="2204864"/>
            <a:ext cx="2543175" cy="1095375"/>
          </a:xfrm>
          <a:prstGeom prst="rect">
            <a:avLst/>
          </a:prstGeom>
          <a:noFill/>
          <a:ln w="9525">
            <a:noFill/>
            <a:miter lim="800000"/>
            <a:headEnd/>
            <a:tailEnd/>
          </a:ln>
        </p:spPr>
      </p:pic>
      <p:pic>
        <p:nvPicPr>
          <p:cNvPr id="58371" name="Picture 3"/>
          <p:cNvPicPr>
            <a:picLocks noChangeAspect="1" noChangeArrowheads="1"/>
          </p:cNvPicPr>
          <p:nvPr/>
        </p:nvPicPr>
        <p:blipFill>
          <a:blip r:embed="rId4" cstate="print"/>
          <a:srcRect/>
          <a:stretch>
            <a:fillRect/>
          </a:stretch>
        </p:blipFill>
        <p:spPr bwMode="auto">
          <a:xfrm>
            <a:off x="3707904" y="2060848"/>
            <a:ext cx="2371725" cy="1219200"/>
          </a:xfrm>
          <a:prstGeom prst="rect">
            <a:avLst/>
          </a:prstGeom>
          <a:noFill/>
          <a:ln w="9525">
            <a:noFill/>
            <a:miter lim="800000"/>
            <a:headEnd/>
            <a:tailEnd/>
          </a:ln>
        </p:spPr>
      </p:pic>
      <p:pic>
        <p:nvPicPr>
          <p:cNvPr id="58372" name="Picture 4"/>
          <p:cNvPicPr>
            <a:picLocks noChangeAspect="1" noChangeArrowheads="1"/>
          </p:cNvPicPr>
          <p:nvPr/>
        </p:nvPicPr>
        <p:blipFill>
          <a:blip r:embed="rId5" cstate="print"/>
          <a:srcRect/>
          <a:stretch>
            <a:fillRect/>
          </a:stretch>
        </p:blipFill>
        <p:spPr bwMode="auto">
          <a:xfrm>
            <a:off x="6084168" y="2132856"/>
            <a:ext cx="2705100" cy="1076325"/>
          </a:xfrm>
          <a:prstGeom prst="rect">
            <a:avLst/>
          </a:prstGeom>
          <a:noFill/>
          <a:ln w="9525">
            <a:noFill/>
            <a:miter lim="800000"/>
            <a:headEnd/>
            <a:tailEnd/>
          </a:ln>
        </p:spPr>
      </p:pic>
      <p:pic>
        <p:nvPicPr>
          <p:cNvPr id="58374" name="Picture 6"/>
          <p:cNvPicPr>
            <a:picLocks noChangeAspect="1" noChangeArrowheads="1"/>
          </p:cNvPicPr>
          <p:nvPr/>
        </p:nvPicPr>
        <p:blipFill>
          <a:blip r:embed="rId6" cstate="print"/>
          <a:srcRect/>
          <a:stretch>
            <a:fillRect/>
          </a:stretch>
        </p:blipFill>
        <p:spPr bwMode="auto">
          <a:xfrm>
            <a:off x="3635896" y="3573016"/>
            <a:ext cx="1943100" cy="1133475"/>
          </a:xfrm>
          <a:prstGeom prst="rect">
            <a:avLst/>
          </a:prstGeom>
          <a:noFill/>
          <a:ln w="9525">
            <a:noFill/>
            <a:miter lim="800000"/>
            <a:headEnd/>
            <a:tailEnd/>
          </a:ln>
        </p:spPr>
      </p:pic>
      <p:pic>
        <p:nvPicPr>
          <p:cNvPr id="58375" name="Picture 7"/>
          <p:cNvPicPr>
            <a:picLocks noChangeAspect="1" noChangeArrowheads="1"/>
          </p:cNvPicPr>
          <p:nvPr/>
        </p:nvPicPr>
        <p:blipFill>
          <a:blip r:embed="rId7" cstate="print"/>
          <a:srcRect/>
          <a:stretch>
            <a:fillRect/>
          </a:stretch>
        </p:blipFill>
        <p:spPr bwMode="auto">
          <a:xfrm>
            <a:off x="5652120" y="3645024"/>
            <a:ext cx="2143125" cy="1085850"/>
          </a:xfrm>
          <a:prstGeom prst="rect">
            <a:avLst/>
          </a:prstGeom>
          <a:noFill/>
          <a:ln w="9525">
            <a:noFill/>
            <a:miter lim="800000"/>
            <a:headEnd/>
            <a:tailEnd/>
          </a:ln>
        </p:spPr>
      </p:pic>
      <p:pic>
        <p:nvPicPr>
          <p:cNvPr id="58376" name="Picture 8"/>
          <p:cNvPicPr>
            <a:picLocks noChangeAspect="1" noChangeArrowheads="1"/>
          </p:cNvPicPr>
          <p:nvPr/>
        </p:nvPicPr>
        <p:blipFill>
          <a:blip r:embed="rId8" cstate="print"/>
          <a:srcRect/>
          <a:stretch>
            <a:fillRect/>
          </a:stretch>
        </p:blipFill>
        <p:spPr bwMode="auto">
          <a:xfrm>
            <a:off x="2915816" y="5013176"/>
            <a:ext cx="1552575" cy="1000125"/>
          </a:xfrm>
          <a:prstGeom prst="rect">
            <a:avLst/>
          </a:prstGeom>
          <a:noFill/>
          <a:ln w="9525">
            <a:noFill/>
            <a:miter lim="800000"/>
            <a:headEnd/>
            <a:tailEnd/>
          </a:ln>
        </p:spPr>
      </p:pic>
      <p:pic>
        <p:nvPicPr>
          <p:cNvPr id="14" name="Picture 1"/>
          <p:cNvPicPr>
            <a:picLocks noChangeAspect="1" noChangeArrowheads="1"/>
          </p:cNvPicPr>
          <p:nvPr/>
        </p:nvPicPr>
        <p:blipFill>
          <a:blip r:embed="rId9" cstate="print"/>
          <a:srcRect/>
          <a:stretch>
            <a:fillRect/>
          </a:stretch>
        </p:blipFill>
        <p:spPr bwMode="auto">
          <a:xfrm>
            <a:off x="1187624" y="1412776"/>
            <a:ext cx="1438275" cy="390525"/>
          </a:xfrm>
          <a:prstGeom prst="rect">
            <a:avLst/>
          </a:prstGeom>
          <a:noFill/>
          <a:ln w="9525">
            <a:noFill/>
            <a:miter lim="800000"/>
            <a:headEnd/>
            <a:tailEnd/>
          </a:ln>
        </p:spPr>
      </p:pic>
      <p:pic>
        <p:nvPicPr>
          <p:cNvPr id="58377" name="Picture 9"/>
          <p:cNvPicPr>
            <a:picLocks noChangeAspect="1" noChangeArrowheads="1"/>
          </p:cNvPicPr>
          <p:nvPr/>
        </p:nvPicPr>
        <p:blipFill>
          <a:blip r:embed="rId10" cstate="print"/>
          <a:srcRect/>
          <a:stretch>
            <a:fillRect/>
          </a:stretch>
        </p:blipFill>
        <p:spPr bwMode="auto">
          <a:xfrm>
            <a:off x="2987824" y="4005064"/>
            <a:ext cx="438150" cy="4572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C1A9ED39-A34A-10AA-0CBE-B9653593E549}"/>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7E8AC89F-7D40-972F-9D88-21B83786E187}"/>
              </a:ext>
            </a:extLst>
          </p:cNvPr>
          <p:cNvSpPr>
            <a:spLocks noGrp="1"/>
          </p:cNvSpPr>
          <p:nvPr>
            <p:ph type="sldNum" sz="quarter" idx="12"/>
          </p:nvPr>
        </p:nvSpPr>
        <p:spPr/>
        <p:txBody>
          <a:bodyPr/>
          <a:lstStyle/>
          <a:p>
            <a:fld id="{09048CEC-89AF-466B-867C-487A78B0F1B5}" type="slidenum">
              <a:rPr lang="en-GB" smtClean="0"/>
              <a:pPr/>
              <a:t>34</a:t>
            </a:fld>
            <a:endParaRPr lang="en-GB" dirty="0"/>
          </a:p>
        </p:txBody>
      </p:sp>
    </p:spTree>
    <p:extLst>
      <p:ext uri="{BB962C8B-B14F-4D97-AF65-F5344CB8AC3E}">
        <p14:creationId xmlns:p14="http://schemas.microsoft.com/office/powerpoint/2010/main" val="4155486715"/>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69"/>
                                        </p:tgtEl>
                                        <p:attrNameLst>
                                          <p:attrName>style.visibility</p:attrName>
                                        </p:attrNameLst>
                                      </p:cBhvr>
                                      <p:to>
                                        <p:strVal val="visible"/>
                                      </p:to>
                                    </p:set>
                                    <p:animEffect transition="in" filter="blinds(horizontal)">
                                      <p:cBhvr>
                                        <p:cTn id="12" dur="500"/>
                                        <p:tgtEl>
                                          <p:spTgt spid="58369"/>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58370"/>
                                        </p:tgtEl>
                                        <p:attrNameLst>
                                          <p:attrName>style.visibility</p:attrName>
                                        </p:attrNameLst>
                                      </p:cBhvr>
                                      <p:to>
                                        <p:strVal val="visible"/>
                                      </p:to>
                                    </p:set>
                                    <p:anim calcmode="lin" valueType="num">
                                      <p:cBhvr>
                                        <p:cTn id="17" dur="500" decel="50000" fill="hold">
                                          <p:stCondLst>
                                            <p:cond delay="0"/>
                                          </p:stCondLst>
                                        </p:cTn>
                                        <p:tgtEl>
                                          <p:spTgt spid="58370"/>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8370"/>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8370"/>
                                        </p:tgtEl>
                                        <p:attrNameLst>
                                          <p:attrName>ppt_w</p:attrName>
                                        </p:attrNameLst>
                                      </p:cBhvr>
                                      <p:tavLst>
                                        <p:tav tm="0">
                                          <p:val>
                                            <p:strVal val="#ppt_w*.05"/>
                                          </p:val>
                                        </p:tav>
                                        <p:tav tm="100000">
                                          <p:val>
                                            <p:strVal val="#ppt_w"/>
                                          </p:val>
                                        </p:tav>
                                      </p:tavLst>
                                    </p:anim>
                                    <p:anim calcmode="lin" valueType="num">
                                      <p:cBhvr>
                                        <p:cTn id="20" dur="1000" fill="hold"/>
                                        <p:tgtEl>
                                          <p:spTgt spid="58370"/>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8370"/>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8370"/>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8370"/>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8370"/>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58371"/>
                                        </p:tgtEl>
                                        <p:attrNameLst>
                                          <p:attrName>style.visibility</p:attrName>
                                        </p:attrNameLst>
                                      </p:cBhvr>
                                      <p:to>
                                        <p:strVal val="visible"/>
                                      </p:to>
                                    </p:set>
                                    <p:anim calcmode="lin" valueType="num">
                                      <p:cBhvr>
                                        <p:cTn id="29" dur="500" decel="50000" fill="hold">
                                          <p:stCondLst>
                                            <p:cond delay="0"/>
                                          </p:stCondLst>
                                        </p:cTn>
                                        <p:tgtEl>
                                          <p:spTgt spid="58371"/>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58371"/>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58371"/>
                                        </p:tgtEl>
                                        <p:attrNameLst>
                                          <p:attrName>ppt_w</p:attrName>
                                        </p:attrNameLst>
                                      </p:cBhvr>
                                      <p:tavLst>
                                        <p:tav tm="0">
                                          <p:val>
                                            <p:strVal val="#ppt_w*.05"/>
                                          </p:val>
                                        </p:tav>
                                        <p:tav tm="100000">
                                          <p:val>
                                            <p:strVal val="#ppt_w"/>
                                          </p:val>
                                        </p:tav>
                                      </p:tavLst>
                                    </p:anim>
                                    <p:anim calcmode="lin" valueType="num">
                                      <p:cBhvr>
                                        <p:cTn id="32" dur="1000" fill="hold"/>
                                        <p:tgtEl>
                                          <p:spTgt spid="58371"/>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58371"/>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58371"/>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58371"/>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58371"/>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58372"/>
                                        </p:tgtEl>
                                        <p:attrNameLst>
                                          <p:attrName>style.visibility</p:attrName>
                                        </p:attrNameLst>
                                      </p:cBhvr>
                                      <p:to>
                                        <p:strVal val="visible"/>
                                      </p:to>
                                    </p:set>
                                    <p:anim calcmode="lin" valueType="num">
                                      <p:cBhvr>
                                        <p:cTn id="41" dur="500" decel="50000" fill="hold">
                                          <p:stCondLst>
                                            <p:cond delay="0"/>
                                          </p:stCondLst>
                                        </p:cTn>
                                        <p:tgtEl>
                                          <p:spTgt spid="58372"/>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58372"/>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58372"/>
                                        </p:tgtEl>
                                        <p:attrNameLst>
                                          <p:attrName>ppt_w</p:attrName>
                                        </p:attrNameLst>
                                      </p:cBhvr>
                                      <p:tavLst>
                                        <p:tav tm="0">
                                          <p:val>
                                            <p:strVal val="#ppt_w*.05"/>
                                          </p:val>
                                        </p:tav>
                                        <p:tav tm="100000">
                                          <p:val>
                                            <p:strVal val="#ppt_w"/>
                                          </p:val>
                                        </p:tav>
                                      </p:tavLst>
                                    </p:anim>
                                    <p:anim calcmode="lin" valueType="num">
                                      <p:cBhvr>
                                        <p:cTn id="44" dur="1000" fill="hold"/>
                                        <p:tgtEl>
                                          <p:spTgt spid="58372"/>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58372"/>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58372"/>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58372"/>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58372"/>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58374"/>
                                        </p:tgtEl>
                                        <p:attrNameLst>
                                          <p:attrName>style.visibility</p:attrName>
                                        </p:attrNameLst>
                                      </p:cBhvr>
                                      <p:to>
                                        <p:strVal val="visible"/>
                                      </p:to>
                                    </p:set>
                                    <p:anim calcmode="lin" valueType="num">
                                      <p:cBhvr>
                                        <p:cTn id="53" dur="500" decel="50000" fill="hold">
                                          <p:stCondLst>
                                            <p:cond delay="0"/>
                                          </p:stCondLst>
                                        </p:cTn>
                                        <p:tgtEl>
                                          <p:spTgt spid="58374"/>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58374"/>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58374"/>
                                        </p:tgtEl>
                                        <p:attrNameLst>
                                          <p:attrName>ppt_w</p:attrName>
                                        </p:attrNameLst>
                                      </p:cBhvr>
                                      <p:tavLst>
                                        <p:tav tm="0">
                                          <p:val>
                                            <p:strVal val="#ppt_w*.05"/>
                                          </p:val>
                                        </p:tav>
                                        <p:tav tm="100000">
                                          <p:val>
                                            <p:strVal val="#ppt_w"/>
                                          </p:val>
                                        </p:tav>
                                      </p:tavLst>
                                    </p:anim>
                                    <p:anim calcmode="lin" valueType="num">
                                      <p:cBhvr>
                                        <p:cTn id="56" dur="1000" fill="hold"/>
                                        <p:tgtEl>
                                          <p:spTgt spid="58374"/>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58374"/>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58374"/>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58374"/>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58374"/>
                                        </p:tgtEl>
                                      </p:cBhvr>
                                    </p:animEffect>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58375"/>
                                        </p:tgtEl>
                                        <p:attrNameLst>
                                          <p:attrName>style.visibility</p:attrName>
                                        </p:attrNameLst>
                                      </p:cBhvr>
                                      <p:to>
                                        <p:strVal val="visible"/>
                                      </p:to>
                                    </p:set>
                                    <p:anim calcmode="lin" valueType="num">
                                      <p:cBhvr>
                                        <p:cTn id="65" dur="500" decel="50000" fill="hold">
                                          <p:stCondLst>
                                            <p:cond delay="0"/>
                                          </p:stCondLst>
                                        </p:cTn>
                                        <p:tgtEl>
                                          <p:spTgt spid="58375"/>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58375"/>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58375"/>
                                        </p:tgtEl>
                                        <p:attrNameLst>
                                          <p:attrName>ppt_w</p:attrName>
                                        </p:attrNameLst>
                                      </p:cBhvr>
                                      <p:tavLst>
                                        <p:tav tm="0">
                                          <p:val>
                                            <p:strVal val="#ppt_w*.05"/>
                                          </p:val>
                                        </p:tav>
                                        <p:tav tm="100000">
                                          <p:val>
                                            <p:strVal val="#ppt_w"/>
                                          </p:val>
                                        </p:tav>
                                      </p:tavLst>
                                    </p:anim>
                                    <p:anim calcmode="lin" valueType="num">
                                      <p:cBhvr>
                                        <p:cTn id="68" dur="1000" fill="hold"/>
                                        <p:tgtEl>
                                          <p:spTgt spid="58375"/>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58375"/>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58375"/>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58375"/>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58375"/>
                                        </p:tgtEl>
                                      </p:cBhvr>
                                    </p:animEffect>
                                  </p:childTnLst>
                                </p:cTn>
                              </p:par>
                            </p:childTnLst>
                          </p:cTn>
                        </p:par>
                      </p:childTnLst>
                    </p:cTn>
                  </p:par>
                  <p:par>
                    <p:cTn id="73" fill="hold">
                      <p:stCondLst>
                        <p:cond delay="indefinite"/>
                      </p:stCondLst>
                      <p:childTnLst>
                        <p:par>
                          <p:cTn id="74" fill="hold">
                            <p:stCondLst>
                              <p:cond delay="0"/>
                            </p:stCondLst>
                            <p:childTnLst>
                              <p:par>
                                <p:cTn id="75" presetID="25" presetClass="entr" presetSubtype="0" fill="hold" nodeType="clickEffect">
                                  <p:stCondLst>
                                    <p:cond delay="0"/>
                                  </p:stCondLst>
                                  <p:childTnLst>
                                    <p:set>
                                      <p:cBhvr>
                                        <p:cTn id="76" dur="1" fill="hold">
                                          <p:stCondLst>
                                            <p:cond delay="0"/>
                                          </p:stCondLst>
                                        </p:cTn>
                                        <p:tgtEl>
                                          <p:spTgt spid="58376"/>
                                        </p:tgtEl>
                                        <p:attrNameLst>
                                          <p:attrName>style.visibility</p:attrName>
                                        </p:attrNameLst>
                                      </p:cBhvr>
                                      <p:to>
                                        <p:strVal val="visible"/>
                                      </p:to>
                                    </p:set>
                                    <p:anim calcmode="lin" valueType="num">
                                      <p:cBhvr>
                                        <p:cTn id="77" dur="500" decel="50000" fill="hold">
                                          <p:stCondLst>
                                            <p:cond delay="0"/>
                                          </p:stCondLst>
                                        </p:cTn>
                                        <p:tgtEl>
                                          <p:spTgt spid="58376"/>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58376"/>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58376"/>
                                        </p:tgtEl>
                                        <p:attrNameLst>
                                          <p:attrName>ppt_w</p:attrName>
                                        </p:attrNameLst>
                                      </p:cBhvr>
                                      <p:tavLst>
                                        <p:tav tm="0">
                                          <p:val>
                                            <p:strVal val="#ppt_w*.05"/>
                                          </p:val>
                                        </p:tav>
                                        <p:tav tm="100000">
                                          <p:val>
                                            <p:strVal val="#ppt_w"/>
                                          </p:val>
                                        </p:tav>
                                      </p:tavLst>
                                    </p:anim>
                                    <p:anim calcmode="lin" valueType="num">
                                      <p:cBhvr>
                                        <p:cTn id="80" dur="1000" fill="hold"/>
                                        <p:tgtEl>
                                          <p:spTgt spid="58376"/>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58376"/>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58376"/>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58376"/>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58376"/>
                                        </p:tgtEl>
                                      </p:cBhvr>
                                    </p:animEffect>
                                  </p:childTnLst>
                                </p:cTn>
                              </p:par>
                            </p:childTnLst>
                          </p:cTn>
                        </p:par>
                      </p:childTnLst>
                    </p:cTn>
                  </p:par>
                  <p:par>
                    <p:cTn id="85" fill="hold">
                      <p:stCondLst>
                        <p:cond delay="indefinite"/>
                      </p:stCondLst>
                      <p:childTnLst>
                        <p:par>
                          <p:cTn id="86" fill="hold">
                            <p:stCondLst>
                              <p:cond delay="0"/>
                            </p:stCondLst>
                            <p:childTnLst>
                              <p:par>
                                <p:cTn id="87" presetID="27" presetClass="emph" presetSubtype="0" fill="hold" nodeType="clickEffect">
                                  <p:stCondLst>
                                    <p:cond delay="0"/>
                                  </p:stCondLst>
                                  <p:childTnLst>
                                    <p:animClr clrSpc="rgb" dir="cw">
                                      <p:cBhvr override="childStyle">
                                        <p:cTn id="88" dur="250" autoRev="1" fill="hold"/>
                                        <p:tgtEl>
                                          <p:spTgt spid="58376"/>
                                        </p:tgtEl>
                                        <p:attrNameLst>
                                          <p:attrName>style.color</p:attrName>
                                        </p:attrNameLst>
                                      </p:cBhvr>
                                      <p:to>
                                        <a:schemeClr val="bg1"/>
                                      </p:to>
                                    </p:animClr>
                                    <p:animClr clrSpc="rgb" dir="cw">
                                      <p:cBhvr>
                                        <p:cTn id="89" dur="250" autoRev="1" fill="hold"/>
                                        <p:tgtEl>
                                          <p:spTgt spid="58376"/>
                                        </p:tgtEl>
                                        <p:attrNameLst>
                                          <p:attrName>fillcolor</p:attrName>
                                        </p:attrNameLst>
                                      </p:cBhvr>
                                      <p:to>
                                        <a:schemeClr val="bg1"/>
                                      </p:to>
                                    </p:animClr>
                                    <p:set>
                                      <p:cBhvr>
                                        <p:cTn id="90" dur="250" autoRev="1" fill="hold"/>
                                        <p:tgtEl>
                                          <p:spTgt spid="58376"/>
                                        </p:tgtEl>
                                        <p:attrNameLst>
                                          <p:attrName>fill.type</p:attrName>
                                        </p:attrNameLst>
                                      </p:cBhvr>
                                      <p:to>
                                        <p:strVal val="solid"/>
                                      </p:to>
                                    </p:set>
                                    <p:set>
                                      <p:cBhvr>
                                        <p:cTn id="91" dur="250" autoRev="1" fill="hold"/>
                                        <p:tgtEl>
                                          <p:spTgt spid="583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7345" name="Picture 1"/>
          <p:cNvPicPr>
            <a:picLocks noChangeAspect="1" noChangeArrowheads="1"/>
          </p:cNvPicPr>
          <p:nvPr/>
        </p:nvPicPr>
        <p:blipFill>
          <a:blip r:embed="rId2" cstate="print"/>
          <a:srcRect/>
          <a:stretch>
            <a:fillRect/>
          </a:stretch>
        </p:blipFill>
        <p:spPr bwMode="auto">
          <a:xfrm>
            <a:off x="1331640" y="1628800"/>
            <a:ext cx="695325" cy="466725"/>
          </a:xfrm>
          <a:prstGeom prst="rect">
            <a:avLst/>
          </a:prstGeom>
          <a:noFill/>
          <a:ln w="9525">
            <a:noFill/>
            <a:miter lim="800000"/>
            <a:headEnd/>
            <a:tailEnd/>
          </a:ln>
        </p:spPr>
      </p:pic>
      <p:pic>
        <p:nvPicPr>
          <p:cNvPr id="57346" name="Picture 2"/>
          <p:cNvPicPr>
            <a:picLocks noChangeAspect="1" noChangeArrowheads="1"/>
          </p:cNvPicPr>
          <p:nvPr/>
        </p:nvPicPr>
        <p:blipFill>
          <a:blip r:embed="rId3" cstate="print"/>
          <a:srcRect/>
          <a:stretch>
            <a:fillRect/>
          </a:stretch>
        </p:blipFill>
        <p:spPr bwMode="auto">
          <a:xfrm>
            <a:off x="1115616" y="2492896"/>
            <a:ext cx="4895850" cy="1152525"/>
          </a:xfrm>
          <a:prstGeom prst="rect">
            <a:avLst/>
          </a:prstGeom>
          <a:noFill/>
          <a:ln w="9525">
            <a:noFill/>
            <a:miter lim="800000"/>
            <a:headEnd/>
            <a:tailEnd/>
          </a:ln>
        </p:spPr>
      </p:pic>
      <p:pic>
        <p:nvPicPr>
          <p:cNvPr id="57347" name="Picture 3"/>
          <p:cNvPicPr>
            <a:picLocks noChangeAspect="1" noChangeArrowheads="1"/>
          </p:cNvPicPr>
          <p:nvPr/>
        </p:nvPicPr>
        <p:blipFill>
          <a:blip r:embed="rId4" cstate="print"/>
          <a:srcRect/>
          <a:stretch>
            <a:fillRect/>
          </a:stretch>
        </p:blipFill>
        <p:spPr bwMode="auto">
          <a:xfrm>
            <a:off x="3347864" y="4005064"/>
            <a:ext cx="2943225" cy="11811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EE60AEAA-E3BE-8085-BEE3-CD2CF5A8220F}"/>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9301768C-A686-E5FA-8074-0A0CBF08840E}"/>
              </a:ext>
            </a:extLst>
          </p:cNvPr>
          <p:cNvSpPr>
            <a:spLocks noGrp="1"/>
          </p:cNvSpPr>
          <p:nvPr>
            <p:ph type="sldNum" sz="quarter" idx="12"/>
          </p:nvPr>
        </p:nvSpPr>
        <p:spPr/>
        <p:txBody>
          <a:bodyPr/>
          <a:lstStyle/>
          <a:p>
            <a:fld id="{09048CEC-89AF-466B-867C-487A78B0F1B5}" type="slidenum">
              <a:rPr lang="en-GB" smtClean="0"/>
              <a:pPr/>
              <a:t>35</a:t>
            </a:fld>
            <a:endParaRPr lang="en-GB" dirty="0"/>
          </a:p>
        </p:txBody>
      </p:sp>
    </p:spTree>
    <p:extLst>
      <p:ext uri="{BB962C8B-B14F-4D97-AF65-F5344CB8AC3E}">
        <p14:creationId xmlns:p14="http://schemas.microsoft.com/office/powerpoint/2010/main" val="1206271454"/>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blinds(horizontal)">
                                      <p:cBhvr>
                                        <p:cTn id="7" dur="500"/>
                                        <p:tgtEl>
                                          <p:spTgt spid="5734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 calcmode="lin" valueType="num">
                                      <p:cBhvr>
                                        <p:cTn id="12" dur="500" decel="50000" fill="hold">
                                          <p:stCondLst>
                                            <p:cond delay="0"/>
                                          </p:stCondLst>
                                        </p:cTn>
                                        <p:tgtEl>
                                          <p:spTgt spid="5734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734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7346"/>
                                        </p:tgtEl>
                                        <p:attrNameLst>
                                          <p:attrName>ppt_w</p:attrName>
                                        </p:attrNameLst>
                                      </p:cBhvr>
                                      <p:tavLst>
                                        <p:tav tm="0">
                                          <p:val>
                                            <p:strVal val="#ppt_w*.05"/>
                                          </p:val>
                                        </p:tav>
                                        <p:tav tm="100000">
                                          <p:val>
                                            <p:strVal val="#ppt_w"/>
                                          </p:val>
                                        </p:tav>
                                      </p:tavLst>
                                    </p:anim>
                                    <p:anim calcmode="lin" valueType="num">
                                      <p:cBhvr>
                                        <p:cTn id="15" dur="1000" fill="hold"/>
                                        <p:tgtEl>
                                          <p:spTgt spid="5734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734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734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734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7346"/>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nodeType="clickEffect">
                                  <p:stCondLst>
                                    <p:cond delay="0"/>
                                  </p:stCondLst>
                                  <p:childTnLst>
                                    <p:set>
                                      <p:cBhvr>
                                        <p:cTn id="23" dur="1" fill="hold">
                                          <p:stCondLst>
                                            <p:cond delay="0"/>
                                          </p:stCondLst>
                                        </p:cTn>
                                        <p:tgtEl>
                                          <p:spTgt spid="57347"/>
                                        </p:tgtEl>
                                        <p:attrNameLst>
                                          <p:attrName>style.visibility</p:attrName>
                                        </p:attrNameLst>
                                      </p:cBhvr>
                                      <p:to>
                                        <p:strVal val="visible"/>
                                      </p:to>
                                    </p:set>
                                    <p:anim calcmode="lin" valueType="num">
                                      <p:cBhvr>
                                        <p:cTn id="24" dur="500" decel="50000" fill="hold">
                                          <p:stCondLst>
                                            <p:cond delay="0"/>
                                          </p:stCondLst>
                                        </p:cTn>
                                        <p:tgtEl>
                                          <p:spTgt spid="57347"/>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57347"/>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57347"/>
                                        </p:tgtEl>
                                        <p:attrNameLst>
                                          <p:attrName>ppt_w</p:attrName>
                                        </p:attrNameLst>
                                      </p:cBhvr>
                                      <p:tavLst>
                                        <p:tav tm="0">
                                          <p:val>
                                            <p:strVal val="#ppt_w*.05"/>
                                          </p:val>
                                        </p:tav>
                                        <p:tav tm="100000">
                                          <p:val>
                                            <p:strVal val="#ppt_w"/>
                                          </p:val>
                                        </p:tav>
                                      </p:tavLst>
                                    </p:anim>
                                    <p:anim calcmode="lin" valueType="num">
                                      <p:cBhvr>
                                        <p:cTn id="27" dur="1000" fill="hold"/>
                                        <p:tgtEl>
                                          <p:spTgt spid="57347"/>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57347"/>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57347"/>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57347"/>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6321" name="Picture 1"/>
          <p:cNvPicPr>
            <a:picLocks noChangeAspect="1" noChangeArrowheads="1"/>
          </p:cNvPicPr>
          <p:nvPr/>
        </p:nvPicPr>
        <p:blipFill>
          <a:blip r:embed="rId2" cstate="print"/>
          <a:srcRect/>
          <a:stretch>
            <a:fillRect/>
          </a:stretch>
        </p:blipFill>
        <p:spPr bwMode="auto">
          <a:xfrm>
            <a:off x="611560" y="1268760"/>
            <a:ext cx="1409700" cy="438150"/>
          </a:xfrm>
          <a:prstGeom prst="rect">
            <a:avLst/>
          </a:prstGeom>
          <a:noFill/>
          <a:ln w="9525">
            <a:noFill/>
            <a:miter lim="800000"/>
            <a:headEnd/>
            <a:tailEnd/>
          </a:ln>
        </p:spPr>
      </p:pic>
      <p:pic>
        <p:nvPicPr>
          <p:cNvPr id="56322" name="Picture 2"/>
          <p:cNvPicPr>
            <a:picLocks noChangeAspect="1" noChangeArrowheads="1"/>
          </p:cNvPicPr>
          <p:nvPr/>
        </p:nvPicPr>
        <p:blipFill>
          <a:blip r:embed="rId3" cstate="print"/>
          <a:srcRect/>
          <a:stretch>
            <a:fillRect/>
          </a:stretch>
        </p:blipFill>
        <p:spPr bwMode="auto">
          <a:xfrm>
            <a:off x="683568" y="1844824"/>
            <a:ext cx="8039100" cy="1971675"/>
          </a:xfrm>
          <a:prstGeom prst="rect">
            <a:avLst/>
          </a:prstGeom>
          <a:noFill/>
          <a:ln w="9525">
            <a:noFill/>
            <a:miter lim="800000"/>
            <a:headEnd/>
            <a:tailEnd/>
          </a:ln>
        </p:spPr>
      </p:pic>
      <p:pic>
        <p:nvPicPr>
          <p:cNvPr id="56323" name="Picture 3"/>
          <p:cNvPicPr>
            <a:picLocks noChangeAspect="1" noChangeArrowheads="1"/>
          </p:cNvPicPr>
          <p:nvPr/>
        </p:nvPicPr>
        <p:blipFill>
          <a:blip r:embed="rId4" cstate="print"/>
          <a:srcRect/>
          <a:stretch>
            <a:fillRect/>
          </a:stretch>
        </p:blipFill>
        <p:spPr bwMode="auto">
          <a:xfrm>
            <a:off x="1691680" y="4365104"/>
            <a:ext cx="5133975" cy="16287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17179E3-0E9A-B7C3-A7AD-48DA01D03FEE}"/>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246F13E1-42FD-D6D7-EBB3-B7F174E9EECB}"/>
              </a:ext>
            </a:extLst>
          </p:cNvPr>
          <p:cNvSpPr>
            <a:spLocks noGrp="1"/>
          </p:cNvSpPr>
          <p:nvPr>
            <p:ph type="sldNum" sz="quarter" idx="12"/>
          </p:nvPr>
        </p:nvSpPr>
        <p:spPr/>
        <p:txBody>
          <a:bodyPr/>
          <a:lstStyle/>
          <a:p>
            <a:fld id="{09048CEC-89AF-466B-867C-487A78B0F1B5}" type="slidenum">
              <a:rPr lang="en-GB" smtClean="0"/>
              <a:pPr/>
              <a:t>36</a:t>
            </a:fld>
            <a:endParaRPr lang="en-GB" dirty="0"/>
          </a:p>
        </p:txBody>
      </p:sp>
    </p:spTree>
    <p:extLst>
      <p:ext uri="{BB962C8B-B14F-4D97-AF65-F5344CB8AC3E}">
        <p14:creationId xmlns:p14="http://schemas.microsoft.com/office/powerpoint/2010/main" val="2534789139"/>
      </p:ext>
    </p:extLst>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6321" name="Picture 1"/>
          <p:cNvPicPr>
            <a:picLocks noChangeAspect="1" noChangeArrowheads="1"/>
          </p:cNvPicPr>
          <p:nvPr/>
        </p:nvPicPr>
        <p:blipFill>
          <a:blip r:embed="rId2" cstate="print"/>
          <a:srcRect/>
          <a:stretch>
            <a:fillRect/>
          </a:stretch>
        </p:blipFill>
        <p:spPr bwMode="auto">
          <a:xfrm>
            <a:off x="755576" y="1268760"/>
            <a:ext cx="1409700" cy="438150"/>
          </a:xfrm>
          <a:prstGeom prst="rect">
            <a:avLst/>
          </a:prstGeom>
          <a:noFill/>
          <a:ln w="9525">
            <a:noFill/>
            <a:miter lim="800000"/>
            <a:headEnd/>
            <a:tailEnd/>
          </a:ln>
        </p:spPr>
      </p:pic>
      <p:pic>
        <p:nvPicPr>
          <p:cNvPr id="95234" name="Picture 2"/>
          <p:cNvPicPr>
            <a:picLocks noChangeAspect="1" noChangeArrowheads="1"/>
          </p:cNvPicPr>
          <p:nvPr/>
        </p:nvPicPr>
        <p:blipFill>
          <a:blip r:embed="rId3" cstate="print"/>
          <a:srcRect/>
          <a:stretch>
            <a:fillRect/>
          </a:stretch>
        </p:blipFill>
        <p:spPr bwMode="auto">
          <a:xfrm>
            <a:off x="1043608" y="1844824"/>
            <a:ext cx="7200900" cy="485775"/>
          </a:xfrm>
          <a:prstGeom prst="rect">
            <a:avLst/>
          </a:prstGeom>
          <a:noFill/>
          <a:ln w="9525">
            <a:noFill/>
            <a:miter lim="800000"/>
            <a:headEnd/>
            <a:tailEnd/>
          </a:ln>
        </p:spPr>
      </p:pic>
      <p:pic>
        <p:nvPicPr>
          <p:cNvPr id="95235" name="Picture 3"/>
          <p:cNvPicPr>
            <a:picLocks noChangeAspect="1" noChangeArrowheads="1"/>
          </p:cNvPicPr>
          <p:nvPr/>
        </p:nvPicPr>
        <p:blipFill>
          <a:blip r:embed="rId4" cstate="print"/>
          <a:srcRect/>
          <a:stretch>
            <a:fillRect/>
          </a:stretch>
        </p:blipFill>
        <p:spPr bwMode="auto">
          <a:xfrm>
            <a:off x="1691680" y="2420888"/>
            <a:ext cx="4686300" cy="495300"/>
          </a:xfrm>
          <a:prstGeom prst="rect">
            <a:avLst/>
          </a:prstGeom>
          <a:noFill/>
          <a:ln w="9525">
            <a:noFill/>
            <a:miter lim="800000"/>
            <a:headEnd/>
            <a:tailEnd/>
          </a:ln>
        </p:spPr>
      </p:pic>
      <p:pic>
        <p:nvPicPr>
          <p:cNvPr id="95236" name="Picture 4"/>
          <p:cNvPicPr>
            <a:picLocks noChangeAspect="1" noChangeArrowheads="1"/>
          </p:cNvPicPr>
          <p:nvPr/>
        </p:nvPicPr>
        <p:blipFill>
          <a:blip r:embed="rId5" cstate="print"/>
          <a:srcRect/>
          <a:stretch>
            <a:fillRect/>
          </a:stretch>
        </p:blipFill>
        <p:spPr bwMode="auto">
          <a:xfrm>
            <a:off x="1763688" y="3356992"/>
            <a:ext cx="5353050" cy="1057275"/>
          </a:xfrm>
          <a:prstGeom prst="rect">
            <a:avLst/>
          </a:prstGeom>
          <a:noFill/>
          <a:ln w="9525">
            <a:noFill/>
            <a:miter lim="800000"/>
            <a:headEnd/>
            <a:tailEnd/>
          </a:ln>
        </p:spPr>
      </p:pic>
      <p:pic>
        <p:nvPicPr>
          <p:cNvPr id="95237" name="Picture 5"/>
          <p:cNvPicPr>
            <a:picLocks noChangeAspect="1" noChangeArrowheads="1"/>
          </p:cNvPicPr>
          <p:nvPr/>
        </p:nvPicPr>
        <p:blipFill>
          <a:blip r:embed="rId6" cstate="print"/>
          <a:srcRect/>
          <a:stretch>
            <a:fillRect/>
          </a:stretch>
        </p:blipFill>
        <p:spPr bwMode="auto">
          <a:xfrm>
            <a:off x="1691680" y="4869160"/>
            <a:ext cx="6315075" cy="5143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D7AD532F-9923-23F8-A78F-CC044F9E17F6}"/>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6591FBF4-44E9-A5FA-1F66-BA3FC212F194}"/>
              </a:ext>
            </a:extLst>
          </p:cNvPr>
          <p:cNvSpPr>
            <a:spLocks noGrp="1"/>
          </p:cNvSpPr>
          <p:nvPr>
            <p:ph type="sldNum" sz="quarter" idx="12"/>
          </p:nvPr>
        </p:nvSpPr>
        <p:spPr/>
        <p:txBody>
          <a:bodyPr/>
          <a:lstStyle/>
          <a:p>
            <a:fld id="{09048CEC-89AF-466B-867C-487A78B0F1B5}" type="slidenum">
              <a:rPr lang="en-GB" smtClean="0"/>
              <a:pPr/>
              <a:t>37</a:t>
            </a:fld>
            <a:endParaRPr lang="en-GB" dirty="0"/>
          </a:p>
        </p:txBody>
      </p:sp>
    </p:spTree>
    <p:extLst>
      <p:ext uri="{BB962C8B-B14F-4D97-AF65-F5344CB8AC3E}">
        <p14:creationId xmlns:p14="http://schemas.microsoft.com/office/powerpoint/2010/main" val="3909917504"/>
      </p:ext>
    </p:extLst>
  </p:cSld>
  <p:clrMapOvr>
    <a:masterClrMapping/>
  </p:clrMapOvr>
  <p:transition>
    <p:wheel spokes="8"/>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Probability Density Function</a:t>
            </a:r>
            <a:endParaRPr lang="en-GB" b="1" dirty="0"/>
          </a:p>
        </p:txBody>
      </p:sp>
      <p:pic>
        <p:nvPicPr>
          <p:cNvPr id="56321" name="Picture 1"/>
          <p:cNvPicPr>
            <a:picLocks noChangeAspect="1" noChangeArrowheads="1"/>
          </p:cNvPicPr>
          <p:nvPr/>
        </p:nvPicPr>
        <p:blipFill>
          <a:blip r:embed="rId2" cstate="print"/>
          <a:srcRect/>
          <a:stretch>
            <a:fillRect/>
          </a:stretch>
        </p:blipFill>
        <p:spPr bwMode="auto">
          <a:xfrm>
            <a:off x="1043608" y="1268760"/>
            <a:ext cx="1409700" cy="438150"/>
          </a:xfrm>
          <a:prstGeom prst="rect">
            <a:avLst/>
          </a:prstGeom>
          <a:noFill/>
          <a:ln w="9525">
            <a:noFill/>
            <a:miter lim="800000"/>
            <a:headEnd/>
            <a:tailEnd/>
          </a:ln>
        </p:spPr>
      </p:pic>
      <p:pic>
        <p:nvPicPr>
          <p:cNvPr id="128002" name="Picture 2"/>
          <p:cNvPicPr>
            <a:picLocks noChangeAspect="1" noChangeArrowheads="1"/>
          </p:cNvPicPr>
          <p:nvPr/>
        </p:nvPicPr>
        <p:blipFill>
          <a:blip r:embed="rId3" cstate="print"/>
          <a:srcRect/>
          <a:stretch>
            <a:fillRect/>
          </a:stretch>
        </p:blipFill>
        <p:spPr bwMode="auto">
          <a:xfrm>
            <a:off x="1187623" y="1803253"/>
            <a:ext cx="1944217" cy="410892"/>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1763688" y="2204864"/>
            <a:ext cx="4807695" cy="1224136"/>
          </a:xfrm>
          <a:prstGeom prst="rect">
            <a:avLst/>
          </a:prstGeom>
          <a:noFill/>
          <a:ln w="9525">
            <a:noFill/>
            <a:miter lim="800000"/>
            <a:headEnd/>
            <a:tailEnd/>
          </a:ln>
        </p:spPr>
      </p:pic>
      <p:pic>
        <p:nvPicPr>
          <p:cNvPr id="128004" name="Picture 4"/>
          <p:cNvPicPr>
            <a:picLocks noChangeAspect="1" noChangeArrowheads="1"/>
          </p:cNvPicPr>
          <p:nvPr/>
        </p:nvPicPr>
        <p:blipFill>
          <a:blip r:embed="rId5" cstate="print"/>
          <a:srcRect/>
          <a:stretch>
            <a:fillRect/>
          </a:stretch>
        </p:blipFill>
        <p:spPr bwMode="auto">
          <a:xfrm>
            <a:off x="1763688" y="3501008"/>
            <a:ext cx="6800850" cy="2952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71ED94D-8C29-A093-3CF5-0FF2175E1E5E}"/>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7F085279-513A-DB5F-D24E-AFEEE24C351B}"/>
              </a:ext>
            </a:extLst>
          </p:cNvPr>
          <p:cNvSpPr>
            <a:spLocks noGrp="1"/>
          </p:cNvSpPr>
          <p:nvPr>
            <p:ph type="sldNum" sz="quarter" idx="12"/>
          </p:nvPr>
        </p:nvSpPr>
        <p:spPr/>
        <p:txBody>
          <a:bodyPr/>
          <a:lstStyle/>
          <a:p>
            <a:fld id="{09048CEC-89AF-466B-867C-487A78B0F1B5}" type="slidenum">
              <a:rPr lang="en-GB" smtClean="0"/>
              <a:pPr/>
              <a:t>38</a:t>
            </a:fld>
            <a:endParaRPr lang="en-GB" dirty="0"/>
          </a:p>
        </p:txBody>
      </p:sp>
    </p:spTree>
    <p:extLst>
      <p:ext uri="{BB962C8B-B14F-4D97-AF65-F5344CB8AC3E}">
        <p14:creationId xmlns:p14="http://schemas.microsoft.com/office/powerpoint/2010/main" val="358200551"/>
      </p:ext>
    </p:extLst>
  </p:cSld>
  <p:clrMapOvr>
    <a:masterClrMapping/>
  </p:clrMapOvr>
  <p:transition>
    <p:wheel spokes="8"/>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lstStyle/>
          <a:p>
            <a:pPr algn="ctr"/>
            <a:fld id="{82CCBC73-2A1F-493E-9054-DC5D52CF974F}" type="datetime13">
              <a:rPr lang="en-GB" smtClean="0"/>
              <a:pPr algn="ctr"/>
              <a:t>12:01:08 PM</a:t>
            </a:fld>
            <a:endParaRPr lang="en-GB" dirty="0"/>
          </a:p>
        </p:txBody>
      </p:sp>
      <p:sp>
        <p:nvSpPr>
          <p:cNvPr id="3" name="Rectangle 2"/>
          <p:cNvSpPr/>
          <p:nvPr/>
        </p:nvSpPr>
        <p:spPr>
          <a:xfrm>
            <a:off x="1812120" y="908720"/>
            <a:ext cx="840295" cy="523220"/>
          </a:xfrm>
          <a:prstGeom prst="rect">
            <a:avLst/>
          </a:prstGeom>
        </p:spPr>
        <p:txBody>
          <a:bodyPr wrap="none">
            <a:spAutoFit/>
          </a:bodyPr>
          <a:lstStyle/>
          <a:p>
            <a:pPr algn="ctr"/>
            <a:r>
              <a:rPr lang="en-US" sz="2800" b="1" i="1" dirty="0">
                <a:latin typeface="Algerian" pitchFamily="82" charset="0"/>
              </a:rPr>
              <a:t>END</a:t>
            </a:r>
          </a:p>
        </p:txBody>
      </p:sp>
      <p:sp>
        <p:nvSpPr>
          <p:cNvPr id="4" name="Footer Placeholder 3">
            <a:extLst>
              <a:ext uri="{FF2B5EF4-FFF2-40B4-BE49-F238E27FC236}">
                <a16:creationId xmlns:a16="http://schemas.microsoft.com/office/drawing/2014/main" id="{80376CD6-3FE6-39FB-8743-F8AC184DF814}"/>
              </a:ext>
            </a:extLst>
          </p:cNvPr>
          <p:cNvSpPr>
            <a:spLocks noGrp="1"/>
          </p:cNvSpPr>
          <p:nvPr>
            <p:ph type="ftr" sz="quarter" idx="11"/>
          </p:nvPr>
        </p:nvSpPr>
        <p:spPr/>
        <p:txBody>
          <a:bodyPr/>
          <a:lstStyle/>
          <a:p>
            <a:r>
              <a:rPr lang="en-GB"/>
              <a:t>2023@tkaranjah</a:t>
            </a:r>
            <a:endParaRPr lang="en-GB" dirty="0"/>
          </a:p>
        </p:txBody>
      </p:sp>
      <p:sp>
        <p:nvSpPr>
          <p:cNvPr id="5" name="Slide Number Placeholder 4">
            <a:extLst>
              <a:ext uri="{FF2B5EF4-FFF2-40B4-BE49-F238E27FC236}">
                <a16:creationId xmlns:a16="http://schemas.microsoft.com/office/drawing/2014/main" id="{FB667E09-0EF5-42A9-5865-CA036827B668}"/>
              </a:ext>
            </a:extLst>
          </p:cNvPr>
          <p:cNvSpPr>
            <a:spLocks noGrp="1"/>
          </p:cNvSpPr>
          <p:nvPr>
            <p:ph type="sldNum" sz="quarter" idx="12"/>
          </p:nvPr>
        </p:nvSpPr>
        <p:spPr/>
        <p:txBody>
          <a:bodyPr/>
          <a:lstStyle/>
          <a:p>
            <a:fld id="{09048CEC-89AF-466B-867C-487A78B0F1B5}" type="slidenum">
              <a:rPr lang="en-GB" smtClean="0"/>
              <a:pPr/>
              <a:t>39</a:t>
            </a:fld>
            <a:endParaRPr lang="en-GB" dirty="0"/>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620688"/>
            <a:ext cx="8229600" cy="634082"/>
          </a:xfrm>
        </p:spPr>
        <p:txBody>
          <a:bodyPr>
            <a:normAutofit fontScale="90000"/>
          </a:bodyPr>
          <a:lstStyle/>
          <a:p>
            <a:pPr algn="ctr"/>
            <a:r>
              <a:rPr lang="en-US" b="1" dirty="0"/>
              <a:t>Introducing to Random variables</a:t>
            </a:r>
            <a:br>
              <a:rPr lang="en-GB" dirty="0"/>
            </a:br>
            <a:br>
              <a:rPr lang="en-GB" b="1" i="1" dirty="0"/>
            </a:br>
            <a:endParaRPr lang="en-GB" dirty="0"/>
          </a:p>
        </p:txBody>
      </p:sp>
      <p:sp>
        <p:nvSpPr>
          <p:cNvPr id="5" name="Content Placeholder 4"/>
          <p:cNvSpPr>
            <a:spLocks noGrp="1"/>
          </p:cNvSpPr>
          <p:nvPr>
            <p:ph idx="1"/>
          </p:nvPr>
        </p:nvSpPr>
        <p:spPr>
          <a:xfrm>
            <a:off x="457201" y="1124746"/>
            <a:ext cx="8229600" cy="5001419"/>
          </a:xfrm>
        </p:spPr>
        <p:txBody>
          <a:bodyPr>
            <a:normAutofit/>
          </a:bodyPr>
          <a:lstStyle/>
          <a:p>
            <a:pPr>
              <a:buNone/>
            </a:pPr>
            <a:r>
              <a:rPr lang="en-GB" dirty="0"/>
              <a:t>	</a:t>
            </a:r>
            <a:r>
              <a:rPr lang="en-GB" sz="3600" dirty="0"/>
              <a:t>The set of all possible outcomes of a statistical experiment is called a sample space. In most cases we are not interested in the elements constituting the sample space, but we may be interested only in some numerical representation of the events of the sample space.</a:t>
            </a:r>
          </a:p>
          <a:p>
            <a:pPr>
              <a:buNone/>
            </a:pPr>
            <a:endParaRPr lang="en-GB" sz="3600" dirty="0"/>
          </a:p>
        </p:txBody>
      </p:sp>
      <p:sp>
        <p:nvSpPr>
          <p:cNvPr id="2" name="Footer Placeholder 1">
            <a:extLst>
              <a:ext uri="{FF2B5EF4-FFF2-40B4-BE49-F238E27FC236}">
                <a16:creationId xmlns:a16="http://schemas.microsoft.com/office/drawing/2014/main" id="{9BE15477-1B22-5189-4423-DEB19A226130}"/>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A61094EA-97FB-1B04-669B-28DE79FE36F6}"/>
              </a:ext>
            </a:extLst>
          </p:cNvPr>
          <p:cNvSpPr>
            <a:spLocks noGrp="1"/>
          </p:cNvSpPr>
          <p:nvPr>
            <p:ph type="sldNum" sz="quarter" idx="12"/>
          </p:nvPr>
        </p:nvSpPr>
        <p:spPr/>
        <p:txBody>
          <a:bodyPr/>
          <a:lstStyle/>
          <a:p>
            <a:fld id="{09048CEC-89AF-466B-867C-487A78B0F1B5}" type="slidenum">
              <a:rPr lang="en-GB" smtClean="0"/>
              <a:pPr/>
              <a:t>4</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764704"/>
            <a:ext cx="8229600" cy="634082"/>
          </a:xfrm>
        </p:spPr>
        <p:txBody>
          <a:bodyPr>
            <a:normAutofit fontScale="90000"/>
          </a:bodyPr>
          <a:lstStyle/>
          <a:p>
            <a:pPr algn="ctr"/>
            <a:r>
              <a:rPr lang="en-US" b="1" dirty="0"/>
              <a:t>Introducing to Random variables</a:t>
            </a:r>
            <a:br>
              <a:rPr lang="en-GB" dirty="0"/>
            </a:br>
            <a:br>
              <a:rPr lang="en-GB" b="1" i="1" dirty="0"/>
            </a:br>
            <a:endParaRPr lang="en-GB" dirty="0"/>
          </a:p>
        </p:txBody>
      </p:sp>
      <p:sp>
        <p:nvSpPr>
          <p:cNvPr id="5" name="Content Placeholder 4"/>
          <p:cNvSpPr>
            <a:spLocks noGrp="1"/>
          </p:cNvSpPr>
          <p:nvPr>
            <p:ph idx="1"/>
          </p:nvPr>
        </p:nvSpPr>
        <p:spPr>
          <a:xfrm>
            <a:off x="457201" y="1124746"/>
            <a:ext cx="8229600" cy="5001419"/>
          </a:xfrm>
        </p:spPr>
        <p:txBody>
          <a:bodyPr>
            <a:normAutofit/>
          </a:bodyPr>
          <a:lstStyle/>
          <a:p>
            <a:pPr>
              <a:buNone/>
            </a:pPr>
            <a:r>
              <a:rPr lang="en-GB" sz="3600" dirty="0"/>
              <a:t>	Consider an experiment in which 100 randomly selected Kenyans are asked whether they agree or disagree with a draft constitution. If they answer YES or NO, then the sample space consists of         elements. </a:t>
            </a:r>
          </a:p>
        </p:txBody>
      </p:sp>
      <p:graphicFrame>
        <p:nvGraphicFramePr>
          <p:cNvPr id="6" name="Object 5"/>
          <p:cNvGraphicFramePr>
            <a:graphicFrameLocks noChangeAspect="1"/>
          </p:cNvGraphicFramePr>
          <p:nvPr>
            <p:extLst>
              <p:ext uri="{D42A27DB-BD31-4B8C-83A1-F6EECF244321}">
                <p14:modId xmlns:p14="http://schemas.microsoft.com/office/powerpoint/2010/main" val="1605146827"/>
              </p:ext>
            </p:extLst>
          </p:nvPr>
        </p:nvGraphicFramePr>
        <p:xfrm>
          <a:off x="3203848" y="3933056"/>
          <a:ext cx="1008112" cy="504056"/>
        </p:xfrm>
        <a:graphic>
          <a:graphicData uri="http://schemas.openxmlformats.org/presentationml/2006/ole">
            <mc:AlternateContent xmlns:mc="http://schemas.openxmlformats.org/markup-compatibility/2006">
              <mc:Choice xmlns:v="urn:schemas-microsoft-com:vml" Requires="v">
                <p:oleObj name="Equation" r:id="rId2" imgW="304560" imgH="203040" progId="Equation.DSMT4">
                  <p:embed/>
                </p:oleObj>
              </mc:Choice>
              <mc:Fallback>
                <p:oleObj name="Equation" r:id="rId2" imgW="304560" imgH="2030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933056"/>
                        <a:ext cx="100811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4B5A153C-5E55-9FCC-C24C-BCF6188E02C9}"/>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11A04E9F-207C-70D7-D2C9-9826BD676B2E}"/>
              </a:ext>
            </a:extLst>
          </p:cNvPr>
          <p:cNvSpPr>
            <a:spLocks noGrp="1"/>
          </p:cNvSpPr>
          <p:nvPr>
            <p:ph type="sldNum" sz="quarter" idx="12"/>
          </p:nvPr>
        </p:nvSpPr>
        <p:spPr/>
        <p:txBody>
          <a:bodyPr/>
          <a:lstStyle/>
          <a:p>
            <a:fld id="{09048CEC-89AF-466B-867C-487A78B0F1B5}" type="slidenum">
              <a:rPr lang="en-GB" smtClean="0"/>
              <a:pPr/>
              <a:t>5</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692696"/>
            <a:ext cx="8229600" cy="634082"/>
          </a:xfrm>
        </p:spPr>
        <p:txBody>
          <a:bodyPr>
            <a:normAutofit fontScale="90000"/>
          </a:bodyPr>
          <a:lstStyle/>
          <a:p>
            <a:r>
              <a:rPr lang="en-US" b="1" dirty="0"/>
              <a:t>Introducing to Random variables</a:t>
            </a:r>
            <a:br>
              <a:rPr lang="en-GB" dirty="0"/>
            </a:br>
            <a:br>
              <a:rPr lang="en-GB" b="1" i="1" dirty="0"/>
            </a:br>
            <a:endParaRPr lang="en-GB" dirty="0"/>
          </a:p>
        </p:txBody>
      </p:sp>
      <p:sp>
        <p:nvSpPr>
          <p:cNvPr id="5" name="Content Placeholder 4"/>
          <p:cNvSpPr>
            <a:spLocks noGrp="1"/>
          </p:cNvSpPr>
          <p:nvPr>
            <p:ph idx="1"/>
          </p:nvPr>
        </p:nvSpPr>
        <p:spPr>
          <a:xfrm>
            <a:off x="611560" y="1124744"/>
            <a:ext cx="8229600" cy="5001419"/>
          </a:xfrm>
        </p:spPr>
        <p:txBody>
          <a:bodyPr>
            <a:normAutofit fontScale="92500"/>
          </a:bodyPr>
          <a:lstStyle/>
          <a:p>
            <a:pPr>
              <a:buNone/>
            </a:pPr>
            <a:r>
              <a:rPr lang="en-GB" sz="3600" dirty="0"/>
              <a:t>	 Suppose we are only interested in the number of Kenyans who answer YES. Then a numerical value of 0, 1, 2... or 100 will be assigned to each element of the sample space. The number 0, 1, 2... Or 100 are random quantities, which are determined by the outcome of the random experiment of interviewing the Kenyans. </a:t>
            </a:r>
          </a:p>
          <a:p>
            <a:endParaRPr lang="en-GB" dirty="0"/>
          </a:p>
        </p:txBody>
      </p:sp>
      <p:sp>
        <p:nvSpPr>
          <p:cNvPr id="2" name="Footer Placeholder 1">
            <a:extLst>
              <a:ext uri="{FF2B5EF4-FFF2-40B4-BE49-F238E27FC236}">
                <a16:creationId xmlns:a16="http://schemas.microsoft.com/office/drawing/2014/main" id="{61E45D58-5F77-7CD3-55C2-9F7108B96CBD}"/>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46BD1910-E264-D4E9-0801-F9097B4F48CA}"/>
              </a:ext>
            </a:extLst>
          </p:cNvPr>
          <p:cNvSpPr>
            <a:spLocks noGrp="1"/>
          </p:cNvSpPr>
          <p:nvPr>
            <p:ph type="sldNum" sz="quarter" idx="12"/>
          </p:nvPr>
        </p:nvSpPr>
        <p:spPr/>
        <p:txBody>
          <a:bodyPr/>
          <a:lstStyle/>
          <a:p>
            <a:fld id="{09048CEC-89AF-466B-867C-487A78B0F1B5}" type="slidenum">
              <a:rPr lang="en-GB" smtClean="0"/>
              <a:pPr/>
              <a:t>6</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692696"/>
            <a:ext cx="8229600" cy="634082"/>
          </a:xfrm>
        </p:spPr>
        <p:txBody>
          <a:bodyPr>
            <a:normAutofit fontScale="90000"/>
          </a:bodyPr>
          <a:lstStyle/>
          <a:p>
            <a:r>
              <a:rPr lang="en-US" b="1" dirty="0"/>
              <a:t>Introducing to Random variables</a:t>
            </a:r>
            <a:br>
              <a:rPr lang="en-GB" dirty="0"/>
            </a:br>
            <a:br>
              <a:rPr lang="en-GB" b="1" i="1" dirty="0"/>
            </a:br>
            <a:endParaRPr lang="en-GB" dirty="0"/>
          </a:p>
        </p:txBody>
      </p:sp>
      <p:sp>
        <p:nvSpPr>
          <p:cNvPr id="5" name="Content Placeholder 4"/>
          <p:cNvSpPr>
            <a:spLocks noGrp="1"/>
          </p:cNvSpPr>
          <p:nvPr>
            <p:ph idx="1"/>
          </p:nvPr>
        </p:nvSpPr>
        <p:spPr>
          <a:xfrm>
            <a:off x="457201" y="1124746"/>
            <a:ext cx="8229600" cy="5001419"/>
          </a:xfrm>
        </p:spPr>
        <p:txBody>
          <a:bodyPr>
            <a:normAutofit fontScale="92500"/>
          </a:bodyPr>
          <a:lstStyle/>
          <a:p>
            <a:pPr>
              <a:buNone/>
            </a:pPr>
            <a:r>
              <a:rPr lang="en-GB" dirty="0"/>
              <a:t>	</a:t>
            </a:r>
            <a:r>
              <a:rPr lang="en-GB" sz="3600" dirty="0"/>
              <a:t>They may be regarded as the values assumed by a variable </a:t>
            </a:r>
            <a:r>
              <a:rPr lang="en-GB" sz="3600" i="1" dirty="0"/>
              <a:t>X defined on the sample. Since the possible values of X are random quantities, the variable X is referred to as a random Variable. </a:t>
            </a:r>
          </a:p>
          <a:p>
            <a:pPr>
              <a:buNone/>
            </a:pPr>
            <a:r>
              <a:rPr lang="en-GB" sz="3600" i="1" dirty="0"/>
              <a:t>	</a:t>
            </a:r>
          </a:p>
          <a:p>
            <a:pPr>
              <a:buNone/>
            </a:pPr>
            <a:r>
              <a:rPr lang="en-GB" sz="3600" i="1" dirty="0"/>
              <a:t>	The study of random variables and their properties is central to the theory of probability and statistics.</a:t>
            </a:r>
          </a:p>
          <a:p>
            <a:pPr>
              <a:buNone/>
            </a:pPr>
            <a:endParaRPr lang="en-GB" dirty="0"/>
          </a:p>
        </p:txBody>
      </p:sp>
      <p:sp>
        <p:nvSpPr>
          <p:cNvPr id="2" name="Footer Placeholder 1">
            <a:extLst>
              <a:ext uri="{FF2B5EF4-FFF2-40B4-BE49-F238E27FC236}">
                <a16:creationId xmlns:a16="http://schemas.microsoft.com/office/drawing/2014/main" id="{0B4959BB-3266-33ED-EE48-DCBBF2C462DB}"/>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7C9D5A73-7582-F541-9358-31356965A461}"/>
              </a:ext>
            </a:extLst>
          </p:cNvPr>
          <p:cNvSpPr>
            <a:spLocks noGrp="1"/>
          </p:cNvSpPr>
          <p:nvPr>
            <p:ph type="sldNum" sz="quarter" idx="12"/>
          </p:nvPr>
        </p:nvSpPr>
        <p:spPr/>
        <p:txBody>
          <a:bodyPr/>
          <a:lstStyle/>
          <a:p>
            <a:fld id="{09048CEC-89AF-466B-867C-487A78B0F1B5}" type="slidenum">
              <a:rPr lang="en-GB" smtClean="0"/>
              <a:pPr/>
              <a:t>7</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GB" sz="4400" b="1" i="1" dirty="0"/>
              <a:t>Random Variables</a:t>
            </a:r>
            <a:endParaRPr lang="en-GB" sz="4400" dirty="0"/>
          </a:p>
        </p:txBody>
      </p:sp>
      <p:sp>
        <p:nvSpPr>
          <p:cNvPr id="6" name="Content Placeholder 5"/>
          <p:cNvSpPr>
            <a:spLocks noGrp="1"/>
          </p:cNvSpPr>
          <p:nvPr>
            <p:ph idx="1"/>
          </p:nvPr>
        </p:nvSpPr>
        <p:spPr>
          <a:xfrm>
            <a:off x="816574" y="1333466"/>
            <a:ext cx="7067794" cy="4543806"/>
          </a:xfrm>
        </p:spPr>
        <p:txBody>
          <a:bodyPr>
            <a:normAutofit/>
          </a:bodyPr>
          <a:lstStyle/>
          <a:p>
            <a:pPr>
              <a:buNone/>
            </a:pPr>
            <a:r>
              <a:rPr lang="en-GB" dirty="0"/>
              <a:t>	</a:t>
            </a:r>
            <a:r>
              <a:rPr lang="en-GB" sz="2400" dirty="0"/>
              <a:t>Let </a:t>
            </a:r>
            <a:r>
              <a:rPr lang="en-GB" sz="2400" i="1" dirty="0"/>
              <a:t>S be a sample space representing the outcome of a Statistical experiment. Then we define a random variable as follows.</a:t>
            </a:r>
          </a:p>
          <a:p>
            <a:pPr>
              <a:buNone/>
            </a:pPr>
            <a:r>
              <a:rPr lang="en-GB" sz="2400" i="1" dirty="0"/>
              <a:t>	“A random variable X is a real valued function defined on S , that is X: S     R”</a:t>
            </a:r>
          </a:p>
          <a:p>
            <a:pPr>
              <a:buNone/>
            </a:pPr>
            <a:r>
              <a:rPr lang="en-GB" sz="2400" dirty="0"/>
              <a:t>	The function </a:t>
            </a:r>
            <a:r>
              <a:rPr lang="en-GB" sz="2400" i="1" dirty="0"/>
              <a:t>X transforms the element of S into the real numbers. Thus if        , then X(e) is the value of the random variable at the point  e in S .</a:t>
            </a:r>
          </a:p>
          <a:p>
            <a:endParaRPr lang="en-GB" dirty="0"/>
          </a:p>
        </p:txBody>
      </p:sp>
      <p:cxnSp>
        <p:nvCxnSpPr>
          <p:cNvPr id="8" name="Straight Arrow Connector 7"/>
          <p:cNvCxnSpPr/>
          <p:nvPr/>
        </p:nvCxnSpPr>
        <p:spPr>
          <a:xfrm>
            <a:off x="4788024" y="314096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1631674581"/>
              </p:ext>
            </p:extLst>
          </p:nvPr>
        </p:nvGraphicFramePr>
        <p:xfrm>
          <a:off x="5508104" y="3789040"/>
          <a:ext cx="576064" cy="393824"/>
        </p:xfrm>
        <a:graphic>
          <a:graphicData uri="http://schemas.openxmlformats.org/presentationml/2006/ole">
            <mc:AlternateContent xmlns:mc="http://schemas.openxmlformats.org/markup-compatibility/2006">
              <mc:Choice xmlns:v="urn:schemas-microsoft-com:vml" Requires="v">
                <p:oleObj name="Equation" r:id="rId2" imgW="355320" imgH="177480" progId="Equation.DSMT4">
                  <p:embed/>
                </p:oleObj>
              </mc:Choice>
              <mc:Fallback>
                <p:oleObj name="Equation" r:id="rId2" imgW="355320" imgH="1774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789040"/>
                        <a:ext cx="576064" cy="393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B23070CF-6148-EC24-8C35-98CC72BDF359}"/>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E4697091-B660-DEAE-0BE3-9F079C15D751}"/>
              </a:ext>
            </a:extLst>
          </p:cNvPr>
          <p:cNvSpPr>
            <a:spLocks noGrp="1"/>
          </p:cNvSpPr>
          <p:nvPr>
            <p:ph type="sldNum" sz="quarter" idx="12"/>
          </p:nvPr>
        </p:nvSpPr>
        <p:spPr/>
        <p:txBody>
          <a:bodyPr/>
          <a:lstStyle/>
          <a:p>
            <a:fld id="{09048CEC-89AF-466B-867C-487A78B0F1B5}" type="slidenum">
              <a:rPr lang="en-GB" smtClean="0"/>
              <a:pPr/>
              <a:t>8</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59632" y="1552122"/>
            <a:ext cx="6347714" cy="3880773"/>
          </a:xfrm>
        </p:spPr>
        <p:txBody>
          <a:bodyPr/>
          <a:lstStyle/>
          <a:p>
            <a:pPr>
              <a:buNone/>
            </a:pPr>
            <a:r>
              <a:rPr lang="en-GB" dirty="0"/>
              <a:t>	</a:t>
            </a:r>
            <a:r>
              <a:rPr lang="en-GB" sz="3200" dirty="0"/>
              <a:t> It is customary to use capital letters such as </a:t>
            </a:r>
            <a:r>
              <a:rPr lang="en-GB" sz="3200" i="1" dirty="0"/>
              <a:t>X, Y, Z  and so on, to denote random variables and their corresponding lower case letters x, y, z and so on, to denote respective values of the random variables.</a:t>
            </a:r>
            <a:endParaRPr lang="en-GB" i="1" dirty="0"/>
          </a:p>
          <a:p>
            <a:endParaRPr lang="en-GB" dirty="0"/>
          </a:p>
        </p:txBody>
      </p:sp>
      <p:sp>
        <p:nvSpPr>
          <p:cNvPr id="4" name="Title 4"/>
          <p:cNvSpPr txBox="1">
            <a:spLocks/>
          </p:cNvSpPr>
          <p:nvPr/>
        </p:nvSpPr>
        <p:spPr>
          <a:xfrm>
            <a:off x="1588008" y="427038"/>
            <a:ext cx="7498080" cy="1143000"/>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800" b="1" i="1"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Random Variables</a:t>
            </a:r>
            <a:endParaRPr kumimoji="0" lang="en-GB" sz="48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Footer Placeholder 1">
            <a:extLst>
              <a:ext uri="{FF2B5EF4-FFF2-40B4-BE49-F238E27FC236}">
                <a16:creationId xmlns:a16="http://schemas.microsoft.com/office/drawing/2014/main" id="{7EC70986-9EB3-280F-52E6-2AE9D4681947}"/>
              </a:ext>
            </a:extLst>
          </p:cNvPr>
          <p:cNvSpPr>
            <a:spLocks noGrp="1"/>
          </p:cNvSpPr>
          <p:nvPr>
            <p:ph type="ftr" sz="quarter" idx="11"/>
          </p:nvPr>
        </p:nvSpPr>
        <p:spPr/>
        <p:txBody>
          <a:bodyPr/>
          <a:lstStyle/>
          <a:p>
            <a:r>
              <a:rPr lang="en-GB"/>
              <a:t>2023@tkaranjah</a:t>
            </a:r>
            <a:endParaRPr lang="en-GB" dirty="0"/>
          </a:p>
        </p:txBody>
      </p:sp>
      <p:sp>
        <p:nvSpPr>
          <p:cNvPr id="3" name="Slide Number Placeholder 2">
            <a:extLst>
              <a:ext uri="{FF2B5EF4-FFF2-40B4-BE49-F238E27FC236}">
                <a16:creationId xmlns:a16="http://schemas.microsoft.com/office/drawing/2014/main" id="{044B9058-CCA9-30E0-F074-E78886430135}"/>
              </a:ext>
            </a:extLst>
          </p:cNvPr>
          <p:cNvSpPr>
            <a:spLocks noGrp="1"/>
          </p:cNvSpPr>
          <p:nvPr>
            <p:ph type="sldNum" sz="quarter" idx="12"/>
          </p:nvPr>
        </p:nvSpPr>
        <p:spPr/>
        <p:txBody>
          <a:bodyPr/>
          <a:lstStyle/>
          <a:p>
            <a:fld id="{09048CEC-89AF-466B-867C-487A78B0F1B5}" type="slidenum">
              <a:rPr lang="en-GB" smtClean="0"/>
              <a:pPr/>
              <a:t>9</a:t>
            </a:fld>
            <a:endParaRPr lang="en-GB"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1"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5538</TotalTime>
  <Words>1491</Words>
  <Application>Microsoft Office PowerPoint</Application>
  <PresentationFormat>On-screen Show (4:3)</PresentationFormat>
  <Paragraphs>175</Paragraphs>
  <Slides>39</Slides>
  <Notes>1</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ariant>
        <vt:lpstr>Custom Shows</vt:lpstr>
      </vt:variant>
      <vt:variant>
        <vt:i4>1</vt:i4>
      </vt:variant>
    </vt:vector>
  </HeadingPairs>
  <TitlesOfParts>
    <vt:vector size="47" baseType="lpstr">
      <vt:lpstr>Algerian</vt:lpstr>
      <vt:lpstr>Arial</vt:lpstr>
      <vt:lpstr>Calibri</vt:lpstr>
      <vt:lpstr>Trebuchet MS</vt:lpstr>
      <vt:lpstr>Wingdings 3</vt:lpstr>
      <vt:lpstr>Facet</vt:lpstr>
      <vt:lpstr>Equation</vt:lpstr>
      <vt:lpstr>SMA 2230 </vt:lpstr>
      <vt:lpstr>AIM   </vt:lpstr>
      <vt:lpstr>Introducing to Random variables  </vt:lpstr>
      <vt:lpstr>Introducing to Random variables  </vt:lpstr>
      <vt:lpstr>Introducing to Random variables  </vt:lpstr>
      <vt:lpstr>Introducing to Random variables  </vt:lpstr>
      <vt:lpstr>Introducing to Random variables  </vt:lpstr>
      <vt:lpstr>Random Variables</vt:lpstr>
      <vt:lpstr>PowerPoint Presentation</vt:lpstr>
      <vt:lpstr>R.V’s-Example 1</vt:lpstr>
      <vt:lpstr>R.V’s Example 2</vt:lpstr>
      <vt:lpstr>R.V’s Example 2</vt:lpstr>
      <vt:lpstr>R.V’s - Example 3</vt:lpstr>
      <vt:lpstr>Random Variables</vt:lpstr>
      <vt:lpstr>Discrete Random Variables</vt:lpstr>
      <vt:lpstr>Discrete Random Variables</vt:lpstr>
      <vt:lpstr>Discrete Random Variables</vt:lpstr>
      <vt:lpstr>Probability Mass Function</vt:lpstr>
      <vt:lpstr>Probability Mass Function</vt:lpstr>
      <vt:lpstr>Probability Mass Function</vt:lpstr>
      <vt:lpstr>Probability Mass Function</vt:lpstr>
      <vt:lpstr>Probability Mass Function</vt:lpstr>
      <vt:lpstr>Probability Mass Function</vt:lpstr>
      <vt:lpstr>Probability Mass Function</vt:lpstr>
      <vt:lpstr>Probability Mass Function</vt:lpstr>
      <vt:lpstr>Continuous Random Variables</vt:lpstr>
      <vt:lpstr>Continuous Random Variables</vt:lpstr>
      <vt:lpstr>Probability Density Function</vt:lpstr>
      <vt:lpstr>Probability Density Function</vt:lpstr>
      <vt:lpstr>Probability Density Function</vt:lpstr>
      <vt:lpstr>Probability Density Function</vt:lpstr>
      <vt:lpstr>Probability Density Function</vt:lpstr>
      <vt:lpstr>Probability Density Function</vt:lpstr>
      <vt:lpstr>Probability Density Function</vt:lpstr>
      <vt:lpstr>Probability Density Function</vt:lpstr>
      <vt:lpstr>Probability Density Function</vt:lpstr>
      <vt:lpstr>Probability Density Function</vt:lpstr>
      <vt:lpstr>Probability Density Function</vt:lpstr>
      <vt:lpstr>12:01:08 PM</vt:lpstr>
      <vt:lpstr>Custom Show 1</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mary wangari nduati</dc:creator>
  <cp:lastModifiedBy>Karanjah A N</cp:lastModifiedBy>
  <cp:revision>50</cp:revision>
  <dcterms:created xsi:type="dcterms:W3CDTF">2012-01-17T05:27:09Z</dcterms:created>
  <dcterms:modified xsi:type="dcterms:W3CDTF">2023-05-29T09:06:28Z</dcterms:modified>
</cp:coreProperties>
</file>