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365" r:id="rId2"/>
    <p:sldId id="366" r:id="rId3"/>
    <p:sldId id="346" r:id="rId4"/>
    <p:sldId id="293" r:id="rId5"/>
    <p:sldId id="306" r:id="rId6"/>
    <p:sldId id="308" r:id="rId7"/>
    <p:sldId id="296" r:id="rId8"/>
    <p:sldId id="295" r:id="rId9"/>
    <p:sldId id="309" r:id="rId10"/>
    <p:sldId id="298" r:id="rId11"/>
    <p:sldId id="299" r:id="rId12"/>
    <p:sldId id="297" r:id="rId13"/>
    <p:sldId id="300" r:id="rId14"/>
    <p:sldId id="302" r:id="rId15"/>
    <p:sldId id="301" r:id="rId16"/>
    <p:sldId id="303" r:id="rId17"/>
    <p:sldId id="310" r:id="rId18"/>
    <p:sldId id="367" r:id="rId19"/>
    <p:sldId id="368" r:id="rId20"/>
    <p:sldId id="311" r:id="rId21"/>
    <p:sldId id="312" r:id="rId22"/>
    <p:sldId id="313" r:id="rId23"/>
    <p:sldId id="314" r:id="rId24"/>
    <p:sldId id="316" r:id="rId25"/>
    <p:sldId id="317" r:id="rId26"/>
    <p:sldId id="318" r:id="rId27"/>
    <p:sldId id="319" r:id="rId28"/>
    <p:sldId id="320" r:id="rId29"/>
    <p:sldId id="323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6" r:id="rId38"/>
    <p:sldId id="335" r:id="rId39"/>
    <p:sldId id="337" r:id="rId40"/>
    <p:sldId id="338" r:id="rId41"/>
    <p:sldId id="344" r:id="rId42"/>
    <p:sldId id="343" r:id="rId43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5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8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8239" autoAdjust="0"/>
  </p:normalViewPr>
  <p:slideViewPr>
    <p:cSldViewPr>
      <p:cViewPr varScale="1">
        <p:scale>
          <a:sx n="75" d="100"/>
          <a:sy n="75" d="100"/>
        </p:scale>
        <p:origin x="96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D6B5-51D8-4DF9-828D-7B0C7A68700F}" type="datetimeFigureOut">
              <a:rPr lang="en-GB" smtClean="0"/>
              <a:pPr/>
              <a:t>29/05/2023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F4E39-400A-44E4-8608-13317DB6A8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08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4E39-400A-44E4-8608-13317DB6A88E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80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491-2201-4AB6-8620-6D770ECFF798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934170"/>
      </p:ext>
    </p:extLst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2EF0-AB9E-48D1-97F5-E4FBF8AFF527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54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FDC-543D-4501-80E3-EF1809572B77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507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9DA-40EC-4392-A376-B85FCC00C533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18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7B73-41DF-47DE-8179-D330774CBCC7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45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111-FA24-40F8-AF25-6C504826D98D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805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8900-22F7-4CBC-B805-1C6B9E25B6AA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645269"/>
      </p:ext>
    </p:extLst>
  </p:cSld>
  <p:clrMapOvr>
    <a:masterClrMapping/>
  </p:clrMapOvr>
  <p:transition>
    <p:wheel spokes="8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9F69-D518-4F32-B567-198EB7153168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337309"/>
      </p:ext>
    </p:extLst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00C5-8C3D-4E96-BEE2-89AC6EDA769A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285602"/>
      </p:ext>
    </p:extLst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B012-E719-4FA0-9F6D-268C3A67B077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129873"/>
      </p:ext>
    </p:extLst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1BE3-2E3E-4548-A627-A48D86657DBC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135112"/>
      </p:ext>
    </p:extLst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8A30-80E2-4674-8352-94CACA6D7B3A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527563"/>
      </p:ext>
    </p:extLst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5CF-F792-47A9-BB7C-E8562B939375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247845"/>
      </p:ext>
    </p:extLst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EA-3F3F-4AA7-85D3-CA6088849FF8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130352"/>
      </p:ext>
    </p:extLst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7BD2-F715-4B55-8B08-8FB2B73DFCDD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014991"/>
      </p:ext>
    </p:extLst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136-BB2B-4CDA-9240-01B4142BDE87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408486"/>
      </p:ext>
    </p:extLst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1F00E-73DA-4785-94A6-747A9002D6E4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11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ransition>
    <p:wheel spokes="8"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wmf"/><Relationship Id="rId7" Type="http://schemas.openxmlformats.org/officeDocument/2006/relationships/image" Target="../media/image7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0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b="1" dirty="0"/>
              <a:t>SMA 2230</a:t>
            </a:r>
            <a:br>
              <a:rPr lang="en-US" sz="7300" b="1" dirty="0"/>
            </a:br>
            <a:br>
              <a:rPr lang="en-US" sz="7300" b="1" dirty="0"/>
            </a:br>
            <a:r>
              <a:rPr lang="en-US" sz="7300" b="1" dirty="0"/>
              <a:t>Lecture 2</a:t>
            </a:r>
            <a:br>
              <a:rPr lang="en-US" sz="7300" b="1" dirty="0"/>
            </a:br>
            <a:br>
              <a:rPr lang="en-US" b="1" dirty="0"/>
            </a:b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B1AA16-F967-90D8-8D5A-4C714F09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D966E1-E1E3-DC9E-B046-38DB0427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971600" y="1216591"/>
            <a:ext cx="79208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Example 4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discrete random variable has probability distribution given by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2924944"/>
            <a:ext cx="777686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869160"/>
            <a:ext cx="5996298" cy="109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D78A1B-97E7-1734-75DD-BD524C8A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9A9943-658C-8DBA-6BAA-C045923C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31361" cy="1320800"/>
          </a:xfrm>
        </p:spPr>
        <p:txBody>
          <a:bodyPr>
            <a:norm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2456227" cy="70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16832"/>
            <a:ext cx="4149799" cy="11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2060848"/>
            <a:ext cx="339277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3140968"/>
            <a:ext cx="3251442" cy="81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4005064"/>
            <a:ext cx="3920472" cy="93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3933056"/>
            <a:ext cx="3492896" cy="97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869160"/>
            <a:ext cx="4119088" cy="94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D05A16-8830-2849-E4CF-52541D84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855F2-75C7-10DF-0EA5-197C3522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7346777" cy="1320800"/>
          </a:xfrm>
        </p:spPr>
        <p:txBody>
          <a:bodyPr>
            <a:norm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1196752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Let X be a continuous random variable with probability density function f(x) . Then the expected value of is defined by the integral,</a:t>
            </a:r>
            <a:endParaRPr lang="en-GB" sz="3200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780928"/>
            <a:ext cx="3654052" cy="140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149080"/>
            <a:ext cx="7238223" cy="47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5013176"/>
            <a:ext cx="4214946" cy="10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89969E-71D6-F9E8-BE1D-17BC766D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EC669-A061-25A2-E574-2637EEC4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7922841" cy="1320800"/>
          </a:xfrm>
        </p:spPr>
        <p:txBody>
          <a:bodyPr>
            <a:norm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1196752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u="sng" dirty="0"/>
              <a:t>Example 5</a:t>
            </a:r>
            <a:endParaRPr lang="en-GB" sz="3200" dirty="0"/>
          </a:p>
          <a:p>
            <a:r>
              <a:rPr lang="en-US" sz="3200" dirty="0"/>
              <a:t>Let X be a continuous random variable with probability density function,</a:t>
            </a:r>
            <a:endParaRPr lang="en-GB" sz="3200" dirty="0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996952"/>
            <a:ext cx="6275602" cy="160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5013176"/>
            <a:ext cx="5020306" cy="711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CA80E-C821-A6BA-8FBD-7F9EE885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38F1A-C922-9E6F-AB6A-2B150D31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7" cy="1320800"/>
          </a:xfrm>
        </p:spPr>
        <p:txBody>
          <a:bodyPr>
            <a:norm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189361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916832"/>
            <a:ext cx="7036254" cy="142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3429000"/>
            <a:ext cx="2952328" cy="12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3717032"/>
            <a:ext cx="2847077" cy="90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5085184"/>
            <a:ext cx="914772" cy="58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4D721D-12B6-A9AE-2BEA-5EBF8DCA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19287-F512-60BD-55AD-BE5B67B1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460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7922841" cy="1320800"/>
          </a:xfrm>
        </p:spPr>
        <p:txBody>
          <a:bodyPr>
            <a:norm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704856" cy="140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636912"/>
            <a:ext cx="3073623" cy="121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4005064"/>
            <a:ext cx="3485187" cy="106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5301208"/>
            <a:ext cx="1411669" cy="71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7842DC-2F79-B5FF-DAF4-2AFBBEF9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82FA7-730B-F415-3AA1-951DD79F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450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7418785" cy="1320800"/>
          </a:xfrm>
        </p:spPr>
        <p:txBody>
          <a:bodyPr>
            <a:norm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1196752"/>
            <a:ext cx="75608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Exercise </a:t>
            </a:r>
            <a:endParaRPr lang="en-GB" sz="3200" dirty="0"/>
          </a:p>
          <a:p>
            <a:pPr marL="514350" lvl="0" indent="-514350">
              <a:buFont typeface="+mj-lt"/>
              <a:buAutoNum type="arabicPeriod"/>
            </a:pPr>
            <a:r>
              <a:rPr lang="en-US" sz="3200" dirty="0"/>
              <a:t>The time it takes for a student to finish an aptitude test (in hours has the density function</a:t>
            </a:r>
            <a:endParaRPr lang="en-GB" sz="3200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212976"/>
            <a:ext cx="3673052" cy="112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212976"/>
            <a:ext cx="1994256" cy="1221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1" y="4797152"/>
            <a:ext cx="5034296" cy="65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112AEE-C0FC-A1E6-4A78-88EB86FD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3338A-5429-A0F5-BED7-DF5C90A4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7994849" cy="1320800"/>
          </a:xfrm>
        </p:spPr>
        <p:txBody>
          <a:bodyPr>
            <a:norm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1196752"/>
            <a:ext cx="7560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/>
              <a:t>Exercise </a:t>
            </a:r>
          </a:p>
          <a:p>
            <a:pPr marL="514350" lvl="0" indent="-514350">
              <a:buAutoNum type="arabicPeriod" startAt="2"/>
            </a:pPr>
            <a:r>
              <a:rPr lang="en-US" sz="3200" dirty="0"/>
              <a:t>Let X be a continuous random variable</a:t>
            </a:r>
          </a:p>
          <a:p>
            <a:pPr marL="514350" lvl="0" indent="-514350"/>
            <a:r>
              <a:rPr lang="en-US" sz="3200" dirty="0"/>
              <a:t>	 with p.d.f</a:t>
            </a:r>
            <a:endParaRPr lang="en-GB" sz="3200" dirty="0"/>
          </a:p>
          <a:p>
            <a:r>
              <a:rPr lang="en-US" sz="3200" dirty="0"/>
              <a:t> </a:t>
            </a:r>
            <a:endParaRPr lang="en-GB" sz="3200" dirty="0"/>
          </a:p>
          <a:p>
            <a:endParaRPr lang="en-GB" sz="3200" dirty="0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4797152"/>
            <a:ext cx="5034296" cy="65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1791" y="2786063"/>
            <a:ext cx="4743748" cy="186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F4D96E-3C7A-C9CB-ED80-8A0CCC6F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31408A-3145-CD3E-B07E-AD082A9A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7346777" cy="1320800"/>
          </a:xfrm>
        </p:spPr>
        <p:txBody>
          <a:bodyPr>
            <a:norm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1196752"/>
            <a:ext cx="75608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/>
              <a:t>Exercise </a:t>
            </a:r>
          </a:p>
          <a:p>
            <a:pPr marL="514350" lvl="0" indent="-514350">
              <a:buAutoNum type="arabicPeriod" startAt="3"/>
            </a:pPr>
            <a:r>
              <a:rPr lang="en-US" sz="3200" dirty="0"/>
              <a:t>The random variable X has the following distribution</a:t>
            </a:r>
          </a:p>
          <a:p>
            <a:pPr marL="514350" lvl="0" indent="-514350">
              <a:buAutoNum type="arabicPeriod" startAt="3"/>
            </a:pPr>
            <a:endParaRPr lang="en-US" sz="3200" dirty="0"/>
          </a:p>
          <a:p>
            <a:pPr marL="514350" lvl="0" indent="-514350">
              <a:buAutoNum type="arabicPeriod" startAt="3"/>
            </a:pPr>
            <a:endParaRPr lang="en-US" sz="3200" dirty="0"/>
          </a:p>
          <a:p>
            <a:pPr marL="514350" lvl="0" indent="-514350">
              <a:buAutoNum type="arabicPeriod" startAt="3"/>
            </a:pPr>
            <a:endParaRPr lang="en-US" sz="3200" dirty="0"/>
          </a:p>
          <a:p>
            <a:pPr marL="514350" lvl="0" indent="-514350">
              <a:buAutoNum type="arabicPeriod" startAt="3"/>
            </a:pPr>
            <a:endParaRPr lang="en-US" sz="3200" dirty="0"/>
          </a:p>
          <a:p>
            <a:pPr marL="514350" lvl="0" indent="-514350"/>
            <a:r>
              <a:rPr lang="en-US" sz="3200" dirty="0"/>
              <a:t>Determine the mean of the </a:t>
            </a:r>
            <a:r>
              <a:rPr lang="en-US" sz="3200" dirty="0" err="1"/>
              <a:t>r.v</a:t>
            </a:r>
            <a:r>
              <a:rPr lang="en-US" sz="3200" dirty="0"/>
              <a:t> X</a:t>
            </a:r>
            <a:endParaRPr lang="en-GB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03648" y="321297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 lvl="0">
              <a:defRPr/>
            </a:pPr>
            <a:r>
              <a:rPr lang="en-GB"/>
              <a:t>2023@tkaranjah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09929"/>
      </p:ext>
    </p:extLst>
  </p:cSld>
  <p:clrMapOvr>
    <a:masterClrMapping/>
  </p:clrMapOvr>
  <p:transition>
    <p:wheel spokes="8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7850833" cy="1320800"/>
          </a:xfrm>
        </p:spPr>
        <p:txBody>
          <a:bodyPr>
            <a:norm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1196752"/>
            <a:ext cx="7560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/>
              <a:t>Exercise </a:t>
            </a:r>
          </a:p>
          <a:p>
            <a:pPr marL="514350" lvl="0" indent="-514350"/>
            <a:r>
              <a:rPr lang="en-US" sz="3200" dirty="0"/>
              <a:t>4.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 lvl="0">
              <a:defRPr/>
            </a:pPr>
            <a:r>
              <a:rPr lang="en-GB"/>
              <a:t>2023@tkaranjah</a:t>
            </a:r>
            <a:endParaRPr lang="en-GB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7611" y="1700808"/>
            <a:ext cx="772089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4762931"/>
      </p:ext>
    </p:extLst>
  </p:cSld>
  <p:clrMapOvr>
    <a:masterClrMapping/>
  </p:clrMapOvr>
  <p:transition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4591" y="62068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Coverage</a:t>
            </a:r>
            <a:br>
              <a:rPr lang="en-GB" dirty="0"/>
            </a:br>
            <a:br>
              <a:rPr lang="en-GB" b="1" i="1" dirty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01419"/>
          </a:xfrm>
        </p:spPr>
        <p:txBody>
          <a:bodyPr>
            <a:normAutofit/>
          </a:bodyPr>
          <a:lstStyle/>
          <a:p>
            <a:pPr lvl="2"/>
            <a:r>
              <a:rPr lang="en-US" sz="3600" dirty="0"/>
              <a:t>Expectation of Random variables</a:t>
            </a:r>
          </a:p>
          <a:p>
            <a:pPr lvl="2"/>
            <a:r>
              <a:rPr lang="en-US" sz="3600" dirty="0"/>
              <a:t>Properties of Expectation</a:t>
            </a:r>
          </a:p>
          <a:p>
            <a:pPr lvl="2"/>
            <a:r>
              <a:rPr lang="en-US" sz="3600" dirty="0"/>
              <a:t>Variance of R’V </a:t>
            </a:r>
          </a:p>
          <a:p>
            <a:pPr lvl="2"/>
            <a:r>
              <a:rPr lang="en-US" sz="3600" dirty="0"/>
              <a:t>Properties of Variance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CD2953-13F5-9547-8F36-145B6AF2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2FBC7-4805-DA8A-8455-AFAD9648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94484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7758" y="393365"/>
            <a:ext cx="7850833" cy="1320800"/>
          </a:xfrm>
        </p:spPr>
        <p:txBody>
          <a:bodyPr>
            <a:normAutofit/>
          </a:bodyPr>
          <a:lstStyle/>
          <a:p>
            <a:r>
              <a:rPr lang="en-US" dirty="0"/>
              <a:t>Properties of Expectation Variables</a:t>
            </a:r>
            <a:endParaRPr lang="en-GB" b="1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7277994" cy="38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276872"/>
            <a:ext cx="6048672" cy="57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924944"/>
            <a:ext cx="6343071" cy="64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3645024"/>
            <a:ext cx="4582240" cy="5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4509120"/>
            <a:ext cx="4446632" cy="112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046506-E89C-9023-7541-F1AFA723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BFD772-CFE5-9CC3-2E19-5D7971AA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Properties of Expectation Variables</a:t>
            </a:r>
            <a:endParaRPr lang="en-GB" b="1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060848"/>
            <a:ext cx="4200374" cy="403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021071"/>
            <a:ext cx="4248472" cy="119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949280"/>
            <a:ext cx="4543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E60002-0FDC-6E7B-C961-1F8A0E93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C68C5-7154-39B7-4495-06C1F609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046" y="291133"/>
            <a:ext cx="8012065" cy="1320800"/>
          </a:xfrm>
        </p:spPr>
        <p:txBody>
          <a:bodyPr>
            <a:normAutofit/>
          </a:bodyPr>
          <a:lstStyle/>
          <a:p>
            <a:r>
              <a:rPr lang="en-US" dirty="0"/>
              <a:t>Properties of Expectation Variables</a:t>
            </a:r>
            <a:endParaRPr lang="en-GB" b="1" dirty="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232" y="1412776"/>
            <a:ext cx="7604031" cy="57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706" y="2132856"/>
            <a:ext cx="6922958" cy="53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2780928"/>
            <a:ext cx="3484612" cy="65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3789040"/>
            <a:ext cx="388843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F4AD9D-A1D1-C30D-BAA5-C52E38D8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AE63A-7B7F-C2C5-D981-28B46CFE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Properties of Expectation Variables</a:t>
            </a:r>
            <a:endParaRPr lang="en-GB" b="1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84784"/>
            <a:ext cx="5425190" cy="435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684FE1-2763-29B3-D418-72CD69DA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F4C5C-647D-5A03-0CB2-1302D61B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78825" cy="1320800"/>
          </a:xfrm>
        </p:spPr>
        <p:txBody>
          <a:bodyPr>
            <a:normAutofit/>
          </a:bodyPr>
          <a:lstStyle/>
          <a:p>
            <a:r>
              <a:rPr lang="en-US" dirty="0"/>
              <a:t>Properties of Expectation Variables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26" y="1628800"/>
            <a:ext cx="7798898" cy="3880773"/>
          </a:xfrm>
        </p:spPr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sz="3200" dirty="0"/>
              <a:t>The two properties (1) and (2) are called linear properties of expectation. They remain valid when X is a discrete random variable, in which case the integrals are replaced by summations.</a:t>
            </a:r>
            <a:endParaRPr lang="en-GB" sz="3200" dirty="0"/>
          </a:p>
          <a:p>
            <a:pPr>
              <a:buNone/>
            </a:pP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446617-AD25-D072-B22A-D3D3525F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407AB-7220-3DD0-1140-3DC7B859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7922841" cy="1320800"/>
          </a:xfrm>
        </p:spPr>
        <p:txBody>
          <a:bodyPr>
            <a:normAutofit/>
          </a:bodyPr>
          <a:lstStyle/>
          <a:p>
            <a:r>
              <a:rPr lang="en-US" dirty="0"/>
              <a:t>Properties of Expectation Variables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053208"/>
          </a:xfrm>
        </p:spPr>
        <p:txBody>
          <a:bodyPr/>
          <a:lstStyle/>
          <a:p>
            <a:pPr>
              <a:buNone/>
            </a:pPr>
            <a:r>
              <a:rPr lang="en-US" i="1" u="sng" dirty="0"/>
              <a:t> </a:t>
            </a:r>
            <a:r>
              <a:rPr lang="en-US" sz="2800" i="1" u="sng" dirty="0"/>
              <a:t>Example 6</a:t>
            </a:r>
            <a:endParaRPr lang="en-GB" sz="2800" dirty="0"/>
          </a:p>
          <a:p>
            <a:pPr>
              <a:buNone/>
            </a:pPr>
            <a:r>
              <a:rPr lang="en-US" sz="2800" dirty="0"/>
              <a:t>	Let X be a discrete random variable with probability mass function,</a:t>
            </a:r>
            <a:endParaRPr lang="en-GB" sz="2800" dirty="0"/>
          </a:p>
          <a:p>
            <a:endParaRPr lang="en-GB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284984"/>
            <a:ext cx="5026099" cy="1714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155820"/>
            <a:ext cx="3888432" cy="82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CE4D1-1408-6491-BE78-E7B1DAE1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06A9F-09AB-065B-3E22-6DD4FA95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78825" cy="1320800"/>
          </a:xfrm>
        </p:spPr>
        <p:txBody>
          <a:bodyPr>
            <a:normAutofit/>
          </a:bodyPr>
          <a:lstStyle/>
          <a:p>
            <a:r>
              <a:rPr lang="en-US" dirty="0"/>
              <a:t>Properties of Expectation Variables</a:t>
            </a:r>
            <a:endParaRPr lang="en-GB" b="1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208676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844824"/>
            <a:ext cx="3241901" cy="137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429000"/>
            <a:ext cx="4283593" cy="102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293096"/>
            <a:ext cx="1229454" cy="63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4" y="4869160"/>
            <a:ext cx="6105650" cy="104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5776" y="5574084"/>
            <a:ext cx="1512168" cy="128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B04F4C-0C76-5D1E-4071-57B4126E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76084-0DE5-8723-F625-7D0A576E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26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737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7994849" cy="1320800"/>
          </a:xfrm>
        </p:spPr>
        <p:txBody>
          <a:bodyPr>
            <a:normAutofit/>
          </a:bodyPr>
          <a:lstStyle/>
          <a:p>
            <a:r>
              <a:rPr lang="en-US" dirty="0"/>
              <a:t>Properties of Expectation Variables</a:t>
            </a:r>
            <a:endParaRPr lang="en-GB" b="1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6713297" cy="168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645024"/>
            <a:ext cx="3193408" cy="96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C622FC-5AD4-B21D-567E-3740E3F3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6C7CDE-8E77-5F3E-F686-5BABB6F6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27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747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78825" cy="1320800"/>
          </a:xfrm>
        </p:spPr>
        <p:txBody>
          <a:bodyPr>
            <a:normAutofit/>
          </a:bodyPr>
          <a:lstStyle/>
          <a:p>
            <a:r>
              <a:rPr lang="en-US" dirty="0"/>
              <a:t>Properties of Expectation Variables</a:t>
            </a:r>
            <a:endParaRPr lang="en-GB" b="1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1869815" cy="60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844824"/>
            <a:ext cx="6284385" cy="71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376238"/>
            <a:ext cx="2945507" cy="11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3573016"/>
            <a:ext cx="6275215" cy="372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4077072"/>
            <a:ext cx="4364134" cy="54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1680" y="4653136"/>
            <a:ext cx="2534022" cy="112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4725144"/>
            <a:ext cx="2051298" cy="102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63688" y="5805264"/>
            <a:ext cx="5887439" cy="52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A6063D-2AD9-3F4C-488F-13F0B0BD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8D2512-E5ED-22EE-037F-D12DC414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850833" cy="132080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Moments of a Distribution  </a:t>
            </a:r>
            <a:endParaRPr lang="en-GB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9" y="1578249"/>
            <a:ext cx="8178112" cy="3349352"/>
          </a:xfrm>
        </p:spPr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sz="3200" dirty="0"/>
              <a:t>Consider a random variable with p.d.f . f(x). Then the expected value of X , if it exists, is called the mean of the random variable X or the mean of the probability distribution  f(x). It is usually denoted by</a:t>
            </a:r>
            <a:endParaRPr lang="en-GB" sz="3200" dirty="0"/>
          </a:p>
          <a:p>
            <a:endParaRPr lang="en-GB" dirty="0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7787" y="4638802"/>
            <a:ext cx="23762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5279751"/>
            <a:ext cx="2084219" cy="75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28D33-4A0B-EEFD-D810-83C2A630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1F333-B734-C263-7CB0-A4C471CF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29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332656"/>
            <a:ext cx="7562801" cy="1320800"/>
          </a:xfrm>
        </p:spPr>
        <p:txBody>
          <a:bodyPr>
            <a:norm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1196752"/>
            <a:ext cx="75608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expected value or expectation of a random variable is merely its average value, where we speak of “average” value as one that is weighted according to the probability distribution. The expected value of a distribution can be thought of as a measure of centre, as we think of the average as being middle of values. </a:t>
            </a:r>
            <a:endParaRPr lang="en-GB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14A9C-094C-F762-1FB2-535A623B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B024D-26B3-346A-B398-7F889394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66857" cy="132080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Moments of a Distribution  </a:t>
            </a:r>
            <a:endParaRPr lang="en-GB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608" y="1447799"/>
            <a:ext cx="7890080" cy="4141437"/>
          </a:xfrm>
        </p:spPr>
        <p:txBody>
          <a:bodyPr/>
          <a:lstStyle/>
          <a:p>
            <a:pPr>
              <a:buNone/>
            </a:pPr>
            <a:r>
              <a:rPr lang="en-GB" dirty="0"/>
              <a:t>	</a:t>
            </a:r>
            <a:r>
              <a:rPr lang="en-US" sz="2800" dirty="0"/>
              <a:t>This is also called the first moment about the point          .  In general the      moment about         is defined by,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	</a:t>
            </a:r>
            <a:endParaRPr lang="en-GB" sz="2800" dirty="0"/>
          </a:p>
          <a:p>
            <a:endParaRPr lang="en-GB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396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63170"/>
              </p:ext>
            </p:extLst>
          </p:nvPr>
        </p:nvGraphicFramePr>
        <p:xfrm>
          <a:off x="1484584" y="2977240"/>
          <a:ext cx="207327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279360" progId="Equation.DSMT4">
                  <p:embed/>
                </p:oleObj>
              </mc:Choice>
              <mc:Fallback>
                <p:oleObj name="Equation" r:id="rId2" imgW="825480" imgH="2793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584" y="2977240"/>
                        <a:ext cx="2073275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878651"/>
              </p:ext>
            </p:extLst>
          </p:nvPr>
        </p:nvGraphicFramePr>
        <p:xfrm>
          <a:off x="2411760" y="1944330"/>
          <a:ext cx="8937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177480" progId="Equation.DSMT4">
                  <p:embed/>
                </p:oleObj>
              </mc:Choice>
              <mc:Fallback>
                <p:oleObj name="Equation" r:id="rId4" imgW="35532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944330"/>
                        <a:ext cx="89376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8835" y="3011533"/>
            <a:ext cx="378556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2160" y="1844824"/>
            <a:ext cx="504056" cy="43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648" y="3951476"/>
            <a:ext cx="6336704" cy="66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5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37867" y="4568496"/>
            <a:ext cx="5904656" cy="52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262AE3F2-CD5D-41C5-9CBF-34DB67E7B4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01481"/>
              </p:ext>
            </p:extLst>
          </p:nvPr>
        </p:nvGraphicFramePr>
        <p:xfrm>
          <a:off x="2419339" y="2372535"/>
          <a:ext cx="8937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177480" progId="Equation.DSMT4">
                  <p:embed/>
                </p:oleObj>
              </mc:Choice>
              <mc:Fallback>
                <p:oleObj name="Equation" r:id="rId4" imgW="355320" imgH="177480" progId="Equation.DSMT4">
                  <p:embed/>
                  <p:pic>
                    <p:nvPicPr>
                      <p:cNvPr id="839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39" y="2372535"/>
                        <a:ext cx="89376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4D026-B2E6-6E46-37B5-31D262AF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6D169-DB72-2874-6256-ED070840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30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78825" cy="132080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Moments of a Distribution  </a:t>
            </a:r>
            <a:endParaRPr lang="en-GB" sz="44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096444" cy="45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916832"/>
            <a:ext cx="7428853" cy="44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564904"/>
            <a:ext cx="3122601" cy="70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043608" y="3318570"/>
            <a:ext cx="7344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and are called </a:t>
            </a:r>
            <a:r>
              <a:rPr lang="en-US" sz="3200" i="1" u="sng" dirty="0"/>
              <a:t>central moments</a:t>
            </a:r>
            <a:r>
              <a:rPr lang="en-US" sz="3200" dirty="0"/>
              <a:t>. In any case, the exponent k is called the order of the moment and is assumed to be a non-negative integer.  However we note that, the first central moment of a distribution is always zero, i.e.</a:t>
            </a:r>
            <a:endParaRPr lang="en-GB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ECA0C-40B8-B4D1-168F-AD1A9780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F435B-EF50-99B9-48DC-54577877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31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562801" cy="132080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Moments of a Distribution  </a:t>
            </a:r>
            <a:endParaRPr lang="en-GB" sz="44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608" y="1340768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However we note that, the first central moment of a distribution is always zero, i.e.</a:t>
            </a:r>
            <a:endParaRPr lang="en-GB" sz="3200" dirty="0"/>
          </a:p>
          <a:p>
            <a:endParaRPr lang="en-GB" sz="3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60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69648"/>
              </p:ext>
            </p:extLst>
          </p:nvPr>
        </p:nvGraphicFramePr>
        <p:xfrm>
          <a:off x="1457150" y="2902843"/>
          <a:ext cx="6229699" cy="52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400" imgH="241300" progId="Equation.DSMT4">
                  <p:embed/>
                </p:oleObj>
              </mc:Choice>
              <mc:Fallback>
                <p:oleObj name="Equation" r:id="rId2" imgW="2819400" imgH="2413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150" y="2902843"/>
                        <a:ext cx="6229699" cy="5261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115616" y="3429000"/>
            <a:ext cx="74888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second central moment of a distribution is commonly used as a measure of dispersion or spread of a distribution and is usually referred to as the </a:t>
            </a:r>
            <a:r>
              <a:rPr lang="en-US" sz="3200" i="1" u="sng" dirty="0"/>
              <a:t>variance of the distribution</a:t>
            </a:r>
            <a:r>
              <a:rPr lang="en-US" sz="3200" dirty="0"/>
              <a:t>, denoted as      .  We write,</a:t>
            </a:r>
            <a:endParaRPr lang="en-GB" sz="3200" dirty="0"/>
          </a:p>
          <a:p>
            <a:endParaRPr lang="en-GB" sz="3200" dirty="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063781"/>
              </p:ext>
            </p:extLst>
          </p:nvPr>
        </p:nvGraphicFramePr>
        <p:xfrm>
          <a:off x="3347864" y="5776850"/>
          <a:ext cx="651123" cy="70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713" imgH="203024" progId="Equation.DSMT4">
                  <p:embed/>
                </p:oleObj>
              </mc:Choice>
              <mc:Fallback>
                <p:oleObj name="Equation" r:id="rId4" imgW="215713" imgH="203024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776850"/>
                        <a:ext cx="651123" cy="701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36D35-E29E-AB42-231C-439E591B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58120-AA58-A164-3798-CDE315FA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32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860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7" cy="132080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Moments of a Distribution  </a:t>
            </a:r>
            <a:endParaRPr lang="en-GB" sz="44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115616" y="3429000"/>
            <a:ext cx="748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is called the standard deviation.</a:t>
            </a:r>
            <a:endParaRPr lang="en-GB" sz="3200" dirty="0"/>
          </a:p>
          <a:p>
            <a:r>
              <a:rPr lang="en-US" sz="3200" dirty="0"/>
              <a:t>Therefore, if  f(x) is the density function of , then  X, then</a:t>
            </a:r>
            <a:endParaRPr lang="en-GB" sz="3200" dirty="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403648" y="1340768"/>
          <a:ext cx="412461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241300" progId="Equation.DSMT4">
                  <p:embed/>
                </p:oleObj>
              </mc:Choice>
              <mc:Fallback>
                <p:oleObj name="Equation" r:id="rId2" imgW="1701800" imgH="24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340768"/>
                        <a:ext cx="4124618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5652120" y="1340768"/>
            <a:ext cx="1656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, while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1475656" y="2276872"/>
          <a:ext cx="452953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200" imgH="292100" progId="Equation.DSMT4">
                  <p:embed/>
                </p:oleObj>
              </mc:Choice>
              <mc:Fallback>
                <p:oleObj name="Equation" r:id="rId4" imgW="1854200" imgH="292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76872"/>
                        <a:ext cx="4529536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1187624" y="4941168"/>
          <a:ext cx="6608762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62240" imgH="520560" progId="Equation.DSMT4">
                  <p:embed/>
                </p:oleObj>
              </mc:Choice>
              <mc:Fallback>
                <p:oleObj name="Equation" r:id="rId6" imgW="3162240" imgH="5205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941168"/>
                        <a:ext cx="6608762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0FB3C-0020-B257-A2C3-9C3C0BA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C35CF-615A-CC8A-6CC4-3F4F3A9C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33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850833" cy="132080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Moments of a Distribution  </a:t>
            </a:r>
            <a:endParaRPr lang="en-GB" sz="44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71600" y="5301208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Determine the mean and variance of  Y.</a:t>
            </a:r>
            <a:endParaRPr lang="en-GB" sz="3200" dirty="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608" y="1340768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u="sng" dirty="0"/>
              <a:t>Example 1</a:t>
            </a:r>
            <a:endParaRPr lang="en-GB" sz="3200" dirty="0"/>
          </a:p>
          <a:p>
            <a:r>
              <a:rPr lang="en-US" sz="3200" dirty="0"/>
              <a:t>A continuous random variable  Y has probability density function given by,</a:t>
            </a:r>
            <a:endParaRPr lang="en-GB" sz="3200" dirty="0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1331640" y="3501008"/>
          <a:ext cx="2631255" cy="12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558720" progId="Equation.DSMT4">
                  <p:embed/>
                </p:oleObj>
              </mc:Choice>
              <mc:Fallback>
                <p:oleObj name="Equation" r:id="rId2" imgW="1168200" imgH="558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501008"/>
                        <a:ext cx="2631255" cy="12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4788024" y="3573016"/>
          <a:ext cx="1854152" cy="1092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197" imgH="406224" progId="Equation.DSMT4">
                  <p:embed/>
                </p:oleObj>
              </mc:Choice>
              <mc:Fallback>
                <p:oleObj name="Equation" r:id="rId4" imgW="698197" imgH="406224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573016"/>
                        <a:ext cx="1854152" cy="10921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1CFE2-37AA-36CD-4387-9F7B75E9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EEC96-D556-6211-C0E9-8742E0F8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34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634809" cy="132080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Moments of a Distribution  </a:t>
            </a:r>
            <a:endParaRPr lang="en-GB" sz="44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71600" y="5301208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Determine the mean and variance of  Y.</a:t>
            </a:r>
            <a:endParaRPr lang="en-GB" sz="3200" dirty="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55576" y="1222912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u="sng" dirty="0"/>
              <a:t>Solution: </a:t>
            </a:r>
            <a:endParaRPr lang="en-GB" sz="3200" dirty="0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903288" y="1989138"/>
          <a:ext cx="7671677" cy="1079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200" imgH="482400" progId="Equation.DSMT4">
                  <p:embed/>
                </p:oleObj>
              </mc:Choice>
              <mc:Fallback>
                <p:oleObj name="Equation" r:id="rId2" imgW="345420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989138"/>
                        <a:ext cx="7671677" cy="1079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1043608" y="3212976"/>
            <a:ext cx="46313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While the variance will be </a:t>
            </a:r>
            <a:endParaRPr lang="en-GB" sz="3200" dirty="0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971599" y="3954241"/>
          <a:ext cx="7954913" cy="897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05240" imgH="482400" progId="Equation.DSMT4">
                  <p:embed/>
                </p:oleObj>
              </mc:Choice>
              <mc:Fallback>
                <p:oleObj name="Equation" r:id="rId4" imgW="4305240" imgH="482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3954241"/>
                        <a:ext cx="7954913" cy="8971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BC757-BAC8-E694-A33A-D60C3397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8C5C4-8565-96C0-1FE9-F0520920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35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418785" cy="132080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Moments of a Distribution  </a:t>
            </a:r>
            <a:endParaRPr lang="en-GB" sz="44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608" y="1124744"/>
            <a:ext cx="7272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u="sng" dirty="0"/>
              <a:t>Example 2</a:t>
            </a:r>
            <a:endParaRPr lang="en-GB" sz="3200" dirty="0"/>
          </a:p>
          <a:p>
            <a:r>
              <a:rPr lang="en-US" sz="3200" dirty="0"/>
              <a:t>Let X be a discrete random variable with probability distribution,</a:t>
            </a:r>
            <a:endParaRPr lang="en-GB" sz="3200" dirty="0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43608" y="4653136"/>
            <a:ext cx="6649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Compute the mean and variance of X .</a:t>
            </a:r>
            <a:endParaRPr lang="en-GB" sz="3200" dirty="0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1376363" y="2781300"/>
          <a:ext cx="1711325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660240" progId="Equation.DSMT4">
                  <p:embed/>
                </p:oleObj>
              </mc:Choice>
              <mc:Fallback>
                <p:oleObj name="Equation" r:id="rId2" imgW="77436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781300"/>
                        <a:ext cx="1711325" cy="144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3563888" y="3068960"/>
          <a:ext cx="2435946" cy="985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406080" progId="Equation.DSMT4">
                  <p:embed/>
                </p:oleObj>
              </mc:Choice>
              <mc:Fallback>
                <p:oleObj name="Equation" r:id="rId4" imgW="1015920" imgH="406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068960"/>
                        <a:ext cx="2435946" cy="985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8A788-2A4C-E3ED-F55F-9967F8ED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59D1C-F9A2-81CD-EF2D-54409FAD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36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418" y="364099"/>
            <a:ext cx="7415188" cy="1320800"/>
          </a:xfrm>
        </p:spPr>
        <p:txBody>
          <a:bodyPr>
            <a:normAutofit/>
          </a:bodyPr>
          <a:lstStyle/>
          <a:p>
            <a:r>
              <a:rPr lang="en-US" sz="4400" b="1" i="1" dirty="0"/>
              <a:t>Moments of a Distribution  </a:t>
            </a:r>
            <a:endParaRPr lang="en-GB" sz="44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608" y="112474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u="sng" dirty="0"/>
              <a:t>Solution: </a:t>
            </a:r>
            <a:endParaRPr lang="en-GB" sz="3200" dirty="0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1772816"/>
            <a:ext cx="245154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772816"/>
            <a:ext cx="481751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2780928"/>
            <a:ext cx="792088" cy="93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2924944"/>
            <a:ext cx="1074976" cy="54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3663702"/>
            <a:ext cx="3096344" cy="84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3573016"/>
            <a:ext cx="4486524" cy="85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67944" y="4365104"/>
            <a:ext cx="864096" cy="70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7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5085184"/>
            <a:ext cx="1800200" cy="46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8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71800" y="5661248"/>
            <a:ext cx="3816424" cy="91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7D9FE-271C-4EAB-0D38-A7457210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5440C-A4A1-7795-5713-42D0FFF0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37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911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911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 </a:t>
            </a:r>
            <a:r>
              <a:rPr lang="en-US" sz="4400" b="1" u="sng" dirty="0"/>
              <a:t>Properties of Variance</a:t>
            </a:r>
            <a:endParaRPr lang="en-GB" sz="44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91149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2163854" cy="85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50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31718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51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564904"/>
            <a:ext cx="1588769" cy="42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5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3789040"/>
            <a:ext cx="543779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54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6021288"/>
            <a:ext cx="281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B4DCD-BB98-8FC8-0142-5715D340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17438-170B-865C-B25B-7FA762A5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 </a:t>
            </a:r>
            <a:r>
              <a:rPr lang="en-US" sz="4400" b="1" u="sng" dirty="0"/>
              <a:t>Properties of Variance</a:t>
            </a:r>
            <a:endParaRPr lang="en-GB" sz="44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9217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10858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3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268760"/>
            <a:ext cx="7762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4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492896"/>
            <a:ext cx="4467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5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3212976"/>
            <a:ext cx="8477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6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3717032"/>
            <a:ext cx="5534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BC6CD-EFF0-0E30-FF5F-CFB0B3A7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EF4C6-27D1-E298-6FD8-4D5BE2FC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78825" cy="1320800"/>
          </a:xfrm>
        </p:spPr>
        <p:txBody>
          <a:bodyPr>
            <a:no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1196752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By weighing the value of the random variable according to the probability distribution, we hope to obtain a number that summarizes a typical value of an observation of the random variable.</a:t>
            </a:r>
            <a:endParaRPr lang="en-GB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6EB766-979F-03A0-9728-FFA11041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97C310-8F93-47DC-EF41-A4CC1316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 </a:t>
            </a:r>
            <a:r>
              <a:rPr lang="en-US" sz="4400" b="1" u="sng" dirty="0"/>
              <a:t>Properties of Variance</a:t>
            </a:r>
            <a:endParaRPr lang="en-GB" sz="44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971600" y="1556792"/>
            <a:ext cx="79208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This implies that the variability of a random variable remains unchanged if a constant is added or subtracted from a random variable. In other words the addition or subtraction of constant only shifts the location of the distribution but its spread is unchanged, i.e. </a:t>
            </a:r>
            <a:r>
              <a:rPr lang="en-US" sz="3200" u="sng" dirty="0"/>
              <a:t>the variance is scale invariant</a:t>
            </a:r>
            <a:r>
              <a:rPr lang="en-US" sz="3200" dirty="0"/>
              <a:t>.</a:t>
            </a:r>
            <a:endParaRPr lang="en-GB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6740C-1ABE-CC13-6145-B323CFF9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B2A96-150E-249E-C168-FAC20638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40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 </a:t>
            </a:r>
            <a:r>
              <a:rPr lang="en-US" sz="4400" b="1" u="sng" dirty="0"/>
              <a:t>Properties of Variance</a:t>
            </a:r>
            <a:endParaRPr lang="en-GB" sz="44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9216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45434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916832"/>
            <a:ext cx="5467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2420888"/>
            <a:ext cx="10858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1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2276872"/>
            <a:ext cx="60293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5805264"/>
            <a:ext cx="79152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E97E7-4925-B28A-60A3-5E7ADF17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EDEB4-90C7-F8D2-C9C5-51DB5190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7498080" cy="1143000"/>
          </a:xfrm>
        </p:spPr>
        <p:txBody>
          <a:bodyPr/>
          <a:lstStyle/>
          <a:p>
            <a:pPr algn="ctr"/>
            <a:fld id="{82CCBC73-2A1F-493E-9054-DC5D52CF974F}" type="datetime13">
              <a:rPr lang="en-GB" smtClean="0"/>
              <a:pPr algn="ctr"/>
              <a:t>12:05:25 PM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C5B16-529E-C9E5-C06A-C065DDF2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6DD1E-AEE4-4E4D-42C6-C2222757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6435" y="372750"/>
            <a:ext cx="7634809" cy="1320800"/>
          </a:xfrm>
        </p:spPr>
        <p:txBody>
          <a:bodyPr>
            <a:norm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1196752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Let X be a continuous random variable with probability density function f(x) . Then the expected value of is defined by the integral,</a:t>
            </a:r>
            <a:endParaRPr lang="en-GB" sz="32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996952"/>
            <a:ext cx="5192273" cy="206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373216"/>
            <a:ext cx="758853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80033-4BCB-2ED3-B704-E4AA37AA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4B12A-7867-502D-0BA8-5D2B35FB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7581044" cy="1320800"/>
          </a:xfrm>
        </p:spPr>
        <p:txBody>
          <a:bodyPr>
            <a:norm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859003" cy="159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429000"/>
            <a:ext cx="5278794" cy="114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376344-E066-3923-3F3A-DDCF348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66032B-5ECB-1E28-FAF9-87889162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332656"/>
            <a:ext cx="7346777" cy="1320800"/>
          </a:xfrm>
        </p:spPr>
        <p:txBody>
          <a:bodyPr>
            <a:norm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1196752"/>
            <a:ext cx="75608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u="sng" dirty="0"/>
              <a:t>Example 3</a:t>
            </a:r>
            <a:endParaRPr lang="en-GB" sz="3200" dirty="0"/>
          </a:p>
          <a:p>
            <a:r>
              <a:rPr lang="en-US" sz="3200" dirty="0"/>
              <a:t>Suppose that in a gambling game, a player is paid a number of shillings equal to the number of points showing when a fair die is tossed. What is the expected gain of a player in a single game?</a:t>
            </a:r>
            <a:endParaRPr lang="en-GB" sz="3200" dirty="0"/>
          </a:p>
          <a:p>
            <a:r>
              <a:rPr lang="en-US" sz="3200" dirty="0"/>
              <a:t> </a:t>
            </a:r>
            <a:endParaRPr lang="en-GB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8FB464-C616-5491-0607-3BB050FC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DAA12-4503-DAB1-1E2E-A4F3FD29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62801" cy="1320800"/>
          </a:xfrm>
        </p:spPr>
        <p:txBody>
          <a:bodyPr>
            <a:norm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1259632" y="1556792"/>
            <a:ext cx="7200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u="sng" dirty="0"/>
              <a:t>Solution: </a:t>
            </a:r>
            <a:r>
              <a:rPr lang="en-US" sz="2800" dirty="0"/>
              <a:t>Let denote the number of shillings won by the player in a single game. Then is a discrete random variable with possible values . Since the die is fair, then </a:t>
            </a:r>
            <a:endParaRPr lang="en-GB" sz="2800" dirty="0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645024"/>
            <a:ext cx="342533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501008"/>
            <a:ext cx="2805659" cy="147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71600" y="528834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Therefore the expected gain of the player is given by;</a:t>
            </a:r>
            <a:endParaRPr lang="en-GB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EBB9F9-A117-8011-9DF7-A5A005D0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07F37-A956-5671-B83F-E0B4A2D2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7634809" cy="1320800"/>
          </a:xfrm>
        </p:spPr>
        <p:txBody>
          <a:bodyPr>
            <a:normAutofit/>
          </a:bodyPr>
          <a:lstStyle/>
          <a:p>
            <a:r>
              <a:rPr lang="en-US" dirty="0"/>
              <a:t>Expectation of Random Variables</a:t>
            </a:r>
            <a:endParaRPr lang="en-GB" b="1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521" y="1340768"/>
            <a:ext cx="3554431" cy="1273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3072" y="2564904"/>
            <a:ext cx="6777360" cy="114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3717032"/>
            <a:ext cx="1012628" cy="108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104D45-F124-36BA-F924-A02EA039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B5F89F-921B-6740-0A14-DBBBA30B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10318</TotalTime>
  <Words>1062</Words>
  <Application>Microsoft Office PowerPoint</Application>
  <PresentationFormat>On-screen Show (4:3)</PresentationFormat>
  <Paragraphs>194</Paragraphs>
  <Slides>42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  <vt:variant>
        <vt:lpstr>Custom Shows</vt:lpstr>
      </vt:variant>
      <vt:variant>
        <vt:i4>1</vt:i4>
      </vt:variant>
    </vt:vector>
  </HeadingPairs>
  <TitlesOfParts>
    <vt:vector size="49" baseType="lpstr">
      <vt:lpstr>Arial</vt:lpstr>
      <vt:lpstr>Calibri</vt:lpstr>
      <vt:lpstr>Trebuchet MS</vt:lpstr>
      <vt:lpstr>Wingdings 3</vt:lpstr>
      <vt:lpstr>Facet</vt:lpstr>
      <vt:lpstr>Equation</vt:lpstr>
      <vt:lpstr>SMA 2230  Lecture 2  </vt:lpstr>
      <vt:lpstr>Coverage  </vt:lpstr>
      <vt:lpstr>Expectation of Random Variables</vt:lpstr>
      <vt:lpstr>Expectation of Random Variables</vt:lpstr>
      <vt:lpstr>Expectation of Random Variables</vt:lpstr>
      <vt:lpstr>Expectation of Random Variables</vt:lpstr>
      <vt:lpstr>Expectation of Random Variables</vt:lpstr>
      <vt:lpstr>Expectation of Random Variables</vt:lpstr>
      <vt:lpstr>Expectation of Random Variables</vt:lpstr>
      <vt:lpstr>Expectation of Random Variables</vt:lpstr>
      <vt:lpstr>Expectation of Random Variables</vt:lpstr>
      <vt:lpstr>Expectation of Random Variables</vt:lpstr>
      <vt:lpstr>Expectation of Random Variables</vt:lpstr>
      <vt:lpstr>Expectation of Random Variables</vt:lpstr>
      <vt:lpstr>Expectation of Random Variables</vt:lpstr>
      <vt:lpstr>Expectation of Random Variables</vt:lpstr>
      <vt:lpstr>Expectation of Random Variables</vt:lpstr>
      <vt:lpstr>Expectation of Random Variables</vt:lpstr>
      <vt:lpstr>Expectation of Random Variables</vt:lpstr>
      <vt:lpstr>Properties of Expectation Variables</vt:lpstr>
      <vt:lpstr>Properties of Expectation Variables</vt:lpstr>
      <vt:lpstr>Properties of Expectation Variables</vt:lpstr>
      <vt:lpstr>Properties of Expectation Variables</vt:lpstr>
      <vt:lpstr>Properties of Expectation Variables</vt:lpstr>
      <vt:lpstr>Properties of Expectation Variables</vt:lpstr>
      <vt:lpstr>Properties of Expectation Variables</vt:lpstr>
      <vt:lpstr>Properties of Expectation Variables</vt:lpstr>
      <vt:lpstr>Properties of Expectation Variables</vt:lpstr>
      <vt:lpstr>Moments of a Distribution  </vt:lpstr>
      <vt:lpstr>Moments of a Distribution  </vt:lpstr>
      <vt:lpstr>Moments of a Distribution  </vt:lpstr>
      <vt:lpstr>Moments of a Distribution  </vt:lpstr>
      <vt:lpstr>Moments of a Distribution  </vt:lpstr>
      <vt:lpstr>Moments of a Distribution  </vt:lpstr>
      <vt:lpstr>Moments of a Distribution  </vt:lpstr>
      <vt:lpstr>Moments of a Distribution  </vt:lpstr>
      <vt:lpstr>Moments of a Distribution  </vt:lpstr>
      <vt:lpstr> Properties of Variance</vt:lpstr>
      <vt:lpstr> Properties of Variance</vt:lpstr>
      <vt:lpstr> Properties of Variance</vt:lpstr>
      <vt:lpstr> Properties of Variance</vt:lpstr>
      <vt:lpstr>12:05:25 PM</vt:lpstr>
      <vt:lpstr>Custom Show 1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mary wangari nduati</dc:creator>
  <cp:lastModifiedBy>Karanjah A N</cp:lastModifiedBy>
  <cp:revision>56</cp:revision>
  <dcterms:created xsi:type="dcterms:W3CDTF">2012-01-17T05:27:09Z</dcterms:created>
  <dcterms:modified xsi:type="dcterms:W3CDTF">2023-05-29T09:05:55Z</dcterms:modified>
</cp:coreProperties>
</file>