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handoutMasterIdLst>
    <p:handoutMasterId r:id="rId51"/>
  </p:handoutMasterIdLst>
  <p:sldIdLst>
    <p:sldId id="452" r:id="rId2"/>
    <p:sldId id="367" r:id="rId3"/>
    <p:sldId id="368" r:id="rId4"/>
    <p:sldId id="369" r:id="rId5"/>
    <p:sldId id="372" r:id="rId6"/>
    <p:sldId id="371" r:id="rId7"/>
    <p:sldId id="377" r:id="rId8"/>
    <p:sldId id="373" r:id="rId9"/>
    <p:sldId id="374" r:id="rId10"/>
    <p:sldId id="376" r:id="rId11"/>
    <p:sldId id="378" r:id="rId12"/>
    <p:sldId id="379" r:id="rId13"/>
    <p:sldId id="405" r:id="rId14"/>
    <p:sldId id="453" r:id="rId15"/>
    <p:sldId id="375" r:id="rId16"/>
    <p:sldId id="380" r:id="rId17"/>
    <p:sldId id="370" r:id="rId18"/>
    <p:sldId id="382" r:id="rId19"/>
    <p:sldId id="381" r:id="rId20"/>
    <p:sldId id="384" r:id="rId21"/>
    <p:sldId id="401" r:id="rId22"/>
    <p:sldId id="454" r:id="rId23"/>
    <p:sldId id="455" r:id="rId24"/>
    <p:sldId id="402" r:id="rId25"/>
    <p:sldId id="403" r:id="rId26"/>
    <p:sldId id="404" r:id="rId27"/>
    <p:sldId id="406" r:id="rId28"/>
    <p:sldId id="456" r:id="rId29"/>
    <p:sldId id="457" r:id="rId30"/>
    <p:sldId id="458" r:id="rId31"/>
    <p:sldId id="459" r:id="rId32"/>
    <p:sldId id="460" r:id="rId33"/>
    <p:sldId id="462" r:id="rId34"/>
    <p:sldId id="463" r:id="rId35"/>
    <p:sldId id="461" r:id="rId36"/>
    <p:sldId id="464" r:id="rId37"/>
    <p:sldId id="465" r:id="rId38"/>
    <p:sldId id="466" r:id="rId39"/>
    <p:sldId id="467" r:id="rId40"/>
    <p:sldId id="469" r:id="rId41"/>
    <p:sldId id="468" r:id="rId42"/>
    <p:sldId id="471" r:id="rId43"/>
    <p:sldId id="470" r:id="rId44"/>
    <p:sldId id="473" r:id="rId45"/>
    <p:sldId id="474" r:id="rId46"/>
    <p:sldId id="475" r:id="rId47"/>
    <p:sldId id="477" r:id="rId48"/>
    <p:sldId id="451" r:id="rId49"/>
  </p:sldIdLst>
  <p:sldSz cx="9144000" cy="6858000" type="screen4x3"/>
  <p:notesSz cx="7099300" cy="10234613"/>
  <p:custShowLst>
    <p:custShow name="Custom Show 1" id="0">
      <p:sldLst/>
    </p:custShow>
  </p:custShowLst>
  <p:defaultTextStyle>
    <a:defPPr>
      <a:defRPr lang="en-US"/>
    </a:defPPr>
    <a:lvl1pPr marL="0" algn="l" defTabSz="914303" rtl="0" eaLnBrk="1" latinLnBrk="0" hangingPunct="1">
      <a:defRPr sz="1800" kern="1200">
        <a:solidFill>
          <a:schemeClr val="tx1"/>
        </a:solidFill>
        <a:latin typeface="+mn-lt"/>
        <a:ea typeface="+mn-ea"/>
        <a:cs typeface="+mn-cs"/>
      </a:defRPr>
    </a:lvl1pPr>
    <a:lvl2pPr marL="457152"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5" algn="l" defTabSz="914303" rtl="0" eaLnBrk="1" latinLnBrk="0" hangingPunct="1">
      <a:defRPr sz="1800" kern="1200">
        <a:solidFill>
          <a:schemeClr val="tx1"/>
        </a:solidFill>
        <a:latin typeface="+mn-lt"/>
        <a:ea typeface="+mn-ea"/>
        <a:cs typeface="+mn-cs"/>
      </a:defRPr>
    </a:lvl4pPr>
    <a:lvl5pPr marL="1828606" algn="l" defTabSz="914303" rtl="0" eaLnBrk="1" latinLnBrk="0" hangingPunct="1">
      <a:defRPr sz="1800" kern="1200">
        <a:solidFill>
          <a:schemeClr val="tx1"/>
        </a:solidFill>
        <a:latin typeface="+mn-lt"/>
        <a:ea typeface="+mn-ea"/>
        <a:cs typeface="+mn-cs"/>
      </a:defRPr>
    </a:lvl5pPr>
    <a:lvl6pPr marL="2285758" algn="l" defTabSz="914303" rtl="0" eaLnBrk="1" latinLnBrk="0" hangingPunct="1">
      <a:defRPr sz="1800" kern="1200">
        <a:solidFill>
          <a:schemeClr val="tx1"/>
        </a:solidFill>
        <a:latin typeface="+mn-lt"/>
        <a:ea typeface="+mn-ea"/>
        <a:cs typeface="+mn-cs"/>
      </a:defRPr>
    </a:lvl6pPr>
    <a:lvl7pPr marL="2742910" algn="l" defTabSz="914303" rtl="0" eaLnBrk="1" latinLnBrk="0" hangingPunct="1">
      <a:defRPr sz="1800" kern="1200">
        <a:solidFill>
          <a:schemeClr val="tx1"/>
        </a:solidFill>
        <a:latin typeface="+mn-lt"/>
        <a:ea typeface="+mn-ea"/>
        <a:cs typeface="+mn-cs"/>
      </a:defRPr>
    </a:lvl7pPr>
    <a:lvl8pPr marL="3200061" algn="l" defTabSz="914303" rtl="0" eaLnBrk="1" latinLnBrk="0" hangingPunct="1">
      <a:defRPr sz="1800" kern="1200">
        <a:solidFill>
          <a:schemeClr val="tx1"/>
        </a:solidFill>
        <a:latin typeface="+mn-lt"/>
        <a:ea typeface="+mn-ea"/>
        <a:cs typeface="+mn-cs"/>
      </a:defRPr>
    </a:lvl8pPr>
    <a:lvl9pPr marL="3657213" algn="l" defTabSz="9143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98239" autoAdjust="0"/>
  </p:normalViewPr>
  <p:slideViewPr>
    <p:cSldViewPr>
      <p:cViewPr varScale="1">
        <p:scale>
          <a:sx n="75" d="100"/>
          <a:sy n="75" d="100"/>
        </p:scale>
        <p:origin x="9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5" tIns="49517" rIns="99035" bIns="49517" rtlCol="0"/>
          <a:lstStyle>
            <a:lvl1pPr algn="l">
              <a:defRPr sz="1300"/>
            </a:lvl1pPr>
          </a:lstStyle>
          <a:p>
            <a:endParaRPr lang="en-GB"/>
          </a:p>
        </p:txBody>
      </p:sp>
      <p:sp>
        <p:nvSpPr>
          <p:cNvPr id="3" name="Date Placeholder 2"/>
          <p:cNvSpPr>
            <a:spLocks noGrp="1"/>
          </p:cNvSpPr>
          <p:nvPr>
            <p:ph type="dt" sz="quarter" idx="1"/>
          </p:nvPr>
        </p:nvSpPr>
        <p:spPr>
          <a:xfrm>
            <a:off x="4021295" y="0"/>
            <a:ext cx="3076363" cy="511731"/>
          </a:xfrm>
          <a:prstGeom prst="rect">
            <a:avLst/>
          </a:prstGeom>
        </p:spPr>
        <p:txBody>
          <a:bodyPr vert="horz" lIns="99035" tIns="49517" rIns="99035" bIns="49517" rtlCol="0"/>
          <a:lstStyle>
            <a:lvl1pPr algn="r">
              <a:defRPr sz="1300"/>
            </a:lvl1pPr>
          </a:lstStyle>
          <a:p>
            <a:fld id="{44AB509B-CF39-4614-B95C-056C14ADD377}" type="datetimeFigureOut">
              <a:rPr lang="en-GB" smtClean="0"/>
              <a:pPr/>
              <a:t>29/05/2023</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35" tIns="49517" rIns="99035" bIns="49517" rtlCol="0" anchor="b"/>
          <a:lstStyle>
            <a:lvl1pPr algn="l">
              <a:defRPr sz="1300"/>
            </a:lvl1pPr>
          </a:lstStyle>
          <a:p>
            <a:endParaRPr lang="en-GB"/>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lIns="99035" tIns="49517" rIns="99035" bIns="49517" rtlCol="0" anchor="b"/>
          <a:lstStyle>
            <a:lvl1pPr algn="r">
              <a:defRPr sz="1300"/>
            </a:lvl1pPr>
          </a:lstStyle>
          <a:p>
            <a:fld id="{ACD21223-193B-43AA-A585-B522F73DE3B4}" type="slidenum">
              <a:rPr lang="en-GB" smtClean="0"/>
              <a:pPr/>
              <a:t>‹#›</a:t>
            </a:fld>
            <a:endParaRPr lang="en-GB"/>
          </a:p>
        </p:txBody>
      </p:sp>
    </p:spTree>
    <p:extLst>
      <p:ext uri="{BB962C8B-B14F-4D97-AF65-F5344CB8AC3E}">
        <p14:creationId xmlns:p14="http://schemas.microsoft.com/office/powerpoint/2010/main" val="329305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5" tIns="49517" rIns="99035" bIns="49517" rtlCol="0"/>
          <a:lstStyle>
            <a:lvl1pPr algn="l">
              <a:defRPr sz="1300"/>
            </a:lvl1pPr>
          </a:lstStyle>
          <a:p>
            <a:endParaRPr lang="en-GB" dirty="0"/>
          </a:p>
        </p:txBody>
      </p:sp>
      <p:sp>
        <p:nvSpPr>
          <p:cNvPr id="3" name="Date Placeholder 2"/>
          <p:cNvSpPr>
            <a:spLocks noGrp="1"/>
          </p:cNvSpPr>
          <p:nvPr>
            <p:ph type="dt" idx="1"/>
          </p:nvPr>
        </p:nvSpPr>
        <p:spPr>
          <a:xfrm>
            <a:off x="4021295" y="0"/>
            <a:ext cx="3076363" cy="511731"/>
          </a:xfrm>
          <a:prstGeom prst="rect">
            <a:avLst/>
          </a:prstGeom>
        </p:spPr>
        <p:txBody>
          <a:bodyPr vert="horz" lIns="99035" tIns="49517" rIns="99035" bIns="49517" rtlCol="0"/>
          <a:lstStyle>
            <a:lvl1pPr algn="r">
              <a:defRPr sz="1300"/>
            </a:lvl1pPr>
          </a:lstStyle>
          <a:p>
            <a:fld id="{49AED6B5-51D8-4DF9-828D-7B0C7A68700F}" type="datetimeFigureOut">
              <a:rPr lang="en-GB" smtClean="0"/>
              <a:pPr/>
              <a:t>29/05/2023</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5" tIns="49517" rIns="99035" bIns="49517"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9035" tIns="49517" rIns="99035" bIns="495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35" tIns="49517" rIns="99035" bIns="49517"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9035" tIns="49517" rIns="99035" bIns="49517" rtlCol="0" anchor="b"/>
          <a:lstStyle>
            <a:lvl1pPr algn="r">
              <a:defRPr sz="1300"/>
            </a:lvl1pPr>
          </a:lstStyle>
          <a:p>
            <a:fld id="{103F4E39-400A-44E4-8608-13317DB6A88E}" type="slidenum">
              <a:rPr lang="en-GB" smtClean="0"/>
              <a:pPr/>
              <a:t>‹#›</a:t>
            </a:fld>
            <a:endParaRPr lang="en-GB" dirty="0"/>
          </a:p>
        </p:txBody>
      </p:sp>
    </p:spTree>
    <p:extLst>
      <p:ext uri="{BB962C8B-B14F-4D97-AF65-F5344CB8AC3E}">
        <p14:creationId xmlns:p14="http://schemas.microsoft.com/office/powerpoint/2010/main" val="171419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F4E39-400A-44E4-8608-13317DB6A88E}" type="slidenum">
              <a:rPr lang="en-GB" smtClean="0"/>
              <a:pPr/>
              <a:t>1</a:t>
            </a:fld>
            <a:endParaRPr lang="en-GB" dirty="0"/>
          </a:p>
        </p:txBody>
      </p:sp>
    </p:spTree>
    <p:extLst>
      <p:ext uri="{BB962C8B-B14F-4D97-AF65-F5344CB8AC3E}">
        <p14:creationId xmlns:p14="http://schemas.microsoft.com/office/powerpoint/2010/main" val="333939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48EC6B-81A0-4AE3-9B02-44F528361595}" type="datetime1">
              <a:rPr lang="en-GB" smtClean="0"/>
              <a:t>29/05/2023</a:t>
            </a:fld>
            <a:endParaRPr lang="en-GB" dirty="0"/>
          </a:p>
        </p:txBody>
      </p:sp>
      <p:sp>
        <p:nvSpPr>
          <p:cNvPr id="19" name="Footer Placeholder 18"/>
          <p:cNvSpPr>
            <a:spLocks noGrp="1"/>
          </p:cNvSpPr>
          <p:nvPr>
            <p:ph type="ftr" sz="quarter" idx="11"/>
          </p:nvPr>
        </p:nvSpPr>
        <p:spPr/>
        <p:txBody>
          <a:bodyPr/>
          <a:lstStyle/>
          <a:p>
            <a:r>
              <a:rPr lang="en-GB"/>
              <a:t>2023@tkaranjah</a:t>
            </a:r>
            <a:endParaRPr lang="en-GB" dirty="0"/>
          </a:p>
        </p:txBody>
      </p:sp>
      <p:sp>
        <p:nvSpPr>
          <p:cNvPr id="27" name="Slide Number Placeholder 26"/>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431996E-3A27-4595-98AD-3592E13D8A6E}"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CAE769-5179-422C-BAB5-8D5F158B5298}"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916AC1-80CD-4ECD-ABDE-B8B992C8E7F6}"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13BCD2-C8E1-40B6-AF64-6FB32DD4BD43}"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CCA3DE2-5077-442D-8156-C9BCEF250B48}"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E5AABFA-399A-4282-AB38-0547A5C17C60}" type="datetime1">
              <a:rPr lang="en-GB" smtClean="0"/>
              <a:t>29/05/2023</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5FC2E61-245B-49CD-8174-46E16DD9BE02}" type="datetime1">
              <a:rPr lang="en-GB" smtClean="0"/>
              <a:t>29/05/2023</a:t>
            </a:fld>
            <a:endParaRPr lang="en-GB" dirty="0"/>
          </a:p>
        </p:txBody>
      </p:sp>
      <p:sp>
        <p:nvSpPr>
          <p:cNvPr id="4" name="Footer Placeholder 3"/>
          <p:cNvSpPr>
            <a:spLocks noGrp="1"/>
          </p:cNvSpPr>
          <p:nvPr>
            <p:ph type="ftr" sz="quarter" idx="11"/>
          </p:nvPr>
        </p:nvSpPr>
        <p:spPr/>
        <p:txBody>
          <a:bodyPr/>
          <a:lstStyle/>
          <a:p>
            <a:r>
              <a:rPr lang="en-GB"/>
              <a:t>2023@tkaranjah</a:t>
            </a:r>
            <a:endParaRPr lang="en-GB" dirty="0"/>
          </a:p>
        </p:txBody>
      </p:sp>
      <p:sp>
        <p:nvSpPr>
          <p:cNvPr id="5" name="Slide Number Placeholder 4"/>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09E3F-DC05-459B-B59D-34BC2252CB18}" type="datetime1">
              <a:rPr lang="en-GB" smtClean="0"/>
              <a:t>29/05/2023</a:t>
            </a:fld>
            <a:endParaRPr lang="en-GB" dirty="0"/>
          </a:p>
        </p:txBody>
      </p:sp>
      <p:sp>
        <p:nvSpPr>
          <p:cNvPr id="3" name="Footer Placeholder 2"/>
          <p:cNvSpPr>
            <a:spLocks noGrp="1"/>
          </p:cNvSpPr>
          <p:nvPr>
            <p:ph type="ftr" sz="quarter" idx="11"/>
          </p:nvPr>
        </p:nvSpPr>
        <p:spPr/>
        <p:txBody>
          <a:bodyPr/>
          <a:lstStyle/>
          <a:p>
            <a:r>
              <a:rPr lang="en-GB"/>
              <a:t>2023@tkaranjah</a:t>
            </a:r>
            <a:endParaRPr lang="en-GB"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5CB894-8027-42A3-989D-C5C39C359387}"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B0E7891-2E46-4D03-8877-537F07750C68}"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9048CEC-89AF-466B-867C-487A78B0F1B5}" type="slidenum">
              <a:rPr lang="en-GB" smtClean="0"/>
              <a:pPr/>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09672C-5804-4ED1-B23A-1175DA3DFE47}" type="datetime1">
              <a:rPr lang="en-GB" smtClean="0"/>
              <a:t>29/05/2023</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2023@tkaranjah</a:t>
            </a:r>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048CEC-89AF-466B-867C-487A78B0F1B5}" type="slidenum">
              <a:rPr lang="en-GB" smtClean="0"/>
              <a:pPr/>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heel spokes="8"/>
  </p:transition>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lstStyle/>
          <a:p>
            <a:pPr algn="ctr"/>
            <a:fld id="{82CCBC73-2A1F-493E-9054-DC5D52CF974F}" type="datetime13">
              <a:rPr lang="en-GB" smtClean="0"/>
              <a:pPr algn="ctr"/>
              <a:t>12:02:18 PM</a:t>
            </a:fld>
            <a:endParaRPr lang="en-GB" dirty="0"/>
          </a:p>
        </p:txBody>
      </p:sp>
      <p:sp>
        <p:nvSpPr>
          <p:cNvPr id="3" name="Rectangle 2"/>
          <p:cNvSpPr/>
          <p:nvPr/>
        </p:nvSpPr>
        <p:spPr>
          <a:xfrm>
            <a:off x="2857865" y="764704"/>
            <a:ext cx="2954655" cy="523220"/>
          </a:xfrm>
          <a:prstGeom prst="rect">
            <a:avLst/>
          </a:prstGeom>
        </p:spPr>
        <p:txBody>
          <a:bodyPr wrap="none">
            <a:spAutoFit/>
          </a:bodyPr>
          <a:lstStyle/>
          <a:p>
            <a:pPr algn="ctr"/>
            <a:r>
              <a:rPr lang="en-US" sz="2800" b="1" i="1" dirty="0">
                <a:latin typeface="Algerian" pitchFamily="82" charset="0"/>
              </a:rPr>
              <a:t>LECTURE  6		</a:t>
            </a:r>
          </a:p>
        </p:txBody>
      </p:sp>
      <p:sp>
        <p:nvSpPr>
          <p:cNvPr id="4"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5" name="Slide Number Placeholder 4"/>
          <p:cNvSpPr>
            <a:spLocks noGrp="1"/>
          </p:cNvSpPr>
          <p:nvPr>
            <p:ph type="sldNum" sz="quarter" idx="12"/>
          </p:nvPr>
        </p:nvSpPr>
        <p:spPr/>
        <p:txBody>
          <a:bodyPr/>
          <a:lstStyle/>
          <a:p>
            <a:fld id="{09048CEC-89AF-466B-867C-487A78B0F1B5}" type="slidenum">
              <a:rPr lang="en-GB" smtClean="0"/>
              <a:pPr/>
              <a:t>1</a:t>
            </a:fld>
            <a:endParaRPr lang="en-GB" dirty="0"/>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BINOMIAL DISTRIBUTION</a:t>
            </a:r>
            <a:endParaRPr lang="en-GB" sz="3200" b="1" i="1" dirty="0"/>
          </a:p>
        </p:txBody>
      </p:sp>
      <p:pic>
        <p:nvPicPr>
          <p:cNvPr id="131074" name="Picture 2"/>
          <p:cNvPicPr>
            <a:picLocks noChangeAspect="1" noChangeArrowheads="1"/>
          </p:cNvPicPr>
          <p:nvPr/>
        </p:nvPicPr>
        <p:blipFill>
          <a:blip r:embed="rId2" cstate="print"/>
          <a:srcRect/>
          <a:stretch>
            <a:fillRect/>
          </a:stretch>
        </p:blipFill>
        <p:spPr bwMode="auto">
          <a:xfrm>
            <a:off x="1043608" y="980728"/>
            <a:ext cx="1514475" cy="361950"/>
          </a:xfrm>
          <a:prstGeom prst="rect">
            <a:avLst/>
          </a:prstGeom>
          <a:noFill/>
          <a:ln w="9525">
            <a:noFill/>
            <a:miter lim="800000"/>
            <a:headEnd/>
            <a:tailEnd/>
          </a:ln>
        </p:spPr>
      </p:pic>
      <p:sp>
        <p:nvSpPr>
          <p:cNvPr id="4" name="TextBox 3"/>
          <p:cNvSpPr txBox="1"/>
          <p:nvPr/>
        </p:nvSpPr>
        <p:spPr>
          <a:xfrm>
            <a:off x="971600" y="1471911"/>
            <a:ext cx="7884368" cy="4955203"/>
          </a:xfrm>
          <a:prstGeom prst="rect">
            <a:avLst/>
          </a:prstGeom>
          <a:noFill/>
        </p:spPr>
        <p:txBody>
          <a:bodyPr wrap="square" rtlCol="0">
            <a:spAutoFit/>
          </a:bodyPr>
          <a:lstStyle/>
          <a:p>
            <a:pPr lvl="0"/>
            <a:r>
              <a:rPr lang="en-US" sz="2800" dirty="0"/>
              <a:t>A particular long traffic light on your morning commuter lane is green 20% of the time that you approach it. Assuming that each morning is unique (independent).</a:t>
            </a:r>
            <a:endParaRPr lang="en-GB" sz="2800" dirty="0"/>
          </a:p>
          <a:p>
            <a:pPr marL="342900" indent="-342900">
              <a:buFont typeface="+mj-lt"/>
              <a:buAutoNum type="alphaLcParenR"/>
            </a:pPr>
            <a:r>
              <a:rPr lang="en-US" sz="2800" dirty="0"/>
              <a:t>Over five mornings, what is the probability that the light is green on exactly one day?</a:t>
            </a:r>
            <a:r>
              <a:rPr lang="en-US" sz="2800" b="1" dirty="0"/>
              <a:t> 		</a:t>
            </a:r>
            <a:endParaRPr lang="en-GB" sz="2800" dirty="0"/>
          </a:p>
          <a:p>
            <a:pPr marL="342900" indent="-342900">
              <a:buFont typeface="+mj-lt"/>
              <a:buAutoNum type="alphaLcParenR"/>
            </a:pPr>
            <a:r>
              <a:rPr lang="en-US" sz="2800" dirty="0"/>
              <a:t>Over 20 mornings, what is the probability that the light is green on exactly four days?</a:t>
            </a:r>
            <a:r>
              <a:rPr lang="en-US" sz="2800" b="1" dirty="0"/>
              <a:t> 		</a:t>
            </a:r>
            <a:endParaRPr lang="en-GB" sz="2800" dirty="0"/>
          </a:p>
          <a:p>
            <a:pPr marL="342900" indent="-342900">
              <a:buFont typeface="+mj-lt"/>
              <a:buAutoNum type="alphaLcParenR"/>
            </a:pPr>
            <a:r>
              <a:rPr lang="en-US" sz="2800" dirty="0"/>
              <a:t>Over 20 mornings, what is the probability that the light is green on more than  four days?</a:t>
            </a:r>
            <a:r>
              <a:rPr lang="en-US" sz="2800" b="1" dirty="0"/>
              <a:t> </a:t>
            </a:r>
            <a:r>
              <a:rPr lang="en-US" b="1" dirty="0"/>
              <a:t>								</a:t>
            </a:r>
            <a:endParaRPr lang="en-GB" dirty="0"/>
          </a:p>
          <a:p>
            <a:endParaRPr lang="en-GB" dirty="0"/>
          </a:p>
        </p:txBody>
      </p:sp>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10</a:t>
            </a:fld>
            <a:endParaRPr lang="en-GB" dirty="0"/>
          </a:p>
        </p:txBody>
      </p:sp>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BINOMIAL DISTRIBUTION</a:t>
            </a:r>
            <a:endParaRPr lang="en-GB" sz="3200" b="1" i="1" dirty="0"/>
          </a:p>
        </p:txBody>
      </p:sp>
      <p:sp>
        <p:nvSpPr>
          <p:cNvPr id="4" name="TextBox 3"/>
          <p:cNvSpPr txBox="1"/>
          <p:nvPr/>
        </p:nvSpPr>
        <p:spPr>
          <a:xfrm>
            <a:off x="971600" y="1471911"/>
            <a:ext cx="7884368" cy="4708981"/>
          </a:xfrm>
          <a:prstGeom prst="rect">
            <a:avLst/>
          </a:prstGeom>
          <a:noFill/>
        </p:spPr>
        <p:txBody>
          <a:bodyPr wrap="square" rtlCol="0">
            <a:spAutoFit/>
          </a:bodyPr>
          <a:lstStyle/>
          <a:p>
            <a:pPr lvl="0"/>
            <a:r>
              <a:rPr lang="en-US" sz="2400" dirty="0"/>
              <a:t>A manufacturer has 100 memory chips in stock, 4 % of which are likely to be defective (based on past experience).  A random sample of 20 chips is selected and shipped to a factory that assembles laptops.  Let X denote the number of computers that receive faulty memory chips.  Find;</a:t>
            </a:r>
          </a:p>
          <a:p>
            <a:pPr lvl="0"/>
            <a:endParaRPr lang="en-GB" sz="2400" dirty="0"/>
          </a:p>
          <a:p>
            <a:pPr marL="800052" lvl="1" indent="-342900">
              <a:buFont typeface="+mj-lt"/>
              <a:buAutoNum type="alphaLcParenR"/>
            </a:pPr>
            <a:r>
              <a:rPr lang="en-US" sz="2400" dirty="0"/>
              <a:t>the probability mass function of X.		</a:t>
            </a:r>
            <a:endParaRPr lang="en-GB" sz="2400" dirty="0"/>
          </a:p>
          <a:p>
            <a:pPr marL="800052" lvl="1" indent="-342900">
              <a:buFont typeface="+mj-lt"/>
              <a:buAutoNum type="alphaLcParenR"/>
            </a:pPr>
            <a:r>
              <a:rPr lang="en-US" sz="2400" dirty="0"/>
              <a:t>the probability Exactly fifteen computers will be faulty.</a:t>
            </a:r>
            <a:endParaRPr lang="en-GB" sz="2400" dirty="0"/>
          </a:p>
          <a:p>
            <a:pPr marL="800052" lvl="1" indent="-342900">
              <a:buFont typeface="+mj-lt"/>
              <a:buAutoNum type="alphaLcParenR"/>
            </a:pPr>
            <a:r>
              <a:rPr lang="en-US" sz="2400" dirty="0"/>
              <a:t>the probability that at least three but not more than seven computers will be faulty.			</a:t>
            </a:r>
            <a:endParaRPr lang="en-GB" sz="2400" dirty="0"/>
          </a:p>
          <a:p>
            <a:pPr marL="800052" lvl="1" indent="-342900">
              <a:buFont typeface="+mj-lt"/>
              <a:buAutoNum type="alphaLcParenR"/>
            </a:pPr>
            <a:r>
              <a:rPr lang="en-US" sz="2400" dirty="0"/>
              <a:t>the mean and standard deviation of .</a:t>
            </a:r>
            <a:r>
              <a:rPr lang="en-US" dirty="0"/>
              <a:t>			</a:t>
            </a:r>
            <a:endParaRPr lang="en-GB" dirty="0"/>
          </a:p>
          <a:p>
            <a:pPr marL="342900" indent="-342900"/>
            <a:r>
              <a:rPr lang="en-US" b="1" dirty="0"/>
              <a:t>								</a:t>
            </a:r>
            <a:endParaRPr lang="en-GB" dirty="0"/>
          </a:p>
          <a:p>
            <a:endParaRPr lang="en-GB" dirty="0"/>
          </a:p>
        </p:txBody>
      </p:sp>
      <p:pic>
        <p:nvPicPr>
          <p:cNvPr id="6" name="Picture 2"/>
          <p:cNvPicPr>
            <a:picLocks noChangeAspect="1" noChangeArrowheads="1"/>
          </p:cNvPicPr>
          <p:nvPr/>
        </p:nvPicPr>
        <p:blipFill>
          <a:blip r:embed="rId2" cstate="print"/>
          <a:srcRect/>
          <a:stretch>
            <a:fillRect/>
          </a:stretch>
        </p:blipFill>
        <p:spPr bwMode="auto">
          <a:xfrm>
            <a:off x="971600" y="1052736"/>
            <a:ext cx="1800200" cy="466719"/>
          </a:xfrm>
          <a:prstGeom prst="rect">
            <a:avLst/>
          </a:prstGeom>
          <a:noFill/>
          <a:ln w="9525">
            <a:noFill/>
            <a:miter lim="800000"/>
            <a:headEnd/>
            <a:tailEnd/>
          </a:ln>
        </p:spPr>
      </p:pic>
      <p:sp>
        <p:nvSpPr>
          <p:cNvPr id="8"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11</a:t>
            </a:fld>
            <a:endParaRPr lang="en-GB" dirty="0"/>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BINOMIAL DISTRIBUTION</a:t>
            </a:r>
            <a:endParaRPr lang="en-GB" sz="3200" b="1" i="1" dirty="0"/>
          </a:p>
        </p:txBody>
      </p:sp>
      <p:sp>
        <p:nvSpPr>
          <p:cNvPr id="4" name="TextBox 3"/>
          <p:cNvSpPr txBox="1"/>
          <p:nvPr/>
        </p:nvSpPr>
        <p:spPr>
          <a:xfrm>
            <a:off x="971600" y="1471911"/>
            <a:ext cx="7884368" cy="4431983"/>
          </a:xfrm>
          <a:prstGeom prst="rect">
            <a:avLst/>
          </a:prstGeom>
          <a:noFill/>
        </p:spPr>
        <p:txBody>
          <a:bodyPr wrap="square" rtlCol="0">
            <a:spAutoFit/>
          </a:bodyPr>
          <a:lstStyle/>
          <a:p>
            <a:pPr lvl="0"/>
            <a:r>
              <a:rPr lang="en-GB" sz="2400" dirty="0"/>
              <a:t>A pharmaceutical researcher working on cure of baldness noticed that middle aged men are bolding at the crown of their head have a 45 % probability of suffering a heart attack over the next decade. In a sample of ten middle-age men, find the following;</a:t>
            </a:r>
          </a:p>
          <a:p>
            <a:pPr lvl="0"/>
            <a:endParaRPr lang="en-GB" sz="2400" dirty="0"/>
          </a:p>
          <a:p>
            <a:pPr marL="457200" lvl="0" indent="-457200">
              <a:buFont typeface="+mj-lt"/>
              <a:buAutoNum type="alphaLcParenR"/>
            </a:pPr>
            <a:r>
              <a:rPr lang="en-GB" sz="2400" dirty="0"/>
              <a:t>probability distribution of the number of men who will suffer a heart attack in the next decade			</a:t>
            </a:r>
          </a:p>
          <a:p>
            <a:pPr marL="457200" lvl="0" indent="-457200">
              <a:buFont typeface="+mj-lt"/>
              <a:buAutoNum type="alphaLcParenR"/>
            </a:pPr>
            <a:r>
              <a:rPr lang="en-GB" sz="2400" dirty="0"/>
              <a:t>probability that more than five will suffer a heart attack </a:t>
            </a:r>
          </a:p>
          <a:p>
            <a:pPr marL="457200" lvl="0" indent="-457200">
              <a:buFont typeface="+mj-lt"/>
              <a:buAutoNum type="alphaLcParenR"/>
            </a:pPr>
            <a:r>
              <a:rPr lang="en-GB" sz="2400" dirty="0"/>
              <a:t>probability that at least three but at most six will suffer a heat attach</a:t>
            </a:r>
            <a:r>
              <a:rPr lang="en-US" b="1" dirty="0"/>
              <a:t>						</a:t>
            </a:r>
            <a:endParaRPr lang="en-GB" dirty="0"/>
          </a:p>
          <a:p>
            <a:endParaRPr lang="en-GB" dirty="0"/>
          </a:p>
        </p:txBody>
      </p:sp>
      <p:pic>
        <p:nvPicPr>
          <p:cNvPr id="135170" name="Picture 2"/>
          <p:cNvPicPr>
            <a:picLocks noChangeAspect="1" noChangeArrowheads="1"/>
          </p:cNvPicPr>
          <p:nvPr/>
        </p:nvPicPr>
        <p:blipFill>
          <a:blip r:embed="rId2" cstate="print"/>
          <a:srcRect/>
          <a:stretch>
            <a:fillRect/>
          </a:stretch>
        </p:blipFill>
        <p:spPr bwMode="auto">
          <a:xfrm>
            <a:off x="1115616" y="980728"/>
            <a:ext cx="1504950" cy="457200"/>
          </a:xfrm>
          <a:prstGeom prst="rect">
            <a:avLst/>
          </a:prstGeom>
          <a:noFill/>
          <a:ln w="9525">
            <a:noFill/>
            <a:miter lim="800000"/>
            <a:headEnd/>
            <a:tailEnd/>
          </a:ln>
        </p:spPr>
      </p:pic>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12</a:t>
            </a:fld>
            <a:endParaRPr lang="en-GB" dirty="0"/>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BINOMIAL DISTRIBUTION</a:t>
            </a:r>
            <a:endParaRPr lang="en-GB" sz="3200" b="1" i="1" dirty="0"/>
          </a:p>
        </p:txBody>
      </p:sp>
      <p:sp>
        <p:nvSpPr>
          <p:cNvPr id="4" name="TextBox 3"/>
          <p:cNvSpPr txBox="1"/>
          <p:nvPr/>
        </p:nvSpPr>
        <p:spPr>
          <a:xfrm>
            <a:off x="971600" y="1471911"/>
            <a:ext cx="7884368" cy="4339650"/>
          </a:xfrm>
          <a:prstGeom prst="rect">
            <a:avLst/>
          </a:prstGeom>
          <a:noFill/>
        </p:spPr>
        <p:txBody>
          <a:bodyPr wrap="square" rtlCol="0">
            <a:spAutoFit/>
          </a:bodyPr>
          <a:lstStyle/>
          <a:p>
            <a:pPr lvl="0"/>
            <a:endParaRPr lang="en-GB" sz="2400" dirty="0"/>
          </a:p>
          <a:p>
            <a:pPr lvl="0"/>
            <a:r>
              <a:rPr lang="en-GB" sz="2400" i="1" u="sng" dirty="0"/>
              <a:t>Example 4</a:t>
            </a:r>
          </a:p>
          <a:p>
            <a:pPr lvl="0"/>
            <a:r>
              <a:rPr lang="en-GB" sz="2400" dirty="0"/>
              <a:t>A multiple-choice trivia quiz has ten questions, each with five possible answers. If someone simply guesses at each answer, what is the</a:t>
            </a:r>
          </a:p>
          <a:p>
            <a:pPr marL="914352" lvl="1" indent="-457200">
              <a:buFont typeface="+mj-lt"/>
              <a:buAutoNum type="alphaLcPeriod"/>
            </a:pPr>
            <a:r>
              <a:rPr lang="en-GB" sz="2400" dirty="0"/>
              <a:t>probability of only one or two correct guesses?			</a:t>
            </a:r>
          </a:p>
          <a:p>
            <a:pPr marL="914352" lvl="1" indent="-457200">
              <a:buFont typeface="+mj-lt"/>
              <a:buAutoNum type="alphaLcPeriod"/>
            </a:pPr>
            <a:r>
              <a:rPr lang="en-GB" sz="2400" dirty="0"/>
              <a:t>probability of getting more than half the questions right? 		</a:t>
            </a:r>
          </a:p>
          <a:p>
            <a:pPr marL="914352" lvl="1" indent="-457200">
              <a:buFont typeface="+mj-lt"/>
              <a:buAutoNum type="alphaLcPeriod"/>
            </a:pPr>
            <a:r>
              <a:rPr lang="en-GB" sz="2400" dirty="0"/>
              <a:t>expected number of correct guesses?	</a:t>
            </a:r>
          </a:p>
          <a:p>
            <a:pPr marL="457200" lvl="0" indent="-457200"/>
            <a:r>
              <a:rPr lang="en-US" b="1" dirty="0"/>
              <a:t>					</a:t>
            </a:r>
            <a:endParaRPr lang="en-GB" dirty="0"/>
          </a:p>
          <a:p>
            <a:endParaRPr lang="en-GB" dirty="0"/>
          </a:p>
        </p:txBody>
      </p:sp>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13</a:t>
            </a:fld>
            <a:endParaRPr lang="en-GB" dirty="0"/>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BINOMIAL DISTRIBUTION</a:t>
            </a:r>
            <a:endParaRPr lang="en-GB" sz="3200" b="1" i="1" dirty="0"/>
          </a:p>
        </p:txBody>
      </p:sp>
      <p:sp>
        <p:nvSpPr>
          <p:cNvPr id="4" name="TextBox 3"/>
          <p:cNvSpPr txBox="1"/>
          <p:nvPr/>
        </p:nvSpPr>
        <p:spPr>
          <a:xfrm>
            <a:off x="971600" y="1471911"/>
            <a:ext cx="7884368" cy="4154984"/>
          </a:xfrm>
          <a:prstGeom prst="rect">
            <a:avLst/>
          </a:prstGeom>
          <a:noFill/>
        </p:spPr>
        <p:txBody>
          <a:bodyPr wrap="square" rtlCol="0">
            <a:spAutoFit/>
          </a:bodyPr>
          <a:lstStyle/>
          <a:p>
            <a:pPr lvl="0"/>
            <a:endParaRPr lang="en-GB" sz="2400" dirty="0"/>
          </a:p>
          <a:p>
            <a:pPr lvl="0"/>
            <a:r>
              <a:rPr lang="en-GB" sz="2400" i="1" u="sng" dirty="0"/>
              <a:t>Example 5</a:t>
            </a:r>
          </a:p>
          <a:p>
            <a:pPr lvl="0"/>
            <a:r>
              <a:rPr lang="en-US" dirty="0"/>
              <a:t>Caribbean Coffee prints coupon under the rims of 20% of its paper cups. If you buy ten cups of coffee, determine the following: </a:t>
            </a:r>
            <a:endParaRPr lang="en-GB" dirty="0"/>
          </a:p>
          <a:p>
            <a:pPr lvl="1"/>
            <a:r>
              <a:rPr lang="en-US" dirty="0"/>
              <a:t>a).The probability distribution of the prize coupons to be won. </a:t>
            </a:r>
            <a:endParaRPr lang="en-GB" dirty="0"/>
          </a:p>
          <a:p>
            <a:r>
              <a:rPr lang="en-US" dirty="0"/>
              <a:t>				</a:t>
            </a:r>
            <a:endParaRPr lang="en-GB" dirty="0"/>
          </a:p>
          <a:p>
            <a:pPr lvl="1"/>
            <a:r>
              <a:rPr lang="en-US" dirty="0"/>
              <a:t>b).The probability that exactly seven is the prize you would win.</a:t>
            </a:r>
            <a:endParaRPr lang="en-GB" dirty="0"/>
          </a:p>
          <a:p>
            <a:r>
              <a:rPr lang="en-US" dirty="0"/>
              <a:t>							</a:t>
            </a:r>
            <a:endParaRPr lang="en-GB" dirty="0"/>
          </a:p>
          <a:p>
            <a:pPr lvl="1"/>
            <a:r>
              <a:rPr lang="en-US" dirty="0"/>
              <a:t>c).The probability that you would win between three and eight.</a:t>
            </a:r>
            <a:endParaRPr lang="en-GB" dirty="0"/>
          </a:p>
          <a:p>
            <a:r>
              <a:rPr lang="en-US" dirty="0"/>
              <a:t>							</a:t>
            </a:r>
            <a:endParaRPr lang="en-GB" dirty="0"/>
          </a:p>
          <a:p>
            <a:pPr lvl="1"/>
            <a:r>
              <a:rPr lang="en-US" dirty="0"/>
              <a:t>d).The expected number of prize to be won.	</a:t>
            </a:r>
            <a:endParaRPr lang="en-GB" dirty="0"/>
          </a:p>
          <a:p>
            <a:r>
              <a:rPr lang="en-US" dirty="0"/>
              <a:t> </a:t>
            </a:r>
            <a:endParaRPr lang="en-GB" dirty="0"/>
          </a:p>
          <a:p>
            <a:pPr lvl="1"/>
            <a:r>
              <a:rPr lang="en-US" dirty="0"/>
              <a:t>e). The standard deviation of the prizes to be won.	</a:t>
            </a:r>
            <a:endParaRPr lang="en-GB" dirty="0"/>
          </a:p>
          <a:p>
            <a:endParaRPr lang="en-GB" dirty="0"/>
          </a:p>
        </p:txBody>
      </p:sp>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14</a:t>
            </a:fld>
            <a:endParaRPr lang="en-GB" dirty="0"/>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27384"/>
            <a:ext cx="8028384" cy="1143000"/>
          </a:xfrm>
        </p:spPr>
        <p:txBody>
          <a:bodyPr>
            <a:noAutofit/>
          </a:bodyPr>
          <a:lstStyle/>
          <a:p>
            <a:pPr algn="ctr"/>
            <a:r>
              <a:rPr lang="en-US" sz="3200" b="1" i="1" dirty="0"/>
              <a:t>POISON DISTRIBUTION</a:t>
            </a:r>
            <a:endParaRPr lang="en-GB" sz="3200" b="1" i="1" dirty="0"/>
          </a:p>
        </p:txBody>
      </p:sp>
      <p:pic>
        <p:nvPicPr>
          <p:cNvPr id="134147" name="Picture 3"/>
          <p:cNvPicPr>
            <a:picLocks noChangeAspect="1" noChangeArrowheads="1"/>
          </p:cNvPicPr>
          <p:nvPr/>
        </p:nvPicPr>
        <p:blipFill>
          <a:blip r:embed="rId2" cstate="print"/>
          <a:srcRect/>
          <a:stretch>
            <a:fillRect/>
          </a:stretch>
        </p:blipFill>
        <p:spPr bwMode="auto">
          <a:xfrm>
            <a:off x="1043608" y="1124744"/>
            <a:ext cx="7172325" cy="476250"/>
          </a:xfrm>
          <a:prstGeom prst="rect">
            <a:avLst/>
          </a:prstGeom>
          <a:noFill/>
          <a:ln w="9525">
            <a:noFill/>
            <a:miter lim="800000"/>
            <a:headEnd/>
            <a:tailEnd/>
          </a:ln>
        </p:spPr>
      </p:pic>
      <p:pic>
        <p:nvPicPr>
          <p:cNvPr id="134148" name="Picture 4"/>
          <p:cNvPicPr>
            <a:picLocks noChangeAspect="1" noChangeArrowheads="1"/>
          </p:cNvPicPr>
          <p:nvPr/>
        </p:nvPicPr>
        <p:blipFill>
          <a:blip r:embed="rId3" cstate="print"/>
          <a:srcRect/>
          <a:stretch>
            <a:fillRect/>
          </a:stretch>
        </p:blipFill>
        <p:spPr bwMode="auto">
          <a:xfrm>
            <a:off x="1043608" y="1556792"/>
            <a:ext cx="4867275" cy="400050"/>
          </a:xfrm>
          <a:prstGeom prst="rect">
            <a:avLst/>
          </a:prstGeom>
          <a:noFill/>
          <a:ln w="9525">
            <a:noFill/>
            <a:miter lim="800000"/>
            <a:headEnd/>
            <a:tailEnd/>
          </a:ln>
        </p:spPr>
      </p:pic>
      <p:pic>
        <p:nvPicPr>
          <p:cNvPr id="134149" name="Picture 5"/>
          <p:cNvPicPr>
            <a:picLocks noChangeAspect="1" noChangeArrowheads="1"/>
          </p:cNvPicPr>
          <p:nvPr/>
        </p:nvPicPr>
        <p:blipFill>
          <a:blip r:embed="rId4" cstate="print"/>
          <a:srcRect/>
          <a:stretch>
            <a:fillRect/>
          </a:stretch>
        </p:blipFill>
        <p:spPr bwMode="auto">
          <a:xfrm>
            <a:off x="5940152" y="1556792"/>
            <a:ext cx="857250" cy="390525"/>
          </a:xfrm>
          <a:prstGeom prst="rect">
            <a:avLst/>
          </a:prstGeom>
          <a:noFill/>
          <a:ln w="9525">
            <a:noFill/>
            <a:miter lim="800000"/>
            <a:headEnd/>
            <a:tailEnd/>
          </a:ln>
        </p:spPr>
      </p:pic>
      <p:pic>
        <p:nvPicPr>
          <p:cNvPr id="134150" name="Picture 6"/>
          <p:cNvPicPr>
            <a:picLocks noChangeAspect="1" noChangeArrowheads="1"/>
          </p:cNvPicPr>
          <p:nvPr/>
        </p:nvPicPr>
        <p:blipFill>
          <a:blip r:embed="rId5" cstate="print"/>
          <a:srcRect/>
          <a:stretch>
            <a:fillRect/>
          </a:stretch>
        </p:blipFill>
        <p:spPr bwMode="auto">
          <a:xfrm>
            <a:off x="6958533" y="1569740"/>
            <a:ext cx="1285875" cy="419100"/>
          </a:xfrm>
          <a:prstGeom prst="rect">
            <a:avLst/>
          </a:prstGeom>
          <a:noFill/>
          <a:ln w="9525">
            <a:noFill/>
            <a:miter lim="800000"/>
            <a:headEnd/>
            <a:tailEnd/>
          </a:ln>
        </p:spPr>
      </p:pic>
      <p:pic>
        <p:nvPicPr>
          <p:cNvPr id="134151" name="Picture 7"/>
          <p:cNvPicPr>
            <a:picLocks noChangeAspect="1" noChangeArrowheads="1"/>
          </p:cNvPicPr>
          <p:nvPr/>
        </p:nvPicPr>
        <p:blipFill>
          <a:blip r:embed="rId6" cstate="print"/>
          <a:srcRect/>
          <a:stretch>
            <a:fillRect/>
          </a:stretch>
        </p:blipFill>
        <p:spPr bwMode="auto">
          <a:xfrm>
            <a:off x="1043608" y="2060848"/>
            <a:ext cx="7305675" cy="371475"/>
          </a:xfrm>
          <a:prstGeom prst="rect">
            <a:avLst/>
          </a:prstGeom>
          <a:noFill/>
          <a:ln w="9525">
            <a:noFill/>
            <a:miter lim="800000"/>
            <a:headEnd/>
            <a:tailEnd/>
          </a:ln>
        </p:spPr>
      </p:pic>
      <p:pic>
        <p:nvPicPr>
          <p:cNvPr id="134152" name="Picture 8"/>
          <p:cNvPicPr>
            <a:picLocks noChangeAspect="1" noChangeArrowheads="1"/>
          </p:cNvPicPr>
          <p:nvPr/>
        </p:nvPicPr>
        <p:blipFill>
          <a:blip r:embed="rId7" cstate="print"/>
          <a:srcRect/>
          <a:stretch>
            <a:fillRect/>
          </a:stretch>
        </p:blipFill>
        <p:spPr bwMode="auto">
          <a:xfrm>
            <a:off x="1115616" y="2492896"/>
            <a:ext cx="2276475" cy="400050"/>
          </a:xfrm>
          <a:prstGeom prst="rect">
            <a:avLst/>
          </a:prstGeom>
          <a:noFill/>
          <a:ln w="9525">
            <a:noFill/>
            <a:miter lim="800000"/>
            <a:headEnd/>
            <a:tailEnd/>
          </a:ln>
        </p:spPr>
      </p:pic>
      <p:pic>
        <p:nvPicPr>
          <p:cNvPr id="134153" name="Picture 9"/>
          <p:cNvPicPr>
            <a:picLocks noChangeAspect="1" noChangeArrowheads="1"/>
          </p:cNvPicPr>
          <p:nvPr/>
        </p:nvPicPr>
        <p:blipFill>
          <a:blip r:embed="rId8" cstate="print"/>
          <a:srcRect/>
          <a:stretch>
            <a:fillRect/>
          </a:stretch>
        </p:blipFill>
        <p:spPr bwMode="auto">
          <a:xfrm>
            <a:off x="3419872" y="2492896"/>
            <a:ext cx="5544616" cy="371475"/>
          </a:xfrm>
          <a:prstGeom prst="rect">
            <a:avLst/>
          </a:prstGeom>
          <a:noFill/>
          <a:ln w="9525">
            <a:noFill/>
            <a:miter lim="800000"/>
            <a:headEnd/>
            <a:tailEnd/>
          </a:ln>
        </p:spPr>
      </p:pic>
      <p:pic>
        <p:nvPicPr>
          <p:cNvPr id="134154" name="Picture 10"/>
          <p:cNvPicPr>
            <a:picLocks noChangeAspect="1" noChangeArrowheads="1"/>
          </p:cNvPicPr>
          <p:nvPr/>
        </p:nvPicPr>
        <p:blipFill>
          <a:blip r:embed="rId9" cstate="print"/>
          <a:srcRect/>
          <a:stretch>
            <a:fillRect/>
          </a:stretch>
        </p:blipFill>
        <p:spPr bwMode="auto">
          <a:xfrm>
            <a:off x="1187624" y="2996952"/>
            <a:ext cx="5857875" cy="361950"/>
          </a:xfrm>
          <a:prstGeom prst="rect">
            <a:avLst/>
          </a:prstGeom>
          <a:noFill/>
          <a:ln w="9525">
            <a:noFill/>
            <a:miter lim="800000"/>
            <a:headEnd/>
            <a:tailEnd/>
          </a:ln>
        </p:spPr>
      </p:pic>
      <p:pic>
        <p:nvPicPr>
          <p:cNvPr id="134155" name="Picture 11"/>
          <p:cNvPicPr>
            <a:picLocks noChangeAspect="1" noChangeArrowheads="1"/>
          </p:cNvPicPr>
          <p:nvPr/>
        </p:nvPicPr>
        <p:blipFill>
          <a:blip r:embed="rId10" cstate="print"/>
          <a:srcRect/>
          <a:stretch>
            <a:fillRect/>
          </a:stretch>
        </p:blipFill>
        <p:spPr bwMode="auto">
          <a:xfrm>
            <a:off x="7020272" y="2996952"/>
            <a:ext cx="1857375" cy="428625"/>
          </a:xfrm>
          <a:prstGeom prst="rect">
            <a:avLst/>
          </a:prstGeom>
          <a:noFill/>
          <a:ln w="9525">
            <a:noFill/>
            <a:miter lim="800000"/>
            <a:headEnd/>
            <a:tailEnd/>
          </a:ln>
        </p:spPr>
      </p:pic>
      <p:pic>
        <p:nvPicPr>
          <p:cNvPr id="134157" name="Picture 13"/>
          <p:cNvPicPr>
            <a:picLocks noChangeAspect="1" noChangeArrowheads="1"/>
          </p:cNvPicPr>
          <p:nvPr/>
        </p:nvPicPr>
        <p:blipFill>
          <a:blip r:embed="rId11" cstate="print"/>
          <a:srcRect/>
          <a:stretch>
            <a:fillRect/>
          </a:stretch>
        </p:blipFill>
        <p:spPr bwMode="auto">
          <a:xfrm>
            <a:off x="1115616" y="3356992"/>
            <a:ext cx="7867650" cy="447675"/>
          </a:xfrm>
          <a:prstGeom prst="rect">
            <a:avLst/>
          </a:prstGeom>
          <a:noFill/>
          <a:ln w="9525">
            <a:noFill/>
            <a:miter lim="800000"/>
            <a:headEnd/>
            <a:tailEnd/>
          </a:ln>
        </p:spPr>
      </p:pic>
      <p:pic>
        <p:nvPicPr>
          <p:cNvPr id="134158" name="Picture 14"/>
          <p:cNvPicPr>
            <a:picLocks noChangeAspect="1" noChangeArrowheads="1"/>
          </p:cNvPicPr>
          <p:nvPr/>
        </p:nvPicPr>
        <p:blipFill>
          <a:blip r:embed="rId12" cstate="print"/>
          <a:srcRect/>
          <a:stretch>
            <a:fillRect/>
          </a:stretch>
        </p:blipFill>
        <p:spPr bwMode="auto">
          <a:xfrm>
            <a:off x="1187624" y="3789040"/>
            <a:ext cx="2324100" cy="438150"/>
          </a:xfrm>
          <a:prstGeom prst="rect">
            <a:avLst/>
          </a:prstGeom>
          <a:noFill/>
          <a:ln w="9525">
            <a:noFill/>
            <a:miter lim="800000"/>
            <a:headEnd/>
            <a:tailEnd/>
          </a:ln>
        </p:spPr>
      </p:pic>
      <p:pic>
        <p:nvPicPr>
          <p:cNvPr id="134159" name="Picture 15"/>
          <p:cNvPicPr>
            <a:picLocks noChangeAspect="1" noChangeArrowheads="1"/>
          </p:cNvPicPr>
          <p:nvPr/>
        </p:nvPicPr>
        <p:blipFill>
          <a:blip r:embed="rId13" cstate="print"/>
          <a:srcRect/>
          <a:stretch>
            <a:fillRect/>
          </a:stretch>
        </p:blipFill>
        <p:spPr bwMode="auto">
          <a:xfrm>
            <a:off x="3628578" y="3789040"/>
            <a:ext cx="5407918" cy="476250"/>
          </a:xfrm>
          <a:prstGeom prst="rect">
            <a:avLst/>
          </a:prstGeom>
          <a:noFill/>
          <a:ln w="9525">
            <a:noFill/>
            <a:miter lim="800000"/>
            <a:headEnd/>
            <a:tailEnd/>
          </a:ln>
        </p:spPr>
      </p:pic>
      <p:sp>
        <p:nvSpPr>
          <p:cNvPr id="1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7" name="Slide Number Placeholder 16"/>
          <p:cNvSpPr>
            <a:spLocks noGrp="1"/>
          </p:cNvSpPr>
          <p:nvPr>
            <p:ph type="sldNum" sz="quarter" idx="12"/>
          </p:nvPr>
        </p:nvSpPr>
        <p:spPr/>
        <p:txBody>
          <a:bodyPr/>
          <a:lstStyle/>
          <a:p>
            <a:fld id="{09048CEC-89AF-466B-867C-487A78B0F1B5}" type="slidenum">
              <a:rPr lang="en-GB" smtClean="0"/>
              <a:pPr/>
              <a:t>15</a:t>
            </a:fld>
            <a:endParaRPr lang="en-GB" dirty="0"/>
          </a:p>
        </p:txBody>
      </p:sp>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DISTRIBUTION</a:t>
            </a:r>
            <a:endParaRPr lang="en-GB" sz="3200" b="1" i="1" dirty="0"/>
          </a:p>
        </p:txBody>
      </p:sp>
      <p:pic>
        <p:nvPicPr>
          <p:cNvPr id="136194" name="Picture 2"/>
          <p:cNvPicPr>
            <a:picLocks noChangeAspect="1" noChangeArrowheads="1"/>
          </p:cNvPicPr>
          <p:nvPr/>
        </p:nvPicPr>
        <p:blipFill>
          <a:blip r:embed="rId2" cstate="print"/>
          <a:srcRect/>
          <a:stretch>
            <a:fillRect/>
          </a:stretch>
        </p:blipFill>
        <p:spPr bwMode="auto">
          <a:xfrm>
            <a:off x="1115616" y="1052736"/>
            <a:ext cx="1714500" cy="419100"/>
          </a:xfrm>
          <a:prstGeom prst="rect">
            <a:avLst/>
          </a:prstGeom>
          <a:noFill/>
          <a:ln w="9525">
            <a:noFill/>
            <a:miter lim="800000"/>
            <a:headEnd/>
            <a:tailEnd/>
          </a:ln>
        </p:spPr>
      </p:pic>
      <p:pic>
        <p:nvPicPr>
          <p:cNvPr id="136195" name="Picture 3"/>
          <p:cNvPicPr>
            <a:picLocks noChangeAspect="1" noChangeArrowheads="1"/>
          </p:cNvPicPr>
          <p:nvPr/>
        </p:nvPicPr>
        <p:blipFill>
          <a:blip r:embed="rId3" cstate="print"/>
          <a:srcRect/>
          <a:stretch>
            <a:fillRect/>
          </a:stretch>
        </p:blipFill>
        <p:spPr bwMode="auto">
          <a:xfrm>
            <a:off x="1098376" y="1484784"/>
            <a:ext cx="6858000" cy="361950"/>
          </a:xfrm>
          <a:prstGeom prst="rect">
            <a:avLst/>
          </a:prstGeom>
          <a:noFill/>
          <a:ln w="9525">
            <a:noFill/>
            <a:miter lim="800000"/>
            <a:headEnd/>
            <a:tailEnd/>
          </a:ln>
        </p:spPr>
      </p:pic>
      <p:pic>
        <p:nvPicPr>
          <p:cNvPr id="136196" name="Picture 4"/>
          <p:cNvPicPr>
            <a:picLocks noChangeAspect="1" noChangeArrowheads="1"/>
          </p:cNvPicPr>
          <p:nvPr/>
        </p:nvPicPr>
        <p:blipFill>
          <a:blip r:embed="rId4" cstate="print"/>
          <a:srcRect/>
          <a:stretch>
            <a:fillRect/>
          </a:stretch>
        </p:blipFill>
        <p:spPr bwMode="auto">
          <a:xfrm>
            <a:off x="1115616" y="1844824"/>
            <a:ext cx="3143250" cy="400050"/>
          </a:xfrm>
          <a:prstGeom prst="rect">
            <a:avLst/>
          </a:prstGeom>
          <a:noFill/>
          <a:ln w="9525">
            <a:noFill/>
            <a:miter lim="800000"/>
            <a:headEnd/>
            <a:tailEnd/>
          </a:ln>
        </p:spPr>
      </p:pic>
      <p:pic>
        <p:nvPicPr>
          <p:cNvPr id="136197" name="Picture 5"/>
          <p:cNvPicPr>
            <a:picLocks noChangeAspect="1" noChangeArrowheads="1"/>
          </p:cNvPicPr>
          <p:nvPr/>
        </p:nvPicPr>
        <p:blipFill>
          <a:blip r:embed="rId5" cstate="print"/>
          <a:srcRect/>
          <a:stretch>
            <a:fillRect/>
          </a:stretch>
        </p:blipFill>
        <p:spPr bwMode="auto">
          <a:xfrm>
            <a:off x="4355976" y="1844824"/>
            <a:ext cx="4536504" cy="457200"/>
          </a:xfrm>
          <a:prstGeom prst="rect">
            <a:avLst/>
          </a:prstGeom>
          <a:noFill/>
          <a:ln w="9525">
            <a:noFill/>
            <a:miter lim="800000"/>
            <a:headEnd/>
            <a:tailEnd/>
          </a:ln>
        </p:spPr>
      </p:pic>
      <p:pic>
        <p:nvPicPr>
          <p:cNvPr id="136198" name="Picture 6"/>
          <p:cNvPicPr>
            <a:picLocks noChangeAspect="1" noChangeArrowheads="1"/>
          </p:cNvPicPr>
          <p:nvPr/>
        </p:nvPicPr>
        <p:blipFill>
          <a:blip r:embed="rId6" cstate="print"/>
          <a:srcRect/>
          <a:stretch>
            <a:fillRect/>
          </a:stretch>
        </p:blipFill>
        <p:spPr bwMode="auto">
          <a:xfrm>
            <a:off x="1187624" y="2348880"/>
            <a:ext cx="3400425" cy="1285875"/>
          </a:xfrm>
          <a:prstGeom prst="rect">
            <a:avLst/>
          </a:prstGeom>
          <a:noFill/>
          <a:ln w="9525">
            <a:noFill/>
            <a:miter lim="800000"/>
            <a:headEnd/>
            <a:tailEnd/>
          </a:ln>
        </p:spPr>
      </p:pic>
      <p:pic>
        <p:nvPicPr>
          <p:cNvPr id="136199" name="Picture 7"/>
          <p:cNvPicPr>
            <a:picLocks noChangeAspect="1" noChangeArrowheads="1"/>
          </p:cNvPicPr>
          <p:nvPr/>
        </p:nvPicPr>
        <p:blipFill>
          <a:blip r:embed="rId7" cstate="print"/>
          <a:srcRect/>
          <a:stretch>
            <a:fillRect/>
          </a:stretch>
        </p:blipFill>
        <p:spPr bwMode="auto">
          <a:xfrm>
            <a:off x="5148064" y="2348880"/>
            <a:ext cx="1600200" cy="1000125"/>
          </a:xfrm>
          <a:prstGeom prst="rect">
            <a:avLst/>
          </a:prstGeom>
          <a:noFill/>
          <a:ln w="9525">
            <a:noFill/>
            <a:miter lim="800000"/>
            <a:headEnd/>
            <a:tailEnd/>
          </a:ln>
        </p:spPr>
      </p:pic>
      <p:pic>
        <p:nvPicPr>
          <p:cNvPr id="136200" name="Picture 8"/>
          <p:cNvPicPr>
            <a:picLocks noChangeAspect="1" noChangeArrowheads="1"/>
          </p:cNvPicPr>
          <p:nvPr/>
        </p:nvPicPr>
        <p:blipFill>
          <a:blip r:embed="rId8" cstate="print"/>
          <a:srcRect/>
          <a:stretch>
            <a:fillRect/>
          </a:stretch>
        </p:blipFill>
        <p:spPr bwMode="auto">
          <a:xfrm>
            <a:off x="1907704" y="3865591"/>
            <a:ext cx="6520061" cy="866424"/>
          </a:xfrm>
          <a:prstGeom prst="rect">
            <a:avLst/>
          </a:prstGeom>
          <a:noFill/>
          <a:ln w="9525">
            <a:noFill/>
            <a:miter lim="800000"/>
            <a:headEnd/>
            <a:tailEnd/>
          </a:ln>
        </p:spPr>
      </p:pic>
      <p:pic>
        <p:nvPicPr>
          <p:cNvPr id="136201" name="Picture 9"/>
          <p:cNvPicPr>
            <a:picLocks noChangeAspect="1" noChangeArrowheads="1"/>
          </p:cNvPicPr>
          <p:nvPr/>
        </p:nvPicPr>
        <p:blipFill>
          <a:blip r:embed="rId9" cstate="print"/>
          <a:srcRect/>
          <a:stretch>
            <a:fillRect/>
          </a:stretch>
        </p:blipFill>
        <p:spPr bwMode="auto">
          <a:xfrm>
            <a:off x="1115616" y="3573016"/>
            <a:ext cx="1019175" cy="323850"/>
          </a:xfrm>
          <a:prstGeom prst="rect">
            <a:avLst/>
          </a:prstGeom>
          <a:noFill/>
          <a:ln w="9525">
            <a:noFill/>
            <a:miter lim="800000"/>
            <a:headEnd/>
            <a:tailEnd/>
          </a:ln>
        </p:spPr>
      </p:pic>
      <p:pic>
        <p:nvPicPr>
          <p:cNvPr id="136202" name="Picture 10"/>
          <p:cNvPicPr>
            <a:picLocks noChangeAspect="1" noChangeArrowheads="1"/>
          </p:cNvPicPr>
          <p:nvPr/>
        </p:nvPicPr>
        <p:blipFill>
          <a:blip r:embed="rId10" cstate="print"/>
          <a:srcRect/>
          <a:stretch>
            <a:fillRect/>
          </a:stretch>
        </p:blipFill>
        <p:spPr bwMode="auto">
          <a:xfrm>
            <a:off x="1979712" y="4869160"/>
            <a:ext cx="3933825" cy="685800"/>
          </a:xfrm>
          <a:prstGeom prst="rect">
            <a:avLst/>
          </a:prstGeom>
          <a:noFill/>
          <a:ln w="9525">
            <a:noFill/>
            <a:miter lim="800000"/>
            <a:headEnd/>
            <a:tailEnd/>
          </a:ln>
        </p:spPr>
      </p:pic>
      <p:pic>
        <p:nvPicPr>
          <p:cNvPr id="136203" name="Picture 11"/>
          <p:cNvPicPr>
            <a:picLocks noChangeAspect="1" noChangeArrowheads="1"/>
          </p:cNvPicPr>
          <p:nvPr/>
        </p:nvPicPr>
        <p:blipFill>
          <a:blip r:embed="rId11" cstate="print"/>
          <a:srcRect/>
          <a:stretch>
            <a:fillRect/>
          </a:stretch>
        </p:blipFill>
        <p:spPr bwMode="auto">
          <a:xfrm>
            <a:off x="6012160" y="4941168"/>
            <a:ext cx="1285875" cy="476250"/>
          </a:xfrm>
          <a:prstGeom prst="rect">
            <a:avLst/>
          </a:prstGeom>
          <a:noFill/>
          <a:ln w="9525">
            <a:noFill/>
            <a:miter lim="800000"/>
            <a:headEnd/>
            <a:tailEnd/>
          </a:ln>
        </p:spPr>
      </p:pic>
      <p:pic>
        <p:nvPicPr>
          <p:cNvPr id="136204" name="Picture 12"/>
          <p:cNvPicPr>
            <a:picLocks noChangeAspect="1" noChangeArrowheads="1"/>
          </p:cNvPicPr>
          <p:nvPr/>
        </p:nvPicPr>
        <p:blipFill>
          <a:blip r:embed="rId12" cstate="print"/>
          <a:srcRect/>
          <a:stretch>
            <a:fillRect/>
          </a:stretch>
        </p:blipFill>
        <p:spPr bwMode="auto">
          <a:xfrm>
            <a:off x="1187624" y="5661248"/>
            <a:ext cx="4048125" cy="895350"/>
          </a:xfrm>
          <a:prstGeom prst="rect">
            <a:avLst/>
          </a:prstGeom>
          <a:noFill/>
          <a:ln w="9525">
            <a:noFill/>
            <a:miter lim="800000"/>
            <a:headEnd/>
            <a:tailEnd/>
          </a:ln>
        </p:spPr>
      </p:pic>
      <p:sp>
        <p:nvSpPr>
          <p:cNvPr id="15"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6" name="Slide Number Placeholder 15"/>
          <p:cNvSpPr>
            <a:spLocks noGrp="1"/>
          </p:cNvSpPr>
          <p:nvPr>
            <p:ph type="sldNum" sz="quarter" idx="12"/>
          </p:nvPr>
        </p:nvSpPr>
        <p:spPr/>
        <p:txBody>
          <a:bodyPr/>
          <a:lstStyle/>
          <a:p>
            <a:fld id="{09048CEC-89AF-466B-867C-487A78B0F1B5}" type="slidenum">
              <a:rPr lang="en-GB" smtClean="0"/>
              <a:pPr/>
              <a:t>16</a:t>
            </a:fld>
            <a:endParaRPr lang="en-GB" dirty="0"/>
          </a:p>
        </p:txBody>
      </p:sp>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DISTRIBUTION</a:t>
            </a:r>
            <a:endParaRPr lang="en-GB" sz="3200" b="1" i="1" dirty="0"/>
          </a:p>
        </p:txBody>
      </p:sp>
      <p:pic>
        <p:nvPicPr>
          <p:cNvPr id="137219" name="Picture 3"/>
          <p:cNvPicPr>
            <a:picLocks noChangeAspect="1" noChangeArrowheads="1"/>
          </p:cNvPicPr>
          <p:nvPr/>
        </p:nvPicPr>
        <p:blipFill>
          <a:blip r:embed="rId2" cstate="print"/>
          <a:srcRect/>
          <a:stretch>
            <a:fillRect/>
          </a:stretch>
        </p:blipFill>
        <p:spPr bwMode="auto">
          <a:xfrm>
            <a:off x="1043608" y="1124744"/>
            <a:ext cx="1514475" cy="409575"/>
          </a:xfrm>
          <a:prstGeom prst="rect">
            <a:avLst/>
          </a:prstGeom>
          <a:noFill/>
          <a:ln w="9525">
            <a:noFill/>
            <a:miter lim="800000"/>
            <a:headEnd/>
            <a:tailEnd/>
          </a:ln>
        </p:spPr>
      </p:pic>
      <p:pic>
        <p:nvPicPr>
          <p:cNvPr id="137220" name="Picture 4"/>
          <p:cNvPicPr>
            <a:picLocks noChangeAspect="1" noChangeArrowheads="1"/>
          </p:cNvPicPr>
          <p:nvPr/>
        </p:nvPicPr>
        <p:blipFill>
          <a:blip r:embed="rId3" cstate="print"/>
          <a:srcRect/>
          <a:stretch>
            <a:fillRect/>
          </a:stretch>
        </p:blipFill>
        <p:spPr bwMode="auto">
          <a:xfrm>
            <a:off x="1043608" y="1556792"/>
            <a:ext cx="7848872" cy="466725"/>
          </a:xfrm>
          <a:prstGeom prst="rect">
            <a:avLst/>
          </a:prstGeom>
          <a:noFill/>
          <a:ln w="9525">
            <a:noFill/>
            <a:miter lim="800000"/>
            <a:headEnd/>
            <a:tailEnd/>
          </a:ln>
        </p:spPr>
      </p:pic>
      <p:pic>
        <p:nvPicPr>
          <p:cNvPr id="137221" name="Picture 5"/>
          <p:cNvPicPr>
            <a:picLocks noChangeAspect="1" noChangeArrowheads="1"/>
          </p:cNvPicPr>
          <p:nvPr/>
        </p:nvPicPr>
        <p:blipFill>
          <a:blip r:embed="rId4" cstate="print"/>
          <a:srcRect/>
          <a:stretch>
            <a:fillRect/>
          </a:stretch>
        </p:blipFill>
        <p:spPr bwMode="auto">
          <a:xfrm>
            <a:off x="1043608" y="2060848"/>
            <a:ext cx="7848873" cy="371475"/>
          </a:xfrm>
          <a:prstGeom prst="rect">
            <a:avLst/>
          </a:prstGeom>
          <a:noFill/>
          <a:ln w="9525">
            <a:noFill/>
            <a:miter lim="800000"/>
            <a:headEnd/>
            <a:tailEnd/>
          </a:ln>
        </p:spPr>
      </p:pic>
      <p:pic>
        <p:nvPicPr>
          <p:cNvPr id="137222" name="Picture 6"/>
          <p:cNvPicPr>
            <a:picLocks noChangeAspect="1" noChangeArrowheads="1"/>
          </p:cNvPicPr>
          <p:nvPr/>
        </p:nvPicPr>
        <p:blipFill>
          <a:blip r:embed="rId5" cstate="print"/>
          <a:srcRect/>
          <a:stretch>
            <a:fillRect/>
          </a:stretch>
        </p:blipFill>
        <p:spPr bwMode="auto">
          <a:xfrm>
            <a:off x="1043608" y="2564904"/>
            <a:ext cx="7848873" cy="400050"/>
          </a:xfrm>
          <a:prstGeom prst="rect">
            <a:avLst/>
          </a:prstGeom>
          <a:noFill/>
          <a:ln w="9525">
            <a:noFill/>
            <a:miter lim="800000"/>
            <a:headEnd/>
            <a:tailEnd/>
          </a:ln>
        </p:spPr>
      </p:pic>
      <p:pic>
        <p:nvPicPr>
          <p:cNvPr id="137223" name="Picture 7"/>
          <p:cNvPicPr>
            <a:picLocks noChangeAspect="1" noChangeArrowheads="1"/>
          </p:cNvPicPr>
          <p:nvPr/>
        </p:nvPicPr>
        <p:blipFill>
          <a:blip r:embed="rId6" cstate="print"/>
          <a:srcRect/>
          <a:stretch>
            <a:fillRect/>
          </a:stretch>
        </p:blipFill>
        <p:spPr bwMode="auto">
          <a:xfrm>
            <a:off x="1043608" y="2924944"/>
            <a:ext cx="605978" cy="323850"/>
          </a:xfrm>
          <a:prstGeom prst="rect">
            <a:avLst/>
          </a:prstGeom>
          <a:noFill/>
          <a:ln w="9525">
            <a:noFill/>
            <a:miter lim="800000"/>
            <a:headEnd/>
            <a:tailEnd/>
          </a:ln>
        </p:spPr>
      </p:pic>
      <p:pic>
        <p:nvPicPr>
          <p:cNvPr id="137224" name="Picture 8"/>
          <p:cNvPicPr>
            <a:picLocks noChangeAspect="1" noChangeArrowheads="1"/>
          </p:cNvPicPr>
          <p:nvPr/>
        </p:nvPicPr>
        <p:blipFill>
          <a:blip r:embed="rId7" cstate="print"/>
          <a:srcRect/>
          <a:stretch>
            <a:fillRect/>
          </a:stretch>
        </p:blipFill>
        <p:spPr bwMode="auto">
          <a:xfrm>
            <a:off x="1115616" y="3429000"/>
            <a:ext cx="1266825" cy="314325"/>
          </a:xfrm>
          <a:prstGeom prst="rect">
            <a:avLst/>
          </a:prstGeom>
          <a:noFill/>
          <a:ln w="9525">
            <a:noFill/>
            <a:miter lim="800000"/>
            <a:headEnd/>
            <a:tailEnd/>
          </a:ln>
        </p:spPr>
      </p:pic>
      <p:pic>
        <p:nvPicPr>
          <p:cNvPr id="137225" name="Picture 9"/>
          <p:cNvPicPr>
            <a:picLocks noChangeAspect="1" noChangeArrowheads="1"/>
          </p:cNvPicPr>
          <p:nvPr/>
        </p:nvPicPr>
        <p:blipFill>
          <a:blip r:embed="rId8" cstate="print"/>
          <a:srcRect/>
          <a:stretch>
            <a:fillRect/>
          </a:stretch>
        </p:blipFill>
        <p:spPr bwMode="auto">
          <a:xfrm>
            <a:off x="1043608" y="3789040"/>
            <a:ext cx="7462614" cy="447675"/>
          </a:xfrm>
          <a:prstGeom prst="rect">
            <a:avLst/>
          </a:prstGeom>
          <a:noFill/>
          <a:ln w="9525">
            <a:noFill/>
            <a:miter lim="800000"/>
            <a:headEnd/>
            <a:tailEnd/>
          </a:ln>
        </p:spPr>
      </p:pic>
      <p:pic>
        <p:nvPicPr>
          <p:cNvPr id="137226" name="Picture 10"/>
          <p:cNvPicPr>
            <a:picLocks noChangeAspect="1" noChangeArrowheads="1"/>
          </p:cNvPicPr>
          <p:nvPr/>
        </p:nvPicPr>
        <p:blipFill>
          <a:blip r:embed="rId9" cstate="print"/>
          <a:srcRect/>
          <a:stretch>
            <a:fillRect/>
          </a:stretch>
        </p:blipFill>
        <p:spPr bwMode="auto">
          <a:xfrm>
            <a:off x="1043608" y="4293096"/>
            <a:ext cx="2198762" cy="447675"/>
          </a:xfrm>
          <a:prstGeom prst="rect">
            <a:avLst/>
          </a:prstGeom>
          <a:noFill/>
          <a:ln w="9525">
            <a:noFill/>
            <a:miter lim="800000"/>
            <a:headEnd/>
            <a:tailEnd/>
          </a:ln>
        </p:spPr>
      </p:pic>
      <p:pic>
        <p:nvPicPr>
          <p:cNvPr id="137227" name="Picture 11"/>
          <p:cNvPicPr>
            <a:picLocks noChangeAspect="1" noChangeArrowheads="1"/>
          </p:cNvPicPr>
          <p:nvPr/>
        </p:nvPicPr>
        <p:blipFill>
          <a:blip r:embed="rId10" cstate="print"/>
          <a:srcRect/>
          <a:stretch>
            <a:fillRect/>
          </a:stretch>
        </p:blipFill>
        <p:spPr bwMode="auto">
          <a:xfrm>
            <a:off x="3491880" y="4293096"/>
            <a:ext cx="2001019" cy="631500"/>
          </a:xfrm>
          <a:prstGeom prst="rect">
            <a:avLst/>
          </a:prstGeom>
          <a:noFill/>
          <a:ln w="9525">
            <a:noFill/>
            <a:miter lim="800000"/>
            <a:headEnd/>
            <a:tailEnd/>
          </a:ln>
        </p:spPr>
      </p:pic>
      <p:pic>
        <p:nvPicPr>
          <p:cNvPr id="137228" name="Picture 12"/>
          <p:cNvPicPr>
            <a:picLocks noChangeAspect="1" noChangeArrowheads="1"/>
          </p:cNvPicPr>
          <p:nvPr/>
        </p:nvPicPr>
        <p:blipFill>
          <a:blip r:embed="rId11" cstate="print"/>
          <a:srcRect/>
          <a:stretch>
            <a:fillRect/>
          </a:stretch>
        </p:blipFill>
        <p:spPr bwMode="auto">
          <a:xfrm>
            <a:off x="1547664" y="5013176"/>
            <a:ext cx="5370165" cy="1362460"/>
          </a:xfrm>
          <a:prstGeom prst="rect">
            <a:avLst/>
          </a:prstGeom>
          <a:noFill/>
          <a:ln w="9525">
            <a:noFill/>
            <a:miter lim="800000"/>
            <a:headEnd/>
            <a:tailEnd/>
          </a:ln>
        </p:spPr>
      </p:pic>
      <p:sp>
        <p:nvSpPr>
          <p:cNvPr id="14"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5" name="Slide Number Placeholder 14"/>
          <p:cNvSpPr>
            <a:spLocks noGrp="1"/>
          </p:cNvSpPr>
          <p:nvPr>
            <p:ph type="sldNum" sz="quarter" idx="12"/>
          </p:nvPr>
        </p:nvSpPr>
        <p:spPr/>
        <p:txBody>
          <a:bodyPr/>
          <a:lstStyle/>
          <a:p>
            <a:fld id="{09048CEC-89AF-466B-867C-487A78B0F1B5}" type="slidenum">
              <a:rPr lang="en-GB" smtClean="0"/>
              <a:pPr/>
              <a:t>17</a:t>
            </a:fld>
            <a:endParaRPr lang="en-GB" dirty="0"/>
          </a:p>
        </p:txBody>
      </p:sp>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DISTRIBUTION</a:t>
            </a:r>
            <a:endParaRPr lang="en-GB" sz="3200" b="1" i="1" dirty="0"/>
          </a:p>
        </p:txBody>
      </p:sp>
      <p:pic>
        <p:nvPicPr>
          <p:cNvPr id="3" name="Picture 2"/>
          <p:cNvPicPr>
            <a:picLocks noChangeAspect="1" noChangeArrowheads="1"/>
          </p:cNvPicPr>
          <p:nvPr/>
        </p:nvPicPr>
        <p:blipFill>
          <a:blip r:embed="rId2" cstate="print"/>
          <a:srcRect/>
          <a:stretch>
            <a:fillRect/>
          </a:stretch>
        </p:blipFill>
        <p:spPr bwMode="auto">
          <a:xfrm>
            <a:off x="1043608" y="980728"/>
            <a:ext cx="1800200" cy="466719"/>
          </a:xfrm>
          <a:prstGeom prst="rect">
            <a:avLst/>
          </a:prstGeom>
          <a:noFill/>
          <a:ln w="9525">
            <a:noFill/>
            <a:miter lim="800000"/>
            <a:headEnd/>
            <a:tailEnd/>
          </a:ln>
        </p:spPr>
      </p:pic>
      <p:pic>
        <p:nvPicPr>
          <p:cNvPr id="138243" name="Picture 3"/>
          <p:cNvPicPr>
            <a:picLocks noChangeAspect="1" noChangeArrowheads="1"/>
          </p:cNvPicPr>
          <p:nvPr/>
        </p:nvPicPr>
        <p:blipFill>
          <a:blip r:embed="rId3" cstate="print"/>
          <a:srcRect/>
          <a:stretch>
            <a:fillRect/>
          </a:stretch>
        </p:blipFill>
        <p:spPr bwMode="auto">
          <a:xfrm>
            <a:off x="1115616" y="1556792"/>
            <a:ext cx="8028384" cy="1296144"/>
          </a:xfrm>
          <a:prstGeom prst="rect">
            <a:avLst/>
          </a:prstGeom>
          <a:noFill/>
          <a:ln w="9525">
            <a:noFill/>
            <a:miter lim="800000"/>
            <a:headEnd/>
            <a:tailEnd/>
          </a:ln>
        </p:spPr>
      </p:pic>
      <p:pic>
        <p:nvPicPr>
          <p:cNvPr id="138244" name="Picture 4"/>
          <p:cNvPicPr>
            <a:picLocks noChangeAspect="1" noChangeArrowheads="1"/>
          </p:cNvPicPr>
          <p:nvPr/>
        </p:nvPicPr>
        <p:blipFill>
          <a:blip r:embed="rId4" cstate="print"/>
          <a:srcRect/>
          <a:stretch>
            <a:fillRect/>
          </a:stretch>
        </p:blipFill>
        <p:spPr bwMode="auto">
          <a:xfrm>
            <a:off x="1835696" y="2852936"/>
            <a:ext cx="3585739" cy="1296144"/>
          </a:xfrm>
          <a:prstGeom prst="rect">
            <a:avLst/>
          </a:prstGeom>
          <a:noFill/>
          <a:ln w="9525">
            <a:noFill/>
            <a:miter lim="800000"/>
            <a:headEnd/>
            <a:tailEnd/>
          </a:ln>
        </p:spPr>
      </p:pic>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18</a:t>
            </a:fld>
            <a:endParaRPr lang="en-GB" dirty="0"/>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99392"/>
            <a:ext cx="8028384" cy="1143000"/>
          </a:xfrm>
        </p:spPr>
        <p:txBody>
          <a:bodyPr>
            <a:noAutofit/>
          </a:bodyPr>
          <a:lstStyle/>
          <a:p>
            <a:pPr algn="ctr"/>
            <a:r>
              <a:rPr lang="en-US" sz="3200" b="1" i="1" dirty="0"/>
              <a:t>POISON DISTRIBUTION</a:t>
            </a:r>
            <a:endParaRPr lang="en-GB" sz="3200" b="1" i="1" dirty="0"/>
          </a:p>
        </p:txBody>
      </p:sp>
      <p:pic>
        <p:nvPicPr>
          <p:cNvPr id="139266" name="Picture 2"/>
          <p:cNvPicPr>
            <a:picLocks noChangeAspect="1" noChangeArrowheads="1"/>
          </p:cNvPicPr>
          <p:nvPr/>
        </p:nvPicPr>
        <p:blipFill>
          <a:blip r:embed="rId2" cstate="print"/>
          <a:srcRect/>
          <a:stretch>
            <a:fillRect/>
          </a:stretch>
        </p:blipFill>
        <p:spPr bwMode="auto">
          <a:xfrm>
            <a:off x="1043608" y="1052736"/>
            <a:ext cx="3857625" cy="3343275"/>
          </a:xfrm>
          <a:prstGeom prst="rect">
            <a:avLst/>
          </a:prstGeom>
          <a:noFill/>
          <a:ln w="9525">
            <a:noFill/>
            <a:miter lim="800000"/>
            <a:headEnd/>
            <a:tailEnd/>
          </a:ln>
        </p:spPr>
      </p:pic>
      <p:pic>
        <p:nvPicPr>
          <p:cNvPr id="139267" name="Picture 3"/>
          <p:cNvPicPr>
            <a:picLocks noChangeAspect="1" noChangeArrowheads="1"/>
          </p:cNvPicPr>
          <p:nvPr/>
        </p:nvPicPr>
        <p:blipFill>
          <a:blip r:embed="rId3" cstate="print"/>
          <a:srcRect/>
          <a:stretch>
            <a:fillRect/>
          </a:stretch>
        </p:blipFill>
        <p:spPr bwMode="auto">
          <a:xfrm>
            <a:off x="2987824" y="4365104"/>
            <a:ext cx="5086350" cy="857250"/>
          </a:xfrm>
          <a:prstGeom prst="rect">
            <a:avLst/>
          </a:prstGeom>
          <a:noFill/>
          <a:ln w="9525">
            <a:noFill/>
            <a:miter lim="800000"/>
            <a:headEnd/>
            <a:tailEnd/>
          </a:ln>
        </p:spPr>
      </p:pic>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19</a:t>
            </a:fld>
            <a:endParaRPr lang="en-GB"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80728"/>
            <a:ext cx="7200800" cy="3416320"/>
          </a:xfrm>
          <a:prstGeom prst="rect">
            <a:avLst/>
          </a:prstGeom>
        </p:spPr>
        <p:txBody>
          <a:bodyPr wrap="square">
            <a:spAutoFit/>
          </a:bodyPr>
          <a:lstStyle/>
          <a:p>
            <a:pPr algn="ctr"/>
            <a:r>
              <a:rPr lang="en-US" sz="4000" b="1" i="1" dirty="0"/>
              <a:t>SPECIAL UNIVARIATE DISTRIBUTIONS </a:t>
            </a:r>
          </a:p>
          <a:p>
            <a:pPr lvl="6">
              <a:buFont typeface="Arial" pitchFamily="34" charset="0"/>
              <a:buChar char="•"/>
            </a:pPr>
            <a:r>
              <a:rPr lang="en-US" sz="3200" b="1" i="1" dirty="0"/>
              <a:t>Bernoulli</a:t>
            </a:r>
          </a:p>
          <a:p>
            <a:pPr lvl="6">
              <a:buFont typeface="Arial" pitchFamily="34" charset="0"/>
              <a:buChar char="•"/>
            </a:pPr>
            <a:r>
              <a:rPr lang="en-US" sz="3200" b="1" i="1" dirty="0"/>
              <a:t>Binomial</a:t>
            </a:r>
          </a:p>
          <a:p>
            <a:pPr lvl="6">
              <a:buFont typeface="Arial" pitchFamily="34" charset="0"/>
              <a:buChar char="•"/>
            </a:pPr>
            <a:r>
              <a:rPr lang="en-US" sz="3200" b="1" i="1" dirty="0"/>
              <a:t>Poisson</a:t>
            </a:r>
          </a:p>
          <a:p>
            <a:pPr algn="ctr"/>
            <a:endParaRPr lang="en-GB" sz="4000" b="1" i="1" dirty="0"/>
          </a:p>
        </p:txBody>
      </p:sp>
      <p:sp>
        <p:nvSpPr>
          <p:cNvPr id="4"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5" name="Slide Number Placeholder 4"/>
          <p:cNvSpPr>
            <a:spLocks noGrp="1"/>
          </p:cNvSpPr>
          <p:nvPr>
            <p:ph type="sldNum" sz="quarter" idx="12"/>
          </p:nvPr>
        </p:nvSpPr>
        <p:spPr/>
        <p:txBody>
          <a:bodyPr/>
          <a:lstStyle/>
          <a:p>
            <a:fld id="{09048CEC-89AF-466B-867C-487A78B0F1B5}" type="slidenum">
              <a:rPr lang="en-GB" smtClean="0"/>
              <a:pPr/>
              <a:t>2</a:t>
            </a:fld>
            <a:endParaRPr lang="en-GB" dirty="0"/>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DISTRIBUTION</a:t>
            </a:r>
            <a:endParaRPr lang="en-GB" sz="3200" b="1" i="1" dirty="0"/>
          </a:p>
        </p:txBody>
      </p:sp>
      <p:pic>
        <p:nvPicPr>
          <p:cNvPr id="140290" name="Picture 2"/>
          <p:cNvPicPr>
            <a:picLocks noChangeAspect="1" noChangeArrowheads="1"/>
          </p:cNvPicPr>
          <p:nvPr/>
        </p:nvPicPr>
        <p:blipFill>
          <a:blip r:embed="rId2" cstate="print"/>
          <a:srcRect/>
          <a:stretch>
            <a:fillRect/>
          </a:stretch>
        </p:blipFill>
        <p:spPr bwMode="auto">
          <a:xfrm>
            <a:off x="1403648" y="2636912"/>
            <a:ext cx="3810000" cy="1000125"/>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3131840" y="3861048"/>
            <a:ext cx="5572125" cy="9144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1259632" y="1484784"/>
            <a:ext cx="5934075" cy="657225"/>
          </a:xfrm>
          <a:prstGeom prst="rect">
            <a:avLst/>
          </a:prstGeom>
          <a:noFill/>
          <a:ln w="9525">
            <a:noFill/>
            <a:miter lim="800000"/>
            <a:headEnd/>
            <a:tailEnd/>
          </a:ln>
        </p:spPr>
      </p:pic>
      <p:sp>
        <p:nvSpPr>
          <p:cNvPr id="8"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20</a:t>
            </a:fld>
            <a:endParaRPr lang="en-GB" dirty="0"/>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4770537"/>
          </a:xfrm>
          <a:prstGeom prst="rect">
            <a:avLst/>
          </a:prstGeom>
          <a:noFill/>
        </p:spPr>
        <p:txBody>
          <a:bodyPr wrap="square" rtlCol="0">
            <a:spAutoFit/>
          </a:bodyPr>
          <a:lstStyle/>
          <a:p>
            <a:r>
              <a:rPr lang="en-GB" sz="2800" dirty="0"/>
              <a:t>In a Poisson set up, sometimes the time is a factor of interest, that is the number of events occurring in a given interval of time. If the events  occur fulfil the following conditions :</a:t>
            </a:r>
          </a:p>
          <a:p>
            <a:endParaRPr lang="en-GB" sz="2400" dirty="0"/>
          </a:p>
          <a:p>
            <a:pPr marL="514350" indent="-514350">
              <a:buFont typeface="+mj-lt"/>
              <a:buAutoNum type="arabicPeriod"/>
            </a:pPr>
            <a:r>
              <a:rPr lang="en-GB" sz="2800" dirty="0"/>
              <a:t>Events occur at a constant rate</a:t>
            </a:r>
          </a:p>
          <a:p>
            <a:pPr marL="514350" indent="-514350">
              <a:buFont typeface="+mj-lt"/>
              <a:buAutoNum type="arabicPeriod"/>
            </a:pPr>
            <a:r>
              <a:rPr lang="en-GB" sz="2800" dirty="0"/>
              <a:t>Their occurrence is a process or rare events</a:t>
            </a:r>
          </a:p>
          <a:p>
            <a:pPr marL="514350" indent="-514350">
              <a:buFont typeface="+mj-lt"/>
              <a:buAutoNum type="arabicPeriod"/>
            </a:pPr>
            <a:r>
              <a:rPr lang="en-GB" sz="2800" dirty="0"/>
              <a:t>The events occurring in a non-overlapping interval of time are independent of each other</a:t>
            </a:r>
          </a:p>
          <a:p>
            <a:endParaRPr lang="en-GB" sz="2800" dirty="0"/>
          </a:p>
        </p:txBody>
      </p:sp>
      <p:sp>
        <p:nvSpPr>
          <p:cNvPr id="8"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21</a:t>
            </a:fld>
            <a:endParaRPr lang="en-GB" dirty="0"/>
          </a:p>
        </p:txBody>
      </p:sp>
    </p:spTree>
  </p:cSld>
  <p:clrMapOvr>
    <a:masterClrMapping/>
  </p:clrMapOvr>
  <p:transition>
    <p:wheel spokes="8"/>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2246769"/>
          </a:xfrm>
          <a:prstGeom prst="rect">
            <a:avLst/>
          </a:prstGeom>
          <a:noFill/>
        </p:spPr>
        <p:txBody>
          <a:bodyPr wrap="square" rtlCol="0">
            <a:spAutoFit/>
          </a:bodyPr>
          <a:lstStyle/>
          <a:p>
            <a:r>
              <a:rPr lang="en-GB" sz="2800" dirty="0"/>
              <a:t>The above three conditions are known as Poisson postulates.</a:t>
            </a:r>
          </a:p>
          <a:p>
            <a:r>
              <a:rPr lang="en-GB" sz="2800" dirty="0"/>
              <a:t> If the postulates are observe then the Poison Distribution is Modelled as a Poison Process where ,</a:t>
            </a:r>
          </a:p>
        </p:txBody>
      </p:sp>
      <p:pic>
        <p:nvPicPr>
          <p:cNvPr id="132098" name="Picture 2"/>
          <p:cNvPicPr>
            <a:picLocks noChangeAspect="1" noChangeArrowheads="1"/>
          </p:cNvPicPr>
          <p:nvPr/>
        </p:nvPicPr>
        <p:blipFill>
          <a:blip r:embed="rId2" cstate="print"/>
          <a:srcRect/>
          <a:stretch>
            <a:fillRect/>
          </a:stretch>
        </p:blipFill>
        <p:spPr bwMode="auto">
          <a:xfrm>
            <a:off x="1979712" y="3861048"/>
            <a:ext cx="5308018" cy="1728192"/>
          </a:xfrm>
          <a:prstGeom prst="rect">
            <a:avLst/>
          </a:prstGeom>
          <a:noFill/>
          <a:ln w="9525">
            <a:noFill/>
            <a:miter lim="800000"/>
            <a:headEnd/>
            <a:tailEnd/>
          </a:ln>
        </p:spPr>
      </p:pic>
      <p:sp>
        <p:nvSpPr>
          <p:cNvPr id="8"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22</a:t>
            </a:fld>
            <a:endParaRPr lang="en-GB" dirty="0"/>
          </a:p>
        </p:txBody>
      </p:sp>
    </p:spTree>
  </p:cSld>
  <p:clrMapOvr>
    <a:masterClrMapping/>
  </p:clrMapOvr>
  <p:transition>
    <p:wheel spokes="8"/>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3170099"/>
          </a:xfrm>
          <a:prstGeom prst="rect">
            <a:avLst/>
          </a:prstGeom>
          <a:noFill/>
        </p:spPr>
        <p:txBody>
          <a:bodyPr wrap="square" rtlCol="0">
            <a:spAutoFit/>
          </a:bodyPr>
          <a:lstStyle/>
          <a:p>
            <a:r>
              <a:rPr lang="en-GB" sz="4000" dirty="0">
                <a:effectLst>
                  <a:outerShdw blurRad="38100" dist="38100" dir="2700000" algn="tl">
                    <a:srgbClr val="000000">
                      <a:alpha val="43137"/>
                    </a:srgbClr>
                  </a:outerShdw>
                </a:effectLst>
              </a:rPr>
              <a:t>For this distribution find the mean and variance.</a:t>
            </a:r>
          </a:p>
          <a:p>
            <a:endParaRPr lang="en-GB" sz="4000" dirty="0">
              <a:effectLst>
                <a:outerShdw blurRad="38100" dist="38100" dir="2700000" algn="tl">
                  <a:srgbClr val="000000">
                    <a:alpha val="43137"/>
                  </a:srgbClr>
                </a:outerShdw>
              </a:effectLst>
            </a:endParaRPr>
          </a:p>
          <a:p>
            <a:r>
              <a:rPr lang="en-GB" sz="4000" dirty="0">
                <a:effectLst>
                  <a:outerShdw blurRad="38100" dist="38100" dir="2700000" algn="tl">
                    <a:srgbClr val="000000">
                      <a:alpha val="43137"/>
                    </a:srgbClr>
                  </a:outerShdw>
                </a:effectLst>
              </a:rPr>
              <a:t>Also find the distribution of the waiting time.</a:t>
            </a:r>
          </a:p>
        </p:txBody>
      </p:sp>
      <p:sp>
        <p:nvSpPr>
          <p:cNvPr id="8"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23</a:t>
            </a:fld>
            <a:endParaRPr lang="en-GB" dirty="0"/>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3539430"/>
          </a:xfrm>
          <a:prstGeom prst="rect">
            <a:avLst/>
          </a:prstGeom>
          <a:noFill/>
        </p:spPr>
        <p:txBody>
          <a:bodyPr wrap="square" rtlCol="0">
            <a:spAutoFit/>
          </a:bodyPr>
          <a:lstStyle/>
          <a:p>
            <a:r>
              <a:rPr lang="en-GB" sz="2800" u="sng" dirty="0"/>
              <a:t>Example 1</a:t>
            </a:r>
          </a:p>
          <a:p>
            <a:r>
              <a:rPr lang="en-GB" sz="2800" dirty="0"/>
              <a:t>The number of user of an automatic banking machine is Poison, the mean number of users per a 5 minute interval is 1.5.  Determine the probability of the following events;</a:t>
            </a:r>
          </a:p>
          <a:p>
            <a:pPr marL="1028652" lvl="1" indent="-571500">
              <a:buFont typeface="+mj-lt"/>
              <a:buAutoNum type="romanLcPeriod"/>
            </a:pPr>
            <a:r>
              <a:rPr lang="en-GB" sz="2800" dirty="0"/>
              <a:t>No users in the next five minutes</a:t>
            </a:r>
          </a:p>
          <a:p>
            <a:pPr marL="1028652" lvl="1" indent="-571500">
              <a:buFont typeface="+mj-lt"/>
              <a:buAutoNum type="romanLcPeriod"/>
            </a:pPr>
            <a:r>
              <a:rPr lang="en-GB" sz="2800" dirty="0"/>
              <a:t>5 or fewer users in the next 15 minutes</a:t>
            </a:r>
          </a:p>
          <a:p>
            <a:pPr marL="1028652" lvl="1" indent="-571500">
              <a:buFont typeface="+mj-lt"/>
              <a:buAutoNum type="romanLcPeriod"/>
            </a:pPr>
            <a:r>
              <a:rPr lang="en-GB" sz="2800" dirty="0"/>
              <a:t>3 or more users in the next 10 minutes</a:t>
            </a:r>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24</a:t>
            </a:fld>
            <a:endParaRPr lang="en-GB" dirty="0"/>
          </a:p>
        </p:txBody>
      </p:sp>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3970318"/>
          </a:xfrm>
          <a:prstGeom prst="rect">
            <a:avLst/>
          </a:prstGeom>
          <a:noFill/>
        </p:spPr>
        <p:txBody>
          <a:bodyPr wrap="square" rtlCol="0">
            <a:spAutoFit/>
          </a:bodyPr>
          <a:lstStyle/>
          <a:p>
            <a:r>
              <a:rPr lang="en-GB" sz="2800" u="sng" dirty="0"/>
              <a:t>Example 2</a:t>
            </a:r>
          </a:p>
          <a:p>
            <a:r>
              <a:rPr lang="en-US" sz="2800" dirty="0"/>
              <a:t>Suppose that the arrival of patients at a local clinic in a certain small town is a Poisson process with rate three patients  per hour. Calculate the probability that a doctor working in this clinic for two hours </a:t>
            </a:r>
            <a:endParaRPr lang="en-GB" sz="2800" dirty="0"/>
          </a:p>
          <a:p>
            <a:pPr marL="1028652" lvl="1" indent="-571500">
              <a:buFont typeface="+mj-lt"/>
              <a:buAutoNum type="romanUcPeriod"/>
            </a:pPr>
            <a:r>
              <a:rPr lang="en-US" sz="2800" dirty="0"/>
              <a:t>Will receive no patient.</a:t>
            </a:r>
            <a:endParaRPr lang="en-GB" sz="2800" dirty="0"/>
          </a:p>
          <a:p>
            <a:pPr marL="1028652" lvl="1" indent="-571500">
              <a:buFont typeface="+mj-lt"/>
              <a:buAutoNum type="romanUcPeriod"/>
            </a:pPr>
            <a:r>
              <a:rPr lang="en-US" sz="2800" dirty="0"/>
              <a:t>Will wait for at least 30 minutes before receiving the first patient.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25</a:t>
            </a:fld>
            <a:endParaRPr lang="en-GB" dirty="0"/>
          </a:p>
        </p:txBody>
      </p:sp>
    </p:spTree>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5693866"/>
          </a:xfrm>
          <a:prstGeom prst="rect">
            <a:avLst/>
          </a:prstGeom>
          <a:noFill/>
        </p:spPr>
        <p:txBody>
          <a:bodyPr wrap="square" rtlCol="0">
            <a:spAutoFit/>
          </a:bodyPr>
          <a:lstStyle/>
          <a:p>
            <a:r>
              <a:rPr lang="en-GB" sz="2800" u="sng" dirty="0"/>
              <a:t>Example 3</a:t>
            </a:r>
          </a:p>
          <a:p>
            <a:pPr lvl="0"/>
            <a:r>
              <a:rPr lang="en-US" sz="2800" dirty="0"/>
              <a:t>The number of people who arrive at a cashiers counter in a bank during a specified period of time often exhibits (approximately) a Poisson probability distribution.  If we know the mean arrival rate , the Poisson probability distribution can be used to aid in the design of the customer service facility.  Suppose you estimate that the mean number of arrivals per minute for cashier service at a bank is one person per minute,</a:t>
            </a:r>
            <a:endParaRPr lang="en-GB" sz="2800" dirty="0"/>
          </a:p>
          <a:p>
            <a:r>
              <a:rPr lang="en-US" sz="2800" dirty="0"/>
              <a:t> </a:t>
            </a:r>
            <a:endParaRPr lang="en-GB" sz="2800" dirty="0"/>
          </a:p>
          <a:p>
            <a:pPr lvl="0"/>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26</a:t>
            </a:fld>
            <a:endParaRPr lang="en-GB" dirty="0"/>
          </a:p>
        </p:txBody>
      </p:sp>
    </p:spTree>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POISON PROCESSN</a:t>
            </a:r>
            <a:endParaRPr lang="en-GB" sz="3200" b="1" i="1" dirty="0"/>
          </a:p>
        </p:txBody>
      </p:sp>
      <p:sp>
        <p:nvSpPr>
          <p:cNvPr id="7" name="TextBox 6"/>
          <p:cNvSpPr txBox="1"/>
          <p:nvPr/>
        </p:nvSpPr>
        <p:spPr>
          <a:xfrm>
            <a:off x="1259632" y="1700808"/>
            <a:ext cx="7416824" cy="3970318"/>
          </a:xfrm>
          <a:prstGeom prst="rect">
            <a:avLst/>
          </a:prstGeom>
          <a:noFill/>
        </p:spPr>
        <p:txBody>
          <a:bodyPr wrap="square" rtlCol="0">
            <a:spAutoFit/>
          </a:bodyPr>
          <a:lstStyle/>
          <a:p>
            <a:r>
              <a:rPr lang="en-GB" sz="2800" u="sng" dirty="0"/>
              <a:t>Example 3 cont’</a:t>
            </a:r>
          </a:p>
          <a:p>
            <a:pPr marL="514350" lvl="0" indent="-514350">
              <a:buFont typeface="+mj-lt"/>
              <a:buAutoNum type="alphaLcPeriod"/>
            </a:pPr>
            <a:r>
              <a:rPr lang="en-US" sz="2800" dirty="0"/>
              <a:t>What is the probability that no customer will arrive in the first one minute? </a:t>
            </a:r>
          </a:p>
          <a:p>
            <a:pPr marL="514350" lvl="0" indent="-514350"/>
            <a:r>
              <a:rPr lang="en-US" sz="2800" dirty="0"/>
              <a:t>	</a:t>
            </a:r>
            <a:endParaRPr lang="en-GB" sz="2800" dirty="0"/>
          </a:p>
          <a:p>
            <a:pPr marL="514350" lvl="0" indent="-514350">
              <a:buFont typeface="+mj-lt"/>
              <a:buAutoNum type="alphaLcPeriod"/>
            </a:pPr>
            <a:r>
              <a:rPr lang="en-US" sz="2800" dirty="0"/>
              <a:t>What is the probability that in a given minute the number of arrivals will be at least three but at most five?	 </a:t>
            </a:r>
            <a:endParaRPr lang="en-GB" sz="2800" dirty="0"/>
          </a:p>
          <a:p>
            <a:pPr lvl="0"/>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27</a:t>
            </a:fld>
            <a:endParaRPr lang="en-GB" dirty="0"/>
          </a:p>
        </p:txBody>
      </p:sp>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259632" y="1700808"/>
            <a:ext cx="7416824" cy="3970318"/>
          </a:xfrm>
          <a:prstGeom prst="rect">
            <a:avLst/>
          </a:prstGeom>
          <a:noFill/>
        </p:spPr>
        <p:txBody>
          <a:bodyPr wrap="square" rtlCol="0">
            <a:spAutoFit/>
          </a:bodyPr>
          <a:lstStyle/>
          <a:p>
            <a:r>
              <a:rPr lang="en-GB" sz="2800" dirty="0"/>
              <a:t>Consider a random experiment that is closely related to the one used in the definition of a</a:t>
            </a:r>
          </a:p>
          <a:p>
            <a:r>
              <a:rPr lang="en-GB" sz="2800" dirty="0"/>
              <a:t>binomial distribution. </a:t>
            </a:r>
          </a:p>
          <a:p>
            <a:endParaRPr lang="en-GB" sz="2800" dirty="0"/>
          </a:p>
          <a:p>
            <a:r>
              <a:rPr lang="en-GB" sz="2800" dirty="0"/>
              <a:t>Again, assume a series of Bernoulli trials (independent trials with constant probability </a:t>
            </a:r>
            <a:r>
              <a:rPr lang="en-GB" sz="2800" i="1" dirty="0"/>
              <a:t>p of a success on each trial). </a:t>
            </a:r>
            <a:endParaRPr lang="en-GB" sz="2800" dirty="0"/>
          </a:p>
          <a:p>
            <a:pPr lvl="0"/>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28</a:t>
            </a:fld>
            <a:endParaRPr lang="en-GB" dirty="0"/>
          </a:p>
        </p:txBody>
      </p:sp>
    </p:spTree>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259632" y="1700808"/>
            <a:ext cx="7416824" cy="2677656"/>
          </a:xfrm>
          <a:prstGeom prst="rect">
            <a:avLst/>
          </a:prstGeom>
          <a:noFill/>
        </p:spPr>
        <p:txBody>
          <a:bodyPr wrap="square" rtlCol="0">
            <a:spAutoFit/>
          </a:bodyPr>
          <a:lstStyle/>
          <a:p>
            <a:r>
              <a:rPr lang="en-GB" sz="2800" i="1" dirty="0"/>
              <a:t>However, instead of a fixed number of trials, </a:t>
            </a:r>
            <a:r>
              <a:rPr lang="en-GB" sz="2800" dirty="0"/>
              <a:t>trials are conducted until a success is obtained. Let the random variable </a:t>
            </a:r>
            <a:r>
              <a:rPr lang="en-GB" sz="2800" i="1" dirty="0"/>
              <a:t>X denote the number </a:t>
            </a:r>
            <a:r>
              <a:rPr lang="en-GB" sz="2800" dirty="0"/>
              <a:t>of trials until the first success.</a:t>
            </a:r>
          </a:p>
          <a:p>
            <a:pPr lvl="0"/>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29</a:t>
            </a:fld>
            <a:endParaRPr lang="en-GB" dirty="0"/>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BERNOULLI TRIALS</a:t>
            </a:r>
            <a:endParaRPr lang="en-GB" sz="3200" b="1" i="1" dirty="0"/>
          </a:p>
        </p:txBody>
      </p:sp>
      <p:sp>
        <p:nvSpPr>
          <p:cNvPr id="6" name="TextBox 5"/>
          <p:cNvSpPr txBox="1"/>
          <p:nvPr/>
        </p:nvSpPr>
        <p:spPr>
          <a:xfrm>
            <a:off x="1331640" y="1268760"/>
            <a:ext cx="7488832" cy="5416868"/>
          </a:xfrm>
          <a:prstGeom prst="rect">
            <a:avLst/>
          </a:prstGeom>
          <a:noFill/>
        </p:spPr>
        <p:txBody>
          <a:bodyPr wrap="square" rtlCol="0">
            <a:spAutoFit/>
          </a:bodyPr>
          <a:lstStyle/>
          <a:p>
            <a:r>
              <a:rPr lang="en-US" sz="3200" dirty="0"/>
              <a:t>Named after the Swiss mathematician, James Bernoulli.  Bernoulli </a:t>
            </a:r>
            <a:r>
              <a:rPr lang="en-US" sz="3200" dirty="0" err="1"/>
              <a:t>r.v’s</a:t>
            </a:r>
            <a:r>
              <a:rPr lang="en-US" sz="3200" dirty="0"/>
              <a:t> are perhaps the simplest type of random variables, in which there are only two possible outcomes.  One outcome is usually called success denoted by </a:t>
            </a:r>
            <a:r>
              <a:rPr lang="en-US" sz="4000" b="1" i="1" dirty="0"/>
              <a:t>s</a:t>
            </a:r>
            <a:r>
              <a:rPr lang="en-US" sz="3200" dirty="0"/>
              <a:t>  and the other outcome is called failure, denoted </a:t>
            </a:r>
            <a:r>
              <a:rPr lang="en-US" sz="3200" b="1" i="1" dirty="0"/>
              <a:t>f</a:t>
            </a:r>
            <a:r>
              <a:rPr lang="en-US" sz="3200" dirty="0"/>
              <a:t>.  For example in tossing a coin there are two possible outcomes,  H or T.  If our interest is head, H-success, then tail T is a failure.</a:t>
            </a:r>
            <a:endParaRPr lang="en-GB" sz="3200" dirty="0"/>
          </a:p>
          <a:p>
            <a:endParaRPr lang="en-GB" dirty="0"/>
          </a:p>
        </p:txBody>
      </p:sp>
      <p:sp>
        <p:nvSpPr>
          <p:cNvPr id="7"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a:t>
            </a:fld>
            <a:endParaRPr lang="en-GB" dirty="0"/>
          </a:p>
        </p:txBody>
      </p:sp>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259632" y="1700808"/>
            <a:ext cx="7416824" cy="4401205"/>
          </a:xfrm>
          <a:prstGeom prst="rect">
            <a:avLst/>
          </a:prstGeom>
          <a:noFill/>
        </p:spPr>
        <p:txBody>
          <a:bodyPr wrap="square" rtlCol="0">
            <a:spAutoFit/>
          </a:bodyPr>
          <a:lstStyle/>
          <a:p>
            <a:r>
              <a:rPr lang="en-GB" sz="2800" i="1" dirty="0"/>
              <a:t>Example</a:t>
            </a:r>
          </a:p>
          <a:p>
            <a:r>
              <a:rPr lang="en-GB" sz="2800" dirty="0"/>
              <a:t>Let the random variable </a:t>
            </a:r>
            <a:r>
              <a:rPr lang="en-GB" sz="2800" i="1" dirty="0"/>
              <a:t>X denote the number of semiconductor wafers that need to be analyzed </a:t>
            </a:r>
            <a:r>
              <a:rPr lang="en-GB" sz="2800" dirty="0"/>
              <a:t>in order to detect a large particle of contamination. </a:t>
            </a:r>
          </a:p>
          <a:p>
            <a:r>
              <a:rPr lang="en-GB" sz="2800" dirty="0"/>
              <a:t>Assume that the probability that a</a:t>
            </a:r>
          </a:p>
          <a:p>
            <a:r>
              <a:rPr lang="en-GB" sz="2800" dirty="0"/>
              <a:t>wafer contains a large particle is 0.01 and that the wafers are independent. Determine the</a:t>
            </a:r>
          </a:p>
          <a:p>
            <a:r>
              <a:rPr lang="en-GB" sz="2800" dirty="0"/>
              <a:t>probability distribution of </a:t>
            </a:r>
            <a:r>
              <a:rPr lang="en-GB" sz="2800" i="1" dirty="0"/>
              <a:t>X.</a:t>
            </a:r>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30</a:t>
            </a:fld>
            <a:endParaRPr lang="en-GB" dirty="0"/>
          </a:p>
        </p:txBody>
      </p:sp>
    </p:spTree>
  </p:cSld>
  <p:clrMapOvr>
    <a:masterClrMapping/>
  </p:clrMapOvr>
  <p:transition>
    <p:wheel spokes="8"/>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259632" y="1700808"/>
            <a:ext cx="7416824" cy="3970318"/>
          </a:xfrm>
          <a:prstGeom prst="rect">
            <a:avLst/>
          </a:prstGeom>
          <a:noFill/>
        </p:spPr>
        <p:txBody>
          <a:bodyPr wrap="square" rtlCol="0">
            <a:spAutoFit/>
          </a:bodyPr>
          <a:lstStyle/>
          <a:p>
            <a:r>
              <a:rPr lang="en-GB" sz="2800" i="1" dirty="0"/>
              <a:t>Solution</a:t>
            </a:r>
          </a:p>
          <a:p>
            <a:r>
              <a:rPr lang="en-GB" sz="2800" dirty="0"/>
              <a:t>Let </a:t>
            </a:r>
            <a:r>
              <a:rPr lang="en-GB" sz="2800" b="1" i="1" dirty="0"/>
              <a:t>p</a:t>
            </a:r>
            <a:r>
              <a:rPr lang="en-GB" sz="2800" i="1" dirty="0"/>
              <a:t> denote a wafer in which a large particle is present, and let </a:t>
            </a:r>
            <a:r>
              <a:rPr lang="en-GB" sz="2800" b="1" i="1" dirty="0"/>
              <a:t>a</a:t>
            </a:r>
            <a:r>
              <a:rPr lang="en-GB" sz="2800" i="1" dirty="0"/>
              <a:t> denote a wafer in which</a:t>
            </a:r>
          </a:p>
          <a:p>
            <a:r>
              <a:rPr lang="en-GB" sz="2800" dirty="0"/>
              <a:t>it is absent. The sample space of the experiment is infinite, and it can be represented as all possible</a:t>
            </a:r>
          </a:p>
          <a:p>
            <a:r>
              <a:rPr lang="en-GB" sz="2800" dirty="0"/>
              <a:t>sequences that start with a string of </a:t>
            </a:r>
            <a:r>
              <a:rPr lang="en-GB" sz="2800" i="1" dirty="0" err="1"/>
              <a:t>a’s</a:t>
            </a:r>
            <a:r>
              <a:rPr lang="en-GB" sz="2800" i="1" dirty="0"/>
              <a:t> and end with p. That is,</a:t>
            </a:r>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31</a:t>
            </a:fld>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1331640" y="5229200"/>
            <a:ext cx="7282222" cy="677416"/>
          </a:xfrm>
          <a:prstGeom prst="rect">
            <a:avLst/>
          </a:prstGeom>
          <a:noFill/>
          <a:ln w="9525">
            <a:noFill/>
            <a:miter lim="800000"/>
            <a:headEnd/>
            <a:tailEnd/>
          </a:ln>
        </p:spPr>
      </p:pic>
    </p:spTree>
  </p:cSld>
  <p:clrMapOvr>
    <a:masterClrMapping/>
  </p:clrMapOvr>
  <p:transition>
    <p:wheel spokes="8"/>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259632" y="1340768"/>
            <a:ext cx="7416824" cy="4401205"/>
          </a:xfrm>
          <a:prstGeom prst="rect">
            <a:avLst/>
          </a:prstGeom>
          <a:noFill/>
        </p:spPr>
        <p:txBody>
          <a:bodyPr wrap="square" rtlCol="0">
            <a:spAutoFit/>
          </a:bodyPr>
          <a:lstStyle/>
          <a:p>
            <a:r>
              <a:rPr lang="en-GB" sz="2800" i="1" dirty="0"/>
              <a:t>Solution</a:t>
            </a:r>
          </a:p>
          <a:p>
            <a:r>
              <a:rPr lang="en-GB" sz="2800" dirty="0"/>
              <a:t>Consider a few special cases. We have</a:t>
            </a:r>
          </a:p>
          <a:p>
            <a:endParaRPr lang="en-GB" sz="2800" dirty="0"/>
          </a:p>
          <a:p>
            <a:endParaRPr lang="en-GB" sz="2800" dirty="0"/>
          </a:p>
          <a:p>
            <a:r>
              <a:rPr lang="en-GB" sz="2800" dirty="0"/>
              <a:t> Also, using the independence assumption</a:t>
            </a:r>
          </a:p>
          <a:p>
            <a:endParaRPr lang="en-GB" sz="2800" dirty="0"/>
          </a:p>
          <a:p>
            <a:endParaRPr lang="en-GB" sz="2800" dirty="0"/>
          </a:p>
          <a:p>
            <a:r>
              <a:rPr lang="en-GB" sz="2800" dirty="0"/>
              <a:t>A general formula is</a:t>
            </a:r>
          </a:p>
          <a:p>
            <a:endParaRPr lang="en-GB" sz="2800"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32</a:t>
            </a:fld>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1907704" y="2276872"/>
            <a:ext cx="4032448" cy="50405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79712" y="3501008"/>
            <a:ext cx="5947861" cy="50405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358747" y="4941168"/>
            <a:ext cx="7389717" cy="1269107"/>
          </a:xfrm>
          <a:prstGeom prst="rect">
            <a:avLst/>
          </a:prstGeom>
          <a:noFill/>
          <a:ln w="9525">
            <a:noFill/>
            <a:miter lim="800000"/>
            <a:headEnd/>
            <a:tailEnd/>
          </a:ln>
        </p:spPr>
      </p:pic>
    </p:spTree>
  </p:cSld>
  <p:clrMapOvr>
    <a:masterClrMapping/>
  </p:clrMapOvr>
  <p:transition>
    <p:wheel spokes="8"/>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1331640" y="2492897"/>
            <a:ext cx="7416824" cy="4216539"/>
          </a:xfrm>
          <a:prstGeom prst="rect">
            <a:avLst/>
          </a:prstGeom>
          <a:noFill/>
        </p:spPr>
        <p:txBody>
          <a:bodyPr wrap="square" rtlCol="0">
            <a:spAutoFit/>
          </a:bodyPr>
          <a:lstStyle/>
          <a:p>
            <a:r>
              <a:rPr lang="en-GB" sz="2800" i="1" dirty="0"/>
              <a:t>Called the geometric Distribution.</a:t>
            </a:r>
          </a:p>
          <a:p>
            <a:endParaRPr lang="en-GB" sz="1100" i="1" dirty="0"/>
          </a:p>
          <a:p>
            <a:r>
              <a:rPr lang="en-GB" sz="2800" dirty="0"/>
              <a:t>Describing the probabilities associated with </a:t>
            </a:r>
            <a:r>
              <a:rPr lang="en-GB" sz="2800" i="1" dirty="0"/>
              <a:t>X in terms of this formula is the simplest method</a:t>
            </a:r>
          </a:p>
          <a:p>
            <a:r>
              <a:rPr lang="en-GB" sz="2800" dirty="0"/>
              <a:t>of describing the distribution of </a:t>
            </a:r>
            <a:r>
              <a:rPr lang="en-GB" sz="2800" i="1" dirty="0"/>
              <a:t>X in this example. </a:t>
            </a:r>
          </a:p>
          <a:p>
            <a:endParaRPr lang="en-GB" sz="2800" i="1" dirty="0"/>
          </a:p>
          <a:p>
            <a:r>
              <a:rPr lang="en-GB" sz="2800" i="1" dirty="0"/>
              <a:t>Clearly                . The fact that the sum of </a:t>
            </a:r>
            <a:r>
              <a:rPr lang="en-GB" sz="2800" dirty="0"/>
              <a:t>the probabilities is 1 is left as an exercise.</a:t>
            </a:r>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33</a:t>
            </a:fld>
            <a:endParaRPr lang="en-GB" dirty="0"/>
          </a:p>
        </p:txBody>
      </p:sp>
      <p:pic>
        <p:nvPicPr>
          <p:cNvPr id="3074" name="Picture 2"/>
          <p:cNvPicPr>
            <a:picLocks noChangeAspect="1" noChangeArrowheads="1"/>
          </p:cNvPicPr>
          <p:nvPr/>
        </p:nvPicPr>
        <p:blipFill>
          <a:blip r:embed="rId2" cstate="print"/>
          <a:srcRect/>
          <a:stretch>
            <a:fillRect/>
          </a:stretch>
        </p:blipFill>
        <p:spPr bwMode="auto">
          <a:xfrm>
            <a:off x="2555776" y="5301208"/>
            <a:ext cx="1262478" cy="405383"/>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403648" y="1628800"/>
            <a:ext cx="5762625" cy="704850"/>
          </a:xfrm>
          <a:prstGeom prst="rect">
            <a:avLst/>
          </a:prstGeom>
          <a:noFill/>
          <a:ln w="9525">
            <a:noFill/>
            <a:miter lim="800000"/>
            <a:headEnd/>
            <a:tailEnd/>
          </a:ln>
        </p:spPr>
      </p:pic>
    </p:spTree>
  </p:cSld>
  <p:clrMapOvr>
    <a:masterClrMapping/>
  </p:clrMapOvr>
  <p:transition>
    <p:wheel spokes="8"/>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827584" y="1484784"/>
            <a:ext cx="7416824" cy="6124754"/>
          </a:xfrm>
          <a:prstGeom prst="rect">
            <a:avLst/>
          </a:prstGeom>
          <a:noFill/>
        </p:spPr>
        <p:txBody>
          <a:bodyPr wrap="square" rtlCol="0">
            <a:spAutoFit/>
          </a:bodyPr>
          <a:lstStyle/>
          <a:p>
            <a:r>
              <a:rPr lang="en-GB" sz="2800" dirty="0"/>
              <a:t>If </a:t>
            </a:r>
            <a:r>
              <a:rPr lang="en-GB" sz="2800" i="1" dirty="0"/>
              <a:t>X is a geometric random variable with parameter p, then</a:t>
            </a:r>
          </a:p>
          <a:p>
            <a:endParaRPr lang="en-GB" sz="2800" i="1" dirty="0"/>
          </a:p>
          <a:p>
            <a:endParaRPr lang="en-GB" sz="2800" i="1" dirty="0"/>
          </a:p>
          <a:p>
            <a:endParaRPr lang="en-GB" sz="2800" i="1" dirty="0"/>
          </a:p>
          <a:p>
            <a:endParaRPr lang="en-GB" sz="2800" i="1" dirty="0"/>
          </a:p>
          <a:p>
            <a:endParaRPr lang="en-GB" sz="2800" i="1" dirty="0"/>
          </a:p>
          <a:p>
            <a:r>
              <a:rPr lang="en-GB" sz="2800" b="1" dirty="0"/>
              <a:t>Lack of Memory Property</a:t>
            </a:r>
          </a:p>
          <a:p>
            <a:r>
              <a:rPr lang="en-GB" sz="2800" dirty="0"/>
              <a:t>A geometric random variable has been defined as the number of trials until the first success.</a:t>
            </a:r>
          </a:p>
          <a:p>
            <a:r>
              <a:rPr lang="en-GB" sz="2800" dirty="0"/>
              <a:t>However, because the trials are independent, the count of the number of trials until the next</a:t>
            </a:r>
          </a:p>
          <a:p>
            <a:endParaRPr lang="en-GB" sz="2800"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34</a:t>
            </a:fld>
            <a:endParaRPr lang="en-GB" dirty="0"/>
          </a:p>
        </p:txBody>
      </p:sp>
      <p:pic>
        <p:nvPicPr>
          <p:cNvPr id="4098" name="Picture 2"/>
          <p:cNvPicPr>
            <a:picLocks noChangeAspect="1" noChangeArrowheads="1"/>
          </p:cNvPicPr>
          <p:nvPr/>
        </p:nvPicPr>
        <p:blipFill>
          <a:blip r:embed="rId2" cstate="print"/>
          <a:srcRect/>
          <a:stretch>
            <a:fillRect/>
          </a:stretch>
        </p:blipFill>
        <p:spPr bwMode="auto">
          <a:xfrm>
            <a:off x="2051720" y="2564904"/>
            <a:ext cx="4062754" cy="71132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267744" y="3717032"/>
            <a:ext cx="3816527" cy="711324"/>
          </a:xfrm>
          <a:prstGeom prst="rect">
            <a:avLst/>
          </a:prstGeom>
          <a:noFill/>
          <a:ln w="9525">
            <a:noFill/>
            <a:miter lim="800000"/>
            <a:headEnd/>
            <a:tailEnd/>
          </a:ln>
        </p:spPr>
      </p:pic>
    </p:spTree>
  </p:cSld>
  <p:clrMapOvr>
    <a:masterClrMapping/>
  </p:clrMapOvr>
  <p:transition>
    <p:wheel spokes="8"/>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Geometric Distribution</a:t>
            </a:r>
            <a:endParaRPr lang="en-GB" sz="3200" b="1" i="1" dirty="0"/>
          </a:p>
        </p:txBody>
      </p:sp>
      <p:sp>
        <p:nvSpPr>
          <p:cNvPr id="7" name="TextBox 6"/>
          <p:cNvSpPr txBox="1"/>
          <p:nvPr/>
        </p:nvSpPr>
        <p:spPr>
          <a:xfrm>
            <a:off x="827584" y="1484784"/>
            <a:ext cx="7416824" cy="4401205"/>
          </a:xfrm>
          <a:prstGeom prst="rect">
            <a:avLst/>
          </a:prstGeom>
          <a:noFill/>
        </p:spPr>
        <p:txBody>
          <a:bodyPr wrap="square" rtlCol="0">
            <a:spAutoFit/>
          </a:bodyPr>
          <a:lstStyle/>
          <a:p>
            <a:r>
              <a:rPr lang="en-GB" sz="2800" dirty="0"/>
              <a:t>A geometric random variable has been defined as the number of trials until the first success.</a:t>
            </a:r>
          </a:p>
          <a:p>
            <a:r>
              <a:rPr lang="en-GB" sz="2800" dirty="0"/>
              <a:t>However, because the trials are independent, the count of the number of trials until the next success can be started at any trial without changing the probability distribution of the random variable. Hence it portrays </a:t>
            </a:r>
            <a:r>
              <a:rPr lang="en-GB" sz="2800" b="1" dirty="0"/>
              <a:t>Lack of Memory Property</a:t>
            </a:r>
            <a:endParaRPr lang="en-GB" sz="2800" dirty="0"/>
          </a:p>
          <a:p>
            <a:endParaRPr lang="en-GB" sz="2800"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35</a:t>
            </a:fld>
            <a:endParaRPr lang="en-GB" dirty="0"/>
          </a:p>
        </p:txBody>
      </p:sp>
    </p:spTree>
  </p:cSld>
  <p:clrMapOvr>
    <a:masterClrMapping/>
  </p:clrMapOvr>
  <p:transition>
    <p:wheel spokes="8"/>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27584" y="1484784"/>
            <a:ext cx="7416824" cy="2677656"/>
          </a:xfrm>
          <a:prstGeom prst="rect">
            <a:avLst/>
          </a:prstGeom>
          <a:noFill/>
        </p:spPr>
        <p:txBody>
          <a:bodyPr wrap="square" rtlCol="0">
            <a:spAutoFit/>
          </a:bodyPr>
          <a:lstStyle/>
          <a:p>
            <a:r>
              <a:rPr lang="en-GB" sz="2800" dirty="0"/>
              <a:t>A generalization of a geometric distribution in which the random variable is the number of</a:t>
            </a:r>
          </a:p>
          <a:p>
            <a:r>
              <a:rPr lang="en-GB" sz="2800" dirty="0"/>
              <a:t>Bernoulli trials required to obtain </a:t>
            </a:r>
            <a:r>
              <a:rPr lang="en-GB" sz="2800" i="1" dirty="0"/>
              <a:t>r successes results in the </a:t>
            </a:r>
            <a:r>
              <a:rPr lang="en-GB" sz="2800" b="1" i="1" dirty="0"/>
              <a:t>negative binomial distribution.</a:t>
            </a:r>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36</a:t>
            </a:fld>
            <a:endParaRPr lang="en-GB" dirty="0"/>
          </a:p>
        </p:txBody>
      </p:sp>
    </p:spTree>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4401205"/>
          </a:xfrm>
          <a:prstGeom prst="rect">
            <a:avLst/>
          </a:prstGeom>
          <a:noFill/>
        </p:spPr>
        <p:txBody>
          <a:bodyPr wrap="square" rtlCol="0">
            <a:spAutoFit/>
          </a:bodyPr>
          <a:lstStyle/>
          <a:p>
            <a:r>
              <a:rPr lang="en-GB" sz="2800" dirty="0"/>
              <a:t>In a series of Bernoulli trials (independent trials with constant probability </a:t>
            </a:r>
            <a:r>
              <a:rPr lang="en-GB" sz="2800" i="1" dirty="0"/>
              <a:t>p of a success),</a:t>
            </a:r>
          </a:p>
          <a:p>
            <a:r>
              <a:rPr lang="en-GB" sz="2800" dirty="0"/>
              <a:t>let the random variable </a:t>
            </a:r>
            <a:r>
              <a:rPr lang="en-GB" sz="2800" i="1" dirty="0"/>
              <a:t>X denote the number of trials until r successes occur.</a:t>
            </a:r>
          </a:p>
          <a:p>
            <a:r>
              <a:rPr lang="en-GB" sz="2800" dirty="0"/>
              <a:t>Then </a:t>
            </a:r>
            <a:r>
              <a:rPr lang="en-GB" sz="2800" i="1" dirty="0"/>
              <a:t>X </a:t>
            </a:r>
            <a:r>
              <a:rPr lang="en-GB" sz="2800" dirty="0"/>
              <a:t>is a negative binomial random variable with parameters                    and</a:t>
            </a:r>
          </a:p>
          <a:p>
            <a:endParaRPr lang="en-GB" sz="2800" dirty="0"/>
          </a:p>
          <a:p>
            <a:endParaRPr lang="en-GB" sz="2800" dirty="0"/>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37</a:t>
            </a:fld>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3779912" y="4077072"/>
            <a:ext cx="1296144" cy="36004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940151" y="4005064"/>
            <a:ext cx="2333059" cy="43204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115616" y="4869160"/>
            <a:ext cx="7231968" cy="1152128"/>
          </a:xfrm>
          <a:prstGeom prst="rect">
            <a:avLst/>
          </a:prstGeom>
          <a:noFill/>
          <a:ln w="9525">
            <a:noFill/>
            <a:miter lim="800000"/>
            <a:headEnd/>
            <a:tailEnd/>
          </a:ln>
        </p:spPr>
      </p:pic>
    </p:spTree>
  </p:cSld>
  <p:clrMapOvr>
    <a:masterClrMapping/>
  </p:clrMapOvr>
  <p:transition>
    <p:wheel spokes="8"/>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1815882"/>
          </a:xfrm>
          <a:prstGeom prst="rect">
            <a:avLst/>
          </a:prstGeom>
          <a:noFill/>
        </p:spPr>
        <p:txBody>
          <a:bodyPr wrap="square" rtlCol="0">
            <a:spAutoFit/>
          </a:bodyPr>
          <a:lstStyle/>
          <a:p>
            <a:r>
              <a:rPr lang="en-GB" sz="2800" dirty="0"/>
              <a:t>If </a:t>
            </a:r>
            <a:r>
              <a:rPr lang="en-GB" sz="2800" i="1" dirty="0"/>
              <a:t>X is a negative binomial random variable with parameters p and r,</a:t>
            </a:r>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38</a:t>
            </a:fld>
            <a:endParaRPr lang="en-GB" dirty="0"/>
          </a:p>
        </p:txBody>
      </p:sp>
      <p:pic>
        <p:nvPicPr>
          <p:cNvPr id="6146" name="Picture 2"/>
          <p:cNvPicPr>
            <a:picLocks noChangeAspect="1" noChangeArrowheads="1"/>
          </p:cNvPicPr>
          <p:nvPr/>
        </p:nvPicPr>
        <p:blipFill>
          <a:blip r:embed="rId2" cstate="print"/>
          <a:srcRect/>
          <a:stretch>
            <a:fillRect/>
          </a:stretch>
        </p:blipFill>
        <p:spPr bwMode="auto">
          <a:xfrm>
            <a:off x="1619672" y="2897472"/>
            <a:ext cx="3312368" cy="48581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763688" y="3645024"/>
            <a:ext cx="3269447" cy="606549"/>
          </a:xfrm>
          <a:prstGeom prst="rect">
            <a:avLst/>
          </a:prstGeom>
          <a:noFill/>
          <a:ln w="9525">
            <a:noFill/>
            <a:miter lim="800000"/>
            <a:headEnd/>
            <a:tailEnd/>
          </a:ln>
        </p:spPr>
      </p:pic>
    </p:spTree>
  </p:cSld>
  <p:clrMapOvr>
    <a:masterClrMapping/>
  </p:clrMapOvr>
  <p:transition>
    <p:wheel spokes="8"/>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4832092"/>
          </a:xfrm>
          <a:prstGeom prst="rect">
            <a:avLst/>
          </a:prstGeom>
          <a:noFill/>
        </p:spPr>
        <p:txBody>
          <a:bodyPr wrap="square" rtlCol="0">
            <a:spAutoFit/>
          </a:bodyPr>
          <a:lstStyle/>
          <a:p>
            <a:r>
              <a:rPr lang="en-GB" sz="2800" dirty="0"/>
              <a:t>Example</a:t>
            </a:r>
          </a:p>
          <a:p>
            <a:r>
              <a:rPr lang="en-GB" sz="2800" dirty="0"/>
              <a:t>A Web site contains three identical computer servers. Only one is used to operate the site, and the other two are spares that can be activated in case the primary system fails. The probability of a failure in the primary computer (or any activated spare system) from a request for service is 0.0005. Assuming that each request represents an independent trial, what is the mean number of requests until failure of all three servers?</a:t>
            </a:r>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39</a:t>
            </a:fld>
            <a:endParaRPr lang="en-GB" dirty="0"/>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BERNOULLI TRIALS</a:t>
            </a:r>
            <a:endParaRPr lang="en-GB" sz="3200" b="1" i="1" dirty="0"/>
          </a:p>
        </p:txBody>
      </p:sp>
      <p:pic>
        <p:nvPicPr>
          <p:cNvPr id="142356" name="Picture 20"/>
          <p:cNvPicPr>
            <a:picLocks noChangeAspect="1" noChangeArrowheads="1"/>
          </p:cNvPicPr>
          <p:nvPr/>
        </p:nvPicPr>
        <p:blipFill>
          <a:blip r:embed="rId2" cstate="print"/>
          <a:srcRect/>
          <a:stretch>
            <a:fillRect/>
          </a:stretch>
        </p:blipFill>
        <p:spPr bwMode="auto">
          <a:xfrm>
            <a:off x="1064940" y="1340768"/>
            <a:ext cx="8079060" cy="504825"/>
          </a:xfrm>
          <a:prstGeom prst="rect">
            <a:avLst/>
          </a:prstGeom>
          <a:noFill/>
          <a:ln w="9525">
            <a:noFill/>
            <a:miter lim="800000"/>
            <a:headEnd/>
            <a:tailEnd/>
          </a:ln>
        </p:spPr>
      </p:pic>
      <p:pic>
        <p:nvPicPr>
          <p:cNvPr id="142357" name="Picture 21"/>
          <p:cNvPicPr>
            <a:picLocks noChangeAspect="1" noChangeArrowheads="1"/>
          </p:cNvPicPr>
          <p:nvPr/>
        </p:nvPicPr>
        <p:blipFill>
          <a:blip r:embed="rId3" cstate="print"/>
          <a:srcRect/>
          <a:stretch>
            <a:fillRect/>
          </a:stretch>
        </p:blipFill>
        <p:spPr bwMode="auto">
          <a:xfrm>
            <a:off x="1187625" y="2055361"/>
            <a:ext cx="4176463" cy="381153"/>
          </a:xfrm>
          <a:prstGeom prst="rect">
            <a:avLst/>
          </a:prstGeom>
          <a:noFill/>
          <a:ln w="9525">
            <a:noFill/>
            <a:miter lim="800000"/>
            <a:headEnd/>
            <a:tailEnd/>
          </a:ln>
        </p:spPr>
      </p:pic>
      <p:pic>
        <p:nvPicPr>
          <p:cNvPr id="142358" name="Picture 22"/>
          <p:cNvPicPr>
            <a:picLocks noChangeAspect="1" noChangeArrowheads="1"/>
          </p:cNvPicPr>
          <p:nvPr/>
        </p:nvPicPr>
        <p:blipFill>
          <a:blip r:embed="rId4" cstate="print"/>
          <a:srcRect/>
          <a:stretch>
            <a:fillRect/>
          </a:stretch>
        </p:blipFill>
        <p:spPr bwMode="auto">
          <a:xfrm>
            <a:off x="5364088" y="2060848"/>
            <a:ext cx="3173140" cy="368386"/>
          </a:xfrm>
          <a:prstGeom prst="rect">
            <a:avLst/>
          </a:prstGeom>
          <a:noFill/>
          <a:ln w="9525">
            <a:noFill/>
            <a:miter lim="800000"/>
            <a:headEnd/>
            <a:tailEnd/>
          </a:ln>
        </p:spPr>
      </p:pic>
      <p:pic>
        <p:nvPicPr>
          <p:cNvPr id="142359" name="Picture 23"/>
          <p:cNvPicPr>
            <a:picLocks noChangeAspect="1" noChangeArrowheads="1"/>
          </p:cNvPicPr>
          <p:nvPr/>
        </p:nvPicPr>
        <p:blipFill>
          <a:blip r:embed="rId5" cstate="print"/>
          <a:srcRect/>
          <a:stretch>
            <a:fillRect/>
          </a:stretch>
        </p:blipFill>
        <p:spPr bwMode="auto">
          <a:xfrm>
            <a:off x="1187625" y="2743062"/>
            <a:ext cx="6624736" cy="407293"/>
          </a:xfrm>
          <a:prstGeom prst="rect">
            <a:avLst/>
          </a:prstGeom>
          <a:noFill/>
          <a:ln w="9525">
            <a:noFill/>
            <a:miter lim="800000"/>
            <a:headEnd/>
            <a:tailEnd/>
          </a:ln>
        </p:spPr>
      </p:pic>
      <p:pic>
        <p:nvPicPr>
          <p:cNvPr id="142360" name="Picture 24"/>
          <p:cNvPicPr>
            <a:picLocks noChangeAspect="1" noChangeArrowheads="1"/>
          </p:cNvPicPr>
          <p:nvPr/>
        </p:nvPicPr>
        <p:blipFill>
          <a:blip r:embed="rId6" cstate="print"/>
          <a:srcRect/>
          <a:stretch>
            <a:fillRect/>
          </a:stretch>
        </p:blipFill>
        <p:spPr bwMode="auto">
          <a:xfrm>
            <a:off x="7812360" y="2780929"/>
            <a:ext cx="497012" cy="288032"/>
          </a:xfrm>
          <a:prstGeom prst="rect">
            <a:avLst/>
          </a:prstGeom>
          <a:noFill/>
          <a:ln w="9525">
            <a:noFill/>
            <a:miter lim="800000"/>
            <a:headEnd/>
            <a:tailEnd/>
          </a:ln>
        </p:spPr>
      </p:pic>
      <p:pic>
        <p:nvPicPr>
          <p:cNvPr id="142361" name="Picture 25"/>
          <p:cNvPicPr>
            <a:picLocks noChangeAspect="1" noChangeArrowheads="1"/>
          </p:cNvPicPr>
          <p:nvPr/>
        </p:nvPicPr>
        <p:blipFill>
          <a:blip r:embed="rId7" cstate="print"/>
          <a:srcRect/>
          <a:stretch>
            <a:fillRect/>
          </a:stretch>
        </p:blipFill>
        <p:spPr bwMode="auto">
          <a:xfrm>
            <a:off x="1115616" y="3345563"/>
            <a:ext cx="2304256" cy="406146"/>
          </a:xfrm>
          <a:prstGeom prst="rect">
            <a:avLst/>
          </a:prstGeom>
          <a:noFill/>
          <a:ln w="9525">
            <a:noFill/>
            <a:miter lim="800000"/>
            <a:headEnd/>
            <a:tailEnd/>
          </a:ln>
        </p:spPr>
      </p:pic>
      <p:pic>
        <p:nvPicPr>
          <p:cNvPr id="142365" name="Picture 29"/>
          <p:cNvPicPr>
            <a:picLocks noChangeAspect="1" noChangeArrowheads="1"/>
          </p:cNvPicPr>
          <p:nvPr/>
        </p:nvPicPr>
        <p:blipFill>
          <a:blip r:embed="rId8" cstate="print"/>
          <a:srcRect/>
          <a:stretch>
            <a:fillRect/>
          </a:stretch>
        </p:blipFill>
        <p:spPr bwMode="auto">
          <a:xfrm>
            <a:off x="3696245" y="3356993"/>
            <a:ext cx="4764187" cy="360040"/>
          </a:xfrm>
          <a:prstGeom prst="rect">
            <a:avLst/>
          </a:prstGeom>
          <a:noFill/>
          <a:ln w="9525">
            <a:noFill/>
            <a:miter lim="800000"/>
            <a:headEnd/>
            <a:tailEnd/>
          </a:ln>
        </p:spPr>
      </p:pic>
      <p:pic>
        <p:nvPicPr>
          <p:cNvPr id="142366" name="Picture 30"/>
          <p:cNvPicPr>
            <a:picLocks noChangeAspect="1" noChangeArrowheads="1"/>
          </p:cNvPicPr>
          <p:nvPr/>
        </p:nvPicPr>
        <p:blipFill>
          <a:blip r:embed="rId9" cstate="print"/>
          <a:srcRect/>
          <a:stretch>
            <a:fillRect/>
          </a:stretch>
        </p:blipFill>
        <p:spPr bwMode="auto">
          <a:xfrm>
            <a:off x="1259632" y="3861048"/>
            <a:ext cx="3205336" cy="392962"/>
          </a:xfrm>
          <a:prstGeom prst="rect">
            <a:avLst/>
          </a:prstGeom>
          <a:noFill/>
          <a:ln w="9525">
            <a:noFill/>
            <a:miter lim="800000"/>
            <a:headEnd/>
            <a:tailEnd/>
          </a:ln>
        </p:spPr>
      </p:pic>
      <p:pic>
        <p:nvPicPr>
          <p:cNvPr id="142367" name="Picture 31"/>
          <p:cNvPicPr>
            <a:picLocks noChangeAspect="1" noChangeArrowheads="1"/>
          </p:cNvPicPr>
          <p:nvPr/>
        </p:nvPicPr>
        <p:blipFill>
          <a:blip r:embed="rId10" cstate="print"/>
          <a:srcRect/>
          <a:stretch>
            <a:fillRect/>
          </a:stretch>
        </p:blipFill>
        <p:spPr bwMode="auto">
          <a:xfrm>
            <a:off x="1835696" y="4725144"/>
            <a:ext cx="4962525" cy="1228725"/>
          </a:xfrm>
          <a:prstGeom prst="rect">
            <a:avLst/>
          </a:prstGeom>
          <a:noFill/>
          <a:ln w="9525">
            <a:noFill/>
            <a:miter lim="800000"/>
            <a:headEnd/>
            <a:tailEnd/>
          </a:ln>
        </p:spPr>
      </p:pic>
      <p:sp>
        <p:nvSpPr>
          <p:cNvPr id="13"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4" name="Slide Number Placeholder 13"/>
          <p:cNvSpPr>
            <a:spLocks noGrp="1"/>
          </p:cNvSpPr>
          <p:nvPr>
            <p:ph type="sldNum" sz="quarter" idx="12"/>
          </p:nvPr>
        </p:nvSpPr>
        <p:spPr/>
        <p:txBody>
          <a:bodyPr/>
          <a:lstStyle/>
          <a:p>
            <a:fld id="{09048CEC-89AF-466B-867C-487A78B0F1B5}" type="slidenum">
              <a:rPr lang="en-GB" smtClean="0"/>
              <a:pPr/>
              <a:t>4</a:t>
            </a:fld>
            <a:endParaRPr lang="en-GB" dirty="0"/>
          </a:p>
        </p:txBody>
      </p:sp>
    </p:spTree>
  </p:cSld>
  <p:clrMapOvr>
    <a:masterClrMapping/>
  </p:clrMapOvr>
  <p:transition>
    <p:wheel spokes="8"/>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3970318"/>
          </a:xfrm>
          <a:prstGeom prst="rect">
            <a:avLst/>
          </a:prstGeom>
          <a:noFill/>
        </p:spPr>
        <p:txBody>
          <a:bodyPr wrap="square" rtlCol="0">
            <a:spAutoFit/>
          </a:bodyPr>
          <a:lstStyle/>
          <a:p>
            <a:r>
              <a:rPr lang="en-GB" sz="2800" dirty="0"/>
              <a:t>Example cont’</a:t>
            </a:r>
          </a:p>
          <a:p>
            <a:r>
              <a:rPr lang="en-GB" sz="2800" dirty="0"/>
              <a:t>Assuming that each request represents an independent trial, </a:t>
            </a:r>
          </a:p>
          <a:p>
            <a:pPr marL="514350" indent="-514350">
              <a:buFont typeface="+mj-lt"/>
              <a:buAutoNum type="arabicPeriod"/>
            </a:pPr>
            <a:r>
              <a:rPr lang="en-GB" sz="2800" dirty="0"/>
              <a:t>What is the mean number of requests until failure of all three servers?</a:t>
            </a:r>
          </a:p>
          <a:p>
            <a:pPr marL="514350" indent="-514350">
              <a:buFont typeface="+mj-lt"/>
              <a:buAutoNum type="arabicPeriod"/>
            </a:pPr>
            <a:r>
              <a:rPr lang="en-GB" sz="2800" dirty="0"/>
              <a:t>What is the probability that all three servers fail within five requests?</a:t>
            </a:r>
          </a:p>
          <a:p>
            <a:endParaRPr lang="en-GB" sz="2800"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40</a:t>
            </a:fld>
            <a:endParaRPr lang="en-GB" dirty="0"/>
          </a:p>
        </p:txBody>
      </p:sp>
    </p:spTree>
  </p:cSld>
  <p:clrMapOvr>
    <a:masterClrMapping/>
  </p:clrMapOvr>
  <p:transition>
    <p:wheel spokes="8"/>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4832092"/>
          </a:xfrm>
          <a:prstGeom prst="rect">
            <a:avLst/>
          </a:prstGeom>
          <a:noFill/>
        </p:spPr>
        <p:txBody>
          <a:bodyPr wrap="square" rtlCol="0">
            <a:spAutoFit/>
          </a:bodyPr>
          <a:lstStyle/>
          <a:p>
            <a:r>
              <a:rPr lang="en-GB" sz="2800" dirty="0"/>
              <a:t>Solution</a:t>
            </a:r>
          </a:p>
          <a:p>
            <a:r>
              <a:rPr lang="en-GB" sz="2800" dirty="0"/>
              <a:t>Let </a:t>
            </a:r>
            <a:r>
              <a:rPr lang="en-GB" sz="2800" i="1" dirty="0"/>
              <a:t>X denote the number of requests until all three servers fail, and let </a:t>
            </a:r>
          </a:p>
          <a:p>
            <a:r>
              <a:rPr lang="en-GB" sz="2800" dirty="0"/>
              <a:t>denote the number of requests before a failure of the first, second, and third servers used, respectively. </a:t>
            </a:r>
          </a:p>
          <a:p>
            <a:r>
              <a:rPr lang="en-GB" sz="2800" dirty="0"/>
              <a:t>Now,                             Also, the requests are assumed to comprise independent</a:t>
            </a:r>
          </a:p>
          <a:p>
            <a:r>
              <a:rPr lang="en-GB" sz="2800" dirty="0"/>
              <a:t>trials with constant probability of failure </a:t>
            </a:r>
          </a:p>
          <a:p>
            <a:r>
              <a:rPr lang="en-GB" sz="2800" i="1" dirty="0"/>
              <a:t>P=  0.0005. </a:t>
            </a:r>
          </a:p>
          <a:p>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41</a:t>
            </a:fld>
            <a:endParaRPr lang="en-GB" dirty="0"/>
          </a:p>
        </p:txBody>
      </p:sp>
      <p:pic>
        <p:nvPicPr>
          <p:cNvPr id="7170" name="Picture 2"/>
          <p:cNvPicPr>
            <a:picLocks noChangeAspect="1" noChangeArrowheads="1"/>
          </p:cNvPicPr>
          <p:nvPr/>
        </p:nvPicPr>
        <p:blipFill>
          <a:blip r:embed="rId2" cstate="print"/>
          <a:srcRect/>
          <a:stretch>
            <a:fillRect/>
          </a:stretch>
        </p:blipFill>
        <p:spPr bwMode="auto">
          <a:xfrm>
            <a:off x="4860031" y="2708920"/>
            <a:ext cx="1989107" cy="363091"/>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835696" y="4437112"/>
            <a:ext cx="2376535" cy="420241"/>
          </a:xfrm>
          <a:prstGeom prst="rect">
            <a:avLst/>
          </a:prstGeom>
          <a:noFill/>
          <a:ln w="9525">
            <a:noFill/>
            <a:miter lim="800000"/>
            <a:headEnd/>
            <a:tailEnd/>
          </a:ln>
        </p:spPr>
      </p:pic>
    </p:spTree>
  </p:cSld>
  <p:clrMapOvr>
    <a:masterClrMapping/>
  </p:clrMapOvr>
  <p:transition>
    <p:wheel spokes="8"/>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3970318"/>
          </a:xfrm>
          <a:prstGeom prst="rect">
            <a:avLst/>
          </a:prstGeom>
          <a:noFill/>
        </p:spPr>
        <p:txBody>
          <a:bodyPr wrap="square" rtlCol="0">
            <a:spAutoFit/>
          </a:bodyPr>
          <a:lstStyle/>
          <a:p>
            <a:r>
              <a:rPr lang="en-GB" sz="2800" dirty="0"/>
              <a:t>Solution</a:t>
            </a:r>
          </a:p>
          <a:p>
            <a:r>
              <a:rPr lang="en-GB" sz="2800" i="1" dirty="0"/>
              <a:t>Furthermore, a spare server is not</a:t>
            </a:r>
          </a:p>
          <a:p>
            <a:r>
              <a:rPr lang="en-GB" sz="2800" dirty="0"/>
              <a:t>affected by the number of requests before it is activated. Therefore, </a:t>
            </a:r>
            <a:r>
              <a:rPr lang="en-GB" sz="2800" i="1" dirty="0"/>
              <a:t>X has a negative binomial</a:t>
            </a:r>
          </a:p>
          <a:p>
            <a:r>
              <a:rPr lang="en-GB" sz="2800" dirty="0"/>
              <a:t>distribution with </a:t>
            </a:r>
            <a:r>
              <a:rPr lang="en-GB" sz="2800" i="1" dirty="0"/>
              <a:t>p =0.0005 and r = 3. Consequently,</a:t>
            </a:r>
          </a:p>
          <a:p>
            <a:endParaRPr lang="en-GB" sz="2800" b="1" i="1" dirty="0"/>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42</a:t>
            </a:fld>
            <a:endParaRPr lang="en-GB" dirty="0"/>
          </a:p>
        </p:txBody>
      </p:sp>
      <p:pic>
        <p:nvPicPr>
          <p:cNvPr id="8194" name="Picture 2"/>
          <p:cNvPicPr>
            <a:picLocks noChangeAspect="1" noChangeArrowheads="1"/>
          </p:cNvPicPr>
          <p:nvPr/>
        </p:nvPicPr>
        <p:blipFill>
          <a:blip r:embed="rId2" cstate="print"/>
          <a:srcRect/>
          <a:stretch>
            <a:fillRect/>
          </a:stretch>
        </p:blipFill>
        <p:spPr bwMode="auto">
          <a:xfrm>
            <a:off x="2051720" y="4653136"/>
            <a:ext cx="5135085" cy="630932"/>
          </a:xfrm>
          <a:prstGeom prst="rect">
            <a:avLst/>
          </a:prstGeom>
          <a:noFill/>
          <a:ln w="9525">
            <a:noFill/>
            <a:miter lim="800000"/>
            <a:headEnd/>
            <a:tailEnd/>
          </a:ln>
        </p:spPr>
      </p:pic>
    </p:spTree>
  </p:cSld>
  <p:clrMapOvr>
    <a:masterClrMapping/>
  </p:clrMapOvr>
  <p:transition>
    <p:wheel spokes="8"/>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1384995"/>
          </a:xfrm>
          <a:prstGeom prst="rect">
            <a:avLst/>
          </a:prstGeom>
          <a:noFill/>
        </p:spPr>
        <p:txBody>
          <a:bodyPr wrap="square" rtlCol="0">
            <a:spAutoFit/>
          </a:bodyPr>
          <a:lstStyle/>
          <a:p>
            <a:r>
              <a:rPr lang="en-GB" sz="2800" dirty="0"/>
              <a:t>The probability is </a:t>
            </a:r>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43</a:t>
            </a:fld>
            <a:endParaRPr lang="en-GB" dirty="0"/>
          </a:p>
        </p:txBody>
      </p:sp>
      <p:pic>
        <p:nvPicPr>
          <p:cNvPr id="9218" name="Picture 2"/>
          <p:cNvPicPr>
            <a:picLocks noChangeAspect="1" noChangeArrowheads="1"/>
          </p:cNvPicPr>
          <p:nvPr/>
        </p:nvPicPr>
        <p:blipFill>
          <a:blip r:embed="rId2" cstate="print"/>
          <a:srcRect/>
          <a:stretch>
            <a:fillRect/>
          </a:stretch>
        </p:blipFill>
        <p:spPr bwMode="auto">
          <a:xfrm>
            <a:off x="899592" y="2420888"/>
            <a:ext cx="7800080" cy="2520280"/>
          </a:xfrm>
          <a:prstGeom prst="rect">
            <a:avLst/>
          </a:prstGeom>
          <a:noFill/>
          <a:ln w="9525">
            <a:noFill/>
            <a:miter lim="800000"/>
            <a:headEnd/>
            <a:tailEnd/>
          </a:ln>
        </p:spPr>
      </p:pic>
    </p:spTree>
  </p:cSld>
  <p:clrMapOvr>
    <a:masterClrMapping/>
  </p:clrMapOvr>
  <p:transition>
    <p:wheel spokes="8"/>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4401205"/>
          </a:xfrm>
          <a:prstGeom prst="rect">
            <a:avLst/>
          </a:prstGeom>
          <a:noFill/>
        </p:spPr>
        <p:txBody>
          <a:bodyPr wrap="square" rtlCol="0">
            <a:spAutoFit/>
          </a:bodyPr>
          <a:lstStyle/>
          <a:p>
            <a:r>
              <a:rPr lang="en-GB" sz="2800" dirty="0"/>
              <a:t>Exercise 1</a:t>
            </a:r>
          </a:p>
          <a:p>
            <a:r>
              <a:rPr lang="en-GB" sz="2800" dirty="0"/>
              <a:t>In a clinical study, volunteers are tested for a gene that has been found to increase the risk for a disease. The probability that a person carries the gene is 0.1.</a:t>
            </a:r>
          </a:p>
          <a:p>
            <a:r>
              <a:rPr lang="en-GB" sz="2800" dirty="0"/>
              <a:t>(a) What is the probability 4 or more people will have to be tested before 2 with the gene are detected?</a:t>
            </a:r>
          </a:p>
          <a:p>
            <a:r>
              <a:rPr lang="en-GB" sz="2800" dirty="0"/>
              <a:t>(b) How many people are expected to be tested before 2 with the gene are detected?</a:t>
            </a:r>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44</a:t>
            </a:fld>
            <a:endParaRPr lang="en-GB" dirty="0"/>
          </a:p>
        </p:txBody>
      </p:sp>
    </p:spTree>
  </p:cSld>
  <p:clrMapOvr>
    <a:masterClrMapping/>
  </p:clrMapOvr>
  <p:transition>
    <p:wheel spokes="8"/>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4401205"/>
          </a:xfrm>
          <a:prstGeom prst="rect">
            <a:avLst/>
          </a:prstGeom>
          <a:noFill/>
        </p:spPr>
        <p:txBody>
          <a:bodyPr wrap="square" rtlCol="0">
            <a:spAutoFit/>
          </a:bodyPr>
          <a:lstStyle/>
          <a:p>
            <a:r>
              <a:rPr lang="en-GB" sz="2800" dirty="0"/>
              <a:t>Exercise 2</a:t>
            </a:r>
          </a:p>
          <a:p>
            <a:r>
              <a:rPr lang="en-GB" sz="2800" dirty="0"/>
              <a:t>In a clinical study, volunteers are tested for a gene that has been found to increase the risk for a disease. The probability that a person carries the gene is 0.1.</a:t>
            </a:r>
          </a:p>
          <a:p>
            <a:r>
              <a:rPr lang="en-GB" sz="2800" dirty="0"/>
              <a:t>(a) What is the probability 4 or more people will have to be tested before 2 with the gene are detected?</a:t>
            </a:r>
          </a:p>
          <a:p>
            <a:r>
              <a:rPr lang="en-GB" sz="2800" dirty="0"/>
              <a:t>(b) How many people are expected to be tested before 2 with the gene are detected?</a:t>
            </a:r>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45</a:t>
            </a:fld>
            <a:endParaRPr lang="en-GB" dirty="0"/>
          </a:p>
        </p:txBody>
      </p:sp>
    </p:spTree>
  </p:cSld>
  <p:clrMapOvr>
    <a:masterClrMapping/>
  </p:clrMapOvr>
  <p:transition>
    <p:wheel spokes="8"/>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6555641"/>
          </a:xfrm>
          <a:prstGeom prst="rect">
            <a:avLst/>
          </a:prstGeom>
          <a:noFill/>
        </p:spPr>
        <p:txBody>
          <a:bodyPr wrap="square" rtlCol="0">
            <a:spAutoFit/>
          </a:bodyPr>
          <a:lstStyle/>
          <a:p>
            <a:r>
              <a:rPr lang="en-GB" sz="2800" dirty="0"/>
              <a:t>Exercise 3</a:t>
            </a:r>
          </a:p>
          <a:p>
            <a:r>
              <a:rPr lang="en-GB" sz="2800" dirty="0"/>
              <a:t>The probability of a successful optical alignment in the assembly of an optical data storage product is 0.8. Assume the trials are independent.</a:t>
            </a:r>
          </a:p>
          <a:p>
            <a:r>
              <a:rPr lang="en-GB" sz="2800" dirty="0"/>
              <a:t>(a) What is the probability that the first successful alignment requires exactly four trials?</a:t>
            </a:r>
          </a:p>
          <a:p>
            <a:r>
              <a:rPr lang="en-GB" sz="2800" dirty="0"/>
              <a:t>(b) What is the probability that the first successful alignment requires at most four trials?</a:t>
            </a:r>
            <a:endParaRPr lang="en-GB" sz="2800" b="1" dirty="0"/>
          </a:p>
          <a:p>
            <a:endParaRPr lang="en-GB" sz="2800" dirty="0"/>
          </a:p>
          <a:p>
            <a:endParaRPr lang="en-GB" sz="2800" dirty="0"/>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46</a:t>
            </a:fld>
            <a:endParaRPr lang="en-GB" dirty="0"/>
          </a:p>
        </p:txBody>
      </p:sp>
    </p:spTree>
  </p:cSld>
  <p:clrMapOvr>
    <a:masterClrMapping/>
  </p:clrMapOvr>
  <p:transition>
    <p:wheel spokes="8"/>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r>
              <a:rPr lang="en-GB" sz="3200" b="1" dirty="0"/>
              <a:t>Negative Binomial Distribution</a:t>
            </a:r>
          </a:p>
        </p:txBody>
      </p:sp>
      <p:sp>
        <p:nvSpPr>
          <p:cNvPr id="7" name="TextBox 6"/>
          <p:cNvSpPr txBox="1"/>
          <p:nvPr/>
        </p:nvSpPr>
        <p:spPr>
          <a:xfrm>
            <a:off x="899592" y="1772816"/>
            <a:ext cx="7416824" cy="3539430"/>
          </a:xfrm>
          <a:prstGeom prst="rect">
            <a:avLst/>
          </a:prstGeom>
          <a:noFill/>
        </p:spPr>
        <p:txBody>
          <a:bodyPr wrap="square" rtlCol="0">
            <a:spAutoFit/>
          </a:bodyPr>
          <a:lstStyle/>
          <a:p>
            <a:r>
              <a:rPr lang="en-GB" sz="2800" dirty="0"/>
              <a:t>Exercise 3 cont’</a:t>
            </a:r>
          </a:p>
          <a:p>
            <a:r>
              <a:rPr lang="en-GB" sz="2800" dirty="0"/>
              <a:t>(c) What is the probability that the first successful alignment requires at least four trials?</a:t>
            </a:r>
          </a:p>
          <a:p>
            <a:endParaRPr lang="en-GB" sz="2800" dirty="0"/>
          </a:p>
          <a:p>
            <a:endParaRPr lang="en-GB" sz="2800" dirty="0"/>
          </a:p>
          <a:p>
            <a:endParaRPr lang="en-GB" sz="2800" b="1" i="1" dirty="0"/>
          </a:p>
          <a:p>
            <a:r>
              <a:rPr lang="en-US" sz="2800" dirty="0"/>
              <a:t>		</a:t>
            </a:r>
            <a:endParaRPr lang="en-GB" sz="2800" dirty="0"/>
          </a:p>
        </p:txBody>
      </p:sp>
      <p:sp>
        <p:nvSpPr>
          <p:cNvPr id="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8" name="Slide Number Placeholder 7"/>
          <p:cNvSpPr>
            <a:spLocks noGrp="1"/>
          </p:cNvSpPr>
          <p:nvPr>
            <p:ph type="sldNum" sz="quarter" idx="12"/>
          </p:nvPr>
        </p:nvSpPr>
        <p:spPr/>
        <p:txBody>
          <a:bodyPr/>
          <a:lstStyle/>
          <a:p>
            <a:fld id="{09048CEC-89AF-466B-867C-487A78B0F1B5}" type="slidenum">
              <a:rPr lang="en-GB" smtClean="0"/>
              <a:pPr/>
              <a:t>47</a:t>
            </a:fld>
            <a:endParaRPr lang="en-GB" dirty="0"/>
          </a:p>
        </p:txBody>
      </p:sp>
    </p:spTree>
  </p:cSld>
  <p:clrMapOvr>
    <a:masterClrMapping/>
  </p:clrMapOvr>
  <p:transition>
    <p:wheel spokes="8"/>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lstStyle/>
          <a:p>
            <a:pPr algn="ctr"/>
            <a:fld id="{82CCBC73-2A1F-493E-9054-DC5D52CF974F}" type="datetime13">
              <a:rPr lang="en-GB" smtClean="0"/>
              <a:pPr algn="ctr"/>
              <a:t>12:02:20 PM</a:t>
            </a:fld>
            <a:endParaRPr lang="en-GB" dirty="0"/>
          </a:p>
        </p:txBody>
      </p:sp>
      <p:sp>
        <p:nvSpPr>
          <p:cNvPr id="3" name="Rectangle 2"/>
          <p:cNvSpPr/>
          <p:nvPr/>
        </p:nvSpPr>
        <p:spPr>
          <a:xfrm>
            <a:off x="1472871" y="764704"/>
            <a:ext cx="5724644" cy="523220"/>
          </a:xfrm>
          <a:prstGeom prst="rect">
            <a:avLst/>
          </a:prstGeom>
        </p:spPr>
        <p:txBody>
          <a:bodyPr wrap="none">
            <a:spAutoFit/>
          </a:bodyPr>
          <a:lstStyle/>
          <a:p>
            <a:pPr algn="ctr"/>
            <a:r>
              <a:rPr lang="en-US" sz="2800" b="1" i="1" dirty="0">
                <a:latin typeface="Algerian" pitchFamily="82" charset="0"/>
              </a:rPr>
              <a:t>END OF  </a:t>
            </a:r>
            <a:r>
              <a:rPr lang="en-US" sz="2800" b="1" i="1">
                <a:latin typeface="Algerian" pitchFamily="82" charset="0"/>
              </a:rPr>
              <a:t>LECTURE 5</a:t>
            </a:r>
            <a:r>
              <a:rPr lang="en-US" sz="2800" b="1" i="1" dirty="0">
                <a:latin typeface="Algerian" pitchFamily="82" charset="0"/>
              </a:rPr>
              <a:t>			</a:t>
            </a:r>
          </a:p>
        </p:txBody>
      </p:sp>
      <p:sp>
        <p:nvSpPr>
          <p:cNvPr id="5"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48</a:t>
            </a:fld>
            <a:endParaRPr lang="en-GB" dirty="0"/>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0"/>
            <a:ext cx="8028384" cy="1143000"/>
          </a:xfrm>
        </p:spPr>
        <p:txBody>
          <a:bodyPr>
            <a:noAutofit/>
          </a:bodyPr>
          <a:lstStyle/>
          <a:p>
            <a:pPr algn="ctr"/>
            <a:r>
              <a:rPr lang="en-US" sz="3200" b="1" i="1" dirty="0"/>
              <a:t>BERNOULLI TRIALS</a:t>
            </a:r>
            <a:endParaRPr lang="en-GB" sz="3200" b="1" i="1" dirty="0"/>
          </a:p>
        </p:txBody>
      </p:sp>
      <p:pic>
        <p:nvPicPr>
          <p:cNvPr id="139266" name="Picture 2"/>
          <p:cNvPicPr>
            <a:picLocks noChangeAspect="1" noChangeArrowheads="1"/>
          </p:cNvPicPr>
          <p:nvPr/>
        </p:nvPicPr>
        <p:blipFill>
          <a:blip r:embed="rId2" cstate="print"/>
          <a:srcRect/>
          <a:stretch>
            <a:fillRect/>
          </a:stretch>
        </p:blipFill>
        <p:spPr bwMode="auto">
          <a:xfrm>
            <a:off x="1043608" y="1124744"/>
            <a:ext cx="4191000" cy="323850"/>
          </a:xfrm>
          <a:prstGeom prst="rect">
            <a:avLst/>
          </a:prstGeom>
          <a:noFill/>
          <a:ln w="9525">
            <a:noFill/>
            <a:miter lim="800000"/>
            <a:headEnd/>
            <a:tailEnd/>
          </a:ln>
        </p:spPr>
      </p:pic>
      <p:pic>
        <p:nvPicPr>
          <p:cNvPr id="139267" name="Picture 3"/>
          <p:cNvPicPr>
            <a:picLocks noChangeAspect="1" noChangeArrowheads="1"/>
          </p:cNvPicPr>
          <p:nvPr/>
        </p:nvPicPr>
        <p:blipFill>
          <a:blip r:embed="rId3" cstate="print"/>
          <a:srcRect/>
          <a:stretch>
            <a:fillRect/>
          </a:stretch>
        </p:blipFill>
        <p:spPr bwMode="auto">
          <a:xfrm>
            <a:off x="1115616" y="1700808"/>
            <a:ext cx="5572125" cy="942975"/>
          </a:xfrm>
          <a:prstGeom prst="rect">
            <a:avLst/>
          </a:prstGeom>
          <a:noFill/>
          <a:ln w="9525">
            <a:noFill/>
            <a:miter lim="800000"/>
            <a:headEnd/>
            <a:tailEnd/>
          </a:ln>
        </p:spPr>
      </p:pic>
      <p:pic>
        <p:nvPicPr>
          <p:cNvPr id="139268" name="Picture 4"/>
          <p:cNvPicPr>
            <a:picLocks noChangeAspect="1" noChangeArrowheads="1"/>
          </p:cNvPicPr>
          <p:nvPr/>
        </p:nvPicPr>
        <p:blipFill>
          <a:blip r:embed="rId4" cstate="print"/>
          <a:srcRect/>
          <a:stretch>
            <a:fillRect/>
          </a:stretch>
        </p:blipFill>
        <p:spPr bwMode="auto">
          <a:xfrm>
            <a:off x="1115616" y="3068960"/>
            <a:ext cx="857250" cy="314325"/>
          </a:xfrm>
          <a:prstGeom prst="rect">
            <a:avLst/>
          </a:prstGeom>
          <a:noFill/>
          <a:ln w="9525">
            <a:noFill/>
            <a:miter lim="800000"/>
            <a:headEnd/>
            <a:tailEnd/>
          </a:ln>
        </p:spPr>
      </p:pic>
      <p:pic>
        <p:nvPicPr>
          <p:cNvPr id="139269" name="Picture 5"/>
          <p:cNvPicPr>
            <a:picLocks noChangeAspect="1" noChangeArrowheads="1"/>
          </p:cNvPicPr>
          <p:nvPr/>
        </p:nvPicPr>
        <p:blipFill>
          <a:blip r:embed="rId5" cstate="print"/>
          <a:srcRect/>
          <a:stretch>
            <a:fillRect/>
          </a:stretch>
        </p:blipFill>
        <p:spPr bwMode="auto">
          <a:xfrm>
            <a:off x="1259632" y="3573016"/>
            <a:ext cx="6496050" cy="962025"/>
          </a:xfrm>
          <a:prstGeom prst="rect">
            <a:avLst/>
          </a:prstGeom>
          <a:noFill/>
          <a:ln w="9525">
            <a:noFill/>
            <a:miter lim="800000"/>
            <a:headEnd/>
            <a:tailEnd/>
          </a:ln>
        </p:spPr>
      </p:pic>
      <p:pic>
        <p:nvPicPr>
          <p:cNvPr id="139270" name="Picture 6"/>
          <p:cNvPicPr>
            <a:picLocks noChangeAspect="1" noChangeArrowheads="1"/>
          </p:cNvPicPr>
          <p:nvPr/>
        </p:nvPicPr>
        <p:blipFill>
          <a:blip r:embed="rId6" cstate="print"/>
          <a:srcRect/>
          <a:stretch>
            <a:fillRect/>
          </a:stretch>
        </p:blipFill>
        <p:spPr bwMode="auto">
          <a:xfrm>
            <a:off x="1115616" y="4653136"/>
            <a:ext cx="609600" cy="342900"/>
          </a:xfrm>
          <a:prstGeom prst="rect">
            <a:avLst/>
          </a:prstGeom>
          <a:noFill/>
          <a:ln w="9525">
            <a:noFill/>
            <a:miter lim="800000"/>
            <a:headEnd/>
            <a:tailEnd/>
          </a:ln>
        </p:spPr>
      </p:pic>
      <p:pic>
        <p:nvPicPr>
          <p:cNvPr id="139271" name="Picture 7"/>
          <p:cNvPicPr>
            <a:picLocks noChangeAspect="1" noChangeArrowheads="1"/>
          </p:cNvPicPr>
          <p:nvPr/>
        </p:nvPicPr>
        <p:blipFill>
          <a:blip r:embed="rId7" cstate="print"/>
          <a:srcRect/>
          <a:stretch>
            <a:fillRect/>
          </a:stretch>
        </p:blipFill>
        <p:spPr bwMode="auto">
          <a:xfrm>
            <a:off x="1187624" y="5301208"/>
            <a:ext cx="6962775" cy="847725"/>
          </a:xfrm>
          <a:prstGeom prst="rect">
            <a:avLst/>
          </a:prstGeom>
          <a:noFill/>
          <a:ln w="9525">
            <a:noFill/>
            <a:miter lim="800000"/>
            <a:headEnd/>
            <a:tailEnd/>
          </a:ln>
        </p:spPr>
      </p:pic>
      <p:sp>
        <p:nvSpPr>
          <p:cNvPr id="10"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1" name="Slide Number Placeholder 10"/>
          <p:cNvSpPr>
            <a:spLocks noGrp="1"/>
          </p:cNvSpPr>
          <p:nvPr>
            <p:ph type="sldNum" sz="quarter" idx="12"/>
          </p:nvPr>
        </p:nvSpPr>
        <p:spPr/>
        <p:txBody>
          <a:bodyPr/>
          <a:lstStyle/>
          <a:p>
            <a:fld id="{09048CEC-89AF-466B-867C-487A78B0F1B5}" type="slidenum">
              <a:rPr lang="en-GB" smtClean="0"/>
              <a:pPr/>
              <a:t>5</a:t>
            </a:fld>
            <a:endParaRPr lang="en-GB" dirty="0"/>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BERNOULLI TRIALS</a:t>
            </a:r>
            <a:endParaRPr lang="en-GB" sz="3200" b="1" i="1" dirty="0"/>
          </a:p>
        </p:txBody>
      </p:sp>
      <p:pic>
        <p:nvPicPr>
          <p:cNvPr id="140289" name="Picture 1"/>
          <p:cNvPicPr>
            <a:picLocks noChangeAspect="1" noChangeArrowheads="1"/>
          </p:cNvPicPr>
          <p:nvPr/>
        </p:nvPicPr>
        <p:blipFill>
          <a:blip r:embed="rId2" cstate="print"/>
          <a:srcRect/>
          <a:stretch>
            <a:fillRect/>
          </a:stretch>
        </p:blipFill>
        <p:spPr bwMode="auto">
          <a:xfrm>
            <a:off x="1115616" y="1340768"/>
            <a:ext cx="7724775" cy="1038225"/>
          </a:xfrm>
          <a:prstGeom prst="rect">
            <a:avLst/>
          </a:prstGeom>
          <a:noFill/>
          <a:ln w="9525">
            <a:noFill/>
            <a:miter lim="800000"/>
            <a:headEnd/>
            <a:tailEnd/>
          </a:ln>
        </p:spPr>
      </p:pic>
      <p:pic>
        <p:nvPicPr>
          <p:cNvPr id="132098" name="Picture 2"/>
          <p:cNvPicPr>
            <a:picLocks noChangeAspect="1" noChangeArrowheads="1"/>
          </p:cNvPicPr>
          <p:nvPr/>
        </p:nvPicPr>
        <p:blipFill>
          <a:blip r:embed="rId3" cstate="print"/>
          <a:srcRect/>
          <a:stretch>
            <a:fillRect/>
          </a:stretch>
        </p:blipFill>
        <p:spPr bwMode="auto">
          <a:xfrm>
            <a:off x="1115616" y="2636912"/>
            <a:ext cx="1514475" cy="361950"/>
          </a:xfrm>
          <a:prstGeom prst="rect">
            <a:avLst/>
          </a:prstGeom>
          <a:noFill/>
          <a:ln w="9525">
            <a:noFill/>
            <a:miter lim="800000"/>
            <a:headEnd/>
            <a:tailEnd/>
          </a:ln>
        </p:spPr>
      </p:pic>
      <p:pic>
        <p:nvPicPr>
          <p:cNvPr id="132099" name="Picture 3"/>
          <p:cNvPicPr>
            <a:picLocks noChangeAspect="1" noChangeArrowheads="1"/>
          </p:cNvPicPr>
          <p:nvPr/>
        </p:nvPicPr>
        <p:blipFill>
          <a:blip r:embed="rId4" cstate="print"/>
          <a:srcRect/>
          <a:stretch>
            <a:fillRect/>
          </a:stretch>
        </p:blipFill>
        <p:spPr bwMode="auto">
          <a:xfrm>
            <a:off x="1043608" y="3068960"/>
            <a:ext cx="6467475" cy="361950"/>
          </a:xfrm>
          <a:prstGeom prst="rect">
            <a:avLst/>
          </a:prstGeom>
          <a:noFill/>
          <a:ln w="9525">
            <a:noFill/>
            <a:miter lim="800000"/>
            <a:headEnd/>
            <a:tailEnd/>
          </a:ln>
        </p:spPr>
      </p:pic>
      <p:pic>
        <p:nvPicPr>
          <p:cNvPr id="132100" name="Picture 4"/>
          <p:cNvPicPr>
            <a:picLocks noChangeAspect="1" noChangeArrowheads="1"/>
          </p:cNvPicPr>
          <p:nvPr/>
        </p:nvPicPr>
        <p:blipFill>
          <a:blip r:embed="rId5" cstate="print"/>
          <a:srcRect/>
          <a:stretch>
            <a:fillRect/>
          </a:stretch>
        </p:blipFill>
        <p:spPr bwMode="auto">
          <a:xfrm>
            <a:off x="7602413" y="3068960"/>
            <a:ext cx="1362075" cy="342900"/>
          </a:xfrm>
          <a:prstGeom prst="rect">
            <a:avLst/>
          </a:prstGeom>
          <a:noFill/>
          <a:ln w="9525">
            <a:noFill/>
            <a:miter lim="800000"/>
            <a:headEnd/>
            <a:tailEnd/>
          </a:ln>
        </p:spPr>
      </p:pic>
      <p:pic>
        <p:nvPicPr>
          <p:cNvPr id="132101" name="Picture 5"/>
          <p:cNvPicPr>
            <a:picLocks noChangeAspect="1" noChangeArrowheads="1"/>
          </p:cNvPicPr>
          <p:nvPr/>
        </p:nvPicPr>
        <p:blipFill>
          <a:blip r:embed="rId6" cstate="print"/>
          <a:srcRect/>
          <a:stretch>
            <a:fillRect/>
          </a:stretch>
        </p:blipFill>
        <p:spPr bwMode="auto">
          <a:xfrm>
            <a:off x="1115616" y="3501008"/>
            <a:ext cx="3562350" cy="371475"/>
          </a:xfrm>
          <a:prstGeom prst="rect">
            <a:avLst/>
          </a:prstGeom>
          <a:noFill/>
          <a:ln w="9525">
            <a:noFill/>
            <a:miter lim="800000"/>
            <a:headEnd/>
            <a:tailEnd/>
          </a:ln>
        </p:spPr>
      </p:pic>
      <p:pic>
        <p:nvPicPr>
          <p:cNvPr id="132102" name="Picture 6"/>
          <p:cNvPicPr>
            <a:picLocks noChangeAspect="1" noChangeArrowheads="1"/>
          </p:cNvPicPr>
          <p:nvPr/>
        </p:nvPicPr>
        <p:blipFill>
          <a:blip r:embed="rId7" cstate="print"/>
          <a:srcRect/>
          <a:stretch>
            <a:fillRect/>
          </a:stretch>
        </p:blipFill>
        <p:spPr bwMode="auto">
          <a:xfrm>
            <a:off x="4788024" y="3501008"/>
            <a:ext cx="2476500" cy="438150"/>
          </a:xfrm>
          <a:prstGeom prst="rect">
            <a:avLst/>
          </a:prstGeom>
          <a:noFill/>
          <a:ln w="9525">
            <a:noFill/>
            <a:miter lim="800000"/>
            <a:headEnd/>
            <a:tailEnd/>
          </a:ln>
        </p:spPr>
      </p:pic>
      <p:pic>
        <p:nvPicPr>
          <p:cNvPr id="132103" name="Picture 7"/>
          <p:cNvPicPr>
            <a:picLocks noChangeAspect="1" noChangeArrowheads="1"/>
          </p:cNvPicPr>
          <p:nvPr/>
        </p:nvPicPr>
        <p:blipFill>
          <a:blip r:embed="rId8" cstate="print"/>
          <a:srcRect/>
          <a:stretch>
            <a:fillRect/>
          </a:stretch>
        </p:blipFill>
        <p:spPr bwMode="auto">
          <a:xfrm>
            <a:off x="7404298" y="3501008"/>
            <a:ext cx="1200150" cy="419100"/>
          </a:xfrm>
          <a:prstGeom prst="rect">
            <a:avLst/>
          </a:prstGeom>
          <a:noFill/>
          <a:ln w="9525">
            <a:noFill/>
            <a:miter lim="800000"/>
            <a:headEnd/>
            <a:tailEnd/>
          </a:ln>
        </p:spPr>
      </p:pic>
      <p:pic>
        <p:nvPicPr>
          <p:cNvPr id="132104" name="Picture 8"/>
          <p:cNvPicPr>
            <a:picLocks noChangeAspect="1" noChangeArrowheads="1"/>
          </p:cNvPicPr>
          <p:nvPr/>
        </p:nvPicPr>
        <p:blipFill>
          <a:blip r:embed="rId9" cstate="print"/>
          <a:srcRect/>
          <a:stretch>
            <a:fillRect/>
          </a:stretch>
        </p:blipFill>
        <p:spPr bwMode="auto">
          <a:xfrm>
            <a:off x="1115616" y="3933056"/>
            <a:ext cx="6848475" cy="409575"/>
          </a:xfrm>
          <a:prstGeom prst="rect">
            <a:avLst/>
          </a:prstGeom>
          <a:noFill/>
          <a:ln w="9525">
            <a:noFill/>
            <a:miter lim="800000"/>
            <a:headEnd/>
            <a:tailEnd/>
          </a:ln>
        </p:spPr>
      </p:pic>
      <p:pic>
        <p:nvPicPr>
          <p:cNvPr id="132105" name="Picture 9"/>
          <p:cNvPicPr>
            <a:picLocks noChangeAspect="1" noChangeArrowheads="1"/>
          </p:cNvPicPr>
          <p:nvPr/>
        </p:nvPicPr>
        <p:blipFill>
          <a:blip r:embed="rId10" cstate="print"/>
          <a:srcRect/>
          <a:stretch>
            <a:fillRect/>
          </a:stretch>
        </p:blipFill>
        <p:spPr bwMode="auto">
          <a:xfrm>
            <a:off x="7956376" y="3861048"/>
            <a:ext cx="695325" cy="457200"/>
          </a:xfrm>
          <a:prstGeom prst="rect">
            <a:avLst/>
          </a:prstGeom>
          <a:noFill/>
          <a:ln w="9525">
            <a:noFill/>
            <a:miter lim="800000"/>
            <a:headEnd/>
            <a:tailEnd/>
          </a:ln>
        </p:spPr>
      </p:pic>
      <p:pic>
        <p:nvPicPr>
          <p:cNvPr id="132106" name="Picture 10"/>
          <p:cNvPicPr>
            <a:picLocks noChangeAspect="1" noChangeArrowheads="1"/>
          </p:cNvPicPr>
          <p:nvPr/>
        </p:nvPicPr>
        <p:blipFill>
          <a:blip r:embed="rId11" cstate="print"/>
          <a:srcRect/>
          <a:stretch>
            <a:fillRect/>
          </a:stretch>
        </p:blipFill>
        <p:spPr bwMode="auto">
          <a:xfrm>
            <a:off x="1115616" y="4365104"/>
            <a:ext cx="1524000" cy="428625"/>
          </a:xfrm>
          <a:prstGeom prst="rect">
            <a:avLst/>
          </a:prstGeom>
          <a:noFill/>
          <a:ln w="9525">
            <a:noFill/>
            <a:miter lim="800000"/>
            <a:headEnd/>
            <a:tailEnd/>
          </a:ln>
        </p:spPr>
      </p:pic>
      <p:pic>
        <p:nvPicPr>
          <p:cNvPr id="132107" name="Picture 11"/>
          <p:cNvPicPr>
            <a:picLocks noChangeAspect="1" noChangeArrowheads="1"/>
          </p:cNvPicPr>
          <p:nvPr/>
        </p:nvPicPr>
        <p:blipFill>
          <a:blip r:embed="rId12" cstate="print"/>
          <a:srcRect/>
          <a:stretch>
            <a:fillRect/>
          </a:stretch>
        </p:blipFill>
        <p:spPr bwMode="auto">
          <a:xfrm>
            <a:off x="1763688" y="4725144"/>
            <a:ext cx="3476625" cy="1133475"/>
          </a:xfrm>
          <a:prstGeom prst="rect">
            <a:avLst/>
          </a:prstGeom>
          <a:noFill/>
          <a:ln w="9525">
            <a:noFill/>
            <a:miter lim="800000"/>
            <a:headEnd/>
            <a:tailEnd/>
          </a:ln>
        </p:spPr>
      </p:pic>
      <p:pic>
        <p:nvPicPr>
          <p:cNvPr id="132108" name="Picture 12"/>
          <p:cNvPicPr>
            <a:picLocks noChangeAspect="1" noChangeArrowheads="1"/>
          </p:cNvPicPr>
          <p:nvPr/>
        </p:nvPicPr>
        <p:blipFill>
          <a:blip r:embed="rId13" cstate="print"/>
          <a:srcRect/>
          <a:stretch>
            <a:fillRect/>
          </a:stretch>
        </p:blipFill>
        <p:spPr bwMode="auto">
          <a:xfrm>
            <a:off x="1043608" y="5949280"/>
            <a:ext cx="6324600" cy="419100"/>
          </a:xfrm>
          <a:prstGeom prst="rect">
            <a:avLst/>
          </a:prstGeom>
          <a:noFill/>
          <a:ln w="9525">
            <a:noFill/>
            <a:miter lim="800000"/>
            <a:headEnd/>
            <a:tailEnd/>
          </a:ln>
        </p:spPr>
      </p:pic>
      <p:sp>
        <p:nvSpPr>
          <p:cNvPr id="1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7" name="Slide Number Placeholder 16"/>
          <p:cNvSpPr>
            <a:spLocks noGrp="1"/>
          </p:cNvSpPr>
          <p:nvPr>
            <p:ph type="sldNum" sz="quarter" idx="12"/>
          </p:nvPr>
        </p:nvSpPr>
        <p:spPr/>
        <p:txBody>
          <a:bodyPr/>
          <a:lstStyle/>
          <a:p>
            <a:fld id="{09048CEC-89AF-466B-867C-487A78B0F1B5}" type="slidenum">
              <a:rPr lang="en-GB" smtClean="0"/>
              <a:pPr/>
              <a:t>6</a:t>
            </a:fld>
            <a:endParaRPr lang="en-GB" dirty="0"/>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0"/>
            <a:ext cx="8028384" cy="1143000"/>
          </a:xfrm>
        </p:spPr>
        <p:txBody>
          <a:bodyPr>
            <a:noAutofit/>
          </a:bodyPr>
          <a:lstStyle/>
          <a:p>
            <a:pPr algn="ctr"/>
            <a:r>
              <a:rPr lang="en-US" sz="3200" b="1" i="1" dirty="0"/>
              <a:t>BERNOULLI TRIALS</a:t>
            </a:r>
            <a:endParaRPr lang="en-GB" sz="3200" b="1" i="1" dirty="0"/>
          </a:p>
        </p:txBody>
      </p:sp>
      <p:pic>
        <p:nvPicPr>
          <p:cNvPr id="133122" name="Picture 2"/>
          <p:cNvPicPr>
            <a:picLocks noChangeAspect="1" noChangeArrowheads="1"/>
          </p:cNvPicPr>
          <p:nvPr/>
        </p:nvPicPr>
        <p:blipFill>
          <a:blip r:embed="rId2" cstate="print"/>
          <a:srcRect/>
          <a:stretch>
            <a:fillRect/>
          </a:stretch>
        </p:blipFill>
        <p:spPr bwMode="auto">
          <a:xfrm>
            <a:off x="1259632" y="1052736"/>
            <a:ext cx="7505700" cy="771525"/>
          </a:xfrm>
          <a:prstGeom prst="rect">
            <a:avLst/>
          </a:prstGeom>
          <a:noFill/>
          <a:ln w="9525">
            <a:noFill/>
            <a:miter lim="800000"/>
            <a:headEnd/>
            <a:tailEnd/>
          </a:ln>
        </p:spPr>
      </p:pic>
      <p:pic>
        <p:nvPicPr>
          <p:cNvPr id="133123" name="Picture 3"/>
          <p:cNvPicPr>
            <a:picLocks noChangeAspect="1" noChangeArrowheads="1"/>
          </p:cNvPicPr>
          <p:nvPr/>
        </p:nvPicPr>
        <p:blipFill>
          <a:blip r:embed="rId3" cstate="print"/>
          <a:srcRect/>
          <a:stretch>
            <a:fillRect/>
          </a:stretch>
        </p:blipFill>
        <p:spPr bwMode="auto">
          <a:xfrm>
            <a:off x="2699792" y="1916832"/>
            <a:ext cx="5572125" cy="1600200"/>
          </a:xfrm>
          <a:prstGeom prst="rect">
            <a:avLst/>
          </a:prstGeom>
          <a:noFill/>
          <a:ln w="9525">
            <a:noFill/>
            <a:miter lim="800000"/>
            <a:headEnd/>
            <a:tailEnd/>
          </a:ln>
        </p:spPr>
      </p:pic>
      <p:pic>
        <p:nvPicPr>
          <p:cNvPr id="133125" name="Picture 5"/>
          <p:cNvPicPr>
            <a:picLocks noChangeAspect="1" noChangeArrowheads="1"/>
          </p:cNvPicPr>
          <p:nvPr/>
        </p:nvPicPr>
        <p:blipFill>
          <a:blip r:embed="rId4" cstate="print"/>
          <a:srcRect/>
          <a:stretch>
            <a:fillRect/>
          </a:stretch>
        </p:blipFill>
        <p:spPr bwMode="auto">
          <a:xfrm>
            <a:off x="2699792" y="3861048"/>
            <a:ext cx="1914525" cy="895350"/>
          </a:xfrm>
          <a:prstGeom prst="rect">
            <a:avLst/>
          </a:prstGeom>
          <a:noFill/>
          <a:ln w="9525">
            <a:noFill/>
            <a:miter lim="800000"/>
            <a:headEnd/>
            <a:tailEnd/>
          </a:ln>
        </p:spPr>
      </p:pic>
      <p:pic>
        <p:nvPicPr>
          <p:cNvPr id="133126" name="Picture 6"/>
          <p:cNvPicPr>
            <a:picLocks noChangeAspect="1" noChangeArrowheads="1"/>
          </p:cNvPicPr>
          <p:nvPr/>
        </p:nvPicPr>
        <p:blipFill>
          <a:blip r:embed="rId5" cstate="print"/>
          <a:srcRect/>
          <a:stretch>
            <a:fillRect/>
          </a:stretch>
        </p:blipFill>
        <p:spPr bwMode="auto">
          <a:xfrm>
            <a:off x="5508104" y="3933056"/>
            <a:ext cx="523875" cy="581025"/>
          </a:xfrm>
          <a:prstGeom prst="rect">
            <a:avLst/>
          </a:prstGeom>
          <a:noFill/>
          <a:ln w="9525">
            <a:noFill/>
            <a:miter lim="800000"/>
            <a:headEnd/>
            <a:tailEnd/>
          </a:ln>
        </p:spPr>
      </p:pic>
      <p:pic>
        <p:nvPicPr>
          <p:cNvPr id="133127" name="Picture 7"/>
          <p:cNvPicPr>
            <a:picLocks noChangeAspect="1" noChangeArrowheads="1"/>
          </p:cNvPicPr>
          <p:nvPr/>
        </p:nvPicPr>
        <p:blipFill>
          <a:blip r:embed="rId6" cstate="print"/>
          <a:srcRect/>
          <a:stretch>
            <a:fillRect/>
          </a:stretch>
        </p:blipFill>
        <p:spPr bwMode="auto">
          <a:xfrm>
            <a:off x="2771800" y="4941168"/>
            <a:ext cx="4610100" cy="857250"/>
          </a:xfrm>
          <a:prstGeom prst="rect">
            <a:avLst/>
          </a:prstGeom>
          <a:noFill/>
          <a:ln w="9525">
            <a:noFill/>
            <a:miter lim="800000"/>
            <a:headEnd/>
            <a:tailEnd/>
          </a:ln>
        </p:spPr>
      </p:pic>
      <p:sp>
        <p:nvSpPr>
          <p:cNvPr id="9"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0" name="Slide Number Placeholder 9"/>
          <p:cNvSpPr>
            <a:spLocks noGrp="1"/>
          </p:cNvSpPr>
          <p:nvPr>
            <p:ph type="sldNum" sz="quarter" idx="12"/>
          </p:nvPr>
        </p:nvSpPr>
        <p:spPr/>
        <p:txBody>
          <a:bodyPr/>
          <a:lstStyle/>
          <a:p>
            <a:fld id="{09048CEC-89AF-466B-867C-487A78B0F1B5}" type="slidenum">
              <a:rPr lang="en-GB" smtClean="0"/>
              <a:pPr/>
              <a:t>7</a:t>
            </a:fld>
            <a:endParaRPr lang="en-GB" dirty="0"/>
          </a:p>
        </p:txBody>
      </p:sp>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53752"/>
            <a:ext cx="8028384" cy="1143000"/>
          </a:xfrm>
        </p:spPr>
        <p:txBody>
          <a:bodyPr>
            <a:noAutofit/>
          </a:bodyPr>
          <a:lstStyle/>
          <a:p>
            <a:pPr algn="ctr"/>
            <a:r>
              <a:rPr lang="en-US" sz="3200" b="1" i="1" dirty="0"/>
              <a:t>BINOMIAL DISTRIBUTION</a:t>
            </a:r>
            <a:endParaRPr lang="en-GB" sz="3200" b="1" i="1" dirty="0"/>
          </a:p>
        </p:txBody>
      </p:sp>
      <p:pic>
        <p:nvPicPr>
          <p:cNvPr id="144386" name="Picture 2"/>
          <p:cNvPicPr>
            <a:picLocks noChangeAspect="1" noChangeArrowheads="1"/>
          </p:cNvPicPr>
          <p:nvPr/>
        </p:nvPicPr>
        <p:blipFill>
          <a:blip r:embed="rId2" cstate="print"/>
          <a:srcRect/>
          <a:stretch>
            <a:fillRect/>
          </a:stretch>
        </p:blipFill>
        <p:spPr bwMode="auto">
          <a:xfrm>
            <a:off x="1187624" y="1268760"/>
            <a:ext cx="6715125" cy="371475"/>
          </a:xfrm>
          <a:prstGeom prst="rect">
            <a:avLst/>
          </a:prstGeom>
          <a:noFill/>
          <a:ln w="9525">
            <a:noFill/>
            <a:miter lim="800000"/>
            <a:headEnd/>
            <a:tailEnd/>
          </a:ln>
        </p:spPr>
      </p:pic>
      <p:pic>
        <p:nvPicPr>
          <p:cNvPr id="144388" name="Picture 4"/>
          <p:cNvPicPr>
            <a:picLocks noChangeAspect="1" noChangeArrowheads="1"/>
          </p:cNvPicPr>
          <p:nvPr/>
        </p:nvPicPr>
        <p:blipFill>
          <a:blip r:embed="rId3" cstate="print"/>
          <a:srcRect/>
          <a:stretch>
            <a:fillRect/>
          </a:stretch>
        </p:blipFill>
        <p:spPr bwMode="auto">
          <a:xfrm>
            <a:off x="1187624" y="1628800"/>
            <a:ext cx="5219700" cy="419100"/>
          </a:xfrm>
          <a:prstGeom prst="rect">
            <a:avLst/>
          </a:prstGeom>
          <a:noFill/>
          <a:ln w="9525">
            <a:noFill/>
            <a:miter lim="800000"/>
            <a:headEnd/>
            <a:tailEnd/>
          </a:ln>
        </p:spPr>
      </p:pic>
      <p:pic>
        <p:nvPicPr>
          <p:cNvPr id="144390" name="Picture 6"/>
          <p:cNvPicPr>
            <a:picLocks noChangeAspect="1" noChangeArrowheads="1"/>
          </p:cNvPicPr>
          <p:nvPr/>
        </p:nvPicPr>
        <p:blipFill>
          <a:blip r:embed="rId4" cstate="print"/>
          <a:srcRect/>
          <a:stretch>
            <a:fillRect/>
          </a:stretch>
        </p:blipFill>
        <p:spPr bwMode="auto">
          <a:xfrm>
            <a:off x="6444208" y="1628800"/>
            <a:ext cx="2133600" cy="400050"/>
          </a:xfrm>
          <a:prstGeom prst="rect">
            <a:avLst/>
          </a:prstGeom>
          <a:noFill/>
          <a:ln w="9525">
            <a:noFill/>
            <a:miter lim="800000"/>
            <a:headEnd/>
            <a:tailEnd/>
          </a:ln>
        </p:spPr>
      </p:pic>
      <p:pic>
        <p:nvPicPr>
          <p:cNvPr id="144391" name="Picture 7"/>
          <p:cNvPicPr>
            <a:picLocks noChangeAspect="1" noChangeArrowheads="1"/>
          </p:cNvPicPr>
          <p:nvPr/>
        </p:nvPicPr>
        <p:blipFill>
          <a:blip r:embed="rId5" cstate="print"/>
          <a:srcRect/>
          <a:stretch>
            <a:fillRect/>
          </a:stretch>
        </p:blipFill>
        <p:spPr bwMode="auto">
          <a:xfrm>
            <a:off x="1187624" y="2060848"/>
            <a:ext cx="6743700" cy="457200"/>
          </a:xfrm>
          <a:prstGeom prst="rect">
            <a:avLst/>
          </a:prstGeom>
          <a:noFill/>
          <a:ln w="9525">
            <a:noFill/>
            <a:miter lim="800000"/>
            <a:headEnd/>
            <a:tailEnd/>
          </a:ln>
        </p:spPr>
      </p:pic>
      <p:pic>
        <p:nvPicPr>
          <p:cNvPr id="144392" name="Picture 8"/>
          <p:cNvPicPr>
            <a:picLocks noChangeAspect="1" noChangeArrowheads="1"/>
          </p:cNvPicPr>
          <p:nvPr/>
        </p:nvPicPr>
        <p:blipFill>
          <a:blip r:embed="rId6" cstate="print"/>
          <a:srcRect/>
          <a:stretch>
            <a:fillRect/>
          </a:stretch>
        </p:blipFill>
        <p:spPr bwMode="auto">
          <a:xfrm>
            <a:off x="1187624" y="2636912"/>
            <a:ext cx="2638425" cy="428625"/>
          </a:xfrm>
          <a:prstGeom prst="rect">
            <a:avLst/>
          </a:prstGeom>
          <a:noFill/>
          <a:ln w="9525">
            <a:noFill/>
            <a:miter lim="800000"/>
            <a:headEnd/>
            <a:tailEnd/>
          </a:ln>
        </p:spPr>
      </p:pic>
      <p:pic>
        <p:nvPicPr>
          <p:cNvPr id="144393" name="Picture 9"/>
          <p:cNvPicPr>
            <a:picLocks noChangeAspect="1" noChangeArrowheads="1"/>
          </p:cNvPicPr>
          <p:nvPr/>
        </p:nvPicPr>
        <p:blipFill>
          <a:blip r:embed="rId7" cstate="print"/>
          <a:srcRect/>
          <a:stretch>
            <a:fillRect/>
          </a:stretch>
        </p:blipFill>
        <p:spPr bwMode="auto">
          <a:xfrm>
            <a:off x="3790950" y="2708920"/>
            <a:ext cx="5353050" cy="381000"/>
          </a:xfrm>
          <a:prstGeom prst="rect">
            <a:avLst/>
          </a:prstGeom>
          <a:noFill/>
          <a:ln w="9525">
            <a:noFill/>
            <a:miter lim="800000"/>
            <a:headEnd/>
            <a:tailEnd/>
          </a:ln>
        </p:spPr>
      </p:pic>
      <p:pic>
        <p:nvPicPr>
          <p:cNvPr id="144394" name="Picture 10"/>
          <p:cNvPicPr>
            <a:picLocks noChangeAspect="1" noChangeArrowheads="1"/>
          </p:cNvPicPr>
          <p:nvPr/>
        </p:nvPicPr>
        <p:blipFill>
          <a:blip r:embed="rId8" cstate="print"/>
          <a:srcRect/>
          <a:stretch>
            <a:fillRect/>
          </a:stretch>
        </p:blipFill>
        <p:spPr bwMode="auto">
          <a:xfrm>
            <a:off x="1115616" y="3140968"/>
            <a:ext cx="5629275" cy="409575"/>
          </a:xfrm>
          <a:prstGeom prst="rect">
            <a:avLst/>
          </a:prstGeom>
          <a:noFill/>
          <a:ln w="9525">
            <a:noFill/>
            <a:miter lim="800000"/>
            <a:headEnd/>
            <a:tailEnd/>
          </a:ln>
        </p:spPr>
      </p:pic>
      <p:pic>
        <p:nvPicPr>
          <p:cNvPr id="144396" name="Picture 12"/>
          <p:cNvPicPr>
            <a:picLocks noChangeAspect="1" noChangeArrowheads="1"/>
          </p:cNvPicPr>
          <p:nvPr/>
        </p:nvPicPr>
        <p:blipFill>
          <a:blip r:embed="rId9" cstate="print"/>
          <a:srcRect/>
          <a:stretch>
            <a:fillRect/>
          </a:stretch>
        </p:blipFill>
        <p:spPr bwMode="auto">
          <a:xfrm>
            <a:off x="6732240" y="3140968"/>
            <a:ext cx="2019300" cy="371475"/>
          </a:xfrm>
          <a:prstGeom prst="rect">
            <a:avLst/>
          </a:prstGeom>
          <a:noFill/>
          <a:ln w="9525">
            <a:noFill/>
            <a:miter lim="800000"/>
            <a:headEnd/>
            <a:tailEnd/>
          </a:ln>
        </p:spPr>
      </p:pic>
      <p:pic>
        <p:nvPicPr>
          <p:cNvPr id="144397" name="Picture 13"/>
          <p:cNvPicPr>
            <a:picLocks noChangeAspect="1" noChangeArrowheads="1"/>
          </p:cNvPicPr>
          <p:nvPr/>
        </p:nvPicPr>
        <p:blipFill>
          <a:blip r:embed="rId10" cstate="print"/>
          <a:srcRect/>
          <a:stretch>
            <a:fillRect/>
          </a:stretch>
        </p:blipFill>
        <p:spPr bwMode="auto">
          <a:xfrm>
            <a:off x="1187624" y="3573016"/>
            <a:ext cx="7776864" cy="504056"/>
          </a:xfrm>
          <a:prstGeom prst="rect">
            <a:avLst/>
          </a:prstGeom>
          <a:noFill/>
          <a:ln w="9525">
            <a:noFill/>
            <a:miter lim="800000"/>
            <a:headEnd/>
            <a:tailEnd/>
          </a:ln>
        </p:spPr>
      </p:pic>
      <p:pic>
        <p:nvPicPr>
          <p:cNvPr id="144398" name="Picture 14"/>
          <p:cNvPicPr>
            <a:picLocks noChangeAspect="1" noChangeArrowheads="1"/>
          </p:cNvPicPr>
          <p:nvPr/>
        </p:nvPicPr>
        <p:blipFill>
          <a:blip r:embed="rId11" cstate="print"/>
          <a:srcRect/>
          <a:stretch>
            <a:fillRect/>
          </a:stretch>
        </p:blipFill>
        <p:spPr bwMode="auto">
          <a:xfrm>
            <a:off x="1115616" y="4437112"/>
            <a:ext cx="8028384" cy="400050"/>
          </a:xfrm>
          <a:prstGeom prst="rect">
            <a:avLst/>
          </a:prstGeom>
          <a:noFill/>
          <a:ln w="9525">
            <a:noFill/>
            <a:miter lim="800000"/>
            <a:headEnd/>
            <a:tailEnd/>
          </a:ln>
        </p:spPr>
      </p:pic>
      <p:pic>
        <p:nvPicPr>
          <p:cNvPr id="144399" name="Picture 15"/>
          <p:cNvPicPr>
            <a:picLocks noChangeAspect="1" noChangeArrowheads="1"/>
          </p:cNvPicPr>
          <p:nvPr/>
        </p:nvPicPr>
        <p:blipFill>
          <a:blip r:embed="rId12" cstate="print"/>
          <a:srcRect/>
          <a:stretch>
            <a:fillRect/>
          </a:stretch>
        </p:blipFill>
        <p:spPr bwMode="auto">
          <a:xfrm>
            <a:off x="1115616" y="4869160"/>
            <a:ext cx="742950" cy="381000"/>
          </a:xfrm>
          <a:prstGeom prst="rect">
            <a:avLst/>
          </a:prstGeom>
          <a:noFill/>
          <a:ln w="9525">
            <a:noFill/>
            <a:miter lim="800000"/>
            <a:headEnd/>
            <a:tailEnd/>
          </a:ln>
        </p:spPr>
      </p:pic>
      <p:pic>
        <p:nvPicPr>
          <p:cNvPr id="144400" name="Picture 16"/>
          <p:cNvPicPr>
            <a:picLocks noChangeAspect="1" noChangeArrowheads="1"/>
          </p:cNvPicPr>
          <p:nvPr/>
        </p:nvPicPr>
        <p:blipFill>
          <a:blip r:embed="rId13" cstate="print"/>
          <a:srcRect/>
          <a:stretch>
            <a:fillRect/>
          </a:stretch>
        </p:blipFill>
        <p:spPr bwMode="auto">
          <a:xfrm>
            <a:off x="2051720" y="4941168"/>
            <a:ext cx="6219825" cy="419100"/>
          </a:xfrm>
          <a:prstGeom prst="rect">
            <a:avLst/>
          </a:prstGeom>
          <a:noFill/>
          <a:ln w="9525">
            <a:noFill/>
            <a:miter lim="800000"/>
            <a:headEnd/>
            <a:tailEnd/>
          </a:ln>
        </p:spPr>
      </p:pic>
      <p:sp>
        <p:nvSpPr>
          <p:cNvPr id="16"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7" name="Slide Number Placeholder 16"/>
          <p:cNvSpPr>
            <a:spLocks noGrp="1"/>
          </p:cNvSpPr>
          <p:nvPr>
            <p:ph type="sldNum" sz="quarter" idx="12"/>
          </p:nvPr>
        </p:nvSpPr>
        <p:spPr/>
        <p:txBody>
          <a:bodyPr/>
          <a:lstStyle/>
          <a:p>
            <a:fld id="{09048CEC-89AF-466B-867C-487A78B0F1B5}" type="slidenum">
              <a:rPr lang="en-GB" smtClean="0"/>
              <a:pPr/>
              <a:t>8</a:t>
            </a:fld>
            <a:endParaRPr lang="en-GB" dirty="0"/>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5576" y="44624"/>
            <a:ext cx="8028384" cy="1143000"/>
          </a:xfrm>
        </p:spPr>
        <p:txBody>
          <a:bodyPr>
            <a:noAutofit/>
          </a:bodyPr>
          <a:lstStyle/>
          <a:p>
            <a:pPr algn="ctr"/>
            <a:r>
              <a:rPr lang="en-US" sz="3200" b="1" i="1" dirty="0"/>
              <a:t>BINOMIAL DISTRIBUTION</a:t>
            </a:r>
            <a:endParaRPr lang="en-GB" sz="3200" b="1" i="1" dirty="0"/>
          </a:p>
        </p:txBody>
      </p:sp>
      <p:pic>
        <p:nvPicPr>
          <p:cNvPr id="145410" name="Picture 2"/>
          <p:cNvPicPr>
            <a:picLocks noChangeAspect="1" noChangeArrowheads="1"/>
          </p:cNvPicPr>
          <p:nvPr/>
        </p:nvPicPr>
        <p:blipFill>
          <a:blip r:embed="rId2" cstate="print"/>
          <a:srcRect/>
          <a:stretch>
            <a:fillRect/>
          </a:stretch>
        </p:blipFill>
        <p:spPr bwMode="auto">
          <a:xfrm>
            <a:off x="1187624" y="1268760"/>
            <a:ext cx="3476625" cy="1371600"/>
          </a:xfrm>
          <a:prstGeom prst="rect">
            <a:avLst/>
          </a:prstGeom>
          <a:noFill/>
          <a:ln w="9525">
            <a:noFill/>
            <a:miter lim="800000"/>
            <a:headEnd/>
            <a:tailEnd/>
          </a:ln>
        </p:spPr>
      </p:pic>
      <p:pic>
        <p:nvPicPr>
          <p:cNvPr id="145411" name="Picture 3"/>
          <p:cNvPicPr>
            <a:picLocks noChangeAspect="1" noChangeArrowheads="1"/>
          </p:cNvPicPr>
          <p:nvPr/>
        </p:nvPicPr>
        <p:blipFill>
          <a:blip r:embed="rId3" cstate="print"/>
          <a:srcRect/>
          <a:stretch>
            <a:fillRect/>
          </a:stretch>
        </p:blipFill>
        <p:spPr bwMode="auto">
          <a:xfrm>
            <a:off x="5148064" y="1268760"/>
            <a:ext cx="2295525" cy="1438275"/>
          </a:xfrm>
          <a:prstGeom prst="rect">
            <a:avLst/>
          </a:prstGeom>
          <a:noFill/>
          <a:ln w="9525">
            <a:noFill/>
            <a:miter lim="800000"/>
            <a:headEnd/>
            <a:tailEnd/>
          </a:ln>
        </p:spPr>
      </p:pic>
      <p:pic>
        <p:nvPicPr>
          <p:cNvPr id="145412" name="Picture 4"/>
          <p:cNvPicPr>
            <a:picLocks noChangeAspect="1" noChangeArrowheads="1"/>
          </p:cNvPicPr>
          <p:nvPr/>
        </p:nvPicPr>
        <p:blipFill>
          <a:blip r:embed="rId4" cstate="print"/>
          <a:srcRect/>
          <a:stretch>
            <a:fillRect/>
          </a:stretch>
        </p:blipFill>
        <p:spPr bwMode="auto">
          <a:xfrm>
            <a:off x="1187624" y="2852936"/>
            <a:ext cx="819150" cy="600075"/>
          </a:xfrm>
          <a:prstGeom prst="rect">
            <a:avLst/>
          </a:prstGeom>
          <a:noFill/>
          <a:ln w="9525">
            <a:noFill/>
            <a:miter lim="800000"/>
            <a:headEnd/>
            <a:tailEnd/>
          </a:ln>
        </p:spPr>
      </p:pic>
      <p:pic>
        <p:nvPicPr>
          <p:cNvPr id="145413" name="Picture 5"/>
          <p:cNvPicPr>
            <a:picLocks noChangeAspect="1" noChangeArrowheads="1"/>
          </p:cNvPicPr>
          <p:nvPr/>
        </p:nvPicPr>
        <p:blipFill>
          <a:blip r:embed="rId5" cstate="print"/>
          <a:srcRect/>
          <a:stretch>
            <a:fillRect/>
          </a:stretch>
        </p:blipFill>
        <p:spPr bwMode="auto">
          <a:xfrm>
            <a:off x="2051720" y="2996952"/>
            <a:ext cx="752475" cy="361950"/>
          </a:xfrm>
          <a:prstGeom prst="rect">
            <a:avLst/>
          </a:prstGeom>
          <a:noFill/>
          <a:ln w="9525">
            <a:noFill/>
            <a:miter lim="800000"/>
            <a:headEnd/>
            <a:tailEnd/>
          </a:ln>
        </p:spPr>
      </p:pic>
      <p:pic>
        <p:nvPicPr>
          <p:cNvPr id="145414" name="Picture 6"/>
          <p:cNvPicPr>
            <a:picLocks noChangeAspect="1" noChangeArrowheads="1"/>
          </p:cNvPicPr>
          <p:nvPr/>
        </p:nvPicPr>
        <p:blipFill>
          <a:blip r:embed="rId6" cstate="print"/>
          <a:srcRect/>
          <a:stretch>
            <a:fillRect/>
          </a:stretch>
        </p:blipFill>
        <p:spPr bwMode="auto">
          <a:xfrm>
            <a:off x="1115616" y="3356992"/>
            <a:ext cx="4029075" cy="609600"/>
          </a:xfrm>
          <a:prstGeom prst="rect">
            <a:avLst/>
          </a:prstGeom>
          <a:noFill/>
          <a:ln w="9525">
            <a:noFill/>
            <a:miter lim="800000"/>
            <a:headEnd/>
            <a:tailEnd/>
          </a:ln>
        </p:spPr>
      </p:pic>
      <p:pic>
        <p:nvPicPr>
          <p:cNvPr id="145415" name="Picture 7"/>
          <p:cNvPicPr>
            <a:picLocks noChangeAspect="1" noChangeArrowheads="1"/>
          </p:cNvPicPr>
          <p:nvPr/>
        </p:nvPicPr>
        <p:blipFill>
          <a:blip r:embed="rId7" cstate="print"/>
          <a:srcRect/>
          <a:stretch>
            <a:fillRect/>
          </a:stretch>
        </p:blipFill>
        <p:spPr bwMode="auto">
          <a:xfrm>
            <a:off x="5292080" y="3429000"/>
            <a:ext cx="2543175" cy="476250"/>
          </a:xfrm>
          <a:prstGeom prst="rect">
            <a:avLst/>
          </a:prstGeom>
          <a:noFill/>
          <a:ln w="9525">
            <a:noFill/>
            <a:miter lim="800000"/>
            <a:headEnd/>
            <a:tailEnd/>
          </a:ln>
        </p:spPr>
      </p:pic>
      <p:pic>
        <p:nvPicPr>
          <p:cNvPr id="145416" name="Picture 8"/>
          <p:cNvPicPr>
            <a:picLocks noChangeAspect="1" noChangeArrowheads="1"/>
          </p:cNvPicPr>
          <p:nvPr/>
        </p:nvPicPr>
        <p:blipFill>
          <a:blip r:embed="rId8" cstate="print"/>
          <a:srcRect/>
          <a:stretch>
            <a:fillRect/>
          </a:stretch>
        </p:blipFill>
        <p:spPr bwMode="auto">
          <a:xfrm>
            <a:off x="1115616" y="4149080"/>
            <a:ext cx="4629150" cy="2019300"/>
          </a:xfrm>
          <a:prstGeom prst="rect">
            <a:avLst/>
          </a:prstGeom>
          <a:noFill/>
          <a:ln w="9525">
            <a:noFill/>
            <a:miter lim="800000"/>
            <a:headEnd/>
            <a:tailEnd/>
          </a:ln>
        </p:spPr>
      </p:pic>
      <p:sp>
        <p:nvSpPr>
          <p:cNvPr id="11" name="Footer Placeholder 4"/>
          <p:cNvSpPr>
            <a:spLocks noGrp="1"/>
          </p:cNvSpPr>
          <p:nvPr>
            <p:ph type="ftr" sz="quarter" idx="11"/>
          </p:nvPr>
        </p:nvSpPr>
        <p:spPr>
          <a:xfrm>
            <a:off x="5715000" y="6305550"/>
            <a:ext cx="2895600" cy="476250"/>
          </a:xfrm>
        </p:spPr>
        <p:txBody>
          <a:bodyPr/>
          <a:lstStyle/>
          <a:p>
            <a:pPr lvl="0">
              <a:defRPr/>
            </a:pPr>
            <a:r>
              <a:rPr lang="en-GB"/>
              <a:t>2023@tkaranjah</a:t>
            </a:r>
            <a:endParaRPr lang="en-GB" dirty="0"/>
          </a:p>
        </p:txBody>
      </p:sp>
      <p:sp>
        <p:nvSpPr>
          <p:cNvPr id="12" name="Slide Number Placeholder 11"/>
          <p:cNvSpPr>
            <a:spLocks noGrp="1"/>
          </p:cNvSpPr>
          <p:nvPr>
            <p:ph type="sldNum" sz="quarter" idx="12"/>
          </p:nvPr>
        </p:nvSpPr>
        <p:spPr/>
        <p:txBody>
          <a:bodyPr/>
          <a:lstStyle/>
          <a:p>
            <a:fld id="{09048CEC-89AF-466B-867C-487A78B0F1B5}" type="slidenum">
              <a:rPr lang="en-GB" smtClean="0"/>
              <a:pPr/>
              <a:t>9</a:t>
            </a:fld>
            <a:endParaRPr lang="en-GB" dirty="0"/>
          </a:p>
        </p:txBody>
      </p:sp>
    </p:spTree>
  </p:cSld>
  <p:clrMapOvr>
    <a:masterClrMapping/>
  </p:clrMapOvr>
  <p:transition>
    <p:wheel spokes="8"/>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11544</TotalTime>
  <Words>2232</Words>
  <Application>Microsoft Office PowerPoint</Application>
  <PresentationFormat>On-screen Show (4:3)</PresentationFormat>
  <Paragraphs>321</Paragraphs>
  <Slides>48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48</vt:i4>
      </vt:variant>
      <vt:variant>
        <vt:lpstr>Custom Shows</vt:lpstr>
      </vt:variant>
      <vt:variant>
        <vt:i4>1</vt:i4>
      </vt:variant>
    </vt:vector>
  </HeadingPairs>
  <TitlesOfParts>
    <vt:vector size="55" baseType="lpstr">
      <vt:lpstr>Algerian</vt:lpstr>
      <vt:lpstr>Arial</vt:lpstr>
      <vt:lpstr>Calibri</vt:lpstr>
      <vt:lpstr>Constantia</vt:lpstr>
      <vt:lpstr>Wingdings 2</vt:lpstr>
      <vt:lpstr>Flow</vt:lpstr>
      <vt:lpstr>12:02:18 PM</vt:lpstr>
      <vt:lpstr>PowerPoint Presentation</vt:lpstr>
      <vt:lpstr>BERNOULLI TRIALS</vt:lpstr>
      <vt:lpstr>BERNOULLI TRIALS</vt:lpstr>
      <vt:lpstr>BERNOULLI TRIALS</vt:lpstr>
      <vt:lpstr>BERNOULLI TRIALS</vt:lpstr>
      <vt:lpstr>BERNOULLI TRIALS</vt:lpstr>
      <vt:lpstr>BINOMIAL DISTRIBUTION</vt:lpstr>
      <vt:lpstr>BINOMIAL DISTRIBUTION</vt:lpstr>
      <vt:lpstr>BINOMIAL DISTRIBUTION</vt:lpstr>
      <vt:lpstr>BINOMIAL DISTRIBUTION</vt:lpstr>
      <vt:lpstr>BINOMIAL DISTRIBUTION</vt:lpstr>
      <vt:lpstr>BINOMIAL DISTRIBUTION</vt:lpstr>
      <vt:lpstr>BINOMIAL DISTRIBUTION</vt:lpstr>
      <vt:lpstr>POISON DISTRIBUTION</vt:lpstr>
      <vt:lpstr>POISON DISTRIBUTION</vt:lpstr>
      <vt:lpstr>POISON DISTRIBUTION</vt:lpstr>
      <vt:lpstr>POISON DISTRIBUTION</vt:lpstr>
      <vt:lpstr>POISON DISTRIBUTION</vt:lpstr>
      <vt:lpstr>POISON DISTRIBUTION</vt:lpstr>
      <vt:lpstr>POISON PROCESSN</vt:lpstr>
      <vt:lpstr>POISON PROCESSN</vt:lpstr>
      <vt:lpstr>POISON PROCESSN</vt:lpstr>
      <vt:lpstr>POISON PROCESSN</vt:lpstr>
      <vt:lpstr>POISON PROCESSN</vt:lpstr>
      <vt:lpstr>POISON PROCESSN</vt:lpstr>
      <vt:lpstr>POISON PROCESSN</vt:lpstr>
      <vt:lpstr>Geometric Distribution</vt:lpstr>
      <vt:lpstr>Geometric Distribution</vt:lpstr>
      <vt:lpstr>Geometric Distribution</vt:lpstr>
      <vt:lpstr>Geometric Distribution</vt:lpstr>
      <vt:lpstr>Geometric Distribution</vt:lpstr>
      <vt:lpstr>Geometric Distribution</vt:lpstr>
      <vt:lpstr>Geometric Distribution</vt:lpstr>
      <vt:lpstr>Geometric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12:02:20 PM</vt:lpstr>
      <vt:lpstr>Custom Show 1</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mary wangari nduati</dc:creator>
  <cp:lastModifiedBy>Karanjah A N</cp:lastModifiedBy>
  <cp:revision>91</cp:revision>
  <dcterms:created xsi:type="dcterms:W3CDTF">2012-01-17T05:27:09Z</dcterms:created>
  <dcterms:modified xsi:type="dcterms:W3CDTF">2023-05-29T09:02:51Z</dcterms:modified>
</cp:coreProperties>
</file>