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448" r:id="rId2"/>
    <p:sldId id="411" r:id="rId3"/>
    <p:sldId id="386" r:id="rId4"/>
    <p:sldId id="387" r:id="rId5"/>
    <p:sldId id="413" r:id="rId6"/>
    <p:sldId id="388" r:id="rId7"/>
    <p:sldId id="464" r:id="rId8"/>
    <p:sldId id="389" r:id="rId9"/>
    <p:sldId id="390" r:id="rId10"/>
    <p:sldId id="391" r:id="rId11"/>
    <p:sldId id="392" r:id="rId12"/>
    <p:sldId id="394" r:id="rId13"/>
    <p:sldId id="395" r:id="rId14"/>
    <p:sldId id="418" r:id="rId15"/>
    <p:sldId id="420" r:id="rId16"/>
    <p:sldId id="421" r:id="rId17"/>
    <p:sldId id="396" r:id="rId18"/>
    <p:sldId id="408" r:id="rId19"/>
    <p:sldId id="409" r:id="rId20"/>
    <p:sldId id="407" r:id="rId21"/>
    <p:sldId id="416" r:id="rId22"/>
    <p:sldId id="450" r:id="rId23"/>
    <p:sldId id="451" r:id="rId24"/>
    <p:sldId id="452" r:id="rId25"/>
    <p:sldId id="453" r:id="rId26"/>
    <p:sldId id="454" r:id="rId27"/>
    <p:sldId id="468" r:id="rId28"/>
    <p:sldId id="467"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2" r:id="rId43"/>
    <p:sldId id="483" r:id="rId44"/>
    <p:sldId id="484" r:id="rId45"/>
    <p:sldId id="485" r:id="rId46"/>
    <p:sldId id="486" r:id="rId47"/>
    <p:sldId id="449" r:id="rId48"/>
  </p:sldIdLst>
  <p:sldSz cx="9144000" cy="6858000" type="screen4x3"/>
  <p:notesSz cx="7099300" cy="10234613"/>
  <p:custShowLst>
    <p:custShow name="Custom Show 1" id="0">
      <p:sldLst/>
    </p:custShow>
  </p:custShowLst>
  <p:defaultTextStyle>
    <a:defPPr>
      <a:defRPr lang="en-US"/>
    </a:defPPr>
    <a:lvl1pPr marL="0" algn="l" defTabSz="914303" rtl="0" eaLnBrk="1" latinLnBrk="0" hangingPunct="1">
      <a:defRPr sz="1800" kern="1200">
        <a:solidFill>
          <a:schemeClr val="tx1"/>
        </a:solidFill>
        <a:latin typeface="+mn-lt"/>
        <a:ea typeface="+mn-ea"/>
        <a:cs typeface="+mn-cs"/>
      </a:defRPr>
    </a:lvl1pPr>
    <a:lvl2pPr marL="457152"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5" algn="l" defTabSz="914303" rtl="0" eaLnBrk="1" latinLnBrk="0" hangingPunct="1">
      <a:defRPr sz="1800" kern="1200">
        <a:solidFill>
          <a:schemeClr val="tx1"/>
        </a:solidFill>
        <a:latin typeface="+mn-lt"/>
        <a:ea typeface="+mn-ea"/>
        <a:cs typeface="+mn-cs"/>
      </a:defRPr>
    </a:lvl4pPr>
    <a:lvl5pPr marL="1828606" algn="l" defTabSz="914303" rtl="0" eaLnBrk="1" latinLnBrk="0" hangingPunct="1">
      <a:defRPr sz="1800" kern="1200">
        <a:solidFill>
          <a:schemeClr val="tx1"/>
        </a:solidFill>
        <a:latin typeface="+mn-lt"/>
        <a:ea typeface="+mn-ea"/>
        <a:cs typeface="+mn-cs"/>
      </a:defRPr>
    </a:lvl5pPr>
    <a:lvl6pPr marL="2285758" algn="l" defTabSz="914303" rtl="0" eaLnBrk="1" latinLnBrk="0" hangingPunct="1">
      <a:defRPr sz="1800" kern="1200">
        <a:solidFill>
          <a:schemeClr val="tx1"/>
        </a:solidFill>
        <a:latin typeface="+mn-lt"/>
        <a:ea typeface="+mn-ea"/>
        <a:cs typeface="+mn-cs"/>
      </a:defRPr>
    </a:lvl6pPr>
    <a:lvl7pPr marL="2742910" algn="l" defTabSz="914303" rtl="0" eaLnBrk="1" latinLnBrk="0" hangingPunct="1">
      <a:defRPr sz="1800" kern="1200">
        <a:solidFill>
          <a:schemeClr val="tx1"/>
        </a:solidFill>
        <a:latin typeface="+mn-lt"/>
        <a:ea typeface="+mn-ea"/>
        <a:cs typeface="+mn-cs"/>
      </a:defRPr>
    </a:lvl7pPr>
    <a:lvl8pPr marL="3200061" algn="l" defTabSz="914303" rtl="0" eaLnBrk="1" latinLnBrk="0" hangingPunct="1">
      <a:defRPr sz="1800" kern="1200">
        <a:solidFill>
          <a:schemeClr val="tx1"/>
        </a:solidFill>
        <a:latin typeface="+mn-lt"/>
        <a:ea typeface="+mn-ea"/>
        <a:cs typeface="+mn-cs"/>
      </a:defRPr>
    </a:lvl8pPr>
    <a:lvl9pPr marL="3657213" algn="l" defTabSz="9143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8239" autoAdjust="0"/>
  </p:normalViewPr>
  <p:slideViewPr>
    <p:cSldViewPr>
      <p:cViewPr varScale="1">
        <p:scale>
          <a:sx n="75" d="100"/>
          <a:sy n="75" d="100"/>
        </p:scale>
        <p:origin x="9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5" tIns="49517" rIns="99035" bIns="49517" rtlCol="0"/>
          <a:lstStyle>
            <a:lvl1pPr algn="l">
              <a:defRPr sz="1300"/>
            </a:lvl1pPr>
          </a:lstStyle>
          <a:p>
            <a:endParaRPr lang="en-GB"/>
          </a:p>
        </p:txBody>
      </p:sp>
      <p:sp>
        <p:nvSpPr>
          <p:cNvPr id="3" name="Date Placeholder 2"/>
          <p:cNvSpPr>
            <a:spLocks noGrp="1"/>
          </p:cNvSpPr>
          <p:nvPr>
            <p:ph type="dt" sz="quarter" idx="1"/>
          </p:nvPr>
        </p:nvSpPr>
        <p:spPr>
          <a:xfrm>
            <a:off x="4021295" y="0"/>
            <a:ext cx="3076363" cy="511731"/>
          </a:xfrm>
          <a:prstGeom prst="rect">
            <a:avLst/>
          </a:prstGeom>
        </p:spPr>
        <p:txBody>
          <a:bodyPr vert="horz" lIns="99035" tIns="49517" rIns="99035" bIns="49517" rtlCol="0"/>
          <a:lstStyle>
            <a:lvl1pPr algn="r">
              <a:defRPr sz="1300"/>
            </a:lvl1pPr>
          </a:lstStyle>
          <a:p>
            <a:fld id="{44AB509B-CF39-4614-B95C-056C14ADD377}" type="datetimeFigureOut">
              <a:rPr lang="en-GB" smtClean="0"/>
              <a:pPr/>
              <a:t>29/05/2023</a:t>
            </a:fld>
            <a:endParaRPr lang="en-GB"/>
          </a:p>
        </p:txBody>
      </p:sp>
      <p:sp>
        <p:nvSpPr>
          <p:cNvPr id="4" name="Footer Placeholder 3"/>
          <p:cNvSpPr>
            <a:spLocks noGrp="1"/>
          </p:cNvSpPr>
          <p:nvPr>
            <p:ph type="ftr" sz="quarter" idx="2"/>
          </p:nvPr>
        </p:nvSpPr>
        <p:spPr>
          <a:xfrm>
            <a:off x="1" y="9721106"/>
            <a:ext cx="3076363" cy="511731"/>
          </a:xfrm>
          <a:prstGeom prst="rect">
            <a:avLst/>
          </a:prstGeom>
        </p:spPr>
        <p:txBody>
          <a:bodyPr vert="horz" lIns="99035" tIns="49517" rIns="99035" bIns="49517" rtlCol="0" anchor="b"/>
          <a:lstStyle>
            <a:lvl1pPr algn="l">
              <a:defRPr sz="1300"/>
            </a:lvl1pPr>
          </a:lstStyle>
          <a:p>
            <a:endParaRPr lang="en-GB"/>
          </a:p>
        </p:txBody>
      </p:sp>
      <p:sp>
        <p:nvSpPr>
          <p:cNvPr id="5" name="Slide Number Placeholder 4"/>
          <p:cNvSpPr>
            <a:spLocks noGrp="1"/>
          </p:cNvSpPr>
          <p:nvPr>
            <p:ph type="sldNum" sz="quarter" idx="3"/>
          </p:nvPr>
        </p:nvSpPr>
        <p:spPr>
          <a:xfrm>
            <a:off x="4021295" y="9721106"/>
            <a:ext cx="3076363" cy="511731"/>
          </a:xfrm>
          <a:prstGeom prst="rect">
            <a:avLst/>
          </a:prstGeom>
        </p:spPr>
        <p:txBody>
          <a:bodyPr vert="horz" lIns="99035" tIns="49517" rIns="99035" bIns="49517" rtlCol="0" anchor="b"/>
          <a:lstStyle>
            <a:lvl1pPr algn="r">
              <a:defRPr sz="1300"/>
            </a:lvl1pPr>
          </a:lstStyle>
          <a:p>
            <a:fld id="{ACD21223-193B-43AA-A585-B522F73DE3B4}" type="slidenum">
              <a:rPr lang="en-GB" smtClean="0"/>
              <a:pPr/>
              <a:t>‹#›</a:t>
            </a:fld>
            <a:endParaRPr lang="en-GB"/>
          </a:p>
        </p:txBody>
      </p:sp>
    </p:spTree>
    <p:extLst>
      <p:ext uri="{BB962C8B-B14F-4D97-AF65-F5344CB8AC3E}">
        <p14:creationId xmlns:p14="http://schemas.microsoft.com/office/powerpoint/2010/main" val="1280761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5" tIns="49517" rIns="99035" bIns="49517" rtlCol="0"/>
          <a:lstStyle>
            <a:lvl1pPr algn="l">
              <a:defRPr sz="1300"/>
            </a:lvl1pPr>
          </a:lstStyle>
          <a:p>
            <a:endParaRPr lang="en-GB" dirty="0"/>
          </a:p>
        </p:txBody>
      </p:sp>
      <p:sp>
        <p:nvSpPr>
          <p:cNvPr id="3" name="Date Placeholder 2"/>
          <p:cNvSpPr>
            <a:spLocks noGrp="1"/>
          </p:cNvSpPr>
          <p:nvPr>
            <p:ph type="dt" idx="1"/>
          </p:nvPr>
        </p:nvSpPr>
        <p:spPr>
          <a:xfrm>
            <a:off x="4021295" y="0"/>
            <a:ext cx="3076363" cy="511731"/>
          </a:xfrm>
          <a:prstGeom prst="rect">
            <a:avLst/>
          </a:prstGeom>
        </p:spPr>
        <p:txBody>
          <a:bodyPr vert="horz" lIns="99035" tIns="49517" rIns="99035" bIns="49517" rtlCol="0"/>
          <a:lstStyle>
            <a:lvl1pPr algn="r">
              <a:defRPr sz="1300"/>
            </a:lvl1pPr>
          </a:lstStyle>
          <a:p>
            <a:fld id="{49AED6B5-51D8-4DF9-828D-7B0C7A68700F}" type="datetimeFigureOut">
              <a:rPr lang="en-GB" smtClean="0"/>
              <a:pPr/>
              <a:t>29/05/2023</a:t>
            </a:fld>
            <a:endParaRPr lang="en-GB"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5" tIns="49517" rIns="99035" bIns="49517" rtlCol="0" anchor="ctr"/>
          <a:lstStyle/>
          <a:p>
            <a:endParaRPr lang="en-GB" dirty="0"/>
          </a:p>
        </p:txBody>
      </p:sp>
      <p:sp>
        <p:nvSpPr>
          <p:cNvPr id="5" name="Notes Placeholder 4"/>
          <p:cNvSpPr>
            <a:spLocks noGrp="1"/>
          </p:cNvSpPr>
          <p:nvPr>
            <p:ph type="body" sz="quarter" idx="3"/>
          </p:nvPr>
        </p:nvSpPr>
        <p:spPr>
          <a:xfrm>
            <a:off x="709930" y="4861442"/>
            <a:ext cx="5679440" cy="4605576"/>
          </a:xfrm>
          <a:prstGeom prst="rect">
            <a:avLst/>
          </a:prstGeom>
        </p:spPr>
        <p:txBody>
          <a:bodyPr vert="horz" lIns="99035" tIns="49517" rIns="99035" bIns="495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6"/>
            <a:ext cx="3076363" cy="511731"/>
          </a:xfrm>
          <a:prstGeom prst="rect">
            <a:avLst/>
          </a:prstGeom>
        </p:spPr>
        <p:txBody>
          <a:bodyPr vert="horz" lIns="99035" tIns="49517" rIns="99035" bIns="49517" rtlCol="0" anchor="b"/>
          <a:lstStyle>
            <a:lvl1pPr algn="l">
              <a:defRPr sz="1300"/>
            </a:lvl1pPr>
          </a:lstStyle>
          <a:p>
            <a:endParaRPr lang="en-GB" dirty="0"/>
          </a:p>
        </p:txBody>
      </p:sp>
      <p:sp>
        <p:nvSpPr>
          <p:cNvPr id="7" name="Slide Number Placeholder 6"/>
          <p:cNvSpPr>
            <a:spLocks noGrp="1"/>
          </p:cNvSpPr>
          <p:nvPr>
            <p:ph type="sldNum" sz="quarter" idx="5"/>
          </p:nvPr>
        </p:nvSpPr>
        <p:spPr>
          <a:xfrm>
            <a:off x="4021295" y="9721106"/>
            <a:ext cx="3076363" cy="511731"/>
          </a:xfrm>
          <a:prstGeom prst="rect">
            <a:avLst/>
          </a:prstGeom>
        </p:spPr>
        <p:txBody>
          <a:bodyPr vert="horz" lIns="99035" tIns="49517" rIns="99035" bIns="49517" rtlCol="0" anchor="b"/>
          <a:lstStyle>
            <a:lvl1pPr algn="r">
              <a:defRPr sz="1300"/>
            </a:lvl1pPr>
          </a:lstStyle>
          <a:p>
            <a:fld id="{103F4E39-400A-44E4-8608-13317DB6A88E}" type="slidenum">
              <a:rPr lang="en-GB" smtClean="0"/>
              <a:pPr/>
              <a:t>‹#›</a:t>
            </a:fld>
            <a:endParaRPr lang="en-GB" dirty="0"/>
          </a:p>
        </p:txBody>
      </p:sp>
    </p:spTree>
    <p:extLst>
      <p:ext uri="{BB962C8B-B14F-4D97-AF65-F5344CB8AC3E}">
        <p14:creationId xmlns:p14="http://schemas.microsoft.com/office/powerpoint/2010/main" val="1876065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03F4E39-400A-44E4-8608-13317DB6A88E}" type="slidenum">
              <a:rPr lang="en-GB" smtClean="0"/>
              <a:pPr/>
              <a:t>1</a:t>
            </a:fld>
            <a:endParaRPr lang="en-GB" dirty="0"/>
          </a:p>
        </p:txBody>
      </p:sp>
    </p:spTree>
    <p:extLst>
      <p:ext uri="{BB962C8B-B14F-4D97-AF65-F5344CB8AC3E}">
        <p14:creationId xmlns:p14="http://schemas.microsoft.com/office/powerpoint/2010/main" val="178796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E5346EE-7713-42BA-A3E9-CE01524EE2BB}" type="datetime1">
              <a:rPr lang="en-GB" smtClean="0"/>
              <a:t>29/05/2023</a:t>
            </a:fld>
            <a:endParaRPr lang="en-GB"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GB"/>
              <a:t>2023@tkaranjah</a:t>
            </a:r>
            <a:endParaRPr lang="en-GB"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DA02335-1188-42F8-BC1E-BC3F908B37B8}"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F786DC-25EA-4C70-960C-496F341C2A63}"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9F8346-C5A3-47A4-B1AD-AD93C1C3E558}"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338056-3422-4F74-918F-A04CEB6AF392}" type="datetime1">
              <a:rPr lang="en-GB" smtClean="0"/>
              <a:t>29/05/2023</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a:t>
            </a:fld>
            <a:endParaRPr lang="en-GB"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7F584EB-4214-4320-A4A0-D4189CFE1A5D}"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29CA6B2-29FC-4434-83F8-0D0018362EE2}" type="datetime1">
              <a:rPr lang="en-GB" smtClean="0"/>
              <a:t>29/05/2023</a:t>
            </a:fld>
            <a:endParaRPr lang="en-GB" dirty="0"/>
          </a:p>
        </p:txBody>
      </p:sp>
      <p:sp>
        <p:nvSpPr>
          <p:cNvPr id="8" name="Footer Placeholder 7"/>
          <p:cNvSpPr>
            <a:spLocks noGrp="1"/>
          </p:cNvSpPr>
          <p:nvPr>
            <p:ph type="ftr" sz="quarter" idx="11"/>
          </p:nvPr>
        </p:nvSpPr>
        <p:spPr/>
        <p:txBody>
          <a:bodyPr/>
          <a:lstStyle/>
          <a:p>
            <a:r>
              <a:rPr lang="en-GB"/>
              <a:t>2023@tkaranjah</a:t>
            </a:r>
            <a:endParaRPr lang="en-GB" dirty="0"/>
          </a:p>
        </p:txBody>
      </p:sp>
      <p:sp>
        <p:nvSpPr>
          <p:cNvPr id="9" name="Slide Number Placeholder 8"/>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D7DAC25-DA08-4FD0-96C4-2325AAAC64AA}" type="datetime1">
              <a:rPr lang="en-GB" smtClean="0"/>
              <a:t>29/05/2023</a:t>
            </a:fld>
            <a:endParaRPr lang="en-GB" dirty="0"/>
          </a:p>
        </p:txBody>
      </p:sp>
      <p:sp>
        <p:nvSpPr>
          <p:cNvPr id="4" name="Footer Placeholder 3"/>
          <p:cNvSpPr>
            <a:spLocks noGrp="1"/>
          </p:cNvSpPr>
          <p:nvPr>
            <p:ph type="ftr" sz="quarter" idx="11"/>
          </p:nvPr>
        </p:nvSpPr>
        <p:spPr/>
        <p:txBody>
          <a:bodyPr/>
          <a:lstStyle/>
          <a:p>
            <a:r>
              <a:rPr lang="en-GB"/>
              <a:t>2023@tkaranjah</a:t>
            </a:r>
            <a:endParaRPr lang="en-GB" dirty="0"/>
          </a:p>
        </p:txBody>
      </p:sp>
      <p:sp>
        <p:nvSpPr>
          <p:cNvPr id="5" name="Slide Number Placeholder 4"/>
          <p:cNvSpPr>
            <a:spLocks noGrp="1"/>
          </p:cNvSpPr>
          <p:nvPr>
            <p:ph type="sldNum" sz="quarter" idx="12"/>
          </p:nvPr>
        </p:nvSpPr>
        <p:spPr/>
        <p:txBody>
          <a:bodyPr/>
          <a:lstStyle/>
          <a:p>
            <a:fld id="{09048CEC-89AF-466B-867C-487A78B0F1B5}" type="slidenum">
              <a:rPr lang="en-GB" smtClean="0"/>
              <a:pPr/>
              <a:t>‹#›</a:t>
            </a:fld>
            <a:endParaRPr lang="en-GB"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56319-1C61-4F99-A323-F2EB20681FD6}" type="datetime1">
              <a:rPr lang="en-GB" smtClean="0"/>
              <a:t>29/05/2023</a:t>
            </a:fld>
            <a:endParaRPr lang="en-GB" dirty="0"/>
          </a:p>
        </p:txBody>
      </p:sp>
      <p:sp>
        <p:nvSpPr>
          <p:cNvPr id="3" name="Footer Placeholder 2"/>
          <p:cNvSpPr>
            <a:spLocks noGrp="1"/>
          </p:cNvSpPr>
          <p:nvPr>
            <p:ph type="ftr" sz="quarter" idx="11"/>
          </p:nvPr>
        </p:nvSpPr>
        <p:spPr/>
        <p:txBody>
          <a:bodyPr/>
          <a:lstStyle/>
          <a:p>
            <a:r>
              <a:rPr lang="en-GB"/>
              <a:t>2023@tkaranjah</a:t>
            </a:r>
            <a:endParaRPr lang="en-GB"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2E508A7-EF93-4102-86FD-8CA67078C073}" type="datetime1">
              <a:rPr lang="en-GB" smtClean="0"/>
              <a:t>29/05/2023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
        <p:nvSpPr>
          <p:cNvPr id="7" name="Slide Number Placeholder 6"/>
          <p:cNvSpPr>
            <a:spLocks noGrp="1"/>
          </p:cNvSpPr>
          <p:nvPr>
            <p:ph type="sldNum" sz="quarter" idx="12"/>
          </p:nvPr>
        </p:nvSpPr>
        <p:spPr/>
        <p:txBody>
          <a:bodyPr/>
          <a:lstStyle/>
          <a:p>
            <a:fld id="{09048CEC-89AF-466B-867C-487A78B0F1B5}" type="slidenum">
              <a:rPr lang="en-GB" smtClean="0"/>
              <a:pPr/>
              <a:t>‹#›</a:t>
            </a:fld>
            <a:endParaRPr lang="en-GB" dirty="0"/>
          </a:p>
        </p:txBody>
      </p:sp>
    </p:spTree>
  </p:cSld>
  <p:clrMapOvr>
    <a:overrideClrMapping bg1="lt1" tx1="dk1" bg2="lt2" tx2="dk2" accent1="accent1" accent2="accent2" accent3="accent3" accent4="accent4" accent5="accent5" accent6="accent6" hlink="hlink" folHlink="folHlink"/>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2E668A6-872E-4DB5-BB76-FC12B7B64F79}" type="datetime1">
              <a:rPr lang="en-GB" smtClean="0"/>
              <a:t>29/05/2023</a:t>
            </a:fld>
            <a:endParaRPr lang="en-GB"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GB"/>
              <a:t>2023@tkaranjah</a:t>
            </a:r>
            <a:endParaRPr lang="en-GB"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048CEC-89AF-466B-867C-487A78B0F1B5}" type="slidenum">
              <a:rPr lang="en-GB" smtClean="0"/>
              <a:pPr/>
              <a:t>‹#›</a:t>
            </a:fld>
            <a:endParaRPr lang="en-GB"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72CEF95-4D93-48DC-A1E5-EA54219A3706}" type="datetime1">
              <a:rPr lang="en-GB" smtClean="0"/>
              <a:t>29/05/2023</a:t>
            </a:fld>
            <a:endParaRPr lang="en-GB"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GB"/>
              <a:t>2023@tkaranjah</a:t>
            </a:r>
            <a:endParaRPr lang="en-GB"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048CEC-89AF-466B-867C-487A78B0F1B5}"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heel spokes="8"/>
  </p:transition>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7498080" cy="1143000"/>
          </a:xfrm>
        </p:spPr>
        <p:txBody>
          <a:bodyPr/>
          <a:lstStyle/>
          <a:p>
            <a:pPr algn="ctr"/>
            <a:fld id="{82CCBC73-2A1F-493E-9054-DC5D52CF974F}" type="datetime13">
              <a:rPr lang="en-GB" smtClean="0"/>
              <a:pPr algn="ctr"/>
              <a:t>12:01:42 PM</a:t>
            </a:fld>
            <a:endParaRPr lang="en-GB" dirty="0"/>
          </a:p>
        </p:txBody>
      </p:sp>
      <p:sp>
        <p:nvSpPr>
          <p:cNvPr id="3" name="Rectangle 2"/>
          <p:cNvSpPr/>
          <p:nvPr/>
        </p:nvSpPr>
        <p:spPr>
          <a:xfrm>
            <a:off x="2857865" y="764704"/>
            <a:ext cx="2954655" cy="523220"/>
          </a:xfrm>
          <a:prstGeom prst="rect">
            <a:avLst/>
          </a:prstGeom>
        </p:spPr>
        <p:txBody>
          <a:bodyPr wrap="none">
            <a:spAutoFit/>
          </a:bodyPr>
          <a:lstStyle/>
          <a:p>
            <a:pPr algn="ctr"/>
            <a:r>
              <a:rPr lang="en-US" sz="2800" b="1" i="1" dirty="0">
                <a:latin typeface="Algerian" pitchFamily="82" charset="0"/>
              </a:rPr>
              <a:t>LECTURE 7		</a:t>
            </a:r>
          </a:p>
        </p:txBody>
      </p:sp>
      <p:sp>
        <p:nvSpPr>
          <p:cNvPr id="4" name="Slide Number Placeholder 3"/>
          <p:cNvSpPr>
            <a:spLocks noGrp="1"/>
          </p:cNvSpPr>
          <p:nvPr>
            <p:ph type="sldNum" sz="quarter" idx="12"/>
          </p:nvPr>
        </p:nvSpPr>
        <p:spPr/>
        <p:txBody>
          <a:bodyPr/>
          <a:lstStyle/>
          <a:p>
            <a:fld id="{09048CEC-89AF-466B-867C-487A78B0F1B5}" type="slidenum">
              <a:rPr lang="en-GB" smtClean="0"/>
              <a:pPr/>
              <a:t>1</a:t>
            </a:fld>
            <a:endParaRPr lang="en-GB" dirty="0"/>
          </a:p>
        </p:txBody>
      </p:sp>
      <p:sp>
        <p:nvSpPr>
          <p:cNvPr id="5" name="Footer Placeholder 4"/>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1938992"/>
          </a:xfrm>
          <a:prstGeom prst="rect">
            <a:avLst/>
          </a:prstGeom>
          <a:noFill/>
        </p:spPr>
        <p:txBody>
          <a:bodyPr wrap="square" rtlCol="0">
            <a:spAutoFit/>
          </a:bodyPr>
          <a:lstStyle/>
          <a:p>
            <a:r>
              <a:rPr lang="en-GB" sz="2400" dirty="0"/>
              <a:t>Using the standard normal tables</a:t>
            </a:r>
          </a:p>
          <a:p>
            <a:endParaRPr lang="en-GB" sz="2400" dirty="0"/>
          </a:p>
          <a:p>
            <a:r>
              <a:rPr lang="en-GB" sz="2400" dirty="0"/>
              <a:t>Example 1</a:t>
            </a:r>
          </a:p>
          <a:p>
            <a:r>
              <a:rPr lang="en-GB" sz="2400" dirty="0"/>
              <a:t>Find the probability that the random variable Z falls between -1.33 and +1.33</a:t>
            </a:r>
          </a:p>
        </p:txBody>
      </p:sp>
      <p:sp>
        <p:nvSpPr>
          <p:cNvPr id="4" name="Slide Number Placeholder 3"/>
          <p:cNvSpPr>
            <a:spLocks noGrp="1"/>
          </p:cNvSpPr>
          <p:nvPr>
            <p:ph type="sldNum" sz="quarter" idx="12"/>
          </p:nvPr>
        </p:nvSpPr>
        <p:spPr/>
        <p:txBody>
          <a:bodyPr/>
          <a:lstStyle/>
          <a:p>
            <a:fld id="{09048CEC-89AF-466B-867C-487A78B0F1B5}" type="slidenum">
              <a:rPr lang="en-GB" smtClean="0"/>
              <a:pPr/>
              <a:t>10</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830997"/>
          </a:xfrm>
          <a:prstGeom prst="rect">
            <a:avLst/>
          </a:prstGeom>
          <a:noFill/>
        </p:spPr>
        <p:txBody>
          <a:bodyPr wrap="square" rtlCol="0">
            <a:spAutoFit/>
          </a:bodyPr>
          <a:lstStyle/>
          <a:p>
            <a:r>
              <a:rPr lang="en-GB" sz="2400" dirty="0"/>
              <a:t>Solution</a:t>
            </a:r>
          </a:p>
          <a:p>
            <a:r>
              <a:rPr lang="en-GB" sz="2400" dirty="0"/>
              <a:t>P(-1.33&lt;Z&lt;1.33)= area A +area B</a:t>
            </a:r>
          </a:p>
        </p:txBody>
      </p:sp>
      <p:pic>
        <p:nvPicPr>
          <p:cNvPr id="136194" name="Picture 2"/>
          <p:cNvPicPr>
            <a:picLocks noChangeAspect="1" noChangeArrowheads="1"/>
          </p:cNvPicPr>
          <p:nvPr/>
        </p:nvPicPr>
        <p:blipFill>
          <a:blip r:embed="rId2" cstate="print"/>
          <a:srcRect/>
          <a:stretch>
            <a:fillRect/>
          </a:stretch>
        </p:blipFill>
        <p:spPr bwMode="auto">
          <a:xfrm>
            <a:off x="1835696" y="3068960"/>
            <a:ext cx="5629275" cy="2667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11</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135170" name="Picture 2"/>
          <p:cNvPicPr>
            <a:picLocks noChangeAspect="1" noChangeArrowheads="1"/>
          </p:cNvPicPr>
          <p:nvPr/>
        </p:nvPicPr>
        <p:blipFill>
          <a:blip r:embed="rId2" cstate="print"/>
          <a:srcRect/>
          <a:stretch>
            <a:fillRect/>
          </a:stretch>
        </p:blipFill>
        <p:spPr bwMode="auto">
          <a:xfrm>
            <a:off x="2411760" y="3319611"/>
            <a:ext cx="5210175" cy="3133725"/>
          </a:xfrm>
          <a:prstGeom prst="rect">
            <a:avLst/>
          </a:prstGeom>
          <a:noFill/>
          <a:ln w="9525">
            <a:noFill/>
            <a:miter lim="800000"/>
            <a:headEnd/>
            <a:tailEnd/>
          </a:ln>
        </p:spPr>
      </p:pic>
      <p:sp>
        <p:nvSpPr>
          <p:cNvPr id="4" name="TextBox 3"/>
          <p:cNvSpPr txBox="1"/>
          <p:nvPr/>
        </p:nvSpPr>
        <p:spPr>
          <a:xfrm>
            <a:off x="1043609" y="1268760"/>
            <a:ext cx="7920880" cy="1384995"/>
          </a:xfrm>
          <a:prstGeom prst="rect">
            <a:avLst/>
          </a:prstGeom>
          <a:noFill/>
        </p:spPr>
        <p:txBody>
          <a:bodyPr wrap="square" rtlCol="0">
            <a:spAutoFit/>
          </a:bodyPr>
          <a:lstStyle/>
          <a:p>
            <a:r>
              <a:rPr lang="en-GB" sz="2800" dirty="0"/>
              <a:t>Using the standard normal table for which the values </a:t>
            </a:r>
          </a:p>
          <a:p>
            <a:r>
              <a:rPr lang="en-GB" sz="2800" dirty="0"/>
              <a:t>give the area from Zero to the point labelled Z as shown on the pictorial representation below.</a:t>
            </a:r>
          </a:p>
        </p:txBody>
      </p:sp>
      <p:sp>
        <p:nvSpPr>
          <p:cNvPr id="6" name="Slide Number Placeholder 5"/>
          <p:cNvSpPr>
            <a:spLocks noGrp="1"/>
          </p:cNvSpPr>
          <p:nvPr>
            <p:ph type="sldNum" sz="quarter" idx="12"/>
          </p:nvPr>
        </p:nvSpPr>
        <p:spPr/>
        <p:txBody>
          <a:bodyPr/>
          <a:lstStyle/>
          <a:p>
            <a:fld id="{09048CEC-89AF-466B-867C-487A78B0F1B5}" type="slidenum">
              <a:rPr lang="en-GB" smtClean="0"/>
              <a:pPr/>
              <a:t>12</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136194" name="Picture 2"/>
          <p:cNvPicPr>
            <a:picLocks noChangeAspect="1" noChangeArrowheads="1"/>
          </p:cNvPicPr>
          <p:nvPr/>
        </p:nvPicPr>
        <p:blipFill>
          <a:blip r:embed="rId2" cstate="print"/>
          <a:srcRect/>
          <a:stretch>
            <a:fillRect/>
          </a:stretch>
        </p:blipFill>
        <p:spPr bwMode="auto">
          <a:xfrm>
            <a:off x="1259632" y="1412776"/>
            <a:ext cx="7317060" cy="5094589"/>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9048CEC-89AF-466B-867C-487A78B0F1B5}" type="slidenum">
              <a:rPr lang="en-GB" smtClean="0"/>
              <a:pPr/>
              <a:t>13</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137218" name="Picture 2"/>
          <p:cNvPicPr>
            <a:picLocks noChangeAspect="1" noChangeArrowheads="1"/>
          </p:cNvPicPr>
          <p:nvPr/>
        </p:nvPicPr>
        <p:blipFill>
          <a:blip r:embed="rId2" cstate="print"/>
          <a:srcRect/>
          <a:stretch>
            <a:fillRect/>
          </a:stretch>
        </p:blipFill>
        <p:spPr bwMode="auto">
          <a:xfrm>
            <a:off x="1259632" y="1412776"/>
            <a:ext cx="7200900" cy="51149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9048CEC-89AF-466B-867C-487A78B0F1B5}" type="slidenum">
              <a:rPr lang="en-GB" smtClean="0"/>
              <a:pPr/>
              <a:t>14</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1200329"/>
          </a:xfrm>
          <a:prstGeom prst="rect">
            <a:avLst/>
          </a:prstGeom>
          <a:noFill/>
        </p:spPr>
        <p:txBody>
          <a:bodyPr wrap="square" rtlCol="0">
            <a:spAutoFit/>
          </a:bodyPr>
          <a:lstStyle/>
          <a:p>
            <a:r>
              <a:rPr lang="en-GB" sz="2400" dirty="0"/>
              <a:t>Therefore the value for P(-1.33&lt;Z&lt;1.33 is </a:t>
            </a:r>
          </a:p>
          <a:p>
            <a:endParaRPr lang="en-GB" sz="2400" dirty="0"/>
          </a:p>
          <a:p>
            <a:r>
              <a:rPr lang="en-GB" sz="2400" dirty="0"/>
              <a:t>0.4082+0.4082= 0.8164</a:t>
            </a:r>
          </a:p>
        </p:txBody>
      </p:sp>
      <p:sp>
        <p:nvSpPr>
          <p:cNvPr id="4" name="Rectangle 3"/>
          <p:cNvSpPr/>
          <p:nvPr/>
        </p:nvSpPr>
        <p:spPr>
          <a:xfrm>
            <a:off x="1331640" y="3068960"/>
            <a:ext cx="6696744" cy="1200329"/>
          </a:xfrm>
          <a:prstGeom prst="rect">
            <a:avLst/>
          </a:prstGeom>
        </p:spPr>
        <p:txBody>
          <a:bodyPr wrap="square">
            <a:spAutoFit/>
          </a:bodyPr>
          <a:lstStyle/>
          <a:p>
            <a:r>
              <a:rPr lang="en-GB" sz="2400" u="sng" dirty="0"/>
              <a:t>Example 2</a:t>
            </a:r>
          </a:p>
          <a:p>
            <a:r>
              <a:rPr lang="en-GB" sz="2400" dirty="0"/>
              <a:t>Find the probability that the random variable Z exceed 1.64</a:t>
            </a:r>
          </a:p>
        </p:txBody>
      </p:sp>
      <p:sp>
        <p:nvSpPr>
          <p:cNvPr id="6" name="Slide Number Placeholder 5"/>
          <p:cNvSpPr>
            <a:spLocks noGrp="1"/>
          </p:cNvSpPr>
          <p:nvPr>
            <p:ph type="sldNum" sz="quarter" idx="12"/>
          </p:nvPr>
        </p:nvSpPr>
        <p:spPr/>
        <p:txBody>
          <a:bodyPr/>
          <a:lstStyle/>
          <a:p>
            <a:fld id="{09048CEC-89AF-466B-867C-487A78B0F1B5}" type="slidenum">
              <a:rPr lang="en-GB" smtClean="0"/>
              <a:pPr/>
              <a:t>15</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1938992"/>
          </a:xfrm>
          <a:prstGeom prst="rect">
            <a:avLst/>
          </a:prstGeom>
          <a:noFill/>
        </p:spPr>
        <p:txBody>
          <a:bodyPr wrap="square" rtlCol="0">
            <a:spAutoFit/>
          </a:bodyPr>
          <a:lstStyle/>
          <a:p>
            <a:r>
              <a:rPr lang="en-GB" sz="2400" dirty="0"/>
              <a:t>Using the standard normal tables</a:t>
            </a:r>
          </a:p>
          <a:p>
            <a:endParaRPr lang="en-GB" sz="2400" dirty="0"/>
          </a:p>
          <a:p>
            <a:r>
              <a:rPr lang="en-GB" sz="2400" dirty="0"/>
              <a:t>Example 3</a:t>
            </a:r>
          </a:p>
          <a:p>
            <a:r>
              <a:rPr lang="en-GB" sz="2400" dirty="0"/>
              <a:t>Find the probability that the random variable Z lies to the left of 0.67</a:t>
            </a:r>
          </a:p>
        </p:txBody>
      </p:sp>
      <p:sp>
        <p:nvSpPr>
          <p:cNvPr id="4" name="Slide Number Placeholder 3"/>
          <p:cNvSpPr>
            <a:spLocks noGrp="1"/>
          </p:cNvSpPr>
          <p:nvPr>
            <p:ph type="sldNum" sz="quarter" idx="12"/>
          </p:nvPr>
        </p:nvSpPr>
        <p:spPr/>
        <p:txBody>
          <a:bodyPr/>
          <a:lstStyle/>
          <a:p>
            <a:fld id="{09048CEC-89AF-466B-867C-487A78B0F1B5}" type="slidenum">
              <a:rPr lang="en-GB" smtClean="0"/>
              <a:pPr/>
              <a:t>16</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3416320"/>
          </a:xfrm>
          <a:prstGeom prst="rect">
            <a:avLst/>
          </a:prstGeom>
          <a:noFill/>
        </p:spPr>
        <p:txBody>
          <a:bodyPr wrap="square" rtlCol="0">
            <a:spAutoFit/>
          </a:bodyPr>
          <a:lstStyle/>
          <a:p>
            <a:r>
              <a:rPr lang="en-GB" sz="2400" dirty="0"/>
              <a:t>Using the standard normal tables for normal probabilities</a:t>
            </a:r>
          </a:p>
          <a:p>
            <a:endParaRPr lang="en-GB" sz="2400" dirty="0"/>
          </a:p>
          <a:p>
            <a:r>
              <a:rPr lang="en-GB" sz="2400" u="sng" dirty="0"/>
              <a:t>Example 4</a:t>
            </a:r>
          </a:p>
          <a:p>
            <a:r>
              <a:rPr lang="en-US" sz="2400" dirty="0"/>
              <a:t>In an examination the average mark was 76.5 and the standard deviation was 9.5.  If 15% of the class scored grade A and the marks are assumed to follow a normal distribution, what is the lowest possible grade A mark and the highest possible grade B mark?</a:t>
            </a:r>
            <a:endParaRPr lang="en-GB" sz="2400"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17</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187624" y="1196752"/>
            <a:ext cx="7200800" cy="461665"/>
          </a:xfrm>
          <a:prstGeom prst="rect">
            <a:avLst/>
          </a:prstGeom>
          <a:noFill/>
        </p:spPr>
        <p:txBody>
          <a:bodyPr wrap="square" rtlCol="0">
            <a:spAutoFit/>
          </a:bodyPr>
          <a:lstStyle/>
          <a:p>
            <a:r>
              <a:rPr lang="en-GB" sz="2400" i="1" u="sng" dirty="0"/>
              <a:t>Solution:</a:t>
            </a:r>
          </a:p>
        </p:txBody>
      </p:sp>
      <p:pic>
        <p:nvPicPr>
          <p:cNvPr id="133122" name="Picture 2"/>
          <p:cNvPicPr>
            <a:picLocks noChangeAspect="1" noChangeArrowheads="1"/>
          </p:cNvPicPr>
          <p:nvPr/>
        </p:nvPicPr>
        <p:blipFill>
          <a:blip r:embed="rId2" cstate="print"/>
          <a:srcRect/>
          <a:stretch>
            <a:fillRect/>
          </a:stretch>
        </p:blipFill>
        <p:spPr bwMode="auto">
          <a:xfrm>
            <a:off x="1187624" y="1628800"/>
            <a:ext cx="6934200" cy="352425"/>
          </a:xfrm>
          <a:prstGeom prst="rect">
            <a:avLst/>
          </a:prstGeom>
          <a:noFill/>
          <a:ln w="9525">
            <a:noFill/>
            <a:miter lim="800000"/>
            <a:headEnd/>
            <a:tailEnd/>
          </a:ln>
        </p:spPr>
      </p:pic>
      <p:pic>
        <p:nvPicPr>
          <p:cNvPr id="133123" name="Picture 3"/>
          <p:cNvPicPr>
            <a:picLocks noChangeAspect="1" noChangeArrowheads="1"/>
          </p:cNvPicPr>
          <p:nvPr/>
        </p:nvPicPr>
        <p:blipFill>
          <a:blip r:embed="rId3" cstate="print"/>
          <a:srcRect/>
          <a:stretch>
            <a:fillRect/>
          </a:stretch>
        </p:blipFill>
        <p:spPr bwMode="auto">
          <a:xfrm>
            <a:off x="1187624" y="2132856"/>
            <a:ext cx="3171825" cy="400050"/>
          </a:xfrm>
          <a:prstGeom prst="rect">
            <a:avLst/>
          </a:prstGeom>
          <a:noFill/>
          <a:ln w="9525">
            <a:noFill/>
            <a:miter lim="800000"/>
            <a:headEnd/>
            <a:tailEnd/>
          </a:ln>
        </p:spPr>
      </p:pic>
      <p:pic>
        <p:nvPicPr>
          <p:cNvPr id="133124" name="Picture 4"/>
          <p:cNvPicPr>
            <a:picLocks noChangeAspect="1" noChangeArrowheads="1"/>
          </p:cNvPicPr>
          <p:nvPr/>
        </p:nvPicPr>
        <p:blipFill>
          <a:blip r:embed="rId4" cstate="print"/>
          <a:srcRect/>
          <a:stretch>
            <a:fillRect/>
          </a:stretch>
        </p:blipFill>
        <p:spPr bwMode="auto">
          <a:xfrm>
            <a:off x="4644008" y="2060848"/>
            <a:ext cx="2847975" cy="571500"/>
          </a:xfrm>
          <a:prstGeom prst="rect">
            <a:avLst/>
          </a:prstGeom>
          <a:noFill/>
          <a:ln w="9525">
            <a:noFill/>
            <a:miter lim="800000"/>
            <a:headEnd/>
            <a:tailEnd/>
          </a:ln>
        </p:spPr>
      </p:pic>
      <p:pic>
        <p:nvPicPr>
          <p:cNvPr id="133125" name="Picture 5"/>
          <p:cNvPicPr>
            <a:picLocks noChangeAspect="1" noChangeArrowheads="1"/>
          </p:cNvPicPr>
          <p:nvPr/>
        </p:nvPicPr>
        <p:blipFill>
          <a:blip r:embed="rId5" cstate="print"/>
          <a:srcRect/>
          <a:stretch>
            <a:fillRect/>
          </a:stretch>
        </p:blipFill>
        <p:spPr bwMode="auto">
          <a:xfrm>
            <a:off x="1115616" y="2780928"/>
            <a:ext cx="6076950" cy="419100"/>
          </a:xfrm>
          <a:prstGeom prst="rect">
            <a:avLst/>
          </a:prstGeom>
          <a:noFill/>
          <a:ln w="9525">
            <a:noFill/>
            <a:miter lim="800000"/>
            <a:headEnd/>
            <a:tailEnd/>
          </a:ln>
        </p:spPr>
      </p:pic>
      <p:pic>
        <p:nvPicPr>
          <p:cNvPr id="133126" name="Picture 6"/>
          <p:cNvPicPr>
            <a:picLocks noChangeAspect="1" noChangeArrowheads="1"/>
          </p:cNvPicPr>
          <p:nvPr/>
        </p:nvPicPr>
        <p:blipFill>
          <a:blip r:embed="rId6" cstate="print"/>
          <a:srcRect/>
          <a:stretch>
            <a:fillRect/>
          </a:stretch>
        </p:blipFill>
        <p:spPr bwMode="auto">
          <a:xfrm>
            <a:off x="1259632" y="3501008"/>
            <a:ext cx="6534150" cy="2809875"/>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09048CEC-89AF-466B-867C-487A78B0F1B5}" type="slidenum">
              <a:rPr lang="en-GB" smtClean="0"/>
              <a:pPr/>
              <a:t>18</a:t>
            </a:fld>
            <a:endParaRPr lang="en-GB" dirty="0"/>
          </a:p>
        </p:txBody>
      </p:sp>
      <p:sp>
        <p:nvSpPr>
          <p:cNvPr id="10" name="Footer Placeholder 9"/>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134146" name="Picture 2"/>
          <p:cNvPicPr>
            <a:picLocks noChangeAspect="1" noChangeArrowheads="1"/>
          </p:cNvPicPr>
          <p:nvPr/>
        </p:nvPicPr>
        <p:blipFill>
          <a:blip r:embed="rId2" cstate="print"/>
          <a:srcRect/>
          <a:stretch>
            <a:fillRect/>
          </a:stretch>
        </p:blipFill>
        <p:spPr bwMode="auto">
          <a:xfrm>
            <a:off x="1187624" y="1196752"/>
            <a:ext cx="6515100" cy="2771775"/>
          </a:xfrm>
          <a:prstGeom prst="rect">
            <a:avLst/>
          </a:prstGeom>
          <a:noFill/>
          <a:ln w="9525">
            <a:noFill/>
            <a:miter lim="800000"/>
            <a:headEnd/>
            <a:tailEnd/>
          </a:ln>
        </p:spPr>
      </p:pic>
      <p:pic>
        <p:nvPicPr>
          <p:cNvPr id="134147" name="Picture 3"/>
          <p:cNvPicPr>
            <a:picLocks noChangeAspect="1" noChangeArrowheads="1"/>
          </p:cNvPicPr>
          <p:nvPr/>
        </p:nvPicPr>
        <p:blipFill>
          <a:blip r:embed="rId3" cstate="print"/>
          <a:srcRect/>
          <a:stretch>
            <a:fillRect/>
          </a:stretch>
        </p:blipFill>
        <p:spPr bwMode="auto">
          <a:xfrm>
            <a:off x="1331640" y="4365104"/>
            <a:ext cx="5962650" cy="381000"/>
          </a:xfrm>
          <a:prstGeom prst="rect">
            <a:avLst/>
          </a:prstGeom>
          <a:noFill/>
          <a:ln w="9525">
            <a:noFill/>
            <a:miter lim="800000"/>
            <a:headEnd/>
            <a:tailEnd/>
          </a:ln>
        </p:spPr>
      </p:pic>
      <p:pic>
        <p:nvPicPr>
          <p:cNvPr id="134148" name="Picture 4"/>
          <p:cNvPicPr>
            <a:picLocks noChangeAspect="1" noChangeArrowheads="1"/>
          </p:cNvPicPr>
          <p:nvPr/>
        </p:nvPicPr>
        <p:blipFill>
          <a:blip r:embed="rId4" cstate="print"/>
          <a:srcRect/>
          <a:stretch>
            <a:fillRect/>
          </a:stretch>
        </p:blipFill>
        <p:spPr bwMode="auto">
          <a:xfrm>
            <a:off x="1475656" y="4941168"/>
            <a:ext cx="3486150" cy="3810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19</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980728"/>
            <a:ext cx="7200800" cy="4031873"/>
          </a:xfrm>
          <a:prstGeom prst="rect">
            <a:avLst/>
          </a:prstGeom>
        </p:spPr>
        <p:txBody>
          <a:bodyPr wrap="square">
            <a:spAutoFit/>
          </a:bodyPr>
          <a:lstStyle/>
          <a:p>
            <a:pPr algn="ctr"/>
            <a:r>
              <a:rPr lang="en-US" sz="4000" b="1" i="1" dirty="0"/>
              <a:t>SPECIAL UNIVARIATE CONTINOUOS  DISTRIBUTIONS </a:t>
            </a:r>
          </a:p>
          <a:p>
            <a:pPr lvl="6">
              <a:buFont typeface="Arial" pitchFamily="34" charset="0"/>
              <a:buChar char="•"/>
            </a:pPr>
            <a:r>
              <a:rPr lang="en-US" sz="3200" b="1" i="1" dirty="0"/>
              <a:t>Normal</a:t>
            </a:r>
          </a:p>
          <a:p>
            <a:pPr lvl="6">
              <a:buFont typeface="Arial" pitchFamily="34" charset="0"/>
              <a:buChar char="•"/>
            </a:pPr>
            <a:r>
              <a:rPr lang="en-US" sz="3200" b="1" i="1" dirty="0"/>
              <a:t>Exponential</a:t>
            </a:r>
          </a:p>
          <a:p>
            <a:pPr lvl="6"/>
            <a:endParaRPr lang="en-US" sz="3200" b="1" i="1" dirty="0"/>
          </a:p>
          <a:p>
            <a:pPr algn="ctr"/>
            <a:endParaRPr lang="en-GB" sz="4000" b="1" i="1" dirty="0"/>
          </a:p>
        </p:txBody>
      </p:sp>
      <p:sp>
        <p:nvSpPr>
          <p:cNvPr id="3" name="Slide Number Placeholder 2"/>
          <p:cNvSpPr>
            <a:spLocks noGrp="1"/>
          </p:cNvSpPr>
          <p:nvPr>
            <p:ph type="sldNum" sz="quarter" idx="12"/>
          </p:nvPr>
        </p:nvSpPr>
        <p:spPr/>
        <p:txBody>
          <a:bodyPr/>
          <a:lstStyle/>
          <a:p>
            <a:fld id="{09048CEC-89AF-466B-867C-487A78B0F1B5}" type="slidenum">
              <a:rPr lang="en-GB" smtClean="0"/>
              <a:pPr/>
              <a:t>2</a:t>
            </a:fld>
            <a:endParaRPr lang="en-GB" dirty="0"/>
          </a:p>
        </p:txBody>
      </p:sp>
      <p:sp>
        <p:nvSpPr>
          <p:cNvPr id="5" name="Footer Placeholder 4"/>
          <p:cNvSpPr>
            <a:spLocks noGrp="1"/>
          </p:cNvSpPr>
          <p:nvPr>
            <p:ph type="ftr" sz="quarter" idx="11"/>
          </p:nvPr>
        </p:nvSpPr>
        <p:spPr>
          <a:xfrm>
            <a:off x="4380072" y="6407944"/>
            <a:ext cx="2350681" cy="365125"/>
          </a:xfrm>
        </p:spPr>
        <p:txBody>
          <a:bodyPr/>
          <a:lstStyle/>
          <a:p>
            <a:pPr lvl="0">
              <a:defRPr/>
            </a:pPr>
            <a:r>
              <a:rPr lang="en-GB"/>
              <a:t>2023@tkaranjah</a:t>
            </a:r>
            <a:endParaRPr lang="en-GB" dirty="0"/>
          </a:p>
        </p:txBody>
      </p:sp>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3416320"/>
          </a:xfrm>
          <a:prstGeom prst="rect">
            <a:avLst/>
          </a:prstGeom>
          <a:noFill/>
        </p:spPr>
        <p:txBody>
          <a:bodyPr wrap="square" rtlCol="0">
            <a:spAutoFit/>
          </a:bodyPr>
          <a:lstStyle/>
          <a:p>
            <a:r>
              <a:rPr lang="en-GB" sz="2400" u="sng" dirty="0"/>
              <a:t>Example 5</a:t>
            </a:r>
          </a:p>
          <a:p>
            <a:pPr lvl="0"/>
            <a:r>
              <a:rPr lang="en-US" sz="2400" dirty="0"/>
              <a:t>A certain magazine sold in clubs in the US showed significant reduction in financial earnings in the last few years. The CEO has found that the mean monthly revenues for the various clubs around the country are $ 1.23 million with a standard deviation of $ 0.65 million. Assume that the distribution of the monthly earnings is normally distributed.</a:t>
            </a:r>
            <a:endParaRPr lang="en-GB" sz="2400" dirty="0"/>
          </a:p>
          <a:p>
            <a:r>
              <a:rPr lang="en-US" sz="2400" dirty="0"/>
              <a:t> </a:t>
            </a:r>
            <a:endParaRPr lang="en-GB" sz="2400"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20</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4524315"/>
          </a:xfrm>
          <a:prstGeom prst="rect">
            <a:avLst/>
          </a:prstGeom>
          <a:noFill/>
        </p:spPr>
        <p:txBody>
          <a:bodyPr wrap="square" rtlCol="0">
            <a:spAutoFit/>
          </a:bodyPr>
          <a:lstStyle/>
          <a:p>
            <a:pPr lvl="0"/>
            <a:r>
              <a:rPr lang="en-US" sz="2400" dirty="0"/>
              <a:t>If the revenues for one month were selected for any one of the clubs, </a:t>
            </a:r>
          </a:p>
          <a:p>
            <a:pPr lvl="0"/>
            <a:endParaRPr lang="en-US" sz="2400" dirty="0"/>
          </a:p>
          <a:p>
            <a:pPr marL="971502" lvl="1" indent="-514350">
              <a:buFont typeface="+mj-lt"/>
              <a:buAutoNum type="romanUcPeriod"/>
            </a:pPr>
            <a:r>
              <a:rPr lang="en-US" sz="2400" dirty="0"/>
              <a:t>what is the probability it would exceed $ 1.3 million?</a:t>
            </a:r>
          </a:p>
          <a:p>
            <a:pPr marL="971502" lvl="1" indent="-514350">
              <a:buFont typeface="+mj-lt"/>
              <a:buAutoNum type="romanUcPeriod"/>
            </a:pPr>
            <a:endParaRPr lang="en-GB" sz="2400" dirty="0"/>
          </a:p>
          <a:p>
            <a:pPr marL="971502" lvl="1" indent="-514350">
              <a:buFont typeface="+mj-lt"/>
              <a:buAutoNum type="romanUcPeriod"/>
            </a:pPr>
            <a:r>
              <a:rPr lang="en-US" sz="2400" dirty="0"/>
              <a:t>If the CEO wishes to single out for corrective actions clubs reporting receipts in the lowest 12 percent, what level of revenues must a club exceed not to receive this undesirable attention?</a:t>
            </a:r>
            <a:endParaRPr lang="en-GB" sz="2400" dirty="0"/>
          </a:p>
          <a:p>
            <a:r>
              <a:rPr lang="en-US" sz="2400" dirty="0"/>
              <a:t> </a:t>
            </a:r>
            <a:endParaRPr lang="en-GB" sz="2400" dirty="0"/>
          </a:p>
          <a:p>
            <a:endParaRPr lang="en-GB" sz="2400"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21</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188640"/>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331640" y="1052736"/>
            <a:ext cx="7200800" cy="4893647"/>
          </a:xfrm>
          <a:prstGeom prst="rect">
            <a:avLst/>
          </a:prstGeom>
          <a:noFill/>
        </p:spPr>
        <p:txBody>
          <a:bodyPr wrap="square" rtlCol="0">
            <a:spAutoFit/>
          </a:bodyPr>
          <a:lstStyle/>
          <a:p>
            <a:pPr lvl="0"/>
            <a:r>
              <a:rPr lang="en-US" sz="2400" dirty="0"/>
              <a:t>Suppose that the diameter at breast height (in inches) of trees of a certain type is normally distributed with mean of 8.8 and standard deviation of 2.8. </a:t>
            </a:r>
          </a:p>
          <a:p>
            <a:pPr lvl="0"/>
            <a:endParaRPr lang="en-US" sz="2400" dirty="0"/>
          </a:p>
          <a:p>
            <a:pPr marL="971502" lvl="1" indent="-514350">
              <a:buFont typeface="+mj-lt"/>
              <a:buAutoNum type="romanUcPeriod"/>
            </a:pPr>
            <a:r>
              <a:rPr lang="en-US" sz="2400" dirty="0"/>
              <a:t>what is the probability that the diameter of  a randomly selected tree will be at least 10 inches?</a:t>
            </a:r>
          </a:p>
          <a:p>
            <a:pPr marL="971502" lvl="1" indent="-514350">
              <a:buFont typeface="+mj-lt"/>
              <a:buAutoNum type="romanUcPeriod"/>
            </a:pPr>
            <a:r>
              <a:rPr lang="en-US" sz="2400" dirty="0"/>
              <a:t>what is the probability that the diameter of a randomly selected tree will be between 5 and 12  inches?</a:t>
            </a:r>
          </a:p>
          <a:p>
            <a:pPr marL="971502" lvl="1" indent="-514350">
              <a:buFont typeface="+mj-lt"/>
              <a:buAutoNum type="romanUcPeriod"/>
            </a:pPr>
            <a:r>
              <a:rPr lang="en-US" sz="2400" dirty="0"/>
              <a:t>If  a sample of size 20 is randomly selected from this forest what is the probability that the mean of the sample exceeds 9.5 inches in diameter? </a:t>
            </a:r>
            <a:endParaRPr lang="en-GB" sz="2400" dirty="0"/>
          </a:p>
          <a:p>
            <a:endParaRPr lang="en-GB" sz="2400"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22</a:t>
            </a:fld>
            <a:endParaRPr lang="en-GB" dirty="0"/>
          </a:p>
        </p:txBody>
      </p:sp>
      <p:sp>
        <p:nvSpPr>
          <p:cNvPr id="6" name="Footer Placeholder 5"/>
          <p:cNvSpPr>
            <a:spLocks noGrp="1"/>
          </p:cNvSpPr>
          <p:nvPr>
            <p:ph type="ftr" sz="quarter" idx="11"/>
          </p:nvPr>
        </p:nvSpPr>
        <p:spPr>
          <a:xfrm>
            <a:off x="6181759" y="6448251"/>
            <a:ext cx="2350681" cy="365125"/>
          </a:xfrm>
        </p:spPr>
        <p:txBody>
          <a:bodyPr/>
          <a:lstStyle/>
          <a:p>
            <a:pPr lvl="0">
              <a:defRPr/>
            </a:pPr>
            <a:r>
              <a:rPr lang="en-GB"/>
              <a:t>2023@tkaranjah</a:t>
            </a:r>
            <a:endParaRPr lang="en-GB" dirty="0"/>
          </a:p>
        </p:txBody>
      </p:sp>
    </p:spTree>
  </p:cSld>
  <p:clrMapOvr>
    <a:masterClrMapping/>
  </p:clrMapOvr>
  <p:transition>
    <p:wheel spokes="8"/>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4" name="Picture 3"/>
          <p:cNvPicPr/>
          <p:nvPr/>
        </p:nvPicPr>
        <p:blipFill>
          <a:blip r:embed="rId2" cstate="print"/>
          <a:srcRect/>
          <a:stretch>
            <a:fillRect/>
          </a:stretch>
        </p:blipFill>
        <p:spPr bwMode="auto">
          <a:xfrm>
            <a:off x="1331640" y="1484784"/>
            <a:ext cx="6984775" cy="4752528"/>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23</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3" name="Picture 2"/>
          <p:cNvPicPr/>
          <p:nvPr/>
        </p:nvPicPr>
        <p:blipFill>
          <a:blip r:embed="rId2" cstate="print"/>
          <a:srcRect/>
          <a:stretch>
            <a:fillRect/>
          </a:stretch>
        </p:blipFill>
        <p:spPr bwMode="auto">
          <a:xfrm>
            <a:off x="1547664" y="1484784"/>
            <a:ext cx="6264696" cy="439248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9048CEC-89AF-466B-867C-487A78B0F1B5}" type="slidenum">
              <a:rPr lang="en-GB" smtClean="0"/>
              <a:pPr/>
              <a:t>24</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3" name="Picture 2"/>
          <p:cNvPicPr/>
          <p:nvPr/>
        </p:nvPicPr>
        <p:blipFill>
          <a:blip r:embed="rId2" cstate="print"/>
          <a:srcRect/>
          <a:stretch>
            <a:fillRect/>
          </a:stretch>
        </p:blipFill>
        <p:spPr bwMode="auto">
          <a:xfrm>
            <a:off x="1187624" y="1340768"/>
            <a:ext cx="6480720" cy="475252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9048CEC-89AF-466B-867C-487A78B0F1B5}" type="slidenum">
              <a:rPr lang="en-GB" smtClean="0"/>
              <a:pPr/>
              <a:t>25</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4" name="Rectangle 3"/>
          <p:cNvSpPr/>
          <p:nvPr/>
        </p:nvSpPr>
        <p:spPr>
          <a:xfrm>
            <a:off x="1115616" y="1196752"/>
            <a:ext cx="6840760" cy="4801314"/>
          </a:xfrm>
          <a:prstGeom prst="rect">
            <a:avLst/>
          </a:prstGeom>
        </p:spPr>
        <p:txBody>
          <a:bodyPr wrap="square">
            <a:spAutoFit/>
          </a:bodyPr>
          <a:lstStyle/>
          <a:p>
            <a:r>
              <a:rPr lang="en-US" sz="3200" b="1" i="1" u="sng" dirty="0"/>
              <a:t>Exercise 13</a:t>
            </a:r>
            <a:endParaRPr lang="en-GB" sz="3200" dirty="0"/>
          </a:p>
          <a:p>
            <a:r>
              <a:rPr lang="en-US" sz="3200" dirty="0"/>
              <a:t>The results of a blood test in a medical laboratory are normally distributed with a mean of 60 and variance 225</a:t>
            </a:r>
          </a:p>
          <a:p>
            <a:r>
              <a:rPr lang="en-US" sz="3200" dirty="0"/>
              <a:t>a). What is the probability that the a blood test chosen at random from these data has score greater than 90?</a:t>
            </a:r>
          </a:p>
          <a:p>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26</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4" name="Rectangle 3"/>
          <p:cNvSpPr/>
          <p:nvPr/>
        </p:nvSpPr>
        <p:spPr>
          <a:xfrm>
            <a:off x="1115616" y="1196752"/>
            <a:ext cx="6840760" cy="4308872"/>
          </a:xfrm>
          <a:prstGeom prst="rect">
            <a:avLst/>
          </a:prstGeom>
        </p:spPr>
        <p:txBody>
          <a:bodyPr wrap="square">
            <a:spAutoFit/>
          </a:bodyPr>
          <a:lstStyle/>
          <a:p>
            <a:r>
              <a:rPr lang="en-US" sz="3200" b="1" i="1" u="sng" dirty="0"/>
              <a:t>Exercise 13 -continued</a:t>
            </a:r>
            <a:endParaRPr lang="en-GB" sz="3200" dirty="0"/>
          </a:p>
          <a:p>
            <a:r>
              <a:rPr lang="en-US" sz="3200" dirty="0"/>
              <a:t>b).  What percent of that blood test will have results between 50 and 80?</a:t>
            </a:r>
            <a:endParaRPr lang="en-GB" sz="3200" dirty="0"/>
          </a:p>
          <a:p>
            <a:endParaRPr lang="en-US" sz="3200" dirty="0"/>
          </a:p>
          <a:p>
            <a:r>
              <a:rPr lang="en-US" sz="3200" dirty="0"/>
              <a:t>c). How low must a score be to lie in the lowest 5 % of these results?</a:t>
            </a:r>
            <a:endParaRPr lang="en-GB" sz="3200" dirty="0"/>
          </a:p>
          <a:p>
            <a:endParaRPr lang="en-GB" dirty="0"/>
          </a:p>
        </p:txBody>
      </p:sp>
      <p:sp>
        <p:nvSpPr>
          <p:cNvPr id="6" name="Slide Number Placeholder 5"/>
          <p:cNvSpPr>
            <a:spLocks noGrp="1"/>
          </p:cNvSpPr>
          <p:nvPr>
            <p:ph type="sldNum" sz="quarter" idx="12"/>
          </p:nvPr>
        </p:nvSpPr>
        <p:spPr/>
        <p:txBody>
          <a:bodyPr/>
          <a:lstStyle/>
          <a:p>
            <a:fld id="{09048CEC-89AF-466B-867C-487A78B0F1B5}" type="slidenum">
              <a:rPr lang="en-GB" smtClean="0"/>
              <a:pPr/>
              <a:t>27</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3" name="Picture 2"/>
          <p:cNvPicPr/>
          <p:nvPr/>
        </p:nvPicPr>
        <p:blipFill>
          <a:blip r:embed="rId2" cstate="print"/>
          <a:srcRect/>
          <a:stretch>
            <a:fillRect/>
          </a:stretch>
        </p:blipFill>
        <p:spPr bwMode="auto">
          <a:xfrm>
            <a:off x="1403648" y="1412776"/>
            <a:ext cx="6768752" cy="432048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9048CEC-89AF-466B-867C-487A78B0F1B5}" type="slidenum">
              <a:rPr lang="en-GB" smtClean="0"/>
              <a:pPr/>
              <a:t>28</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pic>
        <p:nvPicPr>
          <p:cNvPr id="1026" name="Picture 2"/>
          <p:cNvPicPr>
            <a:picLocks noChangeAspect="1" noChangeArrowheads="1"/>
          </p:cNvPicPr>
          <p:nvPr/>
        </p:nvPicPr>
        <p:blipFill>
          <a:blip r:embed="rId2" cstate="print"/>
          <a:srcRect/>
          <a:stretch>
            <a:fillRect/>
          </a:stretch>
        </p:blipFill>
        <p:spPr bwMode="auto">
          <a:xfrm>
            <a:off x="1043608" y="1268760"/>
            <a:ext cx="7684992" cy="36004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259632" y="1844824"/>
            <a:ext cx="2094778" cy="432048"/>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3419872" y="1916832"/>
            <a:ext cx="4469462" cy="36004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979712" y="2708920"/>
            <a:ext cx="4320480" cy="1008112"/>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1331640" y="4149080"/>
            <a:ext cx="5867491" cy="432048"/>
          </a:xfrm>
          <a:prstGeom prst="rect">
            <a:avLst/>
          </a:prstGeom>
          <a:noFill/>
          <a:ln w="9525">
            <a:noFill/>
            <a:miter lim="800000"/>
            <a:headEnd/>
            <a:tailEnd/>
          </a:ln>
        </p:spPr>
      </p:pic>
      <p:pic>
        <p:nvPicPr>
          <p:cNvPr id="1031" name="Picture 7"/>
          <p:cNvPicPr>
            <a:picLocks noChangeAspect="1" noChangeArrowheads="1"/>
          </p:cNvPicPr>
          <p:nvPr/>
        </p:nvPicPr>
        <p:blipFill>
          <a:blip r:embed="rId7" cstate="print"/>
          <a:srcRect/>
          <a:stretch>
            <a:fillRect/>
          </a:stretch>
        </p:blipFill>
        <p:spPr bwMode="auto">
          <a:xfrm>
            <a:off x="2123727" y="4869160"/>
            <a:ext cx="4937691" cy="108012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09048CEC-89AF-466B-867C-487A78B0F1B5}" type="slidenum">
              <a:rPr lang="en-GB" smtClean="0"/>
              <a:pPr/>
              <a:t>29</a:t>
            </a:fld>
            <a:endParaRPr lang="en-GB" dirty="0"/>
          </a:p>
        </p:txBody>
      </p:sp>
      <p:sp>
        <p:nvSpPr>
          <p:cNvPr id="10" name="Footer Placeholder 9"/>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6064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72808" cy="1200329"/>
          </a:xfrm>
          <a:prstGeom prst="rect">
            <a:avLst/>
          </a:prstGeom>
          <a:noFill/>
        </p:spPr>
        <p:txBody>
          <a:bodyPr wrap="square" rtlCol="0">
            <a:spAutoFit/>
          </a:bodyPr>
          <a:lstStyle/>
          <a:p>
            <a:r>
              <a:rPr lang="en-GB" sz="2400" dirty="0"/>
              <a:t>One of the most commonly observed random variable has the bell shaped probability distribution (bell shaped curve) . It is known as the normal distribution.</a:t>
            </a:r>
          </a:p>
        </p:txBody>
      </p:sp>
      <p:pic>
        <p:nvPicPr>
          <p:cNvPr id="135170" name="Picture 2"/>
          <p:cNvPicPr>
            <a:picLocks noChangeAspect="1" noChangeArrowheads="1"/>
          </p:cNvPicPr>
          <p:nvPr/>
        </p:nvPicPr>
        <p:blipFill>
          <a:blip r:embed="rId2" cstate="print"/>
          <a:srcRect/>
          <a:stretch>
            <a:fillRect/>
          </a:stretch>
        </p:blipFill>
        <p:spPr bwMode="auto">
          <a:xfrm>
            <a:off x="3635896" y="3212976"/>
            <a:ext cx="409575" cy="361950"/>
          </a:xfrm>
          <a:prstGeom prst="rect">
            <a:avLst/>
          </a:prstGeom>
          <a:noFill/>
          <a:ln w="9525">
            <a:noFill/>
            <a:miter lim="800000"/>
            <a:headEnd/>
            <a:tailEnd/>
          </a:ln>
        </p:spPr>
      </p:pic>
      <p:pic>
        <p:nvPicPr>
          <p:cNvPr id="135172" name="Picture 4"/>
          <p:cNvPicPr>
            <a:picLocks noChangeAspect="1" noChangeArrowheads="1"/>
          </p:cNvPicPr>
          <p:nvPr/>
        </p:nvPicPr>
        <p:blipFill>
          <a:blip r:embed="rId3" cstate="print"/>
          <a:srcRect/>
          <a:stretch>
            <a:fillRect/>
          </a:stretch>
        </p:blipFill>
        <p:spPr bwMode="auto">
          <a:xfrm>
            <a:off x="1547664" y="3068960"/>
            <a:ext cx="6315075" cy="330517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3</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pic>
        <p:nvPicPr>
          <p:cNvPr id="2050" name="Picture 2"/>
          <p:cNvPicPr>
            <a:picLocks noChangeAspect="1" noChangeArrowheads="1"/>
          </p:cNvPicPr>
          <p:nvPr/>
        </p:nvPicPr>
        <p:blipFill>
          <a:blip r:embed="rId2" cstate="print"/>
          <a:srcRect/>
          <a:stretch>
            <a:fillRect/>
          </a:stretch>
        </p:blipFill>
        <p:spPr bwMode="auto">
          <a:xfrm>
            <a:off x="1187623" y="1340768"/>
            <a:ext cx="916465" cy="50405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411760" y="1268760"/>
            <a:ext cx="5531351" cy="1008112"/>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1058010" y="2708920"/>
            <a:ext cx="4018046" cy="432048"/>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161439" y="3356992"/>
            <a:ext cx="4922729" cy="432048"/>
          </a:xfrm>
          <a:prstGeom prst="rect">
            <a:avLst/>
          </a:prstGeom>
          <a:noFill/>
          <a:ln w="9525">
            <a:noFill/>
            <a:miter lim="800000"/>
            <a:headEnd/>
            <a:tailEnd/>
          </a:ln>
        </p:spPr>
      </p:pic>
      <p:pic>
        <p:nvPicPr>
          <p:cNvPr id="2054" name="Picture 6"/>
          <p:cNvPicPr>
            <a:picLocks noChangeAspect="1" noChangeArrowheads="1"/>
          </p:cNvPicPr>
          <p:nvPr/>
        </p:nvPicPr>
        <p:blipFill>
          <a:blip r:embed="rId6" cstate="print"/>
          <a:srcRect/>
          <a:stretch>
            <a:fillRect/>
          </a:stretch>
        </p:blipFill>
        <p:spPr bwMode="auto">
          <a:xfrm>
            <a:off x="1619672" y="4221088"/>
            <a:ext cx="3282003" cy="936104"/>
          </a:xfrm>
          <a:prstGeom prst="rect">
            <a:avLst/>
          </a:prstGeom>
          <a:noFill/>
          <a:ln w="9525">
            <a:noFill/>
            <a:miter lim="800000"/>
            <a:headEnd/>
            <a:tailEnd/>
          </a:ln>
        </p:spPr>
      </p:pic>
      <p:pic>
        <p:nvPicPr>
          <p:cNvPr id="2055" name="Picture 7"/>
          <p:cNvPicPr>
            <a:picLocks noChangeAspect="1" noChangeArrowheads="1"/>
          </p:cNvPicPr>
          <p:nvPr/>
        </p:nvPicPr>
        <p:blipFill>
          <a:blip r:embed="rId7" cstate="print"/>
          <a:srcRect/>
          <a:stretch>
            <a:fillRect/>
          </a:stretch>
        </p:blipFill>
        <p:spPr bwMode="auto">
          <a:xfrm>
            <a:off x="4644008" y="4293096"/>
            <a:ext cx="4251352" cy="864096"/>
          </a:xfrm>
          <a:prstGeom prst="rect">
            <a:avLst/>
          </a:prstGeom>
          <a:noFill/>
          <a:ln w="9525">
            <a:noFill/>
            <a:miter lim="800000"/>
            <a:headEnd/>
            <a:tailEnd/>
          </a:ln>
        </p:spPr>
      </p:pic>
      <p:pic>
        <p:nvPicPr>
          <p:cNvPr id="2056" name="Picture 8"/>
          <p:cNvPicPr>
            <a:picLocks noChangeAspect="1" noChangeArrowheads="1"/>
          </p:cNvPicPr>
          <p:nvPr/>
        </p:nvPicPr>
        <p:blipFill>
          <a:blip r:embed="rId8" cstate="print"/>
          <a:srcRect/>
          <a:stretch>
            <a:fillRect/>
          </a:stretch>
        </p:blipFill>
        <p:spPr bwMode="auto">
          <a:xfrm>
            <a:off x="2195736" y="5589240"/>
            <a:ext cx="3132348" cy="864096"/>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09048CEC-89AF-466B-867C-487A78B0F1B5}" type="slidenum">
              <a:rPr lang="en-GB" smtClean="0"/>
              <a:pPr/>
              <a:t>30</a:t>
            </a:fld>
            <a:endParaRPr lang="en-GB" dirty="0"/>
          </a:p>
        </p:txBody>
      </p:sp>
      <p:sp>
        <p:nvSpPr>
          <p:cNvPr id="11" name="Footer Placeholder 10"/>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pic>
        <p:nvPicPr>
          <p:cNvPr id="3074" name="Picture 2"/>
          <p:cNvPicPr>
            <a:picLocks noChangeAspect="1" noChangeArrowheads="1"/>
          </p:cNvPicPr>
          <p:nvPr/>
        </p:nvPicPr>
        <p:blipFill>
          <a:blip r:embed="rId2" cstate="print"/>
          <a:srcRect/>
          <a:stretch>
            <a:fillRect/>
          </a:stretch>
        </p:blipFill>
        <p:spPr bwMode="auto">
          <a:xfrm>
            <a:off x="1547664" y="1556792"/>
            <a:ext cx="4111268" cy="93610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619673" y="2996952"/>
            <a:ext cx="1368152" cy="370808"/>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2411760" y="3645024"/>
            <a:ext cx="3396377" cy="93610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31</a:t>
            </a:fld>
            <a:endParaRPr lang="en-GB" dirty="0"/>
          </a:p>
        </p:txBody>
      </p:sp>
      <p:sp>
        <p:nvSpPr>
          <p:cNvPr id="7" name="Footer Placeholder 6"/>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sp>
        <p:nvSpPr>
          <p:cNvPr id="3" name="TextBox 2"/>
          <p:cNvSpPr txBox="1"/>
          <p:nvPr/>
        </p:nvSpPr>
        <p:spPr>
          <a:xfrm>
            <a:off x="1115616" y="1484784"/>
            <a:ext cx="7776864" cy="3816429"/>
          </a:xfrm>
          <a:prstGeom prst="rect">
            <a:avLst/>
          </a:prstGeom>
          <a:noFill/>
        </p:spPr>
        <p:txBody>
          <a:bodyPr wrap="square" rtlCol="0">
            <a:spAutoFit/>
          </a:bodyPr>
          <a:lstStyle/>
          <a:p>
            <a:r>
              <a:rPr lang="en-US" sz="3200" b="1" i="1" u="sng" dirty="0"/>
              <a:t>Example 1</a:t>
            </a:r>
            <a:endParaRPr lang="en-GB" sz="3200" dirty="0"/>
          </a:p>
          <a:p>
            <a:r>
              <a:rPr lang="en-US" sz="3200" dirty="0"/>
              <a:t>Suppose that the number of minutes required to serve a customer at a service counter has an exponential distribution with mean 2.  Compute the probability that the time required to serve a single customer will exceed 4 minutes.</a:t>
            </a:r>
            <a:endParaRPr lang="en-GB" sz="3200" dirty="0"/>
          </a:p>
          <a:p>
            <a:endParaRPr lang="en-GB"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32</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sp>
        <p:nvSpPr>
          <p:cNvPr id="3" name="Rectangle 2"/>
          <p:cNvSpPr/>
          <p:nvPr/>
        </p:nvSpPr>
        <p:spPr>
          <a:xfrm>
            <a:off x="2737204" y="2967335"/>
            <a:ext cx="3669595" cy="923330"/>
          </a:xfrm>
          <a:prstGeom prst="rect">
            <a:avLst/>
          </a:prstGeom>
          <a:noFill/>
        </p:spPr>
        <p:txBody>
          <a:bodyPr wrap="non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Solution???</a:t>
            </a:r>
          </a:p>
        </p:txBody>
      </p:sp>
      <p:sp>
        <p:nvSpPr>
          <p:cNvPr id="4" name="Slide Number Placeholder 3"/>
          <p:cNvSpPr>
            <a:spLocks noGrp="1"/>
          </p:cNvSpPr>
          <p:nvPr>
            <p:ph type="sldNum" sz="quarter" idx="12"/>
          </p:nvPr>
        </p:nvSpPr>
        <p:spPr/>
        <p:txBody>
          <a:bodyPr/>
          <a:lstStyle/>
          <a:p>
            <a:fld id="{09048CEC-89AF-466B-867C-487A78B0F1B5}" type="slidenum">
              <a:rPr lang="en-GB" smtClean="0"/>
              <a:pPr/>
              <a:t>33</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pic>
        <p:nvPicPr>
          <p:cNvPr id="4100" name="Picture 4"/>
          <p:cNvPicPr>
            <a:picLocks noChangeAspect="1" noChangeArrowheads="1"/>
          </p:cNvPicPr>
          <p:nvPr/>
        </p:nvPicPr>
        <p:blipFill>
          <a:blip r:embed="rId2" cstate="print"/>
          <a:srcRect/>
          <a:stretch>
            <a:fillRect/>
          </a:stretch>
        </p:blipFill>
        <p:spPr bwMode="auto">
          <a:xfrm>
            <a:off x="1004834" y="1412776"/>
            <a:ext cx="8103670" cy="1584176"/>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2267744" y="3212976"/>
            <a:ext cx="4342846" cy="1368152"/>
          </a:xfrm>
          <a:prstGeom prst="rect">
            <a:avLst/>
          </a:prstGeom>
          <a:noFill/>
          <a:ln w="9525">
            <a:noFill/>
            <a:miter lim="800000"/>
            <a:headEnd/>
            <a:tailEnd/>
          </a:ln>
        </p:spPr>
      </p:pic>
      <p:pic>
        <p:nvPicPr>
          <p:cNvPr id="4102" name="Picture 6"/>
          <p:cNvPicPr>
            <a:picLocks noChangeAspect="1" noChangeArrowheads="1"/>
          </p:cNvPicPr>
          <p:nvPr/>
        </p:nvPicPr>
        <p:blipFill>
          <a:blip r:embed="rId4" cstate="print"/>
          <a:srcRect/>
          <a:stretch>
            <a:fillRect/>
          </a:stretch>
        </p:blipFill>
        <p:spPr bwMode="auto">
          <a:xfrm>
            <a:off x="1763688" y="5445224"/>
            <a:ext cx="5951772" cy="936104"/>
          </a:xfrm>
          <a:prstGeom prst="rect">
            <a:avLst/>
          </a:prstGeom>
          <a:noFill/>
          <a:ln w="9525">
            <a:noFill/>
            <a:miter lim="800000"/>
            <a:headEnd/>
            <a:tailEnd/>
          </a:ln>
        </p:spPr>
      </p:pic>
      <p:pic>
        <p:nvPicPr>
          <p:cNvPr id="8" name="Picture 3"/>
          <p:cNvPicPr>
            <a:picLocks noChangeAspect="1" noChangeArrowheads="1"/>
          </p:cNvPicPr>
          <p:nvPr/>
        </p:nvPicPr>
        <p:blipFill>
          <a:blip r:embed="rId5" cstate="print"/>
          <a:srcRect/>
          <a:stretch>
            <a:fillRect/>
          </a:stretch>
        </p:blipFill>
        <p:spPr bwMode="auto">
          <a:xfrm>
            <a:off x="1043608" y="4941168"/>
            <a:ext cx="1368152" cy="37080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9048CEC-89AF-466B-867C-487A78B0F1B5}" type="slidenum">
              <a:rPr lang="en-GB" smtClean="0"/>
              <a:pPr/>
              <a:t>34</a:t>
            </a:fld>
            <a:endParaRPr lang="en-GB" dirty="0"/>
          </a:p>
        </p:txBody>
      </p:sp>
      <p:sp>
        <p:nvSpPr>
          <p:cNvPr id="9" name="Footer Placeholder 8"/>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sp>
        <p:nvSpPr>
          <p:cNvPr id="3" name="TextBox 2"/>
          <p:cNvSpPr txBox="1"/>
          <p:nvPr/>
        </p:nvSpPr>
        <p:spPr>
          <a:xfrm>
            <a:off x="1115616" y="1484784"/>
            <a:ext cx="7776864" cy="2831544"/>
          </a:xfrm>
          <a:prstGeom prst="rect">
            <a:avLst/>
          </a:prstGeom>
          <a:noFill/>
        </p:spPr>
        <p:txBody>
          <a:bodyPr wrap="square" rtlCol="0">
            <a:spAutoFit/>
          </a:bodyPr>
          <a:lstStyle/>
          <a:p>
            <a:r>
              <a:rPr lang="en-US" sz="3200" b="1" i="1" u="sng" dirty="0"/>
              <a:t>Example 2</a:t>
            </a:r>
            <a:endParaRPr lang="en-GB" sz="3200" dirty="0"/>
          </a:p>
          <a:p>
            <a:r>
              <a:rPr lang="en-US" sz="3200" dirty="0"/>
              <a:t>The lifetime of TV tubes (in years) is an exponential </a:t>
            </a:r>
            <a:r>
              <a:rPr lang="en-US" sz="3200" dirty="0" err="1"/>
              <a:t>r.v</a:t>
            </a:r>
            <a:r>
              <a:rPr lang="en-US" sz="3200" dirty="0"/>
              <a:t> with mean 10. if Jim bought the TV set 10 years ago, what is the probability its tube will last another 10 years.</a:t>
            </a:r>
            <a:endParaRPr lang="en-GB" sz="3200" dirty="0"/>
          </a:p>
          <a:p>
            <a:endParaRPr lang="en-GB"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35</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EXPONENTIAL  DISTRIBUTION</a:t>
            </a:r>
            <a:endParaRPr lang="en-GB" sz="3200" b="1" i="1" dirty="0"/>
          </a:p>
        </p:txBody>
      </p:sp>
      <p:sp>
        <p:nvSpPr>
          <p:cNvPr id="3" name="Rectangle 2"/>
          <p:cNvSpPr/>
          <p:nvPr/>
        </p:nvSpPr>
        <p:spPr>
          <a:xfrm>
            <a:off x="2737204" y="2967335"/>
            <a:ext cx="3669595" cy="923330"/>
          </a:xfrm>
          <a:prstGeom prst="rect">
            <a:avLst/>
          </a:prstGeom>
          <a:noFill/>
        </p:spPr>
        <p:txBody>
          <a:bodyPr wrap="none" lIns="91440" tIns="45720" rIns="91440" bIns="45720">
            <a:spAutoFit/>
          </a:bodyPr>
          <a:lstStyle/>
          <a:p>
            <a:pPr algn="ctr"/>
            <a:r>
              <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Solution???</a:t>
            </a:r>
          </a:p>
        </p:txBody>
      </p:sp>
      <p:sp>
        <p:nvSpPr>
          <p:cNvPr id="4" name="Slide Number Placeholder 3"/>
          <p:cNvSpPr>
            <a:spLocks noGrp="1"/>
          </p:cNvSpPr>
          <p:nvPr>
            <p:ph type="sldNum" sz="quarter" idx="12"/>
          </p:nvPr>
        </p:nvSpPr>
        <p:spPr/>
        <p:txBody>
          <a:bodyPr/>
          <a:lstStyle/>
          <a:p>
            <a:fld id="{09048CEC-89AF-466B-867C-487A78B0F1B5}" type="slidenum">
              <a:rPr lang="en-GB" smtClean="0"/>
              <a:pPr/>
              <a:t>36</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GAMMA  DISTRIBUTION</a:t>
            </a:r>
            <a:endParaRPr lang="en-GB" sz="3200" b="1" i="1" dirty="0"/>
          </a:p>
        </p:txBody>
      </p:sp>
      <p:pic>
        <p:nvPicPr>
          <p:cNvPr id="1026" name="Picture 2"/>
          <p:cNvPicPr>
            <a:picLocks noChangeAspect="1" noChangeArrowheads="1"/>
          </p:cNvPicPr>
          <p:nvPr/>
        </p:nvPicPr>
        <p:blipFill>
          <a:blip r:embed="rId2" cstate="print"/>
          <a:srcRect/>
          <a:stretch>
            <a:fillRect/>
          </a:stretch>
        </p:blipFill>
        <p:spPr bwMode="auto">
          <a:xfrm>
            <a:off x="1054546" y="1340768"/>
            <a:ext cx="7981950" cy="388843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979712" y="5394920"/>
            <a:ext cx="4724400" cy="9144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37</a:t>
            </a:fld>
            <a:endParaRPr lang="en-GB" dirty="0"/>
          </a:p>
        </p:txBody>
      </p:sp>
      <p:sp>
        <p:nvSpPr>
          <p:cNvPr id="7" name="Footer Placeholder 6"/>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GAMMA  DISTRIBUTION</a:t>
            </a:r>
            <a:endParaRPr lang="en-GB" sz="3200" b="1" i="1" dirty="0"/>
          </a:p>
        </p:txBody>
      </p:sp>
      <p:pic>
        <p:nvPicPr>
          <p:cNvPr id="2050" name="Picture 2"/>
          <p:cNvPicPr>
            <a:picLocks noChangeAspect="1" noChangeArrowheads="1"/>
          </p:cNvPicPr>
          <p:nvPr/>
        </p:nvPicPr>
        <p:blipFill>
          <a:blip r:embed="rId2" cstate="print"/>
          <a:srcRect/>
          <a:stretch>
            <a:fillRect/>
          </a:stretch>
        </p:blipFill>
        <p:spPr bwMode="auto">
          <a:xfrm>
            <a:off x="1115616" y="1988840"/>
            <a:ext cx="7327156" cy="11525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043608" y="1340768"/>
            <a:ext cx="5410200" cy="576064"/>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051720" y="3212976"/>
            <a:ext cx="2590800" cy="571500"/>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1115616" y="3861048"/>
            <a:ext cx="2705100" cy="504056"/>
          </a:xfrm>
          <a:prstGeom prst="rect">
            <a:avLst/>
          </a:prstGeom>
          <a:noFill/>
          <a:ln w="9525">
            <a:noFill/>
            <a:miter lim="800000"/>
            <a:headEnd/>
            <a:tailEnd/>
          </a:ln>
        </p:spPr>
      </p:pic>
      <p:pic>
        <p:nvPicPr>
          <p:cNvPr id="2055" name="Picture 7"/>
          <p:cNvPicPr>
            <a:picLocks noChangeAspect="1" noChangeArrowheads="1"/>
          </p:cNvPicPr>
          <p:nvPr/>
        </p:nvPicPr>
        <p:blipFill>
          <a:blip r:embed="rId6" cstate="print"/>
          <a:srcRect/>
          <a:stretch>
            <a:fillRect/>
          </a:stretch>
        </p:blipFill>
        <p:spPr bwMode="auto">
          <a:xfrm>
            <a:off x="1619672" y="4365104"/>
            <a:ext cx="4933950" cy="704850"/>
          </a:xfrm>
          <a:prstGeom prst="rect">
            <a:avLst/>
          </a:prstGeom>
          <a:noFill/>
          <a:ln w="9525">
            <a:noFill/>
            <a:miter lim="800000"/>
            <a:headEnd/>
            <a:tailEnd/>
          </a:ln>
        </p:spPr>
      </p:pic>
      <p:pic>
        <p:nvPicPr>
          <p:cNvPr id="2056" name="Picture 8"/>
          <p:cNvPicPr>
            <a:picLocks noChangeAspect="1" noChangeArrowheads="1"/>
          </p:cNvPicPr>
          <p:nvPr/>
        </p:nvPicPr>
        <p:blipFill>
          <a:blip r:embed="rId7" cstate="print"/>
          <a:srcRect/>
          <a:stretch>
            <a:fillRect/>
          </a:stretch>
        </p:blipFill>
        <p:spPr bwMode="auto">
          <a:xfrm>
            <a:off x="1115616" y="5085184"/>
            <a:ext cx="781050" cy="458341"/>
          </a:xfrm>
          <a:prstGeom prst="rect">
            <a:avLst/>
          </a:prstGeom>
          <a:noFill/>
          <a:ln w="9525">
            <a:noFill/>
            <a:miter lim="800000"/>
            <a:headEnd/>
            <a:tailEnd/>
          </a:ln>
        </p:spPr>
      </p:pic>
      <p:pic>
        <p:nvPicPr>
          <p:cNvPr id="2057" name="Picture 9"/>
          <p:cNvPicPr>
            <a:picLocks noChangeAspect="1" noChangeArrowheads="1"/>
          </p:cNvPicPr>
          <p:nvPr/>
        </p:nvPicPr>
        <p:blipFill>
          <a:blip r:embed="rId8" cstate="print"/>
          <a:srcRect/>
          <a:stretch>
            <a:fillRect/>
          </a:stretch>
        </p:blipFill>
        <p:spPr bwMode="auto">
          <a:xfrm>
            <a:off x="1619672" y="5661248"/>
            <a:ext cx="1781175" cy="61912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09048CEC-89AF-466B-867C-487A78B0F1B5}" type="slidenum">
              <a:rPr lang="en-GB" smtClean="0"/>
              <a:pPr/>
              <a:t>38</a:t>
            </a:fld>
            <a:endParaRPr lang="en-GB" dirty="0"/>
          </a:p>
        </p:txBody>
      </p:sp>
      <p:sp>
        <p:nvSpPr>
          <p:cNvPr id="11" name="Footer Placeholder 10"/>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GAMMA  DISTRIBUTION</a:t>
            </a:r>
            <a:endParaRPr lang="en-GB" sz="3200" b="1" i="1" dirty="0"/>
          </a:p>
        </p:txBody>
      </p:sp>
      <p:pic>
        <p:nvPicPr>
          <p:cNvPr id="3074" name="Picture 2"/>
          <p:cNvPicPr>
            <a:picLocks noChangeAspect="1" noChangeArrowheads="1"/>
          </p:cNvPicPr>
          <p:nvPr/>
        </p:nvPicPr>
        <p:blipFill>
          <a:blip r:embed="rId2" cstate="print"/>
          <a:srcRect/>
          <a:stretch>
            <a:fillRect/>
          </a:stretch>
        </p:blipFill>
        <p:spPr bwMode="auto">
          <a:xfrm>
            <a:off x="1187624" y="1124744"/>
            <a:ext cx="4914900" cy="1728192"/>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123728" y="3037706"/>
            <a:ext cx="5657850" cy="89535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1115616" y="4296519"/>
            <a:ext cx="1647825" cy="572641"/>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3347864" y="4333850"/>
            <a:ext cx="1771650" cy="895350"/>
          </a:xfrm>
          <a:prstGeom prst="rect">
            <a:avLst/>
          </a:prstGeom>
          <a:noFill/>
          <a:ln w="9525">
            <a:noFill/>
            <a:miter lim="800000"/>
            <a:headEnd/>
            <a:tailEnd/>
          </a:ln>
        </p:spPr>
      </p:pic>
      <p:pic>
        <p:nvPicPr>
          <p:cNvPr id="3078" name="Picture 6"/>
          <p:cNvPicPr>
            <a:picLocks noChangeAspect="1" noChangeArrowheads="1"/>
          </p:cNvPicPr>
          <p:nvPr/>
        </p:nvPicPr>
        <p:blipFill>
          <a:blip r:embed="rId6" cstate="print"/>
          <a:srcRect/>
          <a:stretch>
            <a:fillRect/>
          </a:stretch>
        </p:blipFill>
        <p:spPr bwMode="auto">
          <a:xfrm>
            <a:off x="2915816" y="5517232"/>
            <a:ext cx="2752725" cy="85725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9048CEC-89AF-466B-867C-487A78B0F1B5}" type="slidenum">
              <a:rPr lang="en-GB" smtClean="0"/>
              <a:pPr/>
              <a:t>39</a:t>
            </a:fld>
            <a:endParaRPr lang="en-GB" dirty="0"/>
          </a:p>
        </p:txBody>
      </p:sp>
      <p:sp>
        <p:nvSpPr>
          <p:cNvPr id="9" name="Footer Placeholder 8"/>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pic>
        <p:nvPicPr>
          <p:cNvPr id="131075" name="Picture 3"/>
          <p:cNvPicPr>
            <a:picLocks noChangeAspect="1" noChangeArrowheads="1"/>
          </p:cNvPicPr>
          <p:nvPr/>
        </p:nvPicPr>
        <p:blipFill>
          <a:blip r:embed="rId2" cstate="print"/>
          <a:srcRect/>
          <a:stretch>
            <a:fillRect/>
          </a:stretch>
        </p:blipFill>
        <p:spPr bwMode="auto">
          <a:xfrm>
            <a:off x="1115616" y="3068960"/>
            <a:ext cx="7324725" cy="342900"/>
          </a:xfrm>
          <a:prstGeom prst="rect">
            <a:avLst/>
          </a:prstGeom>
          <a:noFill/>
          <a:ln w="9525">
            <a:noFill/>
            <a:miter lim="800000"/>
            <a:headEnd/>
            <a:tailEnd/>
          </a:ln>
        </p:spPr>
      </p:pic>
      <p:pic>
        <p:nvPicPr>
          <p:cNvPr id="131076" name="Picture 4"/>
          <p:cNvPicPr>
            <a:picLocks noChangeAspect="1" noChangeArrowheads="1"/>
          </p:cNvPicPr>
          <p:nvPr/>
        </p:nvPicPr>
        <p:blipFill>
          <a:blip r:embed="rId3" cstate="print"/>
          <a:srcRect/>
          <a:stretch>
            <a:fillRect/>
          </a:stretch>
        </p:blipFill>
        <p:spPr bwMode="auto">
          <a:xfrm>
            <a:off x="1115616" y="3645024"/>
            <a:ext cx="2847975" cy="342900"/>
          </a:xfrm>
          <a:prstGeom prst="rect">
            <a:avLst/>
          </a:prstGeom>
          <a:noFill/>
          <a:ln w="9525">
            <a:noFill/>
            <a:miter lim="800000"/>
            <a:headEnd/>
            <a:tailEnd/>
          </a:ln>
        </p:spPr>
      </p:pic>
      <p:pic>
        <p:nvPicPr>
          <p:cNvPr id="131077" name="Picture 5"/>
          <p:cNvPicPr>
            <a:picLocks noChangeAspect="1" noChangeArrowheads="1"/>
          </p:cNvPicPr>
          <p:nvPr/>
        </p:nvPicPr>
        <p:blipFill>
          <a:blip r:embed="rId4" cstate="print"/>
          <a:srcRect/>
          <a:stretch>
            <a:fillRect/>
          </a:stretch>
        </p:blipFill>
        <p:spPr bwMode="auto">
          <a:xfrm>
            <a:off x="4139952" y="3645024"/>
            <a:ext cx="1438275" cy="352425"/>
          </a:xfrm>
          <a:prstGeom prst="rect">
            <a:avLst/>
          </a:prstGeom>
          <a:noFill/>
          <a:ln w="9525">
            <a:noFill/>
            <a:miter lim="800000"/>
            <a:headEnd/>
            <a:tailEnd/>
          </a:ln>
        </p:spPr>
      </p:pic>
      <p:pic>
        <p:nvPicPr>
          <p:cNvPr id="131078" name="Picture 6"/>
          <p:cNvPicPr>
            <a:picLocks noChangeAspect="1" noChangeArrowheads="1"/>
          </p:cNvPicPr>
          <p:nvPr/>
        </p:nvPicPr>
        <p:blipFill>
          <a:blip r:embed="rId5" cstate="print"/>
          <a:srcRect/>
          <a:stretch>
            <a:fillRect/>
          </a:stretch>
        </p:blipFill>
        <p:spPr bwMode="auto">
          <a:xfrm>
            <a:off x="1547664" y="4653136"/>
            <a:ext cx="4581525" cy="1190625"/>
          </a:xfrm>
          <a:prstGeom prst="rect">
            <a:avLst/>
          </a:prstGeom>
          <a:noFill/>
          <a:ln w="9525">
            <a:noFill/>
            <a:miter lim="800000"/>
            <a:headEnd/>
            <a:tailEnd/>
          </a:ln>
        </p:spPr>
      </p:pic>
      <p:sp>
        <p:nvSpPr>
          <p:cNvPr id="8" name="TextBox 7"/>
          <p:cNvSpPr txBox="1"/>
          <p:nvPr/>
        </p:nvSpPr>
        <p:spPr>
          <a:xfrm>
            <a:off x="1259632" y="1484784"/>
            <a:ext cx="7200800" cy="1384995"/>
          </a:xfrm>
          <a:prstGeom prst="rect">
            <a:avLst/>
          </a:prstGeom>
          <a:noFill/>
        </p:spPr>
        <p:txBody>
          <a:bodyPr wrap="square" rtlCol="0">
            <a:spAutoFit/>
          </a:bodyPr>
          <a:lstStyle/>
          <a:p>
            <a:pPr>
              <a:buFont typeface="Arial" pitchFamily="34" charset="0"/>
              <a:buChar char="•"/>
            </a:pPr>
            <a:r>
              <a:rPr lang="en-GB" sz="2800" dirty="0"/>
              <a:t>It has two parameters of interest,</a:t>
            </a:r>
          </a:p>
          <a:p>
            <a:r>
              <a:rPr lang="en-GB" sz="2800" dirty="0"/>
              <a:t>	 that is,  the mean and variance. </a:t>
            </a:r>
          </a:p>
          <a:p>
            <a:pPr>
              <a:buFont typeface="Arial" pitchFamily="34" charset="0"/>
              <a:buChar char="•"/>
            </a:pPr>
            <a:r>
              <a:rPr lang="en-GB" sz="2800" dirty="0"/>
              <a:t> It is symmetrical about the value of the mean.</a:t>
            </a:r>
          </a:p>
        </p:txBody>
      </p:sp>
      <p:sp>
        <p:nvSpPr>
          <p:cNvPr id="9" name="Slide Number Placeholder 8"/>
          <p:cNvSpPr>
            <a:spLocks noGrp="1"/>
          </p:cNvSpPr>
          <p:nvPr>
            <p:ph type="sldNum" sz="quarter" idx="12"/>
          </p:nvPr>
        </p:nvSpPr>
        <p:spPr/>
        <p:txBody>
          <a:bodyPr/>
          <a:lstStyle/>
          <a:p>
            <a:fld id="{09048CEC-89AF-466B-867C-487A78B0F1B5}" type="slidenum">
              <a:rPr lang="en-GB" smtClean="0"/>
              <a:pPr/>
              <a:t>4</a:t>
            </a:fld>
            <a:endParaRPr lang="en-GB" dirty="0"/>
          </a:p>
        </p:txBody>
      </p:sp>
      <p:sp>
        <p:nvSpPr>
          <p:cNvPr id="10" name="Footer Placeholder 9"/>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GAMMA  DISTRIBUTION</a:t>
            </a:r>
            <a:endParaRPr lang="en-GB" sz="3200" b="1" i="1" dirty="0"/>
          </a:p>
        </p:txBody>
      </p:sp>
      <p:pic>
        <p:nvPicPr>
          <p:cNvPr id="4098" name="Picture 2"/>
          <p:cNvPicPr>
            <a:picLocks noChangeAspect="1" noChangeArrowheads="1"/>
          </p:cNvPicPr>
          <p:nvPr/>
        </p:nvPicPr>
        <p:blipFill>
          <a:blip r:embed="rId2" cstate="print"/>
          <a:srcRect/>
          <a:stretch>
            <a:fillRect/>
          </a:stretch>
        </p:blipFill>
        <p:spPr bwMode="auto">
          <a:xfrm>
            <a:off x="1187624" y="3887713"/>
            <a:ext cx="914400" cy="477391"/>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1907704" y="4531965"/>
            <a:ext cx="4257675" cy="105727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2091705" y="5814020"/>
            <a:ext cx="1400175" cy="495300"/>
          </a:xfrm>
          <a:prstGeom prst="rect">
            <a:avLst/>
          </a:prstGeom>
          <a:noFill/>
          <a:ln w="9525">
            <a:noFill/>
            <a:miter lim="800000"/>
            <a:headEnd/>
            <a:tailEnd/>
          </a:ln>
        </p:spPr>
      </p:pic>
      <p:pic>
        <p:nvPicPr>
          <p:cNvPr id="6" name="Picture 8"/>
          <p:cNvPicPr>
            <a:picLocks noChangeAspect="1" noChangeArrowheads="1"/>
          </p:cNvPicPr>
          <p:nvPr/>
        </p:nvPicPr>
        <p:blipFill>
          <a:blip r:embed="rId5" cstate="print"/>
          <a:srcRect/>
          <a:stretch>
            <a:fillRect/>
          </a:stretch>
        </p:blipFill>
        <p:spPr bwMode="auto">
          <a:xfrm>
            <a:off x="2987824" y="2294384"/>
            <a:ext cx="4076700" cy="990600"/>
          </a:xfrm>
          <a:prstGeom prst="rect">
            <a:avLst/>
          </a:prstGeom>
          <a:noFill/>
          <a:ln w="9525">
            <a:noFill/>
            <a:miter lim="800000"/>
            <a:headEnd/>
            <a:tailEnd/>
          </a:ln>
        </p:spPr>
      </p:pic>
      <p:pic>
        <p:nvPicPr>
          <p:cNvPr id="7" name="Picture 7"/>
          <p:cNvPicPr>
            <a:picLocks noChangeAspect="1" noChangeArrowheads="1"/>
          </p:cNvPicPr>
          <p:nvPr/>
        </p:nvPicPr>
        <p:blipFill>
          <a:blip r:embed="rId6" cstate="print"/>
          <a:srcRect/>
          <a:stretch>
            <a:fillRect/>
          </a:stretch>
        </p:blipFill>
        <p:spPr bwMode="auto">
          <a:xfrm>
            <a:off x="1187624" y="1412776"/>
            <a:ext cx="1419225" cy="576064"/>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9048CEC-89AF-466B-867C-487A78B0F1B5}" type="slidenum">
              <a:rPr lang="en-GB" smtClean="0"/>
              <a:pPr/>
              <a:t>40</a:t>
            </a:fld>
            <a:endParaRPr lang="en-GB" dirty="0"/>
          </a:p>
        </p:txBody>
      </p:sp>
      <p:sp>
        <p:nvSpPr>
          <p:cNvPr id="9" name="Footer Placeholder 8"/>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BETA  DISTRIBUTION</a:t>
            </a:r>
            <a:endParaRPr lang="en-GB" sz="3200" b="1" i="1" dirty="0"/>
          </a:p>
        </p:txBody>
      </p:sp>
      <p:pic>
        <p:nvPicPr>
          <p:cNvPr id="5122" name="Picture 2"/>
          <p:cNvPicPr>
            <a:picLocks noChangeAspect="1" noChangeArrowheads="1"/>
          </p:cNvPicPr>
          <p:nvPr/>
        </p:nvPicPr>
        <p:blipFill>
          <a:blip r:embed="rId2" cstate="print"/>
          <a:srcRect/>
          <a:stretch>
            <a:fillRect/>
          </a:stretch>
        </p:blipFill>
        <p:spPr bwMode="auto">
          <a:xfrm>
            <a:off x="1187624" y="1196752"/>
            <a:ext cx="7334250" cy="1296144"/>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962150" y="2348880"/>
            <a:ext cx="5219700" cy="15240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1043608" y="4149080"/>
            <a:ext cx="2771775" cy="135255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4499992" y="4437112"/>
            <a:ext cx="4257675" cy="11049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9048CEC-89AF-466B-867C-487A78B0F1B5}" type="slidenum">
              <a:rPr lang="en-GB" smtClean="0"/>
              <a:pPr/>
              <a:t>41</a:t>
            </a:fld>
            <a:endParaRPr lang="en-GB" dirty="0"/>
          </a:p>
        </p:txBody>
      </p:sp>
      <p:sp>
        <p:nvSpPr>
          <p:cNvPr id="8" name="Footer Placeholder 7"/>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BETA  DISTRIBUTION</a:t>
            </a:r>
            <a:endParaRPr lang="en-GB" sz="3200" b="1" i="1" dirty="0"/>
          </a:p>
        </p:txBody>
      </p:sp>
      <p:pic>
        <p:nvPicPr>
          <p:cNvPr id="6146" name="Picture 2"/>
          <p:cNvPicPr>
            <a:picLocks noChangeAspect="1" noChangeArrowheads="1"/>
          </p:cNvPicPr>
          <p:nvPr/>
        </p:nvPicPr>
        <p:blipFill>
          <a:blip r:embed="rId2" cstate="print"/>
          <a:srcRect/>
          <a:stretch>
            <a:fillRect/>
          </a:stretch>
        </p:blipFill>
        <p:spPr bwMode="auto">
          <a:xfrm>
            <a:off x="1043608" y="1052736"/>
            <a:ext cx="1447800" cy="57606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483768" y="1484784"/>
            <a:ext cx="3609975" cy="86677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1115616" y="3573016"/>
            <a:ext cx="7743825" cy="3024336"/>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1115616" y="2852936"/>
            <a:ext cx="1428750" cy="486916"/>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9048CEC-89AF-466B-867C-487A78B0F1B5}" type="slidenum">
              <a:rPr lang="en-GB" smtClean="0"/>
              <a:pPr/>
              <a:t>42</a:t>
            </a:fld>
            <a:endParaRPr lang="en-GB" dirty="0"/>
          </a:p>
        </p:txBody>
      </p:sp>
      <p:sp>
        <p:nvSpPr>
          <p:cNvPr id="9" name="Footer Placeholder 8"/>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BETA  DISTRIBUTION</a:t>
            </a:r>
            <a:endParaRPr lang="en-GB" sz="3200" b="1" i="1" dirty="0"/>
          </a:p>
        </p:txBody>
      </p:sp>
      <p:pic>
        <p:nvPicPr>
          <p:cNvPr id="7171" name="Picture 3"/>
          <p:cNvPicPr>
            <a:picLocks noChangeAspect="1" noChangeArrowheads="1"/>
          </p:cNvPicPr>
          <p:nvPr/>
        </p:nvPicPr>
        <p:blipFill>
          <a:blip r:embed="rId2" cstate="print"/>
          <a:srcRect/>
          <a:stretch>
            <a:fillRect/>
          </a:stretch>
        </p:blipFill>
        <p:spPr bwMode="auto">
          <a:xfrm>
            <a:off x="1403648" y="1268760"/>
            <a:ext cx="1085850" cy="361950"/>
          </a:xfrm>
          <a:prstGeom prst="rect">
            <a:avLst/>
          </a:prstGeom>
          <a:noFill/>
          <a:ln w="9525">
            <a:noFill/>
            <a:miter lim="800000"/>
            <a:headEnd/>
            <a:tailEnd/>
          </a:ln>
        </p:spPr>
      </p:pic>
      <p:pic>
        <p:nvPicPr>
          <p:cNvPr id="7172" name="Picture 4"/>
          <p:cNvPicPr>
            <a:picLocks noChangeAspect="1" noChangeArrowheads="1"/>
          </p:cNvPicPr>
          <p:nvPr/>
        </p:nvPicPr>
        <p:blipFill>
          <a:blip r:embed="rId3" cstate="print"/>
          <a:srcRect/>
          <a:stretch>
            <a:fillRect/>
          </a:stretch>
        </p:blipFill>
        <p:spPr bwMode="auto">
          <a:xfrm>
            <a:off x="1043608" y="1844824"/>
            <a:ext cx="7800975" cy="1008112"/>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1619672" y="3034283"/>
            <a:ext cx="4267200" cy="1114797"/>
          </a:xfrm>
          <a:prstGeom prst="rect">
            <a:avLst/>
          </a:prstGeom>
          <a:noFill/>
          <a:ln w="9525">
            <a:noFill/>
            <a:miter lim="800000"/>
            <a:headEnd/>
            <a:tailEnd/>
          </a:ln>
        </p:spPr>
      </p:pic>
      <p:pic>
        <p:nvPicPr>
          <p:cNvPr id="7174" name="Picture 6"/>
          <p:cNvPicPr>
            <a:picLocks noChangeAspect="1" noChangeArrowheads="1"/>
          </p:cNvPicPr>
          <p:nvPr/>
        </p:nvPicPr>
        <p:blipFill>
          <a:blip r:embed="rId5" cstate="print"/>
          <a:srcRect/>
          <a:stretch>
            <a:fillRect/>
          </a:stretch>
        </p:blipFill>
        <p:spPr bwMode="auto">
          <a:xfrm>
            <a:off x="2987824" y="4365104"/>
            <a:ext cx="3743325" cy="1152128"/>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9048CEC-89AF-466B-867C-487A78B0F1B5}" type="slidenum">
              <a:rPr lang="en-GB" smtClean="0"/>
              <a:pPr/>
              <a:t>43</a:t>
            </a:fld>
            <a:endParaRPr lang="en-GB" dirty="0"/>
          </a:p>
        </p:txBody>
      </p:sp>
      <p:sp>
        <p:nvSpPr>
          <p:cNvPr id="8" name="Footer Placeholder 7"/>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BETA  DISTRIBUTION</a:t>
            </a:r>
            <a:endParaRPr lang="en-GB" sz="3200" b="1" i="1" dirty="0"/>
          </a:p>
        </p:txBody>
      </p:sp>
      <p:pic>
        <p:nvPicPr>
          <p:cNvPr id="8195" name="Picture 3"/>
          <p:cNvPicPr>
            <a:picLocks noChangeAspect="1" noChangeArrowheads="1"/>
          </p:cNvPicPr>
          <p:nvPr/>
        </p:nvPicPr>
        <p:blipFill>
          <a:blip r:embed="rId2" cstate="print"/>
          <a:srcRect/>
          <a:stretch>
            <a:fillRect/>
          </a:stretch>
        </p:blipFill>
        <p:spPr bwMode="auto">
          <a:xfrm>
            <a:off x="1043608" y="1196752"/>
            <a:ext cx="1390650" cy="504056"/>
          </a:xfrm>
          <a:prstGeom prst="rect">
            <a:avLst/>
          </a:prstGeom>
          <a:noFill/>
          <a:ln w="9525">
            <a:noFill/>
            <a:miter lim="800000"/>
            <a:headEnd/>
            <a:tailEnd/>
          </a:ln>
        </p:spPr>
      </p:pic>
      <p:pic>
        <p:nvPicPr>
          <p:cNvPr id="8196" name="Picture 4"/>
          <p:cNvPicPr>
            <a:picLocks noChangeAspect="1" noChangeArrowheads="1"/>
          </p:cNvPicPr>
          <p:nvPr/>
        </p:nvPicPr>
        <p:blipFill>
          <a:blip r:embed="rId3" cstate="print"/>
          <a:srcRect/>
          <a:stretch>
            <a:fillRect/>
          </a:stretch>
        </p:blipFill>
        <p:spPr bwMode="auto">
          <a:xfrm>
            <a:off x="1043608" y="1700808"/>
            <a:ext cx="8058150" cy="1894706"/>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44</a:t>
            </a:fld>
            <a:endParaRPr lang="en-GB" dirty="0"/>
          </a:p>
        </p:txBody>
      </p:sp>
      <p:sp>
        <p:nvSpPr>
          <p:cNvPr id="7" name="Footer Placeholder 6"/>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BETA  DISTRIBUTION</a:t>
            </a:r>
            <a:endParaRPr lang="en-GB" sz="3200" b="1" i="1" dirty="0"/>
          </a:p>
        </p:txBody>
      </p:sp>
      <p:sp>
        <p:nvSpPr>
          <p:cNvPr id="3" name="Rectangle 2"/>
          <p:cNvSpPr/>
          <p:nvPr/>
        </p:nvSpPr>
        <p:spPr>
          <a:xfrm>
            <a:off x="2078373" y="2636912"/>
            <a:ext cx="4987264"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Solution ......???</a:t>
            </a:r>
          </a:p>
        </p:txBody>
      </p:sp>
      <p:sp>
        <p:nvSpPr>
          <p:cNvPr id="4" name="Slide Number Placeholder 3"/>
          <p:cNvSpPr>
            <a:spLocks noGrp="1"/>
          </p:cNvSpPr>
          <p:nvPr>
            <p:ph type="sldNum" sz="quarter" idx="12"/>
          </p:nvPr>
        </p:nvSpPr>
        <p:spPr/>
        <p:txBody>
          <a:bodyPr/>
          <a:lstStyle/>
          <a:p>
            <a:fld id="{09048CEC-89AF-466B-867C-487A78B0F1B5}" type="slidenum">
              <a:rPr lang="en-GB" smtClean="0"/>
              <a:pPr/>
              <a:t>45</a:t>
            </a:fld>
            <a:endParaRPr lang="en-GB" dirty="0"/>
          </a:p>
        </p:txBody>
      </p:sp>
      <p:sp>
        <p:nvSpPr>
          <p:cNvPr id="6" name="Footer Placeholder 5"/>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BETA  DISTRIBUTION</a:t>
            </a:r>
            <a:endParaRPr lang="en-GB" sz="3200" b="1" i="1" dirty="0"/>
          </a:p>
        </p:txBody>
      </p:sp>
      <p:pic>
        <p:nvPicPr>
          <p:cNvPr id="3" name="Picture 2"/>
          <p:cNvPicPr>
            <a:picLocks noChangeAspect="1" noChangeArrowheads="1"/>
          </p:cNvPicPr>
          <p:nvPr/>
        </p:nvPicPr>
        <p:blipFill>
          <a:blip r:embed="rId2" cstate="print"/>
          <a:srcRect/>
          <a:stretch>
            <a:fillRect/>
          </a:stretch>
        </p:blipFill>
        <p:spPr bwMode="auto">
          <a:xfrm>
            <a:off x="1109886" y="1196752"/>
            <a:ext cx="1085850" cy="504056"/>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1108273" y="1844824"/>
            <a:ext cx="7496175" cy="108012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2514600" y="2909888"/>
            <a:ext cx="4114800" cy="1383208"/>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3955504" y="4430241"/>
            <a:ext cx="3352800" cy="1158999"/>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09048CEC-89AF-466B-867C-487A78B0F1B5}" type="slidenum">
              <a:rPr lang="en-GB" smtClean="0"/>
              <a:pPr/>
              <a:t>46</a:t>
            </a:fld>
            <a:endParaRPr lang="en-GB" dirty="0"/>
          </a:p>
        </p:txBody>
      </p:sp>
      <p:sp>
        <p:nvSpPr>
          <p:cNvPr id="8" name="Footer Placeholder 7"/>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492896"/>
            <a:ext cx="7498080" cy="1143000"/>
          </a:xfrm>
        </p:spPr>
        <p:txBody>
          <a:bodyPr/>
          <a:lstStyle/>
          <a:p>
            <a:pPr algn="ctr"/>
            <a:fld id="{82CCBC73-2A1F-493E-9054-DC5D52CF974F}" type="datetime13">
              <a:rPr lang="en-GB" smtClean="0"/>
              <a:pPr algn="ctr"/>
              <a:t>12:01:43 PM</a:t>
            </a:fld>
            <a:endParaRPr lang="en-GB" dirty="0"/>
          </a:p>
        </p:txBody>
      </p:sp>
      <p:sp>
        <p:nvSpPr>
          <p:cNvPr id="3" name="Rectangle 2"/>
          <p:cNvSpPr/>
          <p:nvPr/>
        </p:nvSpPr>
        <p:spPr>
          <a:xfrm>
            <a:off x="1934536" y="764704"/>
            <a:ext cx="4801314" cy="523220"/>
          </a:xfrm>
          <a:prstGeom prst="rect">
            <a:avLst/>
          </a:prstGeom>
        </p:spPr>
        <p:txBody>
          <a:bodyPr wrap="none">
            <a:spAutoFit/>
          </a:bodyPr>
          <a:lstStyle/>
          <a:p>
            <a:pPr algn="ctr"/>
            <a:r>
              <a:rPr lang="en-US" sz="2800" b="1" i="1" dirty="0">
                <a:latin typeface="Algerian" pitchFamily="82" charset="0"/>
              </a:rPr>
              <a:t>END OF  LECTURE  7		</a:t>
            </a:r>
          </a:p>
        </p:txBody>
      </p:sp>
      <p:sp>
        <p:nvSpPr>
          <p:cNvPr id="4" name="Slide Number Placeholder 3"/>
          <p:cNvSpPr>
            <a:spLocks noGrp="1"/>
          </p:cNvSpPr>
          <p:nvPr>
            <p:ph type="sldNum" sz="quarter" idx="12"/>
          </p:nvPr>
        </p:nvSpPr>
        <p:spPr/>
        <p:txBody>
          <a:bodyPr/>
          <a:lstStyle/>
          <a:p>
            <a:fld id="{09048CEC-89AF-466B-867C-487A78B0F1B5}" type="slidenum">
              <a:rPr lang="en-GB" smtClean="0"/>
              <a:pPr/>
              <a:t>47</a:t>
            </a:fld>
            <a:endParaRPr lang="en-GB" dirty="0"/>
          </a:p>
        </p:txBody>
      </p:sp>
      <p:sp>
        <p:nvSpPr>
          <p:cNvPr id="5" name="Footer Placeholder 4"/>
          <p:cNvSpPr>
            <a:spLocks noGrp="1"/>
          </p:cNvSpPr>
          <p:nvPr>
            <p:ph type="ftr" sz="quarter" idx="11"/>
          </p:nvPr>
        </p:nvSpPr>
        <p:spPr/>
        <p:txBody>
          <a:bodyPr/>
          <a:lstStyle/>
          <a:p>
            <a:r>
              <a:rPr lang="en-GB"/>
              <a:t>2023@tkaranjah</a:t>
            </a:r>
            <a:endParaRPr lang="en-GB" dirty="0"/>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461665"/>
          </a:xfrm>
          <a:prstGeom prst="rect">
            <a:avLst/>
          </a:prstGeom>
          <a:noFill/>
        </p:spPr>
        <p:txBody>
          <a:bodyPr wrap="square" rtlCol="0">
            <a:spAutoFit/>
          </a:bodyPr>
          <a:lstStyle/>
          <a:p>
            <a:r>
              <a:rPr lang="en-US" sz="2400" dirty="0"/>
              <a:t>Where </a:t>
            </a:r>
          </a:p>
        </p:txBody>
      </p:sp>
      <p:pic>
        <p:nvPicPr>
          <p:cNvPr id="134146" name="Picture 2"/>
          <p:cNvPicPr>
            <a:picLocks noChangeAspect="1" noChangeArrowheads="1"/>
          </p:cNvPicPr>
          <p:nvPr/>
        </p:nvPicPr>
        <p:blipFill>
          <a:blip r:embed="rId2" cstate="print"/>
          <a:srcRect/>
          <a:stretch>
            <a:fillRect/>
          </a:stretch>
        </p:blipFill>
        <p:spPr bwMode="auto">
          <a:xfrm>
            <a:off x="1331640" y="2204864"/>
            <a:ext cx="6772355" cy="1335584"/>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5</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3108543"/>
          </a:xfrm>
          <a:prstGeom prst="rect">
            <a:avLst/>
          </a:prstGeom>
          <a:noFill/>
        </p:spPr>
        <p:txBody>
          <a:bodyPr wrap="square" rtlCol="0">
            <a:spAutoFit/>
          </a:bodyPr>
          <a:lstStyle/>
          <a:p>
            <a:r>
              <a:rPr lang="en-US" sz="2800" dirty="0"/>
              <a:t>Moreover it can be proved that the constants- mean and standard deviation-  appearing in the definition of  the p.d.f are actually the expected value and the standard deviation of the random value X. </a:t>
            </a:r>
          </a:p>
          <a:p>
            <a:endParaRPr lang="en-US" sz="2800" dirty="0"/>
          </a:p>
        </p:txBody>
      </p:sp>
      <p:sp>
        <p:nvSpPr>
          <p:cNvPr id="4" name="Slide Number Placeholder 3"/>
          <p:cNvSpPr>
            <a:spLocks noGrp="1"/>
          </p:cNvSpPr>
          <p:nvPr>
            <p:ph type="sldNum" sz="quarter" idx="12"/>
          </p:nvPr>
        </p:nvSpPr>
        <p:spPr/>
        <p:txBody>
          <a:bodyPr/>
          <a:lstStyle/>
          <a:p>
            <a:fld id="{09048CEC-89AF-466B-867C-487A78B0F1B5}" type="slidenum">
              <a:rPr lang="en-GB" smtClean="0"/>
              <a:pPr/>
              <a:t>6</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196752"/>
            <a:ext cx="7200800" cy="2677656"/>
          </a:xfrm>
          <a:prstGeom prst="rect">
            <a:avLst/>
          </a:prstGeom>
          <a:noFill/>
        </p:spPr>
        <p:txBody>
          <a:bodyPr wrap="square" rtlCol="0">
            <a:spAutoFit/>
          </a:bodyPr>
          <a:lstStyle/>
          <a:p>
            <a:r>
              <a:rPr lang="en-US" sz="2800" dirty="0"/>
              <a:t>However,  to compute the values of probabilities using the formula is difficult if not impossible. In this case we use the standard normal distribution tables for computing the probabilities under the normal distribution.</a:t>
            </a:r>
          </a:p>
        </p:txBody>
      </p:sp>
      <p:sp>
        <p:nvSpPr>
          <p:cNvPr id="4" name="Slide Number Placeholder 3"/>
          <p:cNvSpPr>
            <a:spLocks noGrp="1"/>
          </p:cNvSpPr>
          <p:nvPr>
            <p:ph type="sldNum" sz="quarter" idx="12"/>
          </p:nvPr>
        </p:nvSpPr>
        <p:spPr/>
        <p:txBody>
          <a:bodyPr/>
          <a:lstStyle/>
          <a:p>
            <a:fld id="{09048CEC-89AF-466B-867C-487A78B0F1B5}" type="slidenum">
              <a:rPr lang="en-GB" smtClean="0"/>
              <a:pPr/>
              <a:t>7</a:t>
            </a:fld>
            <a:endParaRPr lang="en-GB" dirty="0"/>
          </a:p>
        </p:txBody>
      </p:sp>
      <p:sp>
        <p:nvSpPr>
          <p:cNvPr id="6" name="Footer Placeholder 5"/>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461665"/>
          </a:xfrm>
          <a:prstGeom prst="rect">
            <a:avLst/>
          </a:prstGeom>
          <a:noFill/>
        </p:spPr>
        <p:txBody>
          <a:bodyPr wrap="square" rtlCol="0">
            <a:spAutoFit/>
          </a:bodyPr>
          <a:lstStyle/>
          <a:p>
            <a:r>
              <a:rPr lang="en-US" sz="2400" dirty="0"/>
              <a:t>The standard normal distribution use the fact that </a:t>
            </a:r>
            <a:endParaRPr lang="en-GB" sz="2400" dirty="0"/>
          </a:p>
        </p:txBody>
      </p:sp>
      <p:pic>
        <p:nvPicPr>
          <p:cNvPr id="132099" name="Picture 3"/>
          <p:cNvPicPr>
            <a:picLocks noChangeAspect="1" noChangeArrowheads="1"/>
          </p:cNvPicPr>
          <p:nvPr/>
        </p:nvPicPr>
        <p:blipFill>
          <a:blip r:embed="rId2" cstate="print"/>
          <a:srcRect/>
          <a:stretch>
            <a:fillRect/>
          </a:stretch>
        </p:blipFill>
        <p:spPr bwMode="auto">
          <a:xfrm>
            <a:off x="1259632" y="2708920"/>
            <a:ext cx="6408712" cy="318562"/>
          </a:xfrm>
          <a:prstGeom prst="rect">
            <a:avLst/>
          </a:prstGeom>
          <a:noFill/>
          <a:ln w="9525">
            <a:noFill/>
            <a:miter lim="800000"/>
            <a:headEnd/>
            <a:tailEnd/>
          </a:ln>
        </p:spPr>
      </p:pic>
      <p:pic>
        <p:nvPicPr>
          <p:cNvPr id="133122" name="Picture 2"/>
          <p:cNvPicPr>
            <a:picLocks noChangeAspect="1" noChangeArrowheads="1"/>
          </p:cNvPicPr>
          <p:nvPr/>
        </p:nvPicPr>
        <p:blipFill>
          <a:blip r:embed="rId3" cstate="print"/>
          <a:srcRect/>
          <a:stretch>
            <a:fillRect/>
          </a:stretch>
        </p:blipFill>
        <p:spPr bwMode="auto">
          <a:xfrm>
            <a:off x="1331640" y="3212976"/>
            <a:ext cx="3384376" cy="316217"/>
          </a:xfrm>
          <a:prstGeom prst="rect">
            <a:avLst/>
          </a:prstGeom>
          <a:noFill/>
          <a:ln w="9525">
            <a:noFill/>
            <a:miter lim="800000"/>
            <a:headEnd/>
            <a:tailEnd/>
          </a:ln>
        </p:spPr>
      </p:pic>
      <p:pic>
        <p:nvPicPr>
          <p:cNvPr id="133123" name="Picture 3"/>
          <p:cNvPicPr>
            <a:picLocks noChangeAspect="1" noChangeArrowheads="1"/>
          </p:cNvPicPr>
          <p:nvPr/>
        </p:nvPicPr>
        <p:blipFill>
          <a:blip r:embed="rId4" cstate="print"/>
          <a:srcRect/>
          <a:stretch>
            <a:fillRect/>
          </a:stretch>
        </p:blipFill>
        <p:spPr bwMode="auto">
          <a:xfrm>
            <a:off x="4766370" y="3212976"/>
            <a:ext cx="4377630" cy="342284"/>
          </a:xfrm>
          <a:prstGeom prst="rect">
            <a:avLst/>
          </a:prstGeom>
          <a:noFill/>
          <a:ln w="9525">
            <a:noFill/>
            <a:miter lim="800000"/>
            <a:headEnd/>
            <a:tailEnd/>
          </a:ln>
        </p:spPr>
      </p:pic>
      <p:pic>
        <p:nvPicPr>
          <p:cNvPr id="2" name="Picture 2"/>
          <p:cNvPicPr>
            <a:picLocks noChangeAspect="1" noChangeArrowheads="1"/>
          </p:cNvPicPr>
          <p:nvPr/>
        </p:nvPicPr>
        <p:blipFill>
          <a:blip r:embed="rId5" cstate="print"/>
          <a:srcRect/>
          <a:stretch>
            <a:fillRect/>
          </a:stretch>
        </p:blipFill>
        <p:spPr bwMode="auto">
          <a:xfrm>
            <a:off x="971601" y="2060848"/>
            <a:ext cx="576063" cy="504056"/>
          </a:xfrm>
          <a:prstGeom prst="rect">
            <a:avLst/>
          </a:prstGeom>
          <a:noFill/>
          <a:ln w="9525">
            <a:noFill/>
            <a:miter lim="800000"/>
            <a:headEnd/>
            <a:tailEnd/>
          </a:ln>
        </p:spPr>
      </p:pic>
      <p:pic>
        <p:nvPicPr>
          <p:cNvPr id="3" name="Picture 3"/>
          <p:cNvPicPr>
            <a:picLocks noChangeAspect="1" noChangeArrowheads="1"/>
          </p:cNvPicPr>
          <p:nvPr/>
        </p:nvPicPr>
        <p:blipFill>
          <a:blip r:embed="rId6" cstate="print"/>
          <a:srcRect/>
          <a:stretch>
            <a:fillRect/>
          </a:stretch>
        </p:blipFill>
        <p:spPr bwMode="auto">
          <a:xfrm>
            <a:off x="2627784" y="3573016"/>
            <a:ext cx="3219450" cy="1447800"/>
          </a:xfrm>
          <a:prstGeom prst="rect">
            <a:avLst/>
          </a:prstGeom>
          <a:noFill/>
          <a:ln w="9525">
            <a:noFill/>
            <a:miter lim="800000"/>
            <a:headEnd/>
            <a:tailEnd/>
          </a:ln>
        </p:spPr>
      </p:pic>
      <p:pic>
        <p:nvPicPr>
          <p:cNvPr id="132098" name="Picture 2"/>
          <p:cNvPicPr>
            <a:picLocks noChangeAspect="1" noChangeArrowheads="1"/>
          </p:cNvPicPr>
          <p:nvPr/>
        </p:nvPicPr>
        <p:blipFill>
          <a:blip r:embed="rId7" cstate="print"/>
          <a:srcRect/>
          <a:stretch>
            <a:fillRect/>
          </a:stretch>
        </p:blipFill>
        <p:spPr bwMode="auto">
          <a:xfrm>
            <a:off x="1187624" y="1959248"/>
            <a:ext cx="7336110" cy="605656"/>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09048CEC-89AF-466B-867C-487A78B0F1B5}" type="slidenum">
              <a:rPr lang="en-GB" smtClean="0"/>
              <a:pPr/>
              <a:t>8</a:t>
            </a:fld>
            <a:endParaRPr lang="en-GB" dirty="0"/>
          </a:p>
        </p:txBody>
      </p:sp>
      <p:sp>
        <p:nvSpPr>
          <p:cNvPr id="11" name="Footer Placeholder 10"/>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15616" y="274638"/>
            <a:ext cx="8028384" cy="1143000"/>
          </a:xfrm>
        </p:spPr>
        <p:txBody>
          <a:bodyPr>
            <a:noAutofit/>
          </a:bodyPr>
          <a:lstStyle/>
          <a:p>
            <a:pPr algn="ctr"/>
            <a:r>
              <a:rPr lang="en-US" sz="3200" b="1" i="1" dirty="0"/>
              <a:t>NORMAL DISTRIBUTION</a:t>
            </a:r>
            <a:endParaRPr lang="en-GB" sz="3200" b="1" i="1" dirty="0"/>
          </a:p>
        </p:txBody>
      </p:sp>
      <p:sp>
        <p:nvSpPr>
          <p:cNvPr id="8" name="TextBox 7"/>
          <p:cNvSpPr txBox="1"/>
          <p:nvPr/>
        </p:nvSpPr>
        <p:spPr>
          <a:xfrm>
            <a:off x="1259632" y="1484784"/>
            <a:ext cx="7200800" cy="461665"/>
          </a:xfrm>
          <a:prstGeom prst="rect">
            <a:avLst/>
          </a:prstGeom>
          <a:noFill/>
        </p:spPr>
        <p:txBody>
          <a:bodyPr wrap="square" rtlCol="0">
            <a:spAutoFit/>
          </a:bodyPr>
          <a:lstStyle/>
          <a:p>
            <a:r>
              <a:rPr lang="en-US" sz="2400" dirty="0"/>
              <a:t>Its curve is of the form</a:t>
            </a:r>
            <a:endParaRPr lang="en-GB" sz="2400" dirty="0"/>
          </a:p>
        </p:txBody>
      </p:sp>
      <p:pic>
        <p:nvPicPr>
          <p:cNvPr id="134146" name="Picture 2"/>
          <p:cNvPicPr>
            <a:picLocks noChangeAspect="1" noChangeArrowheads="1"/>
          </p:cNvPicPr>
          <p:nvPr/>
        </p:nvPicPr>
        <p:blipFill>
          <a:blip r:embed="rId2" cstate="print"/>
          <a:srcRect/>
          <a:stretch>
            <a:fillRect/>
          </a:stretch>
        </p:blipFill>
        <p:spPr bwMode="auto">
          <a:xfrm>
            <a:off x="1547664" y="2276872"/>
            <a:ext cx="6324600" cy="3867150"/>
          </a:xfrm>
          <a:prstGeom prst="rect">
            <a:avLst/>
          </a:prstGeom>
          <a:noFill/>
          <a:ln w="9525">
            <a:noFill/>
            <a:miter lim="800000"/>
            <a:headEnd/>
            <a:tailEnd/>
          </a:ln>
        </p:spPr>
      </p:pic>
      <p:pic>
        <p:nvPicPr>
          <p:cNvPr id="133122" name="Picture 2"/>
          <p:cNvPicPr>
            <a:picLocks noChangeAspect="1" noChangeArrowheads="1"/>
          </p:cNvPicPr>
          <p:nvPr/>
        </p:nvPicPr>
        <p:blipFill>
          <a:blip r:embed="rId3" cstate="print"/>
          <a:srcRect/>
          <a:stretch>
            <a:fillRect/>
          </a:stretch>
        </p:blipFill>
        <p:spPr bwMode="auto">
          <a:xfrm>
            <a:off x="6228184" y="4005064"/>
            <a:ext cx="576064" cy="456132"/>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09048CEC-89AF-466B-867C-487A78B0F1B5}" type="slidenum">
              <a:rPr lang="en-GB" smtClean="0"/>
              <a:pPr/>
              <a:t>9</a:t>
            </a:fld>
            <a:endParaRPr lang="en-GB" dirty="0"/>
          </a:p>
        </p:txBody>
      </p:sp>
      <p:sp>
        <p:nvSpPr>
          <p:cNvPr id="7" name="Footer Placeholder 6"/>
          <p:cNvSpPr>
            <a:spLocks noGrp="1"/>
          </p:cNvSpPr>
          <p:nvPr>
            <p:ph type="ftr" sz="quarter" idx="11"/>
          </p:nvPr>
        </p:nvSpPr>
        <p:spPr/>
        <p:txBody>
          <a:bodyPr/>
          <a:lstStyle/>
          <a:p>
            <a:pPr lvl="0">
              <a:defRPr/>
            </a:pPr>
            <a:r>
              <a:rPr lang="en-GB"/>
              <a:t>2023@tkaranjah</a:t>
            </a:r>
            <a:endParaRPr lang="en-GB" dirty="0"/>
          </a:p>
        </p:txBody>
      </p:sp>
    </p:spTree>
  </p:cSld>
  <p:clrMapOvr>
    <a:masterClrMapping/>
  </p:clrMapOvr>
  <p:transition>
    <p:wheel spokes="8"/>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8838</TotalTime>
  <Words>1013</Words>
  <Application>Microsoft Office PowerPoint</Application>
  <PresentationFormat>On-screen Show (4:3)</PresentationFormat>
  <Paragraphs>205</Paragraphs>
  <Slides>47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47</vt:i4>
      </vt:variant>
      <vt:variant>
        <vt:lpstr>Custom Shows</vt:lpstr>
      </vt:variant>
      <vt:variant>
        <vt:i4>1</vt:i4>
      </vt:variant>
    </vt:vector>
  </HeadingPairs>
  <TitlesOfParts>
    <vt:vector size="56" baseType="lpstr">
      <vt:lpstr>Algerian</vt:lpstr>
      <vt:lpstr>Arial</vt:lpstr>
      <vt:lpstr>Calibri</vt:lpstr>
      <vt:lpstr>Lucida Sans Unicode</vt:lpstr>
      <vt:lpstr>Verdana</vt:lpstr>
      <vt:lpstr>Wingdings 2</vt:lpstr>
      <vt:lpstr>Wingdings 3</vt:lpstr>
      <vt:lpstr>Concourse</vt:lpstr>
      <vt:lpstr>12:01:42 PM</vt:lpstr>
      <vt:lpstr>PowerPoint Presentation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EXPONENTIAL  DISTRIBUTION</vt:lpstr>
      <vt:lpstr>EXPONENTIAL  DISTRIBUTION</vt:lpstr>
      <vt:lpstr>EXPONENTIAL  DISTRIBUTION</vt:lpstr>
      <vt:lpstr>EXPONENTIAL  DISTRIBUTION</vt:lpstr>
      <vt:lpstr>EXPONENTIAL  DISTRIBUTION</vt:lpstr>
      <vt:lpstr>EXPONENTIAL  DISTRIBUTION</vt:lpstr>
      <vt:lpstr>EXPONENTIAL  DISTRIBUTION</vt:lpstr>
      <vt:lpstr>EXPONENTIAL  DISTRIBUTION</vt:lpstr>
      <vt:lpstr>GAMMA  DISTRIBUTION</vt:lpstr>
      <vt:lpstr>GAMMA  DISTRIBUTION</vt:lpstr>
      <vt:lpstr>GAMMA  DISTRIBUTION</vt:lpstr>
      <vt:lpstr>GAMMA  DISTRIBUTION</vt:lpstr>
      <vt:lpstr>BETA  DISTRIBUTION</vt:lpstr>
      <vt:lpstr>BETA  DISTRIBUTION</vt:lpstr>
      <vt:lpstr>BETA  DISTRIBUTION</vt:lpstr>
      <vt:lpstr>BETA  DISTRIBUTION</vt:lpstr>
      <vt:lpstr>BETA  DISTRIBUTION</vt:lpstr>
      <vt:lpstr>BETA  DISTRIBUTION</vt:lpstr>
      <vt:lpstr>12:01:43 PM</vt:lpstr>
      <vt:lpstr>Custom Show 1</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mary wangari nduati</dc:creator>
  <cp:lastModifiedBy>Karanjah A N</cp:lastModifiedBy>
  <cp:revision>80</cp:revision>
  <dcterms:created xsi:type="dcterms:W3CDTF">2012-01-17T05:27:09Z</dcterms:created>
  <dcterms:modified xsi:type="dcterms:W3CDTF">2023-05-29T09:02:09Z</dcterms:modified>
</cp:coreProperties>
</file>