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2"/>
  </p:notesMasterIdLst>
  <p:handoutMasterIdLst>
    <p:handoutMasterId r:id="rId73"/>
  </p:handoutMasterIdLst>
  <p:sldIdLst>
    <p:sldId id="472" r:id="rId2"/>
    <p:sldId id="581" r:id="rId3"/>
    <p:sldId id="522" r:id="rId4"/>
    <p:sldId id="583" r:id="rId5"/>
    <p:sldId id="584" r:id="rId6"/>
    <p:sldId id="585" r:id="rId7"/>
    <p:sldId id="582" r:id="rId8"/>
    <p:sldId id="482" r:id="rId9"/>
    <p:sldId id="486" r:id="rId10"/>
    <p:sldId id="493" r:id="rId11"/>
    <p:sldId id="494" r:id="rId12"/>
    <p:sldId id="492" r:id="rId13"/>
    <p:sldId id="496" r:id="rId14"/>
    <p:sldId id="497" r:id="rId15"/>
    <p:sldId id="498" r:id="rId16"/>
    <p:sldId id="499" r:id="rId17"/>
    <p:sldId id="491" r:id="rId18"/>
    <p:sldId id="485" r:id="rId19"/>
    <p:sldId id="500" r:id="rId20"/>
    <p:sldId id="503" r:id="rId21"/>
    <p:sldId id="502" r:id="rId22"/>
    <p:sldId id="501" r:id="rId23"/>
    <p:sldId id="535" r:id="rId24"/>
    <p:sldId id="513" r:id="rId25"/>
    <p:sldId id="504" r:id="rId26"/>
    <p:sldId id="586" r:id="rId27"/>
    <p:sldId id="511" r:id="rId28"/>
    <p:sldId id="534" r:id="rId29"/>
    <p:sldId id="484" r:id="rId30"/>
    <p:sldId id="506" r:id="rId31"/>
    <p:sldId id="512" r:id="rId32"/>
    <p:sldId id="483" r:id="rId33"/>
    <p:sldId id="505" r:id="rId34"/>
    <p:sldId id="487" r:id="rId35"/>
    <p:sldId id="490" r:id="rId36"/>
    <p:sldId id="489" r:id="rId37"/>
    <p:sldId id="515" r:id="rId38"/>
    <p:sldId id="514" r:id="rId39"/>
    <p:sldId id="520" r:id="rId40"/>
    <p:sldId id="518" r:id="rId41"/>
    <p:sldId id="517" r:id="rId42"/>
    <p:sldId id="525" r:id="rId43"/>
    <p:sldId id="524" r:id="rId44"/>
    <p:sldId id="523" r:id="rId45"/>
    <p:sldId id="526" r:id="rId46"/>
    <p:sldId id="530" r:id="rId47"/>
    <p:sldId id="536" r:id="rId48"/>
    <p:sldId id="537" r:id="rId49"/>
    <p:sldId id="367" r:id="rId50"/>
    <p:sldId id="480" r:id="rId51"/>
    <p:sldId id="538" r:id="rId52"/>
    <p:sldId id="542" r:id="rId53"/>
    <p:sldId id="541" r:id="rId54"/>
    <p:sldId id="540" r:id="rId55"/>
    <p:sldId id="546" r:id="rId56"/>
    <p:sldId id="539" r:id="rId57"/>
    <p:sldId id="545" r:id="rId58"/>
    <p:sldId id="544" r:id="rId59"/>
    <p:sldId id="587" r:id="rId60"/>
    <p:sldId id="547" r:id="rId61"/>
    <p:sldId id="543" r:id="rId62"/>
    <p:sldId id="549" r:id="rId63"/>
    <p:sldId id="548" r:id="rId64"/>
    <p:sldId id="552" r:id="rId65"/>
    <p:sldId id="551" r:id="rId66"/>
    <p:sldId id="550" r:id="rId67"/>
    <p:sldId id="553" r:id="rId68"/>
    <p:sldId id="555" r:id="rId69"/>
    <p:sldId id="558" r:id="rId70"/>
    <p:sldId id="474" r:id="rId71"/>
  </p:sldIdLst>
  <p:sldSz cx="9144000" cy="6858000" type="screen4x3"/>
  <p:notesSz cx="7099300" cy="10234613"/>
  <p:custShowLst>
    <p:custShow name="Custom Show 1" id="0">
      <p:sldLst/>
    </p:custShow>
  </p:custShowLst>
  <p:defaultTextStyle>
    <a:defPPr>
      <a:defRPr lang="en-US"/>
    </a:defPPr>
    <a:lvl1pPr marL="0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3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5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06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58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0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1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13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2" autoAdjust="0"/>
    <p:restoredTop sz="98239" autoAdjust="0"/>
  </p:normalViewPr>
  <p:slideViewPr>
    <p:cSldViewPr>
      <p:cViewPr varScale="1">
        <p:scale>
          <a:sx n="75" d="100"/>
          <a:sy n="75" d="100"/>
        </p:scale>
        <p:origin x="96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4AB509B-CF39-4614-B95C-056C14ADD377}" type="datetimeFigureOut">
              <a:rPr lang="en-GB" smtClean="0"/>
              <a:pPr/>
              <a:t>29/05/2023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CD21223-193B-43AA-A585-B522F73DE3B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9AED6B5-51D8-4DF9-828D-7B0C7A68700F}" type="datetimeFigureOut">
              <a:rPr lang="en-GB" smtClean="0"/>
              <a:pPr/>
              <a:t>29/05/2023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03F4E39-400A-44E4-8608-13317DB6A88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F449-B6E5-41B5-A13F-1A572FCA9A51}" type="datetime1">
              <a:rPr lang="en-GB" smtClean="0"/>
              <a:t>29/05/2023</a:t>
            </a:fld>
            <a:endParaRPr lang="en-GB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wheel spokes="8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65BBF-F60B-44F2-B5E7-9189205156C7}" type="datetime1">
              <a:rPr lang="en-GB" smtClean="0"/>
              <a:t>29/05/2023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40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1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2B09-C746-4A15-8884-0AA3F97B82ED}" type="datetime1">
              <a:rPr lang="en-GB" smtClean="0"/>
              <a:t>29/05/2023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EBB3-BD9E-467D-99AA-2559D1B068A6}" type="datetime1">
              <a:rPr lang="en-GB" smtClean="0"/>
              <a:t>29/05/2023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1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67FE-2CFE-4CF3-9C77-7B5D1BF31F28}" type="datetime1">
              <a:rPr lang="en-GB" smtClean="0"/>
              <a:t>29/05/2023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wheel spokes="8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92E9-BD20-4BE2-939B-AFDAE257B437}" type="datetime1">
              <a:rPr lang="en-GB" smtClean="0"/>
              <a:t>29/05/2023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91A5-66C5-46F4-9977-947E480D511A}" type="datetime1">
              <a:rPr lang="en-GB" smtClean="0"/>
              <a:t>29/05/2023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BC6A-7B17-4A74-9134-A21083FED1E5}" type="datetime1">
              <a:rPr lang="en-GB" smtClean="0"/>
              <a:t>29/05/2023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D4D8-417A-46EF-A441-7462F8663138}" type="datetime1">
              <a:rPr lang="en-GB" smtClean="0"/>
              <a:t>29/05/2023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wheel spokes="8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1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68CA-0011-433D-A6F6-099D898B1F17}" type="datetime1">
              <a:rPr lang="en-GB" smtClean="0"/>
              <a:t>29/05/2023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074B-CFC8-4707-9A57-A18B3E1DCE0B}" type="datetime1">
              <a:rPr lang="en-GB" smtClean="0"/>
              <a:t>29/05/2023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4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/>
              <a:t>Click icon to add picture</a:t>
            </a:r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2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wheel spokes="8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6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8" y="21103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2" y="1055078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1BE6BD3-D604-40E8-AE23-9C1347112022}" type="datetime1">
              <a:rPr lang="en-GB" smtClean="0"/>
              <a:t>29/05/2023</a:t>
            </a:fld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heel spokes="8"/>
  </p:transition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492896"/>
            <a:ext cx="7498080" cy="1143000"/>
          </a:xfrm>
        </p:spPr>
        <p:txBody>
          <a:bodyPr/>
          <a:lstStyle/>
          <a:p>
            <a:pPr algn="ctr"/>
            <a:fld id="{82CCBC73-2A1F-493E-9054-DC5D52CF974F}" type="datetime13">
              <a:rPr lang="en-GB" smtClean="0"/>
              <a:pPr algn="ctr"/>
              <a:t>12:10:14 PM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2396200" y="764704"/>
            <a:ext cx="38779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latin typeface="Algerian" pitchFamily="82" charset="0"/>
              </a:rPr>
              <a:t>LECTURE 8		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31E50A-BB3F-4015-B54F-EB3C74B9D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7765B-E012-06FE-B807-52112F06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1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115616" y="188640"/>
            <a:ext cx="8028384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TEST OF HYPOTHESIS</a:t>
            </a:r>
            <a:endParaRPr kumimoji="0" lang="en-GB" sz="3200" b="1" i="1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5" y="1196752"/>
            <a:ext cx="7968885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FE95105-A287-472D-99B4-6B0FF18CE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4B4399-4C40-0788-08C7-B59F435AE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10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115616" y="188640"/>
            <a:ext cx="8028384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TEST OF HYPOTHESIS</a:t>
            </a:r>
            <a:endParaRPr kumimoji="0" lang="en-GB" sz="3200" b="1" i="1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484784"/>
            <a:ext cx="7943295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3F2302-04AD-4C3D-B41C-429AE21EA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EA1B8A-43DA-4765-A7A0-51D2CA8FC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11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115616" y="188640"/>
            <a:ext cx="8028384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TEST OF HYPOTHESIS</a:t>
            </a:r>
            <a:endParaRPr kumimoji="0" lang="en-GB" sz="3200" b="1" i="1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484784"/>
            <a:ext cx="7841779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9253D1-45D0-4BF8-8B51-2CCCF374E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DA897A-1A30-9BD4-D8AE-D51649AD5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12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115616" y="188640"/>
            <a:ext cx="8028384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TEST OF HYPOTHESIS</a:t>
            </a:r>
            <a:endParaRPr kumimoji="0" lang="en-GB" sz="3200" b="1" i="1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268760"/>
            <a:ext cx="7848872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9DC7410-74EE-4397-A88D-5156887CA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922FB6-44D1-AC9F-9A75-3F9B691DD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13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115616" y="188640"/>
            <a:ext cx="8028384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TEST OF HYPOTHESIS</a:t>
            </a:r>
            <a:endParaRPr kumimoji="0" lang="en-GB" sz="3200" b="1" i="1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397" y="1556792"/>
            <a:ext cx="7858603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839ACD-CA72-4B4B-B8E4-D9A7D1704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BB8ED9-B519-FAAD-6BAF-E66BE3336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14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115616" y="188640"/>
            <a:ext cx="8028384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TEST OF HYPOTHESIS</a:t>
            </a:r>
            <a:endParaRPr kumimoji="0" lang="en-GB" sz="3200" b="1" i="1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700808"/>
            <a:ext cx="7281449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068960"/>
            <a:ext cx="7501493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4149080"/>
            <a:ext cx="3045938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1196752"/>
            <a:ext cx="41529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0527" y="1209700"/>
            <a:ext cx="2409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15616" y="5589240"/>
            <a:ext cx="68155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0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87625" y="6093296"/>
            <a:ext cx="1800200" cy="408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F21CDB-3000-4B89-BC59-2BED3CD2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780479-D636-0DB5-818F-F946278CD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15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115616" y="188640"/>
            <a:ext cx="8028384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TEST OF HYPOTHESIS</a:t>
            </a:r>
            <a:endParaRPr kumimoji="0" lang="en-GB" sz="3200" b="1" i="1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700808"/>
            <a:ext cx="2832502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4005064"/>
            <a:ext cx="731109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1052736"/>
            <a:ext cx="3694323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92B9A7-A8F2-4827-9883-D7663A7B1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9774BF-F927-9513-610C-D3733383E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16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115616" y="188640"/>
            <a:ext cx="8028384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TEST OF HYPOTHESIS</a:t>
            </a:r>
            <a:endParaRPr kumimoji="0" lang="en-GB" sz="3200" b="1" i="1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268760"/>
            <a:ext cx="7416825" cy="145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3356991"/>
            <a:ext cx="3024336" cy="1404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33B8EB-4BA6-49BD-A302-3619D3614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8859A1-0E95-FD89-12EE-1517961C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17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115616" y="188640"/>
            <a:ext cx="8028384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TEST OF HYPOTHESIS</a:t>
            </a:r>
            <a:endParaRPr kumimoji="0" lang="en-GB" sz="3200" b="1" i="1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340768"/>
            <a:ext cx="7755019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7" y="2492896"/>
            <a:ext cx="7968885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F7CCD3-4AB6-4755-B274-5C82B16CB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5032F0-B606-F04A-2599-3B8478F17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18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115616" y="188640"/>
            <a:ext cx="8028384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TEST OF HYPOTHESIS</a:t>
            </a:r>
            <a:endParaRPr kumimoji="0" lang="en-GB" sz="3200" b="1" i="1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052736"/>
            <a:ext cx="7653243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3212976"/>
            <a:ext cx="7462488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50961" y="4293096"/>
            <a:ext cx="7451461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784E01-AF40-4ADC-8A83-273FBF6B9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2E8152-33A6-D6F1-B6F5-9C845B54B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19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9632" y="1124744"/>
            <a:ext cx="7560840" cy="4627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>
              <a:latin typeface="Comic Sans MS" pitchFamily="66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Comic Sans MS" pitchFamily="66" charset="0"/>
              </a:rPr>
              <a:t>Concepts of Sampling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Comic Sans MS" pitchFamily="66" charset="0"/>
              </a:rPr>
              <a:t>Concepts of Hypothesis Testing: </a:t>
            </a:r>
            <a:endParaRPr lang="en-GB" sz="2400" dirty="0">
              <a:latin typeface="Comic Sans MS" pitchFamily="66" charset="0"/>
            </a:endParaRPr>
          </a:p>
          <a:p>
            <a:pPr marL="914352" lvl="1" indent="-457200">
              <a:lnSpc>
                <a:spcPct val="150000"/>
              </a:lnSpc>
            </a:pPr>
            <a:r>
              <a:rPr lang="en-US" sz="2400" dirty="0">
                <a:latin typeface="Comic Sans MS" pitchFamily="66" charset="0"/>
              </a:rPr>
              <a:t>-The Null and Alterative/Research Hypotheses</a:t>
            </a:r>
            <a:endParaRPr lang="en-GB" sz="2400" dirty="0">
              <a:latin typeface="Comic Sans MS" pitchFamily="66" charset="0"/>
            </a:endParaRPr>
          </a:p>
          <a:p>
            <a:pPr marL="914352" lvl="1" indent="-457200">
              <a:lnSpc>
                <a:spcPct val="150000"/>
              </a:lnSpc>
            </a:pPr>
            <a:r>
              <a:rPr lang="en-US" sz="2400" dirty="0">
                <a:latin typeface="Comic Sans MS" pitchFamily="66" charset="0"/>
              </a:rPr>
              <a:t>-One and two-tail tests </a:t>
            </a:r>
            <a:endParaRPr lang="en-GB" sz="2400" dirty="0">
              <a:latin typeface="Comic Sans MS" pitchFamily="66" charset="0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Comic Sans MS" pitchFamily="66" charset="0"/>
              </a:rPr>
              <a:t>Testing involving the mean for a single population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Comic Sans MS" pitchFamily="66" charset="0"/>
              </a:rPr>
              <a:t>-Large sample test-Z-test</a:t>
            </a:r>
            <a:endParaRPr lang="en-GB" sz="2400" dirty="0">
              <a:latin typeface="Comic Sans MS" pitchFamily="66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Comic Sans MS" pitchFamily="66" charset="0"/>
              </a:rPr>
              <a:t>-Small sample test- student -</a:t>
            </a:r>
            <a:r>
              <a:rPr lang="en-US" sz="3200" dirty="0">
                <a:latin typeface="Comic Sans MS" pitchFamily="66" charset="0"/>
              </a:rPr>
              <a:t>t</a:t>
            </a:r>
            <a:endParaRPr lang="en-GB" sz="3200" dirty="0">
              <a:latin typeface="Comic Sans MS" pitchFamily="66" charset="0"/>
            </a:endParaRPr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1115616" y="188640"/>
            <a:ext cx="8028384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TEST OF HYPOTHESIS</a:t>
            </a:r>
            <a:endParaRPr kumimoji="0" lang="en-GB" sz="3200" b="1" i="1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3F4FAF-A418-4036-8A6F-8238C9722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B90A26-189C-6E3E-D30F-F920AFAA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115616" y="188640"/>
            <a:ext cx="8028384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TEST OF HYPOTHESIS</a:t>
            </a:r>
            <a:endParaRPr kumimoji="0" lang="en-GB" sz="3200" b="1" i="1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268760"/>
            <a:ext cx="733247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944ACD-04BB-4CEE-949D-743D892B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F3C6FD-D5F7-9628-291F-F581ECEC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20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115616" y="188640"/>
            <a:ext cx="8028384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TEST OF HYPOTHESIS</a:t>
            </a:r>
            <a:endParaRPr kumimoji="0" lang="en-GB" sz="3200" b="1" i="1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042988"/>
            <a:ext cx="7560840" cy="5471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5285B4-C1C5-4498-BDD7-29352F61A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A8D8A4-DC81-8C90-74C0-8AECE8B80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21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115616" y="188640"/>
            <a:ext cx="8028384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TEST OF HYPOTHESIS</a:t>
            </a:r>
            <a:endParaRPr kumimoji="0" lang="en-GB" sz="3200" b="1" i="1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556792"/>
            <a:ext cx="7697778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5877272"/>
            <a:ext cx="14954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FFE1F86-560B-4261-BACB-88C75E1C0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0895CD-184D-436F-8499-71843826C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966" y="4293096"/>
            <a:ext cx="449386" cy="3760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A58C36-97D3-4604-9599-D88972020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680" y="4995838"/>
            <a:ext cx="586212" cy="44938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9A8C1-194E-974C-6EF9-D58CF8091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22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115616" y="188640"/>
            <a:ext cx="8028384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TEST OF HYPOTHESIS</a:t>
            </a:r>
            <a:endParaRPr kumimoji="0" lang="en-GB" sz="3200" b="1" i="1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7704" y="2276872"/>
            <a:ext cx="6120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Solution ???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FA6995-FFA8-464C-94AD-BD9BD8EDE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9A69B0-3141-C6AA-359F-38AAD4AE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23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115616" y="188640"/>
            <a:ext cx="8028384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TEST OF HYPOTHESIS</a:t>
            </a:r>
            <a:endParaRPr kumimoji="0" lang="en-GB" sz="3200" b="1" i="1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051416"/>
            <a:ext cx="7416824" cy="5401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C7322C-340D-4F71-B55F-B79F83AD9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5A0059-C581-50E7-4AC7-3B0DC6A4E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24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115616" y="188640"/>
            <a:ext cx="8028384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TEST OF HYPOTHESIS</a:t>
            </a:r>
            <a:endParaRPr kumimoji="0" lang="en-GB" sz="3200" b="1" i="1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268760"/>
            <a:ext cx="39814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1844824"/>
            <a:ext cx="371475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4725144"/>
            <a:ext cx="7336443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B761EF-EC96-45CD-BE59-C75C7E87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732425-DD01-4374-357C-04D5A6392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25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115616" y="188640"/>
            <a:ext cx="8028384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TEST OF HYPOTHESIS</a:t>
            </a:r>
            <a:endParaRPr kumimoji="0" lang="en-GB" sz="3200" b="1" i="1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B761EF-EC96-45CD-BE59-C75C7E87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E1298-7D46-4072-9D79-5FB1C422E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78" y="0"/>
            <a:ext cx="6909243" cy="6858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07FBE3-AE9C-76FA-2BAE-3D4F93D24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7158178"/>
      </p:ext>
    </p:extLst>
  </p:cSld>
  <p:clrMapOvr>
    <a:masterClrMapping/>
  </p:clrMapOvr>
  <p:transition>
    <p:wheel spokes="8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115616" y="188640"/>
            <a:ext cx="8028384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TEST OF HYPOTHESIS</a:t>
            </a:r>
            <a:endParaRPr kumimoji="0" lang="en-GB" sz="3200" b="1" i="1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196752"/>
            <a:ext cx="7096455" cy="3392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17584C-19C4-4CCD-8692-0C2292DB8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1368C5-8A2C-EB2E-FAED-458CD4AE1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27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115616" y="188640"/>
            <a:ext cx="8028384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TEST OF HYPOTHESIS</a:t>
            </a:r>
            <a:endParaRPr kumimoji="0" lang="en-GB" sz="3200" b="1" i="1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071563"/>
            <a:ext cx="7920880" cy="5609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9B5FD13-B221-414F-97A2-17B2731C5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49B841-5C71-CA2E-9266-AAB6C276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28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115616" y="188640"/>
            <a:ext cx="8028384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TEST OF HYPOTHESIS</a:t>
            </a:r>
            <a:endParaRPr kumimoji="0" lang="en-GB" sz="3200" b="1" i="1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340768"/>
            <a:ext cx="7620261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068797A-FBE1-4453-9E54-B57DC7AE5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7CBB8E-43AB-D848-6E1D-8DEAF57E8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29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5616" y="274638"/>
            <a:ext cx="8028384" cy="1143000"/>
          </a:xfrm>
        </p:spPr>
        <p:txBody>
          <a:bodyPr>
            <a:noAutofit/>
          </a:bodyPr>
          <a:lstStyle/>
          <a:p>
            <a:pPr algn="ctr"/>
            <a:r>
              <a:rPr lang="en-US" sz="3200" b="1" i="1" dirty="0"/>
              <a:t>SAMPLING</a:t>
            </a:r>
            <a:endParaRPr lang="en-GB" sz="3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1187624" y="1412776"/>
            <a:ext cx="727280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 u="sng" dirty="0"/>
              <a:t>Definition: </a:t>
            </a:r>
          </a:p>
          <a:p>
            <a:pPr algn="l"/>
            <a:r>
              <a:rPr lang="en-US" sz="2400" i="1" dirty="0"/>
              <a:t>Sampling is  a selection of a part of a population, called “sample”.</a:t>
            </a:r>
          </a:p>
          <a:p>
            <a:pPr lvl="0" algn="l"/>
            <a:r>
              <a:rPr lang="en-US" sz="2400" dirty="0"/>
              <a:t>It is sometimes difficult or impossible to carry out research of an entire population</a:t>
            </a:r>
          </a:p>
          <a:p>
            <a:pPr lvl="0" algn="l"/>
            <a:endParaRPr lang="en-US" sz="1200" dirty="0"/>
          </a:p>
          <a:p>
            <a:pPr lvl="0" algn="l"/>
            <a:r>
              <a:rPr lang="en-US" sz="2400" dirty="0"/>
              <a:t>Examples</a:t>
            </a:r>
          </a:p>
          <a:p>
            <a:pPr lvl="2" algn="l"/>
            <a:r>
              <a:rPr lang="en-US" sz="2400" dirty="0"/>
              <a:t>fish in a lake, </a:t>
            </a:r>
          </a:p>
          <a:p>
            <a:pPr lvl="2" algn="l"/>
            <a:r>
              <a:rPr lang="en-US" sz="2400" dirty="0"/>
              <a:t>inhabitants in a city, </a:t>
            </a:r>
          </a:p>
          <a:p>
            <a:pPr lvl="2" algn="l"/>
            <a:r>
              <a:rPr lang="en-US" sz="2400" dirty="0"/>
              <a:t>machines in various factories, </a:t>
            </a:r>
          </a:p>
          <a:p>
            <a:pPr lvl="2" algn="l"/>
            <a:r>
              <a:rPr lang="en-US" sz="2400" dirty="0"/>
              <a:t>students’ performance in national examination, etc</a:t>
            </a:r>
          </a:p>
          <a:p>
            <a:pPr lvl="2" algn="l">
              <a:buFont typeface="Arial" pitchFamily="34" charset="0"/>
              <a:buChar char="•"/>
            </a:pPr>
            <a:endParaRPr lang="en-US" sz="1200" dirty="0"/>
          </a:p>
          <a:p>
            <a:pPr lvl="0" algn="l"/>
            <a:r>
              <a:rPr lang="en-US" sz="2400" dirty="0"/>
              <a:t> therefore a  section of a population is analyzed and conclusions made for the entire population. </a:t>
            </a:r>
            <a:endParaRPr lang="en-GB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F07C5C-27BB-4150-86A8-3DB030BB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2023@tkaranjah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39AC12-5955-4E9A-8A57-BAACA9381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3</a:t>
            </a:fld>
            <a:endParaRPr lang="en-GB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115616" y="188640"/>
            <a:ext cx="8028384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TEST OF HYPOTHESIS</a:t>
            </a:r>
            <a:endParaRPr kumimoji="0" lang="en-GB" sz="3200" b="1" i="1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7704" y="2276872"/>
            <a:ext cx="6120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Solution ???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E2909A-98D0-44B7-8B7F-7220300A4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5C4F2-D839-28E3-FB2C-D63E213B6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30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115616" y="188640"/>
            <a:ext cx="8028384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TEST OF HYPOTHESIS</a:t>
            </a:r>
            <a:endParaRPr kumimoji="0" lang="en-GB" sz="3200" b="1" i="1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908720"/>
            <a:ext cx="6804223" cy="510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D4F351-8246-4EC8-A4DB-5E700E58C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7D35C1-D99D-9728-AF73-EF5CC34F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31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115616" y="188640"/>
            <a:ext cx="8028384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TEST OF HYPOTHESIS</a:t>
            </a:r>
            <a:endParaRPr kumimoji="0" lang="en-GB" sz="3200" b="1" i="1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052736"/>
            <a:ext cx="40862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1700808"/>
            <a:ext cx="401955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4509120"/>
            <a:ext cx="6912768" cy="1743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1D4FC99-F831-42B4-BA32-072C07424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94D2BB-3C4E-C0E2-BDAC-AB849629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32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115616" y="188640"/>
            <a:ext cx="8028384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TEST OF HYPOTHESIS</a:t>
            </a:r>
            <a:endParaRPr kumimoji="0" lang="en-GB" sz="3200" b="1" i="1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24744"/>
            <a:ext cx="7317726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336201-B511-4814-9C8D-879C55D9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518467-785D-5D7D-E70E-2CC8091D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33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115616" y="188640"/>
            <a:ext cx="8028384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TEST OF HYPOTHESIS</a:t>
            </a:r>
            <a:endParaRPr kumimoji="0" lang="en-GB" sz="3200" b="1" i="1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124744"/>
            <a:ext cx="7616679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413944-17BB-414F-947A-EF077E737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00A9E8-72E5-3535-B7E2-948DC2632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34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115616" y="188640"/>
            <a:ext cx="8028384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TEST OF HYPOTHESIS</a:t>
            </a:r>
            <a:endParaRPr kumimoji="0" lang="en-GB" sz="3200" b="1" i="1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980728"/>
            <a:ext cx="6984776" cy="418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2C890B-267B-48C8-BBA7-0060F4D10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3DBDA9-C0B4-54ED-7D7F-D5D508FB8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35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115616" y="188640"/>
            <a:ext cx="8028384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TEST OF HYPOTHESIS</a:t>
            </a:r>
            <a:endParaRPr kumimoji="0" lang="en-GB" sz="3200" b="1" i="1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340768"/>
            <a:ext cx="4953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4869160"/>
            <a:ext cx="723768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999FBA-B7D5-4936-85AA-4FF7FC299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CD97F8-6FEC-8984-AAFA-FAAC9A064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36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115616" y="188640"/>
            <a:ext cx="8028384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TEST OF HYPOTHESIS</a:t>
            </a:r>
            <a:endParaRPr kumimoji="0" lang="en-GB" sz="3200" b="1" i="1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052736"/>
            <a:ext cx="7772848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7" y="3933056"/>
            <a:ext cx="7999365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AE533A-2088-4575-BE0B-C083F373F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8882C6-27EA-4C1F-B1E0-680419497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1475655"/>
            <a:ext cx="3240359" cy="50205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C5A1D-353B-2117-38B3-27496A50D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37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115616" y="188640"/>
            <a:ext cx="8028384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TEST OF HYPOTHESIS</a:t>
            </a:r>
            <a:endParaRPr kumimoji="0" lang="en-GB" sz="3200" b="1" i="1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9048" y="1340768"/>
            <a:ext cx="7937448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1E4E1C-DFAA-4141-B9C3-266B2E466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4803A3-7164-DFA3-4571-29ACE2AF8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38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115616" y="188640"/>
            <a:ext cx="8028384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TEST OF HYPOTHESIS</a:t>
            </a:r>
            <a:endParaRPr kumimoji="0" lang="en-GB" sz="3200" b="1" i="1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131565"/>
            <a:ext cx="7056784" cy="333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B7C757-205E-4DED-89B9-91619EB77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4EF8B5-4878-262B-B8B1-62601BE2C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39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9592" y="0"/>
            <a:ext cx="8028384" cy="1143000"/>
          </a:xfrm>
        </p:spPr>
        <p:txBody>
          <a:bodyPr>
            <a:noAutofit/>
          </a:bodyPr>
          <a:lstStyle/>
          <a:p>
            <a:pPr algn="ctr"/>
            <a:r>
              <a:rPr lang="en-US" sz="3200" b="1" i="1" dirty="0"/>
              <a:t>SAMPLING</a:t>
            </a:r>
            <a:endParaRPr lang="en-GB" sz="3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1187624" y="1829142"/>
            <a:ext cx="72728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Populations are too large to study in their entirety therefore it is necessary to select representative sample of manageable sizes.</a:t>
            </a:r>
            <a:endParaRPr lang="en-GB" sz="2800" dirty="0"/>
          </a:p>
        </p:txBody>
      </p:sp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645024"/>
            <a:ext cx="7772400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A1F90D-4B1C-4DC3-9854-50EC0B3EA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2023@tkaranjah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BACEA6-346A-2F6C-B290-8282CE3A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4</a:t>
            </a:fld>
            <a:endParaRPr lang="en-GB" dirty="0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115616" y="188640"/>
            <a:ext cx="8028384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TEST OF HYPOTHESIS</a:t>
            </a:r>
            <a:endParaRPr kumimoji="0" lang="en-GB" sz="3200" b="1" i="1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980728"/>
            <a:ext cx="7576984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CB0201-8C03-4006-A3C1-E4888819D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6FFDF8-015A-8ED9-495F-8090B579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40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115616" y="188640"/>
            <a:ext cx="8028384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TEST OF HYPOTHESIS</a:t>
            </a:r>
            <a:endParaRPr kumimoji="0" lang="en-GB" sz="3200" b="1" i="1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980728"/>
            <a:ext cx="7349449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5013176"/>
            <a:ext cx="7461616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A36A47-5497-477F-A7F4-B12486F7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3BDC0B-EDDB-B594-89BC-671FBA8C5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41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115616" y="188640"/>
            <a:ext cx="8028384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TEST OF HYPOTHESIS</a:t>
            </a:r>
            <a:endParaRPr kumimoji="0" lang="en-GB" sz="3200" b="1" i="1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4" y="995933"/>
            <a:ext cx="8003199" cy="5673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BC4EAA-052A-4064-B57A-A843A4C2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3B58F1-ED36-677F-B100-3C0F7E806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42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115616" y="188640"/>
            <a:ext cx="8028384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TEST OF HYPOTHESIS</a:t>
            </a:r>
            <a:endParaRPr kumimoji="0" lang="en-GB" sz="3200" b="1" i="1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5" y="1124744"/>
            <a:ext cx="7580177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4F142D-92F0-4DD4-AA71-0756D0012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9858CE-8979-B32E-BFF3-98BEB93E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43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115616" y="188640"/>
            <a:ext cx="8028384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TEST OF HYPOTHESIS</a:t>
            </a:r>
            <a:endParaRPr kumimoji="0" lang="en-GB" sz="3200" b="1" i="1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052736"/>
            <a:ext cx="756084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3140968"/>
            <a:ext cx="6336704" cy="3058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EB76B5-AA92-48A8-B875-75FD2BBB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C87F89-9B84-4A77-46EC-9AFAE6D5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44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115616" y="188640"/>
            <a:ext cx="8028384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TEST OF HYPOTHESIS</a:t>
            </a:r>
            <a:endParaRPr kumimoji="0" lang="en-GB" sz="3200" b="1" i="1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908720"/>
            <a:ext cx="6408712" cy="4325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5373216"/>
            <a:ext cx="8007617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D466B3-5897-4DE0-81B4-6772466F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D840F3-89B7-5F68-7DCB-4492D8904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45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115616" y="188640"/>
            <a:ext cx="8028384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TEST OF HYPOTHESIS</a:t>
            </a:r>
            <a:endParaRPr kumimoji="0" lang="en-GB" sz="3200" b="1" i="1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980728"/>
            <a:ext cx="7619131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4221088"/>
            <a:ext cx="7200800" cy="2347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71DD3A-0A27-4464-8DDB-D1A46E42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67185F-2A89-6F73-297D-B3CA95025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46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115616" y="188640"/>
            <a:ext cx="8028384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TEST OF HYPOTHESIS</a:t>
            </a:r>
            <a:endParaRPr kumimoji="0" lang="en-GB" sz="3200" b="1" i="1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9688" y="1085850"/>
            <a:ext cx="7006728" cy="5032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BBD7E9-7773-4AFE-9183-F23BFAE8C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5F7978-38B5-1107-CD0B-793B992E8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47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115616" y="188640"/>
            <a:ext cx="8028384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TEST OF HYPOTHESIS</a:t>
            </a:r>
            <a:endParaRPr kumimoji="0" lang="en-GB" sz="3200" b="1" i="1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500" y="1700808"/>
            <a:ext cx="7620620" cy="2880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CE0BF2-9CEE-4144-8AF2-AA5C3B28F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D97BDF-2CBF-00A5-BC6B-18B323247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48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3608" y="1124744"/>
            <a:ext cx="7848872" cy="1488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3200" dirty="0">
                <a:latin typeface="Comic Sans MS" pitchFamily="66" charset="0"/>
              </a:rPr>
              <a:t>Small sample test -means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>
                <a:latin typeface="Comic Sans MS" pitchFamily="66" charset="0"/>
              </a:rPr>
              <a:t>	student –t </a:t>
            </a:r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1115616" y="188640"/>
            <a:ext cx="8028384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TEST OF HYPOTHESIS</a:t>
            </a:r>
            <a:endParaRPr kumimoji="0" lang="en-GB" sz="3200" b="1" i="1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2717C-547C-4661-AA17-DD5EABA90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8B8BA-F23C-8D3D-F433-597E9C4F9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49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5616" y="274638"/>
            <a:ext cx="8028384" cy="1143000"/>
          </a:xfrm>
        </p:spPr>
        <p:txBody>
          <a:bodyPr>
            <a:noAutofit/>
          </a:bodyPr>
          <a:lstStyle/>
          <a:p>
            <a:pPr algn="ctr"/>
            <a:r>
              <a:rPr lang="en-US" sz="3200" b="1" i="1" dirty="0"/>
              <a:t>SAMPLING</a:t>
            </a:r>
            <a:endParaRPr lang="en-GB" sz="3200" b="1" i="1" dirty="0"/>
          </a:p>
        </p:txBody>
      </p:sp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2972" y="1556792"/>
            <a:ext cx="7704856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A3C3A2D-7723-43F6-A97F-794EFE7EC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2023@tkaranjah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1FA485-FAC3-7ED5-1F6C-EB6D36A57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5</a:t>
            </a:fld>
            <a:endParaRPr lang="en-GB" dirty="0"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115616" y="188640"/>
            <a:ext cx="8028384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t-TEST</a:t>
            </a:r>
            <a:endParaRPr kumimoji="0" lang="en-GB" sz="3200" b="1" i="1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052736"/>
            <a:ext cx="7621753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4903A1D-CF1C-4C58-8F84-BBA74B138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1926B5-9D0D-47F6-41CD-7DF135FC4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50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115616" y="188640"/>
            <a:ext cx="8028384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t-TEST</a:t>
            </a:r>
            <a:endParaRPr kumimoji="0" lang="en-GB" sz="3200" b="1" i="1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3" y="980728"/>
            <a:ext cx="7730343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4005064"/>
            <a:ext cx="367665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A2CDF4-9A62-41E9-9368-440DACBCD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1CB23C-270A-0477-EDFE-A4BA0456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51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115616" y="188640"/>
            <a:ext cx="8028384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t-TEST</a:t>
            </a:r>
            <a:endParaRPr kumimoji="0" lang="en-GB" sz="3200" b="1" i="1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052737"/>
            <a:ext cx="7200800" cy="81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916832"/>
            <a:ext cx="7776864" cy="4727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01CC3C-D4AD-4746-8A7D-3887B2FAF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49C4E4-B1DC-2DAE-85F4-593263FEB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52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115616" y="188640"/>
            <a:ext cx="8028384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t-TEST</a:t>
            </a:r>
            <a:endParaRPr kumimoji="0" lang="en-GB" sz="3200" b="1" i="1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980727"/>
            <a:ext cx="5616624" cy="217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2F5817-2C05-4DB2-B5C3-F3C36E8E8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5465F2-9D8D-3471-5454-FCA6BD24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53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115616" y="188640"/>
            <a:ext cx="8028384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t-TEST</a:t>
            </a:r>
            <a:endParaRPr kumimoji="0" lang="en-GB" sz="3200" b="1" i="1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052736"/>
            <a:ext cx="6552728" cy="569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FC644C-5995-46A1-899C-D4AF17AB1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6A6059-CEEB-7E87-9B43-88C30D2E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54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115616" y="188640"/>
            <a:ext cx="8028384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t-TEST</a:t>
            </a:r>
            <a:endParaRPr kumimoji="0" lang="en-GB" sz="3200" b="1" i="1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980728"/>
            <a:ext cx="7292946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645024"/>
            <a:ext cx="7548912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61574C-EE5E-49B1-BA43-7841CD646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7737AD-0CDE-3303-3D74-2F90EE6C8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55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115616" y="188640"/>
            <a:ext cx="8028384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t-TEST</a:t>
            </a:r>
            <a:endParaRPr kumimoji="0" lang="en-GB" sz="3200" b="1" i="1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124744"/>
            <a:ext cx="7617688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6370A-86B4-4398-BA8E-0F79C0FE9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BA47A0-A52F-9789-3079-2FD84C46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56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115616" y="188640"/>
            <a:ext cx="8028384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t-TEST</a:t>
            </a:r>
            <a:endParaRPr kumimoji="0" lang="en-GB" sz="3200" b="1" i="1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1182" y="2967335"/>
            <a:ext cx="41216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Solution ????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EDC1DA-6370-41BA-895B-6AE543347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9C7670-F3C4-BEBD-9BFA-965D6978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57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115616" y="188640"/>
            <a:ext cx="8028384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t-TEST</a:t>
            </a:r>
            <a:endParaRPr kumimoji="0" lang="en-GB" sz="3200" b="1" i="1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980728"/>
            <a:ext cx="6696744" cy="436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A3DAD2-1E7E-460F-B51C-2AC29C600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A3F6EF-E0D3-B8EC-FE6C-455C3082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58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115616" y="188640"/>
            <a:ext cx="8028384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t-TEST</a:t>
            </a:r>
            <a:endParaRPr kumimoji="0" lang="en-GB" sz="3200" b="1" i="1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A3DAD2-1E7E-460F-B51C-2AC29C600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A4470E-7BAC-4836-AE01-BC0606917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85" y="0"/>
            <a:ext cx="8186229" cy="6858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9AAC9-B04F-DF7B-E519-40E6B9741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59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8159653"/>
      </p:ext>
    </p:extLst>
  </p:cSld>
  <p:clrMapOvr>
    <a:masterClrMapping/>
  </p:clrMapOvr>
  <p:transition>
    <p:wheel spokes="8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5616" y="274638"/>
            <a:ext cx="8028384" cy="1143000"/>
          </a:xfrm>
        </p:spPr>
        <p:txBody>
          <a:bodyPr>
            <a:noAutofit/>
          </a:bodyPr>
          <a:lstStyle/>
          <a:p>
            <a:pPr algn="ctr"/>
            <a:r>
              <a:rPr lang="en-US" sz="3200" b="1" i="1" dirty="0"/>
              <a:t>SAMPLING</a:t>
            </a:r>
            <a:endParaRPr lang="en-GB" sz="3200" b="1" i="1" dirty="0"/>
          </a:p>
        </p:txBody>
      </p:sp>
      <p:pic>
        <p:nvPicPr>
          <p:cNvPr id="140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628800"/>
            <a:ext cx="7488832" cy="28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155E92-8A1B-48FE-B7E8-3B2755E98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2023@tkaranjah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E4F05E-6855-24AC-60D9-1AA21452D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6</a:t>
            </a:fld>
            <a:endParaRPr lang="en-GB" dirty="0"/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115616" y="188640"/>
            <a:ext cx="8028384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t-TEST</a:t>
            </a:r>
            <a:endParaRPr kumimoji="0" lang="en-GB" sz="3200" b="1" i="1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124744"/>
            <a:ext cx="5726407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1" y="1988840"/>
            <a:ext cx="6840760" cy="1239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3284983"/>
            <a:ext cx="5472608" cy="617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63689" y="4005064"/>
            <a:ext cx="6552728" cy="1266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15615" y="5445224"/>
            <a:ext cx="7358081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B97BE3-05D6-4F2B-B822-AD4CF15A2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5CD203-2354-F240-85FC-DD94B16B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60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115616" y="188640"/>
            <a:ext cx="8028384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t-TEST</a:t>
            </a:r>
            <a:endParaRPr kumimoji="0" lang="en-GB" sz="3200" b="1" i="1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969268"/>
            <a:ext cx="7201064" cy="2315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614A11-44BE-42FF-A4AE-01184ADD3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F068F0-DF39-B74B-1992-E7438A423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61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115616" y="188640"/>
            <a:ext cx="8028384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t-TEST</a:t>
            </a:r>
            <a:endParaRPr kumimoji="0" lang="en-GB" sz="3200" b="1" i="1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052736"/>
            <a:ext cx="7560840" cy="653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3861048"/>
            <a:ext cx="5619848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1916831"/>
            <a:ext cx="7128792" cy="1882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DB3399-5202-4FB6-BE10-65E5F6E58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7FB3CC-43F5-B539-BDEE-157AB95A5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62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115616" y="188640"/>
            <a:ext cx="8028384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t-TEST</a:t>
            </a:r>
            <a:endParaRPr kumimoji="0" lang="en-GB" sz="3200" b="1" i="1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005063"/>
            <a:ext cx="7321624" cy="805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47790" y="2492896"/>
            <a:ext cx="362035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1340768"/>
            <a:ext cx="690169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E9E5CF-812A-491B-B431-4C624E34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80C07C-958B-CCF6-8038-C2013E28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63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115616" y="188640"/>
            <a:ext cx="8028384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t-TEST</a:t>
            </a:r>
            <a:endParaRPr kumimoji="0" lang="en-GB" sz="3200" b="1" i="1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147763"/>
            <a:ext cx="7650262" cy="5089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5FDDC5-80C5-4C3C-8EA3-B2857A734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CDF5D2-A89B-1472-26EF-F6A3EB347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64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115616" y="188640"/>
            <a:ext cx="8028384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t-TEST</a:t>
            </a:r>
            <a:endParaRPr kumimoji="0" lang="en-GB" sz="3200" b="1" i="1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124744"/>
            <a:ext cx="5616624" cy="3748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153A2C-D055-4708-B7D1-AB29CF3EC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4A56BC-6810-6F42-EEB6-895A16C9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65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115616" y="188640"/>
            <a:ext cx="8028384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t-TEST</a:t>
            </a:r>
            <a:endParaRPr kumimoji="0" lang="en-GB" sz="3200" b="1" i="1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052736"/>
            <a:ext cx="6792240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4077072"/>
            <a:ext cx="7649855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668B1A-712F-4F04-8CC2-0DBC1F1F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D41699-AC79-B2DD-F211-8249B549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66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115616" y="188640"/>
            <a:ext cx="8028384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t-TEST</a:t>
            </a:r>
            <a:endParaRPr kumimoji="0" lang="en-GB" sz="3200" b="1" i="1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908720"/>
            <a:ext cx="7189162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4005064"/>
            <a:ext cx="7555622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D5D8F1-7780-4BA5-BC4B-8044F02D8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08D49E-BF61-C658-D02F-FFBDB9116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67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115616" y="188640"/>
            <a:ext cx="8028384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t-TEST</a:t>
            </a:r>
            <a:endParaRPr kumimoji="0" lang="en-GB" sz="3200" b="1" i="1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052736"/>
            <a:ext cx="7419659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D6B245-8FAD-4690-B51F-897B7660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CEA581-F343-E876-6DE3-39B2D7418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68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115616" y="188640"/>
            <a:ext cx="8028384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t-TEST</a:t>
            </a:r>
            <a:endParaRPr kumimoji="0" lang="en-GB" sz="3200" b="1" i="1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1182" y="2967335"/>
            <a:ext cx="41216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Solution ????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23BFF4-5E7B-4158-A9EA-792222711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FBCA71-4BE1-413D-5A01-BA27895E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69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9632" y="1124744"/>
            <a:ext cx="756084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u="sng" dirty="0"/>
              <a:t>Definition:</a:t>
            </a:r>
          </a:p>
          <a:p>
            <a:endParaRPr lang="en-GB" sz="3200" dirty="0"/>
          </a:p>
          <a:p>
            <a:r>
              <a:rPr lang="en-US" sz="3200" dirty="0"/>
              <a:t> A statistical hypothesis is an assumption (statement) about a population. The statement may be true or false . Calculation are done to prove it right or wrong . A hypotheses in formulated with a view to rejecting or accepting it.</a:t>
            </a:r>
            <a:endParaRPr lang="en-GB" sz="3200" dirty="0"/>
          </a:p>
          <a:p>
            <a:pPr marL="514350" lvl="0" indent="-514350"/>
            <a:endParaRPr lang="en-GB" sz="9600" b="1" i="1" dirty="0"/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1115616" y="188640"/>
            <a:ext cx="8028384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TEST OF HYPOTHESIS</a:t>
            </a:r>
            <a:endParaRPr kumimoji="0" lang="en-GB" sz="3200" b="1" i="1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CEEC2E-08E1-43D3-B630-F98DAADA6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F9805D-FD48-A6EE-6890-3AEAE923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7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492896"/>
            <a:ext cx="7498080" cy="1143000"/>
          </a:xfrm>
        </p:spPr>
        <p:txBody>
          <a:bodyPr/>
          <a:lstStyle/>
          <a:p>
            <a:pPr algn="ctr"/>
            <a:fld id="{82CCBC73-2A1F-493E-9054-DC5D52CF974F}" type="datetime13">
              <a:rPr lang="en-GB" smtClean="0"/>
              <a:pPr algn="ctr"/>
              <a:t>12:10:16 PM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472871" y="764704"/>
            <a:ext cx="57246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latin typeface="Algerian" pitchFamily="82" charset="0"/>
              </a:rPr>
              <a:t>END OF  LECTURE 8		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C7E60-FBF5-4695-8FEA-5714627A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3FAF2-9947-9D96-C953-78D481DA9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70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115616" y="188640"/>
            <a:ext cx="8028384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TEST OF HYPOTHESIS</a:t>
            </a:r>
            <a:endParaRPr kumimoji="0" lang="en-GB" sz="3200" b="1" i="1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01" y="2204864"/>
            <a:ext cx="7955595" cy="2608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8BC916-DFE6-44F4-9ED7-38ADADE50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D368E0-1E11-E9F4-4392-6791A0391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8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115616" y="188640"/>
            <a:ext cx="8028384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TEST OF HYPOTHESIS</a:t>
            </a:r>
            <a:endParaRPr kumimoji="0" lang="en-GB" sz="3200" b="1" i="1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340768"/>
            <a:ext cx="7920880" cy="361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6542DA-B07D-43FC-8A2B-52B556C76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9A99D-6B32-93C8-0F17-3B99C39D1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9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8760</TotalTime>
  <Words>647</Words>
  <Application>Microsoft Office PowerPoint</Application>
  <PresentationFormat>On-screen Show (4:3)</PresentationFormat>
  <Paragraphs>241</Paragraphs>
  <Slides>70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  <vt:variant>
        <vt:lpstr>Custom Shows</vt:lpstr>
      </vt:variant>
      <vt:variant>
        <vt:i4>1</vt:i4>
      </vt:variant>
    </vt:vector>
  </HeadingPairs>
  <TitlesOfParts>
    <vt:vector size="79" baseType="lpstr">
      <vt:lpstr>Algerian</vt:lpstr>
      <vt:lpstr>Arial</vt:lpstr>
      <vt:lpstr>Calibri</vt:lpstr>
      <vt:lpstr>Comic Sans MS</vt:lpstr>
      <vt:lpstr>Gill Sans MT</vt:lpstr>
      <vt:lpstr>Verdana</vt:lpstr>
      <vt:lpstr>Wingdings 2</vt:lpstr>
      <vt:lpstr>Solstice</vt:lpstr>
      <vt:lpstr>12:10:14 PM</vt:lpstr>
      <vt:lpstr>PowerPoint Presentation</vt:lpstr>
      <vt:lpstr>SAMPLING</vt:lpstr>
      <vt:lpstr>SAMPLING</vt:lpstr>
      <vt:lpstr>SAMPLING</vt:lpstr>
      <vt:lpstr>SAMPLING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12:10:16 PM</vt:lpstr>
      <vt:lpstr>Custom Show 1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mary wangari nduati</dc:creator>
  <cp:lastModifiedBy>Karanjah A N</cp:lastModifiedBy>
  <cp:revision>94</cp:revision>
  <dcterms:created xsi:type="dcterms:W3CDTF">2012-01-17T05:27:09Z</dcterms:created>
  <dcterms:modified xsi:type="dcterms:W3CDTF">2023-05-29T09:10:57Z</dcterms:modified>
</cp:coreProperties>
</file>