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72" r:id="rId7"/>
    <p:sldId id="273" r:id="rId8"/>
    <p:sldId id="261" r:id="rId9"/>
    <p:sldId id="263" r:id="rId10"/>
    <p:sldId id="271" r:id="rId11"/>
  </p:sldIdLst>
  <p:sldSz cx="18288000" cy="10287000"/>
  <p:notesSz cx="6858000" cy="9144000"/>
  <p:embeddedFontLst>
    <p:embeddedFont>
      <p:font typeface="Times New Roman Bold" panose="02020803070505020304" pitchFamily="18"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CD110-D447-FF00-AC74-745F60E457D9}" v="5" dt="2025-03-23T13:45:12.841"/>
    <p1510:client id="{4D7D407B-EE84-394D-5706-ECBC52922B3B}" v="778" dt="2025-03-21T13:55:19.744"/>
    <p1510:client id="{CE80D629-9CCE-7478-DFA2-C1D94F1F48AD}" v="32" dt="2025-03-22T09:11:03.5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23.03.2025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75439"/>
            <a:ext cx="18288000" cy="2610465"/>
            <a:chOff x="0" y="0"/>
            <a:chExt cx="24384000" cy="3480620"/>
          </a:xfrm>
        </p:grpSpPr>
        <p:sp>
          <p:nvSpPr>
            <p:cNvPr id="3" name="Freeform 3"/>
            <p:cNvSpPr/>
            <p:nvPr/>
          </p:nvSpPr>
          <p:spPr>
            <a:xfrm>
              <a:off x="0" y="0"/>
              <a:ext cx="24384000" cy="3480562"/>
            </a:xfrm>
            <a:custGeom>
              <a:avLst/>
              <a:gdLst/>
              <a:ahLst/>
              <a:cxnLst/>
              <a:rect l="l" t="t" r="r" b="b"/>
              <a:pathLst>
                <a:path w="24384000" h="3480562">
                  <a:moveTo>
                    <a:pt x="0" y="0"/>
                  </a:moveTo>
                  <a:lnTo>
                    <a:pt x="24384000" y="0"/>
                  </a:lnTo>
                  <a:lnTo>
                    <a:pt x="24384000" y="3480562"/>
                  </a:lnTo>
                  <a:lnTo>
                    <a:pt x="0" y="3480562"/>
                  </a:lnTo>
                  <a:close/>
                </a:path>
              </a:pathLst>
            </a:custGeom>
            <a:solidFill>
              <a:srgbClr val="AE1D49"/>
            </a:solidFill>
          </p:spPr>
        </p:sp>
      </p:grpSp>
      <p:sp>
        <p:nvSpPr>
          <p:cNvPr id="4" name="Freeform 4"/>
          <p:cNvSpPr/>
          <p:nvPr/>
        </p:nvSpPr>
        <p:spPr>
          <a:xfrm>
            <a:off x="13864962" y="8984827"/>
            <a:ext cx="4061946" cy="910288"/>
          </a:xfrm>
          <a:custGeom>
            <a:avLst/>
            <a:gdLst/>
            <a:ahLst/>
            <a:cxnLst/>
            <a:rect l="l" t="t" r="r" b="b"/>
            <a:pathLst>
              <a:path w="4061946" h="910288">
                <a:moveTo>
                  <a:pt x="0" y="0"/>
                </a:moveTo>
                <a:lnTo>
                  <a:pt x="4061946" y="0"/>
                </a:lnTo>
                <a:lnTo>
                  <a:pt x="4061946" y="910288"/>
                </a:lnTo>
                <a:lnTo>
                  <a:pt x="0" y="910288"/>
                </a:lnTo>
                <a:lnTo>
                  <a:pt x="0" y="0"/>
                </a:lnTo>
                <a:close/>
              </a:path>
            </a:pathLst>
          </a:custGeom>
          <a:blipFill>
            <a:blip r:embed="rId3"/>
            <a:stretch>
              <a:fillRect/>
            </a:stretch>
          </a:blipFill>
        </p:spPr>
      </p:sp>
      <p:sp>
        <p:nvSpPr>
          <p:cNvPr id="5" name="Freeform 5"/>
          <p:cNvSpPr/>
          <p:nvPr/>
        </p:nvSpPr>
        <p:spPr>
          <a:xfrm>
            <a:off x="0" y="-68270"/>
            <a:ext cx="1837549" cy="2203296"/>
          </a:xfrm>
          <a:custGeom>
            <a:avLst/>
            <a:gdLst/>
            <a:ahLst/>
            <a:cxnLst/>
            <a:rect l="l" t="t" r="r" b="b"/>
            <a:pathLst>
              <a:path w="1837549" h="2203296">
                <a:moveTo>
                  <a:pt x="0" y="0"/>
                </a:moveTo>
                <a:lnTo>
                  <a:pt x="1837549" y="0"/>
                </a:lnTo>
                <a:lnTo>
                  <a:pt x="1837549" y="2203296"/>
                </a:lnTo>
                <a:lnTo>
                  <a:pt x="0" y="2203296"/>
                </a:lnTo>
                <a:lnTo>
                  <a:pt x="0" y="0"/>
                </a:lnTo>
                <a:close/>
              </a:path>
            </a:pathLst>
          </a:custGeom>
          <a:blipFill>
            <a:blip r:embed="rId4"/>
            <a:stretch>
              <a:fillRect/>
            </a:stretch>
          </a:blipFill>
        </p:spPr>
      </p:sp>
      <p:sp>
        <p:nvSpPr>
          <p:cNvPr id="6" name="TextBox 6"/>
          <p:cNvSpPr txBox="1"/>
          <p:nvPr/>
        </p:nvSpPr>
        <p:spPr>
          <a:xfrm>
            <a:off x="3170480" y="3468368"/>
            <a:ext cx="11947037" cy="4616648"/>
          </a:xfrm>
          <a:prstGeom prst="rect">
            <a:avLst/>
          </a:prstGeom>
        </p:spPr>
        <p:txBody>
          <a:bodyPr lIns="0" tIns="0" rIns="0" bIns="0" rtlCol="0" anchor="t">
            <a:spAutoFit/>
          </a:bodyPr>
          <a:lstStyle/>
          <a:p>
            <a:pPr algn="ctr">
              <a:lnSpc>
                <a:spcPts val="3612"/>
              </a:lnSpc>
            </a:pPr>
            <a:endParaRPr lang="en-US" sz="3010" b="1" spc="-150">
              <a:solidFill>
                <a:srgbClr val="0D0D0D"/>
              </a:solidFill>
              <a:latin typeface="Times New Roman" panose="02020603050405020304" pitchFamily="18" charset="0"/>
              <a:ea typeface="Arimo Bold"/>
              <a:cs typeface="Arimo Bold"/>
              <a:sym typeface="Arimo Bold"/>
            </a:endParaRPr>
          </a:p>
          <a:p>
            <a:pPr algn="ctr">
              <a:lnSpc>
                <a:spcPts val="3612"/>
              </a:lnSpc>
            </a:pPr>
            <a:endParaRPr lang="en-US" sz="3010" b="1" spc="-150">
              <a:solidFill>
                <a:srgbClr val="0D0D0D"/>
              </a:solidFill>
              <a:latin typeface="Times New Roman" panose="02020603050405020304" pitchFamily="18" charset="0"/>
              <a:ea typeface="Arimo Bold"/>
              <a:cs typeface="Arimo Bold"/>
              <a:sym typeface="Arimo Bold"/>
            </a:endParaRPr>
          </a:p>
          <a:p>
            <a:pPr algn="ctr">
              <a:lnSpc>
                <a:spcPts val="3612"/>
              </a:lnSpc>
            </a:pPr>
            <a:r>
              <a:rPr lang="en-US" sz="3000" spc="-150" dirty="0">
                <a:solidFill>
                  <a:srgbClr val="0D0D0D"/>
                </a:solidFill>
                <a:latin typeface="Times New Roman"/>
                <a:ea typeface="Arimo"/>
                <a:cs typeface="Arimo"/>
                <a:sym typeface="Arimo"/>
              </a:rPr>
              <a:t>CH.SC.U4AIE23005 – BTPR Nikhil</a:t>
            </a:r>
            <a:endParaRPr lang="en-US" sz="3000" spc="-150" dirty="0">
              <a:solidFill>
                <a:srgbClr val="0D0D0D"/>
              </a:solidFill>
              <a:latin typeface="Times New Roman"/>
              <a:ea typeface="Arimo"/>
              <a:cs typeface="Arimo"/>
            </a:endParaRPr>
          </a:p>
          <a:p>
            <a:pPr algn="ctr">
              <a:lnSpc>
                <a:spcPts val="3612"/>
              </a:lnSpc>
            </a:pPr>
            <a:r>
              <a:rPr lang="en-US" sz="3000" spc="-150" dirty="0">
                <a:solidFill>
                  <a:srgbClr val="0D0D0D"/>
                </a:solidFill>
                <a:latin typeface="Times New Roman"/>
                <a:ea typeface="Arimo"/>
                <a:cs typeface="Arimo"/>
                <a:sym typeface="Arimo"/>
              </a:rPr>
              <a:t>CH.SC.U4AIE23005 –  M. </a:t>
            </a:r>
            <a:r>
              <a:rPr lang="en-US" sz="3000" spc="-150" dirty="0" err="1">
                <a:solidFill>
                  <a:srgbClr val="0D0D0D"/>
                </a:solidFill>
                <a:latin typeface="Times New Roman"/>
                <a:ea typeface="Arimo"/>
                <a:cs typeface="Arimo"/>
                <a:sym typeface="Arimo"/>
              </a:rPr>
              <a:t>Akshanth</a:t>
            </a:r>
            <a:r>
              <a:rPr lang="en-US" sz="3000" spc="-150" dirty="0">
                <a:solidFill>
                  <a:srgbClr val="0D0D0D"/>
                </a:solidFill>
                <a:latin typeface="Times New Roman"/>
                <a:ea typeface="Arimo"/>
                <a:cs typeface="Arimo"/>
                <a:sym typeface="Arimo"/>
              </a:rPr>
              <a:t> Chouhan </a:t>
            </a:r>
            <a:endParaRPr lang="en-US" sz="3000" spc="-150" dirty="0">
              <a:solidFill>
                <a:srgbClr val="0D0D0D"/>
              </a:solidFill>
              <a:latin typeface="Times New Roman"/>
              <a:ea typeface="Arimo Bold"/>
              <a:cs typeface="Arimo Bold"/>
              <a:sym typeface="Arimo Bold"/>
            </a:endParaRPr>
          </a:p>
          <a:p>
            <a:pPr algn="ctr">
              <a:lnSpc>
                <a:spcPts val="3612"/>
              </a:lnSpc>
            </a:pPr>
            <a:r>
              <a:rPr lang="en-US" sz="3000" spc="-150" dirty="0">
                <a:solidFill>
                  <a:srgbClr val="0D0D0D"/>
                </a:solidFill>
                <a:latin typeface="Times New Roman"/>
                <a:ea typeface="Arimo Bold"/>
                <a:cs typeface="Arimo Bold"/>
                <a:sym typeface="Arimo Bold"/>
              </a:rPr>
              <a:t>CH.SC.U4AIE20005  – Naishadha </a:t>
            </a:r>
            <a:r>
              <a:rPr lang="en-US" sz="3000" spc="-150" dirty="0" err="1">
                <a:solidFill>
                  <a:srgbClr val="0D0D0D"/>
                </a:solidFill>
                <a:latin typeface="Times New Roman"/>
                <a:ea typeface="Arimo Bold"/>
                <a:cs typeface="Arimo Bold"/>
                <a:sym typeface="Arimo Bold"/>
              </a:rPr>
              <a:t>Badithala</a:t>
            </a:r>
            <a:endParaRPr lang="en-US" sz="3000" spc="-150" dirty="0" err="1">
              <a:solidFill>
                <a:srgbClr val="0D0D0D"/>
              </a:solidFill>
              <a:latin typeface="Times New Roman"/>
              <a:ea typeface="Arimo Bold"/>
              <a:cs typeface="Arimo Bold"/>
            </a:endParaRPr>
          </a:p>
          <a:p>
            <a:pPr algn="ctr">
              <a:lnSpc>
                <a:spcPts val="3612"/>
              </a:lnSpc>
            </a:pPr>
            <a:r>
              <a:rPr lang="en-US" sz="3000" spc="-150" dirty="0">
                <a:solidFill>
                  <a:srgbClr val="0D0D0D"/>
                </a:solidFill>
                <a:latin typeface="Times New Roman"/>
                <a:ea typeface="Arimo Bold"/>
                <a:cs typeface="Arimo Bold"/>
                <a:sym typeface="Arimo Bold"/>
              </a:rPr>
              <a:t>CH.SC.U4AIE23005 – Kaushik </a:t>
            </a:r>
            <a:r>
              <a:rPr lang="en-US" sz="3000" spc="-150" err="1">
                <a:solidFill>
                  <a:srgbClr val="0D0D0D"/>
                </a:solidFill>
                <a:latin typeface="Times New Roman"/>
                <a:ea typeface="Arimo Bold"/>
                <a:cs typeface="Arimo Bold"/>
                <a:sym typeface="Arimo Bold"/>
              </a:rPr>
              <a:t>Poshimreddy</a:t>
            </a:r>
            <a:endParaRPr lang="en-US" sz="3000" spc="-150" err="1">
              <a:solidFill>
                <a:srgbClr val="0D0D0D"/>
              </a:solidFill>
              <a:latin typeface="Times New Roman"/>
              <a:ea typeface="Arimo Bold"/>
              <a:cs typeface="Arimo Bold"/>
            </a:endParaRPr>
          </a:p>
          <a:p>
            <a:pPr algn="ctr">
              <a:lnSpc>
                <a:spcPts val="3612"/>
              </a:lnSpc>
            </a:pPr>
            <a:r>
              <a:rPr lang="en-US" sz="3000" spc="-150" dirty="0">
                <a:solidFill>
                  <a:srgbClr val="0D0D0D"/>
                </a:solidFill>
                <a:latin typeface="Times New Roman"/>
                <a:ea typeface="Arimo Bold"/>
                <a:cs typeface="Arimo Bold"/>
                <a:sym typeface="Arimo Bold"/>
              </a:rPr>
              <a:t>CH.SC.U4AIE23005 – Reena Rao</a:t>
            </a:r>
            <a:endParaRPr lang="en-US" sz="3000" spc="-150" dirty="0">
              <a:solidFill>
                <a:srgbClr val="0D0D0D"/>
              </a:solidFill>
              <a:latin typeface="Times New Roman"/>
              <a:ea typeface="Arimo Bold"/>
              <a:cs typeface="Arimo Bold"/>
            </a:endParaRPr>
          </a:p>
          <a:p>
            <a:pPr algn="ctr">
              <a:lnSpc>
                <a:spcPts val="3612"/>
              </a:lnSpc>
            </a:pPr>
            <a:r>
              <a:rPr lang="en-US" sz="3000" b="1" spc="-150" dirty="0">
                <a:solidFill>
                  <a:srgbClr val="0D0D0D"/>
                </a:solidFill>
                <a:latin typeface="Times New Roman"/>
                <a:ea typeface="Arimo Bold"/>
                <a:cs typeface="Arimo Bold"/>
                <a:sym typeface="Arimo Bold"/>
              </a:rPr>
              <a:t>		</a:t>
            </a:r>
            <a:endParaRPr lang="en-US" sz="3000" b="1" spc="-150" dirty="0">
              <a:solidFill>
                <a:srgbClr val="0D0D0D"/>
              </a:solidFill>
              <a:latin typeface="Times New Roman"/>
              <a:ea typeface="Arimo Bold"/>
              <a:cs typeface="Arimo Bold"/>
            </a:endParaRPr>
          </a:p>
          <a:p>
            <a:pPr algn="ctr">
              <a:lnSpc>
                <a:spcPts val="3612"/>
              </a:lnSpc>
            </a:pPr>
            <a:endParaRPr lang="en-US" sz="3010" b="1" spc="-150">
              <a:solidFill>
                <a:srgbClr val="0D0D0D"/>
              </a:solidFill>
              <a:latin typeface="Times New Roman" panose="02020603050405020304" pitchFamily="18" charset="0"/>
              <a:ea typeface="Arimo Bold"/>
              <a:cs typeface="Arimo Bold"/>
              <a:sym typeface="Arimo Bold"/>
            </a:endParaRPr>
          </a:p>
          <a:p>
            <a:pPr algn="ctr">
              <a:lnSpc>
                <a:spcPts val="3612"/>
              </a:lnSpc>
            </a:pPr>
            <a:r>
              <a:rPr lang="en-US" sz="3000" spc="-150" dirty="0">
                <a:solidFill>
                  <a:srgbClr val="0D0D0D"/>
                </a:solidFill>
                <a:latin typeface="Times New Roman"/>
                <a:ea typeface="Arimo"/>
                <a:cs typeface="Arimo"/>
                <a:sym typeface="Arimo"/>
              </a:rPr>
              <a:t>    </a:t>
            </a:r>
            <a:endParaRPr lang="en-US" sz="3000" spc="-150" dirty="0">
              <a:solidFill>
                <a:srgbClr val="0D0D0D"/>
              </a:solidFill>
              <a:latin typeface="Times New Roman"/>
              <a:ea typeface="Arimo"/>
              <a:cs typeface="Arimo"/>
            </a:endParaRPr>
          </a:p>
        </p:txBody>
      </p:sp>
      <p:sp>
        <p:nvSpPr>
          <p:cNvPr id="7" name="TextBox 7"/>
          <p:cNvSpPr txBox="1"/>
          <p:nvPr/>
        </p:nvSpPr>
        <p:spPr>
          <a:xfrm>
            <a:off x="2554305" y="3220475"/>
            <a:ext cx="13179389" cy="523875"/>
          </a:xfrm>
          <a:prstGeom prst="rect">
            <a:avLst/>
          </a:prstGeom>
        </p:spPr>
        <p:txBody>
          <a:bodyPr lIns="0" tIns="0" rIns="0" bIns="0" rtlCol="0" anchor="t">
            <a:spAutoFit/>
          </a:bodyPr>
          <a:lstStyle/>
          <a:p>
            <a:pPr algn="ctr">
              <a:lnSpc>
                <a:spcPts val="3600"/>
              </a:lnSpc>
            </a:pPr>
            <a:r>
              <a:rPr lang="en-US" sz="3000" b="1" spc="-9">
                <a:solidFill>
                  <a:srgbClr val="0D0D0D"/>
                </a:solidFill>
                <a:latin typeface="Times New Roman Bold"/>
                <a:ea typeface="Times New Roman Bold"/>
                <a:cs typeface="Times New Roman Bold"/>
                <a:sym typeface="Times New Roman Bold"/>
              </a:rPr>
              <a:t>Team 6</a:t>
            </a:r>
          </a:p>
        </p:txBody>
      </p:sp>
      <p:sp>
        <p:nvSpPr>
          <p:cNvPr id="8" name="TextBox 8"/>
          <p:cNvSpPr txBox="1"/>
          <p:nvPr/>
        </p:nvSpPr>
        <p:spPr>
          <a:xfrm>
            <a:off x="2142499" y="80878"/>
            <a:ext cx="16145501" cy="1410643"/>
          </a:xfrm>
          <a:prstGeom prst="rect">
            <a:avLst/>
          </a:prstGeom>
        </p:spPr>
        <p:txBody>
          <a:bodyPr lIns="0" tIns="0" rIns="0" bIns="0" rtlCol="0" anchor="t">
            <a:spAutoFit/>
          </a:bodyPr>
          <a:lstStyle/>
          <a:p>
            <a:pPr algn="ctr">
              <a:lnSpc>
                <a:spcPts val="5450"/>
              </a:lnSpc>
            </a:pPr>
            <a:r>
              <a:rPr lang="en-US" sz="4800" b="1">
                <a:latin typeface="Times New Roman" panose="02020603050405020304" pitchFamily="18" charset="0"/>
              </a:rPr>
              <a:t>Gene Co-Expression Analysis of Heat Stress Response in Rice Using MEGENA</a:t>
            </a:r>
            <a:endParaRPr lang="en-US" sz="4542" b="1" spc="-40">
              <a:solidFill>
                <a:srgbClr val="0D0D0D"/>
              </a:solidFill>
              <a:latin typeface="Times New Roman" panose="02020603050405020304" pitchFamily="18" charset="0"/>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823E8-F91B-2A1A-BF9B-D8F47366FA2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54089A2-7804-EFD7-6F6C-774BA3146240}"/>
              </a:ext>
            </a:extLst>
          </p:cNvPr>
          <p:cNvGrpSpPr/>
          <p:nvPr/>
        </p:nvGrpSpPr>
        <p:grpSpPr>
          <a:xfrm>
            <a:off x="0" y="-475439"/>
            <a:ext cx="18288000" cy="2610465"/>
            <a:chOff x="0" y="0"/>
            <a:chExt cx="24384000" cy="3480620"/>
          </a:xfrm>
        </p:grpSpPr>
        <p:sp>
          <p:nvSpPr>
            <p:cNvPr id="3" name="Freeform 3">
              <a:extLst>
                <a:ext uri="{FF2B5EF4-FFF2-40B4-BE49-F238E27FC236}">
                  <a16:creationId xmlns:a16="http://schemas.microsoft.com/office/drawing/2014/main" id="{412B21A8-2C82-6ED7-9633-3E7B4A7D8F84}"/>
                </a:ext>
              </a:extLst>
            </p:cNvPr>
            <p:cNvSpPr/>
            <p:nvPr/>
          </p:nvSpPr>
          <p:spPr>
            <a:xfrm>
              <a:off x="0" y="0"/>
              <a:ext cx="24384000" cy="3480562"/>
            </a:xfrm>
            <a:custGeom>
              <a:avLst/>
              <a:gdLst/>
              <a:ahLst/>
              <a:cxnLst/>
              <a:rect l="l" t="t" r="r" b="b"/>
              <a:pathLst>
                <a:path w="24384000" h="3480562">
                  <a:moveTo>
                    <a:pt x="0" y="0"/>
                  </a:moveTo>
                  <a:lnTo>
                    <a:pt x="24384000" y="0"/>
                  </a:lnTo>
                  <a:lnTo>
                    <a:pt x="24384000" y="3480562"/>
                  </a:lnTo>
                  <a:lnTo>
                    <a:pt x="0" y="3480562"/>
                  </a:lnTo>
                  <a:close/>
                </a:path>
              </a:pathLst>
            </a:custGeom>
            <a:solidFill>
              <a:srgbClr val="AE1D49"/>
            </a:solidFill>
          </p:spPr>
        </p:sp>
      </p:grpSp>
      <p:sp>
        <p:nvSpPr>
          <p:cNvPr id="4" name="Freeform 5">
            <a:extLst>
              <a:ext uri="{FF2B5EF4-FFF2-40B4-BE49-F238E27FC236}">
                <a16:creationId xmlns:a16="http://schemas.microsoft.com/office/drawing/2014/main" id="{C1318A82-C996-6AA3-93F3-F658373CA48D}"/>
              </a:ext>
            </a:extLst>
          </p:cNvPr>
          <p:cNvSpPr/>
          <p:nvPr/>
        </p:nvSpPr>
        <p:spPr>
          <a:xfrm>
            <a:off x="0" y="-68270"/>
            <a:ext cx="1837549" cy="2203296"/>
          </a:xfrm>
          <a:custGeom>
            <a:avLst/>
            <a:gdLst/>
            <a:ahLst/>
            <a:cxnLst/>
            <a:rect l="l" t="t" r="r" b="b"/>
            <a:pathLst>
              <a:path w="1837549" h="2203296">
                <a:moveTo>
                  <a:pt x="0" y="0"/>
                </a:moveTo>
                <a:lnTo>
                  <a:pt x="1837549" y="0"/>
                </a:lnTo>
                <a:lnTo>
                  <a:pt x="1837549" y="2203296"/>
                </a:lnTo>
                <a:lnTo>
                  <a:pt x="0" y="2203296"/>
                </a:lnTo>
                <a:lnTo>
                  <a:pt x="0" y="0"/>
                </a:lnTo>
                <a:close/>
              </a:path>
            </a:pathLst>
          </a:custGeom>
          <a:blipFill>
            <a:blip r:embed="rId2"/>
            <a:stretch>
              <a:fillRect/>
            </a:stretch>
          </a:blipFill>
        </p:spPr>
      </p:sp>
      <p:sp>
        <p:nvSpPr>
          <p:cNvPr id="5" name="TextBox 6">
            <a:extLst>
              <a:ext uri="{FF2B5EF4-FFF2-40B4-BE49-F238E27FC236}">
                <a16:creationId xmlns:a16="http://schemas.microsoft.com/office/drawing/2014/main" id="{EA16C929-7D5B-4C22-6DB3-9756F45BB563}"/>
              </a:ext>
            </a:extLst>
          </p:cNvPr>
          <p:cNvSpPr txBox="1"/>
          <p:nvPr/>
        </p:nvSpPr>
        <p:spPr>
          <a:xfrm>
            <a:off x="477462" y="476287"/>
            <a:ext cx="18288000" cy="897682"/>
          </a:xfrm>
          <a:prstGeom prst="rect">
            <a:avLst/>
          </a:prstGeom>
        </p:spPr>
        <p:txBody>
          <a:bodyPr lIns="0" tIns="0" rIns="0" bIns="0" rtlCol="0" anchor="t">
            <a:spAutoFit/>
          </a:bodyPr>
          <a:lstStyle/>
          <a:p>
            <a:pPr algn="ctr">
              <a:lnSpc>
                <a:spcPts val="6959"/>
              </a:lnSpc>
              <a:spcBef>
                <a:spcPct val="0"/>
              </a:spcBef>
            </a:pPr>
            <a:r>
              <a:rPr lang="en-IN" sz="6000" b="1">
                <a:latin typeface="Times New Roman" panose="02020603050405020304" pitchFamily="18" charset="0"/>
              </a:rPr>
              <a:t>Conclusion</a:t>
            </a:r>
            <a:endParaRPr lang="en-US" sz="5799" b="1" spc="-51">
              <a:solidFill>
                <a:srgbClr val="0D0D0D"/>
              </a:solidFill>
              <a:latin typeface="Times New Roman" panose="02020603050405020304" pitchFamily="18" charset="0"/>
              <a:ea typeface="Times New Roman Bold"/>
              <a:cs typeface="Times New Roman Bold"/>
              <a:sym typeface="Times New Roman Bold"/>
            </a:endParaRPr>
          </a:p>
        </p:txBody>
      </p:sp>
      <p:sp>
        <p:nvSpPr>
          <p:cNvPr id="7" name="TextBox 6">
            <a:extLst>
              <a:ext uri="{FF2B5EF4-FFF2-40B4-BE49-F238E27FC236}">
                <a16:creationId xmlns:a16="http://schemas.microsoft.com/office/drawing/2014/main" id="{6CCC7D5B-C9A4-3549-366C-3C7076ECBFAA}"/>
              </a:ext>
            </a:extLst>
          </p:cNvPr>
          <p:cNvSpPr txBox="1"/>
          <p:nvPr/>
        </p:nvSpPr>
        <p:spPr>
          <a:xfrm>
            <a:off x="936971" y="3086709"/>
            <a:ext cx="16764000" cy="3046988"/>
          </a:xfrm>
          <a:prstGeom prst="rect">
            <a:avLst/>
          </a:prstGeom>
          <a:noFill/>
        </p:spPr>
        <p:txBody>
          <a:bodyPr wrap="square">
            <a:spAutoFit/>
          </a:bodyPr>
          <a:lstStyle/>
          <a:p>
            <a:pPr algn="just"/>
            <a:r>
              <a:rPr lang="en-US" sz="3200"/>
              <a:t>This study identified </a:t>
            </a:r>
            <a:r>
              <a:rPr lang="en-US" sz="3200" b="1"/>
              <a:t>975 differentially expressed genes (DEGs)</a:t>
            </a:r>
            <a:r>
              <a:rPr lang="en-US" sz="3200"/>
              <a:t> involved in </a:t>
            </a:r>
            <a:r>
              <a:rPr lang="en-US" sz="3200" b="1"/>
              <a:t>heat stress response in rice</a:t>
            </a:r>
            <a:r>
              <a:rPr lang="en-US" sz="3200"/>
              <a:t> using </a:t>
            </a:r>
            <a:r>
              <a:rPr lang="en-US" sz="3200" b="1"/>
              <a:t>MEGENA-based co-expression analysis</a:t>
            </a:r>
            <a:r>
              <a:rPr lang="en-US" sz="3200"/>
              <a:t>. Key genes, including </a:t>
            </a:r>
            <a:r>
              <a:rPr lang="en-US" sz="3200" b="1"/>
              <a:t>HSPs, transcription factors, and oxidative stress regulators</a:t>
            </a:r>
            <a:r>
              <a:rPr lang="en-US" sz="3200"/>
              <a:t>, were found to play a major role in stress adaptation. MEGENA’s </a:t>
            </a:r>
            <a:r>
              <a:rPr lang="en-US" sz="3200" b="1"/>
              <a:t>hierarchical clustering</a:t>
            </a:r>
            <a:r>
              <a:rPr lang="en-US" sz="3200"/>
              <a:t> provided deeper insights into </a:t>
            </a:r>
            <a:r>
              <a:rPr lang="en-US" sz="3200" b="1"/>
              <a:t>gene interactions</a:t>
            </a:r>
            <a:r>
              <a:rPr lang="en-US" sz="3200"/>
              <a:t>, surpassing traditional methods. These findings can aid in </a:t>
            </a:r>
            <a:r>
              <a:rPr lang="en-US" sz="3200" b="1"/>
              <a:t>breeding heat-tolerant rice varieties</a:t>
            </a:r>
            <a:r>
              <a:rPr lang="en-US" sz="3200"/>
              <a:t> and integrating </a:t>
            </a:r>
            <a:r>
              <a:rPr lang="en-US" sz="3200" b="1"/>
              <a:t>AI-driven crop monitoring</a:t>
            </a:r>
            <a:r>
              <a:rPr lang="en-US" sz="3200"/>
              <a:t> for improved </a:t>
            </a:r>
            <a:r>
              <a:rPr lang="en-US" sz="3200" b="1"/>
              <a:t>climate resilience in agriculture</a:t>
            </a:r>
            <a:r>
              <a:rPr lang="en-US" sz="3200"/>
              <a:t>.</a:t>
            </a:r>
            <a:endParaRPr lang="en-IN" sz="3000"/>
          </a:p>
        </p:txBody>
      </p:sp>
    </p:spTree>
    <p:extLst>
      <p:ext uri="{BB962C8B-B14F-4D97-AF65-F5344CB8AC3E}">
        <p14:creationId xmlns:p14="http://schemas.microsoft.com/office/powerpoint/2010/main" val="2848039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75439"/>
            <a:ext cx="18288000" cy="2610465"/>
            <a:chOff x="0" y="0"/>
            <a:chExt cx="24384000" cy="3480620"/>
          </a:xfrm>
        </p:grpSpPr>
        <p:sp>
          <p:nvSpPr>
            <p:cNvPr id="3" name="Freeform 3"/>
            <p:cNvSpPr/>
            <p:nvPr/>
          </p:nvSpPr>
          <p:spPr>
            <a:xfrm>
              <a:off x="0" y="0"/>
              <a:ext cx="24384000" cy="3480562"/>
            </a:xfrm>
            <a:custGeom>
              <a:avLst/>
              <a:gdLst/>
              <a:ahLst/>
              <a:cxnLst/>
              <a:rect l="l" t="t" r="r" b="b"/>
              <a:pathLst>
                <a:path w="24384000" h="3480562">
                  <a:moveTo>
                    <a:pt x="0" y="0"/>
                  </a:moveTo>
                  <a:lnTo>
                    <a:pt x="24384000" y="0"/>
                  </a:lnTo>
                  <a:lnTo>
                    <a:pt x="24384000" y="3480562"/>
                  </a:lnTo>
                  <a:lnTo>
                    <a:pt x="0" y="3480562"/>
                  </a:lnTo>
                  <a:close/>
                </a:path>
              </a:pathLst>
            </a:custGeom>
            <a:solidFill>
              <a:srgbClr val="AE1D49"/>
            </a:solidFill>
          </p:spPr>
        </p:sp>
      </p:grpSp>
      <p:sp>
        <p:nvSpPr>
          <p:cNvPr id="4" name="Freeform 4"/>
          <p:cNvSpPr/>
          <p:nvPr/>
        </p:nvSpPr>
        <p:spPr>
          <a:xfrm>
            <a:off x="13864962" y="8984827"/>
            <a:ext cx="4061946" cy="910288"/>
          </a:xfrm>
          <a:custGeom>
            <a:avLst/>
            <a:gdLst/>
            <a:ahLst/>
            <a:cxnLst/>
            <a:rect l="l" t="t" r="r" b="b"/>
            <a:pathLst>
              <a:path w="4061946" h="910288">
                <a:moveTo>
                  <a:pt x="0" y="0"/>
                </a:moveTo>
                <a:lnTo>
                  <a:pt x="4061946" y="0"/>
                </a:lnTo>
                <a:lnTo>
                  <a:pt x="4061946" y="910288"/>
                </a:lnTo>
                <a:lnTo>
                  <a:pt x="0" y="910288"/>
                </a:lnTo>
                <a:lnTo>
                  <a:pt x="0" y="0"/>
                </a:lnTo>
                <a:close/>
              </a:path>
            </a:pathLst>
          </a:custGeom>
          <a:blipFill>
            <a:blip r:embed="rId3"/>
            <a:stretch>
              <a:fillRect/>
            </a:stretch>
          </a:blipFill>
        </p:spPr>
      </p:sp>
      <p:sp>
        <p:nvSpPr>
          <p:cNvPr id="5" name="Freeform 5"/>
          <p:cNvSpPr/>
          <p:nvPr/>
        </p:nvSpPr>
        <p:spPr>
          <a:xfrm>
            <a:off x="0" y="-68270"/>
            <a:ext cx="1837549" cy="2203296"/>
          </a:xfrm>
          <a:custGeom>
            <a:avLst/>
            <a:gdLst/>
            <a:ahLst/>
            <a:cxnLst/>
            <a:rect l="l" t="t" r="r" b="b"/>
            <a:pathLst>
              <a:path w="1837549" h="2203296">
                <a:moveTo>
                  <a:pt x="0" y="0"/>
                </a:moveTo>
                <a:lnTo>
                  <a:pt x="1837549" y="0"/>
                </a:lnTo>
                <a:lnTo>
                  <a:pt x="1837549" y="2203296"/>
                </a:lnTo>
                <a:lnTo>
                  <a:pt x="0" y="2203296"/>
                </a:lnTo>
                <a:lnTo>
                  <a:pt x="0" y="0"/>
                </a:lnTo>
                <a:close/>
              </a:path>
            </a:pathLst>
          </a:custGeom>
          <a:blipFill>
            <a:blip r:embed="rId4"/>
            <a:stretch>
              <a:fillRect/>
            </a:stretch>
          </a:blipFill>
        </p:spPr>
      </p:sp>
      <p:sp>
        <p:nvSpPr>
          <p:cNvPr id="6" name="TextBox 6"/>
          <p:cNvSpPr txBox="1"/>
          <p:nvPr/>
        </p:nvSpPr>
        <p:spPr>
          <a:xfrm>
            <a:off x="1190940" y="3390900"/>
            <a:ext cx="16230600" cy="4154984"/>
          </a:xfrm>
          <a:prstGeom prst="rect">
            <a:avLst/>
          </a:prstGeom>
        </p:spPr>
        <p:txBody>
          <a:bodyPr lIns="0" tIns="0" rIns="0" bIns="0" rtlCol="0" anchor="t">
            <a:spAutoFit/>
          </a:bodyPr>
          <a:lstStyle/>
          <a:p>
            <a:pPr>
              <a:buNone/>
            </a:pPr>
            <a:r>
              <a:rPr lang="en-US" sz="3000"/>
              <a:t>Rice is a staple food for over half the global population, but rising temperatures due to climate change threaten its productivity. Heat stress significantly reduces grain yield and quality, endangering food security and farmers' livelihoods. Traditional approaches to managing heat stress focus on reactive measures rather than understanding the molecular mechanisms that drive heat tolerance.</a:t>
            </a:r>
          </a:p>
          <a:p>
            <a:r>
              <a:rPr lang="en-US" sz="3000"/>
              <a:t>This study aims to address this gap by applying </a:t>
            </a:r>
            <a:r>
              <a:rPr lang="en-US" sz="3000" b="1"/>
              <a:t>Multiscale Embedded Gene Co-expression Network Analysis (MEGENA)</a:t>
            </a:r>
            <a:r>
              <a:rPr lang="en-US" sz="3000"/>
              <a:t> to identify key regulatory networks and differentially expressed genes (DEGs) involved in heat stress response in rice. By uncovering critical stress-adaptive pathways, this research provides insights that can aid in breeding heat-tolerant rice cultivars and integrating AI-powered crop monitoring for real-time stress detection.</a:t>
            </a:r>
          </a:p>
        </p:txBody>
      </p:sp>
      <p:sp>
        <p:nvSpPr>
          <p:cNvPr id="7" name="TextBox 7"/>
          <p:cNvSpPr txBox="1"/>
          <p:nvPr/>
        </p:nvSpPr>
        <p:spPr>
          <a:xfrm>
            <a:off x="2716546" y="538873"/>
            <a:ext cx="13179389" cy="847725"/>
          </a:xfrm>
          <a:prstGeom prst="rect">
            <a:avLst/>
          </a:prstGeom>
        </p:spPr>
        <p:txBody>
          <a:bodyPr lIns="0" tIns="0" rIns="0" bIns="0" rtlCol="0" anchor="t">
            <a:spAutoFit/>
          </a:bodyPr>
          <a:lstStyle/>
          <a:p>
            <a:pPr algn="ctr">
              <a:lnSpc>
                <a:spcPts val="5999"/>
              </a:lnSpc>
            </a:pPr>
            <a:r>
              <a:rPr lang="en-US" sz="4999" b="1" spc="-15">
                <a:solidFill>
                  <a:srgbClr val="0D0D0D"/>
                </a:solidFill>
                <a:latin typeface="Times New Roman Bold"/>
                <a:ea typeface="Times New Roman Bold"/>
                <a:cs typeface="Times New Roman Bold"/>
                <a:sym typeface="Times New Roman Bold"/>
              </a:rPr>
              <a:t>Problem Statement</a:t>
            </a:r>
          </a:p>
        </p:txBody>
      </p:sp>
    </p:spTree>
  </p:cSld>
  <p:clrMapOvr>
    <a:masterClrMapping/>
  </p:clrMapOvr>
  <p:transition>
    <p:cover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75439"/>
            <a:ext cx="18288000" cy="2610465"/>
            <a:chOff x="0" y="0"/>
            <a:chExt cx="24384000" cy="3480620"/>
          </a:xfrm>
        </p:grpSpPr>
        <p:sp>
          <p:nvSpPr>
            <p:cNvPr id="3" name="Freeform 3"/>
            <p:cNvSpPr/>
            <p:nvPr/>
          </p:nvSpPr>
          <p:spPr>
            <a:xfrm>
              <a:off x="0" y="0"/>
              <a:ext cx="24384000" cy="3480562"/>
            </a:xfrm>
            <a:custGeom>
              <a:avLst/>
              <a:gdLst/>
              <a:ahLst/>
              <a:cxnLst/>
              <a:rect l="l" t="t" r="r" b="b"/>
              <a:pathLst>
                <a:path w="24384000" h="3480562">
                  <a:moveTo>
                    <a:pt x="0" y="0"/>
                  </a:moveTo>
                  <a:lnTo>
                    <a:pt x="24384000" y="0"/>
                  </a:lnTo>
                  <a:lnTo>
                    <a:pt x="24384000" y="3480562"/>
                  </a:lnTo>
                  <a:lnTo>
                    <a:pt x="0" y="3480562"/>
                  </a:lnTo>
                  <a:close/>
                </a:path>
              </a:pathLst>
            </a:custGeom>
            <a:solidFill>
              <a:srgbClr val="AE1D49"/>
            </a:solidFill>
          </p:spPr>
        </p:sp>
      </p:grpSp>
      <p:sp>
        <p:nvSpPr>
          <p:cNvPr id="4" name="Freeform 4"/>
          <p:cNvSpPr/>
          <p:nvPr/>
        </p:nvSpPr>
        <p:spPr>
          <a:xfrm>
            <a:off x="13864962" y="8984827"/>
            <a:ext cx="4061946" cy="910288"/>
          </a:xfrm>
          <a:custGeom>
            <a:avLst/>
            <a:gdLst/>
            <a:ahLst/>
            <a:cxnLst/>
            <a:rect l="l" t="t" r="r" b="b"/>
            <a:pathLst>
              <a:path w="4061946" h="910288">
                <a:moveTo>
                  <a:pt x="0" y="0"/>
                </a:moveTo>
                <a:lnTo>
                  <a:pt x="4061946" y="0"/>
                </a:lnTo>
                <a:lnTo>
                  <a:pt x="4061946" y="910288"/>
                </a:lnTo>
                <a:lnTo>
                  <a:pt x="0" y="910288"/>
                </a:lnTo>
                <a:lnTo>
                  <a:pt x="0" y="0"/>
                </a:lnTo>
                <a:close/>
              </a:path>
            </a:pathLst>
          </a:custGeom>
          <a:blipFill>
            <a:blip r:embed="rId3"/>
            <a:stretch>
              <a:fillRect/>
            </a:stretch>
          </a:blipFill>
        </p:spPr>
      </p:sp>
      <p:sp>
        <p:nvSpPr>
          <p:cNvPr id="5" name="Freeform 5"/>
          <p:cNvSpPr/>
          <p:nvPr/>
        </p:nvSpPr>
        <p:spPr>
          <a:xfrm>
            <a:off x="0" y="-68270"/>
            <a:ext cx="1837549" cy="2203296"/>
          </a:xfrm>
          <a:custGeom>
            <a:avLst/>
            <a:gdLst/>
            <a:ahLst/>
            <a:cxnLst/>
            <a:rect l="l" t="t" r="r" b="b"/>
            <a:pathLst>
              <a:path w="1837549" h="2203296">
                <a:moveTo>
                  <a:pt x="0" y="0"/>
                </a:moveTo>
                <a:lnTo>
                  <a:pt x="1837549" y="0"/>
                </a:lnTo>
                <a:lnTo>
                  <a:pt x="1837549" y="2203296"/>
                </a:lnTo>
                <a:lnTo>
                  <a:pt x="0" y="2203296"/>
                </a:lnTo>
                <a:lnTo>
                  <a:pt x="0" y="0"/>
                </a:lnTo>
                <a:close/>
              </a:path>
            </a:pathLst>
          </a:custGeom>
          <a:blipFill>
            <a:blip r:embed="rId4"/>
            <a:stretch>
              <a:fillRect/>
            </a:stretch>
          </a:blipFill>
        </p:spPr>
      </p:sp>
      <p:sp>
        <p:nvSpPr>
          <p:cNvPr id="6" name="TextBox 6"/>
          <p:cNvSpPr txBox="1"/>
          <p:nvPr/>
        </p:nvSpPr>
        <p:spPr>
          <a:xfrm>
            <a:off x="918775" y="3597776"/>
            <a:ext cx="16230600" cy="4154984"/>
          </a:xfrm>
          <a:prstGeom prst="rect">
            <a:avLst/>
          </a:prstGeom>
        </p:spPr>
        <p:txBody>
          <a:bodyPr lIns="0" tIns="0" rIns="0" bIns="0" rtlCol="0" anchor="t">
            <a:spAutoFit/>
          </a:bodyPr>
          <a:lstStyle/>
          <a:p>
            <a:pPr>
              <a:buNone/>
            </a:pPr>
            <a:r>
              <a:rPr lang="en-US" sz="3000"/>
              <a:t>Rice is one of the most important staple crops, feeding more than half of the world's population. However, with rising global temperatures, rice production is increasingly threatened by heat stress. High temperatures during critical growth stages, such as flowering and grain filling, can significantly reduce yield and grain quality, impacting food security and farmer livelihoods.</a:t>
            </a:r>
          </a:p>
          <a:p>
            <a:r>
              <a:rPr lang="en-US" sz="3000"/>
              <a:t>To address this challenge, understanding the molecular mechanisms that enable heat tolerance in rice is essential. Gene expression studies help identify key stress-responsive genes, which can be used for breeding heat-resistant rice varieties. This study focuses on using </a:t>
            </a:r>
            <a:r>
              <a:rPr lang="en-US" sz="3000" b="1"/>
              <a:t>Multiscale Embedded Gene Co-expression Network Analysis (MEGENA)</a:t>
            </a:r>
            <a:r>
              <a:rPr lang="en-US" sz="3000"/>
              <a:t> to analyze gene expression patterns under heat stress and uncover critical regulatory networks involved in stress adaptation.</a:t>
            </a:r>
          </a:p>
        </p:txBody>
      </p:sp>
      <p:sp>
        <p:nvSpPr>
          <p:cNvPr id="7" name="TextBox 7"/>
          <p:cNvSpPr txBox="1"/>
          <p:nvPr/>
        </p:nvSpPr>
        <p:spPr>
          <a:xfrm>
            <a:off x="477462" y="476287"/>
            <a:ext cx="18288000" cy="847604"/>
          </a:xfrm>
          <a:prstGeom prst="rect">
            <a:avLst/>
          </a:prstGeom>
        </p:spPr>
        <p:txBody>
          <a:bodyPr lIns="0" tIns="0" rIns="0" bIns="0" rtlCol="0" anchor="t">
            <a:spAutoFit/>
          </a:bodyPr>
          <a:lstStyle/>
          <a:p>
            <a:pPr algn="ctr">
              <a:lnSpc>
                <a:spcPts val="6959"/>
              </a:lnSpc>
              <a:spcBef>
                <a:spcPct val="0"/>
              </a:spcBef>
            </a:pPr>
            <a:r>
              <a:rPr lang="en-US" sz="5799" b="1" spc="-51">
                <a:solidFill>
                  <a:srgbClr val="0D0D0D"/>
                </a:solidFill>
                <a:latin typeface="Times New Roman Bold"/>
                <a:ea typeface="Times New Roman Bold"/>
                <a:cs typeface="Times New Roman Bold"/>
                <a:sym typeface="Times New Roman Bold"/>
              </a:rPr>
              <a:t>Introduction</a:t>
            </a:r>
          </a:p>
        </p:txBody>
      </p:sp>
    </p:spTree>
  </p:cSld>
  <p:clrMapOvr>
    <a:masterClrMapping/>
  </p:clrMapOvr>
  <p:transition>
    <p:cover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75439"/>
            <a:ext cx="18288000" cy="2610465"/>
            <a:chOff x="0" y="0"/>
            <a:chExt cx="24384000" cy="3480620"/>
          </a:xfrm>
        </p:grpSpPr>
        <p:sp>
          <p:nvSpPr>
            <p:cNvPr id="3" name="Freeform 3"/>
            <p:cNvSpPr/>
            <p:nvPr/>
          </p:nvSpPr>
          <p:spPr>
            <a:xfrm>
              <a:off x="0" y="0"/>
              <a:ext cx="24384000" cy="3480562"/>
            </a:xfrm>
            <a:custGeom>
              <a:avLst/>
              <a:gdLst/>
              <a:ahLst/>
              <a:cxnLst/>
              <a:rect l="l" t="t" r="r" b="b"/>
              <a:pathLst>
                <a:path w="24384000" h="3480562">
                  <a:moveTo>
                    <a:pt x="0" y="0"/>
                  </a:moveTo>
                  <a:lnTo>
                    <a:pt x="24384000" y="0"/>
                  </a:lnTo>
                  <a:lnTo>
                    <a:pt x="24384000" y="3480562"/>
                  </a:lnTo>
                  <a:lnTo>
                    <a:pt x="0" y="3480562"/>
                  </a:lnTo>
                  <a:close/>
                </a:path>
              </a:pathLst>
            </a:custGeom>
            <a:solidFill>
              <a:srgbClr val="AE1D49"/>
            </a:solidFill>
          </p:spPr>
        </p:sp>
      </p:grpSp>
      <p:sp>
        <p:nvSpPr>
          <p:cNvPr id="4" name="Freeform 4"/>
          <p:cNvSpPr/>
          <p:nvPr/>
        </p:nvSpPr>
        <p:spPr>
          <a:xfrm>
            <a:off x="13864962" y="8984827"/>
            <a:ext cx="4061946" cy="910288"/>
          </a:xfrm>
          <a:custGeom>
            <a:avLst/>
            <a:gdLst/>
            <a:ahLst/>
            <a:cxnLst/>
            <a:rect l="l" t="t" r="r" b="b"/>
            <a:pathLst>
              <a:path w="4061946" h="910288">
                <a:moveTo>
                  <a:pt x="0" y="0"/>
                </a:moveTo>
                <a:lnTo>
                  <a:pt x="4061946" y="0"/>
                </a:lnTo>
                <a:lnTo>
                  <a:pt x="4061946" y="910288"/>
                </a:lnTo>
                <a:lnTo>
                  <a:pt x="0" y="910288"/>
                </a:lnTo>
                <a:lnTo>
                  <a:pt x="0" y="0"/>
                </a:lnTo>
                <a:close/>
              </a:path>
            </a:pathLst>
          </a:custGeom>
          <a:blipFill>
            <a:blip r:embed="rId3"/>
            <a:stretch>
              <a:fillRect/>
            </a:stretch>
          </a:blipFill>
        </p:spPr>
      </p:sp>
      <p:sp>
        <p:nvSpPr>
          <p:cNvPr id="5" name="Freeform 5"/>
          <p:cNvSpPr/>
          <p:nvPr/>
        </p:nvSpPr>
        <p:spPr>
          <a:xfrm>
            <a:off x="0" y="-68270"/>
            <a:ext cx="1837549" cy="2203296"/>
          </a:xfrm>
          <a:custGeom>
            <a:avLst/>
            <a:gdLst/>
            <a:ahLst/>
            <a:cxnLst/>
            <a:rect l="l" t="t" r="r" b="b"/>
            <a:pathLst>
              <a:path w="1837549" h="2203296">
                <a:moveTo>
                  <a:pt x="0" y="0"/>
                </a:moveTo>
                <a:lnTo>
                  <a:pt x="1837549" y="0"/>
                </a:lnTo>
                <a:lnTo>
                  <a:pt x="1837549" y="2203296"/>
                </a:lnTo>
                <a:lnTo>
                  <a:pt x="0" y="2203296"/>
                </a:lnTo>
                <a:lnTo>
                  <a:pt x="0" y="0"/>
                </a:lnTo>
                <a:close/>
              </a:path>
            </a:pathLst>
          </a:custGeom>
          <a:blipFill>
            <a:blip r:embed="rId4"/>
            <a:stretch>
              <a:fillRect/>
            </a:stretch>
          </a:blipFill>
        </p:spPr>
      </p:sp>
      <p:sp>
        <p:nvSpPr>
          <p:cNvPr id="6" name="TextBox 6"/>
          <p:cNvSpPr txBox="1"/>
          <p:nvPr/>
        </p:nvSpPr>
        <p:spPr>
          <a:xfrm>
            <a:off x="477462" y="476287"/>
            <a:ext cx="18288000" cy="897682"/>
          </a:xfrm>
          <a:prstGeom prst="rect">
            <a:avLst/>
          </a:prstGeom>
        </p:spPr>
        <p:txBody>
          <a:bodyPr lIns="0" tIns="0" rIns="0" bIns="0" rtlCol="0" anchor="t">
            <a:spAutoFit/>
          </a:bodyPr>
          <a:lstStyle/>
          <a:p>
            <a:pPr algn="ctr">
              <a:lnSpc>
                <a:spcPts val="6959"/>
              </a:lnSpc>
              <a:spcBef>
                <a:spcPct val="0"/>
              </a:spcBef>
            </a:pPr>
            <a:r>
              <a:rPr lang="en-IN" sz="6000" b="1">
                <a:latin typeface="Times New Roman" panose="02020603050405020304" pitchFamily="18" charset="0"/>
              </a:rPr>
              <a:t>Scientific Context &amp; Motivation</a:t>
            </a:r>
            <a:endParaRPr lang="en-US" sz="5799" b="1" spc="-51">
              <a:solidFill>
                <a:srgbClr val="0D0D0D"/>
              </a:solidFill>
              <a:latin typeface="Times New Roman" panose="02020603050405020304" pitchFamily="18" charset="0"/>
              <a:ea typeface="Times New Roman Bold"/>
              <a:cs typeface="Times New Roman Bold"/>
              <a:sym typeface="Times New Roman Bold"/>
            </a:endParaRPr>
          </a:p>
        </p:txBody>
      </p:sp>
      <p:sp>
        <p:nvSpPr>
          <p:cNvPr id="7" name="TextBox 7"/>
          <p:cNvSpPr txBox="1"/>
          <p:nvPr/>
        </p:nvSpPr>
        <p:spPr>
          <a:xfrm>
            <a:off x="1387328" y="2486025"/>
            <a:ext cx="16900672" cy="6924973"/>
          </a:xfrm>
          <a:prstGeom prst="rect">
            <a:avLst/>
          </a:prstGeom>
        </p:spPr>
        <p:txBody>
          <a:bodyPr lIns="0" tIns="0" rIns="0" bIns="0" rtlCol="0" anchor="t">
            <a:spAutoFit/>
          </a:bodyPr>
          <a:lstStyle/>
          <a:p>
            <a:pPr>
              <a:buNone/>
            </a:pPr>
            <a:r>
              <a:rPr lang="en-US" sz="3000"/>
              <a:t>Traditional approaches to studying heat stress in rice primarily rely on </a:t>
            </a:r>
            <a:r>
              <a:rPr lang="en-US" sz="3000" b="1"/>
              <a:t>Weighted Gene Co-Expression Network Analysis (WGCNA)</a:t>
            </a:r>
            <a:r>
              <a:rPr lang="en-US" sz="3000"/>
              <a:t> and basic differential gene expression analysis. However, these methods often fail to provide fine-scale resolution, leading to inaccurate identification of functionally distinct gene clusters. Moreover, they do not effectively capture the hierarchical structure of gene interactions, which is crucial for understanding stress response pathways.</a:t>
            </a:r>
          </a:p>
          <a:p>
            <a:pPr>
              <a:buNone/>
            </a:pPr>
            <a:r>
              <a:rPr lang="en-US" sz="3000"/>
              <a:t>To overcome these limitations, MEGENA offers a more </a:t>
            </a:r>
            <a:r>
              <a:rPr lang="en-US" sz="3000" b="1"/>
              <a:t>detailed and hierarchical network analysis</a:t>
            </a:r>
            <a:r>
              <a:rPr lang="en-US" sz="3000"/>
              <a:t>, enabling the identification of key regulatory hubs responsible for heat stress adaptation. By applying this approach, the study aims to:</a:t>
            </a:r>
          </a:p>
          <a:p>
            <a:pPr>
              <a:buFont typeface="Arial" panose="020B0604020202020204" pitchFamily="34" charset="0"/>
              <a:buChar char="•"/>
            </a:pPr>
            <a:r>
              <a:rPr lang="en-US" sz="3000"/>
              <a:t>Identify differentially expressed genes (DEGs) in heat-stressed rice samples.</a:t>
            </a:r>
          </a:p>
          <a:p>
            <a:pPr>
              <a:buFont typeface="Arial" panose="020B0604020202020204" pitchFamily="34" charset="0"/>
              <a:buChar char="•"/>
            </a:pPr>
            <a:endParaRPr lang="en-US" sz="3000"/>
          </a:p>
          <a:p>
            <a:pPr>
              <a:buFont typeface="Arial" panose="020B0604020202020204" pitchFamily="34" charset="0"/>
              <a:buChar char="•"/>
            </a:pPr>
            <a:r>
              <a:rPr lang="en-US" sz="3000"/>
              <a:t>Construct gene co-expression networks to uncover functional interactions.</a:t>
            </a:r>
          </a:p>
          <a:p>
            <a:pPr>
              <a:buFont typeface="Arial" panose="020B0604020202020204" pitchFamily="34" charset="0"/>
              <a:buChar char="•"/>
            </a:pPr>
            <a:endParaRPr lang="en-US" sz="3000"/>
          </a:p>
          <a:p>
            <a:pPr>
              <a:buFont typeface="Arial" panose="020B0604020202020204" pitchFamily="34" charset="0"/>
              <a:buChar char="•"/>
            </a:pPr>
            <a:r>
              <a:rPr lang="en-US" sz="3000"/>
              <a:t>Provide insights that can contribute to breeding </a:t>
            </a:r>
            <a:r>
              <a:rPr lang="en-US" sz="3000" b="1"/>
              <a:t>climate-resilient rice cultivars</a:t>
            </a:r>
            <a:r>
              <a:rPr lang="en-US" sz="3000"/>
              <a:t>.</a:t>
            </a:r>
          </a:p>
          <a:p>
            <a:pPr>
              <a:buFont typeface="Arial" panose="020B0604020202020204" pitchFamily="34" charset="0"/>
              <a:buChar char="•"/>
            </a:pPr>
            <a:endParaRPr lang="en-US" sz="3000"/>
          </a:p>
          <a:p>
            <a:pPr>
              <a:buFont typeface="Arial" panose="020B0604020202020204" pitchFamily="34" charset="0"/>
              <a:buChar char="•"/>
            </a:pPr>
            <a:r>
              <a:rPr lang="en-US" sz="3000"/>
              <a:t>Explore applications in </a:t>
            </a:r>
            <a:r>
              <a:rPr lang="en-US" sz="3000" b="1"/>
              <a:t>AI-driven crop monitoring</a:t>
            </a:r>
            <a:r>
              <a:rPr lang="en-US" sz="3000"/>
              <a:t> for real-time stress detection.</a:t>
            </a:r>
          </a:p>
        </p:txBody>
      </p:sp>
    </p:spTree>
  </p:cSld>
  <p:clrMapOvr>
    <a:masterClrMapping/>
  </p:clrMapOvr>
  <p:transition>
    <p:cover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D34E327-8668-40C8-B6F0-AA241E5BB47F}"/>
              </a:ext>
            </a:extLst>
          </p:cNvPr>
          <p:cNvGrpSpPr/>
          <p:nvPr/>
        </p:nvGrpSpPr>
        <p:grpSpPr>
          <a:xfrm>
            <a:off x="0" y="-475439"/>
            <a:ext cx="18288000" cy="1529250"/>
            <a:chOff x="0" y="0"/>
            <a:chExt cx="24384000" cy="3480620"/>
          </a:xfrm>
        </p:grpSpPr>
        <p:sp>
          <p:nvSpPr>
            <p:cNvPr id="3" name="Freeform 3">
              <a:extLst>
                <a:ext uri="{FF2B5EF4-FFF2-40B4-BE49-F238E27FC236}">
                  <a16:creationId xmlns:a16="http://schemas.microsoft.com/office/drawing/2014/main" id="{36480226-5F24-A9BF-D671-18692FF103C3}"/>
                </a:ext>
              </a:extLst>
            </p:cNvPr>
            <p:cNvSpPr/>
            <p:nvPr/>
          </p:nvSpPr>
          <p:spPr>
            <a:xfrm>
              <a:off x="0" y="0"/>
              <a:ext cx="24384000" cy="3480562"/>
            </a:xfrm>
            <a:custGeom>
              <a:avLst/>
              <a:gdLst/>
              <a:ahLst/>
              <a:cxnLst/>
              <a:rect l="l" t="t" r="r" b="b"/>
              <a:pathLst>
                <a:path w="24384000" h="3480562">
                  <a:moveTo>
                    <a:pt x="0" y="0"/>
                  </a:moveTo>
                  <a:lnTo>
                    <a:pt x="24384000" y="0"/>
                  </a:lnTo>
                  <a:lnTo>
                    <a:pt x="24384000" y="3480562"/>
                  </a:lnTo>
                  <a:lnTo>
                    <a:pt x="0" y="3480562"/>
                  </a:lnTo>
                  <a:close/>
                </a:path>
              </a:pathLst>
            </a:custGeom>
            <a:solidFill>
              <a:srgbClr val="AE1D49"/>
            </a:solidFill>
          </p:spPr>
        </p:sp>
      </p:grpSp>
      <p:sp>
        <p:nvSpPr>
          <p:cNvPr id="4" name="Freeform 5">
            <a:extLst>
              <a:ext uri="{FF2B5EF4-FFF2-40B4-BE49-F238E27FC236}">
                <a16:creationId xmlns:a16="http://schemas.microsoft.com/office/drawing/2014/main" id="{70FC7CDB-41DA-7DFE-F531-BEE4BFE87E04}"/>
              </a:ext>
            </a:extLst>
          </p:cNvPr>
          <p:cNvSpPr/>
          <p:nvPr/>
        </p:nvSpPr>
        <p:spPr>
          <a:xfrm>
            <a:off x="0" y="-469864"/>
            <a:ext cx="1497739" cy="1539121"/>
          </a:xfrm>
          <a:custGeom>
            <a:avLst/>
            <a:gdLst/>
            <a:ahLst/>
            <a:cxnLst/>
            <a:rect l="l" t="t" r="r" b="b"/>
            <a:pathLst>
              <a:path w="1837549" h="2203296">
                <a:moveTo>
                  <a:pt x="0" y="0"/>
                </a:moveTo>
                <a:lnTo>
                  <a:pt x="1837549" y="0"/>
                </a:lnTo>
                <a:lnTo>
                  <a:pt x="1837549" y="2203296"/>
                </a:lnTo>
                <a:lnTo>
                  <a:pt x="0" y="2203296"/>
                </a:lnTo>
                <a:lnTo>
                  <a:pt x="0" y="0"/>
                </a:lnTo>
                <a:close/>
              </a:path>
            </a:pathLst>
          </a:custGeom>
          <a:blipFill>
            <a:blip r:embed="rId2"/>
            <a:stretch>
              <a:fillRect/>
            </a:stretch>
          </a:blipFill>
        </p:spPr>
      </p:sp>
      <p:sp>
        <p:nvSpPr>
          <p:cNvPr id="5" name="TextBox 6">
            <a:extLst>
              <a:ext uri="{FF2B5EF4-FFF2-40B4-BE49-F238E27FC236}">
                <a16:creationId xmlns:a16="http://schemas.microsoft.com/office/drawing/2014/main" id="{5E2AFF07-FEF7-C103-7F2C-FB236BE854FA}"/>
              </a:ext>
            </a:extLst>
          </p:cNvPr>
          <p:cNvSpPr txBox="1"/>
          <p:nvPr/>
        </p:nvSpPr>
        <p:spPr>
          <a:xfrm>
            <a:off x="292110" y="-156996"/>
            <a:ext cx="18288000" cy="897682"/>
          </a:xfrm>
          <a:prstGeom prst="rect">
            <a:avLst/>
          </a:prstGeom>
        </p:spPr>
        <p:txBody>
          <a:bodyPr lIns="0" tIns="0" rIns="0" bIns="0" rtlCol="0" anchor="t">
            <a:spAutoFit/>
          </a:bodyPr>
          <a:lstStyle/>
          <a:p>
            <a:pPr algn="ctr">
              <a:lnSpc>
                <a:spcPts val="6959"/>
              </a:lnSpc>
              <a:spcBef>
                <a:spcPct val="0"/>
              </a:spcBef>
            </a:pPr>
            <a:r>
              <a:rPr lang="en-IN" sz="6000" b="1">
                <a:latin typeface="Times New Roman" panose="02020603050405020304" pitchFamily="18" charset="0"/>
              </a:rPr>
              <a:t>Literature Review </a:t>
            </a:r>
            <a:endParaRPr lang="en-US" sz="5799" b="1" spc="-51">
              <a:solidFill>
                <a:srgbClr val="0D0D0D"/>
              </a:solidFill>
              <a:latin typeface="Times New Roman" panose="02020603050405020304" pitchFamily="18" charset="0"/>
              <a:ea typeface="Times New Roman Bold"/>
              <a:cs typeface="Times New Roman Bold"/>
              <a:sym typeface="Times New Roman Bold"/>
            </a:endParaRPr>
          </a:p>
        </p:txBody>
      </p:sp>
      <p:graphicFrame>
        <p:nvGraphicFramePr>
          <p:cNvPr id="7" name="Table 6">
            <a:extLst>
              <a:ext uri="{FF2B5EF4-FFF2-40B4-BE49-F238E27FC236}">
                <a16:creationId xmlns:a16="http://schemas.microsoft.com/office/drawing/2014/main" id="{12E4CBBC-585B-C8A8-F660-10EE736DECAB}"/>
              </a:ext>
            </a:extLst>
          </p:cNvPr>
          <p:cNvGraphicFramePr>
            <a:graphicFrameLocks noGrp="1"/>
          </p:cNvGraphicFramePr>
          <p:nvPr>
            <p:extLst>
              <p:ext uri="{D42A27DB-BD31-4B8C-83A1-F6EECF244321}">
                <p14:modId xmlns:p14="http://schemas.microsoft.com/office/powerpoint/2010/main" val="83724485"/>
              </p:ext>
            </p:extLst>
          </p:nvPr>
        </p:nvGraphicFramePr>
        <p:xfrm>
          <a:off x="0" y="1050324"/>
          <a:ext cx="18287983" cy="9318384"/>
        </p:xfrm>
        <a:graphic>
          <a:graphicData uri="http://schemas.openxmlformats.org/drawingml/2006/table">
            <a:tbl>
              <a:tblPr bandRow="1">
                <a:tableStyleId>{5C22544A-7EE6-4342-B048-85BDC9FD1C3A}</a:tableStyleId>
              </a:tblPr>
              <a:tblGrid>
                <a:gridCol w="1737668">
                  <a:extLst>
                    <a:ext uri="{9D8B030D-6E8A-4147-A177-3AD203B41FA5}">
                      <a16:colId xmlns:a16="http://schemas.microsoft.com/office/drawing/2014/main" val="2432078151"/>
                    </a:ext>
                  </a:extLst>
                </a:gridCol>
                <a:gridCol w="2973341">
                  <a:extLst>
                    <a:ext uri="{9D8B030D-6E8A-4147-A177-3AD203B41FA5}">
                      <a16:colId xmlns:a16="http://schemas.microsoft.com/office/drawing/2014/main" val="2991813341"/>
                    </a:ext>
                  </a:extLst>
                </a:gridCol>
                <a:gridCol w="1930742">
                  <a:extLst>
                    <a:ext uri="{9D8B030D-6E8A-4147-A177-3AD203B41FA5}">
                      <a16:colId xmlns:a16="http://schemas.microsoft.com/office/drawing/2014/main" val="4089537442"/>
                    </a:ext>
                  </a:extLst>
                </a:gridCol>
                <a:gridCol w="3185725">
                  <a:extLst>
                    <a:ext uri="{9D8B030D-6E8A-4147-A177-3AD203B41FA5}">
                      <a16:colId xmlns:a16="http://schemas.microsoft.com/office/drawing/2014/main" val="4030460927"/>
                    </a:ext>
                  </a:extLst>
                </a:gridCol>
                <a:gridCol w="3235365">
                  <a:extLst>
                    <a:ext uri="{9D8B030D-6E8A-4147-A177-3AD203B41FA5}">
                      <a16:colId xmlns:a16="http://schemas.microsoft.com/office/drawing/2014/main" val="515273702"/>
                    </a:ext>
                  </a:extLst>
                </a:gridCol>
                <a:gridCol w="2612571">
                  <a:extLst>
                    <a:ext uri="{9D8B030D-6E8A-4147-A177-3AD203B41FA5}">
                      <a16:colId xmlns:a16="http://schemas.microsoft.com/office/drawing/2014/main" val="251908862"/>
                    </a:ext>
                  </a:extLst>
                </a:gridCol>
                <a:gridCol w="2612571">
                  <a:extLst>
                    <a:ext uri="{9D8B030D-6E8A-4147-A177-3AD203B41FA5}">
                      <a16:colId xmlns:a16="http://schemas.microsoft.com/office/drawing/2014/main" val="1311216561"/>
                    </a:ext>
                  </a:extLst>
                </a:gridCol>
              </a:tblGrid>
              <a:tr h="1139138">
                <a:tc>
                  <a:txBody>
                    <a:bodyPr/>
                    <a:lstStyle/>
                    <a:p>
                      <a:pPr algn="ctr" rtl="0">
                        <a:buNone/>
                      </a:pPr>
                      <a:r>
                        <a:rPr lang="en-US">
                          <a:effectLst/>
                        </a:rPr>
                        <a:t>S.NO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Title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Journal </a:t>
                      </a:r>
                    </a:p>
                    <a:p>
                      <a:pPr algn="ctr" rtl="0">
                        <a:buNone/>
                      </a:pPr>
                      <a:r>
                        <a:rPr lang="en-US">
                          <a:effectLst/>
                        </a:rPr>
                        <a:t>Year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Methodology/Algorithms/Architecture used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Merits </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Demerits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Research gap</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2604162"/>
                  </a:ext>
                </a:extLst>
              </a:tr>
              <a:tr h="3069881">
                <a:tc>
                  <a:txBody>
                    <a:bodyPr/>
                    <a:lstStyle/>
                    <a:p>
                      <a:pPr algn="ctr" rtl="0">
                        <a:buNone/>
                      </a:pPr>
                      <a:r>
                        <a:rPr lang="en-US">
                          <a:effectLst/>
                        </a:rPr>
                        <a:t>01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lvl="0" indent="0" algn="l">
                        <a:lnSpc>
                          <a:spcPct val="100000"/>
                        </a:lnSpc>
                        <a:buNone/>
                      </a:pPr>
                      <a:r>
                        <a:rPr lang="en-US" sz="1800" b="1" i="0" u="none" strike="noStrike" baseline="0" noProof="0">
                          <a:solidFill>
                            <a:srgbClr val="000000"/>
                          </a:solidFill>
                          <a:effectLst/>
                          <a:latin typeface="Calibri"/>
                        </a:rPr>
                        <a:t>How far will climate</a:t>
                      </a:r>
                      <a:endParaRPr lang="en-US"/>
                    </a:p>
                    <a:p>
                      <a:pPr marL="0" lvl="0" indent="0" algn="l">
                        <a:lnSpc>
                          <a:spcPct val="100000"/>
                        </a:lnSpc>
                        <a:buNone/>
                      </a:pPr>
                      <a:r>
                        <a:rPr lang="en-US" sz="1800" b="1" i="0" u="none" strike="noStrike" baseline="0" noProof="0">
                          <a:solidFill>
                            <a:srgbClr val="000000"/>
                          </a:solidFill>
                          <a:effectLst/>
                          <a:latin typeface="Calibri"/>
                        </a:rPr>
                        <a:t>change affect future food security an inquiry into the irrigated rice system of</a:t>
                      </a:r>
                      <a:endParaRPr lang="en-US"/>
                    </a:p>
                    <a:p>
                      <a:pPr marL="0" lvl="0" indent="0" algn="l">
                        <a:lnSpc>
                          <a:spcPct val="100000"/>
                        </a:lnSpc>
                        <a:buNone/>
                      </a:pPr>
                      <a:r>
                        <a:rPr lang="en-US" sz="1800" b="1" i="0" u="none" strike="noStrike" baseline="0" noProof="0">
                          <a:solidFill>
                            <a:srgbClr val="000000"/>
                          </a:solidFill>
                          <a:effectLst/>
                          <a:latin typeface="Calibri"/>
                        </a:rPr>
                        <a:t>peninsular </a:t>
                      </a:r>
                      <a:r>
                        <a:rPr lang="en-US" sz="1800" b="1" i="0" u="none" strike="noStrike" baseline="0" noProof="0" err="1">
                          <a:solidFill>
                            <a:srgbClr val="000000"/>
                          </a:solidFill>
                          <a:effectLst/>
                          <a:latin typeface="Calibri"/>
                        </a:rPr>
                        <a:t>india</a:t>
                      </a:r>
                      <a:r>
                        <a:rPr lang="en-US" sz="1800" b="1" i="0" u="none" strike="noStrike" baseline="0" noProof="0">
                          <a:solidFill>
                            <a:srgbClr val="000000"/>
                          </a:solidFill>
                          <a:effectLst/>
                          <a:latin typeface="Calibri"/>
                        </a:rPr>
                        <a:t>,</a:t>
                      </a:r>
                      <a:endParaRPr lang="en-US"/>
                    </a:p>
                    <a:p>
                      <a:pPr lvl="0">
                        <a:buNone/>
                      </a:pPr>
                      <a:endParaRPr lang="en-US" b="1">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a:buFont typeface="Arial" panose="020B0604020202020204" pitchFamily="34" charset="0"/>
                        <a:buChar char="•"/>
                      </a:pPr>
                      <a:r>
                        <a:rPr lang="en-US" sz="1800" b="0" i="0" u="none" strike="noStrike" noProof="0">
                          <a:effectLst/>
                          <a:latin typeface="Calibri"/>
                        </a:rPr>
                        <a:t>2023, Agriculture</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just">
                        <a:buNone/>
                      </a:pPr>
                      <a:r>
                        <a:rPr lang="en-US" sz="1800" b="0" i="0" u="none" strike="noStrike" noProof="0">
                          <a:effectLst/>
                          <a:latin typeface="Calibri"/>
                        </a:rPr>
                        <a:t>The study utilized climate models to project future climatic conditions and assessed their impact on rice yields in the delta regions of Peninsular India. </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285750" lvl="0" indent="-285750" algn="just">
                        <a:lnSpc>
                          <a:spcPct val="100000"/>
                        </a:lnSpc>
                        <a:spcBef>
                          <a:spcPts val="0"/>
                        </a:spcBef>
                        <a:spcAft>
                          <a:spcPts val="0"/>
                        </a:spcAft>
                        <a:buFont typeface="Arial"/>
                        <a:buChar char="•"/>
                      </a:pPr>
                      <a:r>
                        <a:rPr lang="en-US" sz="1800" b="0" i="0" u="none" strike="noStrike" noProof="0">
                          <a:effectLst/>
                          <a:latin typeface="Calibri"/>
                        </a:rPr>
                        <a:t>Highlights location-specific implications of climate change on rice yields. </a:t>
                      </a:r>
                      <a:endParaRPr lang="en-US"/>
                    </a:p>
                    <a:p>
                      <a:pPr marL="285750" lvl="0" indent="-285750" algn="just">
                        <a:lnSpc>
                          <a:spcPct val="100000"/>
                        </a:lnSpc>
                        <a:spcBef>
                          <a:spcPts val="0"/>
                        </a:spcBef>
                        <a:spcAft>
                          <a:spcPts val="0"/>
                        </a:spcAft>
                        <a:buFont typeface="Arial"/>
                        <a:buChar char="•"/>
                      </a:pPr>
                      <a:r>
                        <a:rPr lang="en-US" sz="1800" b="0" i="0" u="none" strike="noStrike" noProof="0">
                          <a:effectLst/>
                          <a:latin typeface="Calibri"/>
                        </a:rPr>
                        <a:t>Provides quantitative yield reduction estimates for future periods. </a:t>
                      </a:r>
                    </a:p>
                    <a:p>
                      <a:pPr marL="285750" lvl="0" indent="-285750" algn="just">
                        <a:lnSpc>
                          <a:spcPct val="100000"/>
                        </a:lnSpc>
                        <a:spcBef>
                          <a:spcPts val="0"/>
                        </a:spcBef>
                        <a:spcAft>
                          <a:spcPts val="0"/>
                        </a:spcAft>
                        <a:buFont typeface="Arial"/>
                        <a:buChar char="•"/>
                      </a:pPr>
                      <a:r>
                        <a:rPr lang="en-US" sz="1800" b="0" i="0" u="none" strike="noStrike" noProof="0">
                          <a:effectLst/>
                          <a:latin typeface="Calibri"/>
                        </a:rPr>
                        <a:t>Emphasizes the vulnerability of delta regions to climate change. </a:t>
                      </a:r>
                      <a:endParaRPr lang="en-US"/>
                    </a:p>
                    <a:p>
                      <a:pPr lvl="0" algn="just">
                        <a:buNone/>
                      </a:pP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285750" lvl="0" indent="-285750" algn="just">
                        <a:lnSpc>
                          <a:spcPct val="100000"/>
                        </a:lnSpc>
                        <a:spcBef>
                          <a:spcPts val="0"/>
                        </a:spcBef>
                        <a:spcAft>
                          <a:spcPts val="0"/>
                        </a:spcAft>
                        <a:buFont typeface="Arial"/>
                        <a:buChar char="•"/>
                      </a:pPr>
                      <a:r>
                        <a:rPr lang="en-US" sz="1800" b="0" i="0" u="none" strike="noStrike" noProof="0">
                          <a:effectLst/>
                          <a:latin typeface="Calibri"/>
                        </a:rPr>
                        <a:t>Lacks detailed information on adaptation strategies. </a:t>
                      </a:r>
                      <a:endParaRPr lang="en-US"/>
                    </a:p>
                    <a:p>
                      <a:pPr marL="285750" lvl="0" indent="-285750" algn="just">
                        <a:lnSpc>
                          <a:spcPct val="100000"/>
                        </a:lnSpc>
                        <a:spcBef>
                          <a:spcPts val="0"/>
                        </a:spcBef>
                        <a:spcAft>
                          <a:spcPts val="0"/>
                        </a:spcAft>
                        <a:buFont typeface="Arial"/>
                        <a:buChar char="•"/>
                      </a:pPr>
                      <a:r>
                        <a:rPr lang="en-US" sz="1800" b="0" i="0" u="none" strike="noStrike" noProof="0">
                          <a:effectLst/>
                          <a:latin typeface="Calibri"/>
                        </a:rPr>
                        <a:t>Does not specify the models or data sources used for projections. </a:t>
                      </a:r>
                      <a:endParaRPr lang="en-US"/>
                    </a:p>
                    <a:p>
                      <a:pPr marL="285750" lvl="0" indent="-285750" algn="just">
                        <a:lnSpc>
                          <a:spcPct val="100000"/>
                        </a:lnSpc>
                        <a:spcBef>
                          <a:spcPts val="0"/>
                        </a:spcBef>
                        <a:spcAft>
                          <a:spcPts val="0"/>
                        </a:spcAft>
                        <a:buFont typeface="Arial"/>
                        <a:buChar char="•"/>
                      </a:pPr>
                      <a:r>
                        <a:rPr lang="en-US" sz="1800" b="0" i="0" u="none" strike="noStrike" noProof="0">
                          <a:effectLst/>
                          <a:latin typeface="Calibri"/>
                        </a:rPr>
                        <a:t>Limited discussion on socio-economic factors affecting food security</a:t>
                      </a:r>
                      <a:endParaRPr lang="en-US"/>
                    </a:p>
                    <a:p>
                      <a:pPr lvl="0" algn="just">
                        <a:buNone/>
                      </a:pP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just">
                        <a:buNone/>
                      </a:pPr>
                      <a:r>
                        <a:rPr lang="en-US" sz="1800" b="0" i="0" u="none" strike="noStrike" noProof="0">
                          <a:effectLst/>
                          <a:latin typeface="Calibri"/>
                        </a:rPr>
                        <a:t>The study does not address potential adaptation measures or policy interventions to mitigate the projected yield reductions in the delta regions</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540279"/>
                  </a:ext>
                </a:extLst>
              </a:tr>
              <a:tr h="2529273">
                <a:tc>
                  <a:txBody>
                    <a:bodyPr/>
                    <a:lstStyle/>
                    <a:p>
                      <a:pPr lvl="0" algn="ctr">
                        <a:buNone/>
                      </a:pPr>
                      <a:r>
                        <a:rPr lang="en-US">
                          <a:effectLst/>
                        </a:rPr>
                        <a:t>02</a:t>
                      </a:r>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buNone/>
                      </a:pPr>
                      <a:r>
                        <a:rPr lang="en-US" sz="1800" b="0" i="0" u="none" strike="noStrike" noProof="0">
                          <a:solidFill>
                            <a:srgbClr val="000000"/>
                          </a:solidFill>
                          <a:effectLst/>
                          <a:latin typeface="Calibri"/>
                        </a:rPr>
                        <a:t>Intriguing Role of Proline in Redox Potential Conferring High Temperature Stress Tolerance</a:t>
                      </a:r>
                      <a:endParaRPr lang="en-US"/>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marL="285750" lvl="0" indent="-285750">
                        <a:buFont typeface="Arial"/>
                        <a:buChar char="•"/>
                      </a:pPr>
                      <a:r>
                        <a:rPr lang="en-US" sz="1800" b="0" i="0" u="none" strike="noStrike" noProof="0">
                          <a:solidFill>
                            <a:srgbClr val="000000"/>
                          </a:solidFill>
                          <a:effectLst/>
                          <a:latin typeface="Calibri"/>
                        </a:rPr>
                        <a:t>2022</a:t>
                      </a:r>
                      <a:endParaRPr lang="en-US" sz="1800" b="0" i="0" u="none" strike="noStrike" noProof="0">
                        <a:effectLst/>
                        <a:latin typeface="Calibri"/>
                      </a:endParaRPr>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just">
                        <a:buNone/>
                      </a:pPr>
                      <a:r>
                        <a:rPr lang="en-US" sz="1800" b="0" i="0" u="none" strike="noStrike" noProof="0">
                          <a:solidFill>
                            <a:srgbClr val="000000"/>
                          </a:solidFill>
                          <a:effectLst/>
                          <a:latin typeface="Calibri"/>
                        </a:rPr>
                        <a:t>The study investigated the role of proline accumulation in plants under high-temperature stress, examining its effects on redox potential and overall plant health.</a:t>
                      </a:r>
                      <a:endParaRPr lang="en-US"/>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Provides insights into the physiological role of proline under heat stress conditions. </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Highlights the dual role of proline, offering a nuanced understanding of its effects.</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Contributes to the broader understanding of plant stress responses</a:t>
                      </a:r>
                      <a:endParaRPr lang="en-US"/>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The exact physiological function of proline during heat stress remains unclear. </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The study's findings may not be universally applicable across all plant species. </a:t>
                      </a:r>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just">
                        <a:buNone/>
                      </a:pPr>
                      <a:r>
                        <a:rPr lang="en-US" sz="1800" b="0" i="0" u="none" strike="noStrike" noProof="0">
                          <a:solidFill>
                            <a:srgbClr val="000000"/>
                          </a:solidFill>
                          <a:effectLst/>
                          <a:latin typeface="Calibri"/>
                        </a:rPr>
                        <a:t>The exact physiological function of proline during heat stress and plant development remains unknown, indicating a need for further research in this area</a:t>
                      </a:r>
                      <a:endParaRPr lang="en-US"/>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0297520"/>
                  </a:ext>
                </a:extLst>
              </a:tr>
              <a:tr h="2509966">
                <a:tc>
                  <a:txBody>
                    <a:bodyPr/>
                    <a:lstStyle/>
                    <a:p>
                      <a:pPr lvl="0" algn="ctr">
                        <a:buNone/>
                      </a:pPr>
                      <a:r>
                        <a:rPr lang="en-US">
                          <a:effectLst/>
                        </a:rPr>
                        <a:t>03</a:t>
                      </a:r>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buNone/>
                      </a:pPr>
                      <a:r>
                        <a:rPr lang="en-US" sz="1800" b="1" i="0" u="none" strike="noStrike" noProof="0">
                          <a:solidFill>
                            <a:srgbClr val="000000"/>
                          </a:solidFill>
                          <a:effectLst/>
                          <a:latin typeface="Calibri"/>
                        </a:rPr>
                        <a:t>Functional and Biotechnological Cues of Potassium Homeostasis for Stress Tolerance and Plant Development</a:t>
                      </a:r>
                      <a:endParaRPr lang="en-US"/>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marL="285750" lvl="0" indent="-285750">
                        <a:buFont typeface="Arial"/>
                        <a:buChar char="•"/>
                      </a:pPr>
                      <a:r>
                        <a:rPr lang="en-US" sz="1800" b="0" i="0" u="none" strike="noStrike" noProof="0">
                          <a:solidFill>
                            <a:srgbClr val="000000"/>
                          </a:solidFill>
                          <a:effectLst/>
                          <a:latin typeface="Calibri"/>
                        </a:rPr>
                        <a:t>2018.</a:t>
                      </a:r>
                      <a:endParaRPr lang="en-US" sz="1800" b="0" i="0" u="none" strike="noStrike" noProof="0">
                        <a:effectLst/>
                        <a:latin typeface="Calibri"/>
                      </a:endParaRPr>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lgn="just">
                        <a:buNone/>
                      </a:pPr>
                      <a:r>
                        <a:rPr lang="en-US" sz="1800" b="0" i="0" u="none" strike="noStrike" noProof="0">
                          <a:solidFill>
                            <a:srgbClr val="000000"/>
                          </a:solidFill>
                          <a:effectLst/>
                          <a:latin typeface="Calibri"/>
                        </a:rPr>
                        <a:t>The review examines the role of potassium (K) in plant growth, development, and stress tolerance, highlighting its functions in various physiological processes and its contribution to abiotic stress tolerance.</a:t>
                      </a:r>
                      <a:endParaRPr lang="en-US"/>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Provides a comprehensive overview of potassium's role in plant physiology. </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Highlights the importance of K in abiotic stress tolerance. </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Suggests potential biotechnological applications for improving stress tolerance.</a:t>
                      </a:r>
                      <a:endParaRPr lang="en-US"/>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As a review, it may not present novel experimental data. </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The biotechnological applications suggested may require further validation. </a:t>
                      </a:r>
                    </a:p>
                    <a:p>
                      <a:pPr marL="0" lvl="0" indent="0" algn="just">
                        <a:lnSpc>
                          <a:spcPct val="100000"/>
                        </a:lnSpc>
                        <a:spcBef>
                          <a:spcPts val="0"/>
                        </a:spcBef>
                        <a:spcAft>
                          <a:spcPts val="0"/>
                        </a:spcAft>
                        <a:buClr>
                          <a:srgbClr val="000000"/>
                        </a:buClr>
                        <a:buNone/>
                      </a:pPr>
                      <a:endParaRPr lang="en-US" sz="1800" b="0" i="0" u="none" strike="noStrike" noProof="0">
                        <a:solidFill>
                          <a:srgbClr val="000000"/>
                        </a:solidFill>
                        <a:effectLst/>
                        <a:latin typeface="Calibri"/>
                      </a:endParaRPr>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lgn="just">
                        <a:buNone/>
                      </a:pPr>
                      <a:r>
                        <a:rPr lang="en-US" sz="1800" b="0" i="0" u="none" strike="noStrike" noProof="0">
                          <a:solidFill>
                            <a:srgbClr val="000000"/>
                          </a:solidFill>
                          <a:effectLst/>
                          <a:latin typeface="Calibri"/>
                        </a:rPr>
                        <a:t>While the review highlights potassium's role in stress tolerance, there is a need for more research into its specific mechanisms and biotechnological applications.</a:t>
                      </a:r>
                      <a:endParaRPr lang="en-US"/>
                    </a:p>
                  </a:txBody>
                  <a:tcPr anchor="ctr">
                    <a:lnL w="9524">
                      <a:solidFill>
                        <a:srgbClr val="000000"/>
                      </a:solidFill>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3713785555"/>
                  </a:ext>
                </a:extLst>
              </a:tr>
            </a:tbl>
          </a:graphicData>
        </a:graphic>
      </p:graphicFrame>
    </p:spTree>
    <p:extLst>
      <p:ext uri="{BB962C8B-B14F-4D97-AF65-F5344CB8AC3E}">
        <p14:creationId xmlns:p14="http://schemas.microsoft.com/office/powerpoint/2010/main" val="134634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95E4E-5EF9-FE43-7559-7564F7AD4F3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644BFD9-AB31-0D71-0431-71070F38998B}"/>
              </a:ext>
            </a:extLst>
          </p:cNvPr>
          <p:cNvGrpSpPr/>
          <p:nvPr/>
        </p:nvGrpSpPr>
        <p:grpSpPr>
          <a:xfrm>
            <a:off x="0" y="-475439"/>
            <a:ext cx="18288000" cy="1529250"/>
            <a:chOff x="0" y="0"/>
            <a:chExt cx="24384000" cy="3480620"/>
          </a:xfrm>
        </p:grpSpPr>
        <p:sp>
          <p:nvSpPr>
            <p:cNvPr id="3" name="Freeform 3">
              <a:extLst>
                <a:ext uri="{FF2B5EF4-FFF2-40B4-BE49-F238E27FC236}">
                  <a16:creationId xmlns:a16="http://schemas.microsoft.com/office/drawing/2014/main" id="{98EB3DDC-EB47-BDDF-DCBE-77F268FD8895}"/>
                </a:ext>
              </a:extLst>
            </p:cNvPr>
            <p:cNvSpPr/>
            <p:nvPr/>
          </p:nvSpPr>
          <p:spPr>
            <a:xfrm>
              <a:off x="0" y="0"/>
              <a:ext cx="24384000" cy="3480562"/>
            </a:xfrm>
            <a:custGeom>
              <a:avLst/>
              <a:gdLst/>
              <a:ahLst/>
              <a:cxnLst/>
              <a:rect l="l" t="t" r="r" b="b"/>
              <a:pathLst>
                <a:path w="24384000" h="3480562">
                  <a:moveTo>
                    <a:pt x="0" y="0"/>
                  </a:moveTo>
                  <a:lnTo>
                    <a:pt x="24384000" y="0"/>
                  </a:lnTo>
                  <a:lnTo>
                    <a:pt x="24384000" y="3480562"/>
                  </a:lnTo>
                  <a:lnTo>
                    <a:pt x="0" y="3480562"/>
                  </a:lnTo>
                  <a:close/>
                </a:path>
              </a:pathLst>
            </a:custGeom>
            <a:solidFill>
              <a:srgbClr val="AE1D49"/>
            </a:solidFill>
          </p:spPr>
        </p:sp>
      </p:grpSp>
      <p:sp>
        <p:nvSpPr>
          <p:cNvPr id="4" name="Freeform 5">
            <a:extLst>
              <a:ext uri="{FF2B5EF4-FFF2-40B4-BE49-F238E27FC236}">
                <a16:creationId xmlns:a16="http://schemas.microsoft.com/office/drawing/2014/main" id="{E73BB93A-6EAF-64B7-3BBB-ADBB213F584C}"/>
              </a:ext>
            </a:extLst>
          </p:cNvPr>
          <p:cNvSpPr/>
          <p:nvPr/>
        </p:nvSpPr>
        <p:spPr>
          <a:xfrm>
            <a:off x="0" y="-469864"/>
            <a:ext cx="1497739" cy="1539121"/>
          </a:xfrm>
          <a:custGeom>
            <a:avLst/>
            <a:gdLst/>
            <a:ahLst/>
            <a:cxnLst/>
            <a:rect l="l" t="t" r="r" b="b"/>
            <a:pathLst>
              <a:path w="1837549" h="2203296">
                <a:moveTo>
                  <a:pt x="0" y="0"/>
                </a:moveTo>
                <a:lnTo>
                  <a:pt x="1837549" y="0"/>
                </a:lnTo>
                <a:lnTo>
                  <a:pt x="1837549" y="2203296"/>
                </a:lnTo>
                <a:lnTo>
                  <a:pt x="0" y="2203296"/>
                </a:lnTo>
                <a:lnTo>
                  <a:pt x="0" y="0"/>
                </a:lnTo>
                <a:close/>
              </a:path>
            </a:pathLst>
          </a:custGeom>
          <a:blipFill>
            <a:blip r:embed="rId2"/>
            <a:stretch>
              <a:fillRect/>
            </a:stretch>
          </a:blipFill>
        </p:spPr>
      </p:sp>
      <p:sp>
        <p:nvSpPr>
          <p:cNvPr id="5" name="TextBox 6">
            <a:extLst>
              <a:ext uri="{FF2B5EF4-FFF2-40B4-BE49-F238E27FC236}">
                <a16:creationId xmlns:a16="http://schemas.microsoft.com/office/drawing/2014/main" id="{1F0AE6E5-519C-87A7-2F56-44D1FA61503F}"/>
              </a:ext>
            </a:extLst>
          </p:cNvPr>
          <p:cNvSpPr txBox="1"/>
          <p:nvPr/>
        </p:nvSpPr>
        <p:spPr>
          <a:xfrm>
            <a:off x="292110" y="-156996"/>
            <a:ext cx="18288000" cy="897682"/>
          </a:xfrm>
          <a:prstGeom prst="rect">
            <a:avLst/>
          </a:prstGeom>
        </p:spPr>
        <p:txBody>
          <a:bodyPr lIns="0" tIns="0" rIns="0" bIns="0" rtlCol="0" anchor="t">
            <a:spAutoFit/>
          </a:bodyPr>
          <a:lstStyle/>
          <a:p>
            <a:pPr algn="ctr">
              <a:lnSpc>
                <a:spcPts val="6959"/>
              </a:lnSpc>
              <a:spcBef>
                <a:spcPct val="0"/>
              </a:spcBef>
            </a:pPr>
            <a:r>
              <a:rPr lang="en-IN" sz="6000" b="1">
                <a:latin typeface="Times New Roman" panose="02020603050405020304" pitchFamily="18" charset="0"/>
              </a:rPr>
              <a:t>Literature Review </a:t>
            </a:r>
            <a:endParaRPr lang="en-US" sz="5799" b="1" spc="-51">
              <a:solidFill>
                <a:srgbClr val="0D0D0D"/>
              </a:solidFill>
              <a:latin typeface="Times New Roman" panose="02020603050405020304" pitchFamily="18" charset="0"/>
              <a:ea typeface="Times New Roman Bold"/>
              <a:cs typeface="Times New Roman Bold"/>
              <a:sym typeface="Times New Roman Bold"/>
            </a:endParaRPr>
          </a:p>
        </p:txBody>
      </p:sp>
      <p:graphicFrame>
        <p:nvGraphicFramePr>
          <p:cNvPr id="7" name="Table 6">
            <a:extLst>
              <a:ext uri="{FF2B5EF4-FFF2-40B4-BE49-F238E27FC236}">
                <a16:creationId xmlns:a16="http://schemas.microsoft.com/office/drawing/2014/main" id="{89186474-F4AB-1018-294B-EDA66ABBFC32}"/>
              </a:ext>
            </a:extLst>
          </p:cNvPr>
          <p:cNvGraphicFramePr>
            <a:graphicFrameLocks noGrp="1"/>
          </p:cNvGraphicFramePr>
          <p:nvPr>
            <p:extLst>
              <p:ext uri="{D42A27DB-BD31-4B8C-83A1-F6EECF244321}">
                <p14:modId xmlns:p14="http://schemas.microsoft.com/office/powerpoint/2010/main" val="3981532918"/>
              </p:ext>
            </p:extLst>
          </p:nvPr>
        </p:nvGraphicFramePr>
        <p:xfrm>
          <a:off x="0" y="1050324"/>
          <a:ext cx="18287983" cy="9383483"/>
        </p:xfrm>
        <a:graphic>
          <a:graphicData uri="http://schemas.openxmlformats.org/drawingml/2006/table">
            <a:tbl>
              <a:tblPr bandRow="1">
                <a:tableStyleId>{5C22544A-7EE6-4342-B048-85BDC9FD1C3A}</a:tableStyleId>
              </a:tblPr>
              <a:tblGrid>
                <a:gridCol w="1737668">
                  <a:extLst>
                    <a:ext uri="{9D8B030D-6E8A-4147-A177-3AD203B41FA5}">
                      <a16:colId xmlns:a16="http://schemas.microsoft.com/office/drawing/2014/main" val="2432078151"/>
                    </a:ext>
                  </a:extLst>
                </a:gridCol>
                <a:gridCol w="2973341">
                  <a:extLst>
                    <a:ext uri="{9D8B030D-6E8A-4147-A177-3AD203B41FA5}">
                      <a16:colId xmlns:a16="http://schemas.microsoft.com/office/drawing/2014/main" val="2991813341"/>
                    </a:ext>
                  </a:extLst>
                </a:gridCol>
                <a:gridCol w="1930742">
                  <a:extLst>
                    <a:ext uri="{9D8B030D-6E8A-4147-A177-3AD203B41FA5}">
                      <a16:colId xmlns:a16="http://schemas.microsoft.com/office/drawing/2014/main" val="4089537442"/>
                    </a:ext>
                  </a:extLst>
                </a:gridCol>
                <a:gridCol w="3185725">
                  <a:extLst>
                    <a:ext uri="{9D8B030D-6E8A-4147-A177-3AD203B41FA5}">
                      <a16:colId xmlns:a16="http://schemas.microsoft.com/office/drawing/2014/main" val="4030460927"/>
                    </a:ext>
                  </a:extLst>
                </a:gridCol>
                <a:gridCol w="3235365">
                  <a:extLst>
                    <a:ext uri="{9D8B030D-6E8A-4147-A177-3AD203B41FA5}">
                      <a16:colId xmlns:a16="http://schemas.microsoft.com/office/drawing/2014/main" val="515273702"/>
                    </a:ext>
                  </a:extLst>
                </a:gridCol>
                <a:gridCol w="2612571">
                  <a:extLst>
                    <a:ext uri="{9D8B030D-6E8A-4147-A177-3AD203B41FA5}">
                      <a16:colId xmlns:a16="http://schemas.microsoft.com/office/drawing/2014/main" val="251908862"/>
                    </a:ext>
                  </a:extLst>
                </a:gridCol>
                <a:gridCol w="2612571">
                  <a:extLst>
                    <a:ext uri="{9D8B030D-6E8A-4147-A177-3AD203B41FA5}">
                      <a16:colId xmlns:a16="http://schemas.microsoft.com/office/drawing/2014/main" val="1311216561"/>
                    </a:ext>
                  </a:extLst>
                </a:gridCol>
              </a:tblGrid>
              <a:tr h="1118049">
                <a:tc>
                  <a:txBody>
                    <a:bodyPr/>
                    <a:lstStyle/>
                    <a:p>
                      <a:pPr algn="ctr" rtl="0">
                        <a:buNone/>
                      </a:pPr>
                      <a:r>
                        <a:rPr lang="en-US">
                          <a:effectLst/>
                        </a:rPr>
                        <a:t>S.NO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Title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Journal </a:t>
                      </a:r>
                    </a:p>
                    <a:p>
                      <a:pPr algn="ctr" rtl="0">
                        <a:buNone/>
                      </a:pPr>
                      <a:r>
                        <a:rPr lang="en-US">
                          <a:effectLst/>
                        </a:rPr>
                        <a:t>Year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Methodology/Algorithms/Architecture used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Merits </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Demerits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Research gap</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2604162"/>
                  </a:ext>
                </a:extLst>
              </a:tr>
              <a:tr h="2596154">
                <a:tc>
                  <a:txBody>
                    <a:bodyPr/>
                    <a:lstStyle/>
                    <a:p>
                      <a:pPr algn="ctr" rtl="0">
                        <a:buNone/>
                      </a:pPr>
                      <a:r>
                        <a:rPr lang="en-US">
                          <a:effectLst/>
                        </a:rPr>
                        <a:t>04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lvl="0" indent="0" algn="l">
                        <a:lnSpc>
                          <a:spcPct val="100000"/>
                        </a:lnSpc>
                        <a:buNone/>
                      </a:pPr>
                      <a:r>
                        <a:rPr lang="en-US" sz="1800" b="1" i="0" u="none" strike="noStrike" baseline="0" noProof="0">
                          <a:solidFill>
                            <a:srgbClr val="000000"/>
                          </a:solidFill>
                          <a:effectLst/>
                          <a:latin typeface="Calibri"/>
                        </a:rPr>
                        <a:t>Simulation of Climate-Adaptation Responses to Rainfall Variability on Rainfed Yield Anomalies</a:t>
                      </a:r>
                      <a:endParaRPr lang="en-US"/>
                    </a:p>
                    <a:p>
                      <a:pPr lvl="0">
                        <a:buNone/>
                      </a:pPr>
                      <a:endParaRPr lang="en-US" b="1">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a:buFont typeface="Arial" panose="020B0604020202020204" pitchFamily="34" charset="0"/>
                        <a:buChar char="•"/>
                      </a:pPr>
                      <a:r>
                        <a:rPr lang="en-US" sz="1800" b="0" i="0" u="none" strike="noStrike" noProof="0">
                          <a:effectLst/>
                          <a:latin typeface="Calibri"/>
                        </a:rPr>
                        <a:t>2023</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just">
                        <a:buNone/>
                      </a:pPr>
                      <a:r>
                        <a:rPr lang="en-US" sz="1800" b="0" i="0" u="none" strike="noStrike" noProof="0">
                          <a:solidFill>
                            <a:srgbClr val="000000"/>
                          </a:solidFill>
                          <a:effectLst/>
                          <a:latin typeface="Calibri"/>
                        </a:rPr>
                        <a:t>The study analyzed the relationship between historical rainfall variability (1951–2019) and yield anomalies of rice, maize, and sorghum. It explored climate adaptation measures, specifically sowing windows and supplemental irrigation, to offset the impacts of rainfall.</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Provides insights into effective climate adaptation measures for rainfed agriculture.</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Utilizes a comprehensive dataset spanning several decades. </a:t>
                      </a:r>
                    </a:p>
                    <a:p>
                      <a:pPr marL="285750" lvl="0" indent="-285750" algn="just">
                        <a:lnSpc>
                          <a:spcPct val="100000"/>
                        </a:lnSpc>
                        <a:spcBef>
                          <a:spcPts val="0"/>
                        </a:spcBef>
                        <a:spcAft>
                          <a:spcPts val="0"/>
                        </a:spcAft>
                        <a:buFont typeface="Arial"/>
                        <a:buChar char="•"/>
                      </a:pPr>
                      <a:endParaRPr lang="en-US" sz="1800" b="0" i="0" u="none" strike="noStrike" noProof="0">
                        <a:effectLst/>
                        <a:latin typeface="Calibri"/>
                      </a:endParaRPr>
                    </a:p>
                    <a:p>
                      <a:pPr lvl="0" algn="just">
                        <a:buNone/>
                      </a:pP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The study is region-specific, limiting its generalizability. </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Relies on historical data, which may not fully capture future climate variability. </a:t>
                      </a:r>
                      <a:endParaRPr lang="en-US">
                        <a:solidFill>
                          <a:srgbClr val="000000"/>
                        </a:solidFill>
                      </a:endParaRPr>
                    </a:p>
                    <a:p>
                      <a:pPr lvl="0" algn="just">
                        <a:buNone/>
                      </a:pP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just">
                        <a:buNone/>
                      </a:pPr>
                      <a:r>
                        <a:rPr lang="en-US" sz="1800" b="0" i="0" u="none" strike="noStrike" noProof="0">
                          <a:solidFill>
                            <a:srgbClr val="000000"/>
                          </a:solidFill>
                          <a:effectLst/>
                          <a:latin typeface="Calibri"/>
                        </a:rPr>
                        <a:t>The study focuses on a specific region, indicating a need for similar research in other areas to develop broader climate adaptation </a:t>
                      </a:r>
                      <a:r>
                        <a:rPr lang="en-US" sz="1800" b="0" i="0" u="none" strike="noStrike" noProof="0" err="1">
                          <a:solidFill>
                            <a:srgbClr val="000000"/>
                          </a:solidFill>
                          <a:effectLst/>
                          <a:latin typeface="Calibri"/>
                        </a:rPr>
                        <a:t>strategies.</a:t>
                      </a:r>
                      <a:r>
                        <a:rPr lang="en-US" sz="1800" b="0" i="0" u="none" strike="noStrike" noProof="0" err="1">
                          <a:effectLst/>
                          <a:latin typeface="Calibri"/>
                        </a:rPr>
                        <a:t>s</a:t>
                      </a:r>
                      <a:endParaRPr lang="en-US" err="1">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540279"/>
                  </a:ext>
                </a:extLst>
              </a:tr>
              <a:tr h="2747756">
                <a:tc>
                  <a:txBody>
                    <a:bodyPr/>
                    <a:lstStyle/>
                    <a:p>
                      <a:pPr lvl="0" algn="ctr">
                        <a:buNone/>
                      </a:pPr>
                      <a:r>
                        <a:rPr lang="en-US">
                          <a:effectLst/>
                        </a:rPr>
                        <a:t>05</a:t>
                      </a:r>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buNone/>
                      </a:pPr>
                      <a:r>
                        <a:rPr lang="en-US" sz="1800" b="0" i="0" u="none" strike="noStrike" noProof="0">
                          <a:solidFill>
                            <a:srgbClr val="000000"/>
                          </a:solidFill>
                          <a:effectLst/>
                          <a:latin typeface="Calibri"/>
                        </a:rPr>
                        <a:t>Analysis of Drought and Heat Stress Response Genes in Rice Using Co-Expression Network and Differentially Expressed Gene Analyses</a:t>
                      </a:r>
                      <a:endParaRPr lang="en-US"/>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marL="285750" lvl="0" indent="-285750">
                        <a:buFont typeface="Arial"/>
                        <a:buChar char="•"/>
                      </a:pPr>
                      <a:r>
                        <a:rPr lang="en-US" sz="1800" b="0" i="0" u="none" strike="noStrike" noProof="0">
                          <a:solidFill>
                            <a:srgbClr val="000000"/>
                          </a:solidFill>
                          <a:effectLst/>
                          <a:latin typeface="Calibri"/>
                        </a:rPr>
                        <a:t>2021</a:t>
                      </a:r>
                      <a:endParaRPr lang="en-US" sz="1800" b="0" i="0" u="none" strike="noStrike" noProof="0">
                        <a:effectLst/>
                        <a:latin typeface="Calibri"/>
                      </a:endParaRPr>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just">
                        <a:buNone/>
                      </a:pPr>
                      <a:r>
                        <a:rPr lang="en-US" sz="1800" b="0" i="0" u="none" strike="noStrike" noProof="0">
                          <a:solidFill>
                            <a:srgbClr val="000000"/>
                          </a:solidFill>
                          <a:effectLst/>
                          <a:latin typeface="Calibri"/>
                        </a:rPr>
                        <a:t>The study employed co-expression network analysis and differentially expressed gene (DEG) analyses to identify genes in rice that respond to drought and heat stress.</a:t>
                      </a:r>
                      <a:endParaRPr lang="en-US"/>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marL="0" lvl="0" indent="0" algn="l">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Utilizes advanced bioinformatics approaches to identify stress-responsive genes. </a:t>
                      </a:r>
                    </a:p>
                    <a:p>
                      <a:pPr marL="0" lvl="0" indent="0" algn="l">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Provides potential targets for genetic improvement of stress tolerance in rice. </a:t>
                      </a:r>
                    </a:p>
                    <a:p>
                      <a:pPr marL="0" lvl="0" indent="0" algn="l">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Enhances understanding of molecular mechanisms underlying stress responses.</a:t>
                      </a:r>
                      <a:endParaRPr lang="en-US"/>
                    </a:p>
                  </a:txBody>
                  <a:tcP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Bioinformatics predictions require experimental validation. </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Findings may not be directly applicable to other crops.</a:t>
                      </a:r>
                    </a:p>
                    <a:p>
                      <a:pPr marL="0" lvl="0" indent="0" algn="just">
                        <a:lnSpc>
                          <a:spcPct val="100000"/>
                        </a:lnSpc>
                        <a:spcBef>
                          <a:spcPts val="0"/>
                        </a:spcBef>
                        <a:spcAft>
                          <a:spcPts val="0"/>
                        </a:spcAft>
                        <a:buClr>
                          <a:srgbClr val="000000"/>
                        </a:buClr>
                        <a:buFont typeface="Arial,Sans-Serif"/>
                        <a:buChar char="•"/>
                      </a:pPr>
                      <a:endParaRPr lang="en-US" sz="1800" b="0" i="0" u="none" strike="noStrike" noProof="0">
                        <a:solidFill>
                          <a:srgbClr val="000000"/>
                        </a:solidFill>
                        <a:effectLst/>
                        <a:latin typeface="Calibri"/>
                      </a:endParaRPr>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just">
                        <a:buNone/>
                      </a:pPr>
                      <a:r>
                        <a:rPr lang="en-US" sz="1800" b="0" i="0" u="none" strike="noStrike" noProof="0">
                          <a:solidFill>
                            <a:srgbClr val="000000"/>
                          </a:solidFill>
                          <a:effectLst/>
                          <a:latin typeface="Calibri"/>
                        </a:rPr>
                        <a:t>The study does not address potential adaptation measures or policy interventions to mitigate the projected yield reductions in the delta regions</a:t>
                      </a:r>
                      <a:endParaRPr lang="en-US"/>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0297520"/>
                  </a:ext>
                </a:extLst>
              </a:tr>
              <a:tr h="2747756">
                <a:tc>
                  <a:txBody>
                    <a:bodyPr/>
                    <a:lstStyle/>
                    <a:p>
                      <a:pPr lvl="0" algn="ctr">
                        <a:buNone/>
                      </a:pPr>
                      <a:r>
                        <a:rPr lang="en-US">
                          <a:effectLst/>
                        </a:rPr>
                        <a:t>06</a:t>
                      </a:r>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buNone/>
                      </a:pPr>
                      <a:r>
                        <a:rPr lang="en-US" sz="1800" b="0" i="0" u="none" strike="noStrike" noProof="0">
                          <a:solidFill>
                            <a:srgbClr val="000000"/>
                          </a:solidFill>
                          <a:effectLst/>
                        </a:rPr>
                        <a:t>The Hot Science in Rice Research: How Rice Plants Cope with Heat Stress</a:t>
                      </a:r>
                      <a:endParaRPr lang="en-US" b="0"/>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marL="285750" lvl="0" indent="-285750">
                        <a:buFont typeface="Arial"/>
                        <a:buChar char="•"/>
                      </a:pPr>
                      <a:r>
                        <a:rPr lang="en-US" sz="1800" b="0" i="0" u="none" strike="noStrike" noProof="0">
                          <a:solidFill>
                            <a:srgbClr val="000000"/>
                          </a:solidFill>
                          <a:effectLst/>
                          <a:latin typeface="Calibri"/>
                        </a:rPr>
                        <a:t>2023.</a:t>
                      </a:r>
                      <a:endParaRPr lang="en-US" sz="1800" b="0" i="0" u="none" strike="noStrike" noProof="0">
                        <a:effectLst/>
                        <a:latin typeface="Calibri"/>
                      </a:endParaRPr>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lgn="just">
                        <a:buNone/>
                      </a:pPr>
                      <a:r>
                        <a:rPr lang="en-US" sz="1800" b="0" i="0" u="none" strike="noStrike" noProof="0">
                          <a:solidFill>
                            <a:srgbClr val="000000"/>
                          </a:solidFill>
                          <a:effectLst/>
                        </a:rPr>
                        <a:t>This review integrates molecular regulatory pathways and physiological mechanisms to understand how rice plants respond to rising temperatures</a:t>
                      </a:r>
                      <a:endParaRPr lang="en-US"/>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marL="0" lvl="0" indent="0" algn="just">
                        <a:lnSpc>
                          <a:spcPct val="100000"/>
                        </a:lnSpc>
                        <a:spcBef>
                          <a:spcPts val="0"/>
                        </a:spcBef>
                        <a:spcAft>
                          <a:spcPts val="0"/>
                        </a:spcAft>
                        <a:buClr>
                          <a:srgbClr val="000000"/>
                        </a:buClr>
                        <a:buFont typeface="Arial"/>
                        <a:buChar char="•"/>
                      </a:pPr>
                      <a:r>
                        <a:rPr lang="en-US" sz="1800" b="0" i="0" u="none" strike="noStrike" noProof="0">
                          <a:solidFill>
                            <a:srgbClr val="000000"/>
                          </a:solidFill>
                          <a:effectLst/>
                        </a:rPr>
                        <a:t>Provides a comprehensive overview of rice's molecular and physiological responses to heat stress. </a:t>
                      </a:r>
                    </a:p>
                    <a:p>
                      <a:pPr marL="0" lvl="0" indent="0" algn="just">
                        <a:lnSpc>
                          <a:spcPct val="100000"/>
                        </a:lnSpc>
                        <a:spcBef>
                          <a:spcPts val="0"/>
                        </a:spcBef>
                        <a:spcAft>
                          <a:spcPts val="0"/>
                        </a:spcAft>
                        <a:buFont typeface="Arial"/>
                        <a:buChar char="•"/>
                      </a:pPr>
                      <a:r>
                        <a:rPr lang="en-US" sz="1800" b="0" i="0" u="none" strike="noStrike" noProof="0">
                          <a:solidFill>
                            <a:srgbClr val="000000"/>
                          </a:solidFill>
                          <a:effectLst/>
                        </a:rPr>
                        <a:t>Highlights potential genetic targets for developing heat-tolerant rice varieties. </a:t>
                      </a:r>
                      <a:endParaRPr lang="en-US"/>
                    </a:p>
                    <a:p>
                      <a:pPr marL="0" lvl="0" indent="0" algn="just">
                        <a:lnSpc>
                          <a:spcPct val="100000"/>
                        </a:lnSpc>
                        <a:spcBef>
                          <a:spcPts val="0"/>
                        </a:spcBef>
                        <a:spcAft>
                          <a:spcPts val="0"/>
                        </a:spcAft>
                        <a:buClr>
                          <a:srgbClr val="000000"/>
                        </a:buClr>
                        <a:buFont typeface="Arial,Sans-Serif"/>
                        <a:buChar char="•"/>
                      </a:pPr>
                      <a:endParaRPr lang="en-US" sz="1800" b="0" i="0" u="none" strike="noStrike" noProof="0">
                        <a:solidFill>
                          <a:srgbClr val="000000"/>
                        </a:solidFill>
                        <a:effectLst/>
                        <a:latin typeface="Calibri"/>
                      </a:endParaRPr>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marL="0" lvl="0" indent="0" algn="just">
                        <a:lnSpc>
                          <a:spcPct val="100000"/>
                        </a:lnSpc>
                        <a:spcBef>
                          <a:spcPts val="0"/>
                        </a:spcBef>
                        <a:spcAft>
                          <a:spcPts val="0"/>
                        </a:spcAft>
                        <a:buClr>
                          <a:srgbClr val="000000"/>
                        </a:buClr>
                        <a:buFont typeface="Arial"/>
                        <a:buChar char="•"/>
                      </a:pPr>
                      <a:r>
                        <a:rPr lang="en-US" sz="1800" b="0" i="0" u="none" strike="noStrike" noProof="0">
                          <a:solidFill>
                            <a:srgbClr val="000000"/>
                          </a:solidFill>
                          <a:effectLst/>
                        </a:rPr>
                        <a:t>Primarily focuses on molecular aspects, potentially overlooking field-level implications. </a:t>
                      </a:r>
                    </a:p>
                    <a:p>
                      <a:pPr marL="0" lvl="0" indent="0" algn="just">
                        <a:lnSpc>
                          <a:spcPct val="100000"/>
                        </a:lnSpc>
                        <a:spcBef>
                          <a:spcPts val="0"/>
                        </a:spcBef>
                        <a:spcAft>
                          <a:spcPts val="0"/>
                        </a:spcAft>
                        <a:buFont typeface="Arial"/>
                        <a:buChar char="•"/>
                      </a:pPr>
                      <a:r>
                        <a:rPr lang="en-US" sz="1800" b="0" i="0" u="none" strike="noStrike" noProof="0">
                          <a:solidFill>
                            <a:srgbClr val="000000"/>
                          </a:solidFill>
                          <a:effectLst/>
                        </a:rPr>
                        <a:t>May not address the variability of responses among different rice cultivars. </a:t>
                      </a:r>
                      <a:endParaRPr lang="en-US"/>
                    </a:p>
                    <a:p>
                      <a:pPr marL="0" lvl="0" indent="0" algn="just">
                        <a:lnSpc>
                          <a:spcPct val="100000"/>
                        </a:lnSpc>
                        <a:spcBef>
                          <a:spcPts val="0"/>
                        </a:spcBef>
                        <a:spcAft>
                          <a:spcPts val="0"/>
                        </a:spcAft>
                        <a:buClr>
                          <a:srgbClr val="000000"/>
                        </a:buClr>
                        <a:buFont typeface="Arial,Sans-Serif"/>
                        <a:buChar char="•"/>
                      </a:pPr>
                      <a:endParaRPr lang="en-US" sz="1800" b="0" i="0" u="none" strike="noStrike" noProof="0">
                        <a:solidFill>
                          <a:srgbClr val="000000"/>
                        </a:solidFill>
                        <a:effectLst/>
                        <a:latin typeface="Calibri"/>
                      </a:endParaRPr>
                    </a:p>
                    <a:p>
                      <a:pPr marL="0" lvl="0" indent="0" algn="just">
                        <a:lnSpc>
                          <a:spcPct val="100000"/>
                        </a:lnSpc>
                        <a:spcBef>
                          <a:spcPts val="0"/>
                        </a:spcBef>
                        <a:spcAft>
                          <a:spcPts val="0"/>
                        </a:spcAft>
                        <a:buClr>
                          <a:srgbClr val="000000"/>
                        </a:buClr>
                        <a:buNone/>
                      </a:pPr>
                      <a:endParaRPr lang="en-US" sz="1800" b="0" i="0" u="none" strike="noStrike" noProof="0">
                        <a:solidFill>
                          <a:srgbClr val="000000"/>
                        </a:solidFill>
                        <a:effectLst/>
                        <a:latin typeface="Calibri"/>
                      </a:endParaRPr>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marL="285750" lvl="0" indent="-285750" algn="l">
                        <a:lnSpc>
                          <a:spcPct val="100000"/>
                        </a:lnSpc>
                        <a:spcBef>
                          <a:spcPts val="0"/>
                        </a:spcBef>
                        <a:spcAft>
                          <a:spcPts val="0"/>
                        </a:spcAft>
                        <a:buFont typeface="Arial"/>
                        <a:buChar char="•"/>
                      </a:pPr>
                      <a:r>
                        <a:rPr lang="en-US" sz="1800" b="0" i="0" u="none" strike="noStrike" noProof="0">
                          <a:solidFill>
                            <a:srgbClr val="000000"/>
                          </a:solidFill>
                          <a:effectLst/>
                          <a:latin typeface="Calibri"/>
                        </a:rPr>
                        <a:t>The review emphasizes molecular mechanisms but lacks exploration of field-level applications and cultivar-specific responses, indicating a need for research  and cultivation practices.</a:t>
                      </a:r>
                      <a:endParaRPr lang="en-US" sz="1800" b="0" i="0" u="none" strike="noStrike" noProof="0">
                        <a:solidFill>
                          <a:srgbClr val="000000"/>
                        </a:solidFill>
                        <a:effectLst/>
                      </a:endParaRPr>
                    </a:p>
                  </a:txBody>
                  <a:tcPr anchor="ctr">
                    <a:lnL w="9524">
                      <a:solidFill>
                        <a:srgbClr val="000000"/>
                      </a:solidFill>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3713785555"/>
                  </a:ext>
                </a:extLst>
              </a:tr>
            </a:tbl>
          </a:graphicData>
        </a:graphic>
      </p:graphicFrame>
    </p:spTree>
    <p:extLst>
      <p:ext uri="{BB962C8B-B14F-4D97-AF65-F5344CB8AC3E}">
        <p14:creationId xmlns:p14="http://schemas.microsoft.com/office/powerpoint/2010/main" val="18658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C37B9-C6DF-ABAA-B210-07FA7457FC0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23491B1-1F30-BB61-5EB4-8D0595899FC1}"/>
              </a:ext>
            </a:extLst>
          </p:cNvPr>
          <p:cNvGrpSpPr/>
          <p:nvPr/>
        </p:nvGrpSpPr>
        <p:grpSpPr>
          <a:xfrm>
            <a:off x="0" y="-475439"/>
            <a:ext cx="18288000" cy="1529250"/>
            <a:chOff x="0" y="0"/>
            <a:chExt cx="24384000" cy="3480620"/>
          </a:xfrm>
        </p:grpSpPr>
        <p:sp>
          <p:nvSpPr>
            <p:cNvPr id="3" name="Freeform 3">
              <a:extLst>
                <a:ext uri="{FF2B5EF4-FFF2-40B4-BE49-F238E27FC236}">
                  <a16:creationId xmlns:a16="http://schemas.microsoft.com/office/drawing/2014/main" id="{A823F711-DD45-18F7-3396-60B790E6FF95}"/>
                </a:ext>
              </a:extLst>
            </p:cNvPr>
            <p:cNvSpPr/>
            <p:nvPr/>
          </p:nvSpPr>
          <p:spPr>
            <a:xfrm>
              <a:off x="0" y="0"/>
              <a:ext cx="24384000" cy="3480562"/>
            </a:xfrm>
            <a:custGeom>
              <a:avLst/>
              <a:gdLst/>
              <a:ahLst/>
              <a:cxnLst/>
              <a:rect l="l" t="t" r="r" b="b"/>
              <a:pathLst>
                <a:path w="24384000" h="3480562">
                  <a:moveTo>
                    <a:pt x="0" y="0"/>
                  </a:moveTo>
                  <a:lnTo>
                    <a:pt x="24384000" y="0"/>
                  </a:lnTo>
                  <a:lnTo>
                    <a:pt x="24384000" y="3480562"/>
                  </a:lnTo>
                  <a:lnTo>
                    <a:pt x="0" y="3480562"/>
                  </a:lnTo>
                  <a:close/>
                </a:path>
              </a:pathLst>
            </a:custGeom>
            <a:solidFill>
              <a:srgbClr val="AE1D49"/>
            </a:solidFill>
          </p:spPr>
        </p:sp>
      </p:grpSp>
      <p:sp>
        <p:nvSpPr>
          <p:cNvPr id="4" name="Freeform 5">
            <a:extLst>
              <a:ext uri="{FF2B5EF4-FFF2-40B4-BE49-F238E27FC236}">
                <a16:creationId xmlns:a16="http://schemas.microsoft.com/office/drawing/2014/main" id="{D786AACA-730B-E6B7-F1EE-876705CB81FD}"/>
              </a:ext>
            </a:extLst>
          </p:cNvPr>
          <p:cNvSpPr/>
          <p:nvPr/>
        </p:nvSpPr>
        <p:spPr>
          <a:xfrm>
            <a:off x="0" y="-469864"/>
            <a:ext cx="1497739" cy="1539121"/>
          </a:xfrm>
          <a:custGeom>
            <a:avLst/>
            <a:gdLst/>
            <a:ahLst/>
            <a:cxnLst/>
            <a:rect l="l" t="t" r="r" b="b"/>
            <a:pathLst>
              <a:path w="1837549" h="2203296">
                <a:moveTo>
                  <a:pt x="0" y="0"/>
                </a:moveTo>
                <a:lnTo>
                  <a:pt x="1837549" y="0"/>
                </a:lnTo>
                <a:lnTo>
                  <a:pt x="1837549" y="2203296"/>
                </a:lnTo>
                <a:lnTo>
                  <a:pt x="0" y="2203296"/>
                </a:lnTo>
                <a:lnTo>
                  <a:pt x="0" y="0"/>
                </a:lnTo>
                <a:close/>
              </a:path>
            </a:pathLst>
          </a:custGeom>
          <a:blipFill>
            <a:blip r:embed="rId2"/>
            <a:stretch>
              <a:fillRect/>
            </a:stretch>
          </a:blipFill>
        </p:spPr>
      </p:sp>
      <p:sp>
        <p:nvSpPr>
          <p:cNvPr id="5" name="TextBox 6">
            <a:extLst>
              <a:ext uri="{FF2B5EF4-FFF2-40B4-BE49-F238E27FC236}">
                <a16:creationId xmlns:a16="http://schemas.microsoft.com/office/drawing/2014/main" id="{1E501502-65D3-1E51-E2B7-C027DBF4E24A}"/>
              </a:ext>
            </a:extLst>
          </p:cNvPr>
          <p:cNvSpPr txBox="1"/>
          <p:nvPr/>
        </p:nvSpPr>
        <p:spPr>
          <a:xfrm>
            <a:off x="292110" y="-156996"/>
            <a:ext cx="18288000" cy="897682"/>
          </a:xfrm>
          <a:prstGeom prst="rect">
            <a:avLst/>
          </a:prstGeom>
        </p:spPr>
        <p:txBody>
          <a:bodyPr lIns="0" tIns="0" rIns="0" bIns="0" rtlCol="0" anchor="t">
            <a:spAutoFit/>
          </a:bodyPr>
          <a:lstStyle/>
          <a:p>
            <a:pPr algn="ctr">
              <a:lnSpc>
                <a:spcPts val="6959"/>
              </a:lnSpc>
              <a:spcBef>
                <a:spcPct val="0"/>
              </a:spcBef>
            </a:pPr>
            <a:r>
              <a:rPr lang="en-IN" sz="6000" b="1">
                <a:latin typeface="Times New Roman" panose="02020603050405020304" pitchFamily="18" charset="0"/>
              </a:rPr>
              <a:t>Literature Review </a:t>
            </a:r>
            <a:endParaRPr lang="en-US" sz="5799" b="1" spc="-51">
              <a:solidFill>
                <a:srgbClr val="0D0D0D"/>
              </a:solidFill>
              <a:latin typeface="Times New Roman" panose="02020603050405020304" pitchFamily="18" charset="0"/>
              <a:ea typeface="Times New Roman Bold"/>
              <a:cs typeface="Times New Roman Bold"/>
              <a:sym typeface="Times New Roman Bold"/>
            </a:endParaRPr>
          </a:p>
        </p:txBody>
      </p:sp>
      <p:graphicFrame>
        <p:nvGraphicFramePr>
          <p:cNvPr id="7" name="Table 6">
            <a:extLst>
              <a:ext uri="{FF2B5EF4-FFF2-40B4-BE49-F238E27FC236}">
                <a16:creationId xmlns:a16="http://schemas.microsoft.com/office/drawing/2014/main" id="{109D7324-DAD4-0872-92CF-3E7680243905}"/>
              </a:ext>
            </a:extLst>
          </p:cNvPr>
          <p:cNvGraphicFramePr>
            <a:graphicFrameLocks noGrp="1"/>
          </p:cNvGraphicFramePr>
          <p:nvPr>
            <p:extLst>
              <p:ext uri="{D42A27DB-BD31-4B8C-83A1-F6EECF244321}">
                <p14:modId xmlns:p14="http://schemas.microsoft.com/office/powerpoint/2010/main" val="1045159213"/>
              </p:ext>
            </p:extLst>
          </p:nvPr>
        </p:nvGraphicFramePr>
        <p:xfrm>
          <a:off x="0" y="1050324"/>
          <a:ext cx="18287983" cy="9295060"/>
        </p:xfrm>
        <a:graphic>
          <a:graphicData uri="http://schemas.openxmlformats.org/drawingml/2006/table">
            <a:tbl>
              <a:tblPr bandRow="1">
                <a:tableStyleId>{5C22544A-7EE6-4342-B048-85BDC9FD1C3A}</a:tableStyleId>
              </a:tblPr>
              <a:tblGrid>
                <a:gridCol w="1737668">
                  <a:extLst>
                    <a:ext uri="{9D8B030D-6E8A-4147-A177-3AD203B41FA5}">
                      <a16:colId xmlns:a16="http://schemas.microsoft.com/office/drawing/2014/main" val="2432078151"/>
                    </a:ext>
                  </a:extLst>
                </a:gridCol>
                <a:gridCol w="2973341">
                  <a:extLst>
                    <a:ext uri="{9D8B030D-6E8A-4147-A177-3AD203B41FA5}">
                      <a16:colId xmlns:a16="http://schemas.microsoft.com/office/drawing/2014/main" val="2991813341"/>
                    </a:ext>
                  </a:extLst>
                </a:gridCol>
                <a:gridCol w="1930742">
                  <a:extLst>
                    <a:ext uri="{9D8B030D-6E8A-4147-A177-3AD203B41FA5}">
                      <a16:colId xmlns:a16="http://schemas.microsoft.com/office/drawing/2014/main" val="4089537442"/>
                    </a:ext>
                  </a:extLst>
                </a:gridCol>
                <a:gridCol w="3185725">
                  <a:extLst>
                    <a:ext uri="{9D8B030D-6E8A-4147-A177-3AD203B41FA5}">
                      <a16:colId xmlns:a16="http://schemas.microsoft.com/office/drawing/2014/main" val="4030460927"/>
                    </a:ext>
                  </a:extLst>
                </a:gridCol>
                <a:gridCol w="3235365">
                  <a:extLst>
                    <a:ext uri="{9D8B030D-6E8A-4147-A177-3AD203B41FA5}">
                      <a16:colId xmlns:a16="http://schemas.microsoft.com/office/drawing/2014/main" val="515273702"/>
                    </a:ext>
                  </a:extLst>
                </a:gridCol>
                <a:gridCol w="2612571">
                  <a:extLst>
                    <a:ext uri="{9D8B030D-6E8A-4147-A177-3AD203B41FA5}">
                      <a16:colId xmlns:a16="http://schemas.microsoft.com/office/drawing/2014/main" val="251908862"/>
                    </a:ext>
                  </a:extLst>
                </a:gridCol>
                <a:gridCol w="2612571">
                  <a:extLst>
                    <a:ext uri="{9D8B030D-6E8A-4147-A177-3AD203B41FA5}">
                      <a16:colId xmlns:a16="http://schemas.microsoft.com/office/drawing/2014/main" val="1311216561"/>
                    </a:ext>
                  </a:extLst>
                </a:gridCol>
              </a:tblGrid>
              <a:tr h="1139138">
                <a:tc>
                  <a:txBody>
                    <a:bodyPr/>
                    <a:lstStyle/>
                    <a:p>
                      <a:pPr algn="ctr" rtl="0">
                        <a:buNone/>
                      </a:pPr>
                      <a:r>
                        <a:rPr lang="en-US">
                          <a:effectLst/>
                        </a:rPr>
                        <a:t>S.NO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Title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Journal </a:t>
                      </a:r>
                    </a:p>
                    <a:p>
                      <a:pPr algn="ctr" rtl="0">
                        <a:buNone/>
                      </a:pPr>
                      <a:r>
                        <a:rPr lang="en-US">
                          <a:effectLst/>
                        </a:rPr>
                        <a:t>Year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Methodology/Algorithms/Architecture used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Merits </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Demerits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a:buNone/>
                      </a:pPr>
                      <a:r>
                        <a:rPr lang="en-US">
                          <a:effectLst/>
                        </a:rPr>
                        <a:t>Research gap</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2604162"/>
                  </a:ext>
                </a:extLst>
              </a:tr>
              <a:tr h="2799577">
                <a:tc>
                  <a:txBody>
                    <a:bodyPr/>
                    <a:lstStyle/>
                    <a:p>
                      <a:pPr algn="ctr" rtl="0">
                        <a:buNone/>
                      </a:pPr>
                      <a:r>
                        <a:rPr lang="en-US">
                          <a:effectLst/>
                        </a:rPr>
                        <a:t>07</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lvl="0" indent="0" algn="l">
                        <a:lnSpc>
                          <a:spcPct val="100000"/>
                        </a:lnSpc>
                        <a:buNone/>
                      </a:pPr>
                      <a:r>
                        <a:rPr lang="en-US" sz="1800" b="0" i="0" u="none" strike="noStrike" baseline="0" noProof="0">
                          <a:solidFill>
                            <a:srgbClr val="000000"/>
                          </a:solidFill>
                          <a:effectLst/>
                        </a:rPr>
                        <a:t>Integrating Physiological and Multi-Omics Methods to Elucidate Heat Stress Tolerance for Sustainable Rice Production</a:t>
                      </a:r>
                      <a:endParaRPr lang="en-US"/>
                    </a:p>
                    <a:p>
                      <a:pPr lvl="0">
                        <a:buNone/>
                      </a:pPr>
                      <a:endParaRPr lang="en-US" b="1">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a:buFont typeface="Arial" panose="020B0604020202020204" pitchFamily="34" charset="0"/>
                        <a:buChar char="•"/>
                      </a:pPr>
                      <a:r>
                        <a:rPr lang="en-US" sz="1800" b="0" i="0" u="none" strike="noStrike" noProof="0">
                          <a:effectLst/>
                          <a:latin typeface="Calibri"/>
                        </a:rPr>
                        <a:t>2022</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just">
                        <a:buNone/>
                      </a:pPr>
                      <a:r>
                        <a:rPr lang="en-US" sz="1800" b="0" i="0" u="none" strike="noStrike" noProof="0">
                          <a:solidFill>
                            <a:srgbClr val="000000"/>
                          </a:solidFill>
                          <a:effectLst/>
                        </a:rPr>
                        <a:t>This review centers on responses to heat and drought stress in rice, summarizing current knowledge of molecular regulation mechanisms and focusing on approaches to cope with these stresses at both genetic and agricultural practice levels</a:t>
                      </a:r>
                      <a:endParaRPr lang="en-US" sz="1800" b="0" i="0" u="none" strike="noStrike" noProof="0">
                        <a:solidFill>
                          <a:srgbClr val="000000"/>
                        </a:solidFill>
                        <a:effectLst/>
                        <a:latin typeface="Calibri"/>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lvl="0" indent="0" algn="just">
                        <a:lnSpc>
                          <a:spcPct val="100000"/>
                        </a:lnSpc>
                        <a:spcBef>
                          <a:spcPts val="0"/>
                        </a:spcBef>
                        <a:spcAft>
                          <a:spcPts val="0"/>
                        </a:spcAft>
                        <a:buClr>
                          <a:srgbClr val="000000"/>
                        </a:buClr>
                        <a:buNone/>
                      </a:pPr>
                      <a:endParaRPr lang="en-US" sz="1800" b="0" i="0" u="none" strike="noStrike" noProof="0">
                        <a:solidFill>
                          <a:srgbClr val="000000"/>
                        </a:solidFill>
                        <a:effectLst/>
                        <a:latin typeface="Calibri"/>
                      </a:endParaRPr>
                    </a:p>
                    <a:p>
                      <a:pPr marL="0" lvl="0" indent="0" algn="just">
                        <a:lnSpc>
                          <a:spcPct val="100000"/>
                        </a:lnSpc>
                        <a:spcBef>
                          <a:spcPts val="0"/>
                        </a:spcBef>
                        <a:spcAft>
                          <a:spcPts val="0"/>
                        </a:spcAft>
                        <a:buFont typeface="Arial"/>
                        <a:buChar char="•"/>
                      </a:pPr>
                      <a:r>
                        <a:rPr lang="en-US" sz="1800" b="0" i="0" u="none" strike="noStrike" noProof="0">
                          <a:solidFill>
                            <a:srgbClr val="000000"/>
                          </a:solidFill>
                          <a:effectLst/>
                        </a:rPr>
                        <a:t>Integrates genetic and agronomic strategies to enhance heat stress tolerance. </a:t>
                      </a:r>
                    </a:p>
                    <a:p>
                      <a:pPr marL="0" lvl="0" indent="0" algn="just">
                        <a:lnSpc>
                          <a:spcPct val="100000"/>
                        </a:lnSpc>
                        <a:spcBef>
                          <a:spcPts val="0"/>
                        </a:spcBef>
                        <a:spcAft>
                          <a:spcPts val="0"/>
                        </a:spcAft>
                        <a:buFont typeface="Arial"/>
                        <a:buChar char="•"/>
                      </a:pPr>
                      <a:r>
                        <a:rPr lang="en-US" sz="1800" b="0" i="0" u="none" strike="noStrike" noProof="0">
                          <a:solidFill>
                            <a:srgbClr val="000000"/>
                          </a:solidFill>
                          <a:effectLst/>
                        </a:rPr>
                        <a:t>Highlights the importance of sustainable practices alongside genetic improvements. </a:t>
                      </a:r>
                      <a:endParaRPr lang="en-US" sz="1800" b="0" i="0" u="none" strike="noStrike" noProof="0">
                        <a:solidFill>
                          <a:srgbClr val="000000"/>
                        </a:solidFill>
                        <a:effectLst/>
                        <a:latin typeface="Calibri"/>
                      </a:endParaRPr>
                    </a:p>
                    <a:p>
                      <a:pPr marL="0" lvl="0" indent="0" algn="just">
                        <a:lnSpc>
                          <a:spcPct val="100000"/>
                        </a:lnSpc>
                        <a:spcBef>
                          <a:spcPts val="0"/>
                        </a:spcBef>
                        <a:spcAft>
                          <a:spcPts val="0"/>
                        </a:spcAft>
                        <a:buFont typeface="Arial"/>
                        <a:buChar char="•"/>
                      </a:pPr>
                      <a:r>
                        <a:rPr lang="en-US" sz="1800" b="0" i="0" u="none" strike="noStrike" noProof="0">
                          <a:solidFill>
                            <a:srgbClr val="000000"/>
                          </a:solidFill>
                          <a:effectLst/>
                        </a:rPr>
                        <a:t>Provides a holistic view of combating heat stress in rice cultivation. </a:t>
                      </a:r>
                      <a:endParaRPr lang="en-US"/>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marL="0" lvl="0" indent="0" algn="just">
                        <a:lnSpc>
                          <a:spcPct val="100000"/>
                        </a:lnSpc>
                        <a:spcBef>
                          <a:spcPts val="0"/>
                        </a:spcBef>
                        <a:spcAft>
                          <a:spcPts val="0"/>
                        </a:spcAft>
                        <a:buClr>
                          <a:srgbClr val="000000"/>
                        </a:buClr>
                        <a:buFont typeface="Arial"/>
                        <a:buChar char="•"/>
                      </a:pPr>
                      <a:r>
                        <a:rPr lang="en-US" sz="1800" b="0" i="0" u="none" strike="noStrike" noProof="0">
                          <a:solidFill>
                            <a:srgbClr val="000000"/>
                          </a:solidFill>
                          <a:effectLst/>
                        </a:rPr>
                        <a:t>May not delve deeply into specific molecular mechanisms.  </a:t>
                      </a:r>
                    </a:p>
                    <a:p>
                      <a:pPr marL="0" lvl="0" indent="0" algn="just">
                        <a:lnSpc>
                          <a:spcPct val="100000"/>
                        </a:lnSpc>
                        <a:spcBef>
                          <a:spcPts val="0"/>
                        </a:spcBef>
                        <a:spcAft>
                          <a:spcPts val="0"/>
                        </a:spcAft>
                        <a:buFont typeface="Arial"/>
                        <a:buChar char="•"/>
                      </a:pPr>
                      <a:r>
                        <a:rPr lang="en-US" sz="1800" b="0" i="0" u="none" strike="noStrike" noProof="0">
                          <a:solidFill>
                            <a:srgbClr val="000000"/>
                          </a:solidFill>
                          <a:effectLst/>
                        </a:rPr>
                        <a:t>Potential challenges in implementing integrated approaches are not extensively addressed.</a:t>
                      </a:r>
                      <a:endParaRPr lang="en-US"/>
                    </a:p>
                    <a:p>
                      <a:pPr lvl="0" algn="just">
                        <a:buNone/>
                      </a:pP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l">
                        <a:buNone/>
                      </a:pPr>
                      <a:r>
                        <a:rPr lang="en-US" sz="1800" b="0" i="0" u="none" strike="noStrike" noProof="0">
                          <a:effectLst/>
                        </a:rPr>
                        <a:t>While the review emphasizes integration, it lacks detailed exploration of specific molecular mechanisms and practical challenges in implementing combined strategies, suggesting a need for focused studies in these areas.</a:t>
                      </a:r>
                      <a:endParaRPr lang="en-US"/>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540279"/>
                  </a:ext>
                </a:extLst>
              </a:tr>
              <a:tr h="2509966">
                <a:tc>
                  <a:txBody>
                    <a:bodyPr/>
                    <a:lstStyle/>
                    <a:p>
                      <a:pPr lvl="0" algn="ctr">
                        <a:buNone/>
                      </a:pPr>
                      <a:r>
                        <a:rPr lang="en-US">
                          <a:effectLst/>
                        </a:rPr>
                        <a:t>08</a:t>
                      </a:r>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buNone/>
                      </a:pPr>
                      <a:r>
                        <a:rPr lang="en-US" sz="1800" b="0" i="0" u="none" strike="noStrike" noProof="0">
                          <a:solidFill>
                            <a:srgbClr val="000000"/>
                          </a:solidFill>
                          <a:effectLst/>
                        </a:rPr>
                        <a:t>Micrometeorological Monitoring Reveals That Canopy Temperature is a Reliable Trait for the Screening of Heat Tolerance in Rice</a:t>
                      </a:r>
                      <a:endParaRPr lang="en-US"/>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marL="285750" lvl="0" indent="-285750">
                        <a:buFont typeface="Arial"/>
                        <a:buChar char="•"/>
                      </a:pPr>
                      <a:r>
                        <a:rPr lang="en-US" sz="1800" b="0" i="0" u="none" strike="noStrike" noProof="0">
                          <a:solidFill>
                            <a:srgbClr val="000000"/>
                          </a:solidFill>
                          <a:effectLst/>
                          <a:latin typeface="Calibri"/>
                        </a:rPr>
                        <a:t>2023</a:t>
                      </a:r>
                      <a:endParaRPr lang="en-US" sz="1800" b="0" i="0" u="none" strike="noStrike" noProof="0">
                        <a:effectLst/>
                        <a:latin typeface="Calibri"/>
                      </a:endParaRPr>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just">
                        <a:buNone/>
                      </a:pPr>
                      <a:r>
                        <a:rPr lang="en-US" sz="1800" b="0" i="0" u="none" strike="noStrike" noProof="0">
                          <a:solidFill>
                            <a:srgbClr val="000000"/>
                          </a:solidFill>
                          <a:effectLst/>
                        </a:rPr>
                        <a:t>The study utilized micrometeorological monitoring to assess canopy temperature as an indicator for screening heat tolerance in rice cultivars.</a:t>
                      </a:r>
                      <a:endParaRPr lang="en-US"/>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marL="0" lvl="0" indent="0" algn="l">
                        <a:lnSpc>
                          <a:spcPct val="100000"/>
                        </a:lnSpc>
                        <a:spcBef>
                          <a:spcPts val="0"/>
                        </a:spcBef>
                        <a:spcAft>
                          <a:spcPts val="0"/>
                        </a:spcAft>
                        <a:buClr>
                          <a:srgbClr val="000000"/>
                        </a:buClr>
                        <a:buFont typeface="Arial"/>
                        <a:buChar char="•"/>
                      </a:pPr>
                      <a:r>
                        <a:rPr lang="en-US" sz="1800" b="0" i="0" u="none" strike="noStrike" noProof="0">
                          <a:solidFill>
                            <a:srgbClr val="000000"/>
                          </a:solidFill>
                          <a:effectLst/>
                        </a:rPr>
                        <a:t>Identifies a practical, non-invasive trait for assessing heat tolerance. </a:t>
                      </a:r>
                    </a:p>
                    <a:p>
                      <a:pPr marL="0" lvl="0" indent="0" algn="l">
                        <a:lnSpc>
                          <a:spcPct val="100000"/>
                        </a:lnSpc>
                        <a:spcBef>
                          <a:spcPts val="0"/>
                        </a:spcBef>
                        <a:spcAft>
                          <a:spcPts val="0"/>
                        </a:spcAft>
                        <a:buFont typeface="Arial"/>
                        <a:buChar char="•"/>
                      </a:pPr>
                      <a:r>
                        <a:rPr lang="en-US" sz="1800" b="0" i="0" u="none" strike="noStrike" noProof="0">
                          <a:solidFill>
                            <a:srgbClr val="000000"/>
                          </a:solidFill>
                          <a:effectLst/>
                        </a:rPr>
                        <a:t>Provides a potential tool for rapid screening in breeding programs. </a:t>
                      </a:r>
                      <a:endParaRPr lang="en-US"/>
                    </a:p>
                    <a:p>
                      <a:pPr marL="0" lvl="0" indent="0" algn="l">
                        <a:lnSpc>
                          <a:spcPct val="100000"/>
                        </a:lnSpc>
                        <a:spcBef>
                          <a:spcPts val="0"/>
                        </a:spcBef>
                        <a:spcAft>
                          <a:spcPts val="0"/>
                        </a:spcAft>
                        <a:buFont typeface="Arial"/>
                        <a:buChar char="•"/>
                      </a:pPr>
                      <a:endParaRPr lang="en-US" sz="1800" b="0" i="0" u="none" strike="noStrike" noProof="0">
                        <a:solidFill>
                          <a:srgbClr val="000000"/>
                        </a:solidFill>
                        <a:effectLst/>
                      </a:endParaRPr>
                    </a:p>
                  </a:txBody>
                  <a:tcP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marL="0" lvl="0" indent="0" algn="just">
                        <a:lnSpc>
                          <a:spcPct val="100000"/>
                        </a:lnSpc>
                        <a:spcBef>
                          <a:spcPts val="0"/>
                        </a:spcBef>
                        <a:spcAft>
                          <a:spcPts val="0"/>
                        </a:spcAft>
                        <a:buClr>
                          <a:srgbClr val="000000"/>
                        </a:buClr>
                        <a:buFont typeface="Arial"/>
                        <a:buChar char="•"/>
                      </a:pPr>
                      <a:r>
                        <a:rPr lang="en-US" sz="1800" b="0" i="0" u="none" strike="noStrike" noProof="0">
                          <a:solidFill>
                            <a:srgbClr val="000000"/>
                          </a:solidFill>
                          <a:effectLst/>
                        </a:rPr>
                        <a:t>May require specialized equipment for accurate measurement. </a:t>
                      </a:r>
                    </a:p>
                    <a:p>
                      <a:pPr marL="0" lvl="0" indent="0" algn="just">
                        <a:lnSpc>
                          <a:spcPct val="100000"/>
                        </a:lnSpc>
                        <a:spcBef>
                          <a:spcPts val="0"/>
                        </a:spcBef>
                        <a:spcAft>
                          <a:spcPts val="0"/>
                        </a:spcAft>
                        <a:buFont typeface="Arial"/>
                        <a:buChar char="•"/>
                      </a:pPr>
                      <a:r>
                        <a:rPr lang="en-US" sz="1800" b="0" i="0" u="none" strike="noStrike" noProof="0">
                          <a:solidFill>
                            <a:srgbClr val="000000"/>
                          </a:solidFill>
                          <a:effectLst/>
                        </a:rPr>
                        <a:t>Environmental factors could influence canopy temperature readings. </a:t>
                      </a:r>
                      <a:endParaRPr lang="en-US"/>
                    </a:p>
                    <a:p>
                      <a:pPr marL="0" lvl="0" indent="0" algn="just">
                        <a:lnSpc>
                          <a:spcPct val="100000"/>
                        </a:lnSpc>
                        <a:spcBef>
                          <a:spcPts val="0"/>
                        </a:spcBef>
                        <a:spcAft>
                          <a:spcPts val="0"/>
                        </a:spcAft>
                        <a:buClr>
                          <a:srgbClr val="000000"/>
                        </a:buClr>
                        <a:buFont typeface="Arial,Sans-Serif"/>
                        <a:buChar char="•"/>
                      </a:pPr>
                      <a:endParaRPr lang="en-US" sz="1800" b="0" i="0" u="none" strike="noStrike" noProof="0">
                        <a:solidFill>
                          <a:srgbClr val="000000"/>
                        </a:solidFill>
                        <a:effectLst/>
                        <a:latin typeface="Calibri"/>
                      </a:endParaRPr>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just">
                        <a:buNone/>
                      </a:pPr>
                      <a:r>
                        <a:rPr lang="en-US" sz="1800" b="0" i="0" u="none" strike="noStrike" noProof="0">
                          <a:solidFill>
                            <a:srgbClr val="000000"/>
                          </a:solidFill>
                          <a:effectLst/>
                        </a:rPr>
                        <a:t>The study suggests canopy temperature as a screening tool but lacks extensive validation across diverse environments and cultivars, indicating a need for broader field </a:t>
                      </a:r>
                      <a:r>
                        <a:rPr lang="en-US" sz="1800" b="0" i="0" u="none" strike="noStrike" noProof="0" err="1">
                          <a:solidFill>
                            <a:srgbClr val="000000"/>
                          </a:solidFill>
                          <a:effectLst/>
                        </a:rPr>
                        <a:t>trials</a:t>
                      </a:r>
                      <a:r>
                        <a:rPr lang="en-US" sz="1800" b="0" i="0" u="none" strike="noStrike" noProof="0" err="1">
                          <a:solidFill>
                            <a:srgbClr val="000000"/>
                          </a:solidFill>
                          <a:effectLst/>
                          <a:latin typeface="Calibri"/>
                        </a:rPr>
                        <a:t>s</a:t>
                      </a:r>
                      <a:endParaRPr lang="en-US" err="1"/>
                    </a:p>
                  </a:txBody>
                  <a:tcPr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0297520"/>
                  </a:ext>
                </a:extLst>
              </a:tr>
              <a:tr h="2760962">
                <a:tc>
                  <a:txBody>
                    <a:bodyPr/>
                    <a:lstStyle/>
                    <a:p>
                      <a:pPr lvl="0" algn="ctr">
                        <a:buNone/>
                      </a:pPr>
                      <a:r>
                        <a:rPr lang="en-US">
                          <a:effectLst/>
                        </a:rPr>
                        <a:t>09</a:t>
                      </a:r>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buNone/>
                      </a:pPr>
                      <a:r>
                        <a:rPr lang="en-US" sz="1800" b="1" i="0" u="none" strike="noStrike" noProof="0">
                          <a:solidFill>
                            <a:srgbClr val="000000"/>
                          </a:solidFill>
                          <a:effectLst/>
                          <a:latin typeface="Calibri"/>
                        </a:rPr>
                        <a:t>Functional and Biotechnological Cues of Potassium Homeostasis for Stress Tolerance and Plant Development</a:t>
                      </a:r>
                      <a:endParaRPr lang="en-US"/>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marL="285750" lvl="0" indent="-285750">
                        <a:buFont typeface="Arial"/>
                        <a:buChar char="•"/>
                      </a:pPr>
                      <a:r>
                        <a:rPr lang="en-US" sz="1800" b="0" i="0" u="none" strike="noStrike" noProof="0">
                          <a:solidFill>
                            <a:srgbClr val="000000"/>
                          </a:solidFill>
                          <a:effectLst/>
                          <a:latin typeface="Calibri"/>
                        </a:rPr>
                        <a:t>2018.</a:t>
                      </a:r>
                      <a:endParaRPr lang="en-US" sz="1800" b="0" i="0" u="none" strike="noStrike" noProof="0">
                        <a:effectLst/>
                        <a:latin typeface="Calibri"/>
                      </a:endParaRPr>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lgn="just">
                        <a:buNone/>
                      </a:pPr>
                      <a:r>
                        <a:rPr lang="en-US" sz="1800" b="0" i="0" u="none" strike="noStrike" noProof="0">
                          <a:solidFill>
                            <a:srgbClr val="000000"/>
                          </a:solidFill>
                          <a:effectLst/>
                          <a:latin typeface="Calibri"/>
                        </a:rPr>
                        <a:t>The review examines the role of potassium (K) in plant growth, development, and stress tolerance, highlighting its functions in various physiological processes and its contribution to abiotic stress tolerance.</a:t>
                      </a:r>
                      <a:endParaRPr lang="en-US"/>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Provides a comprehensive overview of potassium's role in plant physiology. </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Highlights the importance of K in abiotic stress tolerance. </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Suggests potential biotechnological applications for improving stress tolerance.</a:t>
                      </a:r>
                      <a:endParaRPr lang="en-US"/>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As a review, it may not present novel experimental data. </a:t>
                      </a:r>
                    </a:p>
                    <a:p>
                      <a:pPr marL="0" lvl="0" indent="0" algn="just">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The biotechnological applications suggested may require further validation. </a:t>
                      </a:r>
                    </a:p>
                    <a:p>
                      <a:pPr marL="0" lvl="0" indent="0" algn="just">
                        <a:lnSpc>
                          <a:spcPct val="100000"/>
                        </a:lnSpc>
                        <a:spcBef>
                          <a:spcPts val="0"/>
                        </a:spcBef>
                        <a:spcAft>
                          <a:spcPts val="0"/>
                        </a:spcAft>
                        <a:buClr>
                          <a:srgbClr val="000000"/>
                        </a:buClr>
                        <a:buNone/>
                      </a:pPr>
                      <a:endParaRPr lang="en-US" sz="1800" b="0" i="0" u="none" strike="noStrike" noProof="0">
                        <a:solidFill>
                          <a:srgbClr val="000000"/>
                        </a:solidFill>
                        <a:effectLst/>
                        <a:latin typeface="Calibri"/>
                      </a:endParaRPr>
                    </a:p>
                  </a:txBody>
                  <a:tcPr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lgn="just">
                        <a:buNone/>
                      </a:pPr>
                      <a:r>
                        <a:rPr lang="en-US" sz="1800" b="0" i="0" u="none" strike="noStrike" noProof="0">
                          <a:solidFill>
                            <a:srgbClr val="000000"/>
                          </a:solidFill>
                          <a:effectLst/>
                          <a:latin typeface="Calibri"/>
                        </a:rPr>
                        <a:t>While the review highlights potassium's role in stress tolerance, there is a need for more research into its specific mechanisms and biotechnological applications.</a:t>
                      </a:r>
                      <a:endParaRPr lang="en-US"/>
                    </a:p>
                  </a:txBody>
                  <a:tcPr anchor="ctr">
                    <a:lnL w="9524">
                      <a:solidFill>
                        <a:srgbClr val="000000"/>
                      </a:solidFill>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3713785555"/>
                  </a:ext>
                </a:extLst>
              </a:tr>
            </a:tbl>
          </a:graphicData>
        </a:graphic>
      </p:graphicFrame>
    </p:spTree>
    <p:extLst>
      <p:ext uri="{BB962C8B-B14F-4D97-AF65-F5344CB8AC3E}">
        <p14:creationId xmlns:p14="http://schemas.microsoft.com/office/powerpoint/2010/main" val="127313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A3F62-17F3-FBF6-D013-F6A7919F1D2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6DD2625-F019-98E1-2BF0-5840CF194DF0}"/>
              </a:ext>
            </a:extLst>
          </p:cNvPr>
          <p:cNvGrpSpPr/>
          <p:nvPr/>
        </p:nvGrpSpPr>
        <p:grpSpPr>
          <a:xfrm>
            <a:off x="0" y="-475439"/>
            <a:ext cx="18288000" cy="2610465"/>
            <a:chOff x="0" y="0"/>
            <a:chExt cx="24384000" cy="3480620"/>
          </a:xfrm>
        </p:grpSpPr>
        <p:sp>
          <p:nvSpPr>
            <p:cNvPr id="3" name="Freeform 3">
              <a:extLst>
                <a:ext uri="{FF2B5EF4-FFF2-40B4-BE49-F238E27FC236}">
                  <a16:creationId xmlns:a16="http://schemas.microsoft.com/office/drawing/2014/main" id="{1C4C2B9A-3789-1950-CBFD-FE1D2663A6C9}"/>
                </a:ext>
              </a:extLst>
            </p:cNvPr>
            <p:cNvSpPr/>
            <p:nvPr/>
          </p:nvSpPr>
          <p:spPr>
            <a:xfrm>
              <a:off x="0" y="0"/>
              <a:ext cx="24384000" cy="3480562"/>
            </a:xfrm>
            <a:custGeom>
              <a:avLst/>
              <a:gdLst/>
              <a:ahLst/>
              <a:cxnLst/>
              <a:rect l="l" t="t" r="r" b="b"/>
              <a:pathLst>
                <a:path w="24384000" h="3480562">
                  <a:moveTo>
                    <a:pt x="0" y="0"/>
                  </a:moveTo>
                  <a:lnTo>
                    <a:pt x="24384000" y="0"/>
                  </a:lnTo>
                  <a:lnTo>
                    <a:pt x="24384000" y="3480562"/>
                  </a:lnTo>
                  <a:lnTo>
                    <a:pt x="0" y="3480562"/>
                  </a:lnTo>
                  <a:close/>
                </a:path>
              </a:pathLst>
            </a:custGeom>
            <a:solidFill>
              <a:srgbClr val="AE1D49"/>
            </a:solidFill>
          </p:spPr>
        </p:sp>
      </p:grpSp>
      <p:sp>
        <p:nvSpPr>
          <p:cNvPr id="4" name="Freeform 5">
            <a:extLst>
              <a:ext uri="{FF2B5EF4-FFF2-40B4-BE49-F238E27FC236}">
                <a16:creationId xmlns:a16="http://schemas.microsoft.com/office/drawing/2014/main" id="{184CF0C5-3850-28C2-551E-B08383B5956B}"/>
              </a:ext>
            </a:extLst>
          </p:cNvPr>
          <p:cNvSpPr/>
          <p:nvPr/>
        </p:nvSpPr>
        <p:spPr>
          <a:xfrm>
            <a:off x="0" y="-68270"/>
            <a:ext cx="1837549" cy="2203296"/>
          </a:xfrm>
          <a:custGeom>
            <a:avLst/>
            <a:gdLst/>
            <a:ahLst/>
            <a:cxnLst/>
            <a:rect l="l" t="t" r="r" b="b"/>
            <a:pathLst>
              <a:path w="1837549" h="2203296">
                <a:moveTo>
                  <a:pt x="0" y="0"/>
                </a:moveTo>
                <a:lnTo>
                  <a:pt x="1837549" y="0"/>
                </a:lnTo>
                <a:lnTo>
                  <a:pt x="1837549" y="2203296"/>
                </a:lnTo>
                <a:lnTo>
                  <a:pt x="0" y="2203296"/>
                </a:lnTo>
                <a:lnTo>
                  <a:pt x="0" y="0"/>
                </a:lnTo>
                <a:close/>
              </a:path>
            </a:pathLst>
          </a:custGeom>
          <a:blipFill>
            <a:blip r:embed="rId2"/>
            <a:stretch>
              <a:fillRect/>
            </a:stretch>
          </a:blipFill>
        </p:spPr>
      </p:sp>
      <p:sp>
        <p:nvSpPr>
          <p:cNvPr id="5" name="TextBox 6">
            <a:extLst>
              <a:ext uri="{FF2B5EF4-FFF2-40B4-BE49-F238E27FC236}">
                <a16:creationId xmlns:a16="http://schemas.microsoft.com/office/drawing/2014/main" id="{03FEFEC1-EF17-EC6A-17FE-9E82727E6C4F}"/>
              </a:ext>
            </a:extLst>
          </p:cNvPr>
          <p:cNvSpPr txBox="1"/>
          <p:nvPr/>
        </p:nvSpPr>
        <p:spPr>
          <a:xfrm>
            <a:off x="477462" y="476287"/>
            <a:ext cx="18288000" cy="897682"/>
          </a:xfrm>
          <a:prstGeom prst="rect">
            <a:avLst/>
          </a:prstGeom>
        </p:spPr>
        <p:txBody>
          <a:bodyPr lIns="0" tIns="0" rIns="0" bIns="0" rtlCol="0" anchor="t">
            <a:spAutoFit/>
          </a:bodyPr>
          <a:lstStyle/>
          <a:p>
            <a:pPr algn="ctr">
              <a:lnSpc>
                <a:spcPts val="6959"/>
              </a:lnSpc>
              <a:spcBef>
                <a:spcPct val="0"/>
              </a:spcBef>
            </a:pPr>
            <a:r>
              <a:rPr lang="en-IN" sz="6000" b="1">
                <a:latin typeface="Times New Roman" panose="02020603050405020304" pitchFamily="18" charset="0"/>
              </a:rPr>
              <a:t>Methodology </a:t>
            </a:r>
            <a:endParaRPr lang="en-US" sz="5799" b="1" spc="-51">
              <a:solidFill>
                <a:srgbClr val="0D0D0D"/>
              </a:solidFill>
              <a:latin typeface="Times New Roman" panose="02020603050405020304" pitchFamily="18" charset="0"/>
              <a:ea typeface="Times New Roman Bold"/>
              <a:cs typeface="Times New Roman Bold"/>
              <a:sym typeface="Times New Roman Bold"/>
            </a:endParaRPr>
          </a:p>
        </p:txBody>
      </p:sp>
      <p:sp>
        <p:nvSpPr>
          <p:cNvPr id="7" name="TextBox 6">
            <a:extLst>
              <a:ext uri="{FF2B5EF4-FFF2-40B4-BE49-F238E27FC236}">
                <a16:creationId xmlns:a16="http://schemas.microsoft.com/office/drawing/2014/main" id="{FD929A6C-9267-4FA7-7802-668E036D9107}"/>
              </a:ext>
            </a:extLst>
          </p:cNvPr>
          <p:cNvSpPr txBox="1"/>
          <p:nvPr/>
        </p:nvSpPr>
        <p:spPr>
          <a:xfrm>
            <a:off x="1468062" y="3086709"/>
            <a:ext cx="16306800" cy="5632311"/>
          </a:xfrm>
          <a:prstGeom prst="rect">
            <a:avLst/>
          </a:prstGeom>
          <a:noFill/>
        </p:spPr>
        <p:txBody>
          <a:bodyPr wrap="square">
            <a:spAutoFit/>
          </a:bodyPr>
          <a:lstStyle/>
          <a:p>
            <a:pPr algn="just"/>
            <a:r>
              <a:rPr lang="en-US" sz="3000"/>
              <a:t>This study utilized transcriptomic data from the publicly available dataset </a:t>
            </a:r>
            <a:r>
              <a:rPr lang="en-US" sz="3000" b="1"/>
              <a:t>GSE168650</a:t>
            </a:r>
            <a:r>
              <a:rPr lang="en-US" sz="3000"/>
              <a:t>, which contains gene expression profiles of heat-stressed rice samples. The first step involved </a:t>
            </a:r>
            <a:r>
              <a:rPr lang="en-US" sz="3000" b="1"/>
              <a:t>data acquisition and preprocessing</a:t>
            </a:r>
            <a:r>
              <a:rPr lang="en-US" sz="3000"/>
              <a:t>, where raw sequencing data was subjected to quality control measures, including </a:t>
            </a:r>
            <a:r>
              <a:rPr lang="en-US" sz="3000" b="1"/>
              <a:t>removal of low-quality reads, batch effect corrections, and normalization</a:t>
            </a:r>
            <a:r>
              <a:rPr lang="en-US" sz="3000"/>
              <a:t> using </a:t>
            </a:r>
            <a:r>
              <a:rPr lang="en-US" sz="3000" b="1"/>
              <a:t>Log2 transformation and Z-score normalization</a:t>
            </a:r>
            <a:r>
              <a:rPr lang="en-US" sz="3000"/>
              <a:t> to ensure uniform expression values. To enhance the biological relevance of the study, </a:t>
            </a:r>
            <a:r>
              <a:rPr lang="en-US" sz="3000" b="1"/>
              <a:t>lowly expressed genes were filtered out</a:t>
            </a:r>
            <a:r>
              <a:rPr lang="en-US" sz="3000"/>
              <a:t>, retaining only genes with significant expression changes under heat stress conditions. The next step involved </a:t>
            </a:r>
            <a:r>
              <a:rPr lang="en-US" sz="3000" b="1"/>
              <a:t>differential gene expression (DGE) analysis</a:t>
            </a:r>
            <a:r>
              <a:rPr lang="en-US" sz="3000"/>
              <a:t>, where statistical techniques were applied to identify genes significantly upregulated or downregulated due to heat stress. Genes with </a:t>
            </a:r>
            <a:r>
              <a:rPr lang="en-US" sz="3000" b="1"/>
              <a:t>|Log2 Fold Change| &gt; 1</a:t>
            </a:r>
            <a:r>
              <a:rPr lang="en-US" sz="3000"/>
              <a:t> and an </a:t>
            </a:r>
            <a:r>
              <a:rPr lang="en-US" sz="3000" b="1"/>
              <a:t>adjusted p-value &lt; 0.05</a:t>
            </a:r>
            <a:r>
              <a:rPr lang="en-US" sz="3000"/>
              <a:t> were considered differentially expressed. To visualize gene expression variations, </a:t>
            </a:r>
            <a:r>
              <a:rPr lang="en-US" sz="3000" b="1"/>
              <a:t>volcano plots and heatmaps</a:t>
            </a:r>
            <a:r>
              <a:rPr lang="en-US" sz="3000"/>
              <a:t> were generated, showcasing distinct expression patterns between control and heat-stressed samples.</a:t>
            </a:r>
            <a:endParaRPr lang="en-IN" sz="3000"/>
          </a:p>
        </p:txBody>
      </p:sp>
    </p:spTree>
    <p:extLst>
      <p:ext uri="{BB962C8B-B14F-4D97-AF65-F5344CB8AC3E}">
        <p14:creationId xmlns:p14="http://schemas.microsoft.com/office/powerpoint/2010/main" val="73194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C0E0B-93A1-4895-4795-338AC6BBBE5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A7BCC1E-F8D7-B530-A1FB-2E6D7FD41B8E}"/>
              </a:ext>
            </a:extLst>
          </p:cNvPr>
          <p:cNvGrpSpPr/>
          <p:nvPr/>
        </p:nvGrpSpPr>
        <p:grpSpPr>
          <a:xfrm>
            <a:off x="0" y="-475439"/>
            <a:ext cx="18288000" cy="2610465"/>
            <a:chOff x="0" y="0"/>
            <a:chExt cx="24384000" cy="3480620"/>
          </a:xfrm>
        </p:grpSpPr>
        <p:sp>
          <p:nvSpPr>
            <p:cNvPr id="3" name="Freeform 3">
              <a:extLst>
                <a:ext uri="{FF2B5EF4-FFF2-40B4-BE49-F238E27FC236}">
                  <a16:creationId xmlns:a16="http://schemas.microsoft.com/office/drawing/2014/main" id="{E4115C88-5C91-3C55-A754-B546A6D2179B}"/>
                </a:ext>
              </a:extLst>
            </p:cNvPr>
            <p:cNvSpPr/>
            <p:nvPr/>
          </p:nvSpPr>
          <p:spPr>
            <a:xfrm>
              <a:off x="0" y="0"/>
              <a:ext cx="24384000" cy="3480562"/>
            </a:xfrm>
            <a:custGeom>
              <a:avLst/>
              <a:gdLst/>
              <a:ahLst/>
              <a:cxnLst/>
              <a:rect l="l" t="t" r="r" b="b"/>
              <a:pathLst>
                <a:path w="24384000" h="3480562">
                  <a:moveTo>
                    <a:pt x="0" y="0"/>
                  </a:moveTo>
                  <a:lnTo>
                    <a:pt x="24384000" y="0"/>
                  </a:lnTo>
                  <a:lnTo>
                    <a:pt x="24384000" y="3480562"/>
                  </a:lnTo>
                  <a:lnTo>
                    <a:pt x="0" y="3480562"/>
                  </a:lnTo>
                  <a:close/>
                </a:path>
              </a:pathLst>
            </a:custGeom>
            <a:solidFill>
              <a:srgbClr val="AE1D49"/>
            </a:solidFill>
          </p:spPr>
        </p:sp>
      </p:grpSp>
      <p:sp>
        <p:nvSpPr>
          <p:cNvPr id="4" name="Freeform 5">
            <a:extLst>
              <a:ext uri="{FF2B5EF4-FFF2-40B4-BE49-F238E27FC236}">
                <a16:creationId xmlns:a16="http://schemas.microsoft.com/office/drawing/2014/main" id="{DCB87B02-1E7A-5C7C-A151-4B56DADF6A63}"/>
              </a:ext>
            </a:extLst>
          </p:cNvPr>
          <p:cNvSpPr/>
          <p:nvPr/>
        </p:nvSpPr>
        <p:spPr>
          <a:xfrm>
            <a:off x="0" y="-68270"/>
            <a:ext cx="1837549" cy="2203296"/>
          </a:xfrm>
          <a:custGeom>
            <a:avLst/>
            <a:gdLst/>
            <a:ahLst/>
            <a:cxnLst/>
            <a:rect l="l" t="t" r="r" b="b"/>
            <a:pathLst>
              <a:path w="1837549" h="2203296">
                <a:moveTo>
                  <a:pt x="0" y="0"/>
                </a:moveTo>
                <a:lnTo>
                  <a:pt x="1837549" y="0"/>
                </a:lnTo>
                <a:lnTo>
                  <a:pt x="1837549" y="2203296"/>
                </a:lnTo>
                <a:lnTo>
                  <a:pt x="0" y="2203296"/>
                </a:lnTo>
                <a:lnTo>
                  <a:pt x="0" y="0"/>
                </a:lnTo>
                <a:close/>
              </a:path>
            </a:pathLst>
          </a:custGeom>
          <a:blipFill>
            <a:blip r:embed="rId2"/>
            <a:stretch>
              <a:fillRect/>
            </a:stretch>
          </a:blipFill>
        </p:spPr>
      </p:sp>
      <p:sp>
        <p:nvSpPr>
          <p:cNvPr id="5" name="TextBox 6">
            <a:extLst>
              <a:ext uri="{FF2B5EF4-FFF2-40B4-BE49-F238E27FC236}">
                <a16:creationId xmlns:a16="http://schemas.microsoft.com/office/drawing/2014/main" id="{26D963D0-691C-28B2-C8A7-780CBBD94ABA}"/>
              </a:ext>
            </a:extLst>
          </p:cNvPr>
          <p:cNvSpPr txBox="1"/>
          <p:nvPr/>
        </p:nvSpPr>
        <p:spPr>
          <a:xfrm>
            <a:off x="477462" y="476287"/>
            <a:ext cx="18288000" cy="897682"/>
          </a:xfrm>
          <a:prstGeom prst="rect">
            <a:avLst/>
          </a:prstGeom>
        </p:spPr>
        <p:txBody>
          <a:bodyPr lIns="0" tIns="0" rIns="0" bIns="0" rtlCol="0" anchor="t">
            <a:spAutoFit/>
          </a:bodyPr>
          <a:lstStyle/>
          <a:p>
            <a:pPr algn="ctr">
              <a:lnSpc>
                <a:spcPts val="6959"/>
              </a:lnSpc>
              <a:spcBef>
                <a:spcPct val="0"/>
              </a:spcBef>
            </a:pPr>
            <a:r>
              <a:rPr lang="en-IN" sz="6000" b="1">
                <a:latin typeface="Times New Roman" panose="02020603050405020304" pitchFamily="18" charset="0"/>
              </a:rPr>
              <a:t>Results and Discussions</a:t>
            </a:r>
            <a:endParaRPr lang="en-US" sz="5799" b="1" spc="-51">
              <a:solidFill>
                <a:srgbClr val="0D0D0D"/>
              </a:solidFill>
              <a:latin typeface="Times New Roman" panose="02020603050405020304" pitchFamily="18" charset="0"/>
              <a:ea typeface="Times New Roman Bold"/>
              <a:cs typeface="Times New Roman Bold"/>
              <a:sym typeface="Times New Roman Bold"/>
            </a:endParaRPr>
          </a:p>
        </p:txBody>
      </p:sp>
      <p:sp>
        <p:nvSpPr>
          <p:cNvPr id="7" name="TextBox 6">
            <a:extLst>
              <a:ext uri="{FF2B5EF4-FFF2-40B4-BE49-F238E27FC236}">
                <a16:creationId xmlns:a16="http://schemas.microsoft.com/office/drawing/2014/main" id="{62C01539-84F2-14CC-E389-789743E41A40}"/>
              </a:ext>
            </a:extLst>
          </p:cNvPr>
          <p:cNvSpPr txBox="1"/>
          <p:nvPr/>
        </p:nvSpPr>
        <p:spPr>
          <a:xfrm>
            <a:off x="1219200" y="2782712"/>
            <a:ext cx="16764000" cy="6555641"/>
          </a:xfrm>
          <a:prstGeom prst="rect">
            <a:avLst/>
          </a:prstGeom>
          <a:noFill/>
        </p:spPr>
        <p:txBody>
          <a:bodyPr wrap="square">
            <a:spAutoFit/>
          </a:bodyPr>
          <a:lstStyle/>
          <a:p>
            <a:pPr algn="just"/>
            <a:r>
              <a:rPr lang="en-US" sz="3000"/>
              <a:t>The </a:t>
            </a:r>
            <a:r>
              <a:rPr lang="en-US" sz="3000" b="1"/>
              <a:t>gene expression analysis</a:t>
            </a:r>
            <a:r>
              <a:rPr lang="en-US" sz="3000"/>
              <a:t> identified </a:t>
            </a:r>
            <a:r>
              <a:rPr lang="en-US" sz="3000" b="1"/>
              <a:t>975 differentially expressed genes (DEGs)</a:t>
            </a:r>
            <a:r>
              <a:rPr lang="en-US" sz="3000"/>
              <a:t> significantly impacted by heat stress, with key genes such as </a:t>
            </a:r>
            <a:r>
              <a:rPr lang="en-US" sz="3000" b="1"/>
              <a:t>OsHSP90.1, OsDREB2A, and OsHSP70</a:t>
            </a:r>
            <a:r>
              <a:rPr lang="en-US" sz="3000"/>
              <a:t> showing high upregulation. A </a:t>
            </a:r>
            <a:r>
              <a:rPr lang="en-US" sz="3000" b="1"/>
              <a:t>volcano plot</a:t>
            </a:r>
            <a:r>
              <a:rPr lang="en-US" sz="3000"/>
              <a:t> highlighted the separation of significantly altered genes, while a </a:t>
            </a:r>
            <a:r>
              <a:rPr lang="en-US" sz="3000" b="1"/>
              <a:t>heatmap of the top 30 DEGs</a:t>
            </a:r>
            <a:r>
              <a:rPr lang="en-US" sz="3000"/>
              <a:t> revealed distinct clustering patterns between control and heat-stressed samples. </a:t>
            </a:r>
            <a:r>
              <a:rPr lang="en-US" sz="3000" b="1"/>
              <a:t>Principal Component Analysis (PCA)</a:t>
            </a:r>
            <a:r>
              <a:rPr lang="en-US" sz="3000"/>
              <a:t> further validated these findings, confirming that heat stress was the primary driver of gene expression changes. The </a:t>
            </a:r>
            <a:r>
              <a:rPr lang="en-US" sz="3000" b="1"/>
              <a:t>MEGENA-based co-expression network analysis</a:t>
            </a:r>
            <a:r>
              <a:rPr lang="en-US" sz="3000"/>
              <a:t> identified key </a:t>
            </a:r>
            <a:r>
              <a:rPr lang="en-US" sz="3000" b="1"/>
              <a:t>hub genes</a:t>
            </a:r>
            <a:r>
              <a:rPr lang="en-US" sz="3000"/>
              <a:t> that regulate heat stress response, forming tightly connected modules related to </a:t>
            </a:r>
            <a:r>
              <a:rPr lang="en-US" sz="3000" b="1"/>
              <a:t>heat shock proteins (HSPs), transcription factors (TFs), and oxidative stress regulators</a:t>
            </a:r>
            <a:r>
              <a:rPr lang="en-US" sz="3000"/>
              <a:t>. Functional enrichment analysis revealed that upregulated genes were involved in </a:t>
            </a:r>
            <a:r>
              <a:rPr lang="en-US" sz="3000" b="1"/>
              <a:t>protein folding, antioxidant defense, and metabolic adaptation</a:t>
            </a:r>
            <a:r>
              <a:rPr lang="en-US" sz="3000"/>
              <a:t>, all crucial for stress tolerance. Compared to traditional methods like </a:t>
            </a:r>
            <a:r>
              <a:rPr lang="en-US" sz="3000" b="1"/>
              <a:t>WGCNA</a:t>
            </a:r>
            <a:r>
              <a:rPr lang="en-US" sz="3000"/>
              <a:t>, MEGENA provided a more detailed hierarchical network, allowing the identification of </a:t>
            </a:r>
            <a:r>
              <a:rPr lang="en-US" sz="3000" b="1"/>
              <a:t>fine-scale gene interactions</a:t>
            </a:r>
            <a:r>
              <a:rPr lang="en-US" sz="3000"/>
              <a:t>. These findings not only offer valuable insights into molecular stress adaptation in rice but also serve as a foundation for </a:t>
            </a:r>
            <a:r>
              <a:rPr lang="en-US" sz="3000" b="1"/>
              <a:t>breeding heat-tolerant rice cultivars</a:t>
            </a:r>
            <a:r>
              <a:rPr lang="en-US" sz="3000"/>
              <a:t> and integrating </a:t>
            </a:r>
            <a:r>
              <a:rPr lang="en-US" sz="3000" b="1"/>
              <a:t>AI-driven precision agriculture systems</a:t>
            </a:r>
            <a:r>
              <a:rPr lang="en-US" sz="3000"/>
              <a:t> for real-time stress monitoring.</a:t>
            </a:r>
            <a:endParaRPr lang="en-IN" sz="3000"/>
          </a:p>
        </p:txBody>
      </p:sp>
    </p:spTree>
    <p:extLst>
      <p:ext uri="{BB962C8B-B14F-4D97-AF65-F5344CB8AC3E}">
        <p14:creationId xmlns:p14="http://schemas.microsoft.com/office/powerpoint/2010/main" val="189426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10</Slides>
  <Notes>4</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0th Rev </dc:title>
  <cp:revision>12</cp:revision>
  <dcterms:created xsi:type="dcterms:W3CDTF">2006-08-16T00:00:00Z</dcterms:created>
  <dcterms:modified xsi:type="dcterms:W3CDTF">2025-03-23T13:45:27Z</dcterms:modified>
  <dc:identifier>DAGZbARvEoo</dc:identifier>
</cp:coreProperties>
</file>