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notesMasterIdLst>
    <p:notesMasterId r:id="rId6"/>
  </p:notesMasterIdLst>
  <p:sldIdLst>
    <p:sldId id="256" r:id="rId2"/>
    <p:sldId id="265" r:id="rId3"/>
    <p:sldId id="272" r:id="rId4"/>
    <p:sldId id="271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EBE1397-9AE4-43F2-914B-07DC48FEC12F}">
          <p14:sldIdLst>
            <p14:sldId id="256"/>
          </p14:sldIdLst>
        </p14:section>
        <p14:section name="About Us" id="{538D86A5-31C4-4A02-8FD9-457CAD4A8702}">
          <p14:sldIdLst>
            <p14:sldId id="265"/>
            <p14:sldId id="272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40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29" autoAdjust="0"/>
    <p:restoredTop sz="95126" autoAdjust="0"/>
  </p:normalViewPr>
  <p:slideViewPr>
    <p:cSldViewPr snapToGrid="0">
      <p:cViewPr varScale="1">
        <p:scale>
          <a:sx n="77" d="100"/>
          <a:sy n="77" d="100"/>
        </p:scale>
        <p:origin x="749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2652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217309-029D-4029-8C81-F112B5F5F12C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DFA561-C50F-4A6F-AAD2-AEF565DC7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479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flip="none" rotWithShape="1">
          <a:gsLst>
            <a:gs pos="0">
              <a:srgbClr val="B1DDFF"/>
            </a:gs>
            <a:gs pos="100000">
              <a:srgbClr val="B1DDFF">
                <a:lumMod val="64000"/>
                <a:lumOff val="36000"/>
              </a:srgb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12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368300" ty="203200" sx="64000" sy="64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C</a:t>
            </a:r>
          </a:p>
        </p:txBody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2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bg2"/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2AED8E5B-0D98-4FE1-9B26-D1041E3A89F9}" type="datetimeFigureOut">
              <a:rPr lang="en-US" dirty="0"/>
              <a:t>1/11/2022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5500" cy="228600"/>
          </a:xfrm>
        </p:spPr>
        <p:txBody>
          <a:bodyPr/>
          <a:lstStyle>
            <a:lvl1pPr algn="l"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159CD-DA3A-463F-AFEF-A68838A6859B}" type="datetimeFigureOut">
              <a:rPr lang="en-US" dirty="0"/>
              <a:t>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2A925-E007-46C2-84AB-35EE10DCAD39}" type="datetimeFigureOut">
              <a:rPr lang="en-US" dirty="0"/>
              <a:t>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C2DCB-466C-4061-8D51-D3254DD77FA1}" type="datetimeFigureOut">
              <a:rPr lang="en-US" dirty="0"/>
              <a:t>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bg2">
                <a:tint val="80000"/>
                <a:shade val="100000"/>
                <a:satMod val="300000"/>
              </a:schemeClr>
            </a:gs>
            <a:gs pos="100000">
              <a:srgbClr val="B1DDFF">
                <a:lumMod val="64000"/>
                <a:lumOff val="36000"/>
              </a:srgb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12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68300" ty="203200" sx="64000" sy="64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C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2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bg2"/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78553" y="126954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600">
                <a:solidFill>
                  <a:schemeClr val="bg2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642357F-39F6-401C-9FF8-3072724998F3}" type="datetimeFigureOut">
              <a:rPr lang="en-US" dirty="0"/>
              <a:t>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7024" cy="228600"/>
          </a:xfrm>
        </p:spPr>
        <p:txBody>
          <a:bodyPr/>
          <a:lstStyle>
            <a:lvl1pPr algn="l"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2080"/>
            <a:ext cx="2112264" cy="2286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DB09B-D413-414E-B13F-B1984CD8FF65}" type="datetimeFigureOut">
              <a:rPr lang="en-US" dirty="0"/>
              <a:t>1/11/2022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8F992-55E7-4B2D-A6F1-8C9243CBFE1B}" type="datetimeFigureOut">
              <a:rPr lang="en-US" dirty="0"/>
              <a:t>1/11/2022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98110-BAA6-4256-A2E5-BB66A47D2616}" type="datetimeFigureOut">
              <a:rPr lang="en-US" dirty="0"/>
              <a:t>1/11/2022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03892-3343-4E4E-B81B-70A099359AD2}" type="datetimeFigureOut">
              <a:rPr lang="en-US" dirty="0"/>
              <a:t>1/11/2022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32F85-D33A-46AF-9088-5A7400C1018E}" type="datetimeFigureOut">
              <a:rPr lang="en-US" dirty="0"/>
              <a:t>1/11/2022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rgbClr val="969696"/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ffectLst>
                  <a:outerShdw blurRad="12700" dist="381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3EB3A624-F501-46A9-B8CA-4949E24E27C8}" type="datetimeFigureOut">
              <a:rPr lang="en-US" dirty="0"/>
              <a:t>1/11/2022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 lang="en-US" sz="1000" kern="12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12700" dist="381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0C4D3C1-679D-44D8-8A9C-D402CE4EF569}" type="datetimeFigureOut">
              <a:rPr lang="en-US" dirty="0"/>
              <a:t>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14667" y="6214535"/>
            <a:ext cx="146304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8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pixabay.com/id/logo-gmail-e-mail-1162901/" TargetMode="External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pixabay.com/en/location-pointer-pin-google-map-158934/" TargetMode="External"/><Relationship Id="rId5" Type="http://schemas.openxmlformats.org/officeDocument/2006/relationships/image" Target="../media/image10.png"/><Relationship Id="rId4" Type="http://schemas.openxmlformats.org/officeDocument/2006/relationships/hyperlink" Target="https://pixabay.com/en/phone-call-telephone-651704/" TargetMode="External"/><Relationship Id="rId9" Type="http://schemas.openxmlformats.org/officeDocument/2006/relationships/hyperlink" Target="mailto:kanakprints@gmail.com?subject=Enquiry%20for%20produc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B1DDFF"/>
            </a:gs>
            <a:gs pos="100000">
              <a:srgbClr val="B1DDFF">
                <a:lumMod val="64000"/>
                <a:lumOff val="36000"/>
              </a:srgb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F8ECEED-6A9F-4DE3-8B74-1594A97A7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12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368300" ty="203200" sx="64000" sy="64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prstClr val="white"/>
                </a:solidFill>
              </a:rPr>
              <a:t>C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FA7ABE-8B4E-407C-86AB-D27D90AFF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2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D2DDB82-327A-49CC-A215-501B2E17A8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bg2"/>
            </a:solidFill>
            <a:prstDash val="solid"/>
            <a:miter lim="800000"/>
          </a:ln>
          <a:effectLst/>
        </p:spPr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69B3B54-461C-45CC-8503-C31EAB749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39EE66C-8FD1-4188-A3B3-3C83A81D3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28372" y="1267730"/>
            <a:ext cx="1567331" cy="645295"/>
            <a:chOff x="5318306" y="1386268"/>
            <a:chExt cx="1567331" cy="645295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A510B29-09D0-4552-8271-8B2F72B58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5CF64F3-B5A4-49E6-98AA-C8691924D5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7635E45-FB21-4625-95B4-114791B12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B66F8A2C-B8CF-4B20-9A73-2ADCF63027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80C23B1-7427-4DF4-BFF1-60CD7E93BC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12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68300" ty="203200" sx="64000" sy="64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5DD78E9-DE0D-47AF-A0DB-F475221E3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108" y="610955"/>
            <a:ext cx="10927784" cy="5636090"/>
          </a:xfrm>
          <a:prstGeom prst="rect">
            <a:avLst/>
          </a:prstGeom>
          <a:solidFill>
            <a:schemeClr val="tx2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118D329-2010-4A15-B57C-429FFAE35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052" y="777240"/>
            <a:ext cx="10597896" cy="5303520"/>
          </a:xfrm>
          <a:prstGeom prst="rect">
            <a:avLst/>
          </a:prstGeom>
          <a:solidFill>
            <a:schemeClr val="bg1"/>
          </a:solidFill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369A721-1A10-4D96-83B3-FE73ACB01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3519" y="1272800"/>
            <a:ext cx="6726419" cy="43124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800" b="1" dirty="0">
                <a:solidFill>
                  <a:srgbClr val="3E4095"/>
                </a:solidFill>
              </a:rPr>
              <a:t>Kanak print-n-pack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94262BC-EE98-4BD6-82DB-4955E8DCC2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2" y="2057401"/>
            <a:ext cx="0" cy="274320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">
            <a:extLst>
              <a:ext uri="{FF2B5EF4-FFF2-40B4-BE49-F238E27FC236}">
                <a16:creationId xmlns:a16="http://schemas.microsoft.com/office/drawing/2014/main" id="{2C1799A8-F698-4028-9341-86D8D72021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0248" y="2502294"/>
            <a:ext cx="1969673" cy="1838821"/>
          </a:xfrm>
          <a:prstGeom prst="rect">
            <a:avLst/>
          </a:prstGeom>
          <a:gradFill>
            <a:gsLst>
              <a:gs pos="0">
                <a:srgbClr val="3E4095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64065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B1DDFF"/>
            </a:gs>
            <a:gs pos="100000">
              <a:srgbClr val="B1DDFF">
                <a:lumMod val="64000"/>
                <a:lumOff val="36000"/>
              </a:srgb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F8ECEED-6A9F-4DE3-8B74-1594A97A7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12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368300" ty="203200" sx="64000" sy="64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prstClr val="white"/>
                </a:solidFill>
              </a:rPr>
              <a:t>C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FA7ABE-8B4E-407C-86AB-D27D90AFF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2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D2DDB82-327A-49CC-A215-501B2E17A8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bg2"/>
            </a:solidFill>
            <a:prstDash val="solid"/>
            <a:miter lim="800000"/>
          </a:ln>
          <a:effectLst/>
        </p:spPr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69B3B54-461C-45CC-8503-C31EAB749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39EE66C-8FD1-4188-A3B3-3C83A81D3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28372" y="1267730"/>
            <a:ext cx="1567331" cy="645295"/>
            <a:chOff x="5318306" y="1386268"/>
            <a:chExt cx="1567331" cy="645295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A510B29-09D0-4552-8271-8B2F72B58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5CF64F3-B5A4-49E6-98AA-C8691924D5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7635E45-FB21-4625-95B4-114791B12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B66F8A2C-B8CF-4B20-9A73-2ADCF63027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80C23B1-7427-4DF4-BFF1-60CD7E93BC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12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68300" ty="203200" sx="64000" sy="64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5DD78E9-DE0D-47AF-A0DB-F475221E3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108" y="610955"/>
            <a:ext cx="10927784" cy="5636090"/>
          </a:xfrm>
          <a:prstGeom prst="rect">
            <a:avLst/>
          </a:prstGeom>
          <a:solidFill>
            <a:schemeClr val="tx2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118D329-2010-4A15-B57C-429FFAE35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052" y="777240"/>
            <a:ext cx="10597896" cy="5303520"/>
          </a:xfrm>
          <a:prstGeom prst="rect">
            <a:avLst/>
          </a:prstGeom>
          <a:solidFill>
            <a:schemeClr val="bg1"/>
          </a:solidFill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94262BC-EE98-4BD6-82DB-4955E8DCC2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2" y="2057401"/>
            <a:ext cx="0" cy="274320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">
            <a:extLst>
              <a:ext uri="{FF2B5EF4-FFF2-40B4-BE49-F238E27FC236}">
                <a16:creationId xmlns:a16="http://schemas.microsoft.com/office/drawing/2014/main" id="{2C1799A8-F698-4028-9341-86D8D72021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60" y="794695"/>
            <a:ext cx="499810" cy="466606"/>
          </a:xfrm>
          <a:prstGeom prst="rect">
            <a:avLst/>
          </a:prstGeom>
          <a:gradFill>
            <a:gsLst>
              <a:gs pos="0">
                <a:srgbClr val="3E4095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</p:pic>
      <p:sp>
        <p:nvSpPr>
          <p:cNvPr id="17" name="Title 3">
            <a:extLst>
              <a:ext uri="{FF2B5EF4-FFF2-40B4-BE49-F238E27FC236}">
                <a16:creationId xmlns:a16="http://schemas.microsoft.com/office/drawing/2014/main" id="{7C7CFE14-B761-4037-A56B-4710A83C4E19}"/>
              </a:ext>
            </a:extLst>
          </p:cNvPr>
          <p:cNvSpPr txBox="1">
            <a:spLocks/>
          </p:cNvSpPr>
          <p:nvPr/>
        </p:nvSpPr>
        <p:spPr>
          <a:xfrm>
            <a:off x="1288800" y="1045590"/>
            <a:ext cx="5767320" cy="4666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ctr" defTabSz="914400" rtl="0" eaLnBrk="1" latinLnBrk="0" hangingPunct="1">
              <a:lnSpc>
                <a:spcPct val="83000"/>
              </a:lnSpc>
              <a:spcBef>
                <a:spcPct val="0"/>
              </a:spcBef>
              <a:buNone/>
              <a:defRPr lang="en-US" sz="7200" kern="1200" cap="all" spc="-1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IN" sz="4800" b="1">
                <a:solidFill>
                  <a:srgbClr val="3E4095"/>
                </a:solidFill>
              </a:rPr>
              <a:t>About us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6B3D2BE-6DAD-4DCC-8FC3-BD742C691B51}"/>
              </a:ext>
            </a:extLst>
          </p:cNvPr>
          <p:cNvSpPr txBox="1"/>
          <p:nvPr/>
        </p:nvSpPr>
        <p:spPr>
          <a:xfrm>
            <a:off x="1251917" y="1405187"/>
            <a:ext cx="6877956" cy="49398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Clr>
                <a:srgbClr val="3E4095"/>
              </a:buClr>
              <a:buFont typeface="Wingdings" panose="05000000000000000000" pitchFamily="2" charset="2"/>
              <a:buChar char="v"/>
            </a:pPr>
            <a:r>
              <a:rPr lang="en-US" sz="15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Established in the year </a:t>
            </a:r>
            <a:r>
              <a:rPr lang="en-US" sz="15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1997,</a:t>
            </a:r>
            <a:r>
              <a:rPr lang="en-US" sz="15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we</a:t>
            </a:r>
            <a:r>
              <a:rPr lang="en-US" sz="15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“Kanak Print-N-Pack ”</a:t>
            </a:r>
            <a:r>
              <a:rPr lang="en-US" sz="15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one of the Leading Manufacturer and </a:t>
            </a: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Dealer</a:t>
            </a:r>
            <a:r>
              <a:rPr lang="en-US" sz="15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a wide range of Paper, PVC &amp; PP Products used in the packaging and value addition for your products</a:t>
            </a:r>
            <a:endParaRPr lang="en-IN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Clr>
                <a:srgbClr val="3E4095"/>
              </a:buClr>
              <a:buFont typeface="Wingdings" panose="05000000000000000000" pitchFamily="2" charset="2"/>
              <a:buChar char="v"/>
            </a:pPr>
            <a:endParaRPr lang="en-IN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Clr>
                <a:srgbClr val="3E4095"/>
              </a:buClr>
              <a:buFont typeface="Wingdings" panose="05000000000000000000" pitchFamily="2" charset="2"/>
              <a:buChar char="v"/>
            </a:pP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are engaged in manufacturing, supplying, wholesaler, distributer, trading a wide assortment.</a:t>
            </a:r>
          </a:p>
          <a:p>
            <a:pPr marL="628650" lvl="1" indent="-171450">
              <a:buClr>
                <a:srgbClr val="3E4095"/>
              </a:buClr>
              <a:buFont typeface="Arial" panose="020B0604020202020204" pitchFamily="34" charset="0"/>
              <a:buChar char="•"/>
            </a:pPr>
            <a:r>
              <a:rPr lang="en-US" sz="15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Printed Satin</a:t>
            </a:r>
          </a:p>
          <a:p>
            <a:pPr marL="628650" lvl="1" indent="-171450">
              <a:buClr>
                <a:srgbClr val="3E4095"/>
              </a:buClr>
              <a:buFont typeface="Arial" panose="020B0604020202020204" pitchFamily="34" charset="0"/>
              <a:buChar char="•"/>
            </a:pPr>
            <a:r>
              <a:rPr lang="en-US" sz="15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Ribbon Roll</a:t>
            </a:r>
          </a:p>
          <a:p>
            <a:pPr marL="628650" lvl="1" indent="-171450">
              <a:buClr>
                <a:srgbClr val="3E4095"/>
              </a:buClr>
              <a:buFont typeface="Arial" panose="020B0604020202020204" pitchFamily="34" charset="0"/>
              <a:buChar char="•"/>
            </a:pP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Rubber Silicon Label</a:t>
            </a:r>
            <a:r>
              <a:rPr lang="en-US" sz="15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Taffeta Labels</a:t>
            </a:r>
          </a:p>
          <a:p>
            <a:pPr marL="628650" lvl="1" indent="-171450">
              <a:buClr>
                <a:srgbClr val="3E4095"/>
              </a:buClr>
              <a:buFont typeface="Arial" panose="020B0604020202020204" pitchFamily="34" charset="0"/>
              <a:buChar char="•"/>
            </a:pPr>
            <a:r>
              <a:rPr lang="en-US" sz="15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Printed Stickers, </a:t>
            </a: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Paper Sticker.</a:t>
            </a:r>
          </a:p>
          <a:p>
            <a:pPr marL="628650" lvl="1" indent="-171450">
              <a:buClr>
                <a:srgbClr val="3E4095"/>
              </a:buClr>
              <a:buFont typeface="Arial" panose="020B0604020202020204" pitchFamily="34" charset="0"/>
              <a:buChar char="•"/>
            </a:pPr>
            <a:r>
              <a:rPr lang="en-US" sz="15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Packaging</a:t>
            </a: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like Clear PVC Bag, Soft PVC Pouches</a:t>
            </a:r>
          </a:p>
          <a:p>
            <a:pPr marL="628650" lvl="1" indent="-171450">
              <a:buClr>
                <a:srgbClr val="3E4095"/>
              </a:buClr>
              <a:buFont typeface="Arial" panose="020B0604020202020204" pitchFamily="34" charset="0"/>
              <a:buChar char="•"/>
            </a:pP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Stitched Pvc bags</a:t>
            </a:r>
            <a:endParaRPr lang="en-US" sz="15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8650" lvl="1" indent="-171450">
              <a:buClr>
                <a:srgbClr val="3E4095"/>
              </a:buClr>
              <a:buFont typeface="Arial" panose="020B0604020202020204" pitchFamily="34" charset="0"/>
              <a:buChar char="•"/>
            </a:pP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Thermocol sheets</a:t>
            </a:r>
          </a:p>
          <a:p>
            <a:pPr marL="628650" lvl="1" indent="-171450">
              <a:buClr>
                <a:srgbClr val="3E4095"/>
              </a:buClr>
              <a:buFont typeface="Arial" panose="020B0604020202020204" pitchFamily="34" charset="0"/>
              <a:buChar char="•"/>
            </a:pP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Packaging Boxes</a:t>
            </a:r>
          </a:p>
          <a:p>
            <a:pPr marL="628650" lvl="1" indent="-171450">
              <a:buClr>
                <a:srgbClr val="3E4095"/>
              </a:buClr>
              <a:buFont typeface="Arial" panose="020B0604020202020204" pitchFamily="34" charset="0"/>
              <a:buChar char="•"/>
            </a:pP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Rubber tags &amp; Rubber keychain</a:t>
            </a:r>
          </a:p>
          <a:p>
            <a:pPr marL="628650" lvl="1" indent="-171450">
              <a:buClr>
                <a:srgbClr val="3E4095"/>
              </a:buClr>
              <a:buFont typeface="Arial" panose="020B0604020202020204" pitchFamily="34" charset="0"/>
              <a:buChar char="•"/>
            </a:pPr>
            <a:endParaRPr lang="en-IN" sz="1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3E4095"/>
              </a:buClr>
            </a:pPr>
            <a:endParaRPr lang="en-US" sz="15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Clr>
                <a:srgbClr val="3E4095"/>
              </a:buClr>
              <a:buFont typeface="Wingdings" panose="05000000000000000000" pitchFamily="2" charset="2"/>
              <a:buChar char="v"/>
            </a:pPr>
            <a:r>
              <a:rPr lang="en-US" sz="15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valued clients can avail these products from us at reasonable rates. 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Ably led by </a:t>
            </a:r>
            <a:r>
              <a:rPr lang="en-US" sz="15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“Mr. </a:t>
            </a: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Mahendra Mehta</a:t>
            </a:r>
            <a:r>
              <a:rPr lang="en-US" sz="15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en-US" sz="15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outshine all competitors in all aspects.</a:t>
            </a:r>
            <a:r>
              <a:rPr lang="en-IN" sz="15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en-US" sz="15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 have gained a remarkable and strong position in the market.</a:t>
            </a:r>
            <a:endParaRPr lang="en-IN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Clr>
                <a:srgbClr val="3E4095"/>
              </a:buClr>
              <a:buFont typeface="Wingdings" panose="05000000000000000000" pitchFamily="2" charset="2"/>
              <a:buChar char="v"/>
            </a:pPr>
            <a:endParaRPr lang="en-IN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The Conveyor With Packaging. Printing Factory Stock Photo, Picture And  Royalty Free Image. Image 41904755.">
            <a:extLst>
              <a:ext uri="{FF2B5EF4-FFF2-40B4-BE49-F238E27FC236}">
                <a16:creationId xmlns:a16="http://schemas.microsoft.com/office/drawing/2014/main" id="{DE3E857B-B084-44DD-9DD7-99743D2956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8944" y="1577900"/>
            <a:ext cx="3199605" cy="4034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1405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B1DDFF"/>
            </a:gs>
            <a:gs pos="100000">
              <a:srgbClr val="B1DDFF">
                <a:lumMod val="64000"/>
                <a:lumOff val="36000"/>
              </a:srgb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AB8CD641-9DEB-4AF5-8236-E9C9CD4C9D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12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368300" ty="203200" sx="64000" sy="64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prstClr val="white"/>
                </a:solidFill>
              </a:rPr>
              <a:t>C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D5E296C-7F37-495B-9C8F-C56402F0BC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2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4FEA77F-6150-4990-AB1A-6C6AD09F79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bg2"/>
            </a:solidFill>
            <a:prstDash val="solid"/>
            <a:miter lim="800000"/>
          </a:ln>
          <a:effectLst/>
        </p:spPr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6CC1B5B-CB1B-482B-BF03-89D1498F6D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B537E3F-FCF5-4357-95F0-E51BBB4639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28372" y="1267730"/>
            <a:ext cx="1567331" cy="645295"/>
            <a:chOff x="5318306" y="1386268"/>
            <a:chExt cx="1567331" cy="645295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D7DF7FB3-680A-495D-816C-0B5753E734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DCC6119-A328-47FF-B1A6-2D09C09333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93585677-2F18-48C1-8C09-C26AD3F635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D465C1FC-DFA3-46C5-9FAF-C9C377B85E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B886C58-0AFE-441D-937C-CB88459BF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47058" y="359775"/>
            <a:ext cx="3251796" cy="6137278"/>
          </a:xfrm>
          <a:prstGeom prst="rect">
            <a:avLst/>
          </a:prstGeom>
          <a:noFill/>
          <a:ln w="6350" cap="sq"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29748EE-6E3E-4FC2-ACA0-1F12AB51C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7" y="0"/>
            <a:ext cx="8168743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3E5A381-D251-4880-9714-530B28D3EE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19318" y="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8B7156C4-96CE-4C55-BBBF-3F10C23116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33618" y="-1172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88C3A3B4-2A59-4319-8007-200D721865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025258" y="-1172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9329761-0E22-487E-9CF4-FE08571F17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33618" y="644123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63186A0-FD25-4EE0-ABDC-1A39DD7C479C}"/>
              </a:ext>
            </a:extLst>
          </p:cNvPr>
          <p:cNvSpPr txBox="1"/>
          <p:nvPr/>
        </p:nvSpPr>
        <p:spPr>
          <a:xfrm>
            <a:off x="9589046" y="128608"/>
            <a:ext cx="1295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RIBBON</a:t>
            </a:r>
          </a:p>
        </p:txBody>
      </p:sp>
      <p:pic>
        <p:nvPicPr>
          <p:cNvPr id="35" name="Picture 2">
            <a:extLst>
              <a:ext uri="{FF2B5EF4-FFF2-40B4-BE49-F238E27FC236}">
                <a16:creationId xmlns:a16="http://schemas.microsoft.com/office/drawing/2014/main" id="{1F08004E-61D9-4AD2-90BB-20710C0F6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41" y="76212"/>
            <a:ext cx="602738" cy="56269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C63A490-2107-42EB-AC21-BC3219104BBC}"/>
              </a:ext>
            </a:extLst>
          </p:cNvPr>
          <p:cNvSpPr txBox="1"/>
          <p:nvPr/>
        </p:nvSpPr>
        <p:spPr>
          <a:xfrm>
            <a:off x="8743950" y="1151164"/>
            <a:ext cx="267145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Satin Ribbon and Taffeta Ribbon used in textile industry, garment industry, gift	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articles,branding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awareness, hosiery industry, textile fabric industry.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produce a wide variety of ribbons which are perfect for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Festival decorations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Floral designs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apparel accessories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crafts &amp; gifts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Cosmetics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food packaging and many more. 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0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0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32FB325-AA92-47ED-ACB4-F5C2C95D0B36}"/>
              </a:ext>
            </a:extLst>
          </p:cNvPr>
          <p:cNvSpPr/>
          <p:nvPr/>
        </p:nvSpPr>
        <p:spPr>
          <a:xfrm>
            <a:off x="18282" y="0"/>
            <a:ext cx="8153912" cy="685800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Placeholder 7">
            <a:extLst>
              <a:ext uri="{FF2B5EF4-FFF2-40B4-BE49-F238E27FC236}">
                <a16:creationId xmlns:a16="http://schemas.microsoft.com/office/drawing/2014/main" id="{83E022E0-C233-48BD-B853-C37975C00C1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613" b="1613"/>
          <a:stretch>
            <a:fillRect/>
          </a:stretch>
        </p:blipFill>
        <p:spPr>
          <a:xfrm>
            <a:off x="619244" y="818230"/>
            <a:ext cx="3079006" cy="22797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26" name="Picture 8" descr="Satin Ribbon (20 Colours) - 500 yards (0.95cm wide) Fabric Craft Ribbon -  20 Satin Ribbon Rolls for Gift Wrapping, Ribbon Bows, Ornaments, Sewing,  Card Making, Wedding Party Decoration: Amazon.co.uk: Kitchen &amp; Home">
            <a:extLst>
              <a:ext uri="{FF2B5EF4-FFF2-40B4-BE49-F238E27FC236}">
                <a16:creationId xmlns:a16="http://schemas.microsoft.com/office/drawing/2014/main" id="{2F2BD789-AA22-48FB-BC13-EACC6AE813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244" y="3833099"/>
            <a:ext cx="2973787" cy="234563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>
            <a:extLst>
              <a:ext uri="{FF2B5EF4-FFF2-40B4-BE49-F238E27FC236}">
                <a16:creationId xmlns:a16="http://schemas.microsoft.com/office/drawing/2014/main" id="{EEFABD52-C28C-4587-96C4-1861976797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2326" y="3918496"/>
            <a:ext cx="2973787" cy="222915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95CAC77D-67B3-4146-A553-FB19A0F52E64}"/>
              </a:ext>
            </a:extLst>
          </p:cNvPr>
          <p:cNvSpPr txBox="1"/>
          <p:nvPr/>
        </p:nvSpPr>
        <p:spPr>
          <a:xfrm>
            <a:off x="654219" y="3075655"/>
            <a:ext cx="3079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         </a:t>
            </a:r>
            <a:r>
              <a:rPr lang="en-US" b="1" dirty="0">
                <a:latin typeface="Arial Rounded MT Bold" panose="020F0704030504030204" pitchFamily="34" charset="0"/>
              </a:rPr>
              <a:t>Satin Ribbon</a:t>
            </a:r>
            <a:endParaRPr lang="en-IN" b="1" dirty="0">
              <a:latin typeface="Arial Rounded MT Bold" panose="020F070403050403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BA80247-056C-4956-825F-33D1C5F89579}"/>
              </a:ext>
            </a:extLst>
          </p:cNvPr>
          <p:cNvSpPr txBox="1"/>
          <p:nvPr/>
        </p:nvSpPr>
        <p:spPr>
          <a:xfrm>
            <a:off x="5079764" y="3140517"/>
            <a:ext cx="1976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 Rounded MT Bold" panose="020F0704030504030204" pitchFamily="34" charset="0"/>
              </a:rPr>
              <a:t>Taffeta Ribbon</a:t>
            </a:r>
            <a:endParaRPr lang="en-IN" b="1" dirty="0">
              <a:latin typeface="Arial Rounded MT Bold" panose="020F0704030504030204" pitchFamily="34" charset="0"/>
            </a:endParaRPr>
          </a:p>
        </p:txBody>
      </p:sp>
      <p:pic>
        <p:nvPicPr>
          <p:cNvPr id="30" name="Picture 4" descr="Printed Satin Ribbon Roll at Rs 220/roll | Printed Satin Ribbon | ID:  17367525188">
            <a:extLst>
              <a:ext uri="{FF2B5EF4-FFF2-40B4-BE49-F238E27FC236}">
                <a16:creationId xmlns:a16="http://schemas.microsoft.com/office/drawing/2014/main" id="{79B56D07-B51C-4403-B93D-829A8736D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6315" y="859834"/>
            <a:ext cx="2767972" cy="234230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8479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B1DDFF"/>
            </a:gs>
            <a:gs pos="100000">
              <a:srgbClr val="B1DDFF">
                <a:lumMod val="64000"/>
                <a:lumOff val="36000"/>
              </a:srgb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F8ECEED-6A9F-4DE3-8B74-1594A97A7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12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368300" ty="203200" sx="64000" sy="64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FA7ABE-8B4E-407C-86AB-D27D90AFF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2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D2DDB82-327A-49CC-A215-501B2E17A8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bg2"/>
            </a:solidFill>
            <a:prstDash val="solid"/>
            <a:miter lim="800000"/>
          </a:ln>
          <a:effectLst/>
        </p:spPr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69B3B54-461C-45CC-8503-C31EAB749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39EE66C-8FD1-4188-A3B3-3C83A81D3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28372" y="1267730"/>
            <a:ext cx="1567331" cy="645295"/>
            <a:chOff x="5318306" y="1386268"/>
            <a:chExt cx="1567331" cy="645295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A510B29-09D0-4552-8271-8B2F72B58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5CF64F3-B5A4-49E6-98AA-C8691924D5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7635E45-FB21-4625-95B4-114791B12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B66F8A2C-B8CF-4B20-9A73-2ADCF63027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80C23B1-7427-4DF4-BFF1-60CD7E93BC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12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68300" ty="203200" sx="64000" sy="64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5DD78E9-DE0D-47AF-A0DB-F475221E3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108" y="610955"/>
            <a:ext cx="10927784" cy="5636090"/>
          </a:xfrm>
          <a:prstGeom prst="rect">
            <a:avLst/>
          </a:prstGeom>
          <a:solidFill>
            <a:schemeClr val="tx2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118D329-2010-4A15-B57C-429FFAE35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052" y="777240"/>
            <a:ext cx="10597896" cy="5303520"/>
          </a:xfrm>
          <a:prstGeom prst="rect">
            <a:avLst/>
          </a:prstGeom>
          <a:solidFill>
            <a:schemeClr val="bg1"/>
          </a:solidFill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94262BC-EE98-4BD6-82DB-4955E8DCC2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2" y="2057401"/>
            <a:ext cx="0" cy="274320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00EFF11-EE80-4F34-87BE-9C660B5F032A}"/>
              </a:ext>
            </a:extLst>
          </p:cNvPr>
          <p:cNvSpPr txBox="1"/>
          <p:nvPr/>
        </p:nvSpPr>
        <p:spPr>
          <a:xfrm>
            <a:off x="2805794" y="1418718"/>
            <a:ext cx="65804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solidFill>
                  <a:srgbClr val="3E409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Contact Us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7E0D8A4-CAAE-4307-9527-FA96DEA6EB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254587" y="2509025"/>
            <a:ext cx="238114" cy="3060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309E771-48E2-4CBC-9DC6-DCA3D81278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396503" y="2484921"/>
            <a:ext cx="194746" cy="29395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E3FA32A-E30F-42A8-9499-FC669FF914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396503" y="3812317"/>
            <a:ext cx="194746" cy="29395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2B582B7-F138-4B09-88FC-D54490E16706}"/>
              </a:ext>
            </a:extLst>
          </p:cNvPr>
          <p:cNvSpPr txBox="1"/>
          <p:nvPr/>
        </p:nvSpPr>
        <p:spPr>
          <a:xfrm>
            <a:off x="1539950" y="2445703"/>
            <a:ext cx="67402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Office : 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9/11,Ladwadi,Shakti Sadan,3</a:t>
            </a:r>
            <a:r>
              <a:rPr lang="en-US" sz="1400" baseline="7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Floor, R N 20,Old Hanuman Lane,Kalbadevi Road, Nr Old Hanuman Lane, Mumbai-400002.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2D0285A-4187-47C8-AF0C-34D4491792A7}"/>
              </a:ext>
            </a:extLst>
          </p:cNvPr>
          <p:cNvSpPr txBox="1"/>
          <p:nvPr/>
        </p:nvSpPr>
        <p:spPr>
          <a:xfrm>
            <a:off x="1435838" y="3722129"/>
            <a:ext cx="60444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7160"/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Works</a:t>
            </a:r>
            <a:r>
              <a:rPr 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Unit No 106, 1</a:t>
            </a:r>
            <a:r>
              <a:rPr lang="en-IN" i="0" baseline="30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 </a:t>
            </a:r>
            <a:r>
              <a:rPr lang="en-IN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Floor, building no A6, Prerna Complex,Dapoda Road, Val Village, Bhiwandi 421302, Thane.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908D3AB2-1714-4981-BC0E-1FA51763BAD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8181171" y="4035172"/>
            <a:ext cx="435429" cy="314325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62DD085A-63A9-4C7E-993F-53030F6040C7}"/>
              </a:ext>
            </a:extLst>
          </p:cNvPr>
          <p:cNvSpPr txBox="1"/>
          <p:nvPr/>
        </p:nvSpPr>
        <p:spPr>
          <a:xfrm>
            <a:off x="8588842" y="4002207"/>
            <a:ext cx="2859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kanakprints1@gmail.com</a:t>
            </a:r>
            <a:endParaRPr lang="en-I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FE71D102-CF7E-41C7-A838-1DCD8CE5AD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327097" y="3234914"/>
            <a:ext cx="238114" cy="30601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13DCEC39-2CFF-497E-8AC3-37DC06221706}"/>
              </a:ext>
            </a:extLst>
          </p:cNvPr>
          <p:cNvSpPr txBox="1"/>
          <p:nvPr/>
        </p:nvSpPr>
        <p:spPr>
          <a:xfrm>
            <a:off x="8566400" y="3171592"/>
            <a:ext cx="26844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Vastupal Mehta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9029031502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6F606F8-0545-4CDA-A53F-8125031C035F}"/>
              </a:ext>
            </a:extLst>
          </p:cNvPr>
          <p:cNvSpPr txBox="1"/>
          <p:nvPr/>
        </p:nvSpPr>
        <p:spPr>
          <a:xfrm>
            <a:off x="8534150" y="2337579"/>
            <a:ext cx="28596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Mahendra Mehta 9322299267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</a:p>
        </p:txBody>
      </p:sp>
    </p:spTree>
    <p:extLst>
      <p:ext uri="{BB962C8B-B14F-4D97-AF65-F5344CB8AC3E}">
        <p14:creationId xmlns:p14="http://schemas.microsoft.com/office/powerpoint/2010/main" val="5329492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373545"/>
      </a:dk2>
      <a:lt2>
        <a:srgbClr val="BCD0E0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6793CD"/>
      </a:accent6>
      <a:hlink>
        <a:srgbClr val="6B9F25"/>
      </a:hlink>
      <a:folHlink>
        <a:srgbClr val="9F6715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913DB040-6816-4415-960D-8178C78575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2841</TotalTime>
  <Words>276</Words>
  <Application>Microsoft Office PowerPoint</Application>
  <PresentationFormat>Widescreen</PresentationFormat>
  <Paragraphs>39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Arial Rounded MT Bold</vt:lpstr>
      <vt:lpstr>Calibri</vt:lpstr>
      <vt:lpstr>Century Gothic</vt:lpstr>
      <vt:lpstr>Times New Roman</vt:lpstr>
      <vt:lpstr>Wingdings</vt:lpstr>
      <vt:lpstr>Savon</vt:lpstr>
      <vt:lpstr>Kanak print-n-pack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Kanak print-n-pack</dc:title>
  <dc:creator>ACER</dc:creator>
  <cp:lastModifiedBy>User</cp:lastModifiedBy>
  <cp:revision>99</cp:revision>
  <dcterms:created xsi:type="dcterms:W3CDTF">2021-01-10T14:26:58Z</dcterms:created>
  <dcterms:modified xsi:type="dcterms:W3CDTF">2022-01-11T04:51:50Z</dcterms:modified>
</cp:coreProperties>
</file>