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9358-6323-4538-8111-7F9E7A655FE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596D5D-5577-401D-99EB-51F3698C11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9358-6323-4538-8111-7F9E7A655FE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D5D-5577-401D-99EB-51F3698C11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9358-6323-4538-8111-7F9E7A655FE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D5D-5577-401D-99EB-51F3698C11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9358-6323-4538-8111-7F9E7A655FE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D5D-5577-401D-99EB-51F3698C11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9358-6323-4538-8111-7F9E7A655FE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96D5D-5577-401D-99EB-51F3698C11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9358-6323-4538-8111-7F9E7A655FE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D5D-5577-401D-99EB-51F3698C11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9358-6323-4538-8111-7F9E7A655FE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D5D-5577-401D-99EB-51F3698C11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9358-6323-4538-8111-7F9E7A655FE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D5D-5577-401D-99EB-51F3698C11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9358-6323-4538-8111-7F9E7A655FE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D5D-5577-401D-99EB-51F3698C11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9358-6323-4538-8111-7F9E7A655FE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D5D-5577-401D-99EB-51F3698C11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9358-6323-4538-8111-7F9E7A655FE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596D5D-5577-401D-99EB-51F3698C11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51B9358-6323-4538-8111-7F9E7A655FE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596D5D-5577-401D-99EB-51F3698C11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  <p:sldLayoutId id="2147484378" r:id="rId10"/>
    <p:sldLayoutId id="21474843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pPr algn="ctr"/>
            <a:r>
              <a:rPr lang="en-US" sz="7200" b="1" cap="none" dirty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e</a:t>
            </a:r>
            <a:r>
              <a:rPr lang="en-US" sz="7200" b="1" cap="none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-Tendering</a:t>
            </a:r>
            <a:endParaRPr lang="en-US" sz="7200" b="1" dirty="0">
              <a:solidFill>
                <a:schemeClr val="tx2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57600"/>
            <a:ext cx="4876800" cy="3200400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Internal Guide:</a:t>
            </a:r>
          </a:p>
          <a:p>
            <a:pPr marL="914400" lvl="1" algn="just"/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Miss.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Nirvruti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 Patel</a:t>
            </a:r>
            <a:endParaRPr lang="en-US" sz="1800" dirty="0">
              <a:solidFill>
                <a:schemeClr val="tx1"/>
              </a:solidFill>
              <a:latin typeface="Century Gothic" pitchFamily="34" charset="0"/>
            </a:endParaRPr>
          </a:p>
          <a:p>
            <a:pPr marL="914400" lvl="1" algn="just"/>
            <a:r>
              <a:rPr lang="en-US" sz="1800" dirty="0">
                <a:solidFill>
                  <a:schemeClr val="tx1"/>
                </a:solidFill>
                <a:latin typeface="Century Gothic" pitchFamily="34" charset="0"/>
              </a:rPr>
              <a:t>Faculty of CE/IT Dept.</a:t>
            </a:r>
          </a:p>
          <a:p>
            <a:pPr marL="914400" lvl="1" algn="just"/>
            <a:r>
              <a:rPr lang="en-US" sz="1800" dirty="0" err="1">
                <a:solidFill>
                  <a:schemeClr val="tx1"/>
                </a:solidFill>
                <a:latin typeface="Century Gothic" pitchFamily="34" charset="0"/>
              </a:rPr>
              <a:t>UVPCE,Kherva</a:t>
            </a:r>
            <a:r>
              <a:rPr lang="en-US" sz="1800" dirty="0">
                <a:solidFill>
                  <a:schemeClr val="tx1"/>
                </a:solidFill>
                <a:latin typeface="Century Gothic" pitchFamily="34" charset="0"/>
              </a:rPr>
              <a:t>.</a:t>
            </a:r>
          </a:p>
          <a:p>
            <a:pPr marL="914400" lvl="1" algn="just"/>
            <a:endParaRPr lang="en-US" dirty="0">
              <a:latin typeface="Century Gothic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External Guide:</a:t>
            </a:r>
          </a:p>
          <a:p>
            <a:pPr marL="914400" lvl="1" algn="just"/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Mr. </a:t>
            </a:r>
            <a:r>
              <a:rPr lang="en-US" sz="1800" dirty="0" err="1" smtClean="0">
                <a:solidFill>
                  <a:schemeClr val="tx1"/>
                </a:solidFill>
                <a:latin typeface="Century Gothic" pitchFamily="34" charset="0"/>
              </a:rPr>
              <a:t>Chandrashekhar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 Dash, </a:t>
            </a:r>
            <a:endParaRPr lang="en-US" sz="1800" dirty="0">
              <a:solidFill>
                <a:schemeClr val="tx1"/>
              </a:solidFill>
              <a:latin typeface="Century Gothic" pitchFamily="34" charset="0"/>
            </a:endParaRPr>
          </a:p>
          <a:p>
            <a:pPr marL="914400" lvl="1" algn="just"/>
            <a:r>
              <a:rPr lang="en-US" sz="1800" dirty="0">
                <a:solidFill>
                  <a:schemeClr val="tx1"/>
                </a:solidFill>
                <a:latin typeface="Century Gothic" pitchFamily="34" charset="0"/>
              </a:rPr>
              <a:t>Project 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Guide,</a:t>
            </a:r>
            <a:endParaRPr lang="en-US" sz="1800" dirty="0">
              <a:solidFill>
                <a:schemeClr val="tx1"/>
              </a:solidFill>
              <a:latin typeface="Century Gothic" pitchFamily="34" charset="0"/>
            </a:endParaRPr>
          </a:p>
          <a:p>
            <a:pPr marL="914400" lvl="1" algn="just"/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CMC  </a:t>
            </a:r>
            <a:r>
              <a:rPr lang="en-US" sz="1800" dirty="0">
                <a:solidFill>
                  <a:schemeClr val="tx1"/>
                </a:solidFill>
                <a:latin typeface="Century Gothic" pitchFamily="34" charset="0"/>
              </a:rPr>
              <a:t>Ltd., Ahmedabad.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5257800"/>
            <a:ext cx="39885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GROUP MEMBER:</a:t>
            </a:r>
          </a:p>
          <a:p>
            <a:r>
              <a:rPr lang="en-US" dirty="0" err="1" smtClean="0">
                <a:latin typeface="Century Gothic" pitchFamily="34" charset="0"/>
              </a:rPr>
              <a:t>Rushiraj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dirty="0" err="1" smtClean="0">
                <a:latin typeface="Century Gothic" pitchFamily="34" charset="0"/>
              </a:rPr>
              <a:t>Brahmbhatt</a:t>
            </a:r>
            <a:r>
              <a:rPr lang="en-US" dirty="0" smtClean="0">
                <a:latin typeface="Century Gothic" pitchFamily="34" charset="0"/>
              </a:rPr>
              <a:t>(11012011004)</a:t>
            </a:r>
          </a:p>
          <a:p>
            <a:r>
              <a:rPr lang="en-US" dirty="0" err="1" smtClean="0">
                <a:latin typeface="Century Gothic" pitchFamily="34" charset="0"/>
              </a:rPr>
              <a:t>Naitik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dirty="0" err="1" smtClean="0">
                <a:latin typeface="Century Gothic" pitchFamily="34" charset="0"/>
              </a:rPr>
              <a:t>Datta</a:t>
            </a:r>
            <a:r>
              <a:rPr lang="en-US" dirty="0" smtClean="0">
                <a:latin typeface="Century Gothic" pitchFamily="34" charset="0"/>
              </a:rPr>
              <a:t>(11012011007)</a:t>
            </a:r>
            <a:endParaRPr lang="en-US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Time Stamping</a:t>
            </a:r>
            <a:endParaRPr lang="en-US" sz="4000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b="0" dirty="0" smtClean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>
                <a:latin typeface="Century Gothic" pitchFamily="34" charset="0"/>
              </a:rPr>
              <a:t>Key </a:t>
            </a:r>
            <a:r>
              <a:rPr lang="en-US" sz="1800" b="0" dirty="0">
                <a:latin typeface="Century Gothic" pitchFamily="34" charset="0"/>
              </a:rPr>
              <a:t>processes are time stamped </a:t>
            </a:r>
          </a:p>
          <a:p>
            <a:pPr marL="788670" lvl="1" indent="-514350">
              <a:buFont typeface="+mj-lt"/>
              <a:buAutoNum type="romanLcPeriod"/>
            </a:pPr>
            <a:r>
              <a:rPr lang="en-US" dirty="0">
                <a:latin typeface="Century Gothic" pitchFamily="34" charset="0"/>
              </a:rPr>
              <a:t>Tender cannot be proponed</a:t>
            </a:r>
          </a:p>
          <a:p>
            <a:pPr marL="788670" lvl="1" indent="-514350">
              <a:buFont typeface="+mj-lt"/>
              <a:buAutoNum type="romanLcPeriod"/>
            </a:pPr>
            <a:r>
              <a:rPr lang="en-US" dirty="0">
                <a:latin typeface="Century Gothic" pitchFamily="34" charset="0"/>
              </a:rPr>
              <a:t>Tenders cannot be submitted after </a:t>
            </a:r>
            <a:r>
              <a:rPr lang="en-US" dirty="0" smtClean="0">
                <a:latin typeface="Century Gothic" pitchFamily="34" charset="0"/>
              </a:rPr>
              <a:t>due </a:t>
            </a:r>
            <a:r>
              <a:rPr lang="en-US" dirty="0">
                <a:latin typeface="Century Gothic" pitchFamily="34" charset="0"/>
              </a:rPr>
              <a:t>date and time</a:t>
            </a:r>
          </a:p>
          <a:p>
            <a:pPr marL="788670" lvl="1" indent="-514350">
              <a:buFont typeface="+mj-lt"/>
              <a:buAutoNum type="romanLcPeriod"/>
            </a:pPr>
            <a:r>
              <a:rPr lang="en-US" dirty="0">
                <a:latin typeface="Century Gothic" pitchFamily="34" charset="0"/>
              </a:rPr>
              <a:t>Tender cannot be opened before </a:t>
            </a:r>
            <a:r>
              <a:rPr lang="en-US" dirty="0" smtClean="0">
                <a:latin typeface="Century Gothic" pitchFamily="34" charset="0"/>
              </a:rPr>
              <a:t>due </a:t>
            </a:r>
            <a:r>
              <a:rPr lang="en-US" dirty="0">
                <a:latin typeface="Century Gothic" pitchFamily="34" charset="0"/>
              </a:rPr>
              <a:t>date and </a:t>
            </a:r>
            <a:r>
              <a:rPr lang="en-US" dirty="0" smtClean="0">
                <a:latin typeface="Century Gothic" pitchFamily="34" charset="0"/>
              </a:rPr>
              <a:t>time.</a:t>
            </a:r>
          </a:p>
          <a:p>
            <a:pPr marL="274320" lvl="1" indent="0">
              <a:buNone/>
            </a:pPr>
            <a:endParaRPr lang="en-US" dirty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>
                <a:latin typeface="Century Gothic" pitchFamily="34" charset="0"/>
              </a:rPr>
              <a:t>All processes can be time </a:t>
            </a:r>
            <a:r>
              <a:rPr lang="en-US" sz="1800" b="0" dirty="0" smtClean="0">
                <a:latin typeface="Century Gothic" pitchFamily="34" charset="0"/>
              </a:rPr>
              <a:t>stamped.</a:t>
            </a:r>
            <a:endParaRPr lang="en-US" sz="1800" b="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27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Use case diagram</a:t>
            </a:r>
            <a:endParaRPr lang="en-US" sz="4000" dirty="0">
              <a:latin typeface="Century Gothic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752600"/>
            <a:ext cx="4343400" cy="4953000"/>
          </a:xfrm>
        </p:spPr>
      </p:pic>
    </p:spTree>
    <p:extLst>
      <p:ext uri="{BB962C8B-B14F-4D97-AF65-F5344CB8AC3E}">
        <p14:creationId xmlns:p14="http://schemas.microsoft.com/office/powerpoint/2010/main" val="148678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Class diagram</a:t>
            </a:r>
            <a:endParaRPr lang="en-US" sz="4000" dirty="0">
              <a:latin typeface="Century Gothic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1915319"/>
            <a:ext cx="7458075" cy="4048125"/>
          </a:xfrm>
        </p:spPr>
      </p:pic>
    </p:spTree>
    <p:extLst>
      <p:ext uri="{BB962C8B-B14F-4D97-AF65-F5344CB8AC3E}">
        <p14:creationId xmlns:p14="http://schemas.microsoft.com/office/powerpoint/2010/main" val="337497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Activity diagram</a:t>
            </a:r>
            <a:endParaRPr lang="en-US" sz="4000" dirty="0">
              <a:latin typeface="Century Gothic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6248400" cy="4373563"/>
          </a:xfrm>
        </p:spPr>
      </p:pic>
    </p:spTree>
    <p:extLst>
      <p:ext uri="{BB962C8B-B14F-4D97-AF65-F5344CB8AC3E}">
        <p14:creationId xmlns:p14="http://schemas.microsoft.com/office/powerpoint/2010/main" val="5037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Data dictionary</a:t>
            </a:r>
            <a:endParaRPr lang="en-US" dirty="0">
              <a:latin typeface="Century Gothic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52125"/>
              </p:ext>
            </p:extLst>
          </p:nvPr>
        </p:nvGraphicFramePr>
        <p:xfrm>
          <a:off x="457200" y="2285999"/>
          <a:ext cx="5867400" cy="4419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895600"/>
                <a:gridCol w="29718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entury Gothic" pitchFamily="34" charset="0"/>
                        </a:rPr>
                        <a:t>NAME</a:t>
                      </a:r>
                      <a:endParaRPr lang="en-US" sz="20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entury Gothic" pitchFamily="34" charset="0"/>
                        </a:rPr>
                        <a:t>TYPE</a:t>
                      </a:r>
                      <a:endParaRPr lang="en-US" sz="2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5821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itchFamily="34" charset="0"/>
                        </a:rPr>
                        <a:t>ID</a:t>
                      </a:r>
                      <a:endParaRPr lang="en-US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itchFamily="34" charset="0"/>
                        </a:rPr>
                        <a:t>INT</a:t>
                      </a:r>
                      <a:endParaRPr lang="en-US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58212">
                <a:tc>
                  <a:txBody>
                    <a:bodyPr/>
                    <a:lstStyle/>
                    <a:p>
                      <a:r>
                        <a:rPr lang="en-US" dirty="0" smtClean="0"/>
                        <a:t>FIRST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  <a:tr h="358212"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  <a:tr h="358212">
                <a:tc>
                  <a:txBody>
                    <a:bodyPr/>
                    <a:lstStyle/>
                    <a:p>
                      <a:r>
                        <a:rPr lang="en-US" dirty="0" smtClean="0"/>
                        <a:t>E-MAIL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  <a:tr h="358212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  <a:tr h="358212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  <a:tr h="358212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58212"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  <a:tr h="358212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  <a:tr h="358212"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  <a:tr h="358212"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75260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TABLE-1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0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790545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TABLE-2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entury Gothic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926034"/>
              </p:ext>
            </p:extLst>
          </p:nvPr>
        </p:nvGraphicFramePr>
        <p:xfrm>
          <a:off x="609600" y="1447800"/>
          <a:ext cx="7315200" cy="3986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41132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NAME</a:t>
                      </a:r>
                      <a:endParaRPr lang="en-US" sz="2000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84958">
                <a:tc>
                  <a:txBody>
                    <a:bodyPr/>
                    <a:lstStyle/>
                    <a:p>
                      <a:r>
                        <a:rPr lang="en-US" dirty="0" smtClean="0"/>
                        <a:t>COMPANY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  <a:tr h="422915">
                <a:tc>
                  <a:txBody>
                    <a:bodyPr/>
                    <a:lstStyle/>
                    <a:p>
                      <a:r>
                        <a:rPr lang="en-US" dirty="0" smtClean="0"/>
                        <a:t>PAN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r>
                        <a:rPr lang="en-US" baseline="0" dirty="0" smtClean="0"/>
                        <a:t> TAX CERTIFICATE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</a:tr>
              <a:tr h="384958">
                <a:tc>
                  <a:txBody>
                    <a:bodyPr/>
                    <a:lstStyle/>
                    <a:p>
                      <a:r>
                        <a:rPr lang="en-US" dirty="0" smtClean="0"/>
                        <a:t>ESTABLISHED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84958">
                <a:tc>
                  <a:txBody>
                    <a:bodyPr/>
                    <a:lstStyle/>
                    <a:p>
                      <a:r>
                        <a:rPr lang="en-US" dirty="0" smtClean="0"/>
                        <a:t>LICENCE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84958">
                <a:tc>
                  <a:txBody>
                    <a:bodyPr/>
                    <a:lstStyle/>
                    <a:p>
                      <a:r>
                        <a:rPr lang="en-US" dirty="0" smtClean="0"/>
                        <a:t>SOLVENCY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</a:tr>
              <a:tr h="384958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  <a:tr h="384958">
                <a:tc>
                  <a:txBody>
                    <a:bodyPr/>
                    <a:lstStyle/>
                    <a:p>
                      <a:r>
                        <a:rPr lang="en-US" dirty="0" smtClean="0"/>
                        <a:t>REGISTRATION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  <a:tr h="384958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12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713467"/>
              </p:ext>
            </p:extLst>
          </p:nvPr>
        </p:nvGraphicFramePr>
        <p:xfrm>
          <a:off x="609600" y="762000"/>
          <a:ext cx="7620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entury Gothic" pitchFamily="34" charset="0"/>
                        </a:rPr>
                        <a:t>NAME</a:t>
                      </a:r>
                      <a:endParaRPr lang="en-US" sz="20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entury Gothic" pitchFamily="34" charset="0"/>
                        </a:rPr>
                        <a:t>TYPE</a:t>
                      </a:r>
                      <a:endParaRPr lang="en-US" sz="2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itchFamily="34" charset="0"/>
                        </a:rPr>
                        <a:t>SR NO</a:t>
                      </a:r>
                      <a:endParaRPr lang="en-US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itchFamily="34" charset="0"/>
                        </a:rPr>
                        <a:t>INT</a:t>
                      </a:r>
                      <a:endParaRPr lang="en-US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itchFamily="34" charset="0"/>
                        </a:rPr>
                        <a:t>DEPARTMENT</a:t>
                      </a:r>
                      <a:endParaRPr lang="en-US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itchFamily="34" charset="0"/>
                        </a:rPr>
                        <a:t>VARCHAR</a:t>
                      </a:r>
                      <a:endParaRPr lang="en-US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itchFamily="34" charset="0"/>
                        </a:rPr>
                        <a:t>TENDER</a:t>
                      </a:r>
                      <a:endParaRPr lang="en-US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itchFamily="34" charset="0"/>
                        </a:rPr>
                        <a:t>BLOB</a:t>
                      </a:r>
                      <a:endParaRPr lang="en-US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199" y="228600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TABLE-3 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689" y="251460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TABLE-4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entury Gothic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7978"/>
              </p:ext>
            </p:extLst>
          </p:nvPr>
        </p:nvGraphicFramePr>
        <p:xfrm>
          <a:off x="685800" y="3124200"/>
          <a:ext cx="6096000" cy="336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entury Gothic" pitchFamily="34" charset="0"/>
                        </a:rPr>
                        <a:t>NAME</a:t>
                      </a:r>
                      <a:endParaRPr lang="en-US" sz="20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TENDER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DEPOSIT AMOUUNT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TENDER 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92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Introduction</a:t>
            </a:r>
            <a:endParaRPr lang="en-US" sz="4000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6800"/>
          </a:xfrm>
        </p:spPr>
        <p:txBody>
          <a:bodyPr>
            <a:normAutofit lnSpcReduction="10000"/>
          </a:bodyPr>
          <a:lstStyle/>
          <a:p>
            <a:pPr marL="342900" indent="-342900">
              <a:buSzPct val="110000"/>
              <a:buFont typeface="Arial" pitchFamily="34" charset="0"/>
              <a:buChar char="•"/>
            </a:pPr>
            <a:r>
              <a:rPr lang="en-US" sz="1800" b="0" dirty="0">
                <a:latin typeface="Century Gothic" pitchFamily="34" charset="0"/>
              </a:rPr>
              <a:t>Tender process is </a:t>
            </a:r>
            <a:r>
              <a:rPr lang="en-US" sz="1800" b="0" dirty="0" smtClean="0">
                <a:latin typeface="Century Gothic" pitchFamily="34" charset="0"/>
              </a:rPr>
              <a:t>determined by </a:t>
            </a:r>
            <a:r>
              <a:rPr lang="en-US" sz="1800" b="0" dirty="0">
                <a:latin typeface="Century Gothic" pitchFamily="34" charset="0"/>
              </a:rPr>
              <a:t>the </a:t>
            </a:r>
            <a:r>
              <a:rPr lang="en-US" sz="1800" b="0" dirty="0" smtClean="0">
                <a:latin typeface="Century Gothic" pitchFamily="34" charset="0"/>
              </a:rPr>
              <a:t>organization </a:t>
            </a:r>
            <a:r>
              <a:rPr lang="en-US" sz="1800" b="0" dirty="0">
                <a:latin typeface="Century Gothic" pitchFamily="34" charset="0"/>
              </a:rPr>
              <a:t>requesting the tender will determine the type of tender that will be used, as well as what will be involved in the tender process</a:t>
            </a:r>
            <a:r>
              <a:rPr lang="en-US" sz="1800" b="0" dirty="0" smtClean="0">
                <a:latin typeface="Century Gothic" pitchFamily="34" charset="0"/>
              </a:rPr>
              <a:t>.</a:t>
            </a:r>
          </a:p>
          <a:p>
            <a:pPr marL="342900" indent="-342900">
              <a:buSzPct val="110000"/>
              <a:buFont typeface="Arial" pitchFamily="34" charset="0"/>
              <a:buChar char="•"/>
            </a:pPr>
            <a:r>
              <a:rPr lang="en-US" sz="1800" b="0" dirty="0">
                <a:latin typeface="Century Gothic" pitchFamily="34" charset="0"/>
              </a:rPr>
              <a:t>Request for tender is </a:t>
            </a:r>
            <a:r>
              <a:rPr lang="en-US" sz="1800" b="0" dirty="0" smtClean="0">
                <a:latin typeface="Century Gothic" pitchFamily="34" charset="0"/>
              </a:rPr>
              <a:t>prepared by </a:t>
            </a:r>
            <a:r>
              <a:rPr lang="en-US" sz="1800" b="0" dirty="0">
                <a:latin typeface="Century Gothic" pitchFamily="34" charset="0"/>
              </a:rPr>
              <a:t>the request for tender outlines what is required, the contractual requirements and how you should respond</a:t>
            </a:r>
            <a:r>
              <a:rPr lang="en-US" sz="1800" b="0" dirty="0" smtClean="0">
                <a:latin typeface="Century Gothic" pitchFamily="34" charset="0"/>
              </a:rPr>
              <a:t>. The </a:t>
            </a:r>
            <a:r>
              <a:rPr lang="en-US" sz="1800" b="0" dirty="0">
                <a:latin typeface="Century Gothic" pitchFamily="34" charset="0"/>
              </a:rPr>
              <a:t>value, complexity and business category determine how tenders are invited.</a:t>
            </a:r>
            <a:endParaRPr lang="en-US" sz="1800" b="0" dirty="0" smtClean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>
                <a:latin typeface="Century Gothic" pitchFamily="34" charset="0"/>
              </a:rPr>
              <a:t>Suppliers </a:t>
            </a:r>
            <a:r>
              <a:rPr lang="en-US" sz="1800" b="0" dirty="0" smtClean="0">
                <a:latin typeface="Century Gothic" pitchFamily="34" charset="0"/>
              </a:rPr>
              <a:t>respond by first </a:t>
            </a:r>
            <a:r>
              <a:rPr lang="en-US" sz="1800" b="0" dirty="0">
                <a:latin typeface="Century Gothic" pitchFamily="34" charset="0"/>
              </a:rPr>
              <a:t>obtain all relevant </a:t>
            </a:r>
            <a:r>
              <a:rPr lang="en-US" sz="1800" b="0" dirty="0" smtClean="0">
                <a:latin typeface="Century Gothic" pitchFamily="34" charset="0"/>
              </a:rPr>
              <a:t>documentation, and then</a:t>
            </a:r>
            <a:r>
              <a:rPr lang="en-US" sz="1800" b="0" dirty="0">
                <a:latin typeface="Century Gothic" pitchFamily="34" charset="0"/>
              </a:rPr>
              <a:t>: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b="0" dirty="0" smtClean="0">
                <a:latin typeface="Century Gothic" pitchFamily="34" charset="0"/>
              </a:rPr>
              <a:t>Attend </a:t>
            </a:r>
            <a:r>
              <a:rPr lang="en-US" sz="1800" b="0" dirty="0">
                <a:latin typeface="Century Gothic" pitchFamily="34" charset="0"/>
              </a:rPr>
              <a:t>any pre tender briefing sessions being </a:t>
            </a:r>
            <a:r>
              <a:rPr lang="en-US" sz="1800" b="0" dirty="0" smtClean="0">
                <a:latin typeface="Century Gothic" pitchFamily="34" charset="0"/>
              </a:rPr>
              <a:t>conducted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b="0" dirty="0" smtClean="0">
                <a:latin typeface="Century Gothic" pitchFamily="34" charset="0"/>
              </a:rPr>
              <a:t>Clarify </a:t>
            </a:r>
            <a:r>
              <a:rPr lang="en-US" sz="1800" b="0" dirty="0">
                <a:latin typeface="Century Gothic" pitchFamily="34" charset="0"/>
              </a:rPr>
              <a:t>any </a:t>
            </a:r>
            <a:r>
              <a:rPr lang="en-US" sz="1800" b="0" dirty="0" smtClean="0">
                <a:latin typeface="Century Gothic" pitchFamily="34" charset="0"/>
              </a:rPr>
              <a:t>uncertainties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b="0" dirty="0" smtClean="0">
                <a:latin typeface="Century Gothic" pitchFamily="34" charset="0"/>
              </a:rPr>
              <a:t>Plan </a:t>
            </a:r>
            <a:r>
              <a:rPr lang="en-US" sz="1800" b="0" dirty="0">
                <a:latin typeface="Century Gothic" pitchFamily="34" charset="0"/>
              </a:rPr>
              <a:t>your </a:t>
            </a:r>
            <a:r>
              <a:rPr lang="en-US" sz="1800" b="0" dirty="0" smtClean="0">
                <a:latin typeface="Century Gothic" pitchFamily="34" charset="0"/>
              </a:rPr>
              <a:t>response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b="0" dirty="0" smtClean="0">
                <a:latin typeface="Century Gothic" pitchFamily="34" charset="0"/>
              </a:rPr>
              <a:t>Prepare </a:t>
            </a:r>
            <a:r>
              <a:rPr lang="en-US" sz="1800" b="0" dirty="0">
                <a:latin typeface="Century Gothic" pitchFamily="34" charset="0"/>
              </a:rPr>
              <a:t>your response </a:t>
            </a:r>
            <a:endParaRPr lang="en-US" sz="1800" b="0" dirty="0" smtClean="0">
              <a:latin typeface="Century Gothic" pitchFamily="34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sz="1800" b="0" dirty="0" smtClean="0">
                <a:latin typeface="Century Gothic" pitchFamily="34" charset="0"/>
              </a:rPr>
              <a:t>Submit </a:t>
            </a:r>
            <a:r>
              <a:rPr lang="en-US" sz="1800" b="0" dirty="0">
                <a:latin typeface="Century Gothic" pitchFamily="34" charset="0"/>
              </a:rPr>
              <a:t>your response in the right format, on time and at the right </a:t>
            </a:r>
            <a:r>
              <a:rPr lang="en-US" sz="1800" b="0" dirty="0" smtClean="0">
                <a:latin typeface="Century Gothic" pitchFamily="34" charset="0"/>
              </a:rPr>
              <a:t>location</a:t>
            </a:r>
            <a:r>
              <a:rPr lang="en-US" sz="1800" dirty="0" smtClean="0">
                <a:latin typeface="Century Gothic" pitchFamily="34" charset="0"/>
              </a:rPr>
              <a:t>.</a:t>
            </a:r>
            <a:endParaRPr lang="en-US" sz="1800" b="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7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Introduction Cont..</a:t>
            </a:r>
            <a:endParaRPr lang="en-US" sz="4000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b="0" dirty="0">
                <a:latin typeface="Century Gothic" pitchFamily="34" charset="0"/>
              </a:rPr>
              <a:t>Evaluation and selection: each tender will be checked for compliance, and if compliant, then evaluated against the criteria specified in the tender documentation. The tender that offers best </a:t>
            </a:r>
            <a:r>
              <a:rPr lang="en-US" sz="1800" b="0" dirty="0" smtClean="0">
                <a:latin typeface="Century Gothic" pitchFamily="34" charset="0"/>
              </a:rPr>
              <a:t>value </a:t>
            </a:r>
            <a:r>
              <a:rPr lang="en-US" sz="1800" b="0" dirty="0">
                <a:latin typeface="Century Gothic" pitchFamily="34" charset="0"/>
              </a:rPr>
              <a:t>for money will win the business</a:t>
            </a:r>
            <a:r>
              <a:rPr lang="en-US" sz="1800" b="0" dirty="0" smtClean="0">
                <a:latin typeface="Century Gothic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>
                <a:latin typeface="Century Gothic" pitchFamily="34" charset="0"/>
              </a:rPr>
              <a:t>Notification and debriefing: when a contract has been awarded, the successful tenderer will be advised in writing of the outcome. Unsuccessful tenderers are also advised and offered a debriefing </a:t>
            </a:r>
            <a:r>
              <a:rPr lang="en-US" sz="1800" b="0" dirty="0" smtClean="0">
                <a:latin typeface="Century Gothic" pitchFamily="34" charset="0"/>
              </a:rPr>
              <a:t>interview.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>
                <a:latin typeface="Century Gothic" pitchFamily="34" charset="0"/>
              </a:rPr>
              <a:t>Contracts established and managed: generally a formal agreement will be required between the successful tenderer and the relevant agency</a:t>
            </a:r>
            <a:r>
              <a:rPr lang="en-US" sz="1800" b="0" dirty="0" smtClean="0">
                <a:latin typeface="Century Gothic" pitchFamily="34" charset="0"/>
              </a:rPr>
              <a:t>.</a:t>
            </a:r>
            <a:endParaRPr lang="en-US" sz="18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What is e-tendering..??</a:t>
            </a:r>
            <a:endParaRPr lang="en-US" sz="4000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67640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b="0" dirty="0">
                <a:latin typeface="Century Gothic" pitchFamily="34" charset="0"/>
              </a:rPr>
              <a:t>E Tendering is a process of carrying out entire Tendering Cycle Online including submission of Price Bid such that Efficiency, Economy, Speed of Internet can be harnessed.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>
                <a:latin typeface="Century Gothic" pitchFamily="34" charset="0"/>
              </a:rPr>
              <a:t>E Tendering Cycle can be broken in Key </a:t>
            </a:r>
            <a:r>
              <a:rPr lang="en-US" sz="1800" b="0" dirty="0" smtClean="0">
                <a:latin typeface="Century Gothic" pitchFamily="34" charset="0"/>
              </a:rPr>
              <a:t>Modules.</a:t>
            </a:r>
            <a:endParaRPr lang="en-US" sz="1800" b="0" dirty="0">
              <a:latin typeface="Century Gothic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Group 8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804694"/>
              </p:ext>
            </p:extLst>
          </p:nvPr>
        </p:nvGraphicFramePr>
        <p:xfrm>
          <a:off x="533400" y="3505200"/>
          <a:ext cx="7772400" cy="2194560"/>
        </p:xfrm>
        <a:graphic>
          <a:graphicData uri="http://schemas.openxmlformats.org/drawingml/2006/table">
            <a:tbl>
              <a:tblPr/>
              <a:tblGrid>
                <a:gridCol w="3849688"/>
                <a:gridCol w="3922712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1) Tender Notice Creation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7) Tender Storage &amp; Opening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2) Tender Promotion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8) Tender Evaluation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3) Tender Document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9) Negotiation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4) Pre Bid Meeting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10) Tender Award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5) Bid Submission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11) Vendor Registration &amp; 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6) Payment Gateway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12) Tender Audit &amp; Storage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8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086600" cy="1371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Benefits </a:t>
            </a:r>
            <a:r>
              <a:rPr lang="en-US" sz="4000" dirty="0">
                <a:latin typeface="Century Gothic" pitchFamily="34" charset="0"/>
              </a:rPr>
              <a:t>of Tendering Authority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900" b="0" dirty="0">
                <a:latin typeface="Century Gothic" pitchFamily="34" charset="0"/>
              </a:rPr>
              <a:t>Completely Automated Process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900" b="0" dirty="0">
                <a:latin typeface="Century Gothic" pitchFamily="34" charset="0"/>
              </a:rPr>
              <a:t>Shortens Procurement Cycle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900" b="0" dirty="0">
                <a:latin typeface="Century Gothic" pitchFamily="34" charset="0"/>
              </a:rPr>
              <a:t>Economical and Environment Friendly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900" b="0" dirty="0">
                <a:latin typeface="Century Gothic" pitchFamily="34" charset="0"/>
              </a:rPr>
              <a:t>Greater Transparency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900" b="0" dirty="0">
                <a:latin typeface="Century Gothic" pitchFamily="34" charset="0"/>
              </a:rPr>
              <a:t>Improvement in work culture in the departments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900" b="0" dirty="0">
                <a:latin typeface="Century Gothic" pitchFamily="34" charset="0"/>
              </a:rPr>
              <a:t>System aided Evaluation process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900" b="0" dirty="0">
                <a:latin typeface="Century Gothic" pitchFamily="34" charset="0"/>
              </a:rPr>
              <a:t>On the fly reports/comparatives statement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900" b="0" dirty="0">
                <a:latin typeface="Century Gothic" pitchFamily="34" charset="0"/>
              </a:rPr>
              <a:t>Minimize Human errors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900" b="0" dirty="0">
                <a:latin typeface="Century Gothic" pitchFamily="34" charset="0"/>
              </a:rPr>
              <a:t>Minimal Storage Spaces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900" b="0" dirty="0">
                <a:latin typeface="Century Gothic" pitchFamily="34" charset="0"/>
              </a:rPr>
              <a:t>Change in Perception – Progressive Organization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900" b="0" dirty="0">
                <a:latin typeface="Century Gothic" pitchFamily="34" charset="0"/>
              </a:rPr>
              <a:t>Lesser hassle of communication and administration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0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05800" cy="137160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Century Gothic" pitchFamily="34" charset="0"/>
              </a:rPr>
              <a:t>Benefits to Suppliers/Contractors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b="0" dirty="0">
                <a:latin typeface="Century Gothic" pitchFamily="34" charset="0"/>
              </a:rPr>
              <a:t>Anytime &amp; Anywhere Bidding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>
                <a:latin typeface="Century Gothic" pitchFamily="34" charset="0"/>
              </a:rPr>
              <a:t>Fair, Free and Fearless participation for vendors.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>
                <a:latin typeface="Century Gothic" pitchFamily="34" charset="0"/>
              </a:rPr>
              <a:t>No dependence on Newspaper, Courier, Banks,…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>
                <a:latin typeface="Century Gothic" pitchFamily="34" charset="0"/>
              </a:rPr>
              <a:t>Zero Administrative hassles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>
                <a:latin typeface="Century Gothic" pitchFamily="34" charset="0"/>
              </a:rPr>
              <a:t>Can carry out all activities from any computer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>
                <a:latin typeface="Century Gothic" pitchFamily="34" charset="0"/>
              </a:rPr>
              <a:t>Economical – saving on Traveling cost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>
                <a:latin typeface="Century Gothic" pitchFamily="34" charset="0"/>
              </a:rPr>
              <a:t>Reduces efforts &amp; cost of bidding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>
                <a:latin typeface="Century Gothic" pitchFamily="34" charset="0"/>
              </a:rPr>
              <a:t>No tenders can be missed because of distance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>
                <a:latin typeface="Century Gothic" pitchFamily="34" charset="0"/>
              </a:rPr>
              <a:t>Can submit bid on last minute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7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96200" cy="13716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entury Gothic" pitchFamily="34" charset="0"/>
              </a:rPr>
              <a:t>Manual </a:t>
            </a:r>
            <a:r>
              <a:rPr lang="en-US" sz="4000" dirty="0" err="1" smtClean="0">
                <a:latin typeface="Century Gothic" pitchFamily="34" charset="0"/>
              </a:rPr>
              <a:t>Vs</a:t>
            </a:r>
            <a:r>
              <a:rPr lang="en-US" sz="4000" dirty="0" smtClean="0">
                <a:latin typeface="Century Gothic" pitchFamily="34" charset="0"/>
              </a:rPr>
              <a:t> E-Tendering </a:t>
            </a:r>
            <a:r>
              <a:rPr lang="en-US" sz="4000" dirty="0">
                <a:latin typeface="Century Gothic" pitchFamily="34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191000" cy="437356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Manual Tendering System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>
                <a:latin typeface="Century Gothic" pitchFamily="34" charset="0"/>
              </a:rPr>
              <a:t>Longer Procurement Cycle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>
                <a:latin typeface="Century Gothic" pitchFamily="34" charset="0"/>
              </a:rPr>
              <a:t>Expensive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>
                <a:latin typeface="Century Gothic" pitchFamily="34" charset="0"/>
              </a:rPr>
              <a:t>Paper Based Procurement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>
                <a:latin typeface="Century Gothic" pitchFamily="34" charset="0"/>
              </a:rPr>
              <a:t>Restricted Mobility	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>
                <a:latin typeface="Century Gothic" pitchFamily="34" charset="0"/>
              </a:rPr>
              <a:t>No work on Holidays	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>
                <a:latin typeface="Century Gothic" pitchFamily="34" charset="0"/>
              </a:rPr>
              <a:t>Prone to Human errors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>
                <a:latin typeface="Century Gothic" pitchFamily="34" charset="0"/>
              </a:rPr>
              <a:t>Content not sharable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>
                <a:latin typeface="Century Gothic" pitchFamily="34" charset="0"/>
              </a:rPr>
              <a:t>Physical Security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>
                <a:latin typeface="Century Gothic" pitchFamily="34" charset="0"/>
              </a:rPr>
              <a:t>Wastage of space to store bids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>
                <a:latin typeface="Century Gothic" pitchFamily="34" charset="0"/>
              </a:rPr>
              <a:t>Not retrievable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>
                <a:latin typeface="Century Gothic" pitchFamily="34" charset="0"/>
              </a:rPr>
              <a:t>Ideal till 2003</a:t>
            </a:r>
            <a:r>
              <a:rPr lang="en-US" dirty="0"/>
              <a:t>		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4065537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E - Tendering System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Shorter Procurement Cycle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Economical – Fixed Cost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Environmentally Friendly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Anytime – Anywhere Bidding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Bidding possible on Holidays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Automated &amp; Accurate process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Shareable Content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Foolproof Security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Lifelong storage on CD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One click access to bids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For year 2004 &amp; Beyond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Strategic Alliance</a:t>
            </a:r>
            <a:endParaRPr lang="en-US" sz="4000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 smtClean="0">
              <a:latin typeface="Century Gothic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System Requirements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>
              <a:latin typeface="Century Gothic" pitchFamily="34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b="0" dirty="0" smtClean="0">
                <a:latin typeface="Century Gothic" pitchFamily="34" charset="0"/>
              </a:rPr>
              <a:t>OS </a:t>
            </a:r>
            <a:r>
              <a:rPr lang="en-US" b="0" dirty="0">
                <a:latin typeface="Century Gothic" pitchFamily="34" charset="0"/>
              </a:rPr>
              <a:t>– Microsoft /</a:t>
            </a:r>
            <a:r>
              <a:rPr lang="en-US" b="0" dirty="0" smtClean="0">
                <a:latin typeface="Century Gothic" pitchFamily="34" charset="0"/>
              </a:rPr>
              <a:t>Linux.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0" dirty="0" smtClean="0">
                <a:latin typeface="Century Gothic" pitchFamily="34" charset="0"/>
              </a:rPr>
              <a:t>Back End –  MYSQL.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0" dirty="0" smtClean="0">
                <a:latin typeface="Century Gothic" pitchFamily="34" charset="0"/>
              </a:rPr>
              <a:t>Front </a:t>
            </a:r>
            <a:r>
              <a:rPr lang="en-US" b="0" dirty="0">
                <a:latin typeface="Century Gothic" pitchFamily="34" charset="0"/>
              </a:rPr>
              <a:t>End – Sun JAVA </a:t>
            </a:r>
            <a:r>
              <a:rPr lang="en-US" b="0" dirty="0" smtClean="0">
                <a:latin typeface="Century Gothic" pitchFamily="34" charset="0"/>
              </a:rPr>
              <a:t>, Hibernate.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0" dirty="0" smtClean="0">
                <a:latin typeface="Century Gothic" pitchFamily="34" charset="0"/>
              </a:rPr>
              <a:t>IDE-Google Chrome</a:t>
            </a:r>
            <a:endParaRPr lang="en-US" b="0" dirty="0">
              <a:latin typeface="Century Gothic" pitchFamily="34" charset="0"/>
            </a:endParaRPr>
          </a:p>
          <a:p>
            <a:endParaRPr lang="en-US" b="0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1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entury Gothic" pitchFamily="34" charset="0"/>
              </a:rPr>
              <a:t>Time Based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b="0" dirty="0">
                <a:latin typeface="Century Gothic" pitchFamily="34" charset="0"/>
              </a:rPr>
              <a:t>No activity can be carried out before due date &amp; Time for e.g.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>
                <a:latin typeface="Century Gothic" pitchFamily="34" charset="0"/>
              </a:rPr>
              <a:t>Tender </a:t>
            </a:r>
            <a:r>
              <a:rPr lang="en-US" sz="1800" b="0" dirty="0">
                <a:latin typeface="Century Gothic" pitchFamily="34" charset="0"/>
              </a:rPr>
              <a:t>cannot be opened even by authorized User before due </a:t>
            </a:r>
            <a:r>
              <a:rPr lang="en-US" sz="1800" b="0" dirty="0" smtClean="0">
                <a:latin typeface="Century Gothic" pitchFamily="34" charset="0"/>
              </a:rPr>
              <a:t>date</a:t>
            </a:r>
            <a:endParaRPr lang="en-US" sz="1800" b="0" dirty="0">
              <a:latin typeface="Century Gothic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>
                <a:latin typeface="Century Gothic" pitchFamily="34" charset="0"/>
              </a:rPr>
              <a:t>Server Time cannot be tampered as it is mapped to National Standard Time </a:t>
            </a:r>
            <a:r>
              <a:rPr lang="en-US" sz="1800" b="0" dirty="0" smtClean="0">
                <a:latin typeface="Century Gothic" pitchFamily="34" charset="0"/>
              </a:rPr>
              <a:t>Server.</a:t>
            </a:r>
            <a:endParaRPr lang="en-US" sz="1800" b="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118</TotalTime>
  <Words>662</Words>
  <Application>Microsoft Office PowerPoint</Application>
  <PresentationFormat>On-screen Show (4:3)</PresentationFormat>
  <Paragraphs>186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Black</vt:lpstr>
      <vt:lpstr>Century Gothic</vt:lpstr>
      <vt:lpstr>Essential</vt:lpstr>
      <vt:lpstr>e-Tendering</vt:lpstr>
      <vt:lpstr>Introduction</vt:lpstr>
      <vt:lpstr>Introduction Cont..</vt:lpstr>
      <vt:lpstr>What is e-tendering..??</vt:lpstr>
      <vt:lpstr>Benefits of Tendering Authority</vt:lpstr>
      <vt:lpstr>Benefits to Suppliers/Contractors</vt:lpstr>
      <vt:lpstr>Manual Vs E-Tendering System</vt:lpstr>
      <vt:lpstr>Strategic Alliance</vt:lpstr>
      <vt:lpstr>Time Based Access</vt:lpstr>
      <vt:lpstr>Time Stamping</vt:lpstr>
      <vt:lpstr>Use case diagram</vt:lpstr>
      <vt:lpstr>Class diagram</vt:lpstr>
      <vt:lpstr>Activity diagram</vt:lpstr>
      <vt:lpstr>Data dictionary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e-Tendering</dc:title>
  <dc:creator>Rushiraj</dc:creator>
  <cp:lastModifiedBy>Naitik</cp:lastModifiedBy>
  <cp:revision>23</cp:revision>
  <dcterms:created xsi:type="dcterms:W3CDTF">2015-03-02T17:46:26Z</dcterms:created>
  <dcterms:modified xsi:type="dcterms:W3CDTF">2015-03-03T06:03:53Z</dcterms:modified>
</cp:coreProperties>
</file>