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48" r:id="rId1"/>
  </p:sldMasterIdLst>
  <p:notesMasterIdLst>
    <p:notesMasterId r:id="rId15"/>
  </p:notesMasterIdLst>
  <p:sldIdLst>
    <p:sldId id="256" r:id="rId2"/>
    <p:sldId id="296" r:id="rId3"/>
    <p:sldId id="297" r:id="rId4"/>
    <p:sldId id="298" r:id="rId5"/>
    <p:sldId id="261" r:id="rId6"/>
    <p:sldId id="267" r:id="rId7"/>
    <p:sldId id="294" r:id="rId8"/>
    <p:sldId id="275" r:id="rId9"/>
    <p:sldId id="269" r:id="rId10"/>
    <p:sldId id="287" r:id="rId11"/>
    <p:sldId id="293" r:id="rId12"/>
    <p:sldId id="288" r:id="rId13"/>
    <p:sldId id="273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445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357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6215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ace244a07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ace244a07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010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7255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92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00980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2465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9292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6678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9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895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34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88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8162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2296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25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83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101.04998" TargetMode="External"/><Relationship Id="rId3" Type="http://schemas.openxmlformats.org/officeDocument/2006/relationships/hyperlink" Target="https://arxiv.org/abs/1911.02116" TargetMode="External"/><Relationship Id="rId7" Type="http://schemas.openxmlformats.org/officeDocument/2006/relationships/hyperlink" Target="https://ieeexplore.ieee.org/document/952919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acm.org/doi/10.1145/3450447" TargetMode="External"/><Relationship Id="rId5" Type="http://schemas.openxmlformats.org/officeDocument/2006/relationships/hyperlink" Target="https://link.springer.com/article/10.1007/s41870-021-00702-1" TargetMode="External"/><Relationship Id="rId4" Type="http://schemas.openxmlformats.org/officeDocument/2006/relationships/hyperlink" Target="https://arxiv.org/pdf/2105.00572.pdf" TargetMode="External"/><Relationship Id="rId9" Type="http://schemas.openxmlformats.org/officeDocument/2006/relationships/hyperlink" Target="https://ieeexplore.ieee.org/document/950711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1140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5.00572.pdf" TargetMode="External"/><Relationship Id="rId2" Type="http://schemas.openxmlformats.org/officeDocument/2006/relationships/hyperlink" Target="https://aclanthology.org/2020.acl-main.747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A8A8A8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 flipH="1">
            <a:off x="9351010" y="0"/>
            <a:ext cx="559472" cy="3709642"/>
          </a:xfrm>
          <a:custGeom>
            <a:avLst/>
            <a:gdLst/>
            <a:ahLst/>
            <a:cxnLst/>
            <a:rect l="l" t="t" r="r" b="b"/>
            <a:pathLst>
              <a:path w="559472" h="3709642" extrusionOk="0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rgbClr val="F3F3F3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558600" y="1370682"/>
            <a:ext cx="9351882" cy="235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8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Marathi Social Media Opinion Mining using XLM-R</a:t>
            </a:r>
            <a:endParaRPr sz="2800" b="1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 panose="020B0604020202020204"/>
              <a:buNone/>
            </a:pPr>
            <a:endParaRPr sz="5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7785115" y="4364610"/>
            <a:ext cx="3131790" cy="227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15"/>
              <a:buNone/>
            </a:pPr>
            <a:r>
              <a:rPr lang="en-US" sz="1600" b="1" dirty="0">
                <a:solidFill>
                  <a:schemeClr val="tx1"/>
                </a:solidFill>
              </a:rPr>
              <a:t>AUTHORS:</a:t>
            </a: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15"/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15"/>
              <a:buNone/>
            </a:pPr>
            <a:r>
              <a:rPr lang="en-US" sz="1400" dirty="0">
                <a:solidFill>
                  <a:schemeClr val="tx1"/>
                </a:solidFill>
              </a:rPr>
              <a:t>NAITIK RATHOD</a:t>
            </a:r>
            <a:endParaRPr lang="en-US" sz="16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715"/>
              <a:buNone/>
            </a:pPr>
            <a:r>
              <a:rPr lang="en-US" sz="1400" dirty="0">
                <a:solidFill>
                  <a:schemeClr val="tx1"/>
                </a:solidFill>
              </a:rPr>
              <a:t>DHRUV TALATI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715"/>
              <a:buNone/>
            </a:pPr>
            <a:r>
              <a:rPr lang="en-US" sz="1400" dirty="0">
                <a:solidFill>
                  <a:schemeClr val="tx1"/>
                </a:solidFill>
              </a:rPr>
              <a:t>NISHIT MISTRY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715"/>
              <a:buNone/>
            </a:pPr>
            <a:r>
              <a:rPr lang="en-US" sz="1400" dirty="0">
                <a:solidFill>
                  <a:schemeClr val="tx1"/>
                </a:solidFill>
              </a:rPr>
              <a:t>MANAN PARIKH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715"/>
              <a:buNone/>
            </a:pPr>
            <a:r>
              <a:rPr lang="en-US" sz="1400" dirty="0">
                <a:solidFill>
                  <a:schemeClr val="tx1"/>
                </a:solidFill>
              </a:rPr>
              <a:t>ANIKET KORE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715"/>
              <a:buNone/>
            </a:pPr>
            <a:r>
              <a:rPr lang="en-US" sz="1400" dirty="0">
                <a:solidFill>
                  <a:schemeClr val="tx1"/>
                </a:solidFill>
              </a:rPr>
              <a:t>PRATIK KANANI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715"/>
              <a:buNone/>
            </a:pPr>
            <a:endParaRPr sz="1660" dirty="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715"/>
              <a:buNone/>
            </a:pPr>
            <a:endParaRPr sz="1660" dirty="0">
              <a:solidFill>
                <a:srgbClr val="262626"/>
              </a:solidFill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37;p4">
            <a:extLst>
              <a:ext uri="{FF2B5EF4-FFF2-40B4-BE49-F238E27FC236}">
                <a16:creationId xmlns:a16="http://schemas.microsoft.com/office/drawing/2014/main" id="{83B46C60-E834-29AF-45A0-91997EE16594}"/>
              </a:ext>
            </a:extLst>
          </p:cNvPr>
          <p:cNvSpPr txBox="1">
            <a:spLocks/>
          </p:cNvSpPr>
          <p:nvPr/>
        </p:nvSpPr>
        <p:spPr>
          <a:xfrm>
            <a:off x="212229" y="4159344"/>
            <a:ext cx="6066022" cy="217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entury Gothic" panose="020B0502020202020204"/>
              <a:buNone/>
              <a:defRPr sz="7200" b="0" i="0" u="none" strike="noStrike" cap="none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2400" b="1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International Conference on Applied Artificial Intelligence and Computing – ICAAIC 2022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2400" b="1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ct val="90000"/>
              </a:lnSpc>
              <a:buSzPts val="5000"/>
              <a:buFont typeface="Arial" panose="020B0604020202020204"/>
              <a:buNone/>
            </a:pPr>
            <a:endParaRPr lang="en-US" sz="5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6" y="980619"/>
            <a:ext cx="9404723" cy="1400530"/>
          </a:xfrm>
        </p:spPr>
        <p:txBody>
          <a:bodyPr/>
          <a:lstStyle/>
          <a:p>
            <a:r>
              <a:rPr lang="en-US" altLang="en-IN" dirty="0"/>
              <a:t>Training Loss Graph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46111" y="2235619"/>
            <a:ext cx="8946600" cy="3484800"/>
          </a:xfrm>
        </p:spPr>
        <p:txBody>
          <a:bodyPr/>
          <a:lstStyle/>
          <a:p>
            <a:pPr marL="13716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WhatsApp Image 2021-11-11 at 23.07.17"/>
          <p:cNvPicPr>
            <a:picLocks noChangeAspect="1"/>
          </p:cNvPicPr>
          <p:nvPr/>
        </p:nvPicPr>
        <p:blipFill>
          <a:blip r:embed="rId2"/>
          <a:srcRect t="-2124" r="-911" b="-2496"/>
          <a:stretch>
            <a:fillRect/>
          </a:stretch>
        </p:blipFill>
        <p:spPr>
          <a:xfrm>
            <a:off x="542925" y="1971040"/>
            <a:ext cx="10967720" cy="42849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6" y="980619"/>
            <a:ext cx="9404723" cy="1400530"/>
          </a:xfrm>
        </p:spPr>
        <p:txBody>
          <a:bodyPr/>
          <a:lstStyle/>
          <a:p>
            <a:r>
              <a:rPr lang="en-US" altLang="en-IN" dirty="0"/>
              <a:t>Precision-Recall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image2.png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19A2FB8-01A8-4BC3-B12A-704B74F5B32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8099" y="2660473"/>
            <a:ext cx="11589929" cy="30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8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6" y="980619"/>
            <a:ext cx="9404723" cy="1400530"/>
          </a:xfrm>
        </p:spPr>
        <p:txBody>
          <a:bodyPr/>
          <a:lstStyle/>
          <a:p>
            <a:r>
              <a:rPr lang="en-US" altLang="en-IN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45795" y="2235835"/>
            <a:ext cx="8946515" cy="36893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dirty="0"/>
              <a:t>In this paper, we have used the XLM-R base and large model due to its higher accuracy and better performance for NLP tasks on low resource languages like Marathi.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dirty="0"/>
              <a:t>The results achieved are comparable to the current best available models for the Marathi Sentiment Analysis tasks.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dirty="0"/>
              <a:t>Further higher accuracies can be achieved using larger transformers like XLM-R XL and XXL or even using further expanded datasets on any other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1091094" y="2920836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800">
                <a:solidFill>
                  <a:schemeClr val="dk1"/>
                </a:solidFill>
              </a:rPr>
              <a:t>THANK YOU!</a:t>
            </a:r>
            <a:endParaRPr sz="5800">
              <a:solidFill>
                <a:schemeClr val="dk1"/>
              </a:solidFill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8719939" y="1460230"/>
            <a:ext cx="3472060" cy="825932"/>
          </a:xfrm>
          <a:custGeom>
            <a:avLst/>
            <a:gdLst/>
            <a:ahLst/>
            <a:cxnLst/>
            <a:rect l="l" t="t" r="r" b="b"/>
            <a:pathLst>
              <a:path w="3472060" h="825932" extrusionOk="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 panose="020B0502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 Gothic" panose="020B0502020202020204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49" name="Google Shape;49;p5"/>
          <p:cNvSpPr txBox="1">
            <a:spLocks noGrp="1"/>
          </p:cNvSpPr>
          <p:nvPr>
            <p:ph idx="1"/>
          </p:nvPr>
        </p:nvSpPr>
        <p:spPr>
          <a:xfrm>
            <a:off x="677333" y="2160589"/>
            <a:ext cx="8947521" cy="410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With an increase of opinionated user data on social media, capturing user sentiments could help in determining public opinion on various agendas.</a:t>
            </a:r>
          </a:p>
          <a:p>
            <a:pPr marL="139700" indent="0">
              <a:spcBef>
                <a:spcPts val="0"/>
              </a:spcBef>
              <a:buClr>
                <a:srgbClr val="000000"/>
              </a:buClr>
              <a:buSzPts val="140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7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8719939" y="1460230"/>
            <a:ext cx="3472060" cy="825932"/>
          </a:xfrm>
          <a:custGeom>
            <a:avLst/>
            <a:gdLst/>
            <a:ahLst/>
            <a:cxnLst/>
            <a:rect l="l" t="t" r="r" b="b"/>
            <a:pathLst>
              <a:path w="3472060" h="825932" extrusionOk="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 panose="020B0502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 Gothic" panose="020B0502020202020204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49" name="Google Shape;49;p5"/>
          <p:cNvSpPr txBox="1">
            <a:spLocks noGrp="1"/>
          </p:cNvSpPr>
          <p:nvPr>
            <p:ph idx="1"/>
          </p:nvPr>
        </p:nvSpPr>
        <p:spPr>
          <a:xfrm>
            <a:off x="677333" y="2160589"/>
            <a:ext cx="8947521" cy="410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With an increase of opinionated user data on social media, capturing user sentiments could help in determining public opinion on various agendas.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48260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dk1"/>
                </a:solidFill>
              </a:rPr>
              <a:t>Problem Statement: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Resource-constrained languages like Marathi, Gujarati, face the issue of scattered as well as scarce datasets as sharing of data becomes difficult due to sensitive nature of text.</a:t>
            </a:r>
          </a:p>
          <a:p>
            <a:pPr marL="48260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48260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8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8719939" y="1460230"/>
            <a:ext cx="3472060" cy="825932"/>
          </a:xfrm>
          <a:custGeom>
            <a:avLst/>
            <a:gdLst/>
            <a:ahLst/>
            <a:cxnLst/>
            <a:rect l="l" t="t" r="r" b="b"/>
            <a:pathLst>
              <a:path w="3472060" h="825932" extrusionOk="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 panose="020B0502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 Gothic" panose="020B0502020202020204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49" name="Google Shape;49;p5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947522" cy="435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With an increase of opinionated user data on social media, capturing user sentiments could help in determining public opinion on various agendas.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48260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dk1"/>
                </a:solidFill>
              </a:rPr>
              <a:t>Problem Statement: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Resource-constrained languages like Marathi, Gujarati, face the issue of scattered as well as scarce datasets as sharing of data becomes difficult due to sensitive nature of text.</a:t>
            </a:r>
          </a:p>
          <a:p>
            <a:pPr marL="48260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48260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000000"/>
                </a:solidFill>
              </a:rPr>
              <a:t>Proposed Solution: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We use Transformer XLM-</a:t>
            </a:r>
            <a:r>
              <a:rPr lang="en-US" sz="2400" dirty="0" err="1">
                <a:solidFill>
                  <a:srgbClr val="000000"/>
                </a:solidFill>
              </a:rPr>
              <a:t>RoBERTa</a:t>
            </a:r>
            <a:r>
              <a:rPr lang="en-US" sz="2400" dirty="0">
                <a:solidFill>
                  <a:srgbClr val="000000"/>
                </a:solidFill>
              </a:rPr>
              <a:t> to train sentiment analysis model for Marathi language.</a:t>
            </a:r>
          </a:p>
          <a:p>
            <a:pPr marL="48260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8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9"/>
          <p:cNvSpPr/>
          <p:nvPr/>
        </p:nvSpPr>
        <p:spPr>
          <a:xfrm>
            <a:off x="8719939" y="1460230"/>
            <a:ext cx="3472060" cy="825932"/>
          </a:xfrm>
          <a:custGeom>
            <a:avLst/>
            <a:gdLst/>
            <a:ahLst/>
            <a:cxnLst/>
            <a:rect l="l" t="t" r="r" b="b"/>
            <a:pathLst>
              <a:path w="3472060" h="825932" extrusionOk="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 panose="020B0502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 Gothic" panose="020B0502020202020204"/>
              <a:buNone/>
            </a:pPr>
            <a:r>
              <a:rPr lang="en-US" dirty="0"/>
              <a:t>Literature Survey</a:t>
            </a:r>
            <a:endParaRPr dirty="0"/>
          </a:p>
        </p:txBody>
      </p:sp>
      <p:sp>
        <p:nvSpPr>
          <p:cNvPr id="97" name="Google Shape;97;p9"/>
          <p:cNvSpPr txBox="1">
            <a:spLocks noGrp="1"/>
          </p:cNvSpPr>
          <p:nvPr>
            <p:ph idx="1"/>
          </p:nvPr>
        </p:nvSpPr>
        <p:spPr>
          <a:xfrm>
            <a:off x="555320" y="2133956"/>
            <a:ext cx="4356305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XLM-Roberta </a:t>
            </a:r>
            <a:r>
              <a:rPr lang="fr-FR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models</a:t>
            </a:r>
            <a:endParaRPr lang="fr-FR"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Conneau et al., (2020)</a:t>
            </a:r>
            <a:endParaRPr lang="fr-FR" sz="20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Goyal et al., (2021)</a:t>
            </a:r>
            <a:endParaRPr lang="fr-FR" sz="14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97;p9">
            <a:extLst>
              <a:ext uri="{FF2B5EF4-FFF2-40B4-BE49-F238E27FC236}">
                <a16:creationId xmlns:a16="http://schemas.microsoft.com/office/drawing/2014/main" id="{8400B489-B085-38FF-498D-6E48E993172E}"/>
              </a:ext>
            </a:extLst>
          </p:cNvPr>
          <p:cNvSpPr txBox="1">
            <a:spLocks/>
          </p:cNvSpPr>
          <p:nvPr/>
        </p:nvSpPr>
        <p:spPr>
          <a:xfrm>
            <a:off x="4773692" y="2133955"/>
            <a:ext cx="5533282" cy="38807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020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fr-FR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Other</a:t>
            </a:r>
            <a:r>
              <a:rPr lang="fr-FR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Works</a:t>
            </a:r>
          </a:p>
          <a:p>
            <a:pPr marL="457200" indent="-33020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indent="-33020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Divate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(2021)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Marathi News sentiment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analysis</a:t>
            </a:r>
            <a:endParaRPr lang="fr-FR" sz="20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indent="-33020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Gupta et al., (2021) 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– Hindi CNN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based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Twitter Sentiment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Analysis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  <a:p>
            <a:pPr marL="457200" indent="-33020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Ghafoor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2021 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– Impact of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translating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resource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rich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to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low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resource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languages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  <a:p>
            <a:pPr marL="457200" indent="-33020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 et al., (2021)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Hostility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in Hindi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using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Multilingual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Model.</a:t>
            </a:r>
          </a:p>
          <a:p>
            <a:pPr marL="457200" indent="-33020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Seliverstov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(2021)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Toxicity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detection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using</a:t>
            </a:r>
            <a:r>
              <a:rPr lang="fr-FR" sz="20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XLM-R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8719939" y="1460230"/>
            <a:ext cx="3472060" cy="825932"/>
          </a:xfrm>
          <a:custGeom>
            <a:avLst/>
            <a:gdLst/>
            <a:ahLst/>
            <a:cxnLst/>
            <a:rect l="l" t="t" r="r" b="b"/>
            <a:pathLst>
              <a:path w="3472060" h="825932" extrusionOk="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 panose="020B0502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 Gothic" panose="020B0502020202020204"/>
              <a:buNone/>
            </a:pPr>
            <a:r>
              <a:rPr lang="en-US" dirty="0"/>
              <a:t>Dataset Used</a:t>
            </a:r>
            <a:endParaRPr dirty="0"/>
          </a:p>
        </p:txBody>
      </p:sp>
      <p:sp>
        <p:nvSpPr>
          <p:cNvPr id="155" name="Google Shape;155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r>
              <a:rPr lang="en-US" sz="2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L3CubeMahaSent dataset</a:t>
            </a:r>
            <a:endParaRPr lang="en-US" sz="2800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●"/>
            </a:pPr>
            <a:endParaRPr lang="en-US" sz="2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000" dirty="0" err="1">
                <a:solidFill>
                  <a:schemeClr val="tx1"/>
                </a:solidFill>
              </a:rPr>
              <a:t>Approx</a:t>
            </a:r>
            <a:r>
              <a:rPr lang="en-US" sz="2000" dirty="0">
                <a:solidFill>
                  <a:schemeClr val="tx1"/>
                </a:solidFill>
              </a:rPr>
              <a:t> 16000 tweets in Marathi language scraped from twitter and annotated for sentiment analysis task.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15388 tweets were available for each sentiment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Training used over 12000 tweets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Testing was done using 2250 tweets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Validation sets had 1500 tweets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of these had equal division of each sentiments.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7137-CF19-402C-95A3-81190833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-  Roberta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5B3BA-8313-4D07-9D09-D12DFB0F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Roberta Tokenizer is used for tokenizing the tweets before training of the models. It uses byte level BPE as a tokenizer. </a:t>
            </a:r>
          </a:p>
          <a:p>
            <a:pPr>
              <a:buClrTx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tokenizer is derived from the GPT-2 tokenizer and is commonly used for tokenizing for the language models. </a:t>
            </a:r>
          </a:p>
          <a:p>
            <a:pPr>
              <a:buClrTx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XLM-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RoBERTa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specifically uses Roberta tokenizer due to the structure of the transformer.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8199F-9B9A-40A8-A183-D7740D34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4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6" name="Google Shape;112;p21">
            <a:extLst>
              <a:ext uri="{FF2B5EF4-FFF2-40B4-BE49-F238E27FC236}">
                <a16:creationId xmlns:a16="http://schemas.microsoft.com/office/drawing/2014/main" id="{A61F754F-4A19-E9EE-222C-5D8361AB2190}"/>
              </a:ext>
            </a:extLst>
          </p:cNvPr>
          <p:cNvSpPr txBox="1"/>
          <p:nvPr/>
        </p:nvSpPr>
        <p:spPr>
          <a:xfrm>
            <a:off x="490009" y="1856321"/>
            <a:ext cx="9408591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Models: 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XLM-R base </a:t>
            </a:r>
            <a:r>
              <a:rPr lang="en" u="sng" dirty="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(Conneau et al., 2020)</a:t>
            </a:r>
            <a:endParaRPr dirty="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>
              <a:lnSpc>
                <a:spcPct val="115000"/>
              </a:lnSpc>
              <a:buSzPts val="1400"/>
              <a:buFont typeface="Proxima Nova"/>
              <a:buChar char="○"/>
            </a:pPr>
            <a:r>
              <a:rPr lang="fr-FR" dirty="0">
                <a:latin typeface="Proxima Nova"/>
                <a:ea typeface="Proxima Nova"/>
                <a:cs typeface="Proxima Nova"/>
                <a:sym typeface="Proxima Nova"/>
              </a:rPr>
              <a:t>XLM-R large </a:t>
            </a:r>
            <a:r>
              <a:rPr lang="fr-FR" dirty="0">
                <a:solidFill>
                  <a:srgbClr val="0070C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fr-FR" sz="1800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Goyal et al., (2021)</a:t>
            </a:r>
            <a:endParaRPr lang="fr-FR" sz="1200" dirty="0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96900" lvl="1">
              <a:lnSpc>
                <a:spcPct val="115000"/>
              </a:lnSpc>
              <a:buSzPts val="1400"/>
            </a:pPr>
            <a:endParaRPr lang="fr-FR" dirty="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5969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br>
              <a:rPr lang="en" dirty="0">
                <a:latin typeface="Proxima Nova"/>
                <a:ea typeface="Proxima Nova"/>
                <a:cs typeface="Proxima Nova"/>
                <a:sym typeface="Proxima Nova"/>
              </a:rPr>
            </a:b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We report the mean accuracy after training on 3 random seeds on both the transformer models trained for 25 epochs on every run.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endParaRPr lang="en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1523765" y="1446329"/>
            <a:ext cx="7531458" cy="11814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of XLM-R base and large</a:t>
            </a:r>
            <a:endParaRPr dirty="0"/>
          </a:p>
        </p:txBody>
      </p:sp>
      <p:sp>
        <p:nvSpPr>
          <p:cNvPr id="172" name="Google Shape;172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02298"/>
              </p:ext>
            </p:extLst>
          </p:nvPr>
        </p:nvGraphicFramePr>
        <p:xfrm>
          <a:off x="2445751" y="3046982"/>
          <a:ext cx="4741683" cy="142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561">
                  <a:extLst>
                    <a:ext uri="{9D8B030D-6E8A-4147-A177-3AD203B41FA5}">
                      <a16:colId xmlns:a16="http://schemas.microsoft.com/office/drawing/2014/main" val="2766062175"/>
                    </a:ext>
                  </a:extLst>
                </a:gridCol>
                <a:gridCol w="1580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46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XLM-R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XLM-R 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Accuracy(%)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559</TotalTime>
  <Words>548</Words>
  <Application>Microsoft Office PowerPoint</Application>
  <PresentationFormat>Widescreen</PresentationFormat>
  <Paragraphs>80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Trebuchet MS</vt:lpstr>
      <vt:lpstr>Proxima Nova</vt:lpstr>
      <vt:lpstr>Wingdings 3</vt:lpstr>
      <vt:lpstr>Times New Roman</vt:lpstr>
      <vt:lpstr>Arial</vt:lpstr>
      <vt:lpstr>Century Gothic</vt:lpstr>
      <vt:lpstr>Facet</vt:lpstr>
      <vt:lpstr>Marathi Social Media Opinion Mining using XLM-R </vt:lpstr>
      <vt:lpstr>Introduction</vt:lpstr>
      <vt:lpstr>Introduction</vt:lpstr>
      <vt:lpstr>Introduction</vt:lpstr>
      <vt:lpstr>Literature Survey</vt:lpstr>
      <vt:lpstr>Dataset Used</vt:lpstr>
      <vt:lpstr>Tokenization -  Roberta</vt:lpstr>
      <vt:lpstr>Methodology</vt:lpstr>
      <vt:lpstr>Results of XLM-R base and large</vt:lpstr>
      <vt:lpstr>Training Loss Graph</vt:lpstr>
      <vt:lpstr>Precision-Recall curve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Social Media Opinion Mining for Low Resource Marathi Text</dc:title>
  <dc:creator>HP</dc:creator>
  <cp:lastModifiedBy>NAITIK RATHOD1 - 60004180054</cp:lastModifiedBy>
  <cp:revision>31</cp:revision>
  <dcterms:created xsi:type="dcterms:W3CDTF">2021-11-11T17:14:26Z</dcterms:created>
  <dcterms:modified xsi:type="dcterms:W3CDTF">2022-05-11T09:38:41Z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E43CADE7415B4F82A3567E60796586AE</vt:lpwstr>
  </property>
  <property fmtid="{D5CDD505-2E9C-101B-9397-08002B2CF9AE}" pid="3" name="KSOProductBuildVer">
    <vt:lpwstr>1033-11.2.0.10351</vt:lpwstr>
  </property>
</Properties>
</file>