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068F4"/>
    <a:srgbClr val="2E03CD"/>
    <a:srgbClr val="EEEEE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5388" autoAdjust="0"/>
  </p:normalViewPr>
  <p:slideViewPr>
    <p:cSldViewPr snapToGrid="0">
      <p:cViewPr varScale="1">
        <p:scale>
          <a:sx n="85" d="100"/>
          <a:sy n="85" d="100"/>
        </p:scale>
        <p:origin x="518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99F0CC9-EB7E-18E6-D3E3-DF66E7D1AB9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D68EB7-A5AC-4A78-3FD2-0F677C7934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661954-0AD7-C726-685A-C26046D7D2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135D9-BF60-B754-9837-E67CDD1BB6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12AC50-DBA7-D86F-D68F-D8CA593F43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41133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B2EE8D-7C8A-10AF-0BEE-A80744A28B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5CDD3C-CD02-4B10-AD78-3CAB2444802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45B2A4-9F49-714C-69B9-C2C17331F5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B1BC5E9-8FC9-D891-84C3-81866D4009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6B65C4B-C161-922D-1E69-94DAAEC117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516035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D7EC713-6643-FA0C-4A55-CC846AC01EC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F8233E4-AEF9-7793-9AA4-C0497151C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09A9D9-4A7D-7DED-895B-FB0BA63F47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63BF4F-A9A8-96E1-628D-B5203ACD1D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D2C800D-E790-B4C0-8721-B12FBF0E3B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8241822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D3BD88-5260-842F-551A-10BDFA3BA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43B38A-ECF0-E7EB-26D4-460D11499C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51AE00-6676-0264-7A13-0031BF8E7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685F437-C9D5-42E7-DD57-47B910CFB8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740F0E-03C9-E6BC-06B5-AD488C9AA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8345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A9633-4A7F-642F-F766-7E592D18208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1D7E75A-753D-7FFD-AD8A-5CDE70190F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DD22877-B97A-BC39-E179-277CF0CB98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47DB08A-FF15-DE4D-36D6-F145A8CD9C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19CA4F-A1EA-CDC6-D49E-366B9347BF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4839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37CA8D-E507-0F3B-4040-2C7F8799B1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6E65F0-311F-6188-AB20-649FD3AB45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806AC4-F2A7-3C9E-F232-E1EF39CEAC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5881A4E-67C3-2862-932F-3C8A6E3C26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A77D5DB-15DA-6B84-BF33-13E779CB7F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366A462-7428-51F8-0343-6086F01E1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70043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146CDF-E466-4035-24DE-6A383B075D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BCD374A-E2CF-F945-C8B5-990315FAD8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51ADE5-01CF-081C-6EEC-5601EE1AEA2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49FAC9C-6498-43D4-C089-727FB3ED435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9956DD47-7049-D071-893D-E01E2982656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11C3EC-4F6E-FFA3-A6F7-834E16E994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9B86313-D4B0-0FAE-4847-D72163ABBA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88D379-E09C-7D8D-8D25-4043C3580A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265332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C58505-321B-863C-2A97-A3DBDD665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A1A27D-04B5-CBE6-1189-6237253694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5002964-2D6E-E3D9-1B1E-C75B60925B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B5EFA3-1CAD-99D7-05FB-8D426B5D0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081471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6D4C957-DFFF-9B1F-C990-3D4739193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CDB961B-2DC2-474B-EF10-3CCB1FD2D8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8F8E9EF-C794-F67A-3C4A-BECE5F8F1E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943032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98A754-D869-10CB-6091-413E038DF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0B47E6C-6851-1721-25A2-804A516646C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937785-EB97-F6F3-47C0-DEF83F1E259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93C92EF-6B44-66DE-1394-15DF9D6D1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5DACBD8-4E00-48F0-FC31-96DFFEECED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C47822-330D-868E-22BE-064CB0E1DD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8341672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A712DF-FC19-9282-41DA-A9FEB4C252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A41CC75A-F5EA-F4DE-A07C-49E1B55D59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85EB06-2C40-FFEE-0C23-932CC011DE4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54D3CC8-7161-9822-E6C6-FCD3279797C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12155FC-E2B7-0952-285D-D1A6291B7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09B3D9-CF2A-E5FF-B5EA-DD743C8FC7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24063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2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F53B603-E3D2-3686-783C-0F56330190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B161A34-1921-6874-36D3-8EF6F669F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EEEF03-9095-255A-0BCF-F649984BB61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ACE86B9-59C5-403D-9CFD-BF9C9EBE48CD}" type="datetimeFigureOut">
              <a:rPr lang="en-IN" smtClean="0"/>
              <a:t>24-02-2025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FDD4EF-518C-43CB-B01C-E90400748FF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38D12F-51D8-1D90-7909-83E3CA0649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AF94A1-D98C-43BA-9577-68010EE21D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900244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7" Type="http://schemas.openxmlformats.org/officeDocument/2006/relationships/image" Target="../media/image3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50DA437E-8016-BAFB-53D7-AFCAC739C0C8}"/>
              </a:ext>
            </a:extLst>
          </p:cNvPr>
          <p:cNvSpPr/>
          <p:nvPr/>
        </p:nvSpPr>
        <p:spPr>
          <a:xfrm>
            <a:off x="7893600" y="0"/>
            <a:ext cx="4298399" cy="6858000"/>
          </a:xfrm>
          <a:prstGeom prst="rect">
            <a:avLst/>
          </a:prstGeom>
          <a:ln>
            <a:noFill/>
          </a:ln>
          <a:effectLst>
            <a:outerShdw blurRad="342900" dist="38100" dir="11700000" sx="101000" sy="101000" algn="tr" rotWithShape="0">
              <a:prstClr val="black">
                <a:alpha val="47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pic>
        <p:nvPicPr>
          <p:cNvPr id="1045" name="Picture 21" descr="2,000+ Free Meteor Shower &amp; Shower Images - Pixabay">
            <a:extLst>
              <a:ext uri="{FF2B5EF4-FFF2-40B4-BE49-F238E27FC236}">
                <a16:creationId xmlns:a16="http://schemas.microsoft.com/office/drawing/2014/main" id="{224D1B72-9D6F-B4A5-7324-FC37C95636B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93601" y="0"/>
            <a:ext cx="4298400" cy="6858000"/>
          </a:xfrm>
          <a:prstGeom prst="rect">
            <a:avLst/>
          </a:prstGeom>
          <a:noFill/>
          <a:effectLst>
            <a:outerShdw blurRad="50800" dist="50800" dir="5400000" sx="41000" sy="41000" algn="ctr" rotWithShape="0">
              <a:srgbClr val="000000">
                <a:alpha val="43137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4" name="Rectangle 23">
            <a:extLst>
              <a:ext uri="{FF2B5EF4-FFF2-40B4-BE49-F238E27FC236}">
                <a16:creationId xmlns:a16="http://schemas.microsoft.com/office/drawing/2014/main" id="{FFAD59F4-1C68-C99D-0F19-5D504CCFCCF1}"/>
              </a:ext>
            </a:extLst>
          </p:cNvPr>
          <p:cNvSpPr/>
          <p:nvPr/>
        </p:nvSpPr>
        <p:spPr>
          <a:xfrm>
            <a:off x="628891" y="1779808"/>
            <a:ext cx="6761723" cy="14613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indent="0">
              <a:lnSpc>
                <a:spcPts val="5600"/>
              </a:lnSpc>
              <a:buNone/>
            </a:pPr>
            <a:r>
              <a:rPr lang="en-US" sz="3600" b="1" dirty="0">
                <a:solidFill>
                  <a:srgbClr val="7068F4"/>
                </a:solidFill>
                <a:latin typeface="Colonna MT" panose="04020805060202030203" pitchFamily="82" charset="0"/>
                <a:ea typeface="Barlow Bold" pitchFamily="34" charset="-122"/>
                <a:cs typeface="Barlow Bold" pitchFamily="34" charset="-120"/>
              </a:rPr>
              <a:t>The Cosmos: A Space Knowledge Website</a:t>
            </a:r>
            <a:endParaRPr lang="en-US" sz="3600" b="1" dirty="0">
              <a:latin typeface="Colonna MT" panose="04020805060202030203" pitchFamily="82" charset="0"/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4053B3A4-AAC7-5E8F-35F6-5DF446439C25}"/>
              </a:ext>
            </a:extLst>
          </p:cNvPr>
          <p:cNvSpPr/>
          <p:nvPr/>
        </p:nvSpPr>
        <p:spPr>
          <a:xfrm>
            <a:off x="628891" y="3616889"/>
            <a:ext cx="4577484" cy="1430767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r>
              <a:rPr lang="en-US" sz="1700" i="1" dirty="0">
                <a:latin typeface="Montserrat" panose="00000500000000000000" pitchFamily="2" charset="0"/>
              </a:rPr>
              <a:t>Enrollment No :- 23002171210051</a:t>
            </a:r>
          </a:p>
          <a:p>
            <a:r>
              <a:rPr lang="en-US" sz="1700" i="1" dirty="0">
                <a:latin typeface="Montserrat" panose="00000500000000000000" pitchFamily="2" charset="0"/>
              </a:rPr>
              <a:t>Name :- Naitik Harshadbhai Khaniya</a:t>
            </a:r>
          </a:p>
          <a:p>
            <a:r>
              <a:rPr lang="en-US" sz="1700" i="1" dirty="0">
                <a:latin typeface="Montserrat" panose="00000500000000000000" pitchFamily="2" charset="0"/>
              </a:rPr>
              <a:t>Roll No :-  191</a:t>
            </a:r>
          </a:p>
          <a:p>
            <a:r>
              <a:rPr lang="en-US" sz="1700" i="1" dirty="0">
                <a:latin typeface="Montserrat" panose="00000500000000000000" pitchFamily="2" charset="0"/>
              </a:rPr>
              <a:t>Sem - </a:t>
            </a:r>
            <a:r>
              <a:rPr lang="en-US" sz="1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III</a:t>
            </a:r>
            <a:endParaRPr lang="en-IN" sz="1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DFBCB3B2-2D90-B7B5-7334-B3364E89167C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586930" cy="61452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A86FBD56-E120-AA8B-5E3C-D657D8D59C1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37729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300">
        <p14:pan dir="u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46AA344-3734-FA4E-16E1-994B861237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A0E7747-82FB-97F7-E656-07A9324D2882}"/>
              </a:ext>
            </a:extLst>
          </p:cNvPr>
          <p:cNvSpPr/>
          <p:nvPr/>
        </p:nvSpPr>
        <p:spPr>
          <a:xfrm>
            <a:off x="540000" y="540000"/>
            <a:ext cx="4726800" cy="791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7068F4"/>
                </a:solidFill>
                <a:latin typeface="Colonna MT" panose="04020805060202030203" pitchFamily="82" charset="0"/>
              </a:rPr>
              <a:t>Website Overview</a:t>
            </a:r>
          </a:p>
        </p:txBody>
      </p:sp>
      <p:sp>
        <p:nvSpPr>
          <p:cNvPr id="4" name="Text 1">
            <a:extLst>
              <a:ext uri="{FF2B5EF4-FFF2-40B4-BE49-F238E27FC236}">
                <a16:creationId xmlns:a16="http://schemas.microsoft.com/office/drawing/2014/main" id="{33E0B5E0-0B92-A690-17DA-81F87B982FD5}"/>
              </a:ext>
            </a:extLst>
          </p:cNvPr>
          <p:cNvSpPr/>
          <p:nvPr/>
        </p:nvSpPr>
        <p:spPr>
          <a:xfrm>
            <a:off x="829740" y="2937811"/>
            <a:ext cx="1145905" cy="370004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b="1" dirty="0">
                <a:solidFill>
                  <a:srgbClr val="7068F4"/>
                </a:solidFill>
                <a:latin typeface="Felix Titling" panose="04060505060202020A04" pitchFamily="82" charset="0"/>
                <a:ea typeface="Yu Gothic" panose="020B0400000000000000" pitchFamily="34" charset="-128"/>
                <a:cs typeface="Tahoma" panose="020B0604030504040204" pitchFamily="34" charset="0"/>
              </a:rPr>
              <a:t>Purpose</a:t>
            </a:r>
            <a:endParaRPr lang="en-US" sz="2200" dirty="0">
              <a:latin typeface="Felix Titling" panose="04060505060202020A04" pitchFamily="82" charset="0"/>
              <a:ea typeface="Yu Gothic" panose="020B0400000000000000" pitchFamily="34" charset="-128"/>
              <a:cs typeface="Tahoma" panose="020B0604030504040204" pitchFamily="34" charset="0"/>
            </a:endParaRP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86A1A4A-DFC5-5E2C-948E-831EA54EE58F}"/>
              </a:ext>
            </a:extLst>
          </p:cNvPr>
          <p:cNvSpPr/>
          <p:nvPr/>
        </p:nvSpPr>
        <p:spPr>
          <a:xfrm>
            <a:off x="652285" y="3441124"/>
            <a:ext cx="3234461" cy="32246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285750" indent="-285750" algn="ctr">
              <a:buFont typeface="Arial" panose="020B0604020202020204" pitchFamily="34" charset="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anose="00000500000000000000" pitchFamily="2" charset="0"/>
                <a:ea typeface="Montserrat" pitchFamily="34" charset="-122"/>
                <a:cs typeface="Montserrat" pitchFamily="34" charset="-120"/>
              </a:rPr>
              <a:t>Educating users about space</a:t>
            </a:r>
            <a:endParaRPr lang="en-IN" sz="1400" dirty="0">
              <a:latin typeface="Montserrat" panose="00000500000000000000" pitchFamily="2" charset="0"/>
            </a:endParaRPr>
          </a:p>
        </p:txBody>
      </p:sp>
      <p:sp>
        <p:nvSpPr>
          <p:cNvPr id="8" name="Text 3">
            <a:extLst>
              <a:ext uri="{FF2B5EF4-FFF2-40B4-BE49-F238E27FC236}">
                <a16:creationId xmlns:a16="http://schemas.microsoft.com/office/drawing/2014/main" id="{9F130041-641A-031B-F93A-633538DB51B0}"/>
              </a:ext>
            </a:extLst>
          </p:cNvPr>
          <p:cNvSpPr/>
          <p:nvPr/>
        </p:nvSpPr>
        <p:spPr>
          <a:xfrm>
            <a:off x="4670643" y="2951580"/>
            <a:ext cx="114590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b="1" dirty="0">
                <a:solidFill>
                  <a:srgbClr val="7068F4"/>
                </a:solidFill>
                <a:latin typeface="Felix Titling" panose="04060505060202020A04" pitchFamily="82" charset="0"/>
                <a:ea typeface="Barlow Bold" pitchFamily="34" charset="-122"/>
                <a:cs typeface="Barlow Bold" pitchFamily="34" charset="-120"/>
              </a:rPr>
              <a:t>Topics</a:t>
            </a:r>
            <a:endParaRPr lang="en-US" sz="1600" dirty="0">
              <a:latin typeface="Felix Titling" panose="04060505060202020A04" pitchFamily="82" charset="0"/>
            </a:endParaRPr>
          </a:p>
        </p:txBody>
      </p:sp>
      <p:sp>
        <p:nvSpPr>
          <p:cNvPr id="9" name="Text 4">
            <a:extLst>
              <a:ext uri="{FF2B5EF4-FFF2-40B4-BE49-F238E27FC236}">
                <a16:creationId xmlns:a16="http://schemas.microsoft.com/office/drawing/2014/main" id="{953DF4B5-DE04-FBDA-B1BD-943A0C5310F2}"/>
              </a:ext>
            </a:extLst>
          </p:cNvPr>
          <p:cNvSpPr/>
          <p:nvPr/>
        </p:nvSpPr>
        <p:spPr>
          <a:xfrm>
            <a:off x="4670643" y="3441124"/>
            <a:ext cx="39159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Cosmic Chronicles</a:t>
            </a:r>
            <a:endParaRPr lang="en-US" sz="1400" dirty="0"/>
          </a:p>
        </p:txBody>
      </p:sp>
      <p:sp>
        <p:nvSpPr>
          <p:cNvPr id="10" name="Text 4">
            <a:extLst>
              <a:ext uri="{FF2B5EF4-FFF2-40B4-BE49-F238E27FC236}">
                <a16:creationId xmlns:a16="http://schemas.microsoft.com/office/drawing/2014/main" id="{3B45E169-92C3-9E52-48ED-4016252F8898}"/>
              </a:ext>
            </a:extLst>
          </p:cNvPr>
          <p:cNvSpPr/>
          <p:nvPr/>
        </p:nvSpPr>
        <p:spPr>
          <a:xfrm>
            <a:off x="4670643" y="3830358"/>
            <a:ext cx="39159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Theories &amp; Planets </a:t>
            </a:r>
            <a:endParaRPr lang="en-US" sz="1400" dirty="0"/>
          </a:p>
        </p:txBody>
      </p:sp>
      <p:sp>
        <p:nvSpPr>
          <p:cNvPr id="11" name="Text 4">
            <a:extLst>
              <a:ext uri="{FF2B5EF4-FFF2-40B4-BE49-F238E27FC236}">
                <a16:creationId xmlns:a16="http://schemas.microsoft.com/office/drawing/2014/main" id="{14D14888-0BF3-FE9C-9156-C97F6DF6C8A3}"/>
              </a:ext>
            </a:extLst>
          </p:cNvPr>
          <p:cNvSpPr/>
          <p:nvPr/>
        </p:nvSpPr>
        <p:spPr>
          <a:xfrm>
            <a:off x="4670643" y="4219592"/>
            <a:ext cx="3915914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</a:rPr>
              <a:t>Black Holes </a:t>
            </a:r>
            <a:endParaRPr lang="en-US" sz="1400" dirty="0"/>
          </a:p>
        </p:txBody>
      </p:sp>
      <p:sp>
        <p:nvSpPr>
          <p:cNvPr id="12" name="Text 7">
            <a:extLst>
              <a:ext uri="{FF2B5EF4-FFF2-40B4-BE49-F238E27FC236}">
                <a16:creationId xmlns:a16="http://schemas.microsoft.com/office/drawing/2014/main" id="{90DCB526-750C-74B1-F9CD-5D4D7FBD5439}"/>
              </a:ext>
            </a:extLst>
          </p:cNvPr>
          <p:cNvSpPr/>
          <p:nvPr/>
        </p:nvSpPr>
        <p:spPr>
          <a:xfrm>
            <a:off x="8511547" y="2951580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>
              <a:lnSpc>
                <a:spcPts val="2800"/>
              </a:lnSpc>
              <a:buNone/>
            </a:pPr>
            <a:r>
              <a:rPr lang="en-US" sz="1600" b="1" dirty="0">
                <a:solidFill>
                  <a:srgbClr val="7068F4"/>
                </a:solidFill>
                <a:latin typeface="Felix Titling" panose="04060505060202020A04" pitchFamily="82" charset="0"/>
                <a:ea typeface="Barlow Bold" pitchFamily="34" charset="-122"/>
                <a:cs typeface="Barlow Bold" pitchFamily="34" charset="-120"/>
              </a:rPr>
              <a:t>Technologies</a:t>
            </a:r>
            <a:endParaRPr lang="en-US" sz="1600" dirty="0">
              <a:latin typeface="Felix Titling" panose="04060505060202020A04" pitchFamily="82" charset="0"/>
            </a:endParaRPr>
          </a:p>
        </p:txBody>
      </p:sp>
      <p:sp>
        <p:nvSpPr>
          <p:cNvPr id="13" name="Text 8">
            <a:extLst>
              <a:ext uri="{FF2B5EF4-FFF2-40B4-BE49-F238E27FC236}">
                <a16:creationId xmlns:a16="http://schemas.microsoft.com/office/drawing/2014/main" id="{230E3E6A-54EF-236A-5688-3A9358A9F83B}"/>
              </a:ext>
            </a:extLst>
          </p:cNvPr>
          <p:cNvSpPr/>
          <p:nvPr/>
        </p:nvSpPr>
        <p:spPr>
          <a:xfrm>
            <a:off x="8586556" y="3416876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HTML: Structure</a:t>
            </a:r>
            <a:endParaRPr lang="en-US" sz="1400" dirty="0"/>
          </a:p>
        </p:txBody>
      </p:sp>
      <p:sp>
        <p:nvSpPr>
          <p:cNvPr id="14" name="Text 8">
            <a:extLst>
              <a:ext uri="{FF2B5EF4-FFF2-40B4-BE49-F238E27FC236}">
                <a16:creationId xmlns:a16="http://schemas.microsoft.com/office/drawing/2014/main" id="{DEFD957F-1D99-42D2-A15A-05B3D9C60F95}"/>
              </a:ext>
            </a:extLst>
          </p:cNvPr>
          <p:cNvSpPr/>
          <p:nvPr/>
        </p:nvSpPr>
        <p:spPr>
          <a:xfrm>
            <a:off x="8586555" y="3825000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Tailwind CSS: Design</a:t>
            </a:r>
            <a:endParaRPr lang="en-US" sz="1400" dirty="0"/>
          </a:p>
        </p:txBody>
      </p:sp>
      <p:sp>
        <p:nvSpPr>
          <p:cNvPr id="15" name="Text 8">
            <a:extLst>
              <a:ext uri="{FF2B5EF4-FFF2-40B4-BE49-F238E27FC236}">
                <a16:creationId xmlns:a16="http://schemas.microsoft.com/office/drawing/2014/main" id="{9541DDDA-2214-3FCE-733D-A54FB5E2F3D7}"/>
              </a:ext>
            </a:extLst>
          </p:cNvPr>
          <p:cNvSpPr/>
          <p:nvPr/>
        </p:nvSpPr>
        <p:spPr>
          <a:xfrm>
            <a:off x="8586555" y="4224354"/>
            <a:ext cx="4018359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342900" indent="-342900">
              <a:lnSpc>
                <a:spcPts val="2700"/>
              </a:lnSpc>
              <a:buSzPct val="100000"/>
              <a:buChar char="•"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JavaScript: Interactivity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95BD006-B859-D74E-7670-12C08FBE162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70" y="0"/>
            <a:ext cx="586930" cy="614527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5D3D6CEE-941F-D34E-5C9E-CA2CFB8CE37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731663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928434-0421-AB4B-57B9-CDB2E58834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240CD0FC-2AE3-890D-76BF-972D813EA8DD}"/>
              </a:ext>
            </a:extLst>
          </p:cNvPr>
          <p:cNvSpPr/>
          <p:nvPr/>
        </p:nvSpPr>
        <p:spPr>
          <a:xfrm>
            <a:off x="540000" y="540000"/>
            <a:ext cx="4726800" cy="791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7068F4"/>
                </a:solidFill>
                <a:latin typeface="Colonna MT" panose="04020805060202030203" pitchFamily="82" charset="0"/>
              </a:rPr>
              <a:t>Key Topic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EFBE6C5-494E-52F5-5E43-20FACED50CEB}"/>
              </a:ext>
            </a:extLst>
          </p:cNvPr>
          <p:cNvSpPr/>
          <p:nvPr/>
        </p:nvSpPr>
        <p:spPr>
          <a:xfrm>
            <a:off x="1558457" y="2704012"/>
            <a:ext cx="3012413" cy="370004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rgbClr val="272525"/>
                </a:solidFill>
                <a:latin typeface="Montserrat" panose="00000500000000000000" pitchFamily="2" charset="0"/>
                <a:ea typeface="Montserrat" pitchFamily="34" charset="-122"/>
                <a:cs typeface="Montserrat" pitchFamily="34" charset="-120"/>
              </a:rPr>
              <a:t>JWST: Deep Space Exploration</a:t>
            </a:r>
            <a:endParaRPr lang="en-IN" sz="1400" dirty="0">
              <a:latin typeface="Montserrat" panose="00000500000000000000" pitchFamily="2" charset="0"/>
            </a:endParaRPr>
          </a:p>
        </p:txBody>
      </p:sp>
      <p:sp>
        <p:nvSpPr>
          <p:cNvPr id="3" name="Shape 1">
            <a:extLst>
              <a:ext uri="{FF2B5EF4-FFF2-40B4-BE49-F238E27FC236}">
                <a16:creationId xmlns:a16="http://schemas.microsoft.com/office/drawing/2014/main" id="{32F60287-EA2B-35EF-D873-387E7A0CAADE}"/>
              </a:ext>
            </a:extLst>
          </p:cNvPr>
          <p:cNvSpPr/>
          <p:nvPr/>
        </p:nvSpPr>
        <p:spPr>
          <a:xfrm>
            <a:off x="1071015" y="2645294"/>
            <a:ext cx="487442" cy="487442"/>
          </a:xfrm>
          <a:prstGeom prst="roundRect">
            <a:avLst>
              <a:gd name="adj" fmla="val 40004"/>
            </a:avLst>
          </a:prstGeom>
          <a:solidFill>
            <a:schemeClr val="bg1">
              <a:lumMod val="85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96218FC-2FC1-BD90-A77C-BCE3BC9BF7F4}"/>
              </a:ext>
            </a:extLst>
          </p:cNvPr>
          <p:cNvSpPr txBox="1"/>
          <p:nvPr/>
        </p:nvSpPr>
        <p:spPr>
          <a:xfrm>
            <a:off x="1223788" y="2684439"/>
            <a:ext cx="181896" cy="40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1800" b="1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1800" dirty="0">
              <a:latin typeface="Felix Titling" panose="04060505060202020A04" pitchFamily="82" charset="0"/>
            </a:endParaRPr>
          </a:p>
        </p:txBody>
      </p:sp>
      <p:sp>
        <p:nvSpPr>
          <p:cNvPr id="16" name="Shape 1">
            <a:extLst>
              <a:ext uri="{FF2B5EF4-FFF2-40B4-BE49-F238E27FC236}">
                <a16:creationId xmlns:a16="http://schemas.microsoft.com/office/drawing/2014/main" id="{6A9119F8-A9EA-85F5-0C4D-70AC65303C8B}"/>
              </a:ext>
            </a:extLst>
          </p:cNvPr>
          <p:cNvSpPr/>
          <p:nvPr/>
        </p:nvSpPr>
        <p:spPr>
          <a:xfrm>
            <a:off x="1071015" y="3910267"/>
            <a:ext cx="487442" cy="487442"/>
          </a:xfrm>
          <a:prstGeom prst="roundRect">
            <a:avLst>
              <a:gd name="adj" fmla="val 40004"/>
            </a:avLst>
          </a:prstGeom>
          <a:solidFill>
            <a:schemeClr val="bg1">
              <a:lumMod val="85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7" name="Shape 1">
            <a:extLst>
              <a:ext uri="{FF2B5EF4-FFF2-40B4-BE49-F238E27FC236}">
                <a16:creationId xmlns:a16="http://schemas.microsoft.com/office/drawing/2014/main" id="{A456CC21-7B52-E050-90AC-8D8CF395BC73}"/>
              </a:ext>
            </a:extLst>
          </p:cNvPr>
          <p:cNvSpPr/>
          <p:nvPr/>
        </p:nvSpPr>
        <p:spPr>
          <a:xfrm>
            <a:off x="6444290" y="3280943"/>
            <a:ext cx="487442" cy="487442"/>
          </a:xfrm>
          <a:prstGeom prst="roundRect">
            <a:avLst>
              <a:gd name="adj" fmla="val 40004"/>
            </a:avLst>
          </a:prstGeom>
          <a:solidFill>
            <a:schemeClr val="bg1">
              <a:lumMod val="85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F26CAB6-224E-A3A4-F1A3-1C5057F19CFA}"/>
              </a:ext>
            </a:extLst>
          </p:cNvPr>
          <p:cNvSpPr txBox="1"/>
          <p:nvPr/>
        </p:nvSpPr>
        <p:spPr>
          <a:xfrm>
            <a:off x="1558457" y="3910267"/>
            <a:ext cx="6301818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400" dirty="0" err="1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Gravastar</a:t>
            </a: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: Alternative Theory To Black Holes</a:t>
            </a:r>
            <a:endParaRPr lang="en-US" sz="18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D4925FA-FEF1-DEEE-55A1-2062CCE9B72C}"/>
              </a:ext>
            </a:extLst>
          </p:cNvPr>
          <p:cNvSpPr txBox="1"/>
          <p:nvPr/>
        </p:nvSpPr>
        <p:spPr>
          <a:xfrm>
            <a:off x="1221647" y="3947938"/>
            <a:ext cx="186179" cy="40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</a:rPr>
              <a:t>2</a:t>
            </a:r>
            <a:endParaRPr lang="en-US" sz="1800" dirty="0">
              <a:latin typeface="Felix Titling" panose="04060505060202020A04" pitchFamily="82" charset="0"/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118B384-D51D-1923-70F7-A505A88FC036}"/>
              </a:ext>
            </a:extLst>
          </p:cNvPr>
          <p:cNvSpPr txBox="1"/>
          <p:nvPr/>
        </p:nvSpPr>
        <p:spPr>
          <a:xfrm>
            <a:off x="6585495" y="3316926"/>
            <a:ext cx="205032" cy="4091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</a:rPr>
              <a:t>3</a:t>
            </a:r>
            <a:endParaRPr lang="en-US" sz="1800" dirty="0">
              <a:latin typeface="Felix Titling" panose="04060505060202020A04" pitchFamily="82" charset="0"/>
            </a:endParaRP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5DDF0DD-9F3B-C5EF-C480-1F1F901CE2FB}"/>
              </a:ext>
            </a:extLst>
          </p:cNvPr>
          <p:cNvSpPr txBox="1"/>
          <p:nvPr/>
        </p:nvSpPr>
        <p:spPr>
          <a:xfrm>
            <a:off x="6931732" y="3304475"/>
            <a:ext cx="3806072" cy="4121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Big Bang Theory: Origin Of The Universe</a:t>
            </a:r>
            <a:endParaRPr lang="en-US" sz="1400" dirty="0"/>
          </a:p>
        </p:txBody>
      </p:sp>
      <p:sp>
        <p:nvSpPr>
          <p:cNvPr id="26" name="Shape 1">
            <a:extLst>
              <a:ext uri="{FF2B5EF4-FFF2-40B4-BE49-F238E27FC236}">
                <a16:creationId xmlns:a16="http://schemas.microsoft.com/office/drawing/2014/main" id="{18A42249-2620-95C0-186D-2CDB08F62E05}"/>
              </a:ext>
            </a:extLst>
          </p:cNvPr>
          <p:cNvSpPr/>
          <p:nvPr/>
        </p:nvSpPr>
        <p:spPr>
          <a:xfrm>
            <a:off x="6444290" y="4701871"/>
            <a:ext cx="487442" cy="487442"/>
          </a:xfrm>
          <a:prstGeom prst="roundRect">
            <a:avLst>
              <a:gd name="adj" fmla="val 40004"/>
            </a:avLst>
          </a:prstGeom>
          <a:solidFill>
            <a:schemeClr val="bg1">
              <a:lumMod val="85000"/>
            </a:schemeClr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  <p:txBody>
          <a:bodyPr/>
          <a:lstStyle/>
          <a:p>
            <a:endParaRPr lang="en-IN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FAD4EC9-3D04-AC1E-85BC-AF40B6BEB760}"/>
              </a:ext>
            </a:extLst>
          </p:cNvPr>
          <p:cNvSpPr txBox="1"/>
          <p:nvPr/>
        </p:nvSpPr>
        <p:spPr>
          <a:xfrm>
            <a:off x="6547787" y="4760926"/>
            <a:ext cx="280447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</a:rPr>
              <a:t>4</a:t>
            </a:r>
            <a:endParaRPr lang="en-IN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1736E12E-832B-A95E-319F-8449521E6748}"/>
              </a:ext>
            </a:extLst>
          </p:cNvPr>
          <p:cNvSpPr txBox="1"/>
          <p:nvPr/>
        </p:nvSpPr>
        <p:spPr>
          <a:xfrm>
            <a:off x="7035229" y="4569399"/>
            <a:ext cx="4645057" cy="7523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ts val="2700"/>
              </a:lnSpc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Theoretical Cosmology: String Theory, Dark Matter, </a:t>
            </a:r>
            <a:r>
              <a:rPr lang="el-GR" sz="1600" i="0" dirty="0">
                <a:effectLst/>
                <a:latin typeface="ui-sans-serif"/>
              </a:rPr>
              <a:t>Λ</a:t>
            </a:r>
            <a:r>
              <a:rPr lang="en-IN" sz="1400" i="0" dirty="0">
                <a:effectLst/>
                <a:latin typeface="Montserrat" panose="00000500000000000000" pitchFamily="2" charset="0"/>
              </a:rPr>
              <a:t>CDM Cosmology &amp; Many More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128F18C-0C47-A324-825B-8E8736C438A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70" y="0"/>
            <a:ext cx="586930" cy="614527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A767582-3108-0AD0-DA8C-950FD63F420F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408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C4B8721-20D4-E3D4-4E31-675CECBE9C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581D41E4-A816-B442-BBB9-3A3C216C4B33}"/>
              </a:ext>
            </a:extLst>
          </p:cNvPr>
          <p:cNvSpPr/>
          <p:nvPr/>
        </p:nvSpPr>
        <p:spPr>
          <a:xfrm>
            <a:off x="540000" y="540000"/>
            <a:ext cx="4725534" cy="791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7068F4"/>
                </a:solidFill>
                <a:latin typeface="Colonna MT" panose="04020805060202030203" pitchFamily="82" charset="0"/>
              </a:rPr>
              <a:t>Advantages Of Website </a:t>
            </a:r>
          </a:p>
        </p:txBody>
      </p:sp>
      <p:pic>
        <p:nvPicPr>
          <p:cNvPr id="31" name="Image 0" descr="preencoded.png">
            <a:extLst>
              <a:ext uri="{FF2B5EF4-FFF2-40B4-BE49-F238E27FC236}">
                <a16:creationId xmlns:a16="http://schemas.microsoft.com/office/drawing/2014/main" id="{95515A8D-A6E1-912C-3FFA-6156BE0EF1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8730" y="2437137"/>
            <a:ext cx="541615" cy="541615"/>
          </a:xfrm>
          <a:prstGeom prst="rect">
            <a:avLst/>
          </a:prstGeom>
        </p:spPr>
      </p:pic>
      <p:sp>
        <p:nvSpPr>
          <p:cNvPr id="32" name="Text 1">
            <a:extLst>
              <a:ext uri="{FF2B5EF4-FFF2-40B4-BE49-F238E27FC236}">
                <a16:creationId xmlns:a16="http://schemas.microsoft.com/office/drawing/2014/main" id="{AD27C850-5890-50B1-B967-0D705C506056}"/>
              </a:ext>
            </a:extLst>
          </p:cNvPr>
          <p:cNvSpPr/>
          <p:nvPr/>
        </p:nvSpPr>
        <p:spPr>
          <a:xfrm>
            <a:off x="2663835" y="3082290"/>
            <a:ext cx="2032026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Accurate &amp; Up-to-date</a:t>
            </a:r>
            <a:endParaRPr lang="en-US" sz="1400" dirty="0"/>
          </a:p>
        </p:txBody>
      </p:sp>
      <p:pic>
        <p:nvPicPr>
          <p:cNvPr id="33" name="Image 1" descr="preencoded.png">
            <a:extLst>
              <a:ext uri="{FF2B5EF4-FFF2-40B4-BE49-F238E27FC236}">
                <a16:creationId xmlns:a16="http://schemas.microsoft.com/office/drawing/2014/main" id="{B8C77B9A-52B0-FB90-F8C5-3E451E31DBD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91656" y="2437136"/>
            <a:ext cx="541615" cy="541615"/>
          </a:xfrm>
          <a:prstGeom prst="rect">
            <a:avLst/>
          </a:prstGeom>
        </p:spPr>
      </p:pic>
      <p:pic>
        <p:nvPicPr>
          <p:cNvPr id="35" name="Image 3" descr="preencoded.png">
            <a:extLst>
              <a:ext uri="{FF2B5EF4-FFF2-40B4-BE49-F238E27FC236}">
                <a16:creationId xmlns:a16="http://schemas.microsoft.com/office/drawing/2014/main" id="{6CB84319-6F91-A239-9AF8-7E43706885C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58729" y="4756338"/>
            <a:ext cx="541615" cy="541615"/>
          </a:xfrm>
          <a:prstGeom prst="rect">
            <a:avLst/>
          </a:prstGeom>
        </p:spPr>
      </p:pic>
      <p:pic>
        <p:nvPicPr>
          <p:cNvPr id="36" name="Image 4" descr="preencoded.png">
            <a:extLst>
              <a:ext uri="{FF2B5EF4-FFF2-40B4-BE49-F238E27FC236}">
                <a16:creationId xmlns:a16="http://schemas.microsoft.com/office/drawing/2014/main" id="{52A281BA-24CD-CB54-DC12-30EE1FD090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1657" y="4756338"/>
            <a:ext cx="541615" cy="541615"/>
          </a:xfrm>
          <a:prstGeom prst="rect">
            <a:avLst/>
          </a:prstGeom>
        </p:spPr>
      </p:pic>
      <p:sp>
        <p:nvSpPr>
          <p:cNvPr id="37" name="Text 2">
            <a:extLst>
              <a:ext uri="{FF2B5EF4-FFF2-40B4-BE49-F238E27FC236}">
                <a16:creationId xmlns:a16="http://schemas.microsoft.com/office/drawing/2014/main" id="{77BC0222-1904-6D05-DB0D-4C3B1352EF3C}"/>
              </a:ext>
            </a:extLst>
          </p:cNvPr>
          <p:cNvSpPr/>
          <p:nvPr/>
        </p:nvSpPr>
        <p:spPr>
          <a:xfrm>
            <a:off x="7496140" y="3057961"/>
            <a:ext cx="3074263" cy="371039"/>
          </a:xfrm>
          <a:prstGeom prst="rect">
            <a:avLst/>
          </a:prstGeom>
          <a:noFill/>
          <a:ln/>
        </p:spPr>
        <p:txBody>
          <a:bodyPr wrap="squar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Enhances Scientific Awareness</a:t>
            </a:r>
            <a:endParaRPr lang="en-US" sz="1400" dirty="0"/>
          </a:p>
        </p:txBody>
      </p:sp>
      <p:sp>
        <p:nvSpPr>
          <p:cNvPr id="39" name="Text 4">
            <a:extLst>
              <a:ext uri="{FF2B5EF4-FFF2-40B4-BE49-F238E27FC236}">
                <a16:creationId xmlns:a16="http://schemas.microsoft.com/office/drawing/2014/main" id="{26AFF95E-615D-7E6F-20AD-6DB81E530BD0}"/>
              </a:ext>
            </a:extLst>
          </p:cNvPr>
          <p:cNvSpPr/>
          <p:nvPr/>
        </p:nvSpPr>
        <p:spPr>
          <a:xfrm>
            <a:off x="2518090" y="5297953"/>
            <a:ext cx="182289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Interactive Content</a:t>
            </a:r>
            <a:endParaRPr lang="en-US" sz="1400" dirty="0"/>
          </a:p>
        </p:txBody>
      </p:sp>
      <p:sp>
        <p:nvSpPr>
          <p:cNvPr id="40" name="Text 5">
            <a:extLst>
              <a:ext uri="{FF2B5EF4-FFF2-40B4-BE49-F238E27FC236}">
                <a16:creationId xmlns:a16="http://schemas.microsoft.com/office/drawing/2014/main" id="{2C3B33DE-EAB3-D363-5186-B1EF1F09C08D}"/>
              </a:ext>
            </a:extLst>
          </p:cNvPr>
          <p:cNvSpPr/>
          <p:nvPr/>
        </p:nvSpPr>
        <p:spPr>
          <a:xfrm>
            <a:off x="8082166" y="5297953"/>
            <a:ext cx="136059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Learning Hub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673227A-B1B3-59DB-E4D3-F7BD5D30BFE0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70" y="0"/>
            <a:ext cx="586930" cy="614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2296B695-0305-C28A-F865-44538E63A8FD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717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74183D7-CBC3-3F69-DE89-B07F4A9D04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Shape 2">
            <a:extLst>
              <a:ext uri="{FF2B5EF4-FFF2-40B4-BE49-F238E27FC236}">
                <a16:creationId xmlns:a16="http://schemas.microsoft.com/office/drawing/2014/main" id="{38122B0E-8CA7-2FB3-F232-81AF8C064E7F}"/>
              </a:ext>
            </a:extLst>
          </p:cNvPr>
          <p:cNvSpPr/>
          <p:nvPr/>
        </p:nvSpPr>
        <p:spPr>
          <a:xfrm>
            <a:off x="7708803" y="6026742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9" name="Shape 2">
            <a:extLst>
              <a:ext uri="{FF2B5EF4-FFF2-40B4-BE49-F238E27FC236}">
                <a16:creationId xmlns:a16="http://schemas.microsoft.com/office/drawing/2014/main" id="{B0B94143-C60F-C7B7-CD2E-880DE39B3769}"/>
              </a:ext>
            </a:extLst>
          </p:cNvPr>
          <p:cNvSpPr/>
          <p:nvPr/>
        </p:nvSpPr>
        <p:spPr>
          <a:xfrm>
            <a:off x="6693933" y="4766903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18" name="Shape 2">
            <a:extLst>
              <a:ext uri="{FF2B5EF4-FFF2-40B4-BE49-F238E27FC236}">
                <a16:creationId xmlns:a16="http://schemas.microsoft.com/office/drawing/2014/main" id="{F1DEF54E-BDE9-0C81-4486-F9E0A4667CDE}"/>
              </a:ext>
            </a:extLst>
          </p:cNvPr>
          <p:cNvSpPr/>
          <p:nvPr/>
        </p:nvSpPr>
        <p:spPr>
          <a:xfrm>
            <a:off x="7707076" y="3383280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BEA001C3-48E1-F7AF-2B66-9E174D2A9A17}"/>
              </a:ext>
            </a:extLst>
          </p:cNvPr>
          <p:cNvSpPr/>
          <p:nvPr/>
        </p:nvSpPr>
        <p:spPr>
          <a:xfrm>
            <a:off x="540000" y="540000"/>
            <a:ext cx="4725534" cy="791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7068F4"/>
                </a:solidFill>
                <a:latin typeface="Colonna MT" panose="04020805060202030203" pitchFamily="82" charset="0"/>
              </a:rPr>
              <a:t>Future Scope</a:t>
            </a:r>
          </a:p>
        </p:txBody>
      </p:sp>
      <p:sp>
        <p:nvSpPr>
          <p:cNvPr id="6" name="Shape 2">
            <a:extLst>
              <a:ext uri="{FF2B5EF4-FFF2-40B4-BE49-F238E27FC236}">
                <a16:creationId xmlns:a16="http://schemas.microsoft.com/office/drawing/2014/main" id="{21FB4D1E-1B93-E4AD-ABCB-DCC37E86FC40}"/>
              </a:ext>
            </a:extLst>
          </p:cNvPr>
          <p:cNvSpPr/>
          <p:nvPr/>
        </p:nvSpPr>
        <p:spPr>
          <a:xfrm>
            <a:off x="6693933" y="2095430"/>
            <a:ext cx="758309" cy="30480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8" name="Shape 1">
            <a:extLst>
              <a:ext uri="{FF2B5EF4-FFF2-40B4-BE49-F238E27FC236}">
                <a16:creationId xmlns:a16="http://schemas.microsoft.com/office/drawing/2014/main" id="{609D1D6D-6288-F120-C41D-D35CF364139F}"/>
              </a:ext>
            </a:extLst>
          </p:cNvPr>
          <p:cNvSpPr/>
          <p:nvPr/>
        </p:nvSpPr>
        <p:spPr>
          <a:xfrm flipH="1">
            <a:off x="7538960" y="1421011"/>
            <a:ext cx="45719" cy="5139809"/>
          </a:xfrm>
          <a:prstGeom prst="roundRect">
            <a:avLst>
              <a:gd name="adj" fmla="val 639750"/>
            </a:avLst>
          </a:prstGeom>
          <a:solidFill>
            <a:srgbClr val="C1C3D0"/>
          </a:solidFill>
          <a:ln/>
        </p:spPr>
      </p:sp>
      <p:sp>
        <p:nvSpPr>
          <p:cNvPr id="9" name="Shape 3">
            <a:extLst>
              <a:ext uri="{FF2B5EF4-FFF2-40B4-BE49-F238E27FC236}">
                <a16:creationId xmlns:a16="http://schemas.microsoft.com/office/drawing/2014/main" id="{FD641FC4-504E-C089-2D9A-D9A727612AB5}"/>
              </a:ext>
            </a:extLst>
          </p:cNvPr>
          <p:cNvSpPr/>
          <p:nvPr/>
        </p:nvSpPr>
        <p:spPr>
          <a:xfrm>
            <a:off x="7330381" y="186571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0" name="Shape 3">
            <a:extLst>
              <a:ext uri="{FF2B5EF4-FFF2-40B4-BE49-F238E27FC236}">
                <a16:creationId xmlns:a16="http://schemas.microsoft.com/office/drawing/2014/main" id="{66AE6CCF-607A-0BC0-90F0-FE7049A58897}"/>
              </a:ext>
            </a:extLst>
          </p:cNvPr>
          <p:cNvSpPr/>
          <p:nvPr/>
        </p:nvSpPr>
        <p:spPr>
          <a:xfrm>
            <a:off x="7353241" y="318527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1" name="Shape 3">
            <a:extLst>
              <a:ext uri="{FF2B5EF4-FFF2-40B4-BE49-F238E27FC236}">
                <a16:creationId xmlns:a16="http://schemas.microsoft.com/office/drawing/2014/main" id="{E344D540-9D4F-ED46-7F38-9570D1E26CA2}"/>
              </a:ext>
            </a:extLst>
          </p:cNvPr>
          <p:cNvSpPr/>
          <p:nvPr/>
        </p:nvSpPr>
        <p:spPr>
          <a:xfrm>
            <a:off x="7353241" y="4504844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2" name="Shape 3">
            <a:extLst>
              <a:ext uri="{FF2B5EF4-FFF2-40B4-BE49-F238E27FC236}">
                <a16:creationId xmlns:a16="http://schemas.microsoft.com/office/drawing/2014/main" id="{85F6A26B-3B65-A4F2-E83A-D30428C18C4A}"/>
              </a:ext>
            </a:extLst>
          </p:cNvPr>
          <p:cNvSpPr/>
          <p:nvPr/>
        </p:nvSpPr>
        <p:spPr>
          <a:xfrm>
            <a:off x="7360683" y="5824409"/>
            <a:ext cx="487442" cy="487442"/>
          </a:xfrm>
          <a:prstGeom prst="roundRect">
            <a:avLst>
              <a:gd name="adj" fmla="val 40004"/>
            </a:avLst>
          </a:prstGeom>
          <a:solidFill>
            <a:srgbClr val="EEEFF5"/>
          </a:solidFill>
          <a:ln/>
          <a:effectLst>
            <a:outerShdw blurRad="53340" dist="26670" dir="13500000" algn="bl" rotWithShape="0">
              <a:srgbClr val="FFFFFF">
                <a:alpha val="70000"/>
              </a:srgbClr>
            </a:outerShdw>
          </a:effectLst>
        </p:spPr>
      </p:sp>
      <p:sp>
        <p:nvSpPr>
          <p:cNvPr id="13" name="Text 4">
            <a:extLst>
              <a:ext uri="{FF2B5EF4-FFF2-40B4-BE49-F238E27FC236}">
                <a16:creationId xmlns:a16="http://schemas.microsoft.com/office/drawing/2014/main" id="{64DCA77F-FCC4-FA5A-DEC0-4B863E47C4E8}"/>
              </a:ext>
            </a:extLst>
          </p:cNvPr>
          <p:cNvSpPr/>
          <p:nvPr/>
        </p:nvSpPr>
        <p:spPr>
          <a:xfrm>
            <a:off x="7490699" y="1934060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  <a:cs typeface="Barlow Bold" pitchFamily="34" charset="-120"/>
              </a:rPr>
              <a:t>1</a:t>
            </a:r>
            <a:endParaRPr lang="en-US" sz="2650" dirty="0">
              <a:latin typeface="Felix Titling" panose="04060505060202020A04" pitchFamily="82" charset="0"/>
            </a:endParaRPr>
          </a:p>
        </p:txBody>
      </p:sp>
      <p:sp>
        <p:nvSpPr>
          <p:cNvPr id="14" name="Text 4">
            <a:extLst>
              <a:ext uri="{FF2B5EF4-FFF2-40B4-BE49-F238E27FC236}">
                <a16:creationId xmlns:a16="http://schemas.microsoft.com/office/drawing/2014/main" id="{7FAA198A-F2CD-1B5A-D67A-B5D8F87EDF10}"/>
              </a:ext>
            </a:extLst>
          </p:cNvPr>
          <p:cNvSpPr/>
          <p:nvPr/>
        </p:nvSpPr>
        <p:spPr>
          <a:xfrm>
            <a:off x="7513558" y="3253625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</a:rPr>
              <a:t>2</a:t>
            </a:r>
            <a:endParaRPr lang="en-US" sz="2650" dirty="0">
              <a:latin typeface="Felix Titling" panose="04060505060202020A04" pitchFamily="82" charset="0"/>
            </a:endParaRPr>
          </a:p>
        </p:txBody>
      </p:sp>
      <p:sp>
        <p:nvSpPr>
          <p:cNvPr id="15" name="Text 4">
            <a:extLst>
              <a:ext uri="{FF2B5EF4-FFF2-40B4-BE49-F238E27FC236}">
                <a16:creationId xmlns:a16="http://schemas.microsoft.com/office/drawing/2014/main" id="{34146119-896E-6D37-8A7F-14034AE7DE4D}"/>
              </a:ext>
            </a:extLst>
          </p:cNvPr>
          <p:cNvSpPr/>
          <p:nvPr/>
        </p:nvSpPr>
        <p:spPr>
          <a:xfrm>
            <a:off x="7536418" y="4579169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dirty="0">
                <a:latin typeface="Felix Titling" panose="04060505060202020A04" pitchFamily="82" charset="0"/>
              </a:rPr>
              <a:t>3</a:t>
            </a:r>
          </a:p>
          <a:p>
            <a:pPr marL="0" indent="0" algn="ctr">
              <a:lnSpc>
                <a:spcPts val="2650"/>
              </a:lnSpc>
              <a:buNone/>
            </a:pPr>
            <a:endParaRPr lang="en-US" sz="2650" dirty="0">
              <a:latin typeface="Felix Titling" panose="04060505060202020A04" pitchFamily="82" charset="0"/>
            </a:endParaRPr>
          </a:p>
        </p:txBody>
      </p:sp>
      <p:sp>
        <p:nvSpPr>
          <p:cNvPr id="16" name="Text 4">
            <a:extLst>
              <a:ext uri="{FF2B5EF4-FFF2-40B4-BE49-F238E27FC236}">
                <a16:creationId xmlns:a16="http://schemas.microsoft.com/office/drawing/2014/main" id="{4A1686BC-CFD4-E903-C3FB-93A5194F86DB}"/>
              </a:ext>
            </a:extLst>
          </p:cNvPr>
          <p:cNvSpPr/>
          <p:nvPr/>
        </p:nvSpPr>
        <p:spPr>
          <a:xfrm>
            <a:off x="7507883" y="5897096"/>
            <a:ext cx="121087" cy="342067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ctr">
              <a:lnSpc>
                <a:spcPts val="2650"/>
              </a:lnSpc>
              <a:buNone/>
            </a:pPr>
            <a:r>
              <a:rPr lang="en-US" sz="2650" b="1" dirty="0">
                <a:solidFill>
                  <a:srgbClr val="272525"/>
                </a:solidFill>
                <a:latin typeface="Felix Titling" panose="04060505060202020A04" pitchFamily="82" charset="0"/>
                <a:ea typeface="Barlow Bold" pitchFamily="34" charset="-122"/>
              </a:rPr>
              <a:t>4</a:t>
            </a:r>
          </a:p>
        </p:txBody>
      </p:sp>
      <p:sp>
        <p:nvSpPr>
          <p:cNvPr id="21" name="Text 5">
            <a:extLst>
              <a:ext uri="{FF2B5EF4-FFF2-40B4-BE49-F238E27FC236}">
                <a16:creationId xmlns:a16="http://schemas.microsoft.com/office/drawing/2014/main" id="{1DDBCD4B-07AD-2F9B-B9C5-828DCEE4DAF3}"/>
              </a:ext>
            </a:extLst>
          </p:cNvPr>
          <p:cNvSpPr/>
          <p:nvPr/>
        </p:nvSpPr>
        <p:spPr>
          <a:xfrm>
            <a:off x="4861620" y="1769675"/>
            <a:ext cx="167354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anose="00000500000000000000" pitchFamily="2" charset="0"/>
                <a:ea typeface="Barlow Bold" pitchFamily="34" charset="-122"/>
                <a:cs typeface="Barlow Bold" pitchFamily="34" charset="-120"/>
              </a:rPr>
              <a:t>AI Chatbot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2" name="Text 6">
            <a:extLst>
              <a:ext uri="{FF2B5EF4-FFF2-40B4-BE49-F238E27FC236}">
                <a16:creationId xmlns:a16="http://schemas.microsoft.com/office/drawing/2014/main" id="{CAA8FD4A-A618-ABD8-7A3B-8BBD9280C2AD}"/>
              </a:ext>
            </a:extLst>
          </p:cNvPr>
          <p:cNvSpPr/>
          <p:nvPr/>
        </p:nvSpPr>
        <p:spPr>
          <a:xfrm>
            <a:off x="5450900" y="2125910"/>
            <a:ext cx="108426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For Q&amp;A</a:t>
            </a:r>
            <a:endParaRPr lang="en-US" sz="1400" dirty="0"/>
          </a:p>
        </p:txBody>
      </p:sp>
      <p:sp>
        <p:nvSpPr>
          <p:cNvPr id="23" name="Text 10">
            <a:extLst>
              <a:ext uri="{FF2B5EF4-FFF2-40B4-BE49-F238E27FC236}">
                <a16:creationId xmlns:a16="http://schemas.microsoft.com/office/drawing/2014/main" id="{56A1E55E-6183-95D2-74B3-718EAEABF584}"/>
              </a:ext>
            </a:extLst>
          </p:cNvPr>
          <p:cNvSpPr/>
          <p:nvPr/>
        </p:nvSpPr>
        <p:spPr>
          <a:xfrm>
            <a:off x="8537816" y="3042285"/>
            <a:ext cx="2850713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anose="00000500000000000000" pitchFamily="2" charset="0"/>
                <a:ea typeface="Barlow Bold" pitchFamily="34" charset="-122"/>
                <a:cs typeface="Mongolian Baiti" panose="03000500000000000000" pitchFamily="66" charset="0"/>
              </a:rPr>
              <a:t>Live Space News</a:t>
            </a:r>
            <a:endParaRPr lang="en-US" dirty="0">
              <a:latin typeface="Montserrat" panose="00000500000000000000" pitchFamily="2" charset="0"/>
              <a:cs typeface="Mongolian Baiti" panose="03000500000000000000" pitchFamily="66" charset="0"/>
            </a:endParaRPr>
          </a:p>
        </p:txBody>
      </p:sp>
      <p:sp>
        <p:nvSpPr>
          <p:cNvPr id="24" name="Text 11">
            <a:extLst>
              <a:ext uri="{FF2B5EF4-FFF2-40B4-BE49-F238E27FC236}">
                <a16:creationId xmlns:a16="http://schemas.microsoft.com/office/drawing/2014/main" id="{89D6606C-B5C6-769C-79FA-7AF0C5BBA6DB}"/>
              </a:ext>
            </a:extLst>
          </p:cNvPr>
          <p:cNvSpPr/>
          <p:nvPr/>
        </p:nvSpPr>
        <p:spPr>
          <a:xfrm>
            <a:off x="8537816" y="3422337"/>
            <a:ext cx="1155382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Updates &amp; Researches</a:t>
            </a:r>
            <a:endParaRPr lang="en-US" sz="1400" dirty="0"/>
          </a:p>
        </p:txBody>
      </p:sp>
      <p:sp>
        <p:nvSpPr>
          <p:cNvPr id="25" name="Text 15">
            <a:extLst>
              <a:ext uri="{FF2B5EF4-FFF2-40B4-BE49-F238E27FC236}">
                <a16:creationId xmlns:a16="http://schemas.microsoft.com/office/drawing/2014/main" id="{B811F229-7D6E-7717-5B58-BD2CE0ECE9A7}"/>
              </a:ext>
            </a:extLst>
          </p:cNvPr>
          <p:cNvSpPr/>
          <p:nvPr/>
        </p:nvSpPr>
        <p:spPr>
          <a:xfrm>
            <a:off x="4349533" y="4470512"/>
            <a:ext cx="2161222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8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anose="00000500000000000000" pitchFamily="2" charset="0"/>
                <a:ea typeface="Barlow Bold" pitchFamily="34" charset="-122"/>
                <a:cs typeface="Barlow Bold" pitchFamily="34" charset="-120"/>
              </a:rPr>
              <a:t>3D Visualizations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6" name="Text 25">
            <a:extLst>
              <a:ext uri="{FF2B5EF4-FFF2-40B4-BE49-F238E27FC236}">
                <a16:creationId xmlns:a16="http://schemas.microsoft.com/office/drawing/2014/main" id="{2ABCE32B-FCC8-1809-B27F-437C8641D64F}"/>
              </a:ext>
            </a:extLst>
          </p:cNvPr>
          <p:cNvSpPr/>
          <p:nvPr/>
        </p:nvSpPr>
        <p:spPr>
          <a:xfrm>
            <a:off x="4786659" y="4782143"/>
            <a:ext cx="1728371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r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Space Simulations</a:t>
            </a:r>
            <a:endParaRPr lang="en-US" sz="1400" dirty="0"/>
          </a:p>
        </p:txBody>
      </p:sp>
      <p:sp>
        <p:nvSpPr>
          <p:cNvPr id="27" name="Text 19">
            <a:extLst>
              <a:ext uri="{FF2B5EF4-FFF2-40B4-BE49-F238E27FC236}">
                <a16:creationId xmlns:a16="http://schemas.microsoft.com/office/drawing/2014/main" id="{2AAE64F9-9B99-60CA-EDDA-E670C253805B}"/>
              </a:ext>
            </a:extLst>
          </p:cNvPr>
          <p:cNvSpPr/>
          <p:nvPr/>
        </p:nvSpPr>
        <p:spPr>
          <a:xfrm>
            <a:off x="8537816" y="5677121"/>
            <a:ext cx="1897066" cy="356235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800"/>
              </a:lnSpc>
              <a:buNone/>
            </a:pPr>
            <a:r>
              <a:rPr lang="en-US" b="1" dirty="0">
                <a:solidFill>
                  <a:srgbClr val="272525"/>
                </a:solidFill>
                <a:latin typeface="Montserrat" panose="00000500000000000000" pitchFamily="2" charset="0"/>
                <a:ea typeface="Barlow Bold" pitchFamily="34" charset="-122"/>
                <a:cs typeface="Barlow Bold" pitchFamily="34" charset="-120"/>
              </a:rPr>
              <a:t>API Integration</a:t>
            </a:r>
            <a:endParaRPr lang="en-US" dirty="0">
              <a:latin typeface="Montserrat" panose="00000500000000000000" pitchFamily="2" charset="0"/>
            </a:endParaRPr>
          </a:p>
        </p:txBody>
      </p:sp>
      <p:sp>
        <p:nvSpPr>
          <p:cNvPr id="28" name="Text 20">
            <a:extLst>
              <a:ext uri="{FF2B5EF4-FFF2-40B4-BE49-F238E27FC236}">
                <a16:creationId xmlns:a16="http://schemas.microsoft.com/office/drawing/2014/main" id="{EDF9CFCE-6254-14E5-1220-31A3CD0F56C3}"/>
              </a:ext>
            </a:extLst>
          </p:cNvPr>
          <p:cNvSpPr/>
          <p:nvPr/>
        </p:nvSpPr>
        <p:spPr>
          <a:xfrm>
            <a:off x="8546945" y="5965141"/>
            <a:ext cx="1928104" cy="346710"/>
          </a:xfrm>
          <a:prstGeom prst="rect">
            <a:avLst/>
          </a:prstGeom>
          <a:noFill/>
          <a:ln/>
        </p:spPr>
        <p:txBody>
          <a:bodyPr wrap="none" lIns="0" tIns="0" rIns="0" bIns="0" rtlCol="0" anchor="t"/>
          <a:lstStyle/>
          <a:p>
            <a:pPr marL="0" indent="0" algn="l">
              <a:lnSpc>
                <a:spcPts val="2700"/>
              </a:lnSpc>
              <a:buNone/>
            </a:pPr>
            <a:r>
              <a:rPr lang="en-US" sz="1400" dirty="0">
                <a:solidFill>
                  <a:srgbClr val="272525"/>
                </a:solidFill>
                <a:latin typeface="Montserrat" pitchFamily="34" charset="0"/>
                <a:ea typeface="Montserrat" pitchFamily="34" charset="-122"/>
                <a:cs typeface="Montserrat" pitchFamily="34" charset="-120"/>
              </a:rPr>
              <a:t>NASA, ISRO &amp; Many More</a:t>
            </a:r>
            <a:endParaRPr lang="en-US" sz="1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C86F8D-A5BD-F3F9-9FD2-E08C7B2AC7C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70" y="0"/>
            <a:ext cx="586930" cy="614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C71A19F2-2CA4-8AF8-B53F-A811CA73749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257666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520A51-810F-CC75-9833-9E56D447EB1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DA4D2F06-0304-2B50-7103-060CD1E025B6}"/>
              </a:ext>
            </a:extLst>
          </p:cNvPr>
          <p:cNvSpPr/>
          <p:nvPr/>
        </p:nvSpPr>
        <p:spPr>
          <a:xfrm>
            <a:off x="3733233" y="3033074"/>
            <a:ext cx="4725534" cy="7918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  <a:effectLst>
            <a:innerShdw blurRad="63500" dist="50800" dir="13500000">
              <a:prstClr val="black">
                <a:alpha val="50000"/>
              </a:prstClr>
            </a:inn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IN" sz="3600" b="1" dirty="0">
                <a:solidFill>
                  <a:srgbClr val="7068F4"/>
                </a:solidFill>
                <a:latin typeface="Colonna MT" panose="04020805060202030203" pitchFamily="82" charset="0"/>
              </a:rPr>
              <a:t>Thank You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B08804-5357-9034-5266-B3B6188463D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605070" y="0"/>
            <a:ext cx="586930" cy="61452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639BA3F7-FEFA-347D-719F-575ED0BB5A9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791" t="16832" b="13861"/>
          <a:stretch/>
        </p:blipFill>
        <p:spPr>
          <a:xfrm>
            <a:off x="0" y="6418729"/>
            <a:ext cx="2655110" cy="43927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2643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1500">
        <p14:window dir="ver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423</TotalTime>
  <Words>135</Words>
  <Application>Microsoft Office PowerPoint</Application>
  <PresentationFormat>Widescreen</PresentationFormat>
  <Paragraphs>44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5" baseType="lpstr">
      <vt:lpstr>Arial</vt:lpstr>
      <vt:lpstr>Calibri</vt:lpstr>
      <vt:lpstr>Calibri Light</vt:lpstr>
      <vt:lpstr>Colonna MT</vt:lpstr>
      <vt:lpstr>Felix Titling</vt:lpstr>
      <vt:lpstr>Montserrat</vt:lpstr>
      <vt:lpstr>Times New Roman</vt:lpstr>
      <vt:lpstr>ui-sans-serif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Naitik Khaniya</dc:creator>
  <cp:lastModifiedBy>Naitik Khaniya</cp:lastModifiedBy>
  <cp:revision>106</cp:revision>
  <dcterms:created xsi:type="dcterms:W3CDTF">2025-02-23T08:35:51Z</dcterms:created>
  <dcterms:modified xsi:type="dcterms:W3CDTF">2025-02-24T04:26:14Z</dcterms:modified>
</cp:coreProperties>
</file>