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ov" ContentType="video/quicktime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6" r:id="rId4"/>
    <p:sldId id="265" r:id="rId5"/>
    <p:sldId id="257" r:id="rId6"/>
    <p:sldId id="259" r:id="rId7"/>
    <p:sldId id="261" r:id="rId8"/>
    <p:sldId id="264" r:id="rId9"/>
    <p:sldId id="262" r:id="rId10"/>
    <p:sldId id="260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EDD7EE-50BF-4768-9F76-AC0D288A43B2}" v="3" dt="2022-12-15T02:45:00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 Yilu" userId="2c76c7532d43c629" providerId="LiveId" clId="{ACEDD7EE-50BF-4768-9F76-AC0D288A43B2}"/>
    <pc:docChg chg="undo custSel addSld delSld modSld">
      <pc:chgData name="Dong Yilu" userId="2c76c7532d43c629" providerId="LiveId" clId="{ACEDD7EE-50BF-4768-9F76-AC0D288A43B2}" dt="2022-12-15T02:45:00.277" v="154"/>
      <pc:docMkLst>
        <pc:docMk/>
      </pc:docMkLst>
      <pc:sldChg chg="addSp delSp mod">
        <pc:chgData name="Dong Yilu" userId="2c76c7532d43c629" providerId="LiveId" clId="{ACEDD7EE-50BF-4768-9F76-AC0D288A43B2}" dt="2022-12-14T23:31:44.341" v="134" actId="22"/>
        <pc:sldMkLst>
          <pc:docMk/>
          <pc:sldMk cId="404201138" sldId="256"/>
        </pc:sldMkLst>
        <pc:spChg chg="add del">
          <ac:chgData name="Dong Yilu" userId="2c76c7532d43c629" providerId="LiveId" clId="{ACEDD7EE-50BF-4768-9F76-AC0D288A43B2}" dt="2022-12-14T23:31:44.341" v="134" actId="22"/>
          <ac:spMkLst>
            <pc:docMk/>
            <pc:sldMk cId="404201138" sldId="256"/>
            <ac:spMk id="5" creationId="{6BFB7104-A259-324A-0744-9551F4FF2616}"/>
          </ac:spMkLst>
        </pc:spChg>
      </pc:sldChg>
      <pc:sldChg chg="add del">
        <pc:chgData name="Dong Yilu" userId="2c76c7532d43c629" providerId="LiveId" clId="{ACEDD7EE-50BF-4768-9F76-AC0D288A43B2}" dt="2022-12-15T02:45:00.277" v="154"/>
        <pc:sldMkLst>
          <pc:docMk/>
          <pc:sldMk cId="1427818518" sldId="260"/>
        </pc:sldMkLst>
      </pc:sldChg>
      <pc:sldChg chg="modSp new mod">
        <pc:chgData name="Dong Yilu" userId="2c76c7532d43c629" providerId="LiveId" clId="{ACEDD7EE-50BF-4768-9F76-AC0D288A43B2}" dt="2022-12-14T23:24:31.274" v="4" actId="20577"/>
        <pc:sldMkLst>
          <pc:docMk/>
          <pc:sldMk cId="3146961203" sldId="261"/>
        </pc:sldMkLst>
        <pc:spChg chg="mod">
          <ac:chgData name="Dong Yilu" userId="2c76c7532d43c629" providerId="LiveId" clId="{ACEDD7EE-50BF-4768-9F76-AC0D288A43B2}" dt="2022-12-14T23:24:31.274" v="4" actId="20577"/>
          <ac:spMkLst>
            <pc:docMk/>
            <pc:sldMk cId="3146961203" sldId="261"/>
            <ac:spMk id="2" creationId="{FFC53DF0-88A9-D54B-855E-0FDAA0F652B2}"/>
          </ac:spMkLst>
        </pc:spChg>
      </pc:sldChg>
      <pc:sldChg chg="modSp new mod">
        <pc:chgData name="Dong Yilu" userId="2c76c7532d43c629" providerId="LiveId" clId="{ACEDD7EE-50BF-4768-9F76-AC0D288A43B2}" dt="2022-12-14T23:30:50.421" v="131" actId="20577"/>
        <pc:sldMkLst>
          <pc:docMk/>
          <pc:sldMk cId="2864206075" sldId="262"/>
        </pc:sldMkLst>
        <pc:spChg chg="mod">
          <ac:chgData name="Dong Yilu" userId="2c76c7532d43c629" providerId="LiveId" clId="{ACEDD7EE-50BF-4768-9F76-AC0D288A43B2}" dt="2022-12-14T23:24:40.958" v="16" actId="20577"/>
          <ac:spMkLst>
            <pc:docMk/>
            <pc:sldMk cId="2864206075" sldId="262"/>
            <ac:spMk id="2" creationId="{3DF51C7F-0623-329E-43F6-2F11ADC379A4}"/>
          </ac:spMkLst>
        </pc:spChg>
        <pc:spChg chg="mod">
          <ac:chgData name="Dong Yilu" userId="2c76c7532d43c629" providerId="LiveId" clId="{ACEDD7EE-50BF-4768-9F76-AC0D288A43B2}" dt="2022-12-14T23:30:50.421" v="131" actId="20577"/>
          <ac:spMkLst>
            <pc:docMk/>
            <pc:sldMk cId="2864206075" sldId="262"/>
            <ac:spMk id="3" creationId="{7F4CE573-D003-5EE4-4F09-AE04C9DFD163}"/>
          </ac:spMkLst>
        </pc:spChg>
      </pc:sldChg>
      <pc:sldChg chg="addSp modSp new mod">
        <pc:chgData name="Dong Yilu" userId="2c76c7532d43c629" providerId="LiveId" clId="{ACEDD7EE-50BF-4768-9F76-AC0D288A43B2}" dt="2022-12-14T23:33:23.109" v="140" actId="14100"/>
        <pc:sldMkLst>
          <pc:docMk/>
          <pc:sldMk cId="2425724836" sldId="263"/>
        </pc:sldMkLst>
        <pc:spChg chg="mod">
          <ac:chgData name="Dong Yilu" userId="2c76c7532d43c629" providerId="LiveId" clId="{ACEDD7EE-50BF-4768-9F76-AC0D288A43B2}" dt="2022-12-14T23:32:46.166" v="136"/>
          <ac:spMkLst>
            <pc:docMk/>
            <pc:sldMk cId="2425724836" sldId="263"/>
            <ac:spMk id="2" creationId="{E66B9DBF-A6BD-9A8C-616B-5F993E627E5F}"/>
          </ac:spMkLst>
        </pc:spChg>
        <pc:spChg chg="mod">
          <ac:chgData name="Dong Yilu" userId="2c76c7532d43c629" providerId="LiveId" clId="{ACEDD7EE-50BF-4768-9F76-AC0D288A43B2}" dt="2022-12-14T23:33:23.109" v="140" actId="14100"/>
          <ac:spMkLst>
            <pc:docMk/>
            <pc:sldMk cId="2425724836" sldId="263"/>
            <ac:spMk id="3" creationId="{BAB71C28-0677-4D66-C7BC-6759BB0962AA}"/>
          </ac:spMkLst>
        </pc:spChg>
        <pc:picChg chg="add mod">
          <ac:chgData name="Dong Yilu" userId="2c76c7532d43c629" providerId="LiveId" clId="{ACEDD7EE-50BF-4768-9F76-AC0D288A43B2}" dt="2022-12-14T23:33:16.510" v="139" actId="1076"/>
          <ac:picMkLst>
            <pc:docMk/>
            <pc:sldMk cId="2425724836" sldId="263"/>
            <ac:picMk id="4" creationId="{5C523D9F-5B92-C724-8F1B-C6AA32D84B19}"/>
          </ac:picMkLst>
        </pc:picChg>
      </pc:sldChg>
      <pc:sldChg chg="modSp new mod">
        <pc:chgData name="Dong Yilu" userId="2c76c7532d43c629" providerId="LiveId" clId="{ACEDD7EE-50BF-4768-9F76-AC0D288A43B2}" dt="2022-12-15T00:02:45.824" v="153" actId="20577"/>
        <pc:sldMkLst>
          <pc:docMk/>
          <pc:sldMk cId="3826398127" sldId="264"/>
        </pc:sldMkLst>
        <pc:spChg chg="mod">
          <ac:chgData name="Dong Yilu" userId="2c76c7532d43c629" providerId="LiveId" clId="{ACEDD7EE-50BF-4768-9F76-AC0D288A43B2}" dt="2022-12-15T00:02:45.824" v="153" actId="20577"/>
          <ac:spMkLst>
            <pc:docMk/>
            <pc:sldMk cId="3826398127" sldId="264"/>
            <ac:spMk id="2" creationId="{14394426-6F95-68C1-E18E-B288F3DA6DD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yangtianchang\Desktop\ev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01377952755907E-2"/>
          <c:y val="2.5416666666666667E-2"/>
          <c:w val="0.88387510936132985"/>
          <c:h val="0.7783928447601059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trial1 error</c:v>
                </c:pt>
              </c:strCache>
            </c:strRef>
          </c:tx>
          <c:spPr>
            <a:ln w="19050" cap="rnd">
              <a:solidFill>
                <a:schemeClr val="accent5">
                  <a:alpha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13</c:v>
                </c:pt>
                <c:pt idx="1">
                  <c:v>12</c:v>
                </c:pt>
                <c:pt idx="2">
                  <c:v>31</c:v>
                </c:pt>
                <c:pt idx="3">
                  <c:v>65</c:v>
                </c:pt>
                <c:pt idx="4">
                  <c:v>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191-8145-9F66-1493010BC5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trial2 error</c:v>
                </c:pt>
              </c:strCache>
            </c:strRef>
          </c:tx>
          <c:spPr>
            <a:ln w="19050" cap="rnd">
              <a:solidFill>
                <a:schemeClr val="accent2">
                  <a:lumMod val="50000"/>
                  <a:alpha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17</c:v>
                </c:pt>
                <c:pt idx="1">
                  <c:v>15</c:v>
                </c:pt>
                <c:pt idx="2">
                  <c:v>37</c:v>
                </c:pt>
                <c:pt idx="3">
                  <c:v>61</c:v>
                </c:pt>
                <c:pt idx="4">
                  <c:v>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191-8145-9F66-1493010BC52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trial3 error</c:v>
                </c:pt>
              </c:strCache>
            </c:strRef>
          </c:tx>
          <c:spPr>
            <a:ln w="19050" cap="rnd">
              <a:solidFill>
                <a:schemeClr val="bg1">
                  <a:lumMod val="65000"/>
                  <a:alpha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numCache>
            </c:numRef>
          </c:xVal>
          <c:yVal>
            <c:numRef>
              <c:f>Sheet1!$D$2:$D$6</c:f>
              <c:numCache>
                <c:formatCode>General</c:formatCode>
                <c:ptCount val="5"/>
                <c:pt idx="0">
                  <c:v>24</c:v>
                </c:pt>
                <c:pt idx="1">
                  <c:v>27</c:v>
                </c:pt>
                <c:pt idx="2">
                  <c:v>41</c:v>
                </c:pt>
                <c:pt idx="3">
                  <c:v>59</c:v>
                </c:pt>
                <c:pt idx="4">
                  <c:v>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191-8145-9F66-1493010BC52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trial4 error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  <a:lumOff val="40000"/>
                  <a:alpha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numCache>
            </c:numRef>
          </c:xVal>
          <c:y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19</c:v>
                </c:pt>
                <c:pt idx="2">
                  <c:v>29</c:v>
                </c:pt>
                <c:pt idx="3">
                  <c:v>67</c:v>
                </c:pt>
                <c:pt idx="4">
                  <c:v>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191-8145-9F66-1493010BC52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trial5 error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  <a:lumOff val="40000"/>
                  <a:alpha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numCache>
            </c:numRef>
          </c:xVal>
          <c:yVal>
            <c:numRef>
              <c:f>Sheet1!$F$2:$F$6</c:f>
              <c:numCache>
                <c:formatCode>General</c:formatCode>
                <c:ptCount val="5"/>
                <c:pt idx="0">
                  <c:v>21</c:v>
                </c:pt>
                <c:pt idx="1">
                  <c:v>27</c:v>
                </c:pt>
                <c:pt idx="2">
                  <c:v>43</c:v>
                </c:pt>
                <c:pt idx="3">
                  <c:v>57</c:v>
                </c:pt>
                <c:pt idx="4">
                  <c:v>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191-8145-9F66-1493010BC52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average</c:v>
                </c:pt>
              </c:strCache>
            </c:strRef>
          </c:tx>
          <c:spPr>
            <a:ln w="5080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</c:numCache>
            </c:numRef>
          </c:xVal>
          <c:yVal>
            <c:numRef>
              <c:f>Sheet1!$G$2:$G$6</c:f>
              <c:numCache>
                <c:formatCode>General</c:formatCode>
                <c:ptCount val="5"/>
                <c:pt idx="0">
                  <c:v>17.2</c:v>
                </c:pt>
                <c:pt idx="1">
                  <c:v>20</c:v>
                </c:pt>
                <c:pt idx="2">
                  <c:v>36.200000000000003</c:v>
                </c:pt>
                <c:pt idx="3">
                  <c:v>61.8</c:v>
                </c:pt>
                <c:pt idx="4">
                  <c:v>79.2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191-8145-9F66-1493010BC5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9547328"/>
        <c:axId val="969931984"/>
      </c:scatterChart>
      <c:valAx>
        <c:axId val="969547328"/>
        <c:scaling>
          <c:orientation val="minMax"/>
          <c:max val="50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9931984"/>
        <c:crosses val="autoZero"/>
        <c:crossBetween val="midCat"/>
      </c:valAx>
      <c:valAx>
        <c:axId val="969931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95473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Detection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Identify 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True Positive</c:v>
                </c:pt>
                <c:pt idx="1">
                  <c:v>True Negative</c:v>
                </c:pt>
                <c:pt idx="2">
                  <c:v>False Positive</c:v>
                </c:pt>
                <c:pt idx="3">
                  <c:v>False Negative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0.81</c:v>
                </c:pt>
                <c:pt idx="1">
                  <c:v>0.94</c:v>
                </c:pt>
                <c:pt idx="2">
                  <c:v>0.19</c:v>
                </c:pt>
                <c:pt idx="3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FC-784F-9379-900657768AF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Identify accuracy w/o dead-reckoning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True Positive</c:v>
                </c:pt>
                <c:pt idx="1">
                  <c:v>True Negative</c:v>
                </c:pt>
                <c:pt idx="2">
                  <c:v>False Positive</c:v>
                </c:pt>
                <c:pt idx="3">
                  <c:v>False Negative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0.65</c:v>
                </c:pt>
                <c:pt idx="1">
                  <c:v>0.78</c:v>
                </c:pt>
                <c:pt idx="2">
                  <c:v>0.35</c:v>
                </c:pt>
                <c:pt idx="3">
                  <c:v>0.22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FC-784F-9379-900657768A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93477552"/>
        <c:axId val="538242207"/>
      </c:barChart>
      <c:catAx>
        <c:axId val="1593477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242207"/>
        <c:crosses val="autoZero"/>
        <c:auto val="1"/>
        <c:lblAlgn val="ctr"/>
        <c:lblOffset val="100"/>
        <c:noMultiLvlLbl val="0"/>
      </c:catAx>
      <c:valAx>
        <c:axId val="538242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3477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4B6D5-4E79-EF49-9899-E78DA6EF3BBA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8AE4A-5ED8-E247-A246-C4F360472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35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8AE4A-5ED8-E247-A246-C4F3604720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9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BB49-8EEC-4B0C-6254-639AD9D1C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40229-9E7F-712F-4923-DD45D8DC9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8591A-476C-0F37-7528-ACD5F75D7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97CB-EF3A-344C-B963-E23DCC577666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C9961-F311-9060-D88F-A0B1C092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01DB6-0048-10EA-DAF6-27001853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ACBC-7DFF-0549-AE8D-C8BE8635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5128A-32F3-8BB9-1431-449D0C3A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9CDBF-0AC1-760D-2963-4611C0CAB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6E7CA-F206-520D-8ADE-DC13605D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97CB-EF3A-344C-B963-E23DCC577666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4D7A6-D79D-AE0C-D940-5548752D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C0BF5-029A-7AED-A66A-CDD76155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ACBC-7DFF-0549-AE8D-C8BE8635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0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22813-605B-E47D-C057-B8F4E0668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8E59A-86C8-C69A-2E14-DAD587BCB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06D78-8003-BDE3-5DC6-6D7FE0613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97CB-EF3A-344C-B963-E23DCC577666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BDCAE-7D26-A404-222A-4CE1528DC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678C8-96B8-568D-B151-191A6A81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ACBC-7DFF-0549-AE8D-C8BE8635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2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6870-6964-B327-9964-110491C6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FF65B-B6AE-B84A-1369-9C908729A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BECF0-05A5-A0EE-5C27-6227AB8E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97CB-EF3A-344C-B963-E23DCC577666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72742-3E13-AD0D-2E25-26224BB6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54603-10F9-CE38-9CF7-DCD4E20C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ACBC-7DFF-0549-AE8D-C8BE8635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9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BD54-A6C5-20CD-A14A-3451C218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EB562-53F6-CD93-51DE-B2007EDBA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34190-57C4-863B-ADCB-22BBF070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97CB-EF3A-344C-B963-E23DCC577666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834CC-0CAD-921F-71F2-3E8D9609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B62B1-35C1-E688-8AB5-C6F0FBD5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ACBC-7DFF-0549-AE8D-C8BE8635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6E7FA-574A-B653-27DB-459B74E0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0B930-C709-6D8B-4FD7-AF39E5CF4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D7FCE-682C-582E-3948-20A1E1133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B9918-FB06-1D9F-D668-BA4FBDC5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97CB-EF3A-344C-B963-E23DCC577666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6EAFA-95E5-4BF3-6A5A-5E1BCEE8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85847-7935-2C3E-69E1-124F1454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ACBC-7DFF-0549-AE8D-C8BE8635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8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A1F1-981D-3A4E-5590-4D5C4AFA0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DAC0D-C5EE-6AB8-4ACD-2844A7622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D90E2-852D-10FF-C18A-479FD2F57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BE1CD-77CE-DE99-C067-AC1C92432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C7C6C-AFED-71F3-3782-2A2892634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6CEAD1-16FC-B4BD-1BB1-E8151F69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97CB-EF3A-344C-B963-E23DCC577666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F27C60-F191-1D6C-666E-EB0FFD1F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008332-EAD0-A6E1-1965-F85C1E5A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ACBC-7DFF-0549-AE8D-C8BE8635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7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3BF24-ACA3-8F04-14F8-367DA84E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26AEC-EDCB-2672-B7DB-048B8D32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97CB-EF3A-344C-B963-E23DCC577666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A0230-5895-94DB-E556-A25ADA36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863AE-DE95-1CDC-DCFA-EF248EB1F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ACBC-7DFF-0549-AE8D-C8BE8635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52911-3D60-B0FF-B1D7-95F86EF8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97CB-EF3A-344C-B963-E23DCC577666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7067E-A71F-F3D7-5857-3C73EA78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B97E1-89C5-889E-853F-6D6CE9CF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ACBC-7DFF-0549-AE8D-C8BE8635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7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B18A-7037-E17B-94B5-F4C1E52F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4A6AC-20C6-9D39-9E92-1857572D8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630E6-1AF0-0FFF-3DFF-96900318A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93128-CF3E-464D-4EF0-DB7E140D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97CB-EF3A-344C-B963-E23DCC577666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A90BC-E972-2704-67B8-9590AD5E8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0E609-583A-42EA-6FF5-BEDAD9C5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ACBC-7DFF-0549-AE8D-C8BE8635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8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B701-73D0-8AA1-ECF3-F3F5E548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48A9C-9FD4-4177-367E-555418D47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2C033-9FBD-FD1D-A496-A047B479D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13FBF-42DC-9510-BAB5-DBF5F72E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97CB-EF3A-344C-B963-E23DCC577666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528D1-C863-E486-77D0-A7DC8159F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FD899-342E-E5EB-5BB1-811129FE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ACBC-7DFF-0549-AE8D-C8BE8635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0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192A89-5083-B2E0-F6D6-2A62B3AA1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1B870-4B7C-44BB-B940-A9E2C9443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5EAD9-BF6C-A2F8-308C-C0ACF7556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97CB-EF3A-344C-B963-E23DCC577666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5E881-2EBE-35C1-51E2-9F9485786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9A78D-FB5B-F018-CB79-62829C892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4ACBC-7DFF-0549-AE8D-C8BE86358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8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8BF2C-3203-EC5B-027B-40EE8D807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Autofit/>
          </a:bodyPr>
          <a:lstStyle/>
          <a:p>
            <a:r>
              <a:rPr lang="en-US" sz="4400" dirty="0"/>
              <a:t>Detection of Malicious Handover in Mobile Networks Using Dead-reckoning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0DF62-CA52-90C2-C5D3-E1A8A3E19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9302"/>
            <a:ext cx="9144000" cy="1655762"/>
          </a:xfrm>
        </p:spPr>
        <p:txBody>
          <a:bodyPr/>
          <a:lstStyle/>
          <a:p>
            <a:r>
              <a:rPr lang="en-US" dirty="0"/>
              <a:t>Tianchang Yang (</a:t>
            </a:r>
            <a:r>
              <a:rPr lang="en-US" dirty="0" err="1"/>
              <a:t>tianchang.yang@psu.edu</a:t>
            </a:r>
            <a:r>
              <a:rPr lang="en-US" dirty="0"/>
              <a:t>)</a:t>
            </a:r>
          </a:p>
          <a:p>
            <a:r>
              <a:rPr lang="en-US" dirty="0" err="1"/>
              <a:t>Yilu</a:t>
            </a:r>
            <a:r>
              <a:rPr lang="en-US" dirty="0"/>
              <a:t> Dong (</a:t>
            </a:r>
            <a:r>
              <a:rPr lang="en-US" dirty="0" err="1"/>
              <a:t>yiludong@psu.edu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201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C983-161C-5C89-A240-B54750B0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Evaluations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65EB03F-BB44-8882-FB02-5C2A26A02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05050"/>
            <a:ext cx="5093871" cy="361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A1400C-D92D-DDFD-57CC-6D690B6F8628}"/>
              </a:ext>
            </a:extLst>
          </p:cNvPr>
          <p:cNvSpPr txBox="1"/>
          <p:nvPr/>
        </p:nvSpPr>
        <p:spPr>
          <a:xfrm>
            <a:off x="838200" y="1690688"/>
            <a:ext cx="3676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positive rate for </a:t>
            </a:r>
          </a:p>
          <a:p>
            <a:r>
              <a:rPr lang="en-US" altLang="zh-CN" sz="2400" dirty="0"/>
              <a:t>identifying fake base station</a:t>
            </a:r>
            <a:endParaRPr lang="en-US" sz="24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0792562-5120-B918-062E-B9903B0FFE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0366733"/>
              </p:ext>
            </p:extLst>
          </p:nvPr>
        </p:nvGraphicFramePr>
        <p:xfrm>
          <a:off x="5932071" y="1696886"/>
          <a:ext cx="5421730" cy="4224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7818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FF16-88DA-62C6-F083-28A26316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A77CF-3031-6AAF-0521-49B1CC717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ffectLst/>
              </a:rPr>
              <a:t>A. </a:t>
            </a:r>
            <a:r>
              <a:rPr lang="en-US" dirty="0" err="1">
                <a:effectLst/>
              </a:rPr>
              <a:t>Dabrowski</a:t>
            </a:r>
            <a:r>
              <a:rPr lang="en-US" dirty="0">
                <a:effectLst/>
              </a:rPr>
              <a:t>, N. </a:t>
            </a:r>
            <a:r>
              <a:rPr lang="en-US" dirty="0" err="1">
                <a:effectLst/>
              </a:rPr>
              <a:t>Pianta</a:t>
            </a:r>
            <a:r>
              <a:rPr lang="en-US" dirty="0">
                <a:effectLst/>
              </a:rPr>
              <a:t>, T. </a:t>
            </a:r>
            <a:r>
              <a:rPr lang="en-US" dirty="0" err="1">
                <a:effectLst/>
              </a:rPr>
              <a:t>Klepp</a:t>
            </a:r>
            <a:r>
              <a:rPr lang="en-US" dirty="0">
                <a:effectLst/>
              </a:rPr>
              <a:t>, M. </a:t>
            </a:r>
            <a:r>
              <a:rPr lang="en-US" dirty="0" err="1">
                <a:effectLst/>
              </a:rPr>
              <a:t>Mulazzani</a:t>
            </a:r>
            <a:r>
              <a:rPr lang="en-US" dirty="0">
                <a:effectLst/>
              </a:rPr>
              <a:t>, and E. </a:t>
            </a:r>
            <a:r>
              <a:rPr lang="en-US" dirty="0" err="1">
                <a:effectLst/>
              </a:rPr>
              <a:t>Weippl</a:t>
            </a:r>
            <a:r>
              <a:rPr lang="en-US" dirty="0">
                <a:effectLst/>
              </a:rPr>
              <a:t>, “IMSI-catch me if you can,” </a:t>
            </a:r>
            <a:r>
              <a:rPr lang="en-US" i="1" dirty="0">
                <a:effectLst/>
              </a:rPr>
              <a:t>Proceedings of the 30th Annual Computer Security Applications Conference</a:t>
            </a:r>
            <a:r>
              <a:rPr lang="en-US" dirty="0">
                <a:effectLst/>
              </a:rPr>
              <a:t>, 2014. 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H. Wang, S. Sen, A. </a:t>
            </a:r>
            <a:r>
              <a:rPr lang="en-US" dirty="0" err="1">
                <a:effectLst/>
              </a:rPr>
              <a:t>Elgohary</a:t>
            </a:r>
            <a:r>
              <a:rPr lang="en-US" dirty="0">
                <a:effectLst/>
              </a:rPr>
              <a:t>, M. Farid, M. Youssef, and R. R. Choudhury, “No need to war-drive: unsupervised indoor localization,” </a:t>
            </a:r>
            <a:r>
              <a:rPr lang="en-US" i="1" dirty="0">
                <a:effectLst/>
              </a:rPr>
              <a:t>Proceedings of the 10th international conference on Mobile systems, applications, and services - </a:t>
            </a:r>
            <a:r>
              <a:rPr lang="en-US" i="1" dirty="0" err="1">
                <a:effectLst/>
              </a:rPr>
              <a:t>MobiSys</a:t>
            </a:r>
            <a:r>
              <a:rPr lang="en-US" i="1" dirty="0">
                <a:effectLst/>
              </a:rPr>
              <a:t> '12</a:t>
            </a:r>
            <a:r>
              <a:rPr lang="en-US" dirty="0">
                <a:effectLst/>
              </a:rPr>
              <a:t>, 2012. </a:t>
            </a:r>
          </a:p>
          <a:p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Nisargnp</a:t>
            </a:r>
            <a:r>
              <a:rPr lang="en-US" dirty="0">
                <a:effectLst/>
              </a:rPr>
              <a:t>, “NISARGNP/</a:t>
            </a:r>
            <a:r>
              <a:rPr lang="en-US" dirty="0" err="1">
                <a:effectLst/>
              </a:rPr>
              <a:t>deadreckoning</a:t>
            </a:r>
            <a:r>
              <a:rPr lang="en-US" dirty="0">
                <a:effectLst/>
              </a:rPr>
              <a:t>: Real-time localization on Android phones using inertial sensors (accelerometer, Compass, gyro),” </a:t>
            </a:r>
            <a:r>
              <a:rPr lang="en-US" i="1" dirty="0">
                <a:effectLst/>
              </a:rPr>
              <a:t>GitHub</a:t>
            </a:r>
            <a:r>
              <a:rPr lang="en-US" dirty="0">
                <a:effectLst/>
              </a:rPr>
              <a:t>. [Online]. Available: https://</a:t>
            </a:r>
            <a:r>
              <a:rPr lang="en-US" dirty="0" err="1">
                <a:effectLst/>
              </a:rPr>
              <a:t>github.com</a:t>
            </a:r>
            <a:r>
              <a:rPr lang="en-US" dirty="0">
                <a:effectLst/>
              </a:rPr>
              <a:t>/</a:t>
            </a:r>
            <a:r>
              <a:rPr lang="en-US" dirty="0" err="1">
                <a:effectLst/>
              </a:rPr>
              <a:t>nisargnp</a:t>
            </a:r>
            <a:r>
              <a:rPr lang="en-US" dirty="0">
                <a:effectLst/>
              </a:rPr>
              <a:t>/</a:t>
            </a:r>
            <a:r>
              <a:rPr lang="en-US" dirty="0" err="1">
                <a:effectLst/>
              </a:rPr>
              <a:t>DeadReckoning</a:t>
            </a:r>
            <a:r>
              <a:rPr lang="en-US" dirty="0">
                <a:effectLst/>
              </a:rPr>
              <a:t>. [Accessed: 14-Dec-2022].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6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FF16-88DA-62C6-F083-28A26316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 Questions?</a:t>
            </a:r>
          </a:p>
        </p:txBody>
      </p:sp>
    </p:spTree>
    <p:extLst>
      <p:ext uri="{BB962C8B-B14F-4D97-AF65-F5344CB8AC3E}">
        <p14:creationId xmlns:p14="http://schemas.microsoft.com/office/powerpoint/2010/main" val="383086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9DBF-A6BD-9A8C-616B-5F993E62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FBS attacks (IMSI Catcher)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71C28-0677-4D66-C7BC-6759BB096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6323" cy="4351338"/>
          </a:xfrm>
        </p:spPr>
        <p:txBody>
          <a:bodyPr/>
          <a:lstStyle/>
          <a:p>
            <a:r>
              <a:rPr lang="en-US" dirty="0"/>
              <a:t>Unique Identifier</a:t>
            </a:r>
          </a:p>
          <a:p>
            <a:r>
              <a:rPr lang="en-US" dirty="0"/>
              <a:t>No or optional encryption </a:t>
            </a:r>
          </a:p>
          <a:p>
            <a:r>
              <a:rPr lang="en-US" dirty="0"/>
              <a:t>Track user location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23D9F-5B92-C724-8F1B-C6AA32D84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523" y="1690688"/>
            <a:ext cx="6719277" cy="447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2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BAFE-2273-AB26-59D7-CC220124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Malicious Handover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10E23-7BF0-EA98-C5D3-209A3B3C5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FBSs usually use high transmitting power to attract phones -&gt; Signal Strength</a:t>
            </a:r>
          </a:p>
          <a:p>
            <a:r>
              <a:rPr lang="en-US" dirty="0"/>
              <a:t>FBSs will behave differently than a normal base station (i.e., send slightly different RRC control messages) -&gt; analyze RRC control messages</a:t>
            </a:r>
          </a:p>
          <a:p>
            <a:r>
              <a:rPr lang="en-US" dirty="0"/>
              <a:t>Usually, the handover will occur when the user moved from one cell to another -&gt; detect user movement</a:t>
            </a:r>
          </a:p>
          <a:p>
            <a:r>
              <a:rPr lang="en-US" dirty="0"/>
              <a:t>All the above can be done on a phone</a:t>
            </a:r>
          </a:p>
        </p:txBody>
      </p:sp>
    </p:spTree>
    <p:extLst>
      <p:ext uri="{BB962C8B-B14F-4D97-AF65-F5344CB8AC3E}">
        <p14:creationId xmlns:p14="http://schemas.microsoft.com/office/powerpoint/2010/main" val="411106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C90D-134E-E602-3FDE-7FEEB054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Overview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6887CE8-ED87-4FFE-D32A-5A9D9C302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6960" y="1690688"/>
            <a:ext cx="7758079" cy="4351338"/>
          </a:xfrm>
        </p:spPr>
      </p:pic>
    </p:spTree>
    <p:extLst>
      <p:ext uri="{BB962C8B-B14F-4D97-AF65-F5344CB8AC3E}">
        <p14:creationId xmlns:p14="http://schemas.microsoft.com/office/powerpoint/2010/main" val="149396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2DD2-2564-86F0-97D6-3C28F307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Dead-Reckoning?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7B9C7-A005-B26D-6541-B27310F63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Collecting GPS information requires special permission, which pose privacy concerns.</a:t>
            </a:r>
          </a:p>
          <a:p>
            <a:pPr>
              <a:lnSpc>
                <a:spcPct val="110000"/>
              </a:lnSpc>
            </a:pPr>
            <a:r>
              <a:rPr lang="en-US" dirty="0"/>
              <a:t>Work for indoor locations</a:t>
            </a:r>
          </a:p>
          <a:p>
            <a:pPr>
              <a:lnSpc>
                <a:spcPct val="110000"/>
              </a:lnSpc>
            </a:pPr>
            <a:r>
              <a:rPr lang="en-US" dirty="0"/>
              <a:t>We don’t require a very precise location estimate to achieve our goal. </a:t>
            </a:r>
          </a:p>
        </p:txBody>
      </p:sp>
    </p:spTree>
    <p:extLst>
      <p:ext uri="{BB962C8B-B14F-4D97-AF65-F5344CB8AC3E}">
        <p14:creationId xmlns:p14="http://schemas.microsoft.com/office/powerpoint/2010/main" val="202932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CD83-E16D-CECD-A87F-D337854CC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FB89E-6FDB-829C-04F4-0C4B76ED9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Pixel 6 and Pixel 7 pro running Android 12</a:t>
            </a:r>
          </a:p>
          <a:p>
            <a:r>
              <a:rPr lang="en-US" sz="3200" dirty="0"/>
              <a:t>Sensor data:</a:t>
            </a:r>
          </a:p>
          <a:p>
            <a:pPr lvl="1"/>
            <a:r>
              <a:rPr lang="en-US" sz="2800" dirty="0"/>
              <a:t>Accelerometer: steps</a:t>
            </a:r>
          </a:p>
          <a:p>
            <a:pPr lvl="1"/>
            <a:r>
              <a:rPr lang="en-US" sz="2800" dirty="0"/>
              <a:t>Gyroscope: heading information</a:t>
            </a:r>
          </a:p>
          <a:p>
            <a:pPr lvl="1"/>
            <a:r>
              <a:rPr lang="en-US" sz="2800" dirty="0"/>
              <a:t>Magnetometer: translate direction to global frame</a:t>
            </a:r>
          </a:p>
          <a:p>
            <a:r>
              <a:rPr lang="en-US" sz="3200" dirty="0"/>
              <a:t>Cell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44372-210A-0B63-7C92-B76B14275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992" y="549275"/>
            <a:ext cx="287508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51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3DF0-88A9-D54B-855E-0FDAA0F6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demo.mov">
            <a:hlinkClick r:id="" action="ppaction://media"/>
            <a:extLst>
              <a:ext uri="{FF2B5EF4-FFF2-40B4-BE49-F238E27FC236}">
                <a16:creationId xmlns:a16="http://schemas.microsoft.com/office/drawing/2014/main" id="{59F836A3-DEB1-A86A-1266-69F474BE251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67188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6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4426-6F95-68C1-E18E-B288F3DA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C40EDAA-CE03-C465-234F-26BEE26D15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7007143"/>
              </p:ext>
            </p:extLst>
          </p:nvPr>
        </p:nvGraphicFramePr>
        <p:xfrm>
          <a:off x="1030415" y="1781176"/>
          <a:ext cx="9310686" cy="4564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DBD39F7-6988-AB3F-9EE6-5AA490FAF6F6}"/>
              </a:ext>
            </a:extLst>
          </p:cNvPr>
          <p:cNvSpPr txBox="1"/>
          <p:nvPr/>
        </p:nvSpPr>
        <p:spPr>
          <a:xfrm>
            <a:off x="9988298" y="5514976"/>
            <a:ext cx="136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(m)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F7659C-C559-D335-6F05-5BC402462047}"/>
              </a:ext>
            </a:extLst>
          </p:cNvPr>
          <p:cNvSpPr txBox="1"/>
          <p:nvPr/>
        </p:nvSpPr>
        <p:spPr>
          <a:xfrm>
            <a:off x="1030415" y="1411844"/>
            <a:ext cx="103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 (m)</a:t>
            </a:r>
          </a:p>
        </p:txBody>
      </p:sp>
    </p:spTree>
    <p:extLst>
      <p:ext uri="{BB962C8B-B14F-4D97-AF65-F5344CB8AC3E}">
        <p14:creationId xmlns:p14="http://schemas.microsoft.com/office/powerpoint/2010/main" val="3826398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1C7F-0623-329E-43F6-2F11ADC3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CE573-D003-5EE4-4F09-AE04C9DFD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more information into consideration</a:t>
            </a:r>
          </a:p>
          <a:p>
            <a:pPr lvl="1"/>
            <a:r>
              <a:rPr lang="en-US" dirty="0"/>
              <a:t>E.g., Handover commands, signal strength, messaging sequences</a:t>
            </a:r>
          </a:p>
          <a:p>
            <a:r>
              <a:rPr lang="en-US" dirty="0"/>
              <a:t>Take into consideration more movement patterns</a:t>
            </a:r>
          </a:p>
          <a:p>
            <a:pPr lvl="1"/>
            <a:r>
              <a:rPr lang="en-US" dirty="0"/>
              <a:t>Biking, running, etc. </a:t>
            </a:r>
          </a:p>
          <a:p>
            <a:r>
              <a:rPr lang="en-US" dirty="0"/>
              <a:t>Using machine learning techniques to raise malicious handover alerts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0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385</Words>
  <Application>Microsoft Macintosh PowerPoint</Application>
  <PresentationFormat>Widescreen</PresentationFormat>
  <Paragraphs>46</Paragraphs>
  <Slides>12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Detection of Malicious Handover in Mobile Networks Using Dead-reckoning </vt:lpstr>
      <vt:lpstr>FBS attacks (IMSI Catcher) </vt:lpstr>
      <vt:lpstr>Identify Malicious Handover</vt:lpstr>
      <vt:lpstr>Idea Overview</vt:lpstr>
      <vt:lpstr>Why Dead-Reckoning?</vt:lpstr>
      <vt:lpstr>Evaluation</vt:lpstr>
      <vt:lpstr>Demo</vt:lpstr>
      <vt:lpstr>Evaluation</vt:lpstr>
      <vt:lpstr>Future Work</vt:lpstr>
      <vt:lpstr>Future Evaluations</vt:lpstr>
      <vt:lpstr>References</vt:lpstr>
      <vt:lpstr>Thanks!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Malicious Handover in Mobile Networks Using Dead-reckoning and Base-Station Signal Strength</dc:title>
  <dc:creator>Yang, Tianchang</dc:creator>
  <cp:lastModifiedBy>Yang, Tianchang</cp:lastModifiedBy>
  <cp:revision>30</cp:revision>
  <dcterms:created xsi:type="dcterms:W3CDTF">2022-10-29T18:19:08Z</dcterms:created>
  <dcterms:modified xsi:type="dcterms:W3CDTF">2022-12-15T14:58:37Z</dcterms:modified>
</cp:coreProperties>
</file>