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61" r:id="rId3"/>
    <p:sldId id="262" r:id="rId4"/>
    <p:sldId id="256" r:id="rId5"/>
    <p:sldId id="258" r:id="rId6"/>
    <p:sldId id="259" r:id="rId7"/>
    <p:sldId id="260" r:id="rId8"/>
    <p:sldId id="267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14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4F58-02C4-4602-A448-987C2CCDE7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B5CA-5938-451F-BC2C-9E5B01C38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259632" y="2348880"/>
            <a:ext cx="6192688" cy="7200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Talk about  </a:t>
            </a:r>
            <a:r>
              <a:rPr lang="en-US" altLang="zh-CN" dirty="0" smtClean="0"/>
              <a:t>Chapter-4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184948" y="260648"/>
            <a:ext cx="4104456" cy="5760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、电子自旋假设的内容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9409" y="1232756"/>
            <a:ext cx="879532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解答：每个</a:t>
            </a:r>
            <a:r>
              <a:rPr lang="zh-CN" altLang="en-US" sz="2800" dirty="0" smtClean="0"/>
              <a:t>电子都具有自旋角动量    ，自旋角动量在任一个方向的投影都只有两个分量</a:t>
            </a:r>
            <a:endParaRPr lang="en-US" altLang="zh-CN" sz="28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96136" y="1269007"/>
          <a:ext cx="279400" cy="43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" imgW="139700" imgH="215900" progId="Equation.DSMT4">
                  <p:embed/>
                </p:oleObj>
              </mc:Choice>
              <mc:Fallback>
                <p:oleObj name="Equation" r:id="rId1" imgW="139700" imgH="215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269007"/>
                        <a:ext cx="279400" cy="431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16736" y="1680240"/>
          <a:ext cx="846832" cy="59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558800" imgH="393700" progId="Equation.DSMT4">
                  <p:embed/>
                </p:oleObj>
              </mc:Choice>
              <mc:Fallback>
                <p:oleObj name="Equation" r:id="rId3" imgW="5588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736" y="1680240"/>
                        <a:ext cx="846832" cy="596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副标题 2"/>
          <p:cNvSpPr txBox="1"/>
          <p:nvPr/>
        </p:nvSpPr>
        <p:spPr>
          <a:xfrm>
            <a:off x="292948" y="2627496"/>
            <a:ext cx="5688632" cy="5760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dirty="0"/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zh-CN" sz="2800" dirty="0"/>
              <a:t>简述史特恩－盖拉赫实验意义</a:t>
            </a:r>
            <a:endParaRPr lang="zh-CN" altLang="zh-CN" sz="2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786" y="371703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解答：</a:t>
            </a:r>
            <a:r>
              <a:rPr lang="en-US" altLang="zh-CN" sz="2800" dirty="0" smtClean="0"/>
              <a:t>Stern-</a:t>
            </a:r>
            <a:r>
              <a:rPr lang="en-US" altLang="zh-CN" sz="2800" dirty="0" err="1" smtClean="0"/>
              <a:t>Gerlach</a:t>
            </a:r>
            <a:r>
              <a:rPr lang="zh-CN" altLang="zh-CN" sz="2800" dirty="0" smtClean="0"/>
              <a:t>实验是对量子理论的重要证明，它主要进行了如下方面的验证：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）、角动量空间取向量子化的正确性；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）、电子自旋假设是正确的，而且自旋量子数</a:t>
            </a:r>
            <a:r>
              <a:rPr lang="en-US" altLang="zh-CN" sz="2800" i="1" dirty="0" smtClean="0"/>
              <a:t>s </a:t>
            </a:r>
            <a:r>
              <a:rPr lang="en-US" altLang="zh-CN" sz="2800" dirty="0" smtClean="0"/>
              <a:t>=1/2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）、电子自旋磁矩μ</a:t>
            </a:r>
            <a:r>
              <a:rPr lang="en-US" altLang="zh-CN" sz="2800" i="1" baseline="-25000" dirty="0" err="1" smtClean="0"/>
              <a:t>sz</a:t>
            </a:r>
            <a:r>
              <a:rPr lang="en-US" altLang="zh-CN" sz="2800" dirty="0" smtClean="0"/>
              <a:t>=</a:t>
            </a:r>
            <a:r>
              <a:rPr lang="zh-CN" altLang="zh-CN" sz="2800" dirty="0" smtClean="0"/>
              <a:t>±μ</a:t>
            </a:r>
            <a:r>
              <a:rPr lang="en-US" altLang="zh-CN" sz="2800" i="1" baseline="-25000" dirty="0" smtClean="0"/>
              <a:t>B</a:t>
            </a:r>
            <a:r>
              <a:rPr lang="zh-CN" altLang="zh-CN" sz="2800" dirty="0" smtClean="0"/>
              <a:t>。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dvAuto="0" autoUpdateAnimBg="0" build="p"/>
      <p:bldP spid="8" grpId="0" animBg="1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107504" y="404664"/>
            <a:ext cx="8496944" cy="5760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2800" dirty="0"/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zh-CN" sz="2800" dirty="0"/>
              <a:t>简述碱金属原子光谱精细结构特点及其形成原因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35496" y="3212976"/>
            <a:ext cx="6768752" cy="5760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2800" dirty="0"/>
              <a:t>4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zh-CN" sz="2800" dirty="0"/>
              <a:t>简述反常塞曼效应特点极其反常原因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196752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 smtClean="0"/>
              <a:t>解答：</a:t>
            </a:r>
            <a:r>
              <a:rPr lang="zh-CN" altLang="zh-CN" sz="2800" dirty="0" smtClean="0"/>
              <a:t>碱金属</a:t>
            </a:r>
            <a:r>
              <a:rPr lang="zh-CN" altLang="zh-CN" sz="2800" dirty="0" smtClean="0"/>
              <a:t>光谱精细结构指主线系和锐线系都是双线结构，漫线系和基线系都是三线结构。</a:t>
            </a:r>
            <a:r>
              <a:rPr lang="en-US" altLang="zh-CN" sz="2800" dirty="0" smtClean="0"/>
              <a:t>                                                     </a:t>
            </a:r>
            <a:endParaRPr lang="zh-CN" altLang="zh-CN" sz="2800" dirty="0" smtClean="0"/>
          </a:p>
          <a:p>
            <a:r>
              <a:rPr lang="zh-CN" altLang="zh-CN" sz="2800" dirty="0" smtClean="0"/>
              <a:t>产生精细结构的原因是电子自旋的存在，自旋和轨道间的磁相互作用导致原子光谱和能级出现精细结构。</a:t>
            </a:r>
            <a:endParaRPr lang="zh-CN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323528" y="4293096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解答：</a:t>
            </a:r>
            <a:r>
              <a:rPr lang="zh-CN" altLang="en-US" sz="28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双重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或多重结构的原子光谱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在较弱的磁场中</a:t>
            </a:r>
            <a:r>
              <a:rPr lang="en-US" altLang="zh-CN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每一条谱线分裂成许多条分线被称为是反常塞曼效应</a:t>
            </a:r>
            <a:r>
              <a:rPr lang="zh-CN" altLang="en-US" sz="28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由于双重或多重</a:t>
            </a:r>
            <a:r>
              <a:rPr lang="zh-CN" altLang="en-US" sz="28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能级    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在磁场作用下能级分裂后间隔不同，跃迁后形成多条谱线。 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76056" y="5301208"/>
          <a:ext cx="504056" cy="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1" imgW="342900" imgH="203200" progId="Equation.DSMT4">
                  <p:embed/>
                </p:oleObj>
              </mc:Choice>
              <mc:Fallback>
                <p:oleObj name="Equation" r:id="rId1" imgW="342900" imgH="203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301208"/>
                        <a:ext cx="504056" cy="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utoUpdateAnimBg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2376264"/>
          </a:xfrm>
        </p:spPr>
        <p:txBody>
          <a:bodyPr wrap="square" anchor="t" anchorCtr="0">
            <a:no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锌原子光谱</a:t>
            </a:r>
            <a:r>
              <a:rPr lang="zh-CN" altLang="zh-CN" sz="2800" dirty="0"/>
              <a:t>中的一条谱线</a:t>
            </a:r>
            <a:r>
              <a:rPr lang="en-US" altLang="zh-CN" sz="2800" dirty="0"/>
              <a:t> ( 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/>
              </a:rPr>
              <a:t>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) </a:t>
            </a:r>
            <a:r>
              <a:rPr lang="zh-CN" altLang="zh-CN" sz="2800" dirty="0"/>
              <a:t>在</a:t>
            </a:r>
            <a:r>
              <a:rPr lang="en-US" altLang="zh-CN" sz="2800" dirty="0"/>
              <a:t>B</a:t>
            </a:r>
            <a:r>
              <a:rPr lang="zh-CN" altLang="zh-CN" sz="2800" dirty="0"/>
              <a:t>为</a:t>
            </a:r>
            <a:r>
              <a:rPr lang="en-US" altLang="zh-CN" sz="2800" dirty="0" smtClean="0"/>
              <a:t>1.0T</a:t>
            </a:r>
            <a:r>
              <a:rPr lang="zh-CN" altLang="zh-CN" sz="2800" dirty="0" smtClean="0"/>
              <a:t>的</a:t>
            </a:r>
            <a:br>
              <a:rPr lang="en-US" altLang="zh-CN" sz="2800" dirty="0" smtClean="0"/>
            </a:br>
            <a:r>
              <a:rPr lang="en-US" altLang="zh-CN" sz="2800" dirty="0" smtClean="0"/>
              <a:t>     </a:t>
            </a:r>
            <a:r>
              <a:rPr lang="zh-CN" altLang="zh-CN" sz="2800" dirty="0" smtClean="0"/>
              <a:t>磁场</a:t>
            </a:r>
            <a:r>
              <a:rPr lang="zh-CN" altLang="zh-CN" sz="2800" dirty="0"/>
              <a:t>中发生塞曼分裂，试问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1) </a:t>
            </a:r>
            <a:r>
              <a:rPr lang="zh-CN" altLang="zh-CN" sz="2800" dirty="0"/>
              <a:t>从垂直于磁场</a:t>
            </a:r>
            <a:r>
              <a:rPr lang="zh-CN" altLang="zh-CN" sz="2800" dirty="0" smtClean="0"/>
              <a:t>方向观察</a:t>
            </a:r>
            <a:r>
              <a:rPr lang="zh-CN" altLang="zh-CN" sz="2800" dirty="0"/>
              <a:t>，原谱线分裂为几条</a:t>
            </a:r>
            <a:r>
              <a:rPr lang="zh-CN" altLang="zh-CN" sz="2800" dirty="0" smtClean="0"/>
              <a:t>？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2) </a:t>
            </a:r>
            <a:r>
              <a:rPr lang="zh-CN" altLang="zh-CN" sz="2800" dirty="0"/>
              <a:t>相邻两谱线的波数差等于多少</a:t>
            </a:r>
            <a:r>
              <a:rPr lang="en-US" altLang="zh-CN" sz="2800" dirty="0"/>
              <a:t>(</a:t>
            </a:r>
            <a:r>
              <a:rPr lang="zh-CN" altLang="zh-CN" sz="2800" dirty="0"/>
              <a:t>用洛仑兹单位表示</a:t>
            </a:r>
            <a:r>
              <a:rPr lang="en-US" altLang="zh-CN" sz="2800" dirty="0"/>
              <a:t>)</a:t>
            </a:r>
            <a:r>
              <a:rPr lang="zh-CN" altLang="zh-CN" sz="2800" dirty="0" smtClean="0"/>
              <a:t>？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3) </a:t>
            </a:r>
            <a:r>
              <a:rPr lang="zh-CN" altLang="zh-CN" sz="2800" dirty="0"/>
              <a:t>是否属于正常塞曼效应，为什么？请画出</a:t>
            </a:r>
            <a:r>
              <a:rPr lang="zh-CN" altLang="zh-CN" sz="2800" dirty="0" smtClean="0"/>
              <a:t>相应的能级跃迁图。</a:t>
            </a:r>
            <a:r>
              <a:rPr lang="en-US" altLang="zh-CN" sz="2800" dirty="0" smtClean="0"/>
              <a:t>     </a:t>
            </a:r>
            <a:br>
              <a:rPr lang="en-US" altLang="zh-CN" sz="2800" dirty="0" smtClean="0"/>
            </a:br>
            <a:br>
              <a:rPr lang="en-US" altLang="zh-CN" sz="2800" dirty="0"/>
            </a:br>
            <a:br>
              <a:rPr lang="en-US" altLang="zh-CN" sz="2800" dirty="0" smtClean="0"/>
            </a:br>
            <a:br>
              <a:rPr lang="en-US" altLang="zh-CN" sz="2800" dirty="0"/>
            </a:br>
            <a:r>
              <a:rPr lang="en-US" altLang="zh-CN" sz="2800" dirty="0" smtClean="0"/>
              <a:t>          </a:t>
            </a:r>
            <a:endParaRPr lang="zh-CN" altLang="en-US" sz="28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5361" name="组合 37"/>
          <p:cNvGrpSpPr/>
          <p:nvPr/>
        </p:nvGrpSpPr>
        <p:grpSpPr bwMode="auto">
          <a:xfrm>
            <a:off x="4355976" y="2708920"/>
            <a:ext cx="2304256" cy="576064"/>
            <a:chOff x="0" y="0"/>
            <a:chExt cx="2880" cy="585"/>
          </a:xfrm>
        </p:grpSpPr>
        <p:sp>
          <p:nvSpPr>
            <p:cNvPr id="38" name="直线 20"/>
            <p:cNvSpPr>
              <a:spLocks noChangeShapeType="1"/>
            </p:cNvSpPr>
            <p:nvPr/>
          </p:nvSpPr>
          <p:spPr bwMode="auto">
            <a:xfrm>
              <a:off x="0" y="9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直线 21"/>
            <p:cNvSpPr>
              <a:spLocks noChangeShapeType="1"/>
            </p:cNvSpPr>
            <p:nvPr/>
          </p:nvSpPr>
          <p:spPr bwMode="auto">
            <a:xfrm>
              <a:off x="0" y="561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直线 22"/>
            <p:cNvSpPr>
              <a:spLocks noChangeShapeType="1"/>
            </p:cNvSpPr>
            <p:nvPr/>
          </p:nvSpPr>
          <p:spPr bwMode="auto">
            <a:xfrm>
              <a:off x="1048" y="167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直线 23"/>
            <p:cNvSpPr>
              <a:spLocks noChangeShapeType="1"/>
            </p:cNvSpPr>
            <p:nvPr/>
          </p:nvSpPr>
          <p:spPr bwMode="auto">
            <a:xfrm rot="7200000">
              <a:off x="2019" y="158"/>
              <a:ext cx="585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直线 24"/>
            <p:cNvSpPr>
              <a:spLocks noChangeShapeType="1"/>
            </p:cNvSpPr>
            <p:nvPr/>
          </p:nvSpPr>
          <p:spPr bwMode="auto">
            <a:xfrm flipH="1">
              <a:off x="1822" y="119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368" name="Rectangle 8"/>
          <p:cNvSpPr>
            <a:spLocks noChangeArrowheads="1"/>
          </p:cNvSpPr>
          <p:nvPr/>
        </p:nvSpPr>
        <p:spPr bwMode="auto">
          <a:xfrm rot="10800000" flipV="1">
            <a:off x="323528" y="2385174"/>
            <a:ext cx="374441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355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）据格罗春图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763688" y="2390110"/>
            <a:ext cx="633670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743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   0         -1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30714" y="3244334"/>
            <a:ext cx="169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</a:t>
            </a:r>
            <a:r>
              <a:rPr lang="en-US" altLang="zh-CN" sz="2000" baseline="-25000" dirty="0"/>
              <a:t>J1</a:t>
            </a:r>
            <a:r>
              <a:rPr lang="en-US" altLang="zh-CN" sz="2000" dirty="0"/>
              <a:t>    0 </a:t>
            </a:r>
            <a:endParaRPr lang="zh-CN" altLang="en-US" sz="2000" dirty="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411760" y="3645024"/>
            <a:ext cx="633670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从垂直于磁场方向观察，原谱线分裂为三条。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376" name="对象 25"/>
          <p:cNvGraphicFramePr>
            <a:graphicFrameLocks noChangeAspect="1"/>
          </p:cNvGraphicFramePr>
          <p:nvPr/>
        </p:nvGraphicFramePr>
        <p:xfrm>
          <a:off x="1763687" y="4149080"/>
          <a:ext cx="351780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" r:id="rId1" imgW="2211070" imgH="419100" progId="">
                  <p:embed/>
                </p:oleObj>
              </mc:Choice>
              <mc:Fallback>
                <p:oleObj name="" r:id="rId1" imgW="2211070" imgH="419100" progId="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4149080"/>
                        <a:ext cx="3517803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39552" y="4221088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15378" name="对象 4"/>
          <p:cNvGraphicFramePr>
            <a:graphicFrameLocks noChangeAspect="1"/>
          </p:cNvGraphicFramePr>
          <p:nvPr/>
        </p:nvGraphicFramePr>
        <p:xfrm>
          <a:off x="2483767" y="5661248"/>
          <a:ext cx="406125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" r:id="rId3" imgW="2512695" imgH="266700" progId="Equation.3">
                  <p:embed/>
                </p:oleObj>
              </mc:Choice>
              <mc:Fallback>
                <p:oleObj name="" r:id="rId3" imgW="2512695" imgH="2667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7" y="5661248"/>
                        <a:ext cx="4061251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5"/>
          <p:cNvGraphicFramePr>
            <a:graphicFrameLocks noChangeAspect="1"/>
          </p:cNvGraphicFramePr>
          <p:nvPr/>
        </p:nvGraphicFramePr>
        <p:xfrm>
          <a:off x="6372200" y="6237312"/>
          <a:ext cx="43204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" r:id="rId5" imgW="229870" imgH="203835" progId="Equation.3">
                  <p:embed/>
                </p:oleObj>
              </mc:Choice>
              <mc:Fallback>
                <p:oleObj name="" r:id="rId5" imgW="229870" imgH="203835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6237312"/>
                        <a:ext cx="432048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691680" y="4725144"/>
            <a:ext cx="640871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                           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0, M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J1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0,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J1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83568" y="6165304"/>
            <a:ext cx="5400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得：相邻两谱线的波数差为：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 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68" grpId="0"/>
      <p:bldP spid="15374" grpId="0"/>
      <p:bldP spid="18" grpId="0"/>
      <p:bldP spid="15375" grpId="0"/>
      <p:bldP spid="21" grpId="0"/>
      <p:bldP spid="15379" grpId="0"/>
      <p:bldP spid="15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0648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）∵对于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和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zh-CN" sz="2400" dirty="0"/>
              <a:t>，其自旋量子数</a:t>
            </a:r>
            <a:r>
              <a:rPr lang="en-US" altLang="zh-CN" sz="2400" dirty="0"/>
              <a:t>S = 1 ≠ 0</a:t>
            </a:r>
            <a:r>
              <a:rPr lang="zh-CN" altLang="zh-CN" sz="2400" dirty="0"/>
              <a:t>，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547664" y="836712"/>
            <a:ext cx="333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/>
              <a:t>∴ 不是正常塞曼效应。</a:t>
            </a:r>
            <a:endParaRPr lang="zh-CN" altLang="en-US" sz="2400" dirty="0"/>
          </a:p>
        </p:txBody>
      </p:sp>
      <p:grpSp>
        <p:nvGrpSpPr>
          <p:cNvPr id="16385" name="组合 22"/>
          <p:cNvGrpSpPr/>
          <p:nvPr/>
        </p:nvGrpSpPr>
        <p:grpSpPr bwMode="auto">
          <a:xfrm>
            <a:off x="1691680" y="2060848"/>
            <a:ext cx="4579987" cy="1628006"/>
            <a:chOff x="0" y="0"/>
            <a:chExt cx="5624" cy="1770"/>
          </a:xfrm>
        </p:grpSpPr>
        <p:sp>
          <p:nvSpPr>
            <p:cNvPr id="23" name="直线 30"/>
            <p:cNvSpPr>
              <a:spLocks noChangeShapeType="1"/>
            </p:cNvSpPr>
            <p:nvPr/>
          </p:nvSpPr>
          <p:spPr bwMode="auto">
            <a:xfrm>
              <a:off x="3286" y="421"/>
              <a:ext cx="23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直线 31"/>
            <p:cNvSpPr>
              <a:spLocks noChangeShapeType="1"/>
            </p:cNvSpPr>
            <p:nvPr/>
          </p:nvSpPr>
          <p:spPr bwMode="auto">
            <a:xfrm>
              <a:off x="3314" y="1"/>
              <a:ext cx="23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直线 32"/>
            <p:cNvSpPr>
              <a:spLocks noChangeShapeType="1"/>
            </p:cNvSpPr>
            <p:nvPr/>
          </p:nvSpPr>
          <p:spPr bwMode="auto">
            <a:xfrm>
              <a:off x="3300" y="841"/>
              <a:ext cx="23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直线 33"/>
            <p:cNvSpPr>
              <a:spLocks noChangeShapeType="1"/>
            </p:cNvSpPr>
            <p:nvPr/>
          </p:nvSpPr>
          <p:spPr bwMode="auto">
            <a:xfrm>
              <a:off x="3314" y="1770"/>
              <a:ext cx="23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直线 34"/>
            <p:cNvSpPr>
              <a:spLocks noChangeShapeType="1"/>
            </p:cNvSpPr>
            <p:nvPr/>
          </p:nvSpPr>
          <p:spPr bwMode="auto">
            <a:xfrm>
              <a:off x="0" y="435"/>
              <a:ext cx="1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直线 35"/>
            <p:cNvSpPr>
              <a:spLocks noChangeShapeType="1"/>
            </p:cNvSpPr>
            <p:nvPr/>
          </p:nvSpPr>
          <p:spPr bwMode="auto">
            <a:xfrm>
              <a:off x="16" y="1770"/>
              <a:ext cx="1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直线 36"/>
            <p:cNvSpPr>
              <a:spLocks noChangeShapeType="1"/>
            </p:cNvSpPr>
            <p:nvPr/>
          </p:nvSpPr>
          <p:spPr bwMode="auto">
            <a:xfrm>
              <a:off x="1858" y="450"/>
              <a:ext cx="78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直线 37"/>
            <p:cNvSpPr>
              <a:spLocks noChangeShapeType="1"/>
            </p:cNvSpPr>
            <p:nvPr/>
          </p:nvSpPr>
          <p:spPr bwMode="auto">
            <a:xfrm>
              <a:off x="1858" y="1740"/>
              <a:ext cx="78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直线 38"/>
            <p:cNvSpPr>
              <a:spLocks noChangeShapeType="1"/>
            </p:cNvSpPr>
            <p:nvPr/>
          </p:nvSpPr>
          <p:spPr bwMode="auto">
            <a:xfrm>
              <a:off x="5118" y="0"/>
              <a:ext cx="0" cy="1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直线 39"/>
            <p:cNvSpPr>
              <a:spLocks noChangeShapeType="1"/>
            </p:cNvSpPr>
            <p:nvPr/>
          </p:nvSpPr>
          <p:spPr bwMode="auto">
            <a:xfrm flipH="1">
              <a:off x="4352" y="435"/>
              <a:ext cx="16" cy="1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直线 40"/>
            <p:cNvSpPr>
              <a:spLocks noChangeShapeType="1"/>
            </p:cNvSpPr>
            <p:nvPr/>
          </p:nvSpPr>
          <p:spPr bwMode="auto">
            <a:xfrm flipH="1">
              <a:off x="3706" y="870"/>
              <a:ext cx="16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93775" y="177281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B = 0</a:t>
            </a:r>
            <a:endParaRPr lang="zh-CN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1043608" y="2204864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aseline="30000" dirty="0"/>
              <a:t>3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1115616" y="3429000"/>
            <a:ext cx="551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aseline="30000" dirty="0"/>
              <a:t>3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588224" y="1268760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</a:t>
            </a:r>
            <a:r>
              <a:rPr lang="en-US" altLang="zh-CN" sz="2400" baseline="-25000" dirty="0"/>
              <a:t>J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6444208" y="184482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444208" y="2132856"/>
            <a:ext cx="335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-25000" dirty="0" smtClean="0"/>
              <a:t>0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379132" y="2636912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/>
              <a:t> </a:t>
            </a:r>
            <a:r>
              <a:rPr lang="en-US" altLang="zh-CN" sz="2000" dirty="0"/>
              <a:t>-1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6516216" y="3327375"/>
            <a:ext cx="335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baseline="-25000" dirty="0" smtClean="0"/>
              <a:t>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51520" y="216689"/>
            <a:ext cx="8712968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3524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Na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原子的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3/2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→3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跃迁产生波长为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5890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/>
                <a:ea typeface="华文仿宋" panose="02010600040101010101" pitchFamily="2" charset="-122"/>
                <a:cs typeface="Times New Roman" panose="02020603050405020304" pitchFamily="18" charset="0"/>
              </a:rPr>
              <a:t>Å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的谱线，在磁感应强度为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的磁场中发生塞曼效应，谱线产生分裂。求：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3524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垂直于磁场观察时，原谱线分裂为几条？ 分裂谱线波数的变化值等于多少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用洛仑兹单位表示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？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(2) </a:t>
            </a:r>
            <a:r>
              <a:rPr lang="zh-CN" altLang="zh-CN" sz="2400" dirty="0"/>
              <a:t>画出能级跃迁图； </a:t>
            </a:r>
            <a:endParaRPr lang="zh-CN" altLang="zh-CN" sz="2400" dirty="0"/>
          </a:p>
          <a:p>
            <a:r>
              <a:rPr lang="en-US" altLang="zh-CN" sz="2400" dirty="0"/>
              <a:t>(3) </a:t>
            </a:r>
            <a:r>
              <a:rPr lang="zh-CN" altLang="zh-CN" sz="2400" dirty="0"/>
              <a:t>原子处在</a:t>
            </a:r>
            <a:r>
              <a:rPr lang="en-US" altLang="zh-CN" sz="2400" dirty="0"/>
              <a:t>3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3/2</a:t>
            </a:r>
            <a:r>
              <a:rPr lang="zh-CN" altLang="zh-CN" sz="2400" dirty="0"/>
              <a:t>状态时总的有效磁矩</a:t>
            </a:r>
            <a:r>
              <a:rPr lang="en-US" altLang="zh-CN" sz="2400" dirty="0" err="1"/>
              <a:t>μ</a:t>
            </a:r>
            <a:r>
              <a:rPr lang="en-US" altLang="zh-CN" sz="2400" baseline="-25000" dirty="0" err="1"/>
              <a:t>J</a:t>
            </a:r>
            <a:r>
              <a:rPr lang="zh-CN" altLang="zh-CN" sz="2400" dirty="0" smtClean="0"/>
              <a:t>？</a:t>
            </a:r>
            <a:endParaRPr lang="zh-CN" altLang="zh-CN" sz="24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73380" y="2538730"/>
            <a:ext cx="1739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ea typeface="宋体" panose="02010600030101010101" pitchFamily="2" charset="-122"/>
              </a:rPr>
              <a:t>解答：（</a:t>
            </a:r>
            <a:r>
              <a:rPr lang="en-US" altLang="zh-CN" sz="2400" b="0">
                <a:ea typeface="宋体" panose="02010600030101010101" pitchFamily="2" charset="-122"/>
              </a:rPr>
              <a:t>1</a:t>
            </a:r>
            <a:r>
              <a:rPr lang="zh-CN" altLang="en-US" sz="2400" b="0">
                <a:ea typeface="宋体" panose="02010600030101010101" pitchFamily="2" charset="-122"/>
              </a:rPr>
              <a:t>）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335" y="2453005"/>
            <a:ext cx="5052695" cy="8858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1460" y="3301365"/>
            <a:ext cx="17157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711200"/>
            <a:r>
              <a:rPr lang="zh-CN" sz="2400" b="0">
                <a:ea typeface="宋体" panose="02010600030101010101" pitchFamily="2" charset="-122"/>
              </a:rPr>
              <a:t>对于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836420" y="3407410"/>
            <a:ext cx="528320" cy="299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" name="文本框 120"/>
          <p:cNvSpPr txBox="1"/>
          <p:nvPr/>
        </p:nvSpPr>
        <p:spPr>
          <a:xfrm>
            <a:off x="217170" y="3778250"/>
            <a:ext cx="19380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711200"/>
            <a:r>
              <a:rPr lang="zh-CN" sz="2400" b="0">
                <a:ea typeface="宋体" panose="02010600030101010101" pitchFamily="2" charset="-122"/>
              </a:rPr>
              <a:t>对于</a:t>
            </a:r>
            <a:endParaRPr lang="zh-CN" altLang="en-US" sz="2400"/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90065" y="3812540"/>
            <a:ext cx="554355" cy="354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" name="文本框 121"/>
          <p:cNvSpPr txBox="1"/>
          <p:nvPr/>
        </p:nvSpPr>
        <p:spPr>
          <a:xfrm>
            <a:off x="1985010" y="3812540"/>
            <a:ext cx="23660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711200"/>
            <a:r>
              <a:rPr lang="zh-CN" sz="2400" b="0">
                <a:ea typeface="宋体" panose="02010600030101010101" pitchFamily="2" charset="-122"/>
              </a:rPr>
              <a:t>：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sz="2400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2566035" y="3338195"/>
            <a:ext cx="14262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>
                <a:ea typeface="宋体" panose="02010600030101010101" pitchFamily="2" charset="-122"/>
                <a:sym typeface="+mn-ea"/>
              </a:rPr>
              <a:t>：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en-US" sz="2400" baseline="-250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4/3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/>
          </a:p>
        </p:txBody>
      </p:sp>
      <p:pic>
        <p:nvPicPr>
          <p:cNvPr id="22" name="图片 21" descr="MUC6E%_8ZAXSM73%Z274Y6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745" y="3406775"/>
            <a:ext cx="5017135" cy="32524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73380" y="4876800"/>
            <a:ext cx="30448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ea typeface="宋体" panose="02010600030101010101" pitchFamily="2" charset="-122"/>
              </a:rPr>
              <a:t>则在垂直于磁场方向观察时，原子谱线分裂为六条。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bldLvl="0" animBg="1"/>
      <p:bldP spid="119" grpId="0"/>
      <p:bldP spid="18" grpId="0"/>
      <p:bldP spid="21" grpId="0"/>
      <p:bldP spid="121" grpId="0"/>
      <p:bldP spid="1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1020445"/>
            <a:ext cx="7028180" cy="39992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7cb6ceaa-10ab-4ad0-9eff-7d43b5b5079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全屏显示(4:3)</PresentationFormat>
  <Paragraphs>76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Symbol</vt:lpstr>
      <vt:lpstr>华文仿宋</vt:lpstr>
      <vt:lpstr>仿宋_GB2312</vt:lpstr>
      <vt:lpstr>仿宋</vt:lpstr>
      <vt:lpstr>Arial</vt:lpstr>
      <vt:lpstr>Calibri</vt:lpstr>
      <vt:lpstr>微软雅黑</vt:lpstr>
      <vt:lpstr>Arial Unicode MS</vt:lpstr>
      <vt:lpstr>Office 主题</vt:lpstr>
      <vt:lpstr>Equation.DSMT4</vt:lpstr>
      <vt:lpstr>Equation.DSMT4</vt:lpstr>
      <vt:lpstr>Equation.DSMT4</vt:lpstr>
      <vt:lpstr>Equation.3</vt:lpstr>
      <vt:lpstr>Equation.3</vt:lpstr>
      <vt:lpstr>Talk about  Chapter-4</vt:lpstr>
      <vt:lpstr>PowerPoint 演示文稿</vt:lpstr>
      <vt:lpstr>PowerPoint 演示文稿</vt:lpstr>
      <vt:lpstr>5、锌原子光谱中的一条谱线 ( 3S13P0 ) 在B为1.0T的      磁场中发生塞曼分裂，试问：(1) 从垂直于磁场方向观察，原谱线分裂为几条？(2) 相邻两谱线的波数差等于多少(用洛仑兹单位表示)？(3) 是否属于正常塞曼效应，为什么？请画出相应的能级跃迁图。                 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about  Chapter 4</dc:title>
  <dc:creator>hlyu</dc:creator>
  <cp:lastModifiedBy>hlyu</cp:lastModifiedBy>
  <cp:revision>32</cp:revision>
  <dcterms:created xsi:type="dcterms:W3CDTF">2018-04-03T03:05:00Z</dcterms:created>
  <dcterms:modified xsi:type="dcterms:W3CDTF">2019-03-19T07:20:32Z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