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0" r:id="rId3"/>
    <p:sldId id="296" r:id="rId4"/>
    <p:sldId id="283" r:id="rId5"/>
    <p:sldId id="300" r:id="rId6"/>
    <p:sldId id="294" r:id="rId7"/>
    <p:sldId id="263" r:id="rId8"/>
    <p:sldId id="284" r:id="rId9"/>
    <p:sldId id="286" r:id="rId10"/>
    <p:sldId id="285" r:id="rId11"/>
    <p:sldId id="297" r:id="rId12"/>
    <p:sldId id="270" r:id="rId13"/>
    <p:sldId id="295" r:id="rId14"/>
    <p:sldId id="299" r:id="rId15"/>
    <p:sldId id="30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lectrostatics" id="{02FEB3F1-DC91-4178-BAAD-771D7EB35403}">
          <p14:sldIdLst>
            <p14:sldId id="257"/>
            <p14:sldId id="260"/>
            <p14:sldId id="296"/>
            <p14:sldId id="283"/>
            <p14:sldId id="300"/>
            <p14:sldId id="294"/>
            <p14:sldId id="263"/>
            <p14:sldId id="284"/>
            <p14:sldId id="286"/>
            <p14:sldId id="285"/>
            <p14:sldId id="297"/>
            <p14:sldId id="270"/>
            <p14:sldId id="295"/>
            <p14:sldId id="299"/>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90" d="100"/>
          <a:sy n="90" d="100"/>
        </p:scale>
        <p:origin x="1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4DE17-2DFA-4183-8685-084A4D664A02}" type="datetimeFigureOut">
              <a:rPr lang="zh-CN" altLang="en-US" smtClean="0"/>
              <a:t>2023/4/15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47393-98AF-4117-BBFF-D144C51FABB7}" type="slidenum">
              <a:rPr lang="zh-CN" altLang="en-US" smtClean="0"/>
              <a:t>‹#›</a:t>
            </a:fld>
            <a:endParaRPr lang="zh-CN" altLang="en-US"/>
          </a:p>
        </p:txBody>
      </p:sp>
    </p:spTree>
    <p:extLst>
      <p:ext uri="{BB962C8B-B14F-4D97-AF65-F5344CB8AC3E}">
        <p14:creationId xmlns:p14="http://schemas.microsoft.com/office/powerpoint/2010/main" val="224600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Dun4 mou2 duo1 gai4</a:t>
            </a:r>
            <a:endParaRPr lang="zh-CN" altLang="en-US" dirty="0"/>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1</a:t>
            </a:fld>
            <a:endParaRPr lang="zh-CN" altLang="en-US"/>
          </a:p>
        </p:txBody>
      </p:sp>
    </p:spTree>
    <p:extLst>
      <p:ext uri="{BB962C8B-B14F-4D97-AF65-F5344CB8AC3E}">
        <p14:creationId xmlns:p14="http://schemas.microsoft.com/office/powerpoint/2010/main" val="208541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2</a:t>
            </a:fld>
            <a:endParaRPr lang="zh-CN" altLang="en-US"/>
          </a:p>
        </p:txBody>
      </p:sp>
    </p:spTree>
    <p:extLst>
      <p:ext uri="{BB962C8B-B14F-4D97-AF65-F5344CB8AC3E}">
        <p14:creationId xmlns:p14="http://schemas.microsoft.com/office/powerpoint/2010/main" val="80732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当一个带电体靠近导体时，由于电荷间相互吸引或排 斥，导体中的自由电荷便会趋向或远离带电体，使导体靠 近带电体的一端带异种电荷，远离带电体的一端带同种电荷。这种现象叫作静电感应。</a:t>
            </a:r>
            <a:endParaRPr lang="en-US" altLang="zh-CN" dirty="0"/>
          </a:p>
          <a:p>
            <a:r>
              <a:rPr lang="zh-CN" altLang="en-US" dirty="0"/>
              <a:t>利用静电感应使金属导体带电的过程叫作感应起电。</a:t>
            </a:r>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3</a:t>
            </a:fld>
            <a:endParaRPr lang="zh-CN" altLang="en-US"/>
          </a:p>
        </p:txBody>
      </p:sp>
    </p:spTree>
    <p:extLst>
      <p:ext uri="{BB962C8B-B14F-4D97-AF65-F5344CB8AC3E}">
        <p14:creationId xmlns:p14="http://schemas.microsoft.com/office/powerpoint/2010/main" val="257781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zh-CN" altLang="en-US" dirty="0"/>
              <a:t>纯水是绝缘体，生活中的水由于溶有酸、碱或盐，一般是导体</a:t>
            </a:r>
            <a:endParaRPr lang="en-US" altLang="zh-CN" dirty="0"/>
          </a:p>
          <a:p>
            <a:pPr lvl="1"/>
            <a:r>
              <a:rPr lang="zh-CN" altLang="en-US" dirty="0"/>
              <a:t>干燥空气是绝缘体，夏天打雷打闪时云层之间的空气是导体</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a:t>实验表明，导体和绝缘体并没有绝对的界限</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7</a:t>
            </a:fld>
            <a:endParaRPr lang="zh-CN" altLang="en-US"/>
          </a:p>
        </p:txBody>
      </p:sp>
    </p:spTree>
    <p:extLst>
      <p:ext uri="{BB962C8B-B14F-4D97-AF65-F5344CB8AC3E}">
        <p14:creationId xmlns:p14="http://schemas.microsoft.com/office/powerpoint/2010/main" val="23697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These contain a charged drum and when the paper to be copied is laid on the glass plate, the light reflected from the white parts of the paper causes the charge to disappear from the corresponding parts of the drum opposite. The charge pattern remaining on the drum corresponds to the dark </a:t>
            </a:r>
            <a:r>
              <a:rPr lang="en-US" altLang="zh-CN" dirty="0" err="1"/>
              <a:t>coloured</a:t>
            </a:r>
            <a:r>
              <a:rPr lang="en-US" altLang="zh-CN" dirty="0"/>
              <a:t> printing on the original. Special toner powder is then dusted over the drum and sticks to those parts which are still charged. When a sheet of paper passes over the drum, the particles of toner are attracted to it and fused into place by a short burst of heat.</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9</a:t>
            </a:fld>
            <a:endParaRPr lang="zh-CN" altLang="en-US"/>
          </a:p>
        </p:txBody>
      </p:sp>
    </p:spTree>
    <p:extLst>
      <p:ext uri="{BB962C8B-B14F-4D97-AF65-F5344CB8AC3E}">
        <p14:creationId xmlns:p14="http://schemas.microsoft.com/office/powerpoint/2010/main" val="188071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 </a:t>
            </a:r>
            <a:r>
              <a:rPr lang="zh-CN" altLang="zh-CN" sz="1200" kern="1200" dirty="0">
                <a:solidFill>
                  <a:schemeClr val="tx1"/>
                </a:solidFill>
                <a:effectLst/>
                <a:latin typeface="+mn-lt"/>
                <a:ea typeface="+mn-ea"/>
                <a:cs typeface="+mn-cs"/>
              </a:rPr>
              <a:t>不对！也可能不带电。</a:t>
            </a:r>
            <a:r>
              <a:rPr lang="zh-CN" altLang="en-US" sz="1200" kern="1200" dirty="0">
                <a:solidFill>
                  <a:schemeClr val="tx1"/>
                </a:solidFill>
                <a:effectLst/>
                <a:latin typeface="+mn-lt"/>
                <a:ea typeface="+mn-ea"/>
                <a:cs typeface="+mn-cs"/>
              </a:rPr>
              <a:t>感应起电</a:t>
            </a:r>
            <a:r>
              <a:rPr lang="en-US" altLang="zh-CN" sz="1200" kern="1200" dirty="0">
                <a:solidFill>
                  <a:schemeClr val="tx1"/>
                </a:solidFill>
                <a:effectLst/>
                <a:latin typeface="+mn-lt"/>
                <a:ea typeface="+mn-ea"/>
                <a:cs typeface="+mn-cs"/>
              </a:rPr>
              <a:t>, </a:t>
            </a:r>
            <a:r>
              <a:rPr lang="en-US" altLang="zh-CN" dirty="0"/>
              <a:t>D</a:t>
            </a:r>
            <a:endParaRPr lang="zh-CN" altLang="en-US" dirty="0"/>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12</a:t>
            </a:fld>
            <a:endParaRPr lang="zh-CN" altLang="en-US"/>
          </a:p>
        </p:txBody>
      </p:sp>
    </p:spTree>
    <p:extLst>
      <p:ext uri="{BB962C8B-B14F-4D97-AF65-F5344CB8AC3E}">
        <p14:creationId xmlns:p14="http://schemas.microsoft.com/office/powerpoint/2010/main" val="177878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Electrons are transferred from the cloth to the polythene.</a:t>
            </a:r>
            <a:r>
              <a:rPr lang="zh-CN" altLang="en-US" dirty="0"/>
              <a:t> </a:t>
            </a:r>
            <a:r>
              <a:rPr lang="en-US" altLang="zh-CN" dirty="0"/>
              <a:t>C</a:t>
            </a:r>
            <a:endParaRPr lang="zh-CN" altLang="en-US" dirty="0"/>
          </a:p>
        </p:txBody>
      </p:sp>
      <p:sp>
        <p:nvSpPr>
          <p:cNvPr id="4" name="Slide Number Placeholder 3"/>
          <p:cNvSpPr>
            <a:spLocks noGrp="1"/>
          </p:cNvSpPr>
          <p:nvPr>
            <p:ph type="sldNum" sz="quarter" idx="5"/>
          </p:nvPr>
        </p:nvSpPr>
        <p:spPr/>
        <p:txBody>
          <a:bodyPr/>
          <a:lstStyle/>
          <a:p>
            <a:fld id="{7D247393-98AF-4117-BBFF-D144C51FABB7}" type="slidenum">
              <a:rPr lang="zh-CN" altLang="en-US" smtClean="0"/>
              <a:t>13</a:t>
            </a:fld>
            <a:endParaRPr lang="zh-CN" altLang="en-US"/>
          </a:p>
        </p:txBody>
      </p:sp>
    </p:spTree>
    <p:extLst>
      <p:ext uri="{BB962C8B-B14F-4D97-AF65-F5344CB8AC3E}">
        <p14:creationId xmlns:p14="http://schemas.microsoft.com/office/powerpoint/2010/main" val="370692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E10D-9781-454A-A916-A804A0AFAD6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53EAAD9-A00C-4BDF-A28C-38DDDE1AA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9388023-01F4-47F4-9F2A-5E4B3A911460}"/>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8AA309F5-ECFF-487A-AFEC-231C446C132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DA4D7DB-6A48-4CA4-96FB-FE50A61B058F}"/>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163925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169D-150C-444D-B714-2687FEFFE1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AF76382-4FEA-46E0-9470-ED23DF0C6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F7F9E2A-228E-463C-AB7B-ACE42A154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E8C2BC8-6B85-4F43-B52B-E3305C6C369F}"/>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6" name="Footer Placeholder 5">
            <a:extLst>
              <a:ext uri="{FF2B5EF4-FFF2-40B4-BE49-F238E27FC236}">
                <a16:creationId xmlns:a16="http://schemas.microsoft.com/office/drawing/2014/main" id="{DE0EF31A-0CA1-442E-93F1-D0BFEDD64F9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00CD8B5-5832-41D9-AF81-B7483127D730}"/>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121342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EEF7-C5D5-4918-98E1-77117CB291F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769487D-BC02-48E2-9311-2C930F996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Text Placeholder 3">
            <a:extLst>
              <a:ext uri="{FF2B5EF4-FFF2-40B4-BE49-F238E27FC236}">
                <a16:creationId xmlns:a16="http://schemas.microsoft.com/office/drawing/2014/main" id="{35A9DCDB-B49C-4E1C-9702-BBB87FAD5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7061C89-2180-4877-8FC2-C10467B2B321}"/>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6" name="Footer Placeholder 5">
            <a:extLst>
              <a:ext uri="{FF2B5EF4-FFF2-40B4-BE49-F238E27FC236}">
                <a16:creationId xmlns:a16="http://schemas.microsoft.com/office/drawing/2014/main" id="{0983DE9F-16C3-4D4F-A5EB-4A43CEB471D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F7552BC-7DA0-49DC-9FF6-A9DEECC5F28A}"/>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1357502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90DB-E696-40B6-9FD6-EA6C178EC4B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D7C4DD1-6BAB-495C-97F2-32D2CE05780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BF53A5E-916B-41BC-8CE3-A587D76C327F}"/>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37C71330-F78A-4289-9E38-465555849AA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1E2195F-0A78-4E09-A328-2A2BE99F549B}"/>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4252022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3E0E9-FA9A-4450-A601-B1F9E684447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D297021-47AA-40FF-9E03-89323B70D4B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83FE028-58ED-4862-98E7-5741C4E7B444}"/>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2D67B195-B7D4-4420-A185-A4A4F9EC234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FAFC743-351F-4A40-89F8-4185EFBFB3EA}"/>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73355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28C3-5B64-4689-86D3-3CDA3B1305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1128596-AB67-474B-B6AB-B6E193EFB5E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99AE463-0E31-431F-AF6F-34698C061B21}"/>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D517E8FC-DA57-4039-AB20-91658795DD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B2D17ED-2985-4083-8978-0C24B047A1F7}"/>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268833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8596-AB67-474B-B6AB-B6E193EFB5E7}"/>
              </a:ext>
            </a:extLst>
          </p:cNvPr>
          <p:cNvSpPr>
            <a:spLocks noGrp="1"/>
          </p:cNvSpPr>
          <p:nvPr>
            <p:ph idx="1"/>
          </p:nvPr>
        </p:nvSpPr>
        <p:spPr>
          <a:xfrm>
            <a:off x="838200" y="365125"/>
            <a:ext cx="10515600" cy="58118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Date Placeholder 3">
            <a:extLst>
              <a:ext uri="{FF2B5EF4-FFF2-40B4-BE49-F238E27FC236}">
                <a16:creationId xmlns:a16="http://schemas.microsoft.com/office/drawing/2014/main" id="{299AE463-0E31-431F-AF6F-34698C061B21}"/>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D517E8FC-DA57-4039-AB20-91658795DD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B2D17ED-2985-4083-8978-0C24B047A1F7}"/>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304350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1A898-5308-41BF-9952-8D36128A5C7E}"/>
              </a:ext>
            </a:extLst>
          </p:cNvPr>
          <p:cNvSpPr>
            <a:spLocks noGrp="1"/>
          </p:cNvSpPr>
          <p:nvPr>
            <p:ph sz="half" idx="1"/>
          </p:nvPr>
        </p:nvSpPr>
        <p:spPr>
          <a:xfrm>
            <a:off x="838200" y="365125"/>
            <a:ext cx="5181600" cy="58118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39CB81D-9417-4411-88FB-968E2E6BEA59}"/>
              </a:ext>
            </a:extLst>
          </p:cNvPr>
          <p:cNvSpPr>
            <a:spLocks noGrp="1"/>
          </p:cNvSpPr>
          <p:nvPr>
            <p:ph sz="half" idx="2"/>
          </p:nvPr>
        </p:nvSpPr>
        <p:spPr>
          <a:xfrm>
            <a:off x="6172200" y="365125"/>
            <a:ext cx="5181600" cy="58118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Date Placeholder 4">
            <a:extLst>
              <a:ext uri="{FF2B5EF4-FFF2-40B4-BE49-F238E27FC236}">
                <a16:creationId xmlns:a16="http://schemas.microsoft.com/office/drawing/2014/main" id="{61C19264-FFC9-483A-AA10-59747DCBECC8}"/>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6" name="Footer Placeholder 5">
            <a:extLst>
              <a:ext uri="{FF2B5EF4-FFF2-40B4-BE49-F238E27FC236}">
                <a16:creationId xmlns:a16="http://schemas.microsoft.com/office/drawing/2014/main" id="{C795537E-0EA0-4A99-B11B-0CD0F791799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4028A33-5A9D-4081-A5DC-5F7965DFFE86}"/>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225859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026D-2281-4A5C-9DB9-5A3EB0F47EB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224FEE0-219A-4672-A8FB-74590D12D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5033F44-F231-462E-B859-ADFDB2D854BA}"/>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88DE261E-F73F-4153-8DA6-9E492086040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CD7168F-0EBE-41E0-BDDE-D62D8DE4F8F4}"/>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221156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CCF2-F571-4516-B70E-096C9853870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B71A898-5308-41BF-9952-8D36128A5C7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39CB81D-9417-4411-88FB-968E2E6BEA5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1C19264-FFC9-483A-AA10-59747DCBECC8}"/>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6" name="Footer Placeholder 5">
            <a:extLst>
              <a:ext uri="{FF2B5EF4-FFF2-40B4-BE49-F238E27FC236}">
                <a16:creationId xmlns:a16="http://schemas.microsoft.com/office/drawing/2014/main" id="{C795537E-0EA0-4A99-B11B-0CD0F791799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4028A33-5A9D-4081-A5DC-5F7965DFFE86}"/>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49215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3A89-BF9C-40BB-A67F-F3B1D54979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0BE2F47-9C41-4A6A-9904-51162077D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87C4A3D-F098-46D1-97F6-1B37A10892E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F55555D-CFDC-432F-9B66-FD19AEB3A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DC7819A-BB0E-4237-840D-36603B14BE5D}"/>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5F31520-2D52-47FA-A875-1B5E53C28088}"/>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8" name="Footer Placeholder 7">
            <a:extLst>
              <a:ext uri="{FF2B5EF4-FFF2-40B4-BE49-F238E27FC236}">
                <a16:creationId xmlns:a16="http://schemas.microsoft.com/office/drawing/2014/main" id="{CD0B0C60-C55F-4003-9CC0-3BA372FFA81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BBC03D3-32AE-4A00-87AF-53511443B46D}"/>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158032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3C9D-C33B-4AD9-8F74-1E2645B5D9B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E55BB7B-1631-4880-9424-3E7F882A99B1}"/>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4" name="Footer Placeholder 3">
            <a:extLst>
              <a:ext uri="{FF2B5EF4-FFF2-40B4-BE49-F238E27FC236}">
                <a16:creationId xmlns:a16="http://schemas.microsoft.com/office/drawing/2014/main" id="{406FEC0D-CE6D-41BD-8F25-0383B149A1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4409A19-3D9A-4723-9CCC-EC975AE983DC}"/>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410126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0D2A0-538B-4783-A780-5711599A7265}"/>
              </a:ext>
            </a:extLst>
          </p:cNvPr>
          <p:cNvSpPr>
            <a:spLocks noGrp="1"/>
          </p:cNvSpPr>
          <p:nvPr>
            <p:ph type="dt" sz="half" idx="10"/>
          </p:nvPr>
        </p:nvSpPr>
        <p:spPr/>
        <p:txBody>
          <a:bodyPr/>
          <a:lstStyle/>
          <a:p>
            <a:fld id="{D14BC093-0018-497E-BD89-DBEFB01859AA}" type="datetimeFigureOut">
              <a:rPr lang="zh-CN" altLang="en-US" smtClean="0"/>
              <a:t>2023/4/15</a:t>
            </a:fld>
            <a:endParaRPr lang="zh-CN" altLang="en-US"/>
          </a:p>
        </p:txBody>
      </p:sp>
      <p:sp>
        <p:nvSpPr>
          <p:cNvPr id="3" name="Footer Placeholder 2">
            <a:extLst>
              <a:ext uri="{FF2B5EF4-FFF2-40B4-BE49-F238E27FC236}">
                <a16:creationId xmlns:a16="http://schemas.microsoft.com/office/drawing/2014/main" id="{00368BDB-C275-47B6-B40C-E6F8512CECC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AA6BA2A-BCC3-44F6-A613-092C85551013}"/>
              </a:ext>
            </a:extLst>
          </p:cNvPr>
          <p:cNvSpPr>
            <a:spLocks noGrp="1"/>
          </p:cNvSpPr>
          <p:nvPr>
            <p:ph type="sldNum" sz="quarter" idx="12"/>
          </p:nvPr>
        </p:nvSpPr>
        <p:spPr/>
        <p:txBody>
          <a:body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288389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50334-D052-4959-848B-27C7F8B2F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22BB573-2D98-49F1-91E2-92FB9875E3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7635200-1663-4B1A-9205-AE293CBFD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BC093-0018-497E-BD89-DBEFB01859AA}" type="datetimeFigureOut">
              <a:rPr lang="zh-CN" altLang="en-US" smtClean="0"/>
              <a:t>2023/4/15</a:t>
            </a:fld>
            <a:endParaRPr lang="zh-CN" altLang="en-US"/>
          </a:p>
        </p:txBody>
      </p:sp>
      <p:sp>
        <p:nvSpPr>
          <p:cNvPr id="5" name="Footer Placeholder 4">
            <a:extLst>
              <a:ext uri="{FF2B5EF4-FFF2-40B4-BE49-F238E27FC236}">
                <a16:creationId xmlns:a16="http://schemas.microsoft.com/office/drawing/2014/main" id="{A920864F-55FA-4B14-A35C-CCE164683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2F10787-6532-4678-AA19-F14EBD70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121A0-B1CC-49B4-AECB-98C268525480}" type="slidenum">
              <a:rPr lang="zh-CN" altLang="en-US" smtClean="0"/>
              <a:t>‹#›</a:t>
            </a:fld>
            <a:endParaRPr lang="zh-CN" altLang="en-US"/>
          </a:p>
        </p:txBody>
      </p:sp>
    </p:spTree>
    <p:extLst>
      <p:ext uri="{BB962C8B-B14F-4D97-AF65-F5344CB8AC3E}">
        <p14:creationId xmlns:p14="http://schemas.microsoft.com/office/powerpoint/2010/main" val="1987380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1C0C-11E6-43C4-A1F9-D67169B1F2D4}"/>
              </a:ext>
            </a:extLst>
          </p:cNvPr>
          <p:cNvSpPr>
            <a:spLocks noGrp="1"/>
          </p:cNvSpPr>
          <p:nvPr>
            <p:ph type="title"/>
          </p:nvPr>
        </p:nvSpPr>
        <p:spPr/>
        <p:txBody>
          <a:bodyPr/>
          <a:lstStyle/>
          <a:p>
            <a:r>
              <a:rPr lang="en-US" altLang="zh-CN" dirty="0"/>
              <a:t>1. Electric Charge </a:t>
            </a:r>
            <a:r>
              <a:rPr lang="zh-CN" altLang="en-US" dirty="0"/>
              <a:t>电荷</a:t>
            </a:r>
          </a:p>
        </p:txBody>
      </p:sp>
      <p:sp>
        <p:nvSpPr>
          <p:cNvPr id="3" name="Content Placeholder 2">
            <a:extLst>
              <a:ext uri="{FF2B5EF4-FFF2-40B4-BE49-F238E27FC236}">
                <a16:creationId xmlns:a16="http://schemas.microsoft.com/office/drawing/2014/main" id="{9560FF03-2782-4CBF-A249-79870DFB8EE6}"/>
              </a:ext>
            </a:extLst>
          </p:cNvPr>
          <p:cNvSpPr>
            <a:spLocks noGrp="1"/>
          </p:cNvSpPr>
          <p:nvPr>
            <p:ph sz="half" idx="1"/>
          </p:nvPr>
        </p:nvSpPr>
        <p:spPr/>
        <p:txBody>
          <a:bodyPr/>
          <a:lstStyle/>
          <a:p>
            <a:r>
              <a:rPr lang="en-US" altLang="zh-CN" dirty="0"/>
              <a:t>600 BC - ancient Greek rubbed amber with wool. The amber could attract other objects. </a:t>
            </a:r>
          </a:p>
          <a:p>
            <a:r>
              <a:rPr lang="en-US" altLang="zh-CN" dirty="0"/>
              <a:t>We say that the amber has become </a:t>
            </a:r>
            <a:r>
              <a:rPr lang="en-US" altLang="zh-CN" b="1" dirty="0"/>
              <a:t>charged </a:t>
            </a:r>
            <a:r>
              <a:rPr lang="en-US" altLang="zh-CN" dirty="0"/>
              <a:t>or has </a:t>
            </a:r>
            <a:r>
              <a:rPr lang="en-US" altLang="zh-CN" b="1" dirty="0"/>
              <a:t>acquired</a:t>
            </a:r>
            <a:r>
              <a:rPr lang="en-US" altLang="zh-CN" dirty="0"/>
              <a:t> </a:t>
            </a:r>
            <a:r>
              <a:rPr lang="en-US" altLang="zh-CN" b="1" dirty="0"/>
              <a:t>electric charges</a:t>
            </a:r>
            <a:r>
              <a:rPr lang="en-US" altLang="zh-CN" dirty="0"/>
              <a:t>. </a:t>
            </a:r>
          </a:p>
        </p:txBody>
      </p:sp>
      <p:sp>
        <p:nvSpPr>
          <p:cNvPr id="4" name="Content Placeholder 3">
            <a:extLst>
              <a:ext uri="{FF2B5EF4-FFF2-40B4-BE49-F238E27FC236}">
                <a16:creationId xmlns:a16="http://schemas.microsoft.com/office/drawing/2014/main" id="{E9C60085-41C5-42F7-A05C-FB70C01AA82E}"/>
              </a:ext>
            </a:extLst>
          </p:cNvPr>
          <p:cNvSpPr>
            <a:spLocks noGrp="1"/>
          </p:cNvSpPr>
          <p:nvPr>
            <p:ph sz="half" idx="2"/>
          </p:nvPr>
        </p:nvSpPr>
        <p:spPr/>
        <p:txBody>
          <a:bodyPr/>
          <a:lstStyle/>
          <a:p>
            <a:r>
              <a:rPr lang="zh-CN" altLang="en-US" dirty="0"/>
              <a:t>公元前</a:t>
            </a:r>
            <a:r>
              <a:rPr lang="en-US" altLang="zh-CN" dirty="0"/>
              <a:t>600</a:t>
            </a:r>
            <a:r>
              <a:rPr lang="zh-CN" altLang="en-US" dirty="0"/>
              <a:t>年古希腊，羊毛摩擦过的琥珀吸引轻小物体</a:t>
            </a:r>
            <a:endParaRPr lang="en-US" altLang="zh-CN" dirty="0"/>
          </a:p>
          <a:p>
            <a:r>
              <a:rPr lang="zh-CN" altLang="en-US" dirty="0"/>
              <a:t>公元</a:t>
            </a:r>
            <a:r>
              <a:rPr lang="en-US" altLang="zh-CN" dirty="0"/>
              <a:t>1</a:t>
            </a:r>
            <a:r>
              <a:rPr lang="zh-CN" altLang="en-US" dirty="0"/>
              <a:t>世纪，王充</a:t>
            </a:r>
            <a:r>
              <a:rPr lang="en-US" altLang="zh-CN" dirty="0"/>
              <a:t>《</a:t>
            </a:r>
            <a:r>
              <a:rPr lang="zh-CN" altLang="en-US" dirty="0"/>
              <a:t>论衡</a:t>
            </a:r>
            <a:r>
              <a:rPr lang="en-US" altLang="zh-CN" dirty="0"/>
              <a:t>》</a:t>
            </a:r>
            <a:r>
              <a:rPr lang="zh-CN" altLang="en-US" dirty="0"/>
              <a:t>：“顿牟掇芥 </a:t>
            </a:r>
            <a:r>
              <a:rPr lang="en-US" altLang="zh-CN" dirty="0" err="1"/>
              <a:t>dùn</a:t>
            </a:r>
            <a:r>
              <a:rPr lang="en-US" altLang="zh-CN" dirty="0"/>
              <a:t> </a:t>
            </a:r>
            <a:r>
              <a:rPr lang="en-US" altLang="zh-CN" dirty="0" err="1"/>
              <a:t>mó</a:t>
            </a:r>
            <a:r>
              <a:rPr lang="en-US" altLang="zh-CN" dirty="0"/>
              <a:t> </a:t>
            </a:r>
            <a:r>
              <a:rPr lang="en-US" altLang="zh-CN" dirty="0" err="1"/>
              <a:t>duō</a:t>
            </a:r>
            <a:r>
              <a:rPr lang="en-US" altLang="zh-CN" dirty="0"/>
              <a:t> </a:t>
            </a:r>
            <a:r>
              <a:rPr lang="en-US" altLang="zh-CN" dirty="0" err="1"/>
              <a:t>gài</a:t>
            </a:r>
            <a:r>
              <a:rPr lang="zh-CN" altLang="en-US" dirty="0"/>
              <a:t>”</a:t>
            </a:r>
            <a:endParaRPr lang="en-US" altLang="zh-CN" dirty="0"/>
          </a:p>
          <a:p>
            <a:r>
              <a:rPr lang="zh-CN" altLang="en-US" dirty="0"/>
              <a:t>摩擦过的琥珀带有</a:t>
            </a:r>
            <a:r>
              <a:rPr lang="zh-CN" altLang="en-US" b="1" dirty="0"/>
              <a:t>电荷</a:t>
            </a:r>
            <a:br>
              <a:rPr lang="en-US" altLang="zh-CN" b="1" dirty="0"/>
            </a:br>
            <a:r>
              <a:rPr lang="zh-CN" altLang="en-US" dirty="0"/>
              <a:t>物体由于摩擦</a:t>
            </a:r>
            <a:r>
              <a:rPr lang="zh-CN" altLang="en-US" b="1" dirty="0"/>
              <a:t>带电</a:t>
            </a:r>
            <a:endParaRPr lang="en-US" altLang="zh-CN" b="1" dirty="0"/>
          </a:p>
          <a:p>
            <a:pPr lvl="1"/>
            <a:r>
              <a:rPr lang="zh-CN" altLang="en-US" dirty="0"/>
              <a:t>摩擦起电：电子的转移</a:t>
            </a:r>
            <a:endParaRPr lang="en-US" altLang="zh-CN" dirty="0"/>
          </a:p>
        </p:txBody>
      </p:sp>
      <p:pic>
        <p:nvPicPr>
          <p:cNvPr id="1026" name="Picture 2" descr="查看源图像">
            <a:extLst>
              <a:ext uri="{FF2B5EF4-FFF2-40B4-BE49-F238E27FC236}">
                <a16:creationId xmlns:a16="http://schemas.microsoft.com/office/drawing/2014/main" id="{F5027181-0EF0-4D55-9B4B-C1EF43942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978" y="4443663"/>
            <a:ext cx="2217822" cy="241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E7B5C-703C-4150-8515-3146DB99C22B}"/>
              </a:ext>
            </a:extLst>
          </p:cNvPr>
          <p:cNvSpPr>
            <a:spLocks noGrp="1"/>
          </p:cNvSpPr>
          <p:nvPr>
            <p:ph idx="1"/>
          </p:nvPr>
        </p:nvSpPr>
        <p:spPr/>
        <p:txBody>
          <a:bodyPr>
            <a:normAutofit/>
          </a:bodyPr>
          <a:lstStyle/>
          <a:p>
            <a:pPr marL="0" indent="0">
              <a:buNone/>
            </a:pPr>
            <a:r>
              <a:rPr lang="en-US" altLang="zh-CN" dirty="0"/>
              <a:t>5.2. Problems with static electricity </a:t>
            </a:r>
            <a:r>
              <a:rPr lang="zh-CN" altLang="en-US" dirty="0"/>
              <a:t>静电现象的危害与防护</a:t>
            </a:r>
            <a:endParaRPr lang="en-US" altLang="zh-CN" dirty="0"/>
          </a:p>
          <a:p>
            <a:pPr lvl="1"/>
            <a:r>
              <a:rPr lang="en-US" altLang="zh-CN" dirty="0"/>
              <a:t>Refueling</a:t>
            </a:r>
          </a:p>
          <a:p>
            <a:pPr lvl="2"/>
            <a:r>
              <a:rPr lang="zh-CN" altLang="en-US" dirty="0"/>
              <a:t>接地 </a:t>
            </a:r>
            <a:r>
              <a:rPr lang="en-US" altLang="zh-CN" dirty="0"/>
              <a:t>Earthing</a:t>
            </a:r>
          </a:p>
          <a:p>
            <a:pPr marL="457200" lvl="1" indent="0">
              <a:buNone/>
            </a:pPr>
            <a:endParaRPr lang="en-US" altLang="zh-CN" dirty="0"/>
          </a:p>
          <a:p>
            <a:pPr lvl="1"/>
            <a:r>
              <a:rPr lang="en-US" altLang="zh-CN" dirty="0"/>
              <a:t>Computers &amp;</a:t>
            </a:r>
            <a:br>
              <a:rPr lang="en-US" altLang="zh-CN" dirty="0"/>
            </a:br>
            <a:r>
              <a:rPr lang="en-US" altLang="zh-CN" dirty="0"/>
              <a:t>Engineers who work with computers</a:t>
            </a:r>
          </a:p>
          <a:p>
            <a:pPr lvl="1"/>
            <a:endParaRPr lang="en-US" altLang="zh-CN" dirty="0"/>
          </a:p>
        </p:txBody>
      </p:sp>
      <p:pic>
        <p:nvPicPr>
          <p:cNvPr id="4" name="Picture 3">
            <a:extLst>
              <a:ext uri="{FF2B5EF4-FFF2-40B4-BE49-F238E27FC236}">
                <a16:creationId xmlns:a16="http://schemas.microsoft.com/office/drawing/2014/main" id="{6D392DE9-9744-4AA6-B77E-A1BD7443D00F}"/>
              </a:ext>
            </a:extLst>
          </p:cNvPr>
          <p:cNvPicPr>
            <a:picLocks noChangeAspect="1"/>
          </p:cNvPicPr>
          <p:nvPr/>
        </p:nvPicPr>
        <p:blipFill>
          <a:blip r:embed="rId2"/>
          <a:stretch>
            <a:fillRect/>
          </a:stretch>
        </p:blipFill>
        <p:spPr>
          <a:xfrm>
            <a:off x="838200" y="6858000"/>
            <a:ext cx="4317090" cy="2802718"/>
          </a:xfrm>
          <a:prstGeom prst="rect">
            <a:avLst/>
          </a:prstGeom>
        </p:spPr>
      </p:pic>
      <p:pic>
        <p:nvPicPr>
          <p:cNvPr id="5" name="Picture 4">
            <a:extLst>
              <a:ext uri="{FF2B5EF4-FFF2-40B4-BE49-F238E27FC236}">
                <a16:creationId xmlns:a16="http://schemas.microsoft.com/office/drawing/2014/main" id="{567BB1EA-8BA3-49E6-B5AE-F4A83606F713}"/>
              </a:ext>
            </a:extLst>
          </p:cNvPr>
          <p:cNvPicPr>
            <a:picLocks noChangeAspect="1"/>
          </p:cNvPicPr>
          <p:nvPr/>
        </p:nvPicPr>
        <p:blipFill>
          <a:blip r:embed="rId3"/>
          <a:stretch>
            <a:fillRect/>
          </a:stretch>
        </p:blipFill>
        <p:spPr>
          <a:xfrm>
            <a:off x="7060111" y="956957"/>
            <a:ext cx="4317656" cy="2957201"/>
          </a:xfrm>
          <a:prstGeom prst="rect">
            <a:avLst/>
          </a:prstGeom>
        </p:spPr>
      </p:pic>
      <p:pic>
        <p:nvPicPr>
          <p:cNvPr id="6" name="Picture 5">
            <a:extLst>
              <a:ext uri="{FF2B5EF4-FFF2-40B4-BE49-F238E27FC236}">
                <a16:creationId xmlns:a16="http://schemas.microsoft.com/office/drawing/2014/main" id="{08C459E2-124D-4FE0-A2DF-C20163443152}"/>
              </a:ext>
            </a:extLst>
          </p:cNvPr>
          <p:cNvPicPr>
            <a:picLocks noChangeAspect="1"/>
          </p:cNvPicPr>
          <p:nvPr/>
        </p:nvPicPr>
        <p:blipFill>
          <a:blip r:embed="rId4"/>
          <a:stretch>
            <a:fillRect/>
          </a:stretch>
        </p:blipFill>
        <p:spPr>
          <a:xfrm>
            <a:off x="5898049" y="3964215"/>
            <a:ext cx="5479718" cy="2804580"/>
          </a:xfrm>
          <a:prstGeom prst="rect">
            <a:avLst/>
          </a:prstGeom>
        </p:spPr>
      </p:pic>
      <p:cxnSp>
        <p:nvCxnSpPr>
          <p:cNvPr id="8" name="Straight Arrow Connector 7">
            <a:extLst>
              <a:ext uri="{FF2B5EF4-FFF2-40B4-BE49-F238E27FC236}">
                <a16:creationId xmlns:a16="http://schemas.microsoft.com/office/drawing/2014/main" id="{0B17960B-2632-4761-BEC0-DF827B9674B8}"/>
              </a:ext>
            </a:extLst>
          </p:cNvPr>
          <p:cNvCxnSpPr>
            <a:cxnSpLocks/>
          </p:cNvCxnSpPr>
          <p:nvPr/>
        </p:nvCxnSpPr>
        <p:spPr>
          <a:xfrm flipH="1">
            <a:off x="10973717" y="4455268"/>
            <a:ext cx="856033" cy="27770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8816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E7B5C-703C-4150-8515-3146DB99C22B}"/>
              </a:ext>
            </a:extLst>
          </p:cNvPr>
          <p:cNvSpPr>
            <a:spLocks noGrp="1"/>
          </p:cNvSpPr>
          <p:nvPr>
            <p:ph idx="1"/>
          </p:nvPr>
        </p:nvSpPr>
        <p:spPr/>
        <p:txBody>
          <a:bodyPr>
            <a:normAutofit/>
          </a:bodyPr>
          <a:lstStyle/>
          <a:p>
            <a:pPr marL="0" indent="0">
              <a:buNone/>
            </a:pPr>
            <a:r>
              <a:rPr lang="en-US" altLang="zh-CN" dirty="0"/>
              <a:t>5.2. Problems with static electricity </a:t>
            </a:r>
            <a:r>
              <a:rPr lang="zh-CN" altLang="en-US" dirty="0"/>
              <a:t>静电现象的危害与防护</a:t>
            </a:r>
            <a:endParaRPr lang="en-US" altLang="zh-CN" dirty="0"/>
          </a:p>
          <a:p>
            <a:pPr lvl="1"/>
            <a:r>
              <a:rPr lang="en-US" altLang="zh-CN" dirty="0"/>
              <a:t>Lightning</a:t>
            </a:r>
          </a:p>
          <a:p>
            <a:pPr lvl="2"/>
            <a:r>
              <a:rPr lang="zh-CN" altLang="en-US" dirty="0"/>
              <a:t>用避雷针</a:t>
            </a:r>
            <a:br>
              <a:rPr lang="en-US" altLang="zh-CN" dirty="0"/>
            </a:br>
            <a:r>
              <a:rPr lang="en-US" altLang="zh-CN" dirty="0"/>
              <a:t>use lightning conductor</a:t>
            </a:r>
          </a:p>
          <a:p>
            <a:pPr lvl="1"/>
            <a:endParaRPr lang="en-US" altLang="zh-CN" dirty="0"/>
          </a:p>
        </p:txBody>
      </p:sp>
      <p:pic>
        <p:nvPicPr>
          <p:cNvPr id="1026" name="Picture 2">
            <a:extLst>
              <a:ext uri="{FF2B5EF4-FFF2-40B4-BE49-F238E27FC236}">
                <a16:creationId xmlns:a16="http://schemas.microsoft.com/office/drawing/2014/main" id="{33E111F2-B241-4D01-A503-56743C2420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141"/>
          <a:stretch/>
        </p:blipFill>
        <p:spPr bwMode="auto">
          <a:xfrm>
            <a:off x="3166999" y="3594472"/>
            <a:ext cx="3037286" cy="2817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9994B0-BCAC-41B1-ACD0-5C390AABAFD3}"/>
              </a:ext>
            </a:extLst>
          </p:cNvPr>
          <p:cNvPicPr>
            <a:picLocks noChangeAspect="1"/>
          </p:cNvPicPr>
          <p:nvPr/>
        </p:nvPicPr>
        <p:blipFill>
          <a:blip r:embed="rId3"/>
          <a:stretch>
            <a:fillRect/>
          </a:stretch>
        </p:blipFill>
        <p:spPr>
          <a:xfrm>
            <a:off x="6289415" y="939669"/>
            <a:ext cx="5064385" cy="5472006"/>
          </a:xfrm>
          <a:prstGeom prst="rect">
            <a:avLst/>
          </a:prstGeom>
        </p:spPr>
      </p:pic>
    </p:spTree>
    <p:extLst>
      <p:ext uri="{BB962C8B-B14F-4D97-AF65-F5344CB8AC3E}">
        <p14:creationId xmlns:p14="http://schemas.microsoft.com/office/powerpoint/2010/main" val="136852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36CAB1-6D22-4972-93DA-FF823A216902}"/>
              </a:ext>
            </a:extLst>
          </p:cNvPr>
          <p:cNvSpPr>
            <a:spLocks noGrp="1"/>
          </p:cNvSpPr>
          <p:nvPr>
            <p:ph idx="1"/>
          </p:nvPr>
        </p:nvSpPr>
        <p:spPr/>
        <p:txBody>
          <a:bodyPr>
            <a:normAutofit fontScale="92500" lnSpcReduction="10000"/>
          </a:bodyPr>
          <a:lstStyle/>
          <a:p>
            <a:r>
              <a:rPr lang="zh-CN" altLang="en-US" sz="2400" dirty="0"/>
              <a:t>一般情况下，下列各组物质，全部属于导体的是</a:t>
            </a:r>
            <a:endParaRPr lang="en-US" altLang="zh-CN" sz="2400" dirty="0"/>
          </a:p>
          <a:p>
            <a:pPr marL="971550" lvl="1" indent="-514350">
              <a:buFont typeface="+mj-lt"/>
              <a:buAutoNum type="alphaUcPeriod"/>
            </a:pPr>
            <a:r>
              <a:rPr lang="zh-CN" altLang="en-US" dirty="0"/>
              <a:t>硬币、蒸馏水、铅笔芯、干木棒　　 </a:t>
            </a:r>
          </a:p>
          <a:p>
            <a:pPr marL="971550" lvl="1" indent="-514350">
              <a:buFont typeface="+mj-lt"/>
              <a:buAutoNum type="alphaUcPeriod"/>
            </a:pPr>
            <a:r>
              <a:rPr lang="zh-CN" altLang="en-US" dirty="0"/>
              <a:t>橡皮、玻璃球、食用油、轮胎</a:t>
            </a:r>
          </a:p>
          <a:p>
            <a:pPr marL="971550" lvl="1" indent="-514350">
              <a:buFont typeface="+mj-lt"/>
              <a:buAutoNum type="alphaUcPeriod"/>
            </a:pPr>
            <a:r>
              <a:rPr lang="zh-CN" altLang="en-US" dirty="0"/>
              <a:t>铁丝、空气、人体、盐酸溶液　　 </a:t>
            </a:r>
          </a:p>
          <a:p>
            <a:pPr marL="971550" lvl="1" indent="-514350">
              <a:buFont typeface="+mj-lt"/>
              <a:buAutoNum type="alphaUcPeriod"/>
            </a:pPr>
            <a:r>
              <a:rPr lang="zh-CN" altLang="en-US" dirty="0"/>
              <a:t>铜丝、盐水、大地、铅笔芯</a:t>
            </a:r>
            <a:endParaRPr lang="en-US" altLang="zh-CN" dirty="0"/>
          </a:p>
          <a:p>
            <a:r>
              <a:rPr lang="zh-CN" altLang="zh-CN" sz="2400" dirty="0"/>
              <a:t>用带正电的物体去靠近一个吊在细线上的草球，发现小草球被带电体吸引过来了，说明这个小草球带负电？</a:t>
            </a:r>
            <a:endParaRPr lang="en-US" altLang="zh-CN" sz="2400" dirty="0"/>
          </a:p>
          <a:p>
            <a:r>
              <a:rPr lang="en-US" altLang="zh-CN" sz="2400" dirty="0"/>
              <a:t>Two identical conducting balls, suspended on nylon threads, come to rest with the threads making equal angles with the vertical, as shown in Figure. Which of these statements is true? This shows that: </a:t>
            </a:r>
          </a:p>
          <a:p>
            <a:pPr marL="914400" lvl="1" indent="-457200">
              <a:buFont typeface="+mj-lt"/>
              <a:buAutoNum type="alphaUcPeriod"/>
            </a:pPr>
            <a:r>
              <a:rPr lang="en-US" altLang="zh-CN" dirty="0"/>
              <a:t>the balls are equally and oppositely charged </a:t>
            </a:r>
          </a:p>
          <a:p>
            <a:pPr marL="914400" lvl="1" indent="-457200">
              <a:buFont typeface="+mj-lt"/>
              <a:buAutoNum type="alphaUcPeriod"/>
            </a:pPr>
            <a:r>
              <a:rPr lang="en-US" altLang="zh-CN" dirty="0"/>
              <a:t>the balls are oppositely charged but not necessarily </a:t>
            </a:r>
            <a:br>
              <a:rPr lang="en-US" altLang="zh-CN" dirty="0"/>
            </a:br>
            <a:r>
              <a:rPr lang="en-US" altLang="zh-CN" dirty="0"/>
              <a:t>equally charged </a:t>
            </a:r>
          </a:p>
          <a:p>
            <a:pPr marL="914400" lvl="1" indent="-457200">
              <a:buFont typeface="+mj-lt"/>
              <a:buAutoNum type="alphaUcPeriod"/>
            </a:pPr>
            <a:r>
              <a:rPr lang="en-US" altLang="zh-CN" dirty="0"/>
              <a:t>one ball is charged and the other is uncharged </a:t>
            </a:r>
          </a:p>
          <a:p>
            <a:pPr marL="914400" lvl="1" indent="-457200">
              <a:buFont typeface="+mj-lt"/>
              <a:buAutoNum type="alphaUcPeriod"/>
            </a:pPr>
            <a:r>
              <a:rPr lang="en-US" altLang="zh-CN" dirty="0"/>
              <a:t>the balls both carry the same type of charge </a:t>
            </a:r>
          </a:p>
          <a:p>
            <a:pPr marL="914400" lvl="1" indent="-457200">
              <a:buFont typeface="+mj-lt"/>
              <a:buAutoNum type="alphaUcPeriod"/>
            </a:pPr>
            <a:r>
              <a:rPr lang="en-US" altLang="zh-CN" dirty="0"/>
              <a:t>one is charged and the other may or may not be </a:t>
            </a:r>
            <a:br>
              <a:rPr lang="en-US" altLang="zh-CN" dirty="0"/>
            </a:br>
            <a:r>
              <a:rPr lang="en-US" altLang="zh-CN" dirty="0"/>
              <a:t>charged.</a:t>
            </a:r>
            <a:endParaRPr lang="zh-CN" altLang="en-US" dirty="0"/>
          </a:p>
          <a:p>
            <a:pPr marL="0" indent="0">
              <a:buNone/>
            </a:pPr>
            <a:endParaRPr lang="zh-CN" altLang="en-US" sz="2400" dirty="0"/>
          </a:p>
        </p:txBody>
      </p:sp>
      <p:pic>
        <p:nvPicPr>
          <p:cNvPr id="2" name="Picture 1">
            <a:extLst>
              <a:ext uri="{FF2B5EF4-FFF2-40B4-BE49-F238E27FC236}">
                <a16:creationId xmlns:a16="http://schemas.microsoft.com/office/drawing/2014/main" id="{1814C47B-EF98-4D9B-B524-E5D490369E51}"/>
              </a:ext>
            </a:extLst>
          </p:cNvPr>
          <p:cNvPicPr>
            <a:picLocks noChangeAspect="1"/>
          </p:cNvPicPr>
          <p:nvPr/>
        </p:nvPicPr>
        <p:blipFill>
          <a:blip r:embed="rId3"/>
          <a:stretch>
            <a:fillRect/>
          </a:stretch>
        </p:blipFill>
        <p:spPr>
          <a:xfrm>
            <a:off x="8582748" y="3429000"/>
            <a:ext cx="2771052" cy="2649987"/>
          </a:xfrm>
          <a:prstGeom prst="rect">
            <a:avLst/>
          </a:prstGeom>
        </p:spPr>
      </p:pic>
    </p:spTree>
    <p:extLst>
      <p:ext uri="{BB962C8B-B14F-4D97-AF65-F5344CB8AC3E}">
        <p14:creationId xmlns:p14="http://schemas.microsoft.com/office/powerpoint/2010/main" val="342533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A7EBAB-B4E5-4588-9491-718F965D15A4}"/>
              </a:ext>
            </a:extLst>
          </p:cNvPr>
          <p:cNvSpPr>
            <a:spLocks noGrp="1"/>
          </p:cNvSpPr>
          <p:nvPr>
            <p:ph idx="1"/>
          </p:nvPr>
        </p:nvSpPr>
        <p:spPr/>
        <p:txBody>
          <a:bodyPr>
            <a:normAutofit/>
          </a:bodyPr>
          <a:lstStyle/>
          <a:p>
            <a:r>
              <a:rPr lang="en-US" altLang="zh-CN" sz="2400" dirty="0"/>
              <a:t>Explain in terms of electron movement what happens when a polythene rod becomes charged negatively by being rubbed with a cloth. </a:t>
            </a:r>
          </a:p>
          <a:p>
            <a:endParaRPr lang="en-US" altLang="zh-CN" sz="2400" dirty="0"/>
          </a:p>
          <a:p>
            <a:endParaRPr lang="en-US" altLang="zh-CN" sz="2400" dirty="0"/>
          </a:p>
          <a:p>
            <a:r>
              <a:rPr lang="en-US" altLang="zh-CN" sz="2400" dirty="0"/>
              <a:t>Which of statements A to E is true? In the process of electrostatic induction,</a:t>
            </a:r>
          </a:p>
          <a:p>
            <a:pPr marL="914400" lvl="1" indent="-457200">
              <a:buFont typeface="+mj-lt"/>
              <a:buAutoNum type="alphaUcPeriod"/>
            </a:pPr>
            <a:r>
              <a:rPr lang="en-US" altLang="zh-CN" dirty="0"/>
              <a:t>a conductor is rubbed with an insulator </a:t>
            </a:r>
          </a:p>
          <a:p>
            <a:pPr marL="914400" lvl="1" indent="-457200">
              <a:buFont typeface="+mj-lt"/>
              <a:buAutoNum type="alphaUcPeriod"/>
            </a:pPr>
            <a:r>
              <a:rPr lang="en-US" altLang="zh-CN" dirty="0"/>
              <a:t>a charge is produced by friction </a:t>
            </a:r>
          </a:p>
          <a:p>
            <a:pPr marL="914400" lvl="1" indent="-457200">
              <a:buFont typeface="+mj-lt"/>
              <a:buAutoNum type="alphaUcPeriod"/>
            </a:pPr>
            <a:r>
              <a:rPr lang="en-US" altLang="zh-CN" dirty="0"/>
              <a:t>negative and positive charges are separated </a:t>
            </a:r>
          </a:p>
          <a:p>
            <a:pPr marL="914400" lvl="1" indent="-457200">
              <a:buFont typeface="+mj-lt"/>
              <a:buAutoNum type="alphaUcPeriod"/>
            </a:pPr>
            <a:r>
              <a:rPr lang="en-US" altLang="zh-CN" dirty="0"/>
              <a:t>a positive charge induces a positive charge </a:t>
            </a:r>
          </a:p>
          <a:p>
            <a:pPr marL="914400" lvl="1" indent="-457200">
              <a:buFont typeface="+mj-lt"/>
              <a:buAutoNum type="alphaUcPeriod"/>
            </a:pPr>
            <a:r>
              <a:rPr lang="en-US" altLang="zh-CN" dirty="0"/>
              <a:t>electrons are ‘sprayed’ into an object.</a:t>
            </a:r>
            <a:endParaRPr lang="zh-CN" altLang="en-US" dirty="0"/>
          </a:p>
        </p:txBody>
      </p:sp>
    </p:spTree>
    <p:extLst>
      <p:ext uri="{BB962C8B-B14F-4D97-AF65-F5344CB8AC3E}">
        <p14:creationId xmlns:p14="http://schemas.microsoft.com/office/powerpoint/2010/main" val="305370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BB257B-7727-41C7-93BB-7EBF5FFFA07A}"/>
              </a:ext>
            </a:extLst>
          </p:cNvPr>
          <p:cNvSpPr>
            <a:spLocks noGrp="1"/>
          </p:cNvSpPr>
          <p:nvPr>
            <p:ph idx="1"/>
          </p:nvPr>
        </p:nvSpPr>
        <p:spPr/>
        <p:txBody>
          <a:bodyPr>
            <a:normAutofit/>
          </a:bodyPr>
          <a:lstStyle/>
          <a:p>
            <a:pPr marL="0" indent="0">
              <a:buNone/>
            </a:pPr>
            <a:r>
              <a:rPr lang="en-US" altLang="zh-CN" dirty="0"/>
              <a:t>Summary </a:t>
            </a:r>
            <a:r>
              <a:rPr lang="zh-CN" altLang="en-US" dirty="0"/>
              <a:t>总结：</a:t>
            </a:r>
            <a:endParaRPr lang="en-US" altLang="zh-CN" dirty="0"/>
          </a:p>
          <a:p>
            <a:r>
              <a:rPr lang="en-US" altLang="zh-CN" dirty="0"/>
              <a:t>Glass rod rubbed on silk has positive charges</a:t>
            </a:r>
            <a:br>
              <a:rPr lang="en-US" altLang="zh-CN" dirty="0"/>
            </a:br>
            <a:r>
              <a:rPr lang="en-US" altLang="zh-CN" dirty="0"/>
              <a:t>Plastic rod rubbed on fur has negative charges</a:t>
            </a:r>
          </a:p>
          <a:p>
            <a:r>
              <a:rPr lang="en-US" altLang="zh-CN" dirty="0"/>
              <a:t>Like charges repel, unlike charges attract</a:t>
            </a:r>
          </a:p>
          <a:p>
            <a:pPr lvl="1"/>
            <a:r>
              <a:rPr lang="en-US" altLang="zh-CN" dirty="0"/>
              <a:t>Objects repel each other: have like charges</a:t>
            </a:r>
          </a:p>
          <a:p>
            <a:pPr lvl="1"/>
            <a:r>
              <a:rPr lang="en-US" altLang="zh-CN" dirty="0"/>
              <a:t>Objects attract each other: have unlike charges OR </a:t>
            </a:r>
            <a:br>
              <a:rPr lang="en-US" altLang="zh-CN" dirty="0"/>
            </a:br>
            <a:r>
              <a:rPr lang="en-US" altLang="zh-CN" dirty="0"/>
              <a:t>one is charged and the other is uncharged (by electrostatic induction)</a:t>
            </a:r>
          </a:p>
          <a:p>
            <a:r>
              <a:rPr lang="en-US" altLang="zh-CN" dirty="0"/>
              <a:t>Objects can be charged by </a:t>
            </a:r>
            <a:br>
              <a:rPr lang="en-US" altLang="zh-CN" dirty="0"/>
            </a:br>
            <a:r>
              <a:rPr lang="en-US" altLang="zh-CN" dirty="0"/>
              <a:t>friction  (</a:t>
            </a:r>
            <a:r>
              <a:rPr lang="en-US" altLang="zh-CN" i="1" dirty="0"/>
              <a:t>insulators</a:t>
            </a:r>
            <a:r>
              <a:rPr lang="en-US" altLang="zh-CN" dirty="0"/>
              <a:t>),</a:t>
            </a:r>
            <a:br>
              <a:rPr lang="en-US" altLang="zh-CN" dirty="0"/>
            </a:br>
            <a:r>
              <a:rPr lang="en-US" altLang="zh-CN" dirty="0"/>
              <a:t>contact  (</a:t>
            </a:r>
            <a:r>
              <a:rPr lang="en-US" altLang="zh-CN" i="1" dirty="0"/>
              <a:t>conductors</a:t>
            </a:r>
            <a:r>
              <a:rPr lang="en-US" altLang="zh-CN" dirty="0"/>
              <a:t>), and</a:t>
            </a:r>
            <a:br>
              <a:rPr lang="en-US" altLang="zh-CN" dirty="0"/>
            </a:br>
            <a:r>
              <a:rPr lang="en-US" altLang="zh-CN" dirty="0"/>
              <a:t>induction</a:t>
            </a:r>
          </a:p>
          <a:p>
            <a:r>
              <a:rPr lang="en-US" altLang="zh-CN" dirty="0"/>
              <a:t>Electrons (e</a:t>
            </a:r>
            <a:r>
              <a:rPr lang="en-US" altLang="zh-CN" baseline="30000" dirty="0"/>
              <a:t>-</a:t>
            </a:r>
            <a:r>
              <a:rPr lang="en-US" altLang="zh-CN" dirty="0"/>
              <a:t>) are the charge carrier in metals. </a:t>
            </a:r>
            <a:endParaRPr lang="zh-CN" altLang="en-US" dirty="0"/>
          </a:p>
        </p:txBody>
      </p:sp>
      <p:pic>
        <p:nvPicPr>
          <p:cNvPr id="4" name="Picture 2" descr="查看源图像">
            <a:extLst>
              <a:ext uri="{FF2B5EF4-FFF2-40B4-BE49-F238E27FC236}">
                <a16:creationId xmlns:a16="http://schemas.microsoft.com/office/drawing/2014/main" id="{FE890C2E-03A6-4C46-8382-CF1742400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501" y="3669633"/>
            <a:ext cx="1204697" cy="13114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B5BFADF-182D-42D7-B6B4-EF201E73EA55}"/>
              </a:ext>
            </a:extLst>
          </p:cNvPr>
          <p:cNvPicPr>
            <a:picLocks noChangeAspect="1"/>
          </p:cNvPicPr>
          <p:nvPr/>
        </p:nvPicPr>
        <p:blipFill rotWithShape="1">
          <a:blip r:embed="rId3"/>
          <a:srcRect l="33255" r="240" b="14654"/>
          <a:stretch/>
        </p:blipFill>
        <p:spPr>
          <a:xfrm>
            <a:off x="7551281" y="3429000"/>
            <a:ext cx="1540044" cy="1552075"/>
          </a:xfrm>
          <a:prstGeom prst="rect">
            <a:avLst/>
          </a:prstGeom>
        </p:spPr>
      </p:pic>
      <p:pic>
        <p:nvPicPr>
          <p:cNvPr id="8" name="Picture 7">
            <a:extLst>
              <a:ext uri="{FF2B5EF4-FFF2-40B4-BE49-F238E27FC236}">
                <a16:creationId xmlns:a16="http://schemas.microsoft.com/office/drawing/2014/main" id="{5ACB2391-B564-4FA6-9B65-2BD05C6089FE}"/>
              </a:ext>
            </a:extLst>
          </p:cNvPr>
          <p:cNvPicPr>
            <a:picLocks noChangeAspect="1"/>
          </p:cNvPicPr>
          <p:nvPr/>
        </p:nvPicPr>
        <p:blipFill>
          <a:blip r:embed="rId4"/>
          <a:stretch>
            <a:fillRect/>
          </a:stretch>
        </p:blipFill>
        <p:spPr>
          <a:xfrm>
            <a:off x="9708409" y="3429000"/>
            <a:ext cx="1228349" cy="1639977"/>
          </a:xfrm>
          <a:prstGeom prst="rect">
            <a:avLst/>
          </a:prstGeom>
        </p:spPr>
      </p:pic>
    </p:spTree>
    <p:extLst>
      <p:ext uri="{BB962C8B-B14F-4D97-AF65-F5344CB8AC3E}">
        <p14:creationId xmlns:p14="http://schemas.microsoft.com/office/powerpoint/2010/main" val="350196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F70F04-9551-57BF-3FBB-B088F6CFC211}"/>
              </a:ext>
            </a:extLst>
          </p:cNvPr>
          <p:cNvSpPr>
            <a:spLocks noGrp="1"/>
          </p:cNvSpPr>
          <p:nvPr>
            <p:ph idx="1"/>
          </p:nvPr>
        </p:nvSpPr>
        <p:spPr/>
        <p:txBody>
          <a:bodyPr/>
          <a:lstStyle/>
          <a:p>
            <a:r>
              <a:rPr lang="en-US" altLang="zh-CN" dirty="0"/>
              <a:t>References: </a:t>
            </a:r>
          </a:p>
          <a:p>
            <a:pPr lvl="1"/>
            <a:r>
              <a:rPr lang="zh-CN" altLang="en-US" dirty="0"/>
              <a:t>北师大版初中物理（北京）九年级</a:t>
            </a:r>
            <a:endParaRPr lang="en-US" altLang="zh-CN" dirty="0"/>
          </a:p>
          <a:p>
            <a:pPr lvl="1"/>
            <a:r>
              <a:rPr lang="en-US" altLang="zh-CN" dirty="0"/>
              <a:t>T.</a:t>
            </a:r>
            <a:r>
              <a:rPr lang="zh-CN" altLang="en-US" dirty="0"/>
              <a:t> </a:t>
            </a:r>
            <a:r>
              <a:rPr lang="en-US" altLang="zh-CN" dirty="0"/>
              <a:t>Duncan,</a:t>
            </a:r>
            <a:r>
              <a:rPr lang="zh-CN" altLang="en-US" dirty="0"/>
              <a:t> </a:t>
            </a:r>
            <a:r>
              <a:rPr lang="en-US" altLang="zh-CN" dirty="0"/>
              <a:t>H.</a:t>
            </a:r>
            <a:r>
              <a:rPr lang="zh-CN" altLang="en-US" dirty="0"/>
              <a:t> </a:t>
            </a:r>
            <a:r>
              <a:rPr lang="en-US" altLang="zh-CN" dirty="0"/>
              <a:t>Kennett,</a:t>
            </a:r>
            <a:r>
              <a:rPr lang="zh-CN" altLang="en-US" dirty="0"/>
              <a:t> </a:t>
            </a:r>
            <a:r>
              <a:rPr lang="en-US" altLang="zh-CN" dirty="0"/>
              <a:t>Cambridge IGCSE Physics (3</a:t>
            </a:r>
            <a:r>
              <a:rPr lang="en-US" altLang="zh-CN" baseline="30000" dirty="0"/>
              <a:t>rd</a:t>
            </a:r>
            <a:r>
              <a:rPr lang="en-US" altLang="zh-CN" dirty="0"/>
              <a:t> Ed.) </a:t>
            </a:r>
          </a:p>
          <a:p>
            <a:pPr lvl="1"/>
            <a:r>
              <a:rPr lang="en-US" altLang="zh-CN" dirty="0"/>
              <a:t>N. England, Edexcel IGCSE (9-1) Physics (2</a:t>
            </a:r>
            <a:r>
              <a:rPr lang="en-US" altLang="zh-CN" baseline="30000" dirty="0"/>
              <a:t>nd</a:t>
            </a:r>
            <a:r>
              <a:rPr lang="en-US" altLang="zh-CN" dirty="0"/>
              <a:t> Ed.) </a:t>
            </a:r>
          </a:p>
          <a:p>
            <a:pPr lvl="1"/>
            <a:r>
              <a:rPr lang="en-US" altLang="zh-CN" dirty="0"/>
              <a:t>H. Young &amp; R. Freedman, University Physics (13</a:t>
            </a:r>
            <a:r>
              <a:rPr lang="en-US" altLang="zh-CN" baseline="30000" dirty="0"/>
              <a:t>th</a:t>
            </a:r>
            <a:r>
              <a:rPr lang="en-US" altLang="zh-CN" dirty="0"/>
              <a:t> Ed.)</a:t>
            </a:r>
          </a:p>
          <a:p>
            <a:endParaRPr lang="zh-CN" altLang="en-US" dirty="0"/>
          </a:p>
        </p:txBody>
      </p:sp>
    </p:spTree>
    <p:extLst>
      <p:ext uri="{BB962C8B-B14F-4D97-AF65-F5344CB8AC3E}">
        <p14:creationId xmlns:p14="http://schemas.microsoft.com/office/powerpoint/2010/main" val="415950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62B9B48-E85A-4AF5-9771-48ED0F9A978D}"/>
              </a:ext>
            </a:extLst>
          </p:cNvPr>
          <p:cNvSpPr>
            <a:spLocks noGrp="1"/>
          </p:cNvSpPr>
          <p:nvPr>
            <p:ph sz="half" idx="1"/>
          </p:nvPr>
        </p:nvSpPr>
        <p:spPr/>
        <p:txBody>
          <a:bodyPr>
            <a:normAutofit/>
          </a:bodyPr>
          <a:lstStyle/>
          <a:p>
            <a:pPr marL="0" indent="0">
              <a:buNone/>
            </a:pPr>
            <a:r>
              <a:rPr lang="en-US" altLang="zh-CN" sz="2400" dirty="0"/>
              <a:t>1. Positive &amp; negative charges, </a:t>
            </a:r>
            <a:br>
              <a:rPr lang="en-US" altLang="zh-CN" sz="2400" dirty="0"/>
            </a:br>
            <a:r>
              <a:rPr lang="en-US" altLang="zh-CN" sz="2400" dirty="0"/>
              <a:t>charging objects by friction</a:t>
            </a:r>
          </a:p>
          <a:p>
            <a:pPr lvl="1"/>
            <a:r>
              <a:rPr lang="en-US" altLang="zh-CN" sz="2000" b="1" dirty="0"/>
              <a:t>Glass</a:t>
            </a:r>
            <a:r>
              <a:rPr lang="en-US" altLang="zh-CN" sz="2000" dirty="0"/>
              <a:t> rods rubbed on </a:t>
            </a:r>
            <a:r>
              <a:rPr lang="en-US" altLang="zh-CN" sz="2000" b="1" dirty="0"/>
              <a:t>silk</a:t>
            </a:r>
            <a:r>
              <a:rPr lang="en-US" altLang="zh-CN" sz="2000" dirty="0"/>
              <a:t> (+)</a:t>
            </a:r>
            <a:br>
              <a:rPr lang="en-US" altLang="zh-CN" sz="2000" dirty="0"/>
            </a:br>
            <a:r>
              <a:rPr lang="en-US" altLang="zh-CN" sz="2000" dirty="0"/>
              <a:t>acetate rubbed with cloth (+)</a:t>
            </a:r>
          </a:p>
          <a:p>
            <a:pPr lvl="1"/>
            <a:r>
              <a:rPr lang="en-US" altLang="zh-CN" sz="2000" b="1" dirty="0"/>
              <a:t>Plastic</a:t>
            </a:r>
            <a:r>
              <a:rPr lang="en-US" altLang="zh-CN" sz="2000" dirty="0"/>
              <a:t> rods rubbed on </a:t>
            </a:r>
            <a:r>
              <a:rPr lang="en-US" altLang="zh-CN" sz="2000" b="1" dirty="0"/>
              <a:t>fur</a:t>
            </a:r>
            <a:r>
              <a:rPr lang="en-US" altLang="zh-CN" sz="2000" dirty="0"/>
              <a:t> (-)</a:t>
            </a:r>
            <a:br>
              <a:rPr lang="en-US" altLang="zh-CN" sz="2000" dirty="0"/>
            </a:br>
            <a:r>
              <a:rPr lang="en-US" altLang="zh-CN" sz="2000" dirty="0"/>
              <a:t>polythene rubbed with cloth (-)</a:t>
            </a:r>
          </a:p>
          <a:p>
            <a:r>
              <a:rPr lang="en-US" altLang="zh-CN" sz="2400" b="1" dirty="0"/>
              <a:t>Like charges repel (+ and +, or - and -), while </a:t>
            </a:r>
            <a:br>
              <a:rPr lang="en-US" altLang="zh-CN" sz="2400" b="1" dirty="0"/>
            </a:br>
            <a:r>
              <a:rPr lang="en-US" altLang="zh-CN" sz="2400" b="1" dirty="0"/>
              <a:t>unlike charges attract (+ and -).</a:t>
            </a:r>
          </a:p>
          <a:p>
            <a:r>
              <a:rPr lang="en-US" altLang="zh-CN" sz="2400" dirty="0"/>
              <a:t>Insulators can </a:t>
            </a:r>
            <a:br>
              <a:rPr lang="en-US" altLang="zh-CN" sz="2400" dirty="0"/>
            </a:br>
            <a:r>
              <a:rPr lang="en-US" altLang="zh-CN" sz="2400" dirty="0"/>
              <a:t>be charged by </a:t>
            </a:r>
            <a:br>
              <a:rPr lang="en-US" altLang="zh-CN" sz="2400" dirty="0"/>
            </a:br>
            <a:r>
              <a:rPr lang="en-US" altLang="zh-CN" sz="2400" dirty="0"/>
              <a:t>friction</a:t>
            </a:r>
            <a:endParaRPr lang="zh-CN" altLang="en-US" sz="2400" dirty="0"/>
          </a:p>
        </p:txBody>
      </p:sp>
      <p:sp>
        <p:nvSpPr>
          <p:cNvPr id="9" name="Content Placeholder 8">
            <a:extLst>
              <a:ext uri="{FF2B5EF4-FFF2-40B4-BE49-F238E27FC236}">
                <a16:creationId xmlns:a16="http://schemas.microsoft.com/office/drawing/2014/main" id="{392187D1-D03A-4D92-8AC8-B19F03CF0FDD}"/>
              </a:ext>
            </a:extLst>
          </p:cNvPr>
          <p:cNvSpPr>
            <a:spLocks noGrp="1"/>
          </p:cNvSpPr>
          <p:nvPr>
            <p:ph sz="half" idx="2"/>
          </p:nvPr>
        </p:nvSpPr>
        <p:spPr/>
        <p:txBody>
          <a:bodyPr/>
          <a:lstStyle/>
          <a:p>
            <a:r>
              <a:rPr lang="zh-CN" altLang="en-US" dirty="0"/>
              <a:t>正电荷与负电荷、摩擦起电</a:t>
            </a:r>
            <a:endParaRPr lang="en-US" altLang="zh-CN" dirty="0"/>
          </a:p>
          <a:p>
            <a:pPr lvl="1"/>
            <a:r>
              <a:rPr lang="zh-CN" altLang="en-US" dirty="0"/>
              <a:t>丝绸摩擦玻璃棒（失去电子） →棒带</a:t>
            </a:r>
            <a:r>
              <a:rPr lang="zh-CN" altLang="en-US" b="1" dirty="0"/>
              <a:t>正</a:t>
            </a:r>
            <a:r>
              <a:rPr lang="zh-CN" altLang="en-US" dirty="0"/>
              <a:t>电</a:t>
            </a:r>
            <a:endParaRPr lang="en-US" altLang="zh-CN" dirty="0"/>
          </a:p>
          <a:p>
            <a:pPr lvl="1"/>
            <a:r>
              <a:rPr lang="zh-CN" altLang="en-US" dirty="0"/>
              <a:t>毛皮摩擦硬橡胶棒（得到电子） →棒带</a:t>
            </a:r>
            <a:r>
              <a:rPr lang="zh-CN" altLang="en-US" b="1" dirty="0"/>
              <a:t>负</a:t>
            </a:r>
            <a:r>
              <a:rPr lang="zh-CN" altLang="en-US" dirty="0"/>
              <a:t>电</a:t>
            </a:r>
            <a:endParaRPr lang="en-US" altLang="zh-CN" dirty="0"/>
          </a:p>
          <a:p>
            <a:r>
              <a:rPr lang="zh-CN" altLang="en-US" b="1" dirty="0"/>
              <a:t>同种电荷相互排斥，异种电荷相互吸引</a:t>
            </a:r>
            <a:endParaRPr lang="en-US" altLang="zh-CN" b="1" dirty="0"/>
          </a:p>
          <a:p>
            <a:endParaRPr lang="zh-CN" altLang="en-US" dirty="0"/>
          </a:p>
        </p:txBody>
      </p:sp>
      <p:pic>
        <p:nvPicPr>
          <p:cNvPr id="10" name="Picture 9">
            <a:extLst>
              <a:ext uri="{FF2B5EF4-FFF2-40B4-BE49-F238E27FC236}">
                <a16:creationId xmlns:a16="http://schemas.microsoft.com/office/drawing/2014/main" id="{2654F5BE-FF19-4CC3-AE42-1FCBD3A2D400}"/>
              </a:ext>
            </a:extLst>
          </p:cNvPr>
          <p:cNvPicPr>
            <a:picLocks noChangeAspect="1"/>
          </p:cNvPicPr>
          <p:nvPr/>
        </p:nvPicPr>
        <p:blipFill>
          <a:blip r:embed="rId3"/>
          <a:stretch>
            <a:fillRect/>
          </a:stretch>
        </p:blipFill>
        <p:spPr>
          <a:xfrm>
            <a:off x="3159896" y="3429000"/>
            <a:ext cx="6024608" cy="3288631"/>
          </a:xfrm>
          <a:prstGeom prst="rect">
            <a:avLst/>
          </a:prstGeom>
        </p:spPr>
      </p:pic>
    </p:spTree>
    <p:extLst>
      <p:ext uri="{BB962C8B-B14F-4D97-AF65-F5344CB8AC3E}">
        <p14:creationId xmlns:p14="http://schemas.microsoft.com/office/powerpoint/2010/main" val="230883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79704-42AC-49EA-9944-1F3C3B092916}"/>
              </a:ext>
            </a:extLst>
          </p:cNvPr>
          <p:cNvSpPr>
            <a:spLocks noGrp="1"/>
          </p:cNvSpPr>
          <p:nvPr>
            <p:ph sz="half" idx="1"/>
          </p:nvPr>
        </p:nvSpPr>
        <p:spPr/>
        <p:txBody>
          <a:bodyPr/>
          <a:lstStyle/>
          <a:p>
            <a:pPr marL="0" indent="0">
              <a:buNone/>
            </a:pPr>
            <a:r>
              <a:rPr lang="en-US" altLang="zh-CN" dirty="0"/>
              <a:t>2. Electrostatic induction</a:t>
            </a:r>
          </a:p>
          <a:p>
            <a:pPr lvl="1"/>
            <a:r>
              <a:rPr lang="en-US" altLang="zh-CN" dirty="0"/>
              <a:t>Electrostatic induction is the physical phenomenon in which a material can be charged without any actual contact with a charged body.</a:t>
            </a:r>
          </a:p>
          <a:p>
            <a:pPr lvl="1"/>
            <a:endParaRPr lang="zh-CN" altLang="en-US" dirty="0"/>
          </a:p>
        </p:txBody>
      </p:sp>
      <p:sp>
        <p:nvSpPr>
          <p:cNvPr id="3" name="Content Placeholder 2">
            <a:extLst>
              <a:ext uri="{FF2B5EF4-FFF2-40B4-BE49-F238E27FC236}">
                <a16:creationId xmlns:a16="http://schemas.microsoft.com/office/drawing/2014/main" id="{AF4DF2E2-39FD-4FC2-A5C5-6EE84B16EA05}"/>
              </a:ext>
            </a:extLst>
          </p:cNvPr>
          <p:cNvSpPr>
            <a:spLocks noGrp="1"/>
          </p:cNvSpPr>
          <p:nvPr>
            <p:ph sz="half" idx="2"/>
          </p:nvPr>
        </p:nvSpPr>
        <p:spPr/>
        <p:txBody>
          <a:bodyPr>
            <a:normAutofit/>
          </a:bodyPr>
          <a:lstStyle/>
          <a:p>
            <a:pPr lvl="1"/>
            <a:r>
              <a:rPr lang="en-US" altLang="zh-CN" dirty="0"/>
              <a:t>It is possible for a charged object to attract something that is uncharged.  </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注：摩擦起电、感应起电都</a:t>
            </a:r>
            <a:r>
              <a:rPr lang="zh-CN" altLang="en-US" b="1" dirty="0"/>
              <a:t>没有创造</a:t>
            </a:r>
            <a:r>
              <a:rPr lang="zh-CN" altLang="en-US" dirty="0"/>
              <a:t>电荷，只是电荷的</a:t>
            </a:r>
            <a:r>
              <a:rPr lang="zh-CN" altLang="en-US" b="1" dirty="0"/>
              <a:t>分布发生了变化</a:t>
            </a:r>
            <a:r>
              <a:rPr lang="en-US" altLang="zh-CN" dirty="0"/>
              <a:t>/</a:t>
            </a:r>
            <a:r>
              <a:rPr lang="zh-CN" altLang="en-US" dirty="0"/>
              <a:t>电荷发生了</a:t>
            </a:r>
            <a:r>
              <a:rPr lang="zh-CN" altLang="en-US" b="1" dirty="0"/>
              <a:t>转移</a:t>
            </a:r>
            <a:r>
              <a:rPr lang="zh-CN" altLang="en-US" dirty="0"/>
              <a:t>。</a:t>
            </a:r>
            <a:endParaRPr lang="en-US" altLang="zh-CN" dirty="0"/>
          </a:p>
          <a:p>
            <a:pPr lvl="1"/>
            <a:r>
              <a:rPr lang="zh-CN" altLang="en-US" dirty="0"/>
              <a:t>大量实验事实表明</a:t>
            </a:r>
            <a:r>
              <a:rPr lang="zh-CN" altLang="en-US" b="1" dirty="0"/>
              <a:t>电荷守恒</a:t>
            </a:r>
            <a:r>
              <a:rPr lang="zh-CN" altLang="en-US" dirty="0"/>
              <a:t>。</a:t>
            </a:r>
            <a:endParaRPr lang="en-US" altLang="zh-CN" dirty="0"/>
          </a:p>
        </p:txBody>
      </p:sp>
      <p:pic>
        <p:nvPicPr>
          <p:cNvPr id="3074" name="Picture 2" descr="查看源图像">
            <a:extLst>
              <a:ext uri="{FF2B5EF4-FFF2-40B4-BE49-F238E27FC236}">
                <a16:creationId xmlns:a16="http://schemas.microsoft.com/office/drawing/2014/main" id="{BC3AA5CF-80F8-421E-926C-AEB23A077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5" y="2622884"/>
            <a:ext cx="5908195" cy="3278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5A83E9-8FBF-4575-B48D-F08310EE3193}"/>
              </a:ext>
            </a:extLst>
          </p:cNvPr>
          <p:cNvPicPr>
            <a:picLocks noChangeAspect="1"/>
          </p:cNvPicPr>
          <p:nvPr/>
        </p:nvPicPr>
        <p:blipFill>
          <a:blip r:embed="rId4"/>
          <a:stretch>
            <a:fillRect/>
          </a:stretch>
        </p:blipFill>
        <p:spPr>
          <a:xfrm>
            <a:off x="6172200" y="1394946"/>
            <a:ext cx="5449060" cy="3105583"/>
          </a:xfrm>
          <a:prstGeom prst="rect">
            <a:avLst/>
          </a:prstGeom>
        </p:spPr>
      </p:pic>
      <p:pic>
        <p:nvPicPr>
          <p:cNvPr id="6" name="Picture 2">
            <a:extLst>
              <a:ext uri="{FF2B5EF4-FFF2-40B4-BE49-F238E27FC236}">
                <a16:creationId xmlns:a16="http://schemas.microsoft.com/office/drawing/2014/main" id="{909A8050-DA9B-4097-969B-A54A6872B7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5702" y="6858000"/>
            <a:ext cx="3194635" cy="408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9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5B966-3A2A-42F0-84CD-C51646EE8A5F}"/>
              </a:ext>
            </a:extLst>
          </p:cNvPr>
          <p:cNvSpPr>
            <a:spLocks noGrp="1"/>
          </p:cNvSpPr>
          <p:nvPr>
            <p:ph sz="half" idx="1"/>
          </p:nvPr>
        </p:nvSpPr>
        <p:spPr/>
        <p:txBody>
          <a:bodyPr/>
          <a:lstStyle/>
          <a:p>
            <a:r>
              <a:rPr lang="en-US" altLang="zh-CN" dirty="0"/>
              <a:t>Gold Leaf Electroscope: used for detecting charge </a:t>
            </a:r>
          </a:p>
        </p:txBody>
      </p:sp>
      <p:sp>
        <p:nvSpPr>
          <p:cNvPr id="6" name="Content Placeholder 5">
            <a:extLst>
              <a:ext uri="{FF2B5EF4-FFF2-40B4-BE49-F238E27FC236}">
                <a16:creationId xmlns:a16="http://schemas.microsoft.com/office/drawing/2014/main" id="{94732F30-E50F-4335-A230-43BAB5D3A66F}"/>
              </a:ext>
            </a:extLst>
          </p:cNvPr>
          <p:cNvSpPr>
            <a:spLocks noGrp="1"/>
          </p:cNvSpPr>
          <p:nvPr>
            <p:ph sz="half" idx="2"/>
          </p:nvPr>
        </p:nvSpPr>
        <p:spPr/>
        <p:txBody>
          <a:bodyPr/>
          <a:lstStyle/>
          <a:p>
            <a:r>
              <a:rPr lang="zh-CN" altLang="en-US" dirty="0"/>
              <a:t>验电器：检验物体是否带电</a:t>
            </a:r>
          </a:p>
          <a:p>
            <a:endParaRPr lang="zh-CN" altLang="en-US" dirty="0"/>
          </a:p>
        </p:txBody>
      </p:sp>
      <p:pic>
        <p:nvPicPr>
          <p:cNvPr id="7" name="Picture 6">
            <a:extLst>
              <a:ext uri="{FF2B5EF4-FFF2-40B4-BE49-F238E27FC236}">
                <a16:creationId xmlns:a16="http://schemas.microsoft.com/office/drawing/2014/main" id="{750A1B79-B221-4D44-AB8B-C2F9D89BF8D1}"/>
              </a:ext>
            </a:extLst>
          </p:cNvPr>
          <p:cNvPicPr>
            <a:picLocks noChangeAspect="1"/>
          </p:cNvPicPr>
          <p:nvPr/>
        </p:nvPicPr>
        <p:blipFill>
          <a:blip r:embed="rId2"/>
          <a:stretch>
            <a:fillRect/>
          </a:stretch>
        </p:blipFill>
        <p:spPr>
          <a:xfrm>
            <a:off x="3002312" y="1808249"/>
            <a:ext cx="8883209" cy="4723490"/>
          </a:xfrm>
          <a:prstGeom prst="rect">
            <a:avLst/>
          </a:prstGeom>
        </p:spPr>
      </p:pic>
      <p:pic>
        <p:nvPicPr>
          <p:cNvPr id="8" name="Picture 7">
            <a:extLst>
              <a:ext uri="{FF2B5EF4-FFF2-40B4-BE49-F238E27FC236}">
                <a16:creationId xmlns:a16="http://schemas.microsoft.com/office/drawing/2014/main" id="{0F01957A-5F19-49FE-B378-AACFB2E2D65B}"/>
              </a:ext>
            </a:extLst>
          </p:cNvPr>
          <p:cNvPicPr>
            <a:picLocks noChangeAspect="1"/>
          </p:cNvPicPr>
          <p:nvPr/>
        </p:nvPicPr>
        <p:blipFill>
          <a:blip r:embed="rId3"/>
          <a:stretch>
            <a:fillRect/>
          </a:stretch>
        </p:blipFill>
        <p:spPr>
          <a:xfrm>
            <a:off x="498093" y="1808249"/>
            <a:ext cx="2504219" cy="2974494"/>
          </a:xfrm>
          <a:prstGeom prst="rect">
            <a:avLst/>
          </a:prstGeom>
        </p:spPr>
      </p:pic>
      <p:pic>
        <p:nvPicPr>
          <p:cNvPr id="9" name="Picture 8">
            <a:extLst>
              <a:ext uri="{FF2B5EF4-FFF2-40B4-BE49-F238E27FC236}">
                <a16:creationId xmlns:a16="http://schemas.microsoft.com/office/drawing/2014/main" id="{4ED2FB9C-A96F-463A-B9C4-223B9753393A}"/>
              </a:ext>
            </a:extLst>
          </p:cNvPr>
          <p:cNvPicPr>
            <a:picLocks noChangeAspect="1"/>
          </p:cNvPicPr>
          <p:nvPr/>
        </p:nvPicPr>
        <p:blipFill>
          <a:blip r:embed="rId4"/>
          <a:stretch>
            <a:fillRect/>
          </a:stretch>
        </p:blipFill>
        <p:spPr>
          <a:xfrm>
            <a:off x="411150" y="4782743"/>
            <a:ext cx="2591162" cy="2067213"/>
          </a:xfrm>
          <a:prstGeom prst="rect">
            <a:avLst/>
          </a:prstGeom>
        </p:spPr>
      </p:pic>
    </p:spTree>
    <p:extLst>
      <p:ext uri="{BB962C8B-B14F-4D97-AF65-F5344CB8AC3E}">
        <p14:creationId xmlns:p14="http://schemas.microsoft.com/office/powerpoint/2010/main" val="158527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CB8494-7D17-4056-BBE8-D9F5E13A9666}"/>
              </a:ext>
            </a:extLst>
          </p:cNvPr>
          <p:cNvSpPr>
            <a:spLocks noGrp="1"/>
          </p:cNvSpPr>
          <p:nvPr>
            <p:ph sz="half" idx="1"/>
          </p:nvPr>
        </p:nvSpPr>
        <p:spPr/>
        <p:txBody>
          <a:bodyPr/>
          <a:lstStyle/>
          <a:p>
            <a:r>
              <a:rPr lang="en-US" altLang="zh-CN" dirty="0"/>
              <a:t>Van de Graaff generator</a:t>
            </a:r>
            <a:endParaRPr lang="zh-CN" altLang="en-US" dirty="0"/>
          </a:p>
        </p:txBody>
      </p:sp>
      <p:sp>
        <p:nvSpPr>
          <p:cNvPr id="3" name="Content Placeholder 2">
            <a:extLst>
              <a:ext uri="{FF2B5EF4-FFF2-40B4-BE49-F238E27FC236}">
                <a16:creationId xmlns:a16="http://schemas.microsoft.com/office/drawing/2014/main" id="{A3399EE8-1AD7-4ED4-9110-87BA9693D74D}"/>
              </a:ext>
            </a:extLst>
          </p:cNvPr>
          <p:cNvSpPr>
            <a:spLocks noGrp="1"/>
          </p:cNvSpPr>
          <p:nvPr>
            <p:ph sz="half" idx="2"/>
          </p:nvPr>
        </p:nvSpPr>
        <p:spPr/>
        <p:txBody>
          <a:bodyPr/>
          <a:lstStyle/>
          <a:p>
            <a:endParaRPr lang="zh-CN" altLang="en-US"/>
          </a:p>
        </p:txBody>
      </p:sp>
      <p:pic>
        <p:nvPicPr>
          <p:cNvPr id="4" name="Picture 3">
            <a:extLst>
              <a:ext uri="{FF2B5EF4-FFF2-40B4-BE49-F238E27FC236}">
                <a16:creationId xmlns:a16="http://schemas.microsoft.com/office/drawing/2014/main" id="{E5EFB5FD-7297-4481-A0C8-55012DF5F148}"/>
              </a:ext>
            </a:extLst>
          </p:cNvPr>
          <p:cNvPicPr>
            <a:picLocks noChangeAspect="1"/>
          </p:cNvPicPr>
          <p:nvPr/>
        </p:nvPicPr>
        <p:blipFill>
          <a:blip r:embed="rId2"/>
          <a:stretch>
            <a:fillRect/>
          </a:stretch>
        </p:blipFill>
        <p:spPr>
          <a:xfrm>
            <a:off x="838200" y="1021934"/>
            <a:ext cx="5310990" cy="4524624"/>
          </a:xfrm>
          <a:prstGeom prst="rect">
            <a:avLst/>
          </a:prstGeom>
        </p:spPr>
      </p:pic>
    </p:spTree>
    <p:extLst>
      <p:ext uri="{BB962C8B-B14F-4D97-AF65-F5344CB8AC3E}">
        <p14:creationId xmlns:p14="http://schemas.microsoft.com/office/powerpoint/2010/main" val="253193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9A57F6-EEDB-4709-8EE8-8457F1959077}"/>
              </a:ext>
            </a:extLst>
          </p:cNvPr>
          <p:cNvSpPr>
            <a:spLocks noGrp="1"/>
          </p:cNvSpPr>
          <p:nvPr>
            <p:ph sz="half" idx="1"/>
          </p:nvPr>
        </p:nvSpPr>
        <p:spPr/>
        <p:txBody>
          <a:bodyPr>
            <a:normAutofit/>
          </a:bodyPr>
          <a:lstStyle/>
          <a:p>
            <a:pPr marL="0" indent="0">
              <a:buNone/>
            </a:pPr>
            <a:r>
              <a:rPr lang="en-US" altLang="zh-CN" dirty="0"/>
              <a:t>3. Structure of an atom </a:t>
            </a:r>
            <a:br>
              <a:rPr lang="en-US" altLang="zh-CN" dirty="0"/>
            </a:br>
            <a:r>
              <a:rPr lang="zh-CN" altLang="en-US" dirty="0"/>
              <a:t>原子结构</a:t>
            </a:r>
            <a:endParaRPr lang="en-US" altLang="zh-CN" dirty="0"/>
          </a:p>
          <a:p>
            <a:pPr lvl="1"/>
            <a:r>
              <a:rPr lang="en-US" altLang="zh-CN" dirty="0"/>
              <a:t>A hydrogen (</a:t>
            </a:r>
            <a:r>
              <a:rPr lang="zh-CN" altLang="en-US" dirty="0"/>
              <a:t>氢</a:t>
            </a:r>
            <a:r>
              <a:rPr lang="en-US" altLang="zh-CN" dirty="0"/>
              <a:t>, H) atom has a nucleus of one </a:t>
            </a:r>
            <a:r>
              <a:rPr lang="en-US" altLang="zh-CN" b="1" dirty="0"/>
              <a:t>proton </a:t>
            </a:r>
            <a:r>
              <a:rPr lang="zh-CN" altLang="en-US" b="1" dirty="0"/>
              <a:t>质子</a:t>
            </a:r>
            <a:r>
              <a:rPr lang="en-US" altLang="zh-CN" dirty="0"/>
              <a:t> and one </a:t>
            </a:r>
            <a:r>
              <a:rPr lang="en-US" altLang="zh-CN" b="1" dirty="0"/>
              <a:t>electron </a:t>
            </a:r>
            <a:r>
              <a:rPr lang="zh-CN" altLang="en-US" b="1" dirty="0"/>
              <a:t>电子</a:t>
            </a:r>
            <a:r>
              <a:rPr lang="en-US" altLang="zh-CN" dirty="0"/>
              <a:t> around nucleus. </a:t>
            </a:r>
          </a:p>
          <a:p>
            <a:pPr lvl="1"/>
            <a:r>
              <a:rPr lang="en-US" altLang="zh-CN" dirty="0"/>
              <a:t>Every nucleus except hydrogen also contains uncharged particles called </a:t>
            </a:r>
            <a:r>
              <a:rPr lang="en-US" altLang="zh-CN" b="1" dirty="0"/>
              <a:t>neutrons </a:t>
            </a:r>
            <a:r>
              <a:rPr lang="zh-CN" altLang="en-US" b="1" dirty="0"/>
              <a:t>中子</a:t>
            </a:r>
            <a:r>
              <a:rPr lang="en-US" altLang="zh-CN" dirty="0"/>
              <a:t>.</a:t>
            </a:r>
          </a:p>
          <a:p>
            <a:pPr lvl="1"/>
            <a:r>
              <a:rPr lang="en-US" altLang="zh-CN" i="1" dirty="0"/>
              <a:t>Hydrogen is the simplest atom. </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Content Placeholder 2">
            <a:extLst>
              <a:ext uri="{FF2B5EF4-FFF2-40B4-BE49-F238E27FC236}">
                <a16:creationId xmlns:a16="http://schemas.microsoft.com/office/drawing/2014/main" id="{BE75E60D-DDAA-4FCA-B943-30D736601FA0}"/>
              </a:ext>
            </a:extLst>
          </p:cNvPr>
          <p:cNvSpPr>
            <a:spLocks noGrp="1"/>
          </p:cNvSpPr>
          <p:nvPr>
            <p:ph sz="half" idx="2"/>
          </p:nvPr>
        </p:nvSpPr>
        <p:spPr/>
        <p:txBody>
          <a:bodyPr/>
          <a:lstStyle/>
          <a:p>
            <a:pPr marL="0" indent="0">
              <a:buNone/>
            </a:pPr>
            <a:br>
              <a:rPr lang="en-US" altLang="zh-CN" dirty="0"/>
            </a:br>
            <a:endParaRPr lang="en-US" altLang="zh-CN" dirty="0"/>
          </a:p>
          <a:p>
            <a:pPr lvl="1"/>
            <a:r>
              <a:rPr lang="en-US" altLang="zh-CN" dirty="0"/>
              <a:t>A neutral atom has </a:t>
            </a:r>
            <a:r>
              <a:rPr lang="en-US" altLang="zh-CN" b="1" dirty="0"/>
              <a:t>the same </a:t>
            </a:r>
            <a:r>
              <a:rPr lang="en-US" altLang="zh-CN" dirty="0"/>
              <a:t>number of negative electrons and positive protons.</a:t>
            </a:r>
            <a:endParaRPr lang="zh-CN" altLang="en-US" dirty="0"/>
          </a:p>
        </p:txBody>
      </p:sp>
      <p:pic>
        <p:nvPicPr>
          <p:cNvPr id="4" name="Picture 3">
            <a:extLst>
              <a:ext uri="{FF2B5EF4-FFF2-40B4-BE49-F238E27FC236}">
                <a16:creationId xmlns:a16="http://schemas.microsoft.com/office/drawing/2014/main" id="{5084CB6C-C255-471D-AE8E-3E1B9F32F6AD}"/>
              </a:ext>
            </a:extLst>
          </p:cNvPr>
          <p:cNvPicPr>
            <a:picLocks noChangeAspect="1"/>
          </p:cNvPicPr>
          <p:nvPr/>
        </p:nvPicPr>
        <p:blipFill>
          <a:blip r:embed="rId2"/>
          <a:stretch>
            <a:fillRect/>
          </a:stretch>
        </p:blipFill>
        <p:spPr>
          <a:xfrm>
            <a:off x="1653037" y="4744919"/>
            <a:ext cx="3905795" cy="2057687"/>
          </a:xfrm>
          <a:prstGeom prst="rect">
            <a:avLst/>
          </a:prstGeom>
        </p:spPr>
      </p:pic>
      <p:pic>
        <p:nvPicPr>
          <p:cNvPr id="6" name="Picture 5">
            <a:extLst>
              <a:ext uri="{FF2B5EF4-FFF2-40B4-BE49-F238E27FC236}">
                <a16:creationId xmlns:a16="http://schemas.microsoft.com/office/drawing/2014/main" id="{4C5F2EE7-AFEE-4914-A80D-022975BA2D35}"/>
              </a:ext>
            </a:extLst>
          </p:cNvPr>
          <p:cNvPicPr>
            <a:picLocks noChangeAspect="1"/>
          </p:cNvPicPr>
          <p:nvPr/>
        </p:nvPicPr>
        <p:blipFill>
          <a:blip r:embed="rId3"/>
          <a:stretch>
            <a:fillRect/>
          </a:stretch>
        </p:blipFill>
        <p:spPr>
          <a:xfrm>
            <a:off x="6866762" y="4248385"/>
            <a:ext cx="5181601" cy="2633273"/>
          </a:xfrm>
          <a:prstGeom prst="rect">
            <a:avLst/>
          </a:prstGeom>
        </p:spPr>
      </p:pic>
    </p:spTree>
    <p:extLst>
      <p:ext uri="{BB962C8B-B14F-4D97-AF65-F5344CB8AC3E}">
        <p14:creationId xmlns:p14="http://schemas.microsoft.com/office/powerpoint/2010/main" val="15248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92FD429-FBBB-435B-A9AD-EF64059C5B0F}"/>
              </a:ext>
            </a:extLst>
          </p:cNvPr>
          <p:cNvSpPr>
            <a:spLocks noGrp="1"/>
          </p:cNvSpPr>
          <p:nvPr>
            <p:ph sz="half" idx="1"/>
          </p:nvPr>
        </p:nvSpPr>
        <p:spPr/>
        <p:txBody>
          <a:bodyPr>
            <a:normAutofit/>
          </a:bodyPr>
          <a:lstStyle/>
          <a:p>
            <a:pPr marL="0" indent="0">
              <a:buNone/>
            </a:pPr>
            <a:r>
              <a:rPr lang="en-US" altLang="zh-CN" dirty="0"/>
              <a:t>4. Conductors &amp; insulators</a:t>
            </a:r>
          </a:p>
          <a:p>
            <a:pPr lvl="1"/>
            <a:r>
              <a:rPr lang="en-US" altLang="zh-CN" b="1" dirty="0"/>
              <a:t>Conductors </a:t>
            </a:r>
            <a:r>
              <a:rPr lang="zh-CN" altLang="en-US" b="1" dirty="0"/>
              <a:t>导体</a:t>
            </a:r>
            <a:r>
              <a:rPr lang="en-US" altLang="zh-CN" dirty="0"/>
              <a:t>: Materials that conduct electricity well.</a:t>
            </a:r>
            <a:br>
              <a:rPr lang="en-US" altLang="zh-CN" dirty="0"/>
            </a:br>
            <a:r>
              <a:rPr lang="en-US" altLang="zh-CN" b="1" dirty="0"/>
              <a:t>Insulators </a:t>
            </a:r>
            <a:r>
              <a:rPr lang="zh-CN" altLang="en-US" b="1" dirty="0"/>
              <a:t>绝缘体</a:t>
            </a:r>
            <a:r>
              <a:rPr lang="en-US" altLang="zh-CN" dirty="0"/>
              <a:t>: materials that do </a:t>
            </a:r>
            <a:r>
              <a:rPr lang="en-US" altLang="zh-CN" i="1" dirty="0"/>
              <a:t>not</a:t>
            </a:r>
            <a:r>
              <a:rPr lang="en-US" altLang="zh-CN" dirty="0"/>
              <a:t> conduct electricity </a:t>
            </a:r>
            <a:r>
              <a:rPr lang="en-US" altLang="zh-CN" i="1" dirty="0"/>
              <a:t>at all.</a:t>
            </a:r>
          </a:p>
          <a:p>
            <a:pPr lvl="1"/>
            <a:r>
              <a:rPr lang="en-US" altLang="zh-CN" sz="2000" u="sng" dirty="0"/>
              <a:t>Good conductors</a:t>
            </a:r>
            <a:r>
              <a:rPr lang="en-US" altLang="zh-CN" sz="2000" dirty="0"/>
              <a:t>: all metals, carbon</a:t>
            </a:r>
          </a:p>
          <a:p>
            <a:pPr lvl="1"/>
            <a:r>
              <a:rPr lang="en-US" altLang="zh-CN" sz="2000" u="sng" dirty="0"/>
              <a:t>Poor conductors/poor insulators: </a:t>
            </a:r>
            <a:r>
              <a:rPr lang="en-US" altLang="zh-CN" sz="2000" dirty="0"/>
              <a:t>wood, paper, cotton, human body, earth</a:t>
            </a:r>
          </a:p>
          <a:p>
            <a:pPr lvl="1"/>
            <a:r>
              <a:rPr lang="en-US" altLang="zh-CN" sz="2000" u="sng" dirty="0"/>
              <a:t>Good insulators: </a:t>
            </a:r>
            <a:r>
              <a:rPr lang="en-US" altLang="zh-CN" sz="2000" dirty="0"/>
              <a:t>polythene</a:t>
            </a:r>
            <a:r>
              <a:rPr lang="zh-CN" altLang="en-US" sz="2000" dirty="0"/>
              <a:t>聚乙烯</a:t>
            </a:r>
            <a:r>
              <a:rPr lang="en-US" altLang="zh-CN" sz="2000" dirty="0"/>
              <a:t>, cellulose acetate</a:t>
            </a:r>
            <a:r>
              <a:rPr lang="zh-CN" altLang="en-US" sz="2000" dirty="0"/>
              <a:t>醋酸纤维素</a:t>
            </a:r>
            <a:r>
              <a:rPr lang="en-US" altLang="zh-CN" sz="2000" dirty="0"/>
              <a:t>, Perspex</a:t>
            </a:r>
            <a:r>
              <a:rPr lang="zh-CN" altLang="en-US" sz="2000" dirty="0"/>
              <a:t>有机玻璃</a:t>
            </a:r>
            <a:r>
              <a:rPr lang="en-US" altLang="zh-CN" sz="2000" dirty="0"/>
              <a:t>, nylon, pure water, dry air</a:t>
            </a:r>
          </a:p>
          <a:p>
            <a:endParaRPr lang="zh-CN" altLang="en-US" sz="2400" dirty="0"/>
          </a:p>
        </p:txBody>
      </p:sp>
      <p:sp>
        <p:nvSpPr>
          <p:cNvPr id="8" name="Content Placeholder 7">
            <a:extLst>
              <a:ext uri="{FF2B5EF4-FFF2-40B4-BE49-F238E27FC236}">
                <a16:creationId xmlns:a16="http://schemas.microsoft.com/office/drawing/2014/main" id="{986681F0-EFCA-45A6-A162-AB46B099B9A5}"/>
              </a:ext>
            </a:extLst>
          </p:cNvPr>
          <p:cNvSpPr>
            <a:spLocks noGrp="1"/>
          </p:cNvSpPr>
          <p:nvPr>
            <p:ph sz="half" idx="2"/>
          </p:nvPr>
        </p:nvSpPr>
        <p:spPr/>
        <p:txBody>
          <a:bodyPr>
            <a:normAutofit/>
          </a:bodyPr>
          <a:lstStyle/>
          <a:p>
            <a:r>
              <a:rPr lang="zh-CN" altLang="en-US" dirty="0"/>
              <a:t>导体与绝缘体</a:t>
            </a:r>
            <a:endParaRPr lang="en-US" altLang="zh-CN" dirty="0"/>
          </a:p>
          <a:p>
            <a:pPr lvl="1"/>
            <a:r>
              <a:rPr lang="zh-CN" altLang="en-US" dirty="0"/>
              <a:t>导体：容易导电的物体。</a:t>
            </a:r>
            <a:br>
              <a:rPr lang="en-US" altLang="zh-CN" dirty="0"/>
            </a:br>
            <a:r>
              <a:rPr lang="zh-CN" altLang="en-US" sz="2000" dirty="0"/>
              <a:t>如：金属、大地、石墨、人体、酸碱盐的水溶液等。</a:t>
            </a:r>
            <a:endParaRPr lang="en-US" altLang="zh-CN" sz="2000" dirty="0"/>
          </a:p>
          <a:p>
            <a:pPr lvl="1"/>
            <a:r>
              <a:rPr lang="zh-CN" altLang="en-US" sz="2000" dirty="0"/>
              <a:t>导体中有大量的</a:t>
            </a:r>
            <a:r>
              <a:rPr lang="zh-CN" altLang="en-US" sz="2000" b="1" dirty="0"/>
              <a:t>自由电荷 </a:t>
            </a:r>
            <a:r>
              <a:rPr lang="en-US" altLang="zh-CN" sz="2000" b="1" dirty="0"/>
              <a:t>free charges</a:t>
            </a:r>
            <a:r>
              <a:rPr lang="zh-CN" altLang="en-US" sz="2000" dirty="0"/>
              <a:t>：</a:t>
            </a:r>
            <a:br>
              <a:rPr lang="en-US" altLang="zh-CN" sz="2000" dirty="0"/>
            </a:br>
            <a:r>
              <a:rPr lang="en-US" altLang="zh-CN" sz="2000" dirty="0"/>
              <a:t>	</a:t>
            </a:r>
            <a:r>
              <a:rPr lang="zh-CN" altLang="en-US" sz="2000" dirty="0"/>
              <a:t>金属：自由电子</a:t>
            </a:r>
            <a:br>
              <a:rPr lang="en-US" altLang="zh-CN" sz="2000" dirty="0"/>
            </a:br>
            <a:r>
              <a:rPr lang="en-US" altLang="zh-CN" sz="2000" dirty="0"/>
              <a:t>	</a:t>
            </a:r>
            <a:r>
              <a:rPr lang="zh-CN" altLang="en-US" sz="2000" dirty="0"/>
              <a:t>酸碱盐溶液：正、负离子</a:t>
            </a:r>
            <a:endParaRPr lang="en-US" altLang="zh-CN" sz="2000" dirty="0"/>
          </a:p>
          <a:p>
            <a:pPr lvl="1"/>
            <a:r>
              <a:rPr lang="zh-CN" altLang="en-US" dirty="0"/>
              <a:t>绝缘体：不容易导电的物体。</a:t>
            </a:r>
            <a:br>
              <a:rPr lang="en-US" altLang="zh-CN" dirty="0"/>
            </a:br>
            <a:r>
              <a:rPr lang="zh-CN" altLang="en-US" sz="2000" dirty="0"/>
              <a:t>如：橡胶、玻璃、陶瓷、塑料、油、干木棒、干燥空气、纯水。</a:t>
            </a:r>
            <a:endParaRPr lang="en-US" altLang="zh-CN" sz="2000" dirty="0"/>
          </a:p>
          <a:p>
            <a:pPr lvl="1"/>
            <a:r>
              <a:rPr lang="zh-CN" altLang="en-US" sz="2000" dirty="0"/>
              <a:t>绝缘体中能够自由移动的电荷太少</a:t>
            </a:r>
            <a:endParaRPr lang="en-US" altLang="zh-CN" dirty="0"/>
          </a:p>
          <a:p>
            <a:pPr marL="0" indent="0">
              <a:buNone/>
            </a:pPr>
            <a:endParaRPr lang="zh-CN" altLang="en-US" dirty="0"/>
          </a:p>
        </p:txBody>
      </p:sp>
      <p:pic>
        <p:nvPicPr>
          <p:cNvPr id="9" name="Picture 8">
            <a:extLst>
              <a:ext uri="{FF2B5EF4-FFF2-40B4-BE49-F238E27FC236}">
                <a16:creationId xmlns:a16="http://schemas.microsoft.com/office/drawing/2014/main" id="{94D2FA4A-C7E8-473F-A1B3-06C4EBBFB98F}"/>
              </a:ext>
            </a:extLst>
          </p:cNvPr>
          <p:cNvPicPr>
            <a:picLocks noChangeAspect="1"/>
          </p:cNvPicPr>
          <p:nvPr/>
        </p:nvPicPr>
        <p:blipFill>
          <a:blip r:embed="rId3"/>
          <a:stretch>
            <a:fillRect/>
          </a:stretch>
        </p:blipFill>
        <p:spPr>
          <a:xfrm>
            <a:off x="3505201" y="4649931"/>
            <a:ext cx="5181599" cy="2211658"/>
          </a:xfrm>
          <a:prstGeom prst="rect">
            <a:avLst/>
          </a:prstGeom>
        </p:spPr>
      </p:pic>
      <p:pic>
        <p:nvPicPr>
          <p:cNvPr id="2050" name="Picture 2" descr="查看源图像">
            <a:extLst>
              <a:ext uri="{FF2B5EF4-FFF2-40B4-BE49-F238E27FC236}">
                <a16:creationId xmlns:a16="http://schemas.microsoft.com/office/drawing/2014/main" id="{DA9D3D2A-0B66-420E-A0E2-6C4A66F41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561" y="4472844"/>
            <a:ext cx="944147" cy="9608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查看源图像">
            <a:extLst>
              <a:ext uri="{FF2B5EF4-FFF2-40B4-BE49-F238E27FC236}">
                <a16:creationId xmlns:a16="http://schemas.microsoft.com/office/drawing/2014/main" id="{3B0F9D28-B3D9-424E-9684-BED1320F59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0065" y="4481184"/>
            <a:ext cx="944147" cy="9441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9C506AE-F6EF-4340-BBBF-C738DC1C0E4F}"/>
              </a:ext>
            </a:extLst>
          </p:cNvPr>
          <p:cNvPicPr>
            <a:picLocks noChangeAspect="1"/>
          </p:cNvPicPr>
          <p:nvPr/>
        </p:nvPicPr>
        <p:blipFill>
          <a:blip r:embed="rId6"/>
          <a:stretch>
            <a:fillRect/>
          </a:stretch>
        </p:blipFill>
        <p:spPr>
          <a:xfrm>
            <a:off x="8939118" y="4472844"/>
            <a:ext cx="3025092" cy="2191512"/>
          </a:xfrm>
          <a:prstGeom prst="rect">
            <a:avLst/>
          </a:prstGeom>
        </p:spPr>
      </p:pic>
      <p:sp>
        <p:nvSpPr>
          <p:cNvPr id="11" name="Speech Bubble: Rectangle with Corners Rounded 10">
            <a:extLst>
              <a:ext uri="{FF2B5EF4-FFF2-40B4-BE49-F238E27FC236}">
                <a16:creationId xmlns:a16="http://schemas.microsoft.com/office/drawing/2014/main" id="{A4793140-833D-4271-A465-65608F86C044}"/>
              </a:ext>
            </a:extLst>
          </p:cNvPr>
          <p:cNvSpPr/>
          <p:nvPr/>
        </p:nvSpPr>
        <p:spPr>
          <a:xfrm>
            <a:off x="631775" y="5218200"/>
            <a:ext cx="2873426" cy="700800"/>
          </a:xfrm>
          <a:prstGeom prst="wedgeRoundRectCallout">
            <a:avLst>
              <a:gd name="adj1" fmla="val 49416"/>
              <a:gd name="adj2" fmla="val 8175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defRPr/>
            </a:pPr>
            <a:r>
              <a:rPr lang="zh-CN" altLang="en-US" sz="2000" dirty="0"/>
              <a:t>实验表明，导体和绝缘体并没有绝对的界限</a:t>
            </a:r>
            <a:endParaRPr lang="en-US" altLang="zh-CN" sz="3200" dirty="0"/>
          </a:p>
        </p:txBody>
      </p:sp>
    </p:spTree>
    <p:extLst>
      <p:ext uri="{BB962C8B-B14F-4D97-AF65-F5344CB8AC3E}">
        <p14:creationId xmlns:p14="http://schemas.microsoft.com/office/powerpoint/2010/main" val="313933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90D59-F3DF-41A9-9244-8BB7EE7EFD8E}"/>
              </a:ext>
            </a:extLst>
          </p:cNvPr>
          <p:cNvSpPr>
            <a:spLocks noGrp="1"/>
          </p:cNvSpPr>
          <p:nvPr>
            <p:ph idx="1"/>
          </p:nvPr>
        </p:nvSpPr>
        <p:spPr/>
        <p:txBody>
          <a:bodyPr/>
          <a:lstStyle/>
          <a:p>
            <a:pPr marL="0" indent="0">
              <a:buNone/>
            </a:pPr>
            <a:r>
              <a:rPr lang="en-US" altLang="zh-CN" dirty="0"/>
              <a:t>5.1. Uses of static electricity </a:t>
            </a:r>
            <a:r>
              <a:rPr lang="zh-CN" altLang="en-US" dirty="0"/>
              <a:t>静电现象的应用</a:t>
            </a:r>
            <a:endParaRPr lang="en-US" altLang="zh-CN" dirty="0"/>
          </a:p>
          <a:p>
            <a:pPr lvl="1"/>
            <a:r>
              <a:rPr lang="en-US" altLang="zh-CN" dirty="0"/>
              <a:t>1.</a:t>
            </a:r>
            <a:r>
              <a:rPr lang="zh-CN" altLang="en-US" dirty="0"/>
              <a:t> </a:t>
            </a:r>
            <a:r>
              <a:rPr lang="en-US" altLang="zh-CN" dirty="0"/>
              <a:t>Electrostatic paint spraying </a:t>
            </a:r>
            <a:r>
              <a:rPr lang="zh-CN" altLang="en-US" dirty="0"/>
              <a:t>静电喷涂</a:t>
            </a:r>
            <a:endParaRPr lang="en-US" altLang="zh-CN" dirty="0"/>
          </a:p>
          <a:p>
            <a:pPr lvl="1"/>
            <a:r>
              <a:rPr lang="en-US" altLang="zh-CN" dirty="0"/>
              <a:t>2. Inkjet printers </a:t>
            </a:r>
            <a:r>
              <a:rPr lang="zh-CN" altLang="en-US" dirty="0"/>
              <a:t>喷墨打印机</a:t>
            </a:r>
            <a:r>
              <a:rPr lang="en-US" altLang="zh-CN" dirty="0"/>
              <a:t> </a:t>
            </a:r>
          </a:p>
        </p:txBody>
      </p:sp>
      <p:pic>
        <p:nvPicPr>
          <p:cNvPr id="4" name="Picture 3">
            <a:extLst>
              <a:ext uri="{FF2B5EF4-FFF2-40B4-BE49-F238E27FC236}">
                <a16:creationId xmlns:a16="http://schemas.microsoft.com/office/drawing/2014/main" id="{D447F0AD-8CD3-4D36-A268-176592D82E1C}"/>
              </a:ext>
            </a:extLst>
          </p:cNvPr>
          <p:cNvPicPr>
            <a:picLocks noChangeAspect="1"/>
          </p:cNvPicPr>
          <p:nvPr/>
        </p:nvPicPr>
        <p:blipFill>
          <a:blip r:embed="rId2"/>
          <a:stretch>
            <a:fillRect/>
          </a:stretch>
        </p:blipFill>
        <p:spPr>
          <a:xfrm>
            <a:off x="622360" y="1904207"/>
            <a:ext cx="5182323" cy="3439005"/>
          </a:xfrm>
          <a:prstGeom prst="rect">
            <a:avLst/>
          </a:prstGeom>
        </p:spPr>
      </p:pic>
      <p:pic>
        <p:nvPicPr>
          <p:cNvPr id="7" name="Picture 6">
            <a:extLst>
              <a:ext uri="{FF2B5EF4-FFF2-40B4-BE49-F238E27FC236}">
                <a16:creationId xmlns:a16="http://schemas.microsoft.com/office/drawing/2014/main" id="{75731E88-89F6-4AC3-AA70-6A1EFC73C2E6}"/>
              </a:ext>
            </a:extLst>
          </p:cNvPr>
          <p:cNvPicPr>
            <a:picLocks noChangeAspect="1"/>
          </p:cNvPicPr>
          <p:nvPr/>
        </p:nvPicPr>
        <p:blipFill>
          <a:blip r:embed="rId3"/>
          <a:stretch>
            <a:fillRect/>
          </a:stretch>
        </p:blipFill>
        <p:spPr>
          <a:xfrm>
            <a:off x="7177307" y="1514788"/>
            <a:ext cx="4029637" cy="3886742"/>
          </a:xfrm>
          <a:prstGeom prst="rect">
            <a:avLst/>
          </a:prstGeom>
        </p:spPr>
      </p:pic>
    </p:spTree>
    <p:extLst>
      <p:ext uri="{BB962C8B-B14F-4D97-AF65-F5344CB8AC3E}">
        <p14:creationId xmlns:p14="http://schemas.microsoft.com/office/powerpoint/2010/main" val="43408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5DD2FD-5539-4A95-9D15-C92109226C15}"/>
              </a:ext>
            </a:extLst>
          </p:cNvPr>
          <p:cNvSpPr>
            <a:spLocks noGrp="1"/>
          </p:cNvSpPr>
          <p:nvPr>
            <p:ph idx="1"/>
          </p:nvPr>
        </p:nvSpPr>
        <p:spPr>
          <a:xfrm>
            <a:off x="838200" y="365125"/>
            <a:ext cx="5558847" cy="5811838"/>
          </a:xfrm>
        </p:spPr>
        <p:txBody>
          <a:bodyPr>
            <a:normAutofit/>
          </a:bodyPr>
          <a:lstStyle/>
          <a:p>
            <a:pPr lvl="1"/>
            <a:r>
              <a:rPr lang="en-US" altLang="zh-CN" dirty="0"/>
              <a:t>3. Photocopiers </a:t>
            </a:r>
            <a:br>
              <a:rPr lang="en-US" altLang="zh-CN" dirty="0"/>
            </a:br>
            <a:r>
              <a:rPr lang="zh-CN" altLang="en-US" dirty="0"/>
              <a:t>复印机</a:t>
            </a:r>
            <a:endParaRPr lang="en-US" altLang="zh-CN" dirty="0"/>
          </a:p>
          <a:p>
            <a:pPr lvl="1"/>
            <a:r>
              <a:rPr lang="en-US" altLang="zh-CN" sz="1800" dirty="0"/>
              <a:t>The key to photocopying is a plate that is affected by light. When the plate is in the dark its surface is positively charged. When the plate is in the light it is uncharged. </a:t>
            </a:r>
          </a:p>
          <a:p>
            <a:pPr lvl="1"/>
            <a:r>
              <a:rPr lang="en-US" altLang="zh-CN" sz="1800" dirty="0"/>
              <a:t>An image of the document to be copied is projected on to the plate (Figure 10.4(a)). The dark parts of the plate become charged. </a:t>
            </a:r>
          </a:p>
          <a:p>
            <a:pPr lvl="1"/>
            <a:r>
              <a:rPr lang="en-US" altLang="zh-CN" sz="1800" dirty="0"/>
              <a:t>Now the plate is covered with a dark powder, called </a:t>
            </a:r>
            <a:r>
              <a:rPr lang="en-US" altLang="zh-CN" sz="1800" b="1" dirty="0"/>
              <a:t>toner</a:t>
            </a:r>
            <a:r>
              <a:rPr lang="en-US" altLang="zh-CN" sz="1800" dirty="0"/>
              <a:t>. The particles in the toner have been negatively charged (Figure 10.4(b)), so the toner sticks to the dark parts of the plate, leaving a dark image. </a:t>
            </a:r>
          </a:p>
          <a:p>
            <a:pPr lvl="1"/>
            <a:r>
              <a:rPr lang="en-US" altLang="zh-CN" sz="1800" dirty="0"/>
              <a:t>Next, a piece of paper is pressed on to the plate. This paper is positively charged, so the toner is attracted to it (Figure 10.4(c)). </a:t>
            </a:r>
          </a:p>
          <a:p>
            <a:pPr lvl="1"/>
            <a:r>
              <a:rPr lang="en-US" altLang="zh-CN" sz="1800" dirty="0"/>
              <a:t>Finally, the paper is heated. The toner melts and sticks to the paper, making the photocopy of the document (Figure 10.4(d)).</a:t>
            </a:r>
          </a:p>
          <a:p>
            <a:pPr lvl="1"/>
            <a:endParaRPr lang="en-US" altLang="zh-CN" dirty="0"/>
          </a:p>
          <a:p>
            <a:endParaRPr lang="zh-CN" altLang="en-US" dirty="0"/>
          </a:p>
        </p:txBody>
      </p:sp>
      <p:pic>
        <p:nvPicPr>
          <p:cNvPr id="3" name="Picture 2">
            <a:extLst>
              <a:ext uri="{FF2B5EF4-FFF2-40B4-BE49-F238E27FC236}">
                <a16:creationId xmlns:a16="http://schemas.microsoft.com/office/drawing/2014/main" id="{2807AAE3-3E87-42BF-B8AE-FBA7F50FF555}"/>
              </a:ext>
            </a:extLst>
          </p:cNvPr>
          <p:cNvPicPr>
            <a:picLocks noChangeAspect="1"/>
          </p:cNvPicPr>
          <p:nvPr/>
        </p:nvPicPr>
        <p:blipFill>
          <a:blip r:embed="rId3"/>
          <a:stretch>
            <a:fillRect/>
          </a:stretch>
        </p:blipFill>
        <p:spPr>
          <a:xfrm>
            <a:off x="2572226" y="6858000"/>
            <a:ext cx="7649643" cy="6382641"/>
          </a:xfrm>
          <a:prstGeom prst="rect">
            <a:avLst/>
          </a:prstGeom>
        </p:spPr>
      </p:pic>
      <p:pic>
        <p:nvPicPr>
          <p:cNvPr id="5" name="Picture 4">
            <a:extLst>
              <a:ext uri="{FF2B5EF4-FFF2-40B4-BE49-F238E27FC236}">
                <a16:creationId xmlns:a16="http://schemas.microsoft.com/office/drawing/2014/main" id="{AA84FE43-9553-421C-A95E-6FC3A36C13DB}"/>
              </a:ext>
            </a:extLst>
          </p:cNvPr>
          <p:cNvPicPr>
            <a:picLocks noChangeAspect="1"/>
          </p:cNvPicPr>
          <p:nvPr/>
        </p:nvPicPr>
        <p:blipFill>
          <a:blip r:embed="rId4"/>
          <a:stretch>
            <a:fillRect/>
          </a:stretch>
        </p:blipFill>
        <p:spPr>
          <a:xfrm>
            <a:off x="6431548" y="872833"/>
            <a:ext cx="5760452" cy="3310060"/>
          </a:xfrm>
          <a:prstGeom prst="rect">
            <a:avLst/>
          </a:prstGeom>
        </p:spPr>
      </p:pic>
    </p:spTree>
    <p:extLst>
      <p:ext uri="{BB962C8B-B14F-4D97-AF65-F5344CB8AC3E}">
        <p14:creationId xmlns:p14="http://schemas.microsoft.com/office/powerpoint/2010/main" val="85099295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0D2FDB3-40E8-43EB-B5C2-1352DDA5ED5E}" vid="{520B43DB-594A-49E7-B1A2-036DDEBAB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1599</TotalTime>
  <Words>1383</Words>
  <Application>Microsoft Office PowerPoint</Application>
  <PresentationFormat>宽屏</PresentationFormat>
  <Paragraphs>120</Paragraphs>
  <Slides>15</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Theme1</vt:lpstr>
      <vt:lpstr>1. Electric Charge 电荷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dc:title>
  <dc:creator>Jiang Yiyang</dc:creator>
  <cp:lastModifiedBy>MS jiangyiyang117</cp:lastModifiedBy>
  <cp:revision>709</cp:revision>
  <dcterms:created xsi:type="dcterms:W3CDTF">2022-06-12T11:00:26Z</dcterms:created>
  <dcterms:modified xsi:type="dcterms:W3CDTF">2023-04-15T06:29:24Z</dcterms:modified>
</cp:coreProperties>
</file>