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5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6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49" r:id="rId2"/>
    <p:sldMasterId id="2147483767" r:id="rId3"/>
    <p:sldMasterId id="2147483791" r:id="rId4"/>
    <p:sldMasterId id="2147483809" r:id="rId5"/>
    <p:sldMasterId id="2147483826" r:id="rId6"/>
    <p:sldMasterId id="214748384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03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3339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20534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84874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47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3379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86036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3028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88959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28799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93540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0042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5907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1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22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6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802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392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77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42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58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9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27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55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619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83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562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311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524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2775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5025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1813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51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459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1944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622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348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5582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557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80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1401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4303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0946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1785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907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132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9907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021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4464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7857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229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4421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1535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87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5351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834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7731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7223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6759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9655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3909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0325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7302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0673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73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8766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1255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837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7783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6190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273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930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3672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36968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203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6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9969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1069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2113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2871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2397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039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07512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378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7670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85503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83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8226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7212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5487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445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33405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457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8872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84860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57438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70240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04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2484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715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54964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9257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146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27680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75832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543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4150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4960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0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62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046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7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5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6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0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A12EFB-9E9D-4BDA-8DCE-1E53E68EF52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2EBC7-238C-49E4-85F1-840A4DF7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727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 Жизненного цикла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 работу студент группы 21п-2 Воробьев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67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904" y="180197"/>
            <a:ext cx="8596668" cy="1320800"/>
          </a:xfrm>
        </p:spPr>
        <p:txBody>
          <a:bodyPr/>
          <a:lstStyle/>
          <a:p>
            <a:r>
              <a:rPr lang="ru-RU" dirty="0" smtClean="0"/>
              <a:t>9 </a:t>
            </a:r>
            <a:r>
              <a:rPr lang="ru-RU" dirty="0" err="1" smtClean="0"/>
              <a:t>Прототипная</a:t>
            </a:r>
            <a:r>
              <a:rPr lang="ru-RU" dirty="0" smtClean="0"/>
              <a:t> </a:t>
            </a:r>
            <a:r>
              <a:rPr lang="ru-RU" dirty="0"/>
              <a:t>модель: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983"/>
            <a:ext cx="5989259" cy="4486094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87637" y="1500997"/>
            <a:ext cx="4184034" cy="388077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Этапы: выделение основных требований, разработка прототипа, тестирование, доработка и оптимизация.</a:t>
            </a:r>
          </a:p>
          <a:p>
            <a:r>
              <a:rPr lang="ru-RU" dirty="0"/>
              <a:t>Преимущества: быстрое получение обратной связи от заказчика, возможность уточнения требований, снижение рисков основного проекта.</a:t>
            </a:r>
          </a:p>
          <a:p>
            <a:r>
              <a:rPr lang="ru-RU" dirty="0"/>
              <a:t>Недостатки: потребность в дополнительных ресурсах и времени, возможность потери фокуса на основном проекте.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011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3290978" y="2358466"/>
            <a:ext cx="5105400" cy="342410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10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Каскадная модель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78" y="1673523"/>
            <a:ext cx="5567442" cy="3277607"/>
          </a:xfr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213553" y="1467294"/>
            <a:ext cx="5411587" cy="453918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При использовании каскадной модели разработка рассматривалась </a:t>
            </a:r>
          </a:p>
          <a:p>
            <a:r>
              <a:rPr lang="ru-RU" dirty="0"/>
              <a:t>как последовательность этапов, причем переход на следующий более </a:t>
            </a:r>
          </a:p>
          <a:p>
            <a:r>
              <a:rPr lang="ru-RU" dirty="0"/>
              <a:t>низкий этап происходит только после того, как полностью завершены все </a:t>
            </a:r>
          </a:p>
          <a:p>
            <a:r>
              <a:rPr lang="ru-RU" dirty="0"/>
              <a:t>работы на текущем этапе. Подразумевается, что в каскадной модели </a:t>
            </a:r>
          </a:p>
          <a:p>
            <a:r>
              <a:rPr lang="ru-RU" dirty="0"/>
              <a:t>разработка начинается на системном уровне и происходит через анализ,</a:t>
            </a:r>
          </a:p>
          <a:p>
            <a:r>
              <a:rPr lang="ru-RU" dirty="0"/>
              <a:t> проектирование, кодирование, тестирование и </a:t>
            </a:r>
            <a:r>
              <a:rPr lang="ru-RU" dirty="0" smtClean="0"/>
              <a:t>сопровождение</a:t>
            </a:r>
          </a:p>
          <a:p>
            <a:r>
              <a:rPr lang="ru-RU" dirty="0"/>
              <a:t>Каскадная модель хорошо себя зарекомендовала при построении информационных систем, для которых в самом начале разработки можно достаточно точно сформулировать все требования в системе, например, сложные расчетные системы, различные системы реального времени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13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 </a:t>
            </a:r>
            <a:r>
              <a:rPr lang="ru-RU" dirty="0"/>
              <a:t>Макетирование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09" y="2232836"/>
            <a:ext cx="5025103" cy="2251491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52475" y="1095153"/>
            <a:ext cx="5573488" cy="534193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Макетирование начинается со сбора и уточнения требований, задаваемых программному обеспечению. Разработчик и заказчик определяют все цели создания программного обеспечения, устанавливают, какие требования известны, а какие предстоит доопределить. Затем выполняется быстрое проектирование, при котором внимание сосредотачивается на тех характеристиках программного обеспечения, которые должны быть видимы пользователю. Быстрое проектирование приводит к построению макета. Макет оценивается заказчиком и используется для уточнения требований к программному обеспечению. Итерации повторяются до тех пор, пока макет не выявит все требования заказчика и тем самым не даст возможность разработчику понять, что должно быть сделано.</a:t>
            </a:r>
          </a:p>
          <a:p>
            <a:r>
              <a:rPr lang="ru-RU" dirty="0"/>
              <a:t>Достоинство макетирования заключается в том, что оно дает возможность определить полные требования к программному обеспечению.</a:t>
            </a:r>
          </a:p>
          <a:p>
            <a:r>
              <a:rPr lang="ru-RU" dirty="0"/>
              <a:t>Недостаток макетирования состоит в том, что разработчик и заказчик могут принять макет за готовый программный продукт. Когда заказчик видит работающую версию программного обеспечения, он забывает о нерешенных вопросах качества и удобства сопровождения программного обеспечения.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95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 </a:t>
            </a:r>
            <a:r>
              <a:rPr lang="ru-RU" dirty="0"/>
              <a:t>Спиральная модель 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8" y="2307264"/>
            <a:ext cx="5748965" cy="2670961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44612" y="74428"/>
            <a:ext cx="5393732" cy="6443330"/>
          </a:xfrm>
        </p:spPr>
        <p:txBody>
          <a:bodyPr>
            <a:normAutofit/>
          </a:bodyPr>
          <a:lstStyle/>
          <a:p>
            <a:r>
              <a:rPr lang="ru-RU" dirty="0"/>
              <a:t>При движении по спирали строятся все более полные версии программного обеспечения при продвижении от центра к периферии. В первом витке спирали определяются начальные цели, варианты и ограничения, распознается и анализируется риск. Если анализ риска показывает неопределенность требований, то на помощь заказчику и разработчику приходит макетирование. Заказчик оценивает инженерную или конструкторскую работу и вносит предложения по модификации.</a:t>
            </a:r>
          </a:p>
          <a:p>
            <a:r>
              <a:rPr lang="ru-RU" dirty="0"/>
              <a:t>Следующая фаза планирования и анализа риска базируется на предложении заказчика. Если риск слишком велик, проект может быть остановлен. В большинстве случаев движение по спирали продолжается, с каждым шагом продвигая разработчиков к более общей модели системы. Количество действий по разработке возрастает по мере продвижения от центра спирали.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90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 </a:t>
            </a:r>
            <a:r>
              <a:rPr lang="ru-RU" dirty="0"/>
              <a:t>Компонентно-ориентированная модель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" y="1648048"/>
            <a:ext cx="7778196" cy="363472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763683" y="1525022"/>
            <a:ext cx="4112884" cy="5162857"/>
          </a:xfrm>
        </p:spPr>
        <p:txBody>
          <a:bodyPr>
            <a:normAutofit/>
          </a:bodyPr>
          <a:lstStyle/>
          <a:p>
            <a:r>
              <a:rPr lang="ru-RU" dirty="0"/>
              <a:t>Компонентно-ориентированная модель является развитием спиральной модели и тоже основывается на эволюционной стратегии конструирования. В этой модели конкретизируется содержание этапа конструирования. Оно отражает тот факт, что в современных условиях новая разработка должна основываться на повторном использовании существующих программных компонентов.</a:t>
            </a:r>
          </a:p>
        </p:txBody>
      </p:sp>
    </p:spTree>
    <p:extLst>
      <p:ext uri="{BB962C8B-B14F-4D97-AF65-F5344CB8AC3E}">
        <p14:creationId xmlns:p14="http://schemas.microsoft.com/office/powerpoint/2010/main" val="33131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 </a:t>
            </a:r>
            <a:r>
              <a:rPr lang="en-US" dirty="0" smtClean="0"/>
              <a:t>V </a:t>
            </a:r>
            <a:r>
              <a:rPr lang="ru-RU" dirty="0"/>
              <a:t>модель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83642"/>
            <a:ext cx="4183062" cy="2635329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9969" y="336431"/>
            <a:ext cx="6400415" cy="570493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Основные этапы V-модели:</a:t>
            </a:r>
          </a:p>
          <a:p>
            <a:r>
              <a:rPr lang="ru-RU" dirty="0"/>
              <a:t>Анализ требований: на этом этапе определяются требования и функциональность программы, проводится обзор бизнес-процессов и определяется архитектура программы.</a:t>
            </a:r>
          </a:p>
          <a:p>
            <a:r>
              <a:rPr lang="ru-RU" dirty="0"/>
              <a:t>Определение системы: здесь происходит детализация требований и определение системы. Создание спецификаций требований является ключевым аспектом этого этапа.</a:t>
            </a:r>
          </a:p>
          <a:p>
            <a:r>
              <a:rPr lang="ru-RU" dirty="0"/>
              <a:t>Проектирование системы: разрабатывается архитектура, производится разделение программы на модули и определяются связи между модулями.</a:t>
            </a:r>
          </a:p>
          <a:p>
            <a:r>
              <a:rPr lang="ru-RU" dirty="0"/>
              <a:t>Программирование модулей: на этом этапе разработчики реализуют функционал каждого модуля по отдельности.</a:t>
            </a:r>
          </a:p>
          <a:p>
            <a:r>
              <a:rPr lang="ru-RU" dirty="0"/>
              <a:t>Интеграция модулей: модули объединяются в единое программное решение с целью проверки правильности их взаимодействия.</a:t>
            </a:r>
          </a:p>
          <a:p>
            <a:r>
              <a:rPr lang="ru-RU" dirty="0"/>
              <a:t>Тестирование системы: в соответствии с требованиями проводится тестирование, включая функциональное, интеграционное и системное тестирование.</a:t>
            </a:r>
          </a:p>
          <a:p>
            <a:r>
              <a:rPr lang="ru-RU" dirty="0" err="1"/>
              <a:t>Валидация</a:t>
            </a:r>
            <a:r>
              <a:rPr lang="ru-RU" dirty="0"/>
              <a:t>: </a:t>
            </a:r>
            <a:r>
              <a:rPr lang="ru-RU" dirty="0" err="1"/>
              <a:t>валидация</a:t>
            </a:r>
            <a:r>
              <a:rPr lang="ru-RU" dirty="0"/>
              <a:t> представляет проверку соответствия программного решения начальным требованиям и его полное функционирование в пределах бизнес-контекста.</a:t>
            </a:r>
          </a:p>
          <a:p>
            <a:r>
              <a:rPr lang="ru-RU" dirty="0"/>
              <a:t>Уверенность в качестве: на этом этапе проводится общая оценка качества программного решения.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91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 Инкрементная </a:t>
            </a:r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035834"/>
            <a:ext cx="4845494" cy="363412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8657" y="1789181"/>
            <a:ext cx="4184034" cy="388077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Этапы: разработка основной функциональности, ее тестирование, внедрение и поддержка, последующие дополнительные функции.</a:t>
            </a:r>
          </a:p>
          <a:p>
            <a:r>
              <a:rPr lang="ru-RU" dirty="0"/>
              <a:t>Преимущества: быстрое получение работающей функциональности, возможность параллельной разработки различных модулей.</a:t>
            </a:r>
          </a:p>
          <a:p>
            <a:r>
              <a:rPr lang="ru-RU" dirty="0"/>
              <a:t>Недостатки: требуется дополнительная работа по интеграции модулей, возможность конфликтов при работе разных команд одновременно.</a:t>
            </a:r>
          </a:p>
        </p:txBody>
      </p:sp>
    </p:spTree>
    <p:extLst>
      <p:ext uri="{BB962C8B-B14F-4D97-AF65-F5344CB8AC3E}">
        <p14:creationId xmlns:p14="http://schemas.microsoft.com/office/powerpoint/2010/main" val="243091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Итеративная модель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816134"/>
            <a:ext cx="4754562" cy="296245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12615" y="2212346"/>
            <a:ext cx="4184034" cy="388077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Этапы: разработка в малых итерациях, предварительное планирование, анализ и дизайн, разработка, тестирование, внедрение и поддержка.</a:t>
            </a:r>
          </a:p>
          <a:p>
            <a:r>
              <a:rPr lang="ru-RU" dirty="0"/>
              <a:t>Преимущества: раннее обнаружение ошибок, возможность более гибкой работы, улучшение процесса на основе предыдущих итераций.</a:t>
            </a:r>
          </a:p>
          <a:p>
            <a:r>
              <a:rPr lang="ru-RU" dirty="0"/>
              <a:t>Недостатки: необходимость частого взаимодействия с заказчиком, возможность неконтролируемого приращения функциональности.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65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8 </a:t>
            </a:r>
            <a:r>
              <a:rPr lang="en-US" dirty="0" smtClean="0"/>
              <a:t>RAD-</a:t>
            </a:r>
            <a:r>
              <a:rPr lang="ru-RU" dirty="0"/>
              <a:t>модель (</a:t>
            </a:r>
            <a:r>
              <a:rPr lang="en-US" dirty="0"/>
              <a:t>Rapid Application Development):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510036"/>
            <a:ext cx="4395787" cy="329684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83933" y="1690779"/>
            <a:ext cx="5373872" cy="4635256"/>
          </a:xfrm>
        </p:spPr>
        <p:txBody>
          <a:bodyPr>
            <a:normAutofit/>
          </a:bodyPr>
          <a:lstStyle/>
          <a:p>
            <a:r>
              <a:rPr lang="ru-RU" dirty="0"/>
              <a:t>Этапы: быстрая разработка прототипа, его тестирование и доработка, окончательная реализация.</a:t>
            </a:r>
          </a:p>
          <a:p>
            <a:r>
              <a:rPr lang="ru-RU" dirty="0"/>
              <a:t>Преимущества: сокращение времени разработки, лучшая адаптивность к изменениям путем быстрой разработки и быстрой обратной связи.</a:t>
            </a:r>
          </a:p>
          <a:p>
            <a:r>
              <a:rPr lang="ru-RU" dirty="0"/>
              <a:t>Недостатки: возможность потери качества и стабильности, необходимость в высокой квалификации команды разработчиков.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138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3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5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1_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7.xml><?xml version="1.0" encoding="utf-8"?>
<a:theme xmlns:a="http://schemas.openxmlformats.org/drawingml/2006/main" name="2_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787</Words>
  <Application>Microsoft Office PowerPoint</Application>
  <PresentationFormat>Широкоэкранный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11</vt:i4>
      </vt:variant>
    </vt:vector>
  </HeadingPairs>
  <TitlesOfParts>
    <vt:vector size="25" baseType="lpstr">
      <vt:lpstr>Arial</vt:lpstr>
      <vt:lpstr>Calibri</vt:lpstr>
      <vt:lpstr>Century Gothic</vt:lpstr>
      <vt:lpstr>Trebuchet MS</vt:lpstr>
      <vt:lpstr>Tw Cen MT</vt:lpstr>
      <vt:lpstr>Tw Cen MT Condensed</vt:lpstr>
      <vt:lpstr>Wingdings 3</vt:lpstr>
      <vt:lpstr>Ион</vt:lpstr>
      <vt:lpstr>1_Ион</vt:lpstr>
      <vt:lpstr>Интеграл</vt:lpstr>
      <vt:lpstr>Капля</vt:lpstr>
      <vt:lpstr>Грань</vt:lpstr>
      <vt:lpstr>1_Грань</vt:lpstr>
      <vt:lpstr>2_Ион</vt:lpstr>
      <vt:lpstr>Модели Жизненного цикла</vt:lpstr>
      <vt:lpstr>1 Каскадная модель</vt:lpstr>
      <vt:lpstr>2 Макетирование </vt:lpstr>
      <vt:lpstr>3 Спиральная модель  </vt:lpstr>
      <vt:lpstr>4 Компонентно-ориентированная модель </vt:lpstr>
      <vt:lpstr>5 V модель </vt:lpstr>
      <vt:lpstr>6 Инкрементная модель</vt:lpstr>
      <vt:lpstr>7 Итеративная модель</vt:lpstr>
      <vt:lpstr>8 RAD-модель (Rapid Application Development):</vt:lpstr>
      <vt:lpstr>9 Прототипная модель:</vt:lpstr>
      <vt:lpstr>Спасибо за внимания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Жизненного цикла</dc:title>
  <dc:creator>User</dc:creator>
  <cp:lastModifiedBy>User</cp:lastModifiedBy>
  <cp:revision>4</cp:revision>
  <dcterms:created xsi:type="dcterms:W3CDTF">2024-01-19T08:04:53Z</dcterms:created>
  <dcterms:modified xsi:type="dcterms:W3CDTF">2024-01-21T20:19:11Z</dcterms:modified>
</cp:coreProperties>
</file>