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C2EDD797-E20C-48E0-B9E1-0A8889FAFF42}"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139118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2EDD797-E20C-48E0-B9E1-0A8889FAFF42}" type="datetimeFigureOut">
              <a:rPr lang="ru-RU" smtClean="0"/>
              <a:t>24.05.2024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82585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C2EDD797-E20C-48E0-B9E1-0A8889FAFF42}"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1879466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C2EDD797-E20C-48E0-B9E1-0A8889FAFF42}"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F3023C-D10C-47A3-82ED-4EBB71BB4092}"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4398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2EDD797-E20C-48E0-B9E1-0A8889FAFF42}"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655818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EDD797-E20C-48E0-B9E1-0A8889FAFF42}" type="datetimeFigureOut">
              <a:rPr lang="ru-RU" smtClean="0"/>
              <a:t>24.05.2024</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3832276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EDD797-E20C-48E0-B9E1-0A8889FAFF42}" type="datetimeFigureOut">
              <a:rPr lang="ru-RU" smtClean="0"/>
              <a:t>24.05.2024</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3126408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2EDD797-E20C-48E0-B9E1-0A8889FAFF42}"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2976349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2EDD797-E20C-48E0-B9E1-0A8889FAFF42}"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363607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C2EDD797-E20C-48E0-B9E1-0A8889FAFF42}"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355669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2EDD797-E20C-48E0-B9E1-0A8889FAFF42}" type="datetimeFigureOut">
              <a:rPr lang="ru-RU" smtClean="0"/>
              <a:t>24.05.2024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132080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C2EDD797-E20C-48E0-B9E1-0A8889FAFF42}" type="datetimeFigureOut">
              <a:rPr lang="ru-RU" smtClean="0"/>
              <a:t>24.05.2024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179794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2EDD797-E20C-48E0-B9E1-0A8889FAFF42}" type="datetimeFigureOut">
              <a:rPr lang="ru-RU" smtClean="0"/>
              <a:t>24.05.2024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419049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C2EDD797-E20C-48E0-B9E1-0A8889FAFF42}" type="datetimeFigureOut">
              <a:rPr lang="ru-RU" smtClean="0"/>
              <a:t>24.05.2024</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215332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2EDD797-E20C-48E0-B9E1-0A8889FAFF42}" type="datetimeFigureOut">
              <a:rPr lang="ru-RU" smtClean="0"/>
              <a:t>24.05.2024</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195258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C2EDD797-E20C-48E0-B9E1-0A8889FAFF42}" type="datetimeFigureOut">
              <a:rPr lang="ru-RU" smtClean="0"/>
              <a:t>24.05.2024</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307797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2EDD797-E20C-48E0-B9E1-0A8889FAFF42}" type="datetimeFigureOut">
              <a:rPr lang="ru-RU" smtClean="0"/>
              <a:t>24.05.2024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2F3023C-D10C-47A3-82ED-4EBB71BB4092}" type="slidenum">
              <a:rPr lang="ru-RU" smtClean="0"/>
              <a:t>‹#›</a:t>
            </a:fld>
            <a:endParaRPr lang="ru-RU"/>
          </a:p>
        </p:txBody>
      </p:sp>
    </p:spTree>
    <p:extLst>
      <p:ext uri="{BB962C8B-B14F-4D97-AF65-F5344CB8AC3E}">
        <p14:creationId xmlns:p14="http://schemas.microsoft.com/office/powerpoint/2010/main" val="3506252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2EDD797-E20C-48E0-B9E1-0A8889FAFF42}" type="datetimeFigureOut">
              <a:rPr lang="ru-RU" smtClean="0"/>
              <a:t>24.05.2024</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F3023C-D10C-47A3-82ED-4EBB71BB4092}" type="slidenum">
              <a:rPr lang="ru-RU" smtClean="0"/>
              <a:t>‹#›</a:t>
            </a:fld>
            <a:endParaRPr lang="ru-RU"/>
          </a:p>
        </p:txBody>
      </p:sp>
    </p:spTree>
    <p:extLst>
      <p:ext uri="{BB962C8B-B14F-4D97-AF65-F5344CB8AC3E}">
        <p14:creationId xmlns:p14="http://schemas.microsoft.com/office/powerpoint/2010/main" val="42986513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D209070-989E-4552-8419-E2E742375D21}"/>
              </a:ext>
            </a:extLst>
          </p:cNvPr>
          <p:cNvSpPr>
            <a:spLocks noGrp="1"/>
          </p:cNvSpPr>
          <p:nvPr>
            <p:ph type="ctrTitle"/>
          </p:nvPr>
        </p:nvSpPr>
        <p:spPr>
          <a:xfrm>
            <a:off x="389792" y="287094"/>
            <a:ext cx="9144000" cy="2387600"/>
          </a:xfrm>
        </p:spPr>
        <p:txBody>
          <a:bodyPr/>
          <a:lstStyle/>
          <a:p>
            <a:r>
              <a:rPr lang="ru-RU" dirty="0"/>
              <a:t>Методологии разработки по</a:t>
            </a:r>
          </a:p>
        </p:txBody>
      </p:sp>
      <p:sp>
        <p:nvSpPr>
          <p:cNvPr id="3" name="Подзаголовок 2">
            <a:extLst>
              <a:ext uri="{FF2B5EF4-FFF2-40B4-BE49-F238E27FC236}">
                <a16:creationId xmlns:a16="http://schemas.microsoft.com/office/drawing/2014/main" xmlns="" id="{77D6FEDE-F9E8-4B74-ACF1-956F1E88DF9B}"/>
              </a:ext>
            </a:extLst>
          </p:cNvPr>
          <p:cNvSpPr>
            <a:spLocks noGrp="1"/>
          </p:cNvSpPr>
          <p:nvPr>
            <p:ph type="subTitle" idx="1"/>
          </p:nvPr>
        </p:nvSpPr>
        <p:spPr>
          <a:xfrm>
            <a:off x="1178768" y="3463812"/>
            <a:ext cx="7725507" cy="193429"/>
          </a:xfrm>
        </p:spPr>
        <p:txBody>
          <a:bodyPr>
            <a:noAutofit/>
          </a:bodyPr>
          <a:lstStyle/>
          <a:p>
            <a:r>
              <a:rPr lang="ru-RU" dirty="0"/>
              <a:t>Выполнил </a:t>
            </a:r>
            <a:r>
              <a:rPr lang="ru-RU" dirty="0" smtClean="0"/>
              <a:t>Воробьев Никита Сергеевич </a:t>
            </a:r>
            <a:r>
              <a:rPr lang="ru-RU" dirty="0" smtClean="0"/>
              <a:t>21П-2</a:t>
            </a:r>
            <a:endParaRPr lang="ru-RU" dirty="0"/>
          </a:p>
        </p:txBody>
      </p:sp>
    </p:spTree>
    <p:extLst>
      <p:ext uri="{BB962C8B-B14F-4D97-AF65-F5344CB8AC3E}">
        <p14:creationId xmlns:p14="http://schemas.microsoft.com/office/powerpoint/2010/main" val="18639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68F00AE-21CD-405F-92F0-91BDBED3272C}"/>
              </a:ext>
            </a:extLst>
          </p:cNvPr>
          <p:cNvSpPr>
            <a:spLocks noGrp="1"/>
          </p:cNvSpPr>
          <p:nvPr>
            <p:ph type="title"/>
          </p:nvPr>
        </p:nvSpPr>
        <p:spPr/>
        <p:txBody>
          <a:bodyPr/>
          <a:lstStyle/>
          <a:p>
            <a:r>
              <a:rPr lang="en-US" b="0" i="0" dirty="0">
                <a:effectLst/>
                <a:latin typeface="Arial" panose="020B0604020202020204" pitchFamily="34" charset="0"/>
              </a:rPr>
              <a:t>Agile Modeling</a:t>
            </a:r>
            <a:endParaRPr lang="ru-RU" dirty="0"/>
          </a:p>
        </p:txBody>
      </p:sp>
      <p:sp>
        <p:nvSpPr>
          <p:cNvPr id="3" name="Объект 2">
            <a:extLst>
              <a:ext uri="{FF2B5EF4-FFF2-40B4-BE49-F238E27FC236}">
                <a16:creationId xmlns:a16="http://schemas.microsoft.com/office/drawing/2014/main" xmlns="" id="{20224DDF-8C09-4C38-8FF3-71B1BF25AD1B}"/>
              </a:ext>
            </a:extLst>
          </p:cNvPr>
          <p:cNvSpPr>
            <a:spLocks noGrp="1"/>
          </p:cNvSpPr>
          <p:nvPr>
            <p:ph idx="1"/>
          </p:nvPr>
        </p:nvSpPr>
        <p:spPr>
          <a:xfrm>
            <a:off x="838200" y="1825625"/>
            <a:ext cx="7787054" cy="3089275"/>
          </a:xfrm>
        </p:spPr>
        <p:txBody>
          <a:bodyPr>
            <a:normAutofit fontScale="92500" lnSpcReduction="10000"/>
          </a:bodyPr>
          <a:lstStyle/>
          <a:p>
            <a:pPr marL="0" indent="0">
              <a:buNone/>
            </a:pPr>
            <a:r>
              <a:rPr lang="ru-RU" u="sng" dirty="0" err="1">
                <a:latin typeface="Arial" panose="020B0604020202020204" pitchFamily="34" charset="0"/>
              </a:rPr>
              <a:t>Agile</a:t>
            </a:r>
            <a:r>
              <a:rPr lang="ru-RU" u="sng" dirty="0">
                <a:latin typeface="Arial" panose="020B0604020202020204" pitchFamily="34" charset="0"/>
              </a:rPr>
              <a:t> </a:t>
            </a:r>
            <a:r>
              <a:rPr lang="ru-RU" u="sng" dirty="0" err="1">
                <a:latin typeface="Arial" panose="020B0604020202020204" pitchFamily="34" charset="0"/>
              </a:rPr>
              <a:t>Modeling</a:t>
            </a:r>
            <a:r>
              <a:rPr lang="ru-RU" u="sng" dirty="0">
                <a:latin typeface="Arial" panose="020B0604020202020204" pitchFamily="34" charset="0"/>
              </a:rPr>
              <a:t> представляет собой совокупность идей, подходов и методик, направленных на упрощение процесса создания моделей и документации в рамках разработки программного обеспечения. Этот набор не предназначен для предоставления подробных руководств по проектированию или обучению рисованию диаграмм на языке UML. Главная задача </a:t>
            </a:r>
            <a:r>
              <a:rPr lang="ru-RU" u="sng" dirty="0" err="1">
                <a:latin typeface="Arial" panose="020B0604020202020204" pitchFamily="34" charset="0"/>
              </a:rPr>
              <a:t>Agile</a:t>
            </a:r>
            <a:r>
              <a:rPr lang="ru-RU" u="sng" dirty="0">
                <a:latin typeface="Arial" panose="020B0604020202020204" pitchFamily="34" charset="0"/>
              </a:rPr>
              <a:t> </a:t>
            </a:r>
            <a:r>
              <a:rPr lang="ru-RU" u="sng" dirty="0" err="1">
                <a:latin typeface="Arial" panose="020B0604020202020204" pitchFamily="34" charset="0"/>
              </a:rPr>
              <a:t>Modeling</a:t>
            </a:r>
            <a:r>
              <a:rPr lang="ru-RU" u="sng" dirty="0">
                <a:latin typeface="Arial" panose="020B0604020202020204" pitchFamily="34" charset="0"/>
              </a:rPr>
              <a:t> - обеспечение эффективной работы с моделями и документацией, однако он не затрагивает аспекты написания кода, проведения тестирования, управления проектами, развертывания и поддержки системы. Вместе с тем, в его состав входят процедуры проверки модели через код.</a:t>
            </a:r>
            <a:endParaRPr lang="ru-RU"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623521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669DB23-899F-420E-ACDA-4F5663B7E4C1}"/>
              </a:ext>
            </a:extLst>
          </p:cNvPr>
          <p:cNvSpPr>
            <a:spLocks noGrp="1"/>
          </p:cNvSpPr>
          <p:nvPr>
            <p:ph type="title"/>
          </p:nvPr>
        </p:nvSpPr>
        <p:spPr/>
        <p:txBody>
          <a:bodyPr/>
          <a:lstStyle/>
          <a:p>
            <a:r>
              <a:rPr lang="ru-RU" dirty="0" err="1">
                <a:latin typeface="Arial" panose="020B0604020202020204" pitchFamily="34" charset="0"/>
              </a:rPr>
              <a:t>Agile</a:t>
            </a:r>
            <a:r>
              <a:rPr lang="ru-RU" dirty="0">
                <a:latin typeface="Arial" panose="020B0604020202020204" pitchFamily="34" charset="0"/>
              </a:rPr>
              <a:t> Unified Process</a:t>
            </a:r>
            <a:r>
              <a:rPr lang="ru-RU" b="0" i="0" dirty="0">
                <a:effectLst/>
                <a:latin typeface="Arial" panose="020B0604020202020204" pitchFamily="34" charset="0"/>
              </a:rPr>
              <a:t> </a:t>
            </a:r>
            <a:endParaRPr lang="ru-RU" dirty="0"/>
          </a:p>
        </p:txBody>
      </p:sp>
      <p:sp>
        <p:nvSpPr>
          <p:cNvPr id="3" name="Объект 2">
            <a:extLst>
              <a:ext uri="{FF2B5EF4-FFF2-40B4-BE49-F238E27FC236}">
                <a16:creationId xmlns:a16="http://schemas.microsoft.com/office/drawing/2014/main" xmlns="" id="{9E41807C-AAA9-4003-B817-716A595C35D9}"/>
              </a:ext>
            </a:extLst>
          </p:cNvPr>
          <p:cNvSpPr>
            <a:spLocks noGrp="1"/>
          </p:cNvSpPr>
          <p:nvPr>
            <p:ph idx="1"/>
          </p:nvPr>
        </p:nvSpPr>
        <p:spPr>
          <a:xfrm>
            <a:off x="6928338" y="2224453"/>
            <a:ext cx="4425462" cy="3952509"/>
          </a:xfrm>
        </p:spPr>
        <p:txBody>
          <a:bodyPr>
            <a:normAutofit/>
          </a:bodyPr>
          <a:lstStyle/>
          <a:p>
            <a:pPr marL="0" indent="0">
              <a:buNone/>
            </a:pPr>
            <a:r>
              <a:rPr lang="ru-RU" dirty="0" err="1">
                <a:latin typeface="Arial" panose="020B0604020202020204" pitchFamily="34" charset="0"/>
              </a:rPr>
              <a:t>Agile</a:t>
            </a:r>
            <a:r>
              <a:rPr lang="ru-RU" dirty="0">
                <a:latin typeface="Arial" panose="020B0604020202020204" pitchFamily="34" charset="0"/>
              </a:rPr>
              <a:t> </a:t>
            </a:r>
            <a:r>
              <a:rPr lang="ru-RU" dirty="0" err="1">
                <a:latin typeface="Arial" panose="020B0604020202020204" pitchFamily="34" charset="0"/>
              </a:rPr>
              <a:t>Unified</a:t>
            </a:r>
            <a:r>
              <a:rPr lang="ru-RU" dirty="0">
                <a:latin typeface="Arial" panose="020B0604020202020204" pitchFamily="34" charset="0"/>
              </a:rPr>
              <a:t> </a:t>
            </a:r>
            <a:r>
              <a:rPr lang="ru-RU" dirty="0" err="1">
                <a:latin typeface="Arial" panose="020B0604020202020204" pitchFamily="34" charset="0"/>
              </a:rPr>
              <a:t>Process</a:t>
            </a:r>
            <a:r>
              <a:rPr lang="ru-RU" dirty="0">
                <a:latin typeface="Arial" panose="020B0604020202020204" pitchFamily="34" charset="0"/>
              </a:rPr>
              <a:t> (AUP) является упрощенной формой IBM </a:t>
            </a:r>
            <a:r>
              <a:rPr lang="ru-RU" dirty="0" err="1">
                <a:latin typeface="Arial" panose="020B0604020202020204" pitchFamily="34" charset="0"/>
              </a:rPr>
              <a:t>Rational</a:t>
            </a:r>
            <a:r>
              <a:rPr lang="ru-RU" dirty="0">
                <a:latin typeface="Arial" panose="020B0604020202020204" pitchFamily="34" charset="0"/>
              </a:rPr>
              <a:t> </a:t>
            </a:r>
            <a:r>
              <a:rPr lang="ru-RU" dirty="0" err="1">
                <a:latin typeface="Arial" panose="020B0604020202020204" pitchFamily="34" charset="0"/>
              </a:rPr>
              <a:t>Unified</a:t>
            </a:r>
            <a:r>
              <a:rPr lang="ru-RU" dirty="0">
                <a:latin typeface="Arial" panose="020B0604020202020204" pitchFamily="34" charset="0"/>
              </a:rPr>
              <a:t> </a:t>
            </a:r>
            <a:r>
              <a:rPr lang="ru-RU" dirty="0" err="1">
                <a:latin typeface="Arial" panose="020B0604020202020204" pitchFamily="34" charset="0"/>
              </a:rPr>
              <a:t>Process</a:t>
            </a:r>
            <a:r>
              <a:rPr lang="ru-RU" dirty="0">
                <a:latin typeface="Arial" panose="020B0604020202020204" pitchFamily="34" charset="0"/>
              </a:rPr>
              <a:t> (RUP), созданной Скоттом </a:t>
            </a:r>
            <a:r>
              <a:rPr lang="ru-RU" dirty="0" err="1">
                <a:latin typeface="Arial" panose="020B0604020202020204" pitchFamily="34" charset="0"/>
              </a:rPr>
              <a:t>Амблером</a:t>
            </a:r>
            <a:r>
              <a:rPr lang="ru-RU" dirty="0">
                <a:latin typeface="Arial" panose="020B0604020202020204" pitchFamily="34" charset="0"/>
              </a:rPr>
              <a:t>. Эта модель предлагает простой и доступный подход к разработке программного обеспечения для бизнес-приложений.</a:t>
            </a:r>
            <a:endParaRPr lang="ru-RU" dirty="0"/>
          </a:p>
        </p:txBody>
      </p:sp>
    </p:spTree>
    <p:extLst>
      <p:ext uri="{BB962C8B-B14F-4D97-AF65-F5344CB8AC3E}">
        <p14:creationId xmlns:p14="http://schemas.microsoft.com/office/powerpoint/2010/main" val="2595476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09D3DEF-026D-42CB-A338-CAD6B2E5EF30}"/>
              </a:ext>
            </a:extLst>
          </p:cNvPr>
          <p:cNvSpPr>
            <a:spLocks noGrp="1"/>
          </p:cNvSpPr>
          <p:nvPr>
            <p:ph type="title"/>
          </p:nvPr>
        </p:nvSpPr>
        <p:spPr/>
        <p:txBody>
          <a:bodyPr/>
          <a:lstStyle/>
          <a:p>
            <a:r>
              <a:rPr lang="ru-RU" dirty="0" err="1">
                <a:latin typeface="Arial" panose="020B0604020202020204" pitchFamily="34" charset="0"/>
              </a:rPr>
              <a:t>Agile</a:t>
            </a:r>
            <a:r>
              <a:rPr lang="ru-RU" dirty="0">
                <a:latin typeface="Arial" panose="020B0604020202020204" pitchFamily="34" charset="0"/>
              </a:rPr>
              <a:t> Data </a:t>
            </a:r>
            <a:r>
              <a:rPr lang="ru-RU" dirty="0" err="1">
                <a:latin typeface="Arial" panose="020B0604020202020204" pitchFamily="34" charset="0"/>
              </a:rPr>
              <a:t>Method</a:t>
            </a:r>
            <a:endParaRPr lang="ru-RU" dirty="0"/>
          </a:p>
        </p:txBody>
      </p:sp>
      <p:sp>
        <p:nvSpPr>
          <p:cNvPr id="3" name="Объект 2">
            <a:extLst>
              <a:ext uri="{FF2B5EF4-FFF2-40B4-BE49-F238E27FC236}">
                <a16:creationId xmlns:a16="http://schemas.microsoft.com/office/drawing/2014/main" xmlns="" id="{2CA92628-68AA-4B67-87A6-331E4548BC0B}"/>
              </a:ext>
            </a:extLst>
          </p:cNvPr>
          <p:cNvSpPr>
            <a:spLocks noGrp="1"/>
          </p:cNvSpPr>
          <p:nvPr>
            <p:ph idx="1"/>
          </p:nvPr>
        </p:nvSpPr>
        <p:spPr>
          <a:xfrm>
            <a:off x="2628899" y="3842178"/>
            <a:ext cx="6122377" cy="2440232"/>
          </a:xfrm>
        </p:spPr>
        <p:txBody>
          <a:bodyPr>
            <a:normAutofit/>
          </a:bodyPr>
          <a:lstStyle/>
          <a:p>
            <a:pPr marL="0" indent="0">
              <a:buNone/>
            </a:pPr>
            <a:r>
              <a:rPr lang="ru-RU" dirty="0" err="1">
                <a:latin typeface="Arial" panose="020B0604020202020204" pitchFamily="34" charset="0"/>
              </a:rPr>
              <a:t>Agile</a:t>
            </a:r>
            <a:r>
              <a:rPr lang="ru-RU" dirty="0">
                <a:latin typeface="Arial" panose="020B0604020202020204" pitchFamily="34" charset="0"/>
              </a:rPr>
              <a:t> </a:t>
            </a:r>
            <a:r>
              <a:rPr lang="ru-RU" dirty="0" err="1">
                <a:latin typeface="Arial" panose="020B0604020202020204" pitchFamily="34" charset="0"/>
              </a:rPr>
              <a:t>Data</a:t>
            </a:r>
            <a:r>
              <a:rPr lang="ru-RU" dirty="0">
                <a:latin typeface="Arial" panose="020B0604020202020204" pitchFamily="34" charset="0"/>
              </a:rPr>
              <a:t> </a:t>
            </a:r>
            <a:r>
              <a:rPr lang="ru-RU" dirty="0" err="1">
                <a:latin typeface="Arial" panose="020B0604020202020204" pitchFamily="34" charset="0"/>
              </a:rPr>
              <a:t>Method</a:t>
            </a:r>
            <a:r>
              <a:rPr lang="ru-RU" dirty="0">
                <a:latin typeface="Arial" panose="020B0604020202020204" pitchFamily="34" charset="0"/>
              </a:rPr>
              <a:t> представляет собой коллекцию итеративных методологий разработки ПО, где достижение требований и решений осуществляется посредством взаимодействия различных кросс-функциональных команд.</a:t>
            </a:r>
            <a:endParaRPr lang="ru-RU" dirty="0"/>
          </a:p>
        </p:txBody>
      </p:sp>
    </p:spTree>
    <p:extLst>
      <p:ext uri="{BB962C8B-B14F-4D97-AF65-F5344CB8AC3E}">
        <p14:creationId xmlns:p14="http://schemas.microsoft.com/office/powerpoint/2010/main" val="291547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688CE6C-3993-4EB3-A6DD-31FF0C3483A1}"/>
              </a:ext>
            </a:extLst>
          </p:cNvPr>
          <p:cNvSpPr>
            <a:spLocks noGrp="1"/>
          </p:cNvSpPr>
          <p:nvPr>
            <p:ph type="title"/>
          </p:nvPr>
        </p:nvSpPr>
        <p:spPr/>
        <p:txBody>
          <a:bodyPr/>
          <a:lstStyle/>
          <a:p>
            <a:r>
              <a:rPr lang="ru-RU" dirty="0">
                <a:latin typeface="Arial" panose="020B0604020202020204" pitchFamily="34" charset="0"/>
              </a:rPr>
              <a:t>DSDM</a:t>
            </a:r>
            <a:endParaRPr lang="ru-RU" dirty="0"/>
          </a:p>
        </p:txBody>
      </p:sp>
      <p:sp>
        <p:nvSpPr>
          <p:cNvPr id="3" name="Объект 2">
            <a:extLst>
              <a:ext uri="{FF2B5EF4-FFF2-40B4-BE49-F238E27FC236}">
                <a16:creationId xmlns:a16="http://schemas.microsoft.com/office/drawing/2014/main" xmlns="" id="{F06CEF0A-DB2B-4A73-933A-35283629B4D6}"/>
              </a:ext>
            </a:extLst>
          </p:cNvPr>
          <p:cNvSpPr>
            <a:spLocks noGrp="1"/>
          </p:cNvSpPr>
          <p:nvPr>
            <p:ph idx="1"/>
          </p:nvPr>
        </p:nvSpPr>
        <p:spPr>
          <a:xfrm>
            <a:off x="5559669" y="2180492"/>
            <a:ext cx="6632331" cy="3460140"/>
          </a:xfrm>
        </p:spPr>
        <p:txBody>
          <a:bodyPr/>
          <a:lstStyle/>
          <a:p>
            <a:pPr marL="0" indent="0">
              <a:buNone/>
            </a:pPr>
            <a:r>
              <a:rPr lang="ru-RU" dirty="0">
                <a:latin typeface="Arial" panose="020B0604020202020204" pitchFamily="34" charset="0"/>
              </a:rPr>
              <a:t>DSDM основывается на принципах быстрой разработки приложений (</a:t>
            </a:r>
            <a:r>
              <a:rPr lang="ru-RU" dirty="0" err="1">
                <a:latin typeface="Arial" panose="020B0604020202020204" pitchFamily="34" charset="0"/>
              </a:rPr>
              <a:t>Rapid</a:t>
            </a:r>
            <a:r>
              <a:rPr lang="ru-RU" dirty="0">
                <a:latin typeface="Arial" panose="020B0604020202020204" pitchFamily="34" charset="0"/>
              </a:rPr>
              <a:t> </a:t>
            </a:r>
            <a:r>
              <a:rPr lang="ru-RU" dirty="0" err="1">
                <a:latin typeface="Arial" panose="020B0604020202020204" pitchFamily="34" charset="0"/>
              </a:rPr>
              <a:t>Application</a:t>
            </a:r>
            <a:r>
              <a:rPr lang="ru-RU" dirty="0">
                <a:latin typeface="Arial" panose="020B0604020202020204" pitchFamily="34" charset="0"/>
              </a:rPr>
              <a:t> </a:t>
            </a:r>
            <a:r>
              <a:rPr lang="ru-RU" dirty="0" err="1">
                <a:latin typeface="Arial" panose="020B0604020202020204" pitchFamily="34" charset="0"/>
              </a:rPr>
              <a:t>Development</a:t>
            </a:r>
            <a:r>
              <a:rPr lang="ru-RU" dirty="0">
                <a:latin typeface="Arial" panose="020B0604020202020204" pitchFamily="34" charset="0"/>
              </a:rPr>
              <a:t>, RAD). Это итеративно-инкрементный методология, акцентирующая внимание на активном вовлечении пользователей или потребителей в процесс разработки.</a:t>
            </a:r>
            <a:endParaRPr lang="ru-RU" dirty="0"/>
          </a:p>
        </p:txBody>
      </p:sp>
    </p:spTree>
    <p:extLst>
      <p:ext uri="{BB962C8B-B14F-4D97-AF65-F5344CB8AC3E}">
        <p14:creationId xmlns:p14="http://schemas.microsoft.com/office/powerpoint/2010/main" val="392502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16EABEE6-E408-4787-88BD-788C812063B1}"/>
              </a:ext>
            </a:extLst>
          </p:cNvPr>
          <p:cNvSpPr>
            <a:spLocks noGrp="1"/>
          </p:cNvSpPr>
          <p:nvPr>
            <p:ph type="title"/>
          </p:nvPr>
        </p:nvSpPr>
        <p:spPr/>
        <p:txBody>
          <a:bodyPr/>
          <a:lstStyle/>
          <a:p>
            <a:r>
              <a:rPr lang="ru-RU" dirty="0" err="1">
                <a:latin typeface="Arial" panose="020B0604020202020204" pitchFamily="34" charset="0"/>
              </a:rPr>
              <a:t>Feature</a:t>
            </a:r>
            <a:r>
              <a:rPr lang="ru-RU" dirty="0">
                <a:latin typeface="Arial" panose="020B0604020202020204" pitchFamily="34" charset="0"/>
              </a:rPr>
              <a:t> </a:t>
            </a:r>
            <a:r>
              <a:rPr lang="ru-RU" dirty="0" err="1">
                <a:latin typeface="Arial" panose="020B0604020202020204" pitchFamily="34" charset="0"/>
              </a:rPr>
              <a:t>driven</a:t>
            </a:r>
            <a:r>
              <a:rPr lang="ru-RU" dirty="0">
                <a:latin typeface="Arial" panose="020B0604020202020204" pitchFamily="34" charset="0"/>
              </a:rPr>
              <a:t> </a:t>
            </a:r>
            <a:r>
              <a:rPr lang="ru-RU" dirty="0" err="1">
                <a:latin typeface="Arial" panose="020B0604020202020204" pitchFamily="34" charset="0"/>
              </a:rPr>
              <a:t>development</a:t>
            </a:r>
            <a:endParaRPr lang="ru-RU" dirty="0"/>
          </a:p>
        </p:txBody>
      </p:sp>
      <p:sp>
        <p:nvSpPr>
          <p:cNvPr id="3" name="Объект 2">
            <a:extLst>
              <a:ext uri="{FF2B5EF4-FFF2-40B4-BE49-F238E27FC236}">
                <a16:creationId xmlns:a16="http://schemas.microsoft.com/office/drawing/2014/main" xmlns="" id="{2E46988E-95D7-4B5B-B140-AA59E7326369}"/>
              </a:ext>
            </a:extLst>
          </p:cNvPr>
          <p:cNvSpPr>
            <a:spLocks noGrp="1"/>
          </p:cNvSpPr>
          <p:nvPr>
            <p:ph idx="1"/>
          </p:nvPr>
        </p:nvSpPr>
        <p:spPr>
          <a:xfrm>
            <a:off x="1097280" y="1690688"/>
            <a:ext cx="10256520" cy="4486275"/>
          </a:xfrm>
        </p:spPr>
        <p:txBody>
          <a:bodyPr>
            <a:normAutofit/>
          </a:bodyPr>
          <a:lstStyle/>
          <a:p>
            <a:pPr marL="0" indent="0">
              <a:buNone/>
            </a:pPr>
            <a:r>
              <a:rPr lang="ru-RU" dirty="0" err="1">
                <a:latin typeface="Arial" panose="020B0604020202020204" pitchFamily="34" charset="0"/>
              </a:rPr>
              <a:t>Feature</a:t>
            </a:r>
            <a:r>
              <a:rPr lang="ru-RU" dirty="0">
                <a:latin typeface="Arial" panose="020B0604020202020204" pitchFamily="34" charset="0"/>
              </a:rPr>
              <a:t> </a:t>
            </a:r>
            <a:r>
              <a:rPr lang="ru-RU" dirty="0" err="1">
                <a:latin typeface="Arial" panose="020B0604020202020204" pitchFamily="34" charset="0"/>
              </a:rPr>
              <a:t>driven</a:t>
            </a:r>
            <a:r>
              <a:rPr lang="ru-RU" dirty="0">
                <a:latin typeface="Arial" panose="020B0604020202020204" pitchFamily="34" charset="0"/>
              </a:rPr>
              <a:t> </a:t>
            </a:r>
            <a:r>
              <a:rPr lang="ru-RU" dirty="0" err="1">
                <a:latin typeface="Arial" panose="020B0604020202020204" pitchFamily="34" charset="0"/>
              </a:rPr>
              <a:t>development</a:t>
            </a:r>
            <a:r>
              <a:rPr lang="ru-RU" dirty="0">
                <a:solidFill>
                  <a:srgbClr val="202122"/>
                </a:solidFill>
                <a:latin typeface="Arial" panose="020B0604020202020204" pitchFamily="34" charset="0"/>
              </a:rPr>
              <a:t> (FDD) — функционально-ориентированная разработка. Используемое в FDD понятие функции или свойства</a:t>
            </a:r>
            <a:r>
              <a:rPr lang="en-US" dirty="0">
                <a:solidFill>
                  <a:srgbClr val="202122"/>
                </a:solidFill>
                <a:latin typeface="Arial" panose="020B0604020202020204" pitchFamily="34" charset="0"/>
              </a:rPr>
              <a:t> </a:t>
            </a:r>
            <a:r>
              <a:rPr lang="ru-RU" dirty="0">
                <a:solidFill>
                  <a:srgbClr val="202122"/>
                </a:solidFill>
                <a:latin typeface="Arial" panose="020B0604020202020204" pitchFamily="34" charset="0"/>
              </a:rPr>
              <a:t>системы достаточно близко к понятию прецедента использования, используемому в RUP, существенное отличие — это дополнительное ограничение: «каждая функция должна допускать реализацию не более, чем за две недели». То есть если сценарий использования достаточно мал, его можно считать функцией. Если же велик, то его надо разбить на несколько относительно независимых функций.</a:t>
            </a:r>
          </a:p>
          <a:p>
            <a:pPr marL="0" indent="0">
              <a:buNone/>
            </a:pPr>
            <a:endParaRPr lang="ru-RU" dirty="0"/>
          </a:p>
        </p:txBody>
      </p:sp>
    </p:spTree>
    <p:extLst>
      <p:ext uri="{BB962C8B-B14F-4D97-AF65-F5344CB8AC3E}">
        <p14:creationId xmlns:p14="http://schemas.microsoft.com/office/powerpoint/2010/main" val="126483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2A21947E-57B2-4C07-9446-0155C502E1DF}"/>
              </a:ext>
            </a:extLst>
          </p:cNvPr>
          <p:cNvSpPr>
            <a:spLocks noGrp="1"/>
          </p:cNvSpPr>
          <p:nvPr>
            <p:ph type="title"/>
          </p:nvPr>
        </p:nvSpPr>
        <p:spPr/>
        <p:txBody>
          <a:bodyPr/>
          <a:lstStyle/>
          <a:p>
            <a:r>
              <a:rPr lang="ru-RU" dirty="0" err="1">
                <a:latin typeface="Arial" panose="020B0604020202020204" pitchFamily="34" charset="0"/>
              </a:rPr>
              <a:t>Getting</a:t>
            </a:r>
            <a:r>
              <a:rPr lang="ru-RU" dirty="0">
                <a:latin typeface="Arial" panose="020B0604020202020204" pitchFamily="34" charset="0"/>
              </a:rPr>
              <a:t> Real</a:t>
            </a:r>
            <a:endParaRPr lang="ru-RU" dirty="0"/>
          </a:p>
        </p:txBody>
      </p:sp>
      <p:sp>
        <p:nvSpPr>
          <p:cNvPr id="3" name="Объект 2">
            <a:extLst>
              <a:ext uri="{FF2B5EF4-FFF2-40B4-BE49-F238E27FC236}">
                <a16:creationId xmlns:a16="http://schemas.microsoft.com/office/drawing/2014/main" xmlns="" id="{654DAA59-E760-4AB4-99CE-E1720D16BFDB}"/>
              </a:ext>
            </a:extLst>
          </p:cNvPr>
          <p:cNvSpPr>
            <a:spLocks noGrp="1"/>
          </p:cNvSpPr>
          <p:nvPr>
            <p:ph idx="1"/>
          </p:nvPr>
        </p:nvSpPr>
        <p:spPr>
          <a:xfrm>
            <a:off x="838200" y="2050716"/>
            <a:ext cx="11085576" cy="3196371"/>
          </a:xfrm>
        </p:spPr>
        <p:txBody>
          <a:bodyPr>
            <a:normAutofit/>
          </a:bodyPr>
          <a:lstStyle/>
          <a:p>
            <a:pPr marL="0" indent="0">
              <a:buNone/>
            </a:pPr>
            <a:r>
              <a:rPr lang="ru-RU" dirty="0" err="1">
                <a:latin typeface="Arial" panose="020B0604020202020204" pitchFamily="34" charset="0"/>
              </a:rPr>
              <a:t>Getting</a:t>
            </a:r>
            <a:r>
              <a:rPr lang="ru-RU" dirty="0">
                <a:latin typeface="Arial" panose="020B0604020202020204" pitchFamily="34" charset="0"/>
              </a:rPr>
              <a:t> </a:t>
            </a:r>
            <a:r>
              <a:rPr lang="ru-RU" dirty="0" err="1">
                <a:latin typeface="Arial" panose="020B0604020202020204" pitchFamily="34" charset="0"/>
              </a:rPr>
              <a:t>Real</a:t>
            </a:r>
            <a:r>
              <a:rPr lang="ru-RU" dirty="0">
                <a:latin typeface="Arial" panose="020B0604020202020204" pitchFamily="34" charset="0"/>
              </a:rPr>
              <a:t> — это итеративный метод разработки, исключающий использование функциональных спецификаций, и применяется преимущественно для создания веб-приложений. В этом подходе сначала создается интерфейс программы, а затем ее функциональные возможности.</a:t>
            </a:r>
            <a:endParaRPr lang="ru-RU" dirty="0"/>
          </a:p>
        </p:txBody>
      </p:sp>
    </p:spTree>
    <p:extLst>
      <p:ext uri="{BB962C8B-B14F-4D97-AF65-F5344CB8AC3E}">
        <p14:creationId xmlns:p14="http://schemas.microsoft.com/office/powerpoint/2010/main" val="826203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491B3C8-0144-4EAA-B838-5FA83CFF6925}"/>
              </a:ext>
            </a:extLst>
          </p:cNvPr>
          <p:cNvSpPr>
            <a:spLocks noGrp="1"/>
          </p:cNvSpPr>
          <p:nvPr>
            <p:ph type="title"/>
          </p:nvPr>
        </p:nvSpPr>
        <p:spPr/>
        <p:txBody>
          <a:bodyPr/>
          <a:lstStyle/>
          <a:p>
            <a:r>
              <a:rPr lang="ru-RU" dirty="0" err="1">
                <a:latin typeface="Arial" panose="020B0604020202020204" pitchFamily="34" charset="0"/>
              </a:rPr>
              <a:t>OpenUP</a:t>
            </a:r>
            <a:endParaRPr lang="ru-RU" dirty="0"/>
          </a:p>
        </p:txBody>
      </p:sp>
      <p:sp>
        <p:nvSpPr>
          <p:cNvPr id="3" name="Объект 2">
            <a:extLst>
              <a:ext uri="{FF2B5EF4-FFF2-40B4-BE49-F238E27FC236}">
                <a16:creationId xmlns:a16="http://schemas.microsoft.com/office/drawing/2014/main" xmlns="" id="{129B8745-9DD6-4F26-B2D0-3ED789233AEA}"/>
              </a:ext>
            </a:extLst>
          </p:cNvPr>
          <p:cNvSpPr>
            <a:spLocks noGrp="1"/>
          </p:cNvSpPr>
          <p:nvPr>
            <p:ph idx="1"/>
          </p:nvPr>
        </p:nvSpPr>
        <p:spPr>
          <a:xfrm>
            <a:off x="649224" y="1690688"/>
            <a:ext cx="9984311" cy="4673478"/>
          </a:xfrm>
        </p:spPr>
        <p:txBody>
          <a:bodyPr>
            <a:normAutofit/>
          </a:bodyPr>
          <a:lstStyle/>
          <a:p>
            <a:pPr marL="0" indent="0">
              <a:buNone/>
            </a:pPr>
            <a:r>
              <a:rPr lang="ru-RU" dirty="0" err="1">
                <a:latin typeface="Arial" panose="020B0604020202020204" pitchFamily="34" charset="0"/>
              </a:rPr>
              <a:t>OpenUP</a:t>
            </a:r>
            <a:r>
              <a:rPr lang="ru-RU" dirty="0">
                <a:latin typeface="Arial" panose="020B0604020202020204" pitchFamily="34" charset="0"/>
              </a:rPr>
              <a:t> представляет собой итеративно-инкрементную методологию разработки ПО, предназначенную как легковесный и гибкий аналог RUP. Методология разделяет развитие проекта на четыре этапа: начальную стадию, этапы уточнения, конструирования и внедрения. Такой подход позволяет участникам проекта и заинтересованным сторонам регулярно получать обновленную информацию и принимать решения на всех этапах работы, что способствует эффективному управлению проектом и своевременному принятию решений о качестве результата. Планирование проекта определяет его структуру, а итогом становится готовое к эксплуатации программное решение.</a:t>
            </a:r>
            <a:endParaRPr lang="ru-RU" dirty="0"/>
          </a:p>
        </p:txBody>
      </p:sp>
    </p:spTree>
    <p:extLst>
      <p:ext uri="{BB962C8B-B14F-4D97-AF65-F5344CB8AC3E}">
        <p14:creationId xmlns:p14="http://schemas.microsoft.com/office/powerpoint/2010/main" val="40969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978729D-CB83-41BD-A1F8-18077C6CDF01}"/>
              </a:ext>
            </a:extLst>
          </p:cNvPr>
          <p:cNvSpPr>
            <a:spLocks noGrp="1"/>
          </p:cNvSpPr>
          <p:nvPr>
            <p:ph type="title"/>
          </p:nvPr>
        </p:nvSpPr>
        <p:spPr/>
        <p:txBody>
          <a:bodyPr/>
          <a:lstStyle/>
          <a:p>
            <a:r>
              <a:rPr lang="ru-RU" dirty="0" err="1">
                <a:latin typeface="Arial" panose="020B0604020202020204" pitchFamily="34" charset="0"/>
              </a:rPr>
              <a:t>Scrum</a:t>
            </a:r>
            <a:endParaRPr lang="ru-RU" dirty="0"/>
          </a:p>
        </p:txBody>
      </p:sp>
      <p:sp>
        <p:nvSpPr>
          <p:cNvPr id="3" name="Объект 2">
            <a:extLst>
              <a:ext uri="{FF2B5EF4-FFF2-40B4-BE49-F238E27FC236}">
                <a16:creationId xmlns:a16="http://schemas.microsoft.com/office/drawing/2014/main" xmlns="" id="{FA0DC56A-64D4-4F5E-83AF-E6B90D9D660F}"/>
              </a:ext>
            </a:extLst>
          </p:cNvPr>
          <p:cNvSpPr>
            <a:spLocks noGrp="1"/>
          </p:cNvSpPr>
          <p:nvPr>
            <p:ph idx="1"/>
          </p:nvPr>
        </p:nvSpPr>
        <p:spPr>
          <a:xfrm>
            <a:off x="838199" y="1872762"/>
            <a:ext cx="10354057" cy="4022848"/>
          </a:xfrm>
        </p:spPr>
        <p:txBody>
          <a:bodyPr>
            <a:normAutofit/>
          </a:bodyPr>
          <a:lstStyle/>
          <a:p>
            <a:pPr marL="0" indent="0">
              <a:buNone/>
            </a:pPr>
            <a:r>
              <a:rPr lang="ru-RU" dirty="0" err="1">
                <a:latin typeface="Arial" panose="020B0604020202020204" pitchFamily="34" charset="0"/>
              </a:rPr>
              <a:t>Scrum</a:t>
            </a:r>
            <a:r>
              <a:rPr lang="ru-RU" dirty="0">
                <a:latin typeface="Arial" panose="020B0604020202020204" pitchFamily="34" charset="0"/>
              </a:rPr>
              <a:t> определяет стандарты управления процессом разработки, сохраняя при этом возможность применения традиционных методик программирования и адаптации требований или внесения тактических изменений. Применение </a:t>
            </a:r>
            <a:r>
              <a:rPr lang="ru-RU" dirty="0" err="1">
                <a:latin typeface="Arial" panose="020B0604020202020204" pitchFamily="34" charset="0"/>
              </a:rPr>
              <a:t>Scrum</a:t>
            </a:r>
            <a:r>
              <a:rPr lang="ru-RU" dirty="0">
                <a:latin typeface="Arial" panose="020B0604020202020204" pitchFamily="34" charset="0"/>
              </a:rPr>
              <a:t> позволяет обнаруживать и исправлять отклонения от ожидаемого результата на ранних стадиях создания программного продукта.</a:t>
            </a:r>
            <a:endParaRPr lang="ru-RU" dirty="0"/>
          </a:p>
        </p:txBody>
      </p:sp>
    </p:spTree>
    <p:extLst>
      <p:ext uri="{BB962C8B-B14F-4D97-AF65-F5344CB8AC3E}">
        <p14:creationId xmlns:p14="http://schemas.microsoft.com/office/powerpoint/2010/main" val="160771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108</TotalTime>
  <Words>359</Words>
  <Application>Microsoft Office PowerPoint</Application>
  <PresentationFormat>Широкоэкранный</PresentationFormat>
  <Paragraphs>18</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Century Gothic</vt:lpstr>
      <vt:lpstr>Wingdings 3</vt:lpstr>
      <vt:lpstr>Ион</vt:lpstr>
      <vt:lpstr>Методологии разработки по</vt:lpstr>
      <vt:lpstr>Agile Modeling</vt:lpstr>
      <vt:lpstr>Agile Unified Process </vt:lpstr>
      <vt:lpstr>Agile Data Method</vt:lpstr>
      <vt:lpstr>DSDM</vt:lpstr>
      <vt:lpstr>Feature driven development</vt:lpstr>
      <vt:lpstr>Getting Real</vt:lpstr>
      <vt:lpstr>OpenUP</vt:lpstr>
      <vt:lpstr>Scrum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gufnarimov4@gmail.com</dc:creator>
  <cp:lastModifiedBy>User</cp:lastModifiedBy>
  <cp:revision>4</cp:revision>
  <dcterms:created xsi:type="dcterms:W3CDTF">2024-01-18T05:11:11Z</dcterms:created>
  <dcterms:modified xsi:type="dcterms:W3CDTF">2024-05-24T06:00:46Z</dcterms:modified>
</cp:coreProperties>
</file>