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8" r:id="rId3"/>
    <p:sldId id="256"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75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TW"/>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139601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62964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238744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268967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TW"/>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24877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271013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TW"/>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273766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309360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13312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TW"/>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357982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p:cNvSpPr>
            <a:spLocks noGrp="1"/>
          </p:cNvSpPr>
          <p:nvPr>
            <p:ph type="dt" sz="half" idx="10"/>
          </p:nvPr>
        </p:nvSpPr>
        <p:spPr/>
        <p:txBody>
          <a:bodyPr/>
          <a:lstStyle/>
          <a:p>
            <a:fld id="{781BF0A7-A690-47CE-9CD1-F40EA62835DD}" type="datetimeFigureOut">
              <a:rPr lang="zh-TW" altLang="en-US" smtClean="0"/>
              <a:t>2018/2/27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379932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BF0A7-A690-47CE-9CD1-F40EA62835DD}" type="datetimeFigureOut">
              <a:rPr lang="zh-TW" altLang="en-US" smtClean="0"/>
              <a:t>2018/2/27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64127-0B7C-4931-BCA3-584733F27B45}" type="slidenum">
              <a:rPr lang="zh-TW" altLang="en-US" smtClean="0"/>
              <a:t>‹#›</a:t>
            </a:fld>
            <a:endParaRPr lang="zh-TW" altLang="en-US"/>
          </a:p>
        </p:txBody>
      </p:sp>
    </p:spTree>
    <p:extLst>
      <p:ext uri="{BB962C8B-B14F-4D97-AF65-F5344CB8AC3E}">
        <p14:creationId xmlns:p14="http://schemas.microsoft.com/office/powerpoint/2010/main" val="1746593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err="1">
                <a:solidFill>
                  <a:schemeClr val="tx1"/>
                </a:solidFill>
              </a:rPr>
              <a:t>TaiBON</a:t>
            </a:r>
            <a:r>
              <a:rPr lang="en-US" altLang="zh-TW" sz="4000" dirty="0">
                <a:solidFill>
                  <a:schemeClr val="tx1"/>
                </a:solidFill>
              </a:rPr>
              <a:t> GitHub</a:t>
            </a:r>
            <a:endParaRPr lang="zh-TW" altLang="en-US" sz="4000" dirty="0">
              <a:solidFill>
                <a:schemeClr val="tx1"/>
              </a:solidFill>
            </a:endParaRPr>
          </a:p>
        </p:txBody>
      </p:sp>
      <p:sp>
        <p:nvSpPr>
          <p:cNvPr id="13" name="TextBox 12">
            <a:extLst>
              <a:ext uri="{FF2B5EF4-FFF2-40B4-BE49-F238E27FC236}">
                <a16:creationId xmlns:a16="http://schemas.microsoft.com/office/drawing/2014/main" id="{425857E7-954C-429C-A59C-960B95965151}"/>
              </a:ext>
            </a:extLst>
          </p:cNvPr>
          <p:cNvSpPr txBox="1"/>
          <p:nvPr/>
        </p:nvSpPr>
        <p:spPr>
          <a:xfrm>
            <a:off x="475627" y="1594883"/>
            <a:ext cx="8377486" cy="492443"/>
          </a:xfrm>
          <a:prstGeom prst="rect">
            <a:avLst/>
          </a:prstGeom>
          <a:noFill/>
        </p:spPr>
        <p:txBody>
          <a:bodyPr wrap="none" rtlCol="0">
            <a:spAutoFit/>
          </a:bodyPr>
          <a:lstStyle/>
          <a:p>
            <a:pPr algn="ctr"/>
            <a:r>
              <a:rPr lang="en-US" altLang="zh-TW" sz="2600" dirty="0"/>
              <a:t>repository: https://github.com/TaiBON/biodiv_indicators.git</a:t>
            </a:r>
            <a:endParaRPr lang="zh-TW" altLang="en-US" sz="2600" dirty="0"/>
          </a:p>
        </p:txBody>
      </p:sp>
      <p:pic>
        <p:nvPicPr>
          <p:cNvPr id="16" name="Picture 15">
            <a:extLst>
              <a:ext uri="{FF2B5EF4-FFF2-40B4-BE49-F238E27FC236}">
                <a16:creationId xmlns:a16="http://schemas.microsoft.com/office/drawing/2014/main" id="{D149F47E-3666-46AB-9DF7-0228874F9CB6}"/>
              </a:ext>
            </a:extLst>
          </p:cNvPr>
          <p:cNvPicPr>
            <a:picLocks noChangeAspect="1"/>
          </p:cNvPicPr>
          <p:nvPr/>
        </p:nvPicPr>
        <p:blipFill>
          <a:blip r:embed="rId2"/>
          <a:stretch>
            <a:fillRect/>
          </a:stretch>
        </p:blipFill>
        <p:spPr>
          <a:xfrm>
            <a:off x="0" y="3402419"/>
            <a:ext cx="9144000" cy="1688579"/>
          </a:xfrm>
          <a:prstGeom prst="rect">
            <a:avLst/>
          </a:prstGeom>
        </p:spPr>
      </p:pic>
      <p:sp>
        <p:nvSpPr>
          <p:cNvPr id="19" name="TextBox 18">
            <a:extLst>
              <a:ext uri="{FF2B5EF4-FFF2-40B4-BE49-F238E27FC236}">
                <a16:creationId xmlns:a16="http://schemas.microsoft.com/office/drawing/2014/main" id="{EF529E66-A2B2-49BE-91B1-A7EBF231CD05}"/>
              </a:ext>
            </a:extLst>
          </p:cNvPr>
          <p:cNvSpPr txBox="1"/>
          <p:nvPr/>
        </p:nvSpPr>
        <p:spPr>
          <a:xfrm>
            <a:off x="475627" y="2817627"/>
            <a:ext cx="2518638" cy="492443"/>
          </a:xfrm>
          <a:prstGeom prst="rect">
            <a:avLst/>
          </a:prstGeom>
          <a:noFill/>
        </p:spPr>
        <p:txBody>
          <a:bodyPr wrap="none" rtlCol="0">
            <a:spAutoFit/>
          </a:bodyPr>
          <a:lstStyle/>
          <a:p>
            <a:pPr algn="ctr"/>
            <a:r>
              <a:rPr lang="zh-TW" altLang="en-US" sz="2600" dirty="0">
                <a:latin typeface="微軟正黑體" panose="020B0604030504040204" pitchFamily="34" charset="-120"/>
                <a:ea typeface="微軟正黑體" panose="020B0604030504040204" pitchFamily="34" charset="-120"/>
              </a:rPr>
              <a:t>當前的目錄結構</a:t>
            </a:r>
          </a:p>
        </p:txBody>
      </p:sp>
    </p:spTree>
    <p:extLst>
      <p:ext uri="{BB962C8B-B14F-4D97-AF65-F5344CB8AC3E}">
        <p14:creationId xmlns:p14="http://schemas.microsoft.com/office/powerpoint/2010/main" val="111196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Workflow</a:t>
            </a:r>
            <a:endParaRPr lang="zh-TW" altLang="en-US" sz="4000" dirty="0">
              <a:solidFill>
                <a:schemeClr val="tx1"/>
              </a:solidFill>
            </a:endParaRPr>
          </a:p>
        </p:txBody>
      </p:sp>
      <p:sp>
        <p:nvSpPr>
          <p:cNvPr id="13" name="Rectangle 12">
            <a:extLst>
              <a:ext uri="{FF2B5EF4-FFF2-40B4-BE49-F238E27FC236}">
                <a16:creationId xmlns:a16="http://schemas.microsoft.com/office/drawing/2014/main" id="{DBF5D8B8-E10C-4B64-B8F6-14F91CDFC080}"/>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14" name="Rectangle 13">
            <a:extLst>
              <a:ext uri="{FF2B5EF4-FFF2-40B4-BE49-F238E27FC236}">
                <a16:creationId xmlns:a16="http://schemas.microsoft.com/office/drawing/2014/main" id="{C601803C-8236-431E-BDBD-857FB5E2EAF6}"/>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15" name="Rectangle 14">
            <a:extLst>
              <a:ext uri="{FF2B5EF4-FFF2-40B4-BE49-F238E27FC236}">
                <a16:creationId xmlns:a16="http://schemas.microsoft.com/office/drawing/2014/main" id="{CAFB4DB5-82ED-4CF4-8342-ED926011500D}"/>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17" name="Rectangle 16">
            <a:extLst>
              <a:ext uri="{FF2B5EF4-FFF2-40B4-BE49-F238E27FC236}">
                <a16:creationId xmlns:a16="http://schemas.microsoft.com/office/drawing/2014/main" id="{EDC5DEF7-EB5C-4996-9C17-4BF335C6837F}"/>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18" name="Rectangle 17">
            <a:extLst>
              <a:ext uri="{FF2B5EF4-FFF2-40B4-BE49-F238E27FC236}">
                <a16:creationId xmlns:a16="http://schemas.microsoft.com/office/drawing/2014/main" id="{E91E6E0E-7154-4DA1-B2DC-641E24882612}"/>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0" name="Rectangle 19">
            <a:extLst>
              <a:ext uri="{FF2B5EF4-FFF2-40B4-BE49-F238E27FC236}">
                <a16:creationId xmlns:a16="http://schemas.microsoft.com/office/drawing/2014/main" id="{8FBBE3F6-E23E-429D-A2F6-52717F68DD2D}"/>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1" name="Rectangle 20">
            <a:extLst>
              <a:ext uri="{FF2B5EF4-FFF2-40B4-BE49-F238E27FC236}">
                <a16:creationId xmlns:a16="http://schemas.microsoft.com/office/drawing/2014/main" id="{5EBB2507-5620-4DF3-BC97-40735B315E75}"/>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2" name="Rectangle 21">
            <a:extLst>
              <a:ext uri="{FF2B5EF4-FFF2-40B4-BE49-F238E27FC236}">
                <a16:creationId xmlns:a16="http://schemas.microsoft.com/office/drawing/2014/main" id="{11A7A50D-0C00-4F6C-A1B7-1E3080A8585C}"/>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3" name="Rectangle 22">
            <a:extLst>
              <a:ext uri="{FF2B5EF4-FFF2-40B4-BE49-F238E27FC236}">
                <a16:creationId xmlns:a16="http://schemas.microsoft.com/office/drawing/2014/main" id="{42951A4B-1344-4FA8-972A-F8D5C86FB115}"/>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BFB99C92-022C-41EE-844E-CCBA9C630829}"/>
              </a:ext>
            </a:extLst>
          </p:cNvPr>
          <p:cNvCxnSpPr>
            <a:cxnSpLocks/>
          </p:cNvCxnSpPr>
          <p:nvPr/>
        </p:nvCxnSpPr>
        <p:spPr>
          <a:xfrm flipH="1">
            <a:off x="3342640" y="2263714"/>
            <a:ext cx="1229360" cy="0"/>
          </a:xfrm>
          <a:prstGeom prst="line">
            <a:avLst/>
          </a:prstGeom>
          <a:ln w="22225">
            <a:solidFill>
              <a:schemeClr val="accent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7C3AC8-A1E1-42C7-85E4-EB2DDE9DF481}"/>
              </a:ext>
            </a:extLst>
          </p:cNvPr>
          <p:cNvSpPr/>
          <p:nvPr/>
        </p:nvSpPr>
        <p:spPr>
          <a:xfrm>
            <a:off x="4429760" y="1827146"/>
            <a:ext cx="4399280" cy="972734"/>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資料清理者就資料蒐集者蒐集的原始資料進行資料清理並輸出至 </a:t>
            </a:r>
            <a:r>
              <a:rPr lang="en-US" altLang="zh-TW" dirty="0">
                <a:solidFill>
                  <a:schemeClr val="tx1"/>
                </a:solidFill>
                <a:latin typeface="微軟正黑體" panose="020B0604030504040204" pitchFamily="34" charset="-120"/>
                <a:ea typeface="微軟正黑體" panose="020B0604030504040204" pitchFamily="34" charset="-120"/>
              </a:rPr>
              <a:t>processed</a:t>
            </a:r>
          </a:p>
        </p:txBody>
      </p:sp>
    </p:spTree>
    <p:extLst>
      <p:ext uri="{BB962C8B-B14F-4D97-AF65-F5344CB8AC3E}">
        <p14:creationId xmlns:p14="http://schemas.microsoft.com/office/powerpoint/2010/main" val="79933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Workflow</a:t>
            </a:r>
            <a:endParaRPr lang="zh-TW" altLang="en-US" sz="4000" dirty="0">
              <a:solidFill>
                <a:schemeClr val="tx1"/>
              </a:solidFill>
            </a:endParaRPr>
          </a:p>
        </p:txBody>
      </p:sp>
      <p:sp>
        <p:nvSpPr>
          <p:cNvPr id="13" name="Rectangle 12">
            <a:extLst>
              <a:ext uri="{FF2B5EF4-FFF2-40B4-BE49-F238E27FC236}">
                <a16:creationId xmlns:a16="http://schemas.microsoft.com/office/drawing/2014/main" id="{85F1CFCF-F7F4-4C29-A495-4C1556860373}"/>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14" name="Rectangle 13">
            <a:extLst>
              <a:ext uri="{FF2B5EF4-FFF2-40B4-BE49-F238E27FC236}">
                <a16:creationId xmlns:a16="http://schemas.microsoft.com/office/drawing/2014/main" id="{3E40645B-F659-4857-A522-C18A8B5E47D8}"/>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15" name="Rectangle 14">
            <a:extLst>
              <a:ext uri="{FF2B5EF4-FFF2-40B4-BE49-F238E27FC236}">
                <a16:creationId xmlns:a16="http://schemas.microsoft.com/office/drawing/2014/main" id="{8FA8BFF6-135E-44FF-880C-9B2DE9B9A404}"/>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17" name="Rectangle 16">
            <a:extLst>
              <a:ext uri="{FF2B5EF4-FFF2-40B4-BE49-F238E27FC236}">
                <a16:creationId xmlns:a16="http://schemas.microsoft.com/office/drawing/2014/main" id="{2BE33B72-CB35-413D-9E92-B037480155B4}"/>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18" name="Rectangle 17">
            <a:extLst>
              <a:ext uri="{FF2B5EF4-FFF2-40B4-BE49-F238E27FC236}">
                <a16:creationId xmlns:a16="http://schemas.microsoft.com/office/drawing/2014/main" id="{952B6535-A30A-4E8C-8F65-73ECFDCA1F75}"/>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0" name="Rectangle 19">
            <a:extLst>
              <a:ext uri="{FF2B5EF4-FFF2-40B4-BE49-F238E27FC236}">
                <a16:creationId xmlns:a16="http://schemas.microsoft.com/office/drawing/2014/main" id="{E7890DE6-AEDA-4CAA-B8EC-004765AA4F72}"/>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1" name="Rectangle 20">
            <a:extLst>
              <a:ext uri="{FF2B5EF4-FFF2-40B4-BE49-F238E27FC236}">
                <a16:creationId xmlns:a16="http://schemas.microsoft.com/office/drawing/2014/main" id="{CDAA2AD8-980E-4A95-8885-E64BDBA1A084}"/>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2" name="Rectangle 21">
            <a:extLst>
              <a:ext uri="{FF2B5EF4-FFF2-40B4-BE49-F238E27FC236}">
                <a16:creationId xmlns:a16="http://schemas.microsoft.com/office/drawing/2014/main" id="{1B213321-3212-462F-99B7-D822CAA7B285}"/>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3" name="Rectangle 22">
            <a:extLst>
              <a:ext uri="{FF2B5EF4-FFF2-40B4-BE49-F238E27FC236}">
                <a16:creationId xmlns:a16="http://schemas.microsoft.com/office/drawing/2014/main" id="{1E2FCB90-67AF-4B37-AF51-614ED81B00DD}"/>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BFB99C92-022C-41EE-844E-CCBA9C630829}"/>
              </a:ext>
            </a:extLst>
          </p:cNvPr>
          <p:cNvCxnSpPr>
            <a:cxnSpLocks/>
          </p:cNvCxnSpPr>
          <p:nvPr/>
        </p:nvCxnSpPr>
        <p:spPr>
          <a:xfrm flipH="1">
            <a:off x="3342640" y="5567645"/>
            <a:ext cx="1229360" cy="0"/>
          </a:xfrm>
          <a:prstGeom prst="line">
            <a:avLst/>
          </a:prstGeom>
          <a:ln w="22225">
            <a:solidFill>
              <a:schemeClr val="accent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7C3AC8-A1E1-42C7-85E4-EB2DDE9DF481}"/>
              </a:ext>
            </a:extLst>
          </p:cNvPr>
          <p:cNvSpPr/>
          <p:nvPr/>
        </p:nvSpPr>
        <p:spPr>
          <a:xfrm>
            <a:off x="4429760" y="5131077"/>
            <a:ext cx="4399280" cy="972734"/>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資料分析者就已完成清理的資料進行分析並輸出統計圖表及視覺化成果</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418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Workflow</a:t>
            </a:r>
            <a:endParaRPr lang="zh-TW" altLang="en-US" sz="4000" dirty="0">
              <a:solidFill>
                <a:schemeClr val="tx1"/>
              </a:solidFill>
            </a:endParaRPr>
          </a:p>
        </p:txBody>
      </p:sp>
      <p:sp>
        <p:nvSpPr>
          <p:cNvPr id="13" name="Rectangle 12">
            <a:extLst>
              <a:ext uri="{FF2B5EF4-FFF2-40B4-BE49-F238E27FC236}">
                <a16:creationId xmlns:a16="http://schemas.microsoft.com/office/drawing/2014/main" id="{88428304-F041-4E81-99C8-9F38182AF05C}"/>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14" name="Rectangle 13">
            <a:extLst>
              <a:ext uri="{FF2B5EF4-FFF2-40B4-BE49-F238E27FC236}">
                <a16:creationId xmlns:a16="http://schemas.microsoft.com/office/drawing/2014/main" id="{47EE7CAF-B5CC-4F62-B4D6-A1E22655FBEB}"/>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15" name="Rectangle 14">
            <a:extLst>
              <a:ext uri="{FF2B5EF4-FFF2-40B4-BE49-F238E27FC236}">
                <a16:creationId xmlns:a16="http://schemas.microsoft.com/office/drawing/2014/main" id="{3F726B7F-208E-424E-8846-4DE21012E02E}"/>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17" name="Rectangle 16">
            <a:extLst>
              <a:ext uri="{FF2B5EF4-FFF2-40B4-BE49-F238E27FC236}">
                <a16:creationId xmlns:a16="http://schemas.microsoft.com/office/drawing/2014/main" id="{DD7FF375-C084-49CB-881C-1F874E68BBF2}"/>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18" name="Rectangle 17">
            <a:extLst>
              <a:ext uri="{FF2B5EF4-FFF2-40B4-BE49-F238E27FC236}">
                <a16:creationId xmlns:a16="http://schemas.microsoft.com/office/drawing/2014/main" id="{A9710D9B-B7C8-48DC-84F9-65F5E34363A9}"/>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0" name="Rectangle 19">
            <a:extLst>
              <a:ext uri="{FF2B5EF4-FFF2-40B4-BE49-F238E27FC236}">
                <a16:creationId xmlns:a16="http://schemas.microsoft.com/office/drawing/2014/main" id="{3D8EB339-F42F-4F4C-A6F0-F2B3D64051CF}"/>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1" name="Rectangle 20">
            <a:extLst>
              <a:ext uri="{FF2B5EF4-FFF2-40B4-BE49-F238E27FC236}">
                <a16:creationId xmlns:a16="http://schemas.microsoft.com/office/drawing/2014/main" id="{11B4E528-539D-4A5B-8376-73A07F2DA74D}"/>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2" name="Rectangle 21">
            <a:extLst>
              <a:ext uri="{FF2B5EF4-FFF2-40B4-BE49-F238E27FC236}">
                <a16:creationId xmlns:a16="http://schemas.microsoft.com/office/drawing/2014/main" id="{CF98E9F1-887E-495D-A3CA-8872586BE43A}"/>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3" name="Rectangle 22">
            <a:extLst>
              <a:ext uri="{FF2B5EF4-FFF2-40B4-BE49-F238E27FC236}">
                <a16:creationId xmlns:a16="http://schemas.microsoft.com/office/drawing/2014/main" id="{852BFAC5-4710-4351-BDF8-2E948A2D6860}"/>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BFB99C92-022C-41EE-844E-CCBA9C630829}"/>
              </a:ext>
            </a:extLst>
          </p:cNvPr>
          <p:cNvCxnSpPr>
            <a:cxnSpLocks/>
          </p:cNvCxnSpPr>
          <p:nvPr/>
        </p:nvCxnSpPr>
        <p:spPr>
          <a:xfrm flipH="1">
            <a:off x="3342640" y="4887162"/>
            <a:ext cx="1229360" cy="0"/>
          </a:xfrm>
          <a:prstGeom prst="line">
            <a:avLst/>
          </a:prstGeom>
          <a:ln w="22225">
            <a:solidFill>
              <a:schemeClr val="accent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7C3AC8-A1E1-42C7-85E4-EB2DDE9DF481}"/>
              </a:ext>
            </a:extLst>
          </p:cNvPr>
          <p:cNvSpPr/>
          <p:nvPr/>
        </p:nvSpPr>
        <p:spPr>
          <a:xfrm>
            <a:off x="4429760" y="4450594"/>
            <a:ext cx="4399280" cy="1301620"/>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指標層面維護者參考已清理的資料、資料分析結果及視覺化成果調整指標說明文件的內容</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368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Workflow</a:t>
            </a:r>
            <a:endParaRPr lang="zh-TW" altLang="en-US" sz="4000" dirty="0">
              <a:solidFill>
                <a:schemeClr val="tx1"/>
              </a:solidFill>
            </a:endParaRPr>
          </a:p>
        </p:txBody>
      </p:sp>
      <p:sp>
        <p:nvSpPr>
          <p:cNvPr id="15" name="Rectangle 14">
            <a:extLst>
              <a:ext uri="{FF2B5EF4-FFF2-40B4-BE49-F238E27FC236}">
                <a16:creationId xmlns:a16="http://schemas.microsoft.com/office/drawing/2014/main" id="{A118C251-E7D9-41F7-A3B1-1C63BAE542B6}"/>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17" name="Rectangle 16">
            <a:extLst>
              <a:ext uri="{FF2B5EF4-FFF2-40B4-BE49-F238E27FC236}">
                <a16:creationId xmlns:a16="http://schemas.microsoft.com/office/drawing/2014/main" id="{4E487C37-0F4E-447C-AA83-BCAD29E61F6C}"/>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18" name="Rectangle 17">
            <a:extLst>
              <a:ext uri="{FF2B5EF4-FFF2-40B4-BE49-F238E27FC236}">
                <a16:creationId xmlns:a16="http://schemas.microsoft.com/office/drawing/2014/main" id="{713EC61B-7A03-4CBD-9B2C-77B82CF3DB69}"/>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20" name="Rectangle 19">
            <a:extLst>
              <a:ext uri="{FF2B5EF4-FFF2-40B4-BE49-F238E27FC236}">
                <a16:creationId xmlns:a16="http://schemas.microsoft.com/office/drawing/2014/main" id="{532F7771-88B2-4CC2-8BB0-E82676EDC905}"/>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21" name="Rectangle 20">
            <a:extLst>
              <a:ext uri="{FF2B5EF4-FFF2-40B4-BE49-F238E27FC236}">
                <a16:creationId xmlns:a16="http://schemas.microsoft.com/office/drawing/2014/main" id="{F16103E1-0031-4655-9B55-B87CC81EC97B}"/>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2" name="Rectangle 21">
            <a:extLst>
              <a:ext uri="{FF2B5EF4-FFF2-40B4-BE49-F238E27FC236}">
                <a16:creationId xmlns:a16="http://schemas.microsoft.com/office/drawing/2014/main" id="{258E6806-E941-4170-A312-2AE599F7EAF0}"/>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C1648B90-103A-49FB-8410-EFB7E83C3142}"/>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4" name="Rectangle 23">
            <a:extLst>
              <a:ext uri="{FF2B5EF4-FFF2-40B4-BE49-F238E27FC236}">
                <a16:creationId xmlns:a16="http://schemas.microsoft.com/office/drawing/2014/main" id="{A02DB03E-1613-41A6-BCCC-CB28685CCED3}"/>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5" name="Rectangle 24">
            <a:extLst>
              <a:ext uri="{FF2B5EF4-FFF2-40B4-BE49-F238E27FC236}">
                <a16:creationId xmlns:a16="http://schemas.microsoft.com/office/drawing/2014/main" id="{7E3095E5-05D1-4415-BDB6-972119DEFA30}"/>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BFB99C92-022C-41EE-844E-CCBA9C630829}"/>
              </a:ext>
            </a:extLst>
          </p:cNvPr>
          <p:cNvCxnSpPr>
            <a:cxnSpLocks/>
          </p:cNvCxnSpPr>
          <p:nvPr/>
        </p:nvCxnSpPr>
        <p:spPr>
          <a:xfrm flipH="1">
            <a:off x="3200400" y="4929692"/>
            <a:ext cx="1229360" cy="0"/>
          </a:xfrm>
          <a:prstGeom prst="line">
            <a:avLst/>
          </a:prstGeom>
          <a:ln w="63500">
            <a:solidFill>
              <a:schemeClr val="accent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7C3AC8-A1E1-42C7-85E4-EB2DDE9DF481}"/>
              </a:ext>
            </a:extLst>
          </p:cNvPr>
          <p:cNvSpPr/>
          <p:nvPr/>
        </p:nvSpPr>
        <p:spPr>
          <a:xfrm>
            <a:off x="4429760" y="2275367"/>
            <a:ext cx="4399280" cy="3897701"/>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zh-TW" altLang="en-US" dirty="0">
                <a:solidFill>
                  <a:schemeClr val="tx1"/>
                </a:solidFill>
                <a:latin typeface="微軟正黑體" panose="020B0604030504040204" pitchFamily="34" charset="-120"/>
                <a:ea typeface="微軟正黑體" panose="020B0604030504040204" pitchFamily="34" charset="-120"/>
              </a:rPr>
              <a:t>負責與資料提供單位進行細部內容溝通者的溝通材料</a:t>
            </a:r>
            <a:endParaRPr lang="en-US" altLang="zh-TW" dirty="0">
              <a:solidFill>
                <a:schemeClr val="tx1"/>
              </a:solidFill>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l"/>
            </a:pPr>
            <a:endParaRPr lang="en-US" altLang="zh-TW" dirty="0">
              <a:solidFill>
                <a:schemeClr val="tx1"/>
              </a:solidFill>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l"/>
            </a:pPr>
            <a:r>
              <a:rPr lang="zh-TW" altLang="en-US" dirty="0">
                <a:solidFill>
                  <a:schemeClr val="tx1"/>
                </a:solidFill>
                <a:latin typeface="微軟正黑體" panose="020B0604030504040204" pitchFamily="34" charset="-120"/>
                <a:ea typeface="微軟正黑體" panose="020B0604030504040204" pitchFamily="34" charset="-120"/>
              </a:rPr>
              <a:t>前端網站呈現內容</a:t>
            </a:r>
            <a:endParaRPr lang="en-US" altLang="zh-TW" dirty="0">
              <a:solidFill>
                <a:schemeClr val="tx1"/>
              </a:solidFill>
              <a:latin typeface="微軟正黑體" panose="020B0604030504040204" pitchFamily="34" charset="-120"/>
              <a:ea typeface="微軟正黑體" panose="020B0604030504040204" pitchFamily="34" charset="-120"/>
            </a:endParaRPr>
          </a:p>
        </p:txBody>
      </p:sp>
      <p:cxnSp>
        <p:nvCxnSpPr>
          <p:cNvPr id="13" name="Straight Connector 12">
            <a:extLst>
              <a:ext uri="{FF2B5EF4-FFF2-40B4-BE49-F238E27FC236}">
                <a16:creationId xmlns:a16="http://schemas.microsoft.com/office/drawing/2014/main" id="{31D227BC-0673-47A6-BBCD-65158E4A4E05}"/>
              </a:ext>
            </a:extLst>
          </p:cNvPr>
          <p:cNvCxnSpPr>
            <a:cxnSpLocks/>
          </p:cNvCxnSpPr>
          <p:nvPr/>
        </p:nvCxnSpPr>
        <p:spPr>
          <a:xfrm flipH="1">
            <a:off x="3200400" y="5535747"/>
            <a:ext cx="1229360" cy="0"/>
          </a:xfrm>
          <a:prstGeom prst="line">
            <a:avLst/>
          </a:prstGeom>
          <a:ln w="63500">
            <a:solidFill>
              <a:schemeClr val="accent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E847D1-30E4-4AA6-9084-CE2300B6063A}"/>
              </a:ext>
            </a:extLst>
          </p:cNvPr>
          <p:cNvCxnSpPr>
            <a:cxnSpLocks/>
          </p:cNvCxnSpPr>
          <p:nvPr/>
        </p:nvCxnSpPr>
        <p:spPr>
          <a:xfrm flipH="1">
            <a:off x="3200400" y="2866976"/>
            <a:ext cx="1229360" cy="0"/>
          </a:xfrm>
          <a:prstGeom prst="line">
            <a:avLst/>
          </a:prstGeom>
          <a:ln w="63500">
            <a:solidFill>
              <a:schemeClr val="accent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26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New </a:t>
            </a:r>
            <a:r>
              <a:rPr lang="en-US" altLang="zh-TW" sz="4000" dirty="0" err="1">
                <a:solidFill>
                  <a:schemeClr val="tx1"/>
                </a:solidFill>
              </a:rPr>
              <a:t>Directary</a:t>
            </a:r>
            <a:r>
              <a:rPr lang="en-US" altLang="zh-TW" sz="4000" dirty="0">
                <a:solidFill>
                  <a:schemeClr val="tx1"/>
                </a:solidFill>
              </a:rPr>
              <a:t> Structure</a:t>
            </a:r>
            <a:endParaRPr lang="zh-TW" altLang="en-US" sz="4000" dirty="0">
              <a:solidFill>
                <a:schemeClr val="tx1"/>
              </a:solidFill>
            </a:endParaRPr>
          </a:p>
        </p:txBody>
      </p:sp>
      <p:sp>
        <p:nvSpPr>
          <p:cNvPr id="8" name="Rectangle 7">
            <a:extLst>
              <a:ext uri="{FF2B5EF4-FFF2-40B4-BE49-F238E27FC236}">
                <a16:creationId xmlns:a16="http://schemas.microsoft.com/office/drawing/2014/main" id="{6A3FDB9F-2CCF-43CD-8010-17D0947602BE}"/>
              </a:ext>
            </a:extLst>
          </p:cNvPr>
          <p:cNvSpPr/>
          <p:nvPr/>
        </p:nvSpPr>
        <p:spPr>
          <a:xfrm>
            <a:off x="152399" y="3429000"/>
            <a:ext cx="820479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9" name="Rectangle 28">
            <a:extLst>
              <a:ext uri="{FF2B5EF4-FFF2-40B4-BE49-F238E27FC236}">
                <a16:creationId xmlns:a16="http://schemas.microsoft.com/office/drawing/2014/main" id="{6F162749-0A29-4EB6-9B8E-C087CFC04A69}"/>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5" name="Rectangle 4">
            <a:extLst>
              <a:ext uri="{FF2B5EF4-FFF2-40B4-BE49-F238E27FC236}">
                <a16:creationId xmlns:a16="http://schemas.microsoft.com/office/drawing/2014/main" id="{490738D7-B9C1-47E8-9F94-226F56B003CD}"/>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25" name="Rectangle 24">
            <a:extLst>
              <a:ext uri="{FF2B5EF4-FFF2-40B4-BE49-F238E27FC236}">
                <a16:creationId xmlns:a16="http://schemas.microsoft.com/office/drawing/2014/main" id="{F4E83009-515F-45FA-A0FF-71B688CBCA16}"/>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27" name="Rectangle 26">
            <a:extLst>
              <a:ext uri="{FF2B5EF4-FFF2-40B4-BE49-F238E27FC236}">
                <a16:creationId xmlns:a16="http://schemas.microsoft.com/office/drawing/2014/main" id="{A0D60E26-729D-4FF6-A1C0-8196EECBA941}"/>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28" name="Rectangle 27">
            <a:extLst>
              <a:ext uri="{FF2B5EF4-FFF2-40B4-BE49-F238E27FC236}">
                <a16:creationId xmlns:a16="http://schemas.microsoft.com/office/drawing/2014/main" id="{E28AD51A-B71E-4558-88A4-A4083703BB73}"/>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9" name="Rectangle 8">
            <a:extLst>
              <a:ext uri="{FF2B5EF4-FFF2-40B4-BE49-F238E27FC236}">
                <a16:creationId xmlns:a16="http://schemas.microsoft.com/office/drawing/2014/main" id="{06D996A8-5F47-463E-A970-0A27D5306459}"/>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12" name="Rectangle 11">
            <a:extLst>
              <a:ext uri="{FF2B5EF4-FFF2-40B4-BE49-F238E27FC236}">
                <a16:creationId xmlns:a16="http://schemas.microsoft.com/office/drawing/2014/main" id="{0F8D9B88-20C3-4908-A30F-16A1348ECF59}"/>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30" name="Rectangle 29">
            <a:extLst>
              <a:ext uri="{FF2B5EF4-FFF2-40B4-BE49-F238E27FC236}">
                <a16:creationId xmlns:a16="http://schemas.microsoft.com/office/drawing/2014/main" id="{1723C0B1-7C4E-424C-9286-881AD512C82F}"/>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sp>
        <p:nvSpPr>
          <p:cNvPr id="31" name="Rectangle 30">
            <a:extLst>
              <a:ext uri="{FF2B5EF4-FFF2-40B4-BE49-F238E27FC236}">
                <a16:creationId xmlns:a16="http://schemas.microsoft.com/office/drawing/2014/main" id="{2C501DF3-3044-4156-9AAB-C441E8488DC9}"/>
              </a:ext>
            </a:extLst>
          </p:cNvPr>
          <p:cNvSpPr/>
          <p:nvPr/>
        </p:nvSpPr>
        <p:spPr>
          <a:xfrm>
            <a:off x="3789679"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I.02</a:t>
            </a:r>
            <a:endParaRPr lang="zh-TW" altLang="en-US" sz="3000" dirty="0">
              <a:solidFill>
                <a:schemeClr val="tx1">
                  <a:lumMod val="50000"/>
                  <a:lumOff val="50000"/>
                </a:schemeClr>
              </a:solidFill>
            </a:endParaRPr>
          </a:p>
        </p:txBody>
      </p:sp>
      <p:sp>
        <p:nvSpPr>
          <p:cNvPr id="32" name="Rectangle 31">
            <a:extLst>
              <a:ext uri="{FF2B5EF4-FFF2-40B4-BE49-F238E27FC236}">
                <a16:creationId xmlns:a16="http://schemas.microsoft.com/office/drawing/2014/main" id="{DCF3AC13-2292-4D28-955B-72BC71719D2A}"/>
              </a:ext>
            </a:extLst>
          </p:cNvPr>
          <p:cNvSpPr/>
          <p:nvPr/>
        </p:nvSpPr>
        <p:spPr>
          <a:xfrm>
            <a:off x="3875685"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33" name="Rectangle 32">
            <a:extLst>
              <a:ext uri="{FF2B5EF4-FFF2-40B4-BE49-F238E27FC236}">
                <a16:creationId xmlns:a16="http://schemas.microsoft.com/office/drawing/2014/main" id="{BF253D68-FA5A-4593-8D42-187A5133A7E3}"/>
              </a:ext>
            </a:extLst>
          </p:cNvPr>
          <p:cNvSpPr/>
          <p:nvPr/>
        </p:nvSpPr>
        <p:spPr>
          <a:xfrm>
            <a:off x="3875685"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34" name="Rectangle 33">
            <a:extLst>
              <a:ext uri="{FF2B5EF4-FFF2-40B4-BE49-F238E27FC236}">
                <a16:creationId xmlns:a16="http://schemas.microsoft.com/office/drawing/2014/main" id="{FC7CDEB8-A9E1-42F0-A0FB-9E4FEA5DB6C3}"/>
              </a:ext>
            </a:extLst>
          </p:cNvPr>
          <p:cNvSpPr/>
          <p:nvPr/>
        </p:nvSpPr>
        <p:spPr>
          <a:xfrm>
            <a:off x="3875685"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sp>
        <p:nvSpPr>
          <p:cNvPr id="35" name="TextBox 34">
            <a:extLst>
              <a:ext uri="{FF2B5EF4-FFF2-40B4-BE49-F238E27FC236}">
                <a16:creationId xmlns:a16="http://schemas.microsoft.com/office/drawing/2014/main" id="{E38D6BD0-D671-461D-833B-DFA643CE1B49}"/>
              </a:ext>
            </a:extLst>
          </p:cNvPr>
          <p:cNvSpPr txBox="1"/>
          <p:nvPr/>
        </p:nvSpPr>
        <p:spPr>
          <a:xfrm>
            <a:off x="7294878" y="5895391"/>
            <a:ext cx="538930" cy="707886"/>
          </a:xfrm>
          <a:prstGeom prst="rect">
            <a:avLst/>
          </a:prstGeom>
          <a:noFill/>
        </p:spPr>
        <p:txBody>
          <a:bodyPr wrap="none" rtlCol="0">
            <a:spAutoFit/>
          </a:bodyPr>
          <a:lstStyle/>
          <a:p>
            <a:r>
              <a:rPr lang="en-US" altLang="zh-TW" sz="4000" dirty="0">
                <a:solidFill>
                  <a:schemeClr val="bg1">
                    <a:lumMod val="65000"/>
                  </a:schemeClr>
                </a:solidFill>
              </a:rPr>
              <a:t>…</a:t>
            </a:r>
            <a:endParaRPr lang="zh-TW" altLang="en-US" sz="4000" dirty="0">
              <a:solidFill>
                <a:schemeClr val="bg1">
                  <a:lumMod val="65000"/>
                </a:schemeClr>
              </a:solidFill>
            </a:endParaRPr>
          </a:p>
        </p:txBody>
      </p:sp>
    </p:spTree>
    <p:extLst>
      <p:ext uri="{BB962C8B-B14F-4D97-AF65-F5344CB8AC3E}">
        <p14:creationId xmlns:p14="http://schemas.microsoft.com/office/powerpoint/2010/main" val="118960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New </a:t>
            </a:r>
            <a:r>
              <a:rPr lang="en-US" altLang="zh-TW" sz="4000" dirty="0" err="1">
                <a:solidFill>
                  <a:schemeClr val="tx1"/>
                </a:solidFill>
              </a:rPr>
              <a:t>Directary</a:t>
            </a:r>
            <a:r>
              <a:rPr lang="en-US" altLang="zh-TW" sz="4000" dirty="0">
                <a:solidFill>
                  <a:schemeClr val="tx1"/>
                </a:solidFill>
              </a:rPr>
              <a:t> Structure</a:t>
            </a:r>
            <a:endParaRPr lang="zh-TW" altLang="en-US" sz="4000" dirty="0">
              <a:solidFill>
                <a:schemeClr val="tx1"/>
              </a:solidFill>
            </a:endParaRPr>
          </a:p>
        </p:txBody>
      </p:sp>
      <p:sp>
        <p:nvSpPr>
          <p:cNvPr id="17" name="Rectangle 16">
            <a:extLst>
              <a:ext uri="{FF2B5EF4-FFF2-40B4-BE49-F238E27FC236}">
                <a16:creationId xmlns:a16="http://schemas.microsoft.com/office/drawing/2014/main" id="{76F0304E-35FE-402C-AACE-44BC48225482}"/>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18" name="Rectangle 17">
            <a:extLst>
              <a:ext uri="{FF2B5EF4-FFF2-40B4-BE49-F238E27FC236}">
                <a16:creationId xmlns:a16="http://schemas.microsoft.com/office/drawing/2014/main" id="{E0C74134-2A38-4329-AEE3-80E91C933B0A}"/>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19" name="Rectangle 18">
            <a:extLst>
              <a:ext uri="{FF2B5EF4-FFF2-40B4-BE49-F238E27FC236}">
                <a16:creationId xmlns:a16="http://schemas.microsoft.com/office/drawing/2014/main" id="{5450BB44-4B38-4087-8C34-3E8C292A3B84}"/>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20" name="Rectangle 19">
            <a:extLst>
              <a:ext uri="{FF2B5EF4-FFF2-40B4-BE49-F238E27FC236}">
                <a16:creationId xmlns:a16="http://schemas.microsoft.com/office/drawing/2014/main" id="{3D5B7358-74C7-467A-B224-29E83F51B504}"/>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21" name="Rectangle 20">
            <a:extLst>
              <a:ext uri="{FF2B5EF4-FFF2-40B4-BE49-F238E27FC236}">
                <a16:creationId xmlns:a16="http://schemas.microsoft.com/office/drawing/2014/main" id="{8BE86009-9328-4065-B099-BFB3229A4AA3}"/>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2" name="Rectangle 21">
            <a:extLst>
              <a:ext uri="{FF2B5EF4-FFF2-40B4-BE49-F238E27FC236}">
                <a16:creationId xmlns:a16="http://schemas.microsoft.com/office/drawing/2014/main" id="{ADBE2BBA-6076-4424-A33F-F234B0111FC5}"/>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EF327D43-31DE-4B15-8473-7B7A0B6D58C7}"/>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4" name="Rectangle 23">
            <a:extLst>
              <a:ext uri="{FF2B5EF4-FFF2-40B4-BE49-F238E27FC236}">
                <a16:creationId xmlns:a16="http://schemas.microsoft.com/office/drawing/2014/main" id="{5E985AE7-ACF2-4674-A6E7-21F159BC93CE}"/>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5" name="Rectangle 24">
            <a:extLst>
              <a:ext uri="{FF2B5EF4-FFF2-40B4-BE49-F238E27FC236}">
                <a16:creationId xmlns:a16="http://schemas.microsoft.com/office/drawing/2014/main" id="{F76697E8-352F-4DE9-9F38-9B790FD55335}"/>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51EBF07B-2E99-4A92-BD11-7CB3697DD41F}"/>
              </a:ext>
            </a:extLst>
          </p:cNvPr>
          <p:cNvCxnSpPr/>
          <p:nvPr/>
        </p:nvCxnSpPr>
        <p:spPr>
          <a:xfrm flipH="1">
            <a:off x="3616960" y="1643558"/>
            <a:ext cx="955040" cy="0"/>
          </a:xfrm>
          <a:prstGeom prst="line">
            <a:avLst/>
          </a:prstGeom>
          <a:ln w="22225">
            <a:solidFill>
              <a:schemeClr val="accent1">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5DB3FE-554E-4A75-A810-79568A6EBAFD}"/>
              </a:ext>
            </a:extLst>
          </p:cNvPr>
          <p:cNvSpPr/>
          <p:nvPr/>
        </p:nvSpPr>
        <p:spPr>
          <a:xfrm>
            <a:off x="4429760" y="812800"/>
            <a:ext cx="4399280" cy="5384800"/>
          </a:xfrm>
          <a:prstGeom prst="rect">
            <a:avLst/>
          </a:prstGeom>
          <a:solidFill>
            <a:schemeClr val="bg1">
              <a:lumMod val="95000"/>
            </a:schemeClr>
          </a:solidFill>
          <a:ln w="254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在無法透過任何可自動化之資料介接機制介接資料時，本目錄用來（有可能是暫時性的）放置來自各資料提供單位的原始資料。</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置入此目錄的資料檔，原則上要避免對其檔名或格式進行修改。</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本目錄底下是否還需要子目錄，目前無定見，或許可就執行團隊的方便，分海、陸域兩個子目錄分別倉儲，或是以資料提供單位為子目錄劃分的單位。</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海域原始資料的置入由孟昌 </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主要</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、富鈞、奕勝負責</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陸域原始資料的置入由佩蓉負責</a:t>
            </a:r>
          </a:p>
        </p:txBody>
      </p:sp>
    </p:spTree>
    <p:extLst>
      <p:ext uri="{BB962C8B-B14F-4D97-AF65-F5344CB8AC3E}">
        <p14:creationId xmlns:p14="http://schemas.microsoft.com/office/powerpoint/2010/main" val="288043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New </a:t>
            </a:r>
            <a:r>
              <a:rPr lang="en-US" altLang="zh-TW" sz="4000" dirty="0" err="1">
                <a:solidFill>
                  <a:schemeClr val="tx1"/>
                </a:solidFill>
              </a:rPr>
              <a:t>Directary</a:t>
            </a:r>
            <a:r>
              <a:rPr lang="en-US" altLang="zh-TW" sz="4000" dirty="0">
                <a:solidFill>
                  <a:schemeClr val="tx1"/>
                </a:solidFill>
              </a:rPr>
              <a:t> Structure</a:t>
            </a:r>
            <a:endParaRPr lang="zh-TW" altLang="en-US" sz="4000" dirty="0">
              <a:solidFill>
                <a:schemeClr val="tx1"/>
              </a:solidFill>
            </a:endParaRPr>
          </a:p>
        </p:txBody>
      </p:sp>
      <p:sp>
        <p:nvSpPr>
          <p:cNvPr id="25" name="Rectangle 24">
            <a:extLst>
              <a:ext uri="{FF2B5EF4-FFF2-40B4-BE49-F238E27FC236}">
                <a16:creationId xmlns:a16="http://schemas.microsoft.com/office/drawing/2014/main" id="{E38E10E9-FD36-4346-8CCC-B4B77737A468}"/>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26" name="Rectangle 25">
            <a:extLst>
              <a:ext uri="{FF2B5EF4-FFF2-40B4-BE49-F238E27FC236}">
                <a16:creationId xmlns:a16="http://schemas.microsoft.com/office/drawing/2014/main" id="{B9C1B291-10DA-4394-91C1-B78B6118F115}"/>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27" name="Rectangle 26">
            <a:extLst>
              <a:ext uri="{FF2B5EF4-FFF2-40B4-BE49-F238E27FC236}">
                <a16:creationId xmlns:a16="http://schemas.microsoft.com/office/drawing/2014/main" id="{C462D743-0A1D-40FD-B016-540E7D6CF491}"/>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28" name="Rectangle 27">
            <a:extLst>
              <a:ext uri="{FF2B5EF4-FFF2-40B4-BE49-F238E27FC236}">
                <a16:creationId xmlns:a16="http://schemas.microsoft.com/office/drawing/2014/main" id="{91598343-C3AF-4C00-BD11-189D5A2D99CF}"/>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29" name="Rectangle 28">
            <a:extLst>
              <a:ext uri="{FF2B5EF4-FFF2-40B4-BE49-F238E27FC236}">
                <a16:creationId xmlns:a16="http://schemas.microsoft.com/office/drawing/2014/main" id="{2B3EE98D-FD47-4576-9154-9813C7DA6379}"/>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30" name="Rectangle 29">
            <a:extLst>
              <a:ext uri="{FF2B5EF4-FFF2-40B4-BE49-F238E27FC236}">
                <a16:creationId xmlns:a16="http://schemas.microsoft.com/office/drawing/2014/main" id="{FE2CAF95-69C4-422F-8AAD-FDDCA82ED02C}"/>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31" name="Rectangle 30">
            <a:extLst>
              <a:ext uri="{FF2B5EF4-FFF2-40B4-BE49-F238E27FC236}">
                <a16:creationId xmlns:a16="http://schemas.microsoft.com/office/drawing/2014/main" id="{B3E627AF-4302-48E1-AA37-052C95DFE266}"/>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32" name="Rectangle 31">
            <a:extLst>
              <a:ext uri="{FF2B5EF4-FFF2-40B4-BE49-F238E27FC236}">
                <a16:creationId xmlns:a16="http://schemas.microsoft.com/office/drawing/2014/main" id="{36D1FBF5-3547-4605-AB1D-3DA08DFCBB3A}"/>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33" name="Rectangle 32">
            <a:extLst>
              <a:ext uri="{FF2B5EF4-FFF2-40B4-BE49-F238E27FC236}">
                <a16:creationId xmlns:a16="http://schemas.microsoft.com/office/drawing/2014/main" id="{87B54963-E568-447D-B708-58121961E6A9}"/>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51EBF07B-2E99-4A92-BD11-7CB3697DD41F}"/>
              </a:ext>
            </a:extLst>
          </p:cNvPr>
          <p:cNvCxnSpPr/>
          <p:nvPr/>
        </p:nvCxnSpPr>
        <p:spPr>
          <a:xfrm flipH="1">
            <a:off x="3616960" y="2254339"/>
            <a:ext cx="955040" cy="0"/>
          </a:xfrm>
          <a:prstGeom prst="line">
            <a:avLst/>
          </a:prstGeom>
          <a:ln w="22225">
            <a:solidFill>
              <a:schemeClr val="accent1">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5DB3FE-554E-4A75-A810-79568A6EBAFD}"/>
              </a:ext>
            </a:extLst>
          </p:cNvPr>
          <p:cNvSpPr/>
          <p:nvPr/>
        </p:nvSpPr>
        <p:spPr>
          <a:xfrm>
            <a:off x="4429760" y="812800"/>
            <a:ext cx="4399280" cy="5384800"/>
          </a:xfrm>
          <a:prstGeom prst="rect">
            <a:avLst/>
          </a:prstGeom>
          <a:solidFill>
            <a:schemeClr val="bg1">
              <a:lumMod val="95000"/>
            </a:schemeClr>
          </a:solidFill>
          <a:ln w="254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本目錄用來放置導入 </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未來可能</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 以 </a:t>
            </a:r>
            <a:r>
              <a:rPr lang="en-US" altLang="zh-TW" dirty="0">
                <a:solidFill>
                  <a:schemeClr val="tx1"/>
                </a:solidFill>
                <a:latin typeface="微軟正黑體" panose="020B0604030504040204" pitchFamily="34" charset="-120"/>
                <a:ea typeface="微軟正黑體" panose="020B0604030504040204" pitchFamily="34" charset="-120"/>
              </a:rPr>
              <a:t>API</a:t>
            </a:r>
            <a:r>
              <a:rPr lang="zh-TW" altLang="en-US" dirty="0">
                <a:solidFill>
                  <a:schemeClr val="tx1"/>
                </a:solidFill>
                <a:latin typeface="微軟正黑體" panose="020B0604030504040204" pitchFamily="34" charset="-120"/>
                <a:ea typeface="微軟正黑體" panose="020B0604030504040204" pitchFamily="34" charset="-120"/>
              </a:rPr>
              <a:t> 介接或 </a:t>
            </a:r>
            <a:r>
              <a:rPr lang="en-US" altLang="zh-TW" dirty="0">
                <a:solidFill>
                  <a:schemeClr val="tx1"/>
                </a:solidFill>
                <a:latin typeface="微軟正黑體" panose="020B0604030504040204" pitchFamily="34" charset="-120"/>
                <a:ea typeface="微軟正黑體" panose="020B0604030504040204" pitchFamily="34" charset="-120"/>
              </a:rPr>
              <a:t>raw </a:t>
            </a:r>
            <a:r>
              <a:rPr lang="zh-TW" altLang="en-US" dirty="0">
                <a:solidFill>
                  <a:schemeClr val="tx1"/>
                </a:solidFill>
                <a:latin typeface="微軟正黑體" panose="020B0604030504040204" pitchFamily="34" charset="-120"/>
                <a:ea typeface="微軟正黑體" panose="020B0604030504040204" pitchFamily="34" charset="-120"/>
              </a:rPr>
              <a:t>中的原始資料後、將其清理到位的 </a:t>
            </a:r>
            <a:r>
              <a:rPr lang="en-US" altLang="zh-TW" dirty="0">
                <a:solidFill>
                  <a:schemeClr val="tx1"/>
                </a:solidFill>
                <a:latin typeface="微軟正黑體" panose="020B0604030504040204" pitchFamily="34" charset="-120"/>
                <a:ea typeface="微軟正黑體" panose="020B0604030504040204" pitchFamily="34" charset="-120"/>
              </a:rPr>
              <a:t>scripts</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本目錄底下的子目錄劃分方式暫定以資料清理者工作時採行的邏輯為準，意即不一定會以「單一指標」為劃分單位，可能會以「資料提供單位」為準，也可能將若干相關資料集包在一個大主題下同步清理。唯資料清理者需要提供盡量詳細的註解以利後續使用者能清楚明白有何清理步驟，如以 </a:t>
            </a:r>
            <a:r>
              <a:rPr lang="en-US" altLang="zh-TW" dirty="0">
                <a:solidFill>
                  <a:schemeClr val="tx1"/>
                </a:solidFill>
                <a:latin typeface="微軟正黑體" panose="020B0604030504040204" pitchFamily="34" charset="-120"/>
                <a:ea typeface="微軟正黑體" panose="020B0604030504040204" pitchFamily="34" charset="-120"/>
              </a:rPr>
              <a:t>R</a:t>
            </a:r>
            <a:r>
              <a:rPr lang="zh-TW" altLang="en-US" dirty="0">
                <a:solidFill>
                  <a:schemeClr val="tx1"/>
                </a:solidFill>
                <a:latin typeface="微軟正黑體" panose="020B0604030504040204" pitchFamily="34" charset="-120"/>
                <a:ea typeface="微軟正黑體"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rPr>
              <a:t>Markdown </a:t>
            </a:r>
            <a:r>
              <a:rPr lang="zh-TW" altLang="en-US" dirty="0">
                <a:solidFill>
                  <a:schemeClr val="tx1"/>
                </a:solidFill>
                <a:latin typeface="微軟正黑體" panose="020B0604030504040204" pitchFamily="34" charset="-120"/>
                <a:ea typeface="微軟正黑體" panose="020B0604030504040204" pitchFamily="34" charset="-120"/>
              </a:rPr>
              <a:t>而非純粹的 </a:t>
            </a:r>
            <a:r>
              <a:rPr lang="en-US" altLang="zh-TW" dirty="0">
                <a:solidFill>
                  <a:schemeClr val="tx1"/>
                </a:solidFill>
                <a:latin typeface="微軟正黑體" panose="020B0604030504040204" pitchFamily="34" charset="-120"/>
                <a:ea typeface="微軟正黑體" panose="020B0604030504040204" pitchFamily="34" charset="-120"/>
              </a:rPr>
              <a:t>R</a:t>
            </a:r>
            <a:r>
              <a:rPr lang="zh-TW" altLang="en-US" dirty="0">
                <a:solidFill>
                  <a:schemeClr val="tx1"/>
                </a:solidFill>
                <a:latin typeface="微軟正黑體" panose="020B0604030504040204" pitchFamily="34" charset="-120"/>
                <a:ea typeface="微軟正黑體"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rPr>
              <a:t>script </a:t>
            </a:r>
            <a:r>
              <a:rPr lang="zh-TW" altLang="en-US" dirty="0">
                <a:solidFill>
                  <a:schemeClr val="tx1"/>
                </a:solidFill>
                <a:latin typeface="微軟正黑體" panose="020B0604030504040204" pitchFamily="34" charset="-120"/>
                <a:ea typeface="微軟正黑體" panose="020B0604030504040204" pitchFamily="34" charset="-120"/>
              </a:rPr>
              <a:t>來保存清理步驟。</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清理完畢之資料，一律匯入根目錄下的 </a:t>
            </a:r>
            <a:r>
              <a:rPr lang="en-US" altLang="zh-TW" dirty="0">
                <a:solidFill>
                  <a:schemeClr val="tx1"/>
                </a:solidFill>
                <a:latin typeface="微軟正黑體" panose="020B0604030504040204" pitchFamily="34" charset="-120"/>
                <a:ea typeface="微軟正黑體" panose="020B0604030504040204" pitchFamily="34" charset="-120"/>
              </a:rPr>
              <a:t>processed </a:t>
            </a:r>
            <a:r>
              <a:rPr lang="zh-TW" altLang="en-US" dirty="0">
                <a:solidFill>
                  <a:schemeClr val="tx1"/>
                </a:solidFill>
                <a:latin typeface="微軟正黑體" panose="020B0604030504040204" pitchFamily="34" charset="-120"/>
                <a:ea typeface="微軟正黑體" panose="020B0604030504040204" pitchFamily="34" charset="-120"/>
              </a:rPr>
              <a:t>中。</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4742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New </a:t>
            </a:r>
            <a:r>
              <a:rPr lang="en-US" altLang="zh-TW" sz="4000" dirty="0" err="1">
                <a:solidFill>
                  <a:schemeClr val="tx1"/>
                </a:solidFill>
              </a:rPr>
              <a:t>Directary</a:t>
            </a:r>
            <a:r>
              <a:rPr lang="en-US" altLang="zh-TW" sz="4000" dirty="0">
                <a:solidFill>
                  <a:schemeClr val="tx1"/>
                </a:solidFill>
              </a:rPr>
              <a:t> Structure</a:t>
            </a:r>
            <a:endParaRPr lang="zh-TW" altLang="en-US" sz="4000" dirty="0">
              <a:solidFill>
                <a:schemeClr val="tx1"/>
              </a:solidFill>
            </a:endParaRPr>
          </a:p>
        </p:txBody>
      </p:sp>
      <p:sp>
        <p:nvSpPr>
          <p:cNvPr id="14" name="Rectangle 13">
            <a:extLst>
              <a:ext uri="{FF2B5EF4-FFF2-40B4-BE49-F238E27FC236}">
                <a16:creationId xmlns:a16="http://schemas.microsoft.com/office/drawing/2014/main" id="{F8200A3D-D5AC-4783-A354-0823FDBAEAF0}"/>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15" name="Rectangle 14">
            <a:extLst>
              <a:ext uri="{FF2B5EF4-FFF2-40B4-BE49-F238E27FC236}">
                <a16:creationId xmlns:a16="http://schemas.microsoft.com/office/drawing/2014/main" id="{5CFE119F-FAEE-4FAD-BD09-7FA222021107}"/>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17" name="Rectangle 16">
            <a:extLst>
              <a:ext uri="{FF2B5EF4-FFF2-40B4-BE49-F238E27FC236}">
                <a16:creationId xmlns:a16="http://schemas.microsoft.com/office/drawing/2014/main" id="{FBE44BFD-2A45-49AF-BFA2-02DBFE4A9EBF}"/>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18" name="Rectangle 17">
            <a:extLst>
              <a:ext uri="{FF2B5EF4-FFF2-40B4-BE49-F238E27FC236}">
                <a16:creationId xmlns:a16="http://schemas.microsoft.com/office/drawing/2014/main" id="{CD6A4A22-0319-41A4-B77D-753334693EE4}"/>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19" name="Rectangle 18">
            <a:extLst>
              <a:ext uri="{FF2B5EF4-FFF2-40B4-BE49-F238E27FC236}">
                <a16:creationId xmlns:a16="http://schemas.microsoft.com/office/drawing/2014/main" id="{823535C7-73A7-467D-8902-1106763307F4}"/>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0" name="Rectangle 19">
            <a:extLst>
              <a:ext uri="{FF2B5EF4-FFF2-40B4-BE49-F238E27FC236}">
                <a16:creationId xmlns:a16="http://schemas.microsoft.com/office/drawing/2014/main" id="{4B9F04BB-1738-4551-B0B6-279A95ED0D50}"/>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1" name="Rectangle 20">
            <a:extLst>
              <a:ext uri="{FF2B5EF4-FFF2-40B4-BE49-F238E27FC236}">
                <a16:creationId xmlns:a16="http://schemas.microsoft.com/office/drawing/2014/main" id="{562AFA5B-EE1E-4200-9B2A-86FD2374F144}"/>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2" name="Rectangle 21">
            <a:extLst>
              <a:ext uri="{FF2B5EF4-FFF2-40B4-BE49-F238E27FC236}">
                <a16:creationId xmlns:a16="http://schemas.microsoft.com/office/drawing/2014/main" id="{19A5528C-4314-46D1-B7C4-CAF04BEAEF32}"/>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3" name="Rectangle 22">
            <a:extLst>
              <a:ext uri="{FF2B5EF4-FFF2-40B4-BE49-F238E27FC236}">
                <a16:creationId xmlns:a16="http://schemas.microsoft.com/office/drawing/2014/main" id="{1E0FF4FA-3460-47C4-93DE-AFC3D6988ABB}"/>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51EBF07B-2E99-4A92-BD11-7CB3697DD41F}"/>
              </a:ext>
            </a:extLst>
          </p:cNvPr>
          <p:cNvCxnSpPr/>
          <p:nvPr/>
        </p:nvCxnSpPr>
        <p:spPr>
          <a:xfrm flipH="1">
            <a:off x="3616960" y="2875280"/>
            <a:ext cx="955040" cy="0"/>
          </a:xfrm>
          <a:prstGeom prst="line">
            <a:avLst/>
          </a:prstGeom>
          <a:ln w="22225">
            <a:solidFill>
              <a:schemeClr val="accent1">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5DB3FE-554E-4A75-A810-79568A6EBAFD}"/>
              </a:ext>
            </a:extLst>
          </p:cNvPr>
          <p:cNvSpPr/>
          <p:nvPr/>
        </p:nvSpPr>
        <p:spPr>
          <a:xfrm>
            <a:off x="4429760" y="812800"/>
            <a:ext cx="4399280" cy="5698990"/>
          </a:xfrm>
          <a:prstGeom prst="rect">
            <a:avLst/>
          </a:prstGeom>
          <a:solidFill>
            <a:schemeClr val="bg1">
              <a:lumMod val="95000"/>
            </a:schemeClr>
          </a:solidFill>
          <a:ln w="254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本目錄用來放置「預設將可用於資料分析及指標內容視覺化的資料」，所以盡量只放「乾淨」的資料。</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以 </a:t>
            </a:r>
            <a:r>
              <a:rPr lang="en-US" altLang="zh-TW" dirty="0">
                <a:solidFill>
                  <a:schemeClr val="tx1"/>
                </a:solidFill>
                <a:latin typeface="微軟正黑體" panose="020B0604030504040204" pitchFamily="34" charset="-120"/>
                <a:ea typeface="微軟正黑體" panose="020B0604030504040204" pitchFamily="34" charset="-120"/>
              </a:rPr>
              <a:t>scripts </a:t>
            </a:r>
            <a:r>
              <a:rPr lang="zh-TW" altLang="en-US" dirty="0">
                <a:solidFill>
                  <a:schemeClr val="tx1"/>
                </a:solidFill>
                <a:latin typeface="微軟正黑體" panose="020B0604030504040204" pitchFamily="34" charset="-120"/>
                <a:ea typeface="微軟正黑體" panose="020B0604030504040204" pitchFamily="34" charset="-120"/>
              </a:rPr>
              <a:t>之 </a:t>
            </a:r>
            <a:r>
              <a:rPr lang="en-US" altLang="zh-TW" dirty="0">
                <a:solidFill>
                  <a:schemeClr val="tx1"/>
                </a:solidFill>
                <a:latin typeface="微軟正黑體" panose="020B0604030504040204" pitchFamily="34" charset="-120"/>
                <a:ea typeface="微軟正黑體" panose="020B0604030504040204" pitchFamily="34" charset="-120"/>
              </a:rPr>
              <a:t>script</a:t>
            </a:r>
            <a:r>
              <a:rPr lang="zh-TW" altLang="en-US" dirty="0">
                <a:solidFill>
                  <a:schemeClr val="tx1"/>
                </a:solidFill>
                <a:latin typeface="微軟正黑體" panose="020B0604030504040204" pitchFamily="34" charset="-120"/>
                <a:ea typeface="微軟正黑體" panose="020B0604030504040204" pitchFamily="34" charset="-120"/>
              </a:rPr>
              <a:t> 檔清理完畢的資料將一律匯入此目錄。</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若有資料是在不保留清理步驟 </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即並非透過程式而完成的資料清理</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 下完成的，完成品也可放入此目錄。</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本目錄可能需要提供各清理過資料的詮釋資料總表，以利「指標層面維護者」在指標文件中訴說那些既有資料應被導入指標計算時有跡可循，以及讓負責進行指標資料分析及其視覺化的人能有系統地取用資料。</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9685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New </a:t>
            </a:r>
            <a:r>
              <a:rPr lang="en-US" altLang="zh-TW" sz="4000" dirty="0" err="1">
                <a:solidFill>
                  <a:schemeClr val="tx1"/>
                </a:solidFill>
              </a:rPr>
              <a:t>Directary</a:t>
            </a:r>
            <a:r>
              <a:rPr lang="en-US" altLang="zh-TW" sz="4000" dirty="0">
                <a:solidFill>
                  <a:schemeClr val="tx1"/>
                </a:solidFill>
              </a:rPr>
              <a:t> Structure</a:t>
            </a:r>
            <a:endParaRPr lang="zh-TW" altLang="en-US" sz="4000" dirty="0">
              <a:solidFill>
                <a:schemeClr val="tx1"/>
              </a:solidFill>
            </a:endParaRPr>
          </a:p>
        </p:txBody>
      </p:sp>
      <p:sp>
        <p:nvSpPr>
          <p:cNvPr id="24" name="Rectangle 23">
            <a:extLst>
              <a:ext uri="{FF2B5EF4-FFF2-40B4-BE49-F238E27FC236}">
                <a16:creationId xmlns:a16="http://schemas.microsoft.com/office/drawing/2014/main" id="{537C1532-9D49-48B8-80B8-713F40F0409F}"/>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25" name="Rectangle 24">
            <a:extLst>
              <a:ext uri="{FF2B5EF4-FFF2-40B4-BE49-F238E27FC236}">
                <a16:creationId xmlns:a16="http://schemas.microsoft.com/office/drawing/2014/main" id="{1BECA44D-BE23-4069-AC97-10A252AC752F}"/>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26" name="Rectangle 25">
            <a:extLst>
              <a:ext uri="{FF2B5EF4-FFF2-40B4-BE49-F238E27FC236}">
                <a16:creationId xmlns:a16="http://schemas.microsoft.com/office/drawing/2014/main" id="{42B00B09-88DB-44B2-A7ED-D9C498D7C5F6}"/>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27" name="Rectangle 26">
            <a:extLst>
              <a:ext uri="{FF2B5EF4-FFF2-40B4-BE49-F238E27FC236}">
                <a16:creationId xmlns:a16="http://schemas.microsoft.com/office/drawing/2014/main" id="{A96F370D-446B-4B66-B70B-2CD1C089B4A2}"/>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28" name="Rectangle 27">
            <a:extLst>
              <a:ext uri="{FF2B5EF4-FFF2-40B4-BE49-F238E27FC236}">
                <a16:creationId xmlns:a16="http://schemas.microsoft.com/office/drawing/2014/main" id="{1A90BC53-5B6F-4628-BA26-2C9F99D445F8}"/>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9" name="Rectangle 28">
            <a:extLst>
              <a:ext uri="{FF2B5EF4-FFF2-40B4-BE49-F238E27FC236}">
                <a16:creationId xmlns:a16="http://schemas.microsoft.com/office/drawing/2014/main" id="{3221F6F7-03B9-4BB9-BB73-27A413A62B65}"/>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30" name="Rectangle 29">
            <a:extLst>
              <a:ext uri="{FF2B5EF4-FFF2-40B4-BE49-F238E27FC236}">
                <a16:creationId xmlns:a16="http://schemas.microsoft.com/office/drawing/2014/main" id="{DCC15844-48CB-425D-B731-EAA53C4AB0F5}"/>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31" name="Rectangle 30">
            <a:extLst>
              <a:ext uri="{FF2B5EF4-FFF2-40B4-BE49-F238E27FC236}">
                <a16:creationId xmlns:a16="http://schemas.microsoft.com/office/drawing/2014/main" id="{F37B9AA2-E3EB-4858-B336-A1559FECCCAB}"/>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32" name="Rectangle 31">
            <a:extLst>
              <a:ext uri="{FF2B5EF4-FFF2-40B4-BE49-F238E27FC236}">
                <a16:creationId xmlns:a16="http://schemas.microsoft.com/office/drawing/2014/main" id="{85FD72F1-A6B5-4A4D-BEED-095854C1AD0F}"/>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51EBF07B-2E99-4A92-BD11-7CB3697DD41F}"/>
              </a:ext>
            </a:extLst>
          </p:cNvPr>
          <p:cNvCxnSpPr/>
          <p:nvPr/>
        </p:nvCxnSpPr>
        <p:spPr>
          <a:xfrm flipH="1">
            <a:off x="3616960" y="2875280"/>
            <a:ext cx="955040" cy="0"/>
          </a:xfrm>
          <a:prstGeom prst="line">
            <a:avLst/>
          </a:prstGeom>
          <a:ln w="22225">
            <a:solidFill>
              <a:schemeClr val="accent1">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5DB3FE-554E-4A75-A810-79568A6EBAFD}"/>
              </a:ext>
            </a:extLst>
          </p:cNvPr>
          <p:cNvSpPr/>
          <p:nvPr/>
        </p:nvSpPr>
        <p:spPr>
          <a:xfrm>
            <a:off x="4429760" y="812800"/>
            <a:ext cx="4399280" cy="3881120"/>
          </a:xfrm>
          <a:prstGeom prst="rect">
            <a:avLst/>
          </a:prstGeom>
          <a:solidFill>
            <a:schemeClr val="bg1">
              <a:lumMod val="95000"/>
            </a:schemeClr>
          </a:solidFill>
          <a:ln w="254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本目錄底下是否還需要子目錄，目前無定見，或許可就執行團隊的方便，分海、陸域兩個子目錄分別倉儲，或是以資料提供單位為子目錄劃分的單位。</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在要採用將「乾淨的」資料以 </a:t>
            </a:r>
            <a:r>
              <a:rPr lang="en-US" altLang="zh-TW" dirty="0">
                <a:solidFill>
                  <a:schemeClr val="tx1"/>
                </a:solidFill>
                <a:latin typeface="微軟正黑體" panose="020B0604030504040204" pitchFamily="34" charset="-120"/>
                <a:ea typeface="微軟正黑體" panose="020B0604030504040204" pitchFamily="34" charset="-120"/>
              </a:rPr>
              <a:t>CSV</a:t>
            </a:r>
            <a:r>
              <a:rPr lang="zh-TW" altLang="en-US" dirty="0">
                <a:solidFill>
                  <a:schemeClr val="tx1"/>
                </a:solidFill>
                <a:latin typeface="微軟正黑體" panose="020B0604030504040204" pitchFamily="34" charset="-120"/>
                <a:ea typeface="微軟正黑體" panose="020B0604030504040204" pitchFamily="34" charset="-120"/>
              </a:rPr>
              <a:t> 格式直接匯入 </a:t>
            </a:r>
            <a:r>
              <a:rPr lang="en-US" altLang="zh-TW" dirty="0" err="1">
                <a:solidFill>
                  <a:schemeClr val="tx1"/>
                </a:solidFill>
                <a:latin typeface="微軟正黑體" panose="020B0604030504040204" pitchFamily="34" charset="-120"/>
                <a:ea typeface="微軟正黑體" panose="020B0604030504040204" pitchFamily="34" charset="-120"/>
              </a:rPr>
              <a:t>TaiBON</a:t>
            </a:r>
            <a:r>
              <a:rPr lang="zh-TW" altLang="en-US" dirty="0">
                <a:solidFill>
                  <a:schemeClr val="tx1"/>
                </a:solidFill>
                <a:latin typeface="微軟正黑體" panose="020B0604030504040204" pitchFamily="34" charset="-120"/>
                <a:ea typeface="微軟正黑體" panose="020B0604030504040204" pitchFamily="34" charset="-120"/>
              </a:rPr>
              <a:t> 網站的方式以產生統計圖表時，本目錄內容為可行的來源 </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這也是目前 </a:t>
            </a:r>
            <a:r>
              <a:rPr lang="en-US" altLang="zh-TW" dirty="0" err="1">
                <a:solidFill>
                  <a:schemeClr val="tx1"/>
                </a:solidFill>
                <a:latin typeface="微軟正黑體" panose="020B0604030504040204" pitchFamily="34" charset="-120"/>
                <a:ea typeface="微軟正黑體" panose="020B0604030504040204" pitchFamily="34" charset="-120"/>
              </a:rPr>
              <a:t>TaiBON</a:t>
            </a:r>
            <a:r>
              <a:rPr lang="en-US" altLang="zh-TW" dirty="0">
                <a:solidFill>
                  <a:schemeClr val="tx1"/>
                </a:solidFill>
                <a:latin typeface="微軟正黑體" panose="020B0604030504040204" pitchFamily="34" charset="-120"/>
                <a:ea typeface="微軟正黑體" panose="020B0604030504040204" pitchFamily="34" charset="-120"/>
              </a:rPr>
              <a:t> </a:t>
            </a:r>
            <a:r>
              <a:rPr lang="zh-TW" altLang="en-US" dirty="0">
                <a:solidFill>
                  <a:schemeClr val="tx1"/>
                </a:solidFill>
                <a:latin typeface="微軟正黑體" panose="020B0604030504040204" pitchFamily="34" charset="-120"/>
                <a:ea typeface="微軟正黑體" panose="020B0604030504040204" pitchFamily="34" charset="-120"/>
              </a:rPr>
              <a:t>網站採行的做法</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7390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New </a:t>
            </a:r>
            <a:r>
              <a:rPr lang="en-US" altLang="zh-TW" sz="4000" dirty="0" err="1">
                <a:solidFill>
                  <a:schemeClr val="tx1"/>
                </a:solidFill>
              </a:rPr>
              <a:t>Directary</a:t>
            </a:r>
            <a:r>
              <a:rPr lang="en-US" altLang="zh-TW" sz="4000" dirty="0">
                <a:solidFill>
                  <a:schemeClr val="tx1"/>
                </a:solidFill>
              </a:rPr>
              <a:t> Structure</a:t>
            </a:r>
            <a:endParaRPr lang="zh-TW" altLang="en-US" sz="4000" dirty="0">
              <a:solidFill>
                <a:schemeClr val="tx1"/>
              </a:solidFill>
            </a:endParaRPr>
          </a:p>
        </p:txBody>
      </p:sp>
      <p:sp>
        <p:nvSpPr>
          <p:cNvPr id="29" name="Rectangle 28">
            <a:extLst>
              <a:ext uri="{FF2B5EF4-FFF2-40B4-BE49-F238E27FC236}">
                <a16:creationId xmlns:a16="http://schemas.microsoft.com/office/drawing/2014/main" id="{8BA5015A-419A-4022-9B1B-FAF11581FA96}"/>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30" name="Rectangle 29">
            <a:extLst>
              <a:ext uri="{FF2B5EF4-FFF2-40B4-BE49-F238E27FC236}">
                <a16:creationId xmlns:a16="http://schemas.microsoft.com/office/drawing/2014/main" id="{2C17711A-E81A-453C-BDD5-DC02AE89A075}"/>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31" name="Rectangle 30">
            <a:extLst>
              <a:ext uri="{FF2B5EF4-FFF2-40B4-BE49-F238E27FC236}">
                <a16:creationId xmlns:a16="http://schemas.microsoft.com/office/drawing/2014/main" id="{22895F02-E56B-463F-A0B9-5271C095D85F}"/>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32" name="Rectangle 31">
            <a:extLst>
              <a:ext uri="{FF2B5EF4-FFF2-40B4-BE49-F238E27FC236}">
                <a16:creationId xmlns:a16="http://schemas.microsoft.com/office/drawing/2014/main" id="{A65CB053-5D8F-4612-89DB-11F139C33C02}"/>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33" name="Rectangle 32">
            <a:extLst>
              <a:ext uri="{FF2B5EF4-FFF2-40B4-BE49-F238E27FC236}">
                <a16:creationId xmlns:a16="http://schemas.microsoft.com/office/drawing/2014/main" id="{C048D504-170D-4E48-8C64-BA85F3C9174F}"/>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34" name="Rectangle 33">
            <a:extLst>
              <a:ext uri="{FF2B5EF4-FFF2-40B4-BE49-F238E27FC236}">
                <a16:creationId xmlns:a16="http://schemas.microsoft.com/office/drawing/2014/main" id="{071E7D41-4652-4CF0-9183-E0FF17291CD6}"/>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0C09B2D-DEB2-4E6C-8F62-126BCCC5A791}"/>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36" name="Rectangle 35">
            <a:extLst>
              <a:ext uri="{FF2B5EF4-FFF2-40B4-BE49-F238E27FC236}">
                <a16:creationId xmlns:a16="http://schemas.microsoft.com/office/drawing/2014/main" id="{2AD983A6-AD44-49B2-934B-25B9FDF3C841}"/>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37" name="Rectangle 36">
            <a:extLst>
              <a:ext uri="{FF2B5EF4-FFF2-40B4-BE49-F238E27FC236}">
                <a16:creationId xmlns:a16="http://schemas.microsoft.com/office/drawing/2014/main" id="{17E90CB5-05CE-4692-BE66-1FF3382B2580}"/>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51EBF07B-2E99-4A92-BD11-7CB3697DD41F}"/>
              </a:ext>
            </a:extLst>
          </p:cNvPr>
          <p:cNvCxnSpPr/>
          <p:nvPr/>
        </p:nvCxnSpPr>
        <p:spPr>
          <a:xfrm flipH="1">
            <a:off x="3616960" y="3620386"/>
            <a:ext cx="955040" cy="0"/>
          </a:xfrm>
          <a:prstGeom prst="line">
            <a:avLst/>
          </a:prstGeom>
          <a:ln w="22225">
            <a:solidFill>
              <a:schemeClr val="accent1">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5DB3FE-554E-4A75-A810-79568A6EBAFD}"/>
              </a:ext>
            </a:extLst>
          </p:cNvPr>
          <p:cNvSpPr/>
          <p:nvPr/>
        </p:nvSpPr>
        <p:spPr>
          <a:xfrm>
            <a:off x="4429760" y="812800"/>
            <a:ext cx="4399280" cy="2946400"/>
          </a:xfrm>
          <a:prstGeom prst="rect">
            <a:avLst/>
          </a:prstGeom>
          <a:solidFill>
            <a:schemeClr val="bg1">
              <a:lumMod val="95000"/>
            </a:schemeClr>
          </a:solidFill>
          <a:ln w="254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本目錄用於維護 </a:t>
            </a:r>
            <a:r>
              <a:rPr lang="en-US" altLang="zh-TW" dirty="0" err="1">
                <a:solidFill>
                  <a:schemeClr val="tx1"/>
                </a:solidFill>
                <a:latin typeface="微軟正黑體" panose="020B0604030504040204" pitchFamily="34" charset="-120"/>
                <a:ea typeface="微軟正黑體" panose="020B0604030504040204" pitchFamily="34" charset="-120"/>
              </a:rPr>
              <a:t>TaiBON</a:t>
            </a:r>
            <a:r>
              <a:rPr lang="en-US" altLang="zh-TW" dirty="0">
                <a:solidFill>
                  <a:schemeClr val="tx1"/>
                </a:solidFill>
                <a:latin typeface="微軟正黑體" panose="020B0604030504040204" pitchFamily="34" charset="-120"/>
                <a:ea typeface="微軟正黑體" panose="020B0604030504040204" pitchFamily="34" charset="-120"/>
              </a:rPr>
              <a:t> </a:t>
            </a:r>
            <a:r>
              <a:rPr lang="zh-TW" altLang="en-US" dirty="0">
                <a:solidFill>
                  <a:schemeClr val="tx1"/>
                </a:solidFill>
                <a:latin typeface="微軟正黑體" panose="020B0604030504040204" pitchFamily="34" charset="-120"/>
                <a:ea typeface="微軟正黑體" panose="020B0604030504040204" pitchFamily="34" charset="-120"/>
              </a:rPr>
              <a:t>指標的定義、參考文獻、計算過程與視覺化方式。其子目錄一律以單一 </a:t>
            </a:r>
            <a:r>
              <a:rPr lang="en-US" altLang="zh-TW" dirty="0" err="1">
                <a:solidFill>
                  <a:schemeClr val="tx1"/>
                </a:solidFill>
                <a:latin typeface="微軟正黑體" panose="020B0604030504040204" pitchFamily="34" charset="-120"/>
                <a:ea typeface="微軟正黑體" panose="020B0604030504040204" pitchFamily="34" charset="-120"/>
              </a:rPr>
              <a:t>TaiBON</a:t>
            </a:r>
            <a:r>
              <a:rPr lang="en-US" altLang="zh-TW" dirty="0">
                <a:solidFill>
                  <a:schemeClr val="tx1"/>
                </a:solidFill>
                <a:latin typeface="微軟正黑體" panose="020B0604030504040204" pitchFamily="34" charset="-120"/>
                <a:ea typeface="微軟正黑體" panose="020B0604030504040204" pitchFamily="34" charset="-120"/>
              </a:rPr>
              <a:t> </a:t>
            </a:r>
            <a:r>
              <a:rPr lang="zh-TW" altLang="en-US" dirty="0">
                <a:solidFill>
                  <a:schemeClr val="tx1"/>
                </a:solidFill>
                <a:latin typeface="微軟正黑體" panose="020B0604030504040204" pitchFamily="34" charset="-120"/>
                <a:ea typeface="微軟正黑體" panose="020B0604030504040204" pitchFamily="34" charset="-120"/>
              </a:rPr>
              <a:t>指標為單位，子目錄名稱則為各 </a:t>
            </a:r>
            <a:r>
              <a:rPr lang="en-US" altLang="zh-TW" dirty="0" err="1">
                <a:solidFill>
                  <a:schemeClr val="tx1"/>
                </a:solidFill>
                <a:latin typeface="微軟正黑體" panose="020B0604030504040204" pitchFamily="34" charset="-120"/>
                <a:ea typeface="微軟正黑體" panose="020B0604030504040204" pitchFamily="34" charset="-120"/>
              </a:rPr>
              <a:t>TaiBON</a:t>
            </a:r>
            <a:r>
              <a:rPr lang="en-US" altLang="zh-TW" dirty="0">
                <a:solidFill>
                  <a:schemeClr val="tx1"/>
                </a:solidFill>
                <a:latin typeface="微軟正黑體" panose="020B0604030504040204" pitchFamily="34" charset="-120"/>
                <a:ea typeface="微軟正黑體" panose="020B0604030504040204" pitchFamily="34" charset="-120"/>
              </a:rPr>
              <a:t> </a:t>
            </a:r>
            <a:r>
              <a:rPr lang="zh-TW" altLang="en-US" dirty="0">
                <a:solidFill>
                  <a:schemeClr val="tx1"/>
                </a:solidFill>
                <a:latin typeface="微軟正黑體" panose="020B0604030504040204" pitchFamily="34" charset="-120"/>
                <a:ea typeface="微軟正黑體" panose="020B0604030504040204" pitchFamily="34" charset="-120"/>
              </a:rPr>
              <a:t>指標之編號 </a:t>
            </a:r>
            <a:r>
              <a:rPr lang="en-US" altLang="zh-TW" dirty="0">
                <a:solidFill>
                  <a:schemeClr val="tx1"/>
                </a:solidFill>
                <a:latin typeface="微軟正黑體" panose="020B0604030504040204" pitchFamily="34" charset="-120"/>
                <a:ea typeface="微軟正黑體" panose="020B0604030504040204" pitchFamily="34" charset="-120"/>
              </a:rPr>
              <a:t>(ex: I.01)</a:t>
            </a:r>
            <a:r>
              <a:rPr lang="zh-TW" altLang="en-US" dirty="0">
                <a:solidFill>
                  <a:schemeClr val="tx1"/>
                </a:solidFill>
                <a:latin typeface="微軟正黑體" panose="020B0604030504040204" pitchFamily="34" charset="-120"/>
                <a:ea typeface="微軟正黑體" panose="020B0604030504040204" pitchFamily="34" charset="-120"/>
              </a:rPr>
              <a:t>。</a:t>
            </a:r>
            <a:endParaRPr lang="en-US" altLang="zh-TW" dirty="0">
              <a:solidFill>
                <a:schemeClr val="tx1"/>
              </a:solidFill>
              <a:latin typeface="微軟正黑體" panose="020B0604030504040204" pitchFamily="34" charset="-120"/>
              <a:ea typeface="微軟正黑體" panose="020B0604030504040204" pitchFamily="34" charset="-120"/>
            </a:endParaRPr>
          </a:p>
          <a:p>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每個指標的個別目錄中，會有 </a:t>
            </a:r>
            <a:r>
              <a:rPr lang="en-US" altLang="zh-TW" dirty="0" err="1">
                <a:solidFill>
                  <a:schemeClr val="tx1"/>
                </a:solidFill>
                <a:latin typeface="微軟正黑體" panose="020B0604030504040204" pitchFamily="34" charset="-120"/>
                <a:ea typeface="微軟正黑體" panose="020B0604030504040204" pitchFamily="34" charset="-120"/>
              </a:rPr>
              <a:t>indiv_docs</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visualization</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personal</a:t>
            </a:r>
            <a:r>
              <a:rPr lang="zh-TW" altLang="en-US" dirty="0">
                <a:solidFill>
                  <a:schemeClr val="tx1"/>
                </a:solidFill>
                <a:latin typeface="微軟正黑體" panose="020B0604030504040204" pitchFamily="34" charset="-120"/>
                <a:ea typeface="微軟正黑體" panose="020B0604030504040204" pitchFamily="34" charset="-120"/>
              </a:rPr>
              <a:t> 等子目錄。</a:t>
            </a:r>
            <a:endParaRPr lang="en-US" altLang="zh-TW" dirty="0">
              <a:solidFill>
                <a:schemeClr val="tx1"/>
              </a:solidFill>
              <a:latin typeface="微軟正黑體" panose="020B0604030504040204" pitchFamily="34" charset="-120"/>
              <a:ea typeface="微軟正黑體" panose="020B0604030504040204" pitchFamily="34" charset="-120"/>
            </a:endParaRPr>
          </a:p>
        </p:txBody>
      </p:sp>
      <p:cxnSp>
        <p:nvCxnSpPr>
          <p:cNvPr id="14" name="Straight Connector 13">
            <a:extLst>
              <a:ext uri="{FF2B5EF4-FFF2-40B4-BE49-F238E27FC236}">
                <a16:creationId xmlns:a16="http://schemas.microsoft.com/office/drawing/2014/main" id="{66BE7C4D-A52A-4995-AFB2-9A22B2B02949}"/>
              </a:ext>
            </a:extLst>
          </p:cNvPr>
          <p:cNvCxnSpPr>
            <a:cxnSpLocks/>
          </p:cNvCxnSpPr>
          <p:nvPr/>
        </p:nvCxnSpPr>
        <p:spPr>
          <a:xfrm flipH="1">
            <a:off x="3342640" y="4597053"/>
            <a:ext cx="1229360" cy="176764"/>
          </a:xfrm>
          <a:prstGeom prst="line">
            <a:avLst/>
          </a:prstGeom>
          <a:ln w="22225">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B74CD50-015D-4E2F-9D14-EAF839DCCB68}"/>
              </a:ext>
            </a:extLst>
          </p:cNvPr>
          <p:cNvSpPr/>
          <p:nvPr/>
        </p:nvSpPr>
        <p:spPr>
          <a:xfrm>
            <a:off x="4429760" y="3830319"/>
            <a:ext cx="4399280" cy="852816"/>
          </a:xfrm>
          <a:prstGeom prst="rect">
            <a:avLst/>
          </a:prstGeom>
          <a:solidFill>
            <a:schemeClr val="bg1">
              <a:lumMod val="95000"/>
            </a:schemeClr>
          </a:solidFill>
          <a:ln w="2540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放置指標草案及更詳細的指標說明文件 </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其內容將成為前端網站的指標說明內容</a:t>
            </a:r>
            <a:r>
              <a:rPr lang="en-US" altLang="zh-TW" dirty="0">
                <a:solidFill>
                  <a:schemeClr val="tx1"/>
                </a:solidFill>
                <a:latin typeface="微軟正黑體" panose="020B0604030504040204" pitchFamily="34" charset="-120"/>
                <a:ea typeface="微軟正黑體" panose="020B0604030504040204" pitchFamily="34" charset="-120"/>
              </a:rPr>
              <a:t>)</a:t>
            </a:r>
          </a:p>
        </p:txBody>
      </p:sp>
      <p:cxnSp>
        <p:nvCxnSpPr>
          <p:cNvPr id="25" name="Straight Connector 24">
            <a:extLst>
              <a:ext uri="{FF2B5EF4-FFF2-40B4-BE49-F238E27FC236}">
                <a16:creationId xmlns:a16="http://schemas.microsoft.com/office/drawing/2014/main" id="{BFE2D326-2C00-4694-B2AD-6A55511844D1}"/>
              </a:ext>
            </a:extLst>
          </p:cNvPr>
          <p:cNvCxnSpPr>
            <a:cxnSpLocks/>
          </p:cNvCxnSpPr>
          <p:nvPr/>
        </p:nvCxnSpPr>
        <p:spPr>
          <a:xfrm flipH="1">
            <a:off x="3342640" y="5397663"/>
            <a:ext cx="1229360" cy="0"/>
          </a:xfrm>
          <a:prstGeom prst="line">
            <a:avLst/>
          </a:prstGeom>
          <a:ln w="22225">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5A85668-75F5-4837-9087-ED0B5F767D7B}"/>
              </a:ext>
            </a:extLst>
          </p:cNvPr>
          <p:cNvSpPr/>
          <p:nvPr/>
        </p:nvSpPr>
        <p:spPr>
          <a:xfrm>
            <a:off x="4429760" y="4773817"/>
            <a:ext cx="4399280" cy="737043"/>
          </a:xfrm>
          <a:prstGeom prst="rect">
            <a:avLst/>
          </a:prstGeom>
          <a:solidFill>
            <a:schemeClr val="bg1">
              <a:lumMod val="95000"/>
            </a:schemeClr>
          </a:solidFill>
          <a:ln w="2540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放置用於資料分析及產生該指標視覺化圖表的 </a:t>
            </a:r>
            <a:r>
              <a:rPr lang="en-US" altLang="zh-TW" dirty="0">
                <a:solidFill>
                  <a:schemeClr val="tx1"/>
                </a:solidFill>
                <a:latin typeface="微軟正黑體" panose="020B0604030504040204" pitchFamily="34" charset="-120"/>
                <a:ea typeface="微軟正黑體" panose="020B0604030504040204" pitchFamily="34" charset="-120"/>
              </a:rPr>
              <a:t>scripts</a:t>
            </a:r>
          </a:p>
        </p:txBody>
      </p:sp>
      <p:cxnSp>
        <p:nvCxnSpPr>
          <p:cNvPr id="27" name="Straight Connector 26">
            <a:extLst>
              <a:ext uri="{FF2B5EF4-FFF2-40B4-BE49-F238E27FC236}">
                <a16:creationId xmlns:a16="http://schemas.microsoft.com/office/drawing/2014/main" id="{26FD393C-A9F7-433A-BF29-3051EEB32AD2}"/>
              </a:ext>
            </a:extLst>
          </p:cNvPr>
          <p:cNvCxnSpPr>
            <a:cxnSpLocks/>
          </p:cNvCxnSpPr>
          <p:nvPr/>
        </p:nvCxnSpPr>
        <p:spPr>
          <a:xfrm flipH="1">
            <a:off x="3342640" y="6045201"/>
            <a:ext cx="1229360" cy="0"/>
          </a:xfrm>
          <a:prstGeom prst="line">
            <a:avLst/>
          </a:prstGeom>
          <a:ln w="22225">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E184519-EF5A-4CB6-BA09-432E99140463}"/>
              </a:ext>
            </a:extLst>
          </p:cNvPr>
          <p:cNvSpPr/>
          <p:nvPr/>
        </p:nvSpPr>
        <p:spPr>
          <a:xfrm>
            <a:off x="4429760" y="5600928"/>
            <a:ext cx="4399280" cy="1114832"/>
          </a:xfrm>
          <a:prstGeom prst="rect">
            <a:avLst/>
          </a:prstGeom>
          <a:solidFill>
            <a:schemeClr val="bg1">
              <a:lumMod val="95000"/>
            </a:schemeClr>
          </a:solidFill>
          <a:ln w="2540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指標層面維護者的初級工作區，裡面內容可以愛怎麼搞就怎麼搞，待一定程度定案後再上提至更正式的目錄位置。</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806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Workflow</a:t>
            </a:r>
            <a:endParaRPr lang="zh-TW" altLang="en-US" sz="4000" dirty="0">
              <a:solidFill>
                <a:schemeClr val="tx1"/>
              </a:solidFill>
            </a:endParaRPr>
          </a:p>
        </p:txBody>
      </p:sp>
      <p:sp>
        <p:nvSpPr>
          <p:cNvPr id="28" name="Rectangle 27">
            <a:extLst>
              <a:ext uri="{FF2B5EF4-FFF2-40B4-BE49-F238E27FC236}">
                <a16:creationId xmlns:a16="http://schemas.microsoft.com/office/drawing/2014/main" id="{83E1856A-2DE8-43E0-8246-158D326AA2AB}"/>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29" name="Rectangle 28">
            <a:extLst>
              <a:ext uri="{FF2B5EF4-FFF2-40B4-BE49-F238E27FC236}">
                <a16:creationId xmlns:a16="http://schemas.microsoft.com/office/drawing/2014/main" id="{4F7BBE53-F080-4659-A08A-596E0C02ED0F}"/>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30" name="Rectangle 29">
            <a:extLst>
              <a:ext uri="{FF2B5EF4-FFF2-40B4-BE49-F238E27FC236}">
                <a16:creationId xmlns:a16="http://schemas.microsoft.com/office/drawing/2014/main" id="{7051FD83-76D2-4234-B0B1-6C6AF4CBE2E8}"/>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31" name="Rectangle 30">
            <a:extLst>
              <a:ext uri="{FF2B5EF4-FFF2-40B4-BE49-F238E27FC236}">
                <a16:creationId xmlns:a16="http://schemas.microsoft.com/office/drawing/2014/main" id="{8ADDFE89-A665-4080-983B-E50A21B64CD7}"/>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32" name="Rectangle 31">
            <a:extLst>
              <a:ext uri="{FF2B5EF4-FFF2-40B4-BE49-F238E27FC236}">
                <a16:creationId xmlns:a16="http://schemas.microsoft.com/office/drawing/2014/main" id="{606961E8-FFC9-4BFF-816C-C0A951CB6C90}"/>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33" name="Rectangle 32">
            <a:extLst>
              <a:ext uri="{FF2B5EF4-FFF2-40B4-BE49-F238E27FC236}">
                <a16:creationId xmlns:a16="http://schemas.microsoft.com/office/drawing/2014/main" id="{EB6D01B8-3ADA-460E-9D82-3BD94EBAB6CB}"/>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34" name="Rectangle 33">
            <a:extLst>
              <a:ext uri="{FF2B5EF4-FFF2-40B4-BE49-F238E27FC236}">
                <a16:creationId xmlns:a16="http://schemas.microsoft.com/office/drawing/2014/main" id="{25C2F4CC-E057-45BF-8C87-56617DE0CF2F}"/>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35" name="Rectangle 34">
            <a:extLst>
              <a:ext uri="{FF2B5EF4-FFF2-40B4-BE49-F238E27FC236}">
                <a16:creationId xmlns:a16="http://schemas.microsoft.com/office/drawing/2014/main" id="{3E7DC7CF-589A-4857-A8BA-A4865A2A4545}"/>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36" name="Rectangle 35">
            <a:extLst>
              <a:ext uri="{FF2B5EF4-FFF2-40B4-BE49-F238E27FC236}">
                <a16:creationId xmlns:a16="http://schemas.microsoft.com/office/drawing/2014/main" id="{3A7FE4BC-6DF6-4BFD-A62D-B4C537C70F5D}"/>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4" name="Straight Connector 13">
            <a:extLst>
              <a:ext uri="{FF2B5EF4-FFF2-40B4-BE49-F238E27FC236}">
                <a16:creationId xmlns:a16="http://schemas.microsoft.com/office/drawing/2014/main" id="{46E8E2C6-FE39-482F-9A05-58CF30471AF9}"/>
              </a:ext>
            </a:extLst>
          </p:cNvPr>
          <p:cNvCxnSpPr>
            <a:cxnSpLocks/>
          </p:cNvCxnSpPr>
          <p:nvPr/>
        </p:nvCxnSpPr>
        <p:spPr>
          <a:xfrm flipH="1">
            <a:off x="3342640" y="6183425"/>
            <a:ext cx="1229360" cy="0"/>
          </a:xfrm>
          <a:prstGeom prst="line">
            <a:avLst/>
          </a:prstGeom>
          <a:ln w="22225">
            <a:solidFill>
              <a:schemeClr val="accent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16E747D-D0D5-4A69-99AC-17AA8040A62F}"/>
              </a:ext>
            </a:extLst>
          </p:cNvPr>
          <p:cNvSpPr/>
          <p:nvPr/>
        </p:nvSpPr>
        <p:spPr>
          <a:xfrm>
            <a:off x="4429760" y="5474239"/>
            <a:ext cx="4399280" cy="1241521"/>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指標層面維護者閱讀文獻、醞釀指標草案內容、預想可能的資料來源、抓想抓的資料下來看看大略狀況、各種隨手筆記</a:t>
            </a:r>
            <a:r>
              <a:rPr lang="en-US" altLang="zh-TW" dirty="0">
                <a:solidFill>
                  <a:schemeClr val="tx1"/>
                </a:solidFill>
                <a:latin typeface="微軟正黑體" panose="020B0604030504040204" pitchFamily="34" charset="-120"/>
                <a:ea typeface="微軟正黑體" panose="020B0604030504040204" pitchFamily="34" charset="-120"/>
              </a:rPr>
              <a:t>…</a:t>
            </a:r>
          </a:p>
        </p:txBody>
      </p:sp>
      <p:cxnSp>
        <p:nvCxnSpPr>
          <p:cNvPr id="17" name="Straight Connector 16">
            <a:extLst>
              <a:ext uri="{FF2B5EF4-FFF2-40B4-BE49-F238E27FC236}">
                <a16:creationId xmlns:a16="http://schemas.microsoft.com/office/drawing/2014/main" id="{806F8A61-2593-4537-857A-10924A018CDE}"/>
              </a:ext>
            </a:extLst>
          </p:cNvPr>
          <p:cNvCxnSpPr>
            <a:cxnSpLocks/>
          </p:cNvCxnSpPr>
          <p:nvPr/>
        </p:nvCxnSpPr>
        <p:spPr>
          <a:xfrm flipH="1">
            <a:off x="3342640" y="4896638"/>
            <a:ext cx="1229360" cy="0"/>
          </a:xfrm>
          <a:prstGeom prst="line">
            <a:avLst/>
          </a:prstGeom>
          <a:ln w="22225">
            <a:solidFill>
              <a:schemeClr val="accent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A7012E6-1221-412E-ABAE-DCB6C2E459CE}"/>
              </a:ext>
            </a:extLst>
          </p:cNvPr>
          <p:cNvSpPr/>
          <p:nvPr/>
        </p:nvSpPr>
        <p:spPr>
          <a:xfrm>
            <a:off x="4429760" y="4017331"/>
            <a:ext cx="4399280" cy="1241521"/>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指標層面維護者編輯指標草案及指標說明文件的內容</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4680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22891-113F-44F9-B5BE-354E73407D8C}"/>
              </a:ext>
            </a:extLst>
          </p:cNvPr>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4000" dirty="0">
                <a:solidFill>
                  <a:schemeClr val="tx1"/>
                </a:solidFill>
              </a:rPr>
              <a:t>Workflow</a:t>
            </a:r>
            <a:endParaRPr lang="zh-TW" altLang="en-US" sz="4000" dirty="0">
              <a:solidFill>
                <a:schemeClr val="tx1"/>
              </a:solidFill>
            </a:endParaRPr>
          </a:p>
        </p:txBody>
      </p:sp>
      <p:sp>
        <p:nvSpPr>
          <p:cNvPr id="20" name="Rectangle 19">
            <a:extLst>
              <a:ext uri="{FF2B5EF4-FFF2-40B4-BE49-F238E27FC236}">
                <a16:creationId xmlns:a16="http://schemas.microsoft.com/office/drawing/2014/main" id="{F02935F8-B70B-416E-BDB4-85E85BF5FF13}"/>
              </a:ext>
            </a:extLst>
          </p:cNvPr>
          <p:cNvSpPr/>
          <p:nvPr/>
        </p:nvSpPr>
        <p:spPr>
          <a:xfrm>
            <a:off x="152400" y="812800"/>
            <a:ext cx="3616960" cy="25258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data</a:t>
            </a:r>
            <a:endParaRPr lang="zh-TW" altLang="en-US" sz="3000" dirty="0">
              <a:solidFill>
                <a:schemeClr val="tx1">
                  <a:lumMod val="50000"/>
                  <a:lumOff val="50000"/>
                </a:schemeClr>
              </a:solidFill>
            </a:endParaRPr>
          </a:p>
        </p:txBody>
      </p:sp>
      <p:sp>
        <p:nvSpPr>
          <p:cNvPr id="21" name="Rectangle 20">
            <a:extLst>
              <a:ext uri="{FF2B5EF4-FFF2-40B4-BE49-F238E27FC236}">
                <a16:creationId xmlns:a16="http://schemas.microsoft.com/office/drawing/2014/main" id="{FA594ECF-034D-470C-B666-75F8E71EB950}"/>
              </a:ext>
            </a:extLst>
          </p:cNvPr>
          <p:cNvSpPr/>
          <p:nvPr/>
        </p:nvSpPr>
        <p:spPr>
          <a:xfrm>
            <a:off x="284480" y="1306207"/>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raw</a:t>
            </a:r>
            <a:endParaRPr lang="zh-TW" altLang="en-US" sz="3000" dirty="0">
              <a:solidFill>
                <a:schemeClr val="bg1"/>
              </a:solidFill>
            </a:endParaRPr>
          </a:p>
        </p:txBody>
      </p:sp>
      <p:sp>
        <p:nvSpPr>
          <p:cNvPr id="22" name="Rectangle 21">
            <a:extLst>
              <a:ext uri="{FF2B5EF4-FFF2-40B4-BE49-F238E27FC236}">
                <a16:creationId xmlns:a16="http://schemas.microsoft.com/office/drawing/2014/main" id="{6E1DFBEE-4644-4404-B009-D12BFEC4AFB7}"/>
              </a:ext>
            </a:extLst>
          </p:cNvPr>
          <p:cNvSpPr/>
          <p:nvPr/>
        </p:nvSpPr>
        <p:spPr>
          <a:xfrm>
            <a:off x="284480" y="2589449"/>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processed</a:t>
            </a:r>
            <a:endParaRPr lang="zh-TW" altLang="en-US" sz="3000" dirty="0">
              <a:solidFill>
                <a:schemeClr val="bg1"/>
              </a:solidFill>
            </a:endParaRPr>
          </a:p>
        </p:txBody>
      </p:sp>
      <p:sp>
        <p:nvSpPr>
          <p:cNvPr id="23" name="Rectangle 22">
            <a:extLst>
              <a:ext uri="{FF2B5EF4-FFF2-40B4-BE49-F238E27FC236}">
                <a16:creationId xmlns:a16="http://schemas.microsoft.com/office/drawing/2014/main" id="{F9301687-0FA6-46DB-A2EF-7C38CC14BD46}"/>
              </a:ext>
            </a:extLst>
          </p:cNvPr>
          <p:cNvSpPr/>
          <p:nvPr/>
        </p:nvSpPr>
        <p:spPr>
          <a:xfrm>
            <a:off x="284480" y="1947828"/>
            <a:ext cx="3352800"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scripts</a:t>
            </a:r>
            <a:endParaRPr lang="zh-TW" altLang="en-US" sz="3000" dirty="0">
              <a:solidFill>
                <a:schemeClr val="bg1"/>
              </a:solidFill>
            </a:endParaRPr>
          </a:p>
        </p:txBody>
      </p:sp>
      <p:sp>
        <p:nvSpPr>
          <p:cNvPr id="24" name="Rectangle 23">
            <a:extLst>
              <a:ext uri="{FF2B5EF4-FFF2-40B4-BE49-F238E27FC236}">
                <a16:creationId xmlns:a16="http://schemas.microsoft.com/office/drawing/2014/main" id="{38BAEA0B-2E37-4F4D-8E75-5DE140D8DC17}"/>
              </a:ext>
            </a:extLst>
          </p:cNvPr>
          <p:cNvSpPr/>
          <p:nvPr/>
        </p:nvSpPr>
        <p:spPr>
          <a:xfrm>
            <a:off x="152399" y="3429000"/>
            <a:ext cx="3616961" cy="3290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indicators</a:t>
            </a:r>
          </a:p>
        </p:txBody>
      </p:sp>
      <p:sp>
        <p:nvSpPr>
          <p:cNvPr id="25" name="Rectangle 24">
            <a:extLst>
              <a:ext uri="{FF2B5EF4-FFF2-40B4-BE49-F238E27FC236}">
                <a16:creationId xmlns:a16="http://schemas.microsoft.com/office/drawing/2014/main" id="{98A1FABC-C051-4610-BE0C-B5319B308D28}"/>
              </a:ext>
            </a:extLst>
          </p:cNvPr>
          <p:cNvSpPr/>
          <p:nvPr/>
        </p:nvSpPr>
        <p:spPr>
          <a:xfrm>
            <a:off x="284480" y="4017331"/>
            <a:ext cx="3352800" cy="2556000"/>
          </a:xfrm>
          <a:prstGeom prst="rect">
            <a:avLst/>
          </a:prstGeom>
          <a:solidFill>
            <a:schemeClr val="accent3">
              <a:lumMod val="40000"/>
              <a:lumOff val="60000"/>
            </a:schemeClr>
          </a:solidFill>
          <a:ln w="508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3000" dirty="0">
                <a:solidFill>
                  <a:schemeClr val="tx1">
                    <a:lumMod val="50000"/>
                    <a:lumOff val="50000"/>
                  </a:schemeClr>
                </a:solidFill>
              </a:rPr>
              <a:t>I.01</a:t>
            </a:r>
            <a:endParaRPr lang="zh-TW" altLang="en-US" sz="3000" dirty="0">
              <a:solidFill>
                <a:schemeClr val="tx1">
                  <a:lumMod val="50000"/>
                  <a:lumOff val="50000"/>
                </a:schemeClr>
              </a:solidFill>
            </a:endParaRPr>
          </a:p>
        </p:txBody>
      </p:sp>
      <p:sp>
        <p:nvSpPr>
          <p:cNvPr id="26" name="Rectangle 25">
            <a:extLst>
              <a:ext uri="{FF2B5EF4-FFF2-40B4-BE49-F238E27FC236}">
                <a16:creationId xmlns:a16="http://schemas.microsoft.com/office/drawing/2014/main" id="{56BBED52-BE13-4E06-BF84-4F70E18B66BF}"/>
              </a:ext>
            </a:extLst>
          </p:cNvPr>
          <p:cNvSpPr/>
          <p:nvPr/>
        </p:nvSpPr>
        <p:spPr>
          <a:xfrm>
            <a:off x="370486" y="4597053"/>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err="1">
                <a:solidFill>
                  <a:schemeClr val="bg1"/>
                </a:solidFill>
              </a:rPr>
              <a:t>indiv_docs</a:t>
            </a:r>
            <a:endParaRPr lang="zh-TW" altLang="en-US" sz="3000" dirty="0">
              <a:solidFill>
                <a:schemeClr val="bg1"/>
              </a:solidFill>
            </a:endParaRPr>
          </a:p>
        </p:txBody>
      </p:sp>
      <p:sp>
        <p:nvSpPr>
          <p:cNvPr id="27" name="Rectangle 26">
            <a:extLst>
              <a:ext uri="{FF2B5EF4-FFF2-40B4-BE49-F238E27FC236}">
                <a16:creationId xmlns:a16="http://schemas.microsoft.com/office/drawing/2014/main" id="{E822A2AB-2659-429E-AEDA-94903CFA2520}"/>
              </a:ext>
            </a:extLst>
          </p:cNvPr>
          <p:cNvSpPr/>
          <p:nvPr/>
        </p:nvSpPr>
        <p:spPr>
          <a:xfrm>
            <a:off x="370486" y="5895391"/>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personal</a:t>
            </a:r>
            <a:endParaRPr lang="zh-TW" altLang="en-US" sz="3000" dirty="0">
              <a:solidFill>
                <a:schemeClr val="bg1"/>
              </a:solidFill>
            </a:endParaRPr>
          </a:p>
        </p:txBody>
      </p:sp>
      <p:sp>
        <p:nvSpPr>
          <p:cNvPr id="28" name="Rectangle 27">
            <a:extLst>
              <a:ext uri="{FF2B5EF4-FFF2-40B4-BE49-F238E27FC236}">
                <a16:creationId xmlns:a16="http://schemas.microsoft.com/office/drawing/2014/main" id="{0CA6502C-D10A-42D9-802B-4E3098120C2C}"/>
              </a:ext>
            </a:extLst>
          </p:cNvPr>
          <p:cNvSpPr/>
          <p:nvPr/>
        </p:nvSpPr>
        <p:spPr>
          <a:xfrm>
            <a:off x="370486" y="5246222"/>
            <a:ext cx="3180788" cy="6111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schemeClr val="bg1"/>
                </a:solidFill>
              </a:rPr>
              <a:t>analysis</a:t>
            </a:r>
            <a:endParaRPr lang="zh-TW" altLang="en-US" sz="3000" dirty="0">
              <a:solidFill>
                <a:schemeClr val="bg1"/>
              </a:solidFill>
            </a:endParaRPr>
          </a:p>
        </p:txBody>
      </p:sp>
      <p:cxnSp>
        <p:nvCxnSpPr>
          <p:cNvPr id="16" name="Straight Connector 15">
            <a:extLst>
              <a:ext uri="{FF2B5EF4-FFF2-40B4-BE49-F238E27FC236}">
                <a16:creationId xmlns:a16="http://schemas.microsoft.com/office/drawing/2014/main" id="{BFB99C92-022C-41EE-844E-CCBA9C630829}"/>
              </a:ext>
            </a:extLst>
          </p:cNvPr>
          <p:cNvCxnSpPr>
            <a:cxnSpLocks/>
          </p:cNvCxnSpPr>
          <p:nvPr/>
        </p:nvCxnSpPr>
        <p:spPr>
          <a:xfrm flipH="1">
            <a:off x="3342640" y="1625079"/>
            <a:ext cx="1229360" cy="0"/>
          </a:xfrm>
          <a:prstGeom prst="line">
            <a:avLst/>
          </a:prstGeom>
          <a:ln w="22225">
            <a:solidFill>
              <a:schemeClr val="accent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7C3AC8-A1E1-42C7-85E4-EB2DDE9DF481}"/>
              </a:ext>
            </a:extLst>
          </p:cNvPr>
          <p:cNvSpPr/>
          <p:nvPr/>
        </p:nvSpPr>
        <p:spPr>
          <a:xfrm>
            <a:off x="4429760" y="1188511"/>
            <a:ext cx="4399280" cy="972734"/>
          </a:xfrm>
          <a:prstGeom prst="rect">
            <a:avLst/>
          </a:prstGeom>
          <a:solidFill>
            <a:schemeClr val="bg1">
              <a:lumMod val="95000"/>
            </a:schemeClr>
          </a:solidFill>
          <a:ln w="25400">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微軟正黑體" panose="020B0604030504040204" pitchFamily="34" charset="-120"/>
                <a:ea typeface="微軟正黑體" panose="020B0604030504040204" pitchFamily="34" charset="-120"/>
              </a:rPr>
              <a:t>資料蒐集者蒐集資料、對資料提供單位提倡將資料發布至開放平台的益處</a:t>
            </a:r>
            <a:endParaRPr lang="en-US" altLang="zh-TW"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3266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1374</Words>
  <Application>Microsoft Office PowerPoint</Application>
  <PresentationFormat>On-screen Show (4:3)</PresentationFormat>
  <Paragraphs>167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微軟正黑體</vt:lpstr>
      <vt:lpstr>新細明體</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yuukumo0312@gmail.com</dc:creator>
  <cp:lastModifiedBy>yuukumo0312@gmail.com</cp:lastModifiedBy>
  <cp:revision>75</cp:revision>
  <dcterms:created xsi:type="dcterms:W3CDTF">2018-02-27T03:02:41Z</dcterms:created>
  <dcterms:modified xsi:type="dcterms:W3CDTF">2018-02-27T07:26:16Z</dcterms:modified>
</cp:coreProperties>
</file>