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.jpe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894327"/>
            <a:ext cx="10464800" cy="2540001"/>
          </a:xfrm>
          <a:prstGeom prst="rect">
            <a:avLst/>
          </a:prstGeom>
        </p:spPr>
        <p:txBody>
          <a:bodyPr/>
          <a:lstStyle/>
          <a:p>
            <a:pPr/>
            <a:r>
              <a:t>ggvis package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549900"/>
            <a:ext cx="10464800" cy="2188717"/>
          </a:xfrm>
          <a:prstGeom prst="rect">
            <a:avLst/>
          </a:prstGeom>
        </p:spPr>
        <p:txBody>
          <a:bodyPr/>
          <a:lstStyle/>
          <a:p>
            <a:pPr algn="r">
              <a:defRPr sz="3000"/>
            </a:pPr>
            <a:r>
              <a:t>presented by Naiyan Xu</a:t>
            </a:r>
          </a:p>
          <a:p>
            <a:pPr algn="r">
              <a:defRPr sz="3000"/>
            </a:pPr>
            <a:r>
              <a:t>Ran Bi</a:t>
            </a:r>
          </a:p>
          <a:p>
            <a:pPr algn="r">
              <a:defRPr sz="3000"/>
            </a:pPr>
            <a:r>
              <a:t>Xinyue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1110218" y="682795"/>
            <a:ext cx="11057803" cy="1580811"/>
          </a:xfrm>
          <a:prstGeom prst="rect">
            <a:avLst/>
          </a:prstGeom>
        </p:spPr>
        <p:txBody>
          <a:bodyPr/>
          <a:lstStyle/>
          <a:p>
            <a:pPr defTabSz="384047">
              <a:defRPr sz="4871"/>
            </a:pPr>
            <a:r>
              <a:t>What is </a:t>
            </a:r>
            <a:r>
              <a:rPr>
                <a:solidFill>
                  <a:srgbClr val="FF7D95"/>
                </a:solidFill>
              </a:rPr>
              <a:t>reactive</a:t>
            </a:r>
            <a:r>
              <a:t> programming?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200"/>
              </a:spcBef>
              <a:buSzTx/>
              <a:buNone/>
              <a:defRPr sz="3200"/>
            </a:pPr>
            <a:r>
              <a:t>In “</a:t>
            </a:r>
            <a:r>
              <a:rPr>
                <a:solidFill>
                  <a:srgbClr val="6B9BFF"/>
                </a:solidFill>
              </a:rPr>
              <a:t>regular</a:t>
            </a:r>
            <a:r>
              <a:t>” programming, function calls happen once. The function takes in a value and returns a value.</a:t>
            </a:r>
          </a:p>
          <a:p>
            <a:pPr marL="0" indent="0">
              <a:spcBef>
                <a:spcPts val="3200"/>
              </a:spcBef>
              <a:buSzTx/>
              <a:buNone/>
              <a:defRPr sz="3200"/>
            </a:pPr>
            <a:r>
              <a:rPr sz="2400"/>
              <a:t>• </a:t>
            </a:r>
            <a:r>
              <a:t>In functional </a:t>
            </a:r>
            <a:r>
              <a:rPr>
                <a:solidFill>
                  <a:srgbClr val="FF7D95"/>
                </a:solidFill>
              </a:rPr>
              <a:t>reactive</a:t>
            </a:r>
            <a:r>
              <a:t> programming, a reactive can use a value from another reactive; this creates a dependency graph of reactives. The reactives persist.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body" sz="quarter" idx="1"/>
          </p:nvPr>
        </p:nvSpPr>
        <p:spPr>
          <a:xfrm>
            <a:off x="82320" y="4075438"/>
            <a:ext cx="5994401" cy="3568701"/>
          </a:xfrm>
          <a:prstGeom prst="rect">
            <a:avLst/>
          </a:prstGeom>
        </p:spPr>
        <p:txBody>
          <a:bodyPr/>
          <a:lstStyle/>
          <a:p>
            <a:pPr/>
            <a:r>
              <a:t>This example allows us to control the size and opacity of points with two sliders: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829415" y="942061"/>
            <a:ext cx="4766955" cy="2600888"/>
            <a:chOff x="0" y="0"/>
            <a:chExt cx="4766954" cy="2600887"/>
          </a:xfrm>
        </p:grpSpPr>
        <p:pic>
          <p:nvPicPr>
            <p:cNvPr id="160" name="Screen Shot 2016-05-25 at 10.56.23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39700" y="450098"/>
              <a:ext cx="4487555" cy="20110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4766955" cy="2600889"/>
            </a:xfrm>
            <a:prstGeom prst="rect">
              <a:avLst/>
            </a:prstGeom>
            <a:effectLst/>
          </p:spPr>
        </p:pic>
      </p:grpSp>
      <p:pic>
        <p:nvPicPr>
          <p:cNvPr id="16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6204" y="1159320"/>
            <a:ext cx="6501705" cy="5799503"/>
          </a:xfrm>
          <a:prstGeom prst="rect">
            <a:avLst/>
          </a:prstGeom>
        </p:spPr>
      </p:pic>
      <p:grpSp>
        <p:nvGrpSpPr>
          <p:cNvPr id="165" name="Group 165"/>
          <p:cNvGrpSpPr/>
          <p:nvPr/>
        </p:nvGrpSpPr>
        <p:grpSpPr>
          <a:xfrm>
            <a:off x="3381027" y="6581631"/>
            <a:ext cx="6242448" cy="2650877"/>
            <a:chOff x="0" y="0"/>
            <a:chExt cx="6242446" cy="2650875"/>
          </a:xfrm>
        </p:grpSpPr>
        <p:sp>
          <p:nvSpPr>
            <p:cNvPr id="164" name="Shape 164"/>
            <p:cNvSpPr/>
            <p:nvPr/>
          </p:nvSpPr>
          <p:spPr>
            <a:xfrm>
              <a:off x="25400" y="24356"/>
              <a:ext cx="6191647" cy="260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21600"/>
                  </a:moveTo>
                  <a:cubicBezTo>
                    <a:pt x="16765" y="21600"/>
                    <a:pt x="21600" y="17393"/>
                    <a:pt x="21600" y="12204"/>
                  </a:cubicBezTo>
                  <a:cubicBezTo>
                    <a:pt x="21600" y="9526"/>
                    <a:pt x="20305" y="7116"/>
                    <a:pt x="18238" y="5405"/>
                  </a:cubicBezTo>
                  <a:lnTo>
                    <a:pt x="21527" y="0"/>
                  </a:lnTo>
                  <a:lnTo>
                    <a:pt x="15933" y="3938"/>
                  </a:lnTo>
                  <a:cubicBezTo>
                    <a:pt x="14406" y="3220"/>
                    <a:pt x="12659" y="2811"/>
                    <a:pt x="10801" y="2811"/>
                  </a:cubicBezTo>
                  <a:cubicBezTo>
                    <a:pt x="4836" y="2811"/>
                    <a:pt x="0" y="7015"/>
                    <a:pt x="0" y="12204"/>
                  </a:cubicBezTo>
                  <a:cubicBezTo>
                    <a:pt x="0" y="17393"/>
                    <a:pt x="4836" y="21600"/>
                    <a:pt x="10801" y="2160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3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t>Reactive computation</a:t>
              </a:r>
            </a:p>
            <a:p>
              <a:pPr>
                <a:defRPr sz="23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t>parameter:</a:t>
              </a:r>
            </a:p>
            <a:p>
              <a:pPr>
                <a:defRPr sz="23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t>input_slider</a:t>
              </a:r>
            </a:p>
          </p:txBody>
        </p:sp>
        <p:pic>
          <p:nvPicPr>
            <p:cNvPr id="163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6242447" cy="265087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sz="quarter" idx="1"/>
          </p:nvPr>
        </p:nvSpPr>
        <p:spPr>
          <a:xfrm>
            <a:off x="1317456" y="3771852"/>
            <a:ext cx="5994401" cy="3568701"/>
          </a:xfrm>
          <a:prstGeom prst="rect">
            <a:avLst/>
          </a:prstGeom>
        </p:spPr>
        <p:txBody>
          <a:bodyPr/>
          <a:lstStyle>
            <a:lvl1pPr defTabSz="393192">
              <a:defRPr sz="3096"/>
            </a:lvl1pPr>
          </a:lstStyle>
          <a:p>
            <a:pPr/>
            <a:r>
              <a:t>We can also connect interactive components to other plot parameters like the width and centers of histogram bins.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138963" y="748879"/>
            <a:ext cx="8351386" cy="1797087"/>
            <a:chOff x="0" y="0"/>
            <a:chExt cx="8351385" cy="1797086"/>
          </a:xfrm>
        </p:grpSpPr>
        <p:pic>
          <p:nvPicPr>
            <p:cNvPr id="169" name="Screen Shot 2016-05-25 at 11.12.32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699" y="450098"/>
              <a:ext cx="8071987" cy="12072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8351387" cy="1797088"/>
            </a:xfrm>
            <a:prstGeom prst="rect">
              <a:avLst/>
            </a:prstGeom>
            <a:effectLst/>
          </p:spPr>
        </p:pic>
      </p:grpSp>
      <p:pic>
        <p:nvPicPr>
          <p:cNvPr id="17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9540" y="992982"/>
            <a:ext cx="4354311" cy="3780158"/>
          </a:xfrm>
          <a:prstGeom prst="rect">
            <a:avLst/>
          </a:prstGeom>
        </p:spPr>
      </p:pic>
      <p:pic>
        <p:nvPicPr>
          <p:cNvPr id="17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41457" y="4933242"/>
            <a:ext cx="4201277" cy="3881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1094240" y="7438006"/>
            <a:ext cx="10414001" cy="1776357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397763">
              <a:defRPr sz="2784">
                <a:effectLst>
                  <a:outerShdw sx="100000" sy="100000" kx="0" ky="0" algn="b" rotWithShape="0" blurRad="55245" dist="22098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All layer functions use the plural, not the singular. Think the verb, not the noun: I’m going to layer some points onto my plot.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1094240" y="675458"/>
            <a:ext cx="10464801" cy="5740401"/>
          </a:xfrm>
          <a:prstGeom prst="rect">
            <a:avLst/>
          </a:prstGeom>
        </p:spPr>
        <p:txBody>
          <a:bodyPr/>
          <a:lstStyle/>
          <a:p>
            <a:pPr marL="451484" indent="-451484" defTabSz="361188">
              <a:spcBef>
                <a:spcPts val="2800"/>
              </a:spcBef>
              <a:buBlip>
                <a:blip r:embed="rId2"/>
              </a:buBlip>
              <a:defRPr sz="2844"/>
            </a:pPr>
            <a:r>
              <a:t>So far, we seen two layer functions: layer_points() and layer_histograms(). There are many other layers, and they can be roughly categorized into two types:</a:t>
            </a:r>
          </a:p>
          <a:p>
            <a:pPr marL="451484" indent="-451484" defTabSz="361188">
              <a:spcBef>
                <a:spcPts val="2800"/>
              </a:spcBef>
              <a:buBlip>
                <a:blip r:embed="rId2"/>
              </a:buBlip>
              <a:defRPr sz="2844"/>
            </a:pPr>
            <a:r>
              <a:t>Simple, which include primitives like points, lines and rectangles.</a:t>
            </a:r>
          </a:p>
          <a:p>
            <a:pPr marL="451484" indent="-451484" defTabSz="361188">
              <a:spcBef>
                <a:spcPts val="2800"/>
              </a:spcBef>
              <a:buBlip>
                <a:blip r:embed="rId2"/>
              </a:buBlip>
              <a:defRPr sz="2844"/>
            </a:pPr>
            <a:r>
              <a:t>Compound, which combine data transformations with one or more simple layers.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layers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2152201" y="203448"/>
            <a:ext cx="8700398" cy="139281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There are five simple layers:</a:t>
            </a:r>
          </a:p>
        </p:txBody>
      </p:sp>
      <p:sp>
        <p:nvSpPr>
          <p:cNvPr id="182" name="Shape 182"/>
          <p:cNvSpPr/>
          <p:nvPr>
            <p:ph type="body" idx="4294967295"/>
          </p:nvPr>
        </p:nvSpPr>
        <p:spPr>
          <a:xfrm>
            <a:off x="1269999" y="2006600"/>
            <a:ext cx="10464801" cy="57404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>
                <a:solidFill>
                  <a:srgbClr val="FFA3D1"/>
                </a:solidFill>
              </a:rPr>
              <a:t>Points</a:t>
            </a:r>
            <a:r>
              <a:t>: layer_points()</a:t>
            </a:r>
          </a:p>
          <a:p>
            <a:pPr>
              <a:buBlip>
                <a:blip r:embed="rId2"/>
              </a:buBlip>
            </a:pPr>
            <a:r>
              <a:rPr>
                <a:solidFill>
                  <a:srgbClr val="F2A1D1"/>
                </a:solidFill>
              </a:rPr>
              <a:t>Paths and polygons</a:t>
            </a:r>
            <a:r>
              <a:t>: layer_paths()</a:t>
            </a:r>
          </a:p>
          <a:p>
            <a:pPr>
              <a:buBlip>
                <a:blip r:embed="rId2"/>
              </a:buBlip>
            </a:pPr>
            <a:r>
              <a:rPr>
                <a:solidFill>
                  <a:srgbClr val="F2A1D1"/>
                </a:solidFill>
              </a:rPr>
              <a:t>Filled areas</a:t>
            </a:r>
            <a:r>
              <a:t>: layer_ribbons()</a:t>
            </a:r>
          </a:p>
          <a:p>
            <a:pPr>
              <a:buBlip>
                <a:blip r:embed="rId2"/>
              </a:buBlip>
            </a:pPr>
            <a:r>
              <a:rPr>
                <a:solidFill>
                  <a:srgbClr val="F2A1D1"/>
                </a:solidFill>
              </a:rPr>
              <a:t>Rectangles</a:t>
            </a:r>
            <a:r>
              <a:t>: layer_rects()</a:t>
            </a:r>
          </a:p>
          <a:p>
            <a:pPr>
              <a:buBlip>
                <a:blip r:embed="rId2"/>
              </a:buBlip>
            </a:pPr>
            <a:r>
              <a:rPr>
                <a:solidFill>
                  <a:srgbClr val="F2A1D1"/>
                </a:solidFill>
              </a:rPr>
              <a:t>Text</a:t>
            </a:r>
            <a:r>
              <a:t>: layer_text()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1834968" y="1536941"/>
            <a:ext cx="9334864" cy="6903412"/>
            <a:chOff x="0" y="0"/>
            <a:chExt cx="9334863" cy="6903411"/>
          </a:xfrm>
        </p:grpSpPr>
        <p:sp>
          <p:nvSpPr>
            <p:cNvPr id="185" name="Shape 185"/>
            <p:cNvSpPr/>
            <p:nvPr/>
          </p:nvSpPr>
          <p:spPr>
            <a:xfrm>
              <a:off x="25400" y="25400"/>
              <a:ext cx="9284064" cy="6852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t>The text layer has many new options to control the appearance of the text: </a:t>
              </a:r>
              <a:r>
                <a:rPr>
                  <a:solidFill>
                    <a:srgbClr val="A8CA95"/>
                  </a:solidFill>
                </a:rPr>
                <a:t>text</a:t>
              </a:r>
              <a:r>
                <a:t> (the label), </a:t>
              </a:r>
            </a:p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rPr>
                  <a:solidFill>
                    <a:srgbClr val="A8CA95"/>
                  </a:solidFill>
                </a:rPr>
                <a:t>dx and dy</a:t>
              </a:r>
              <a:r>
                <a:t> (margin in pixels between text and anchor point), </a:t>
              </a:r>
            </a:p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rPr>
                  <a:solidFill>
                    <a:srgbClr val="A8CA95"/>
                  </a:solidFill>
                </a:rPr>
                <a:t>angle</a:t>
              </a:r>
              <a:r>
                <a:t> (rotate the text), </a:t>
              </a:r>
            </a:p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rPr>
                  <a:solidFill>
                    <a:srgbClr val="A8CA95"/>
                  </a:solidFill>
                </a:rPr>
                <a:t>font</a:t>
              </a:r>
              <a:r>
                <a:t> (font name), </a:t>
              </a:r>
            </a:p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rPr>
                  <a:solidFill>
                    <a:srgbClr val="A8CA95"/>
                  </a:solidFill>
                </a:rPr>
                <a:t>fontSize</a:t>
              </a:r>
              <a:r>
                <a:t> (size in pixels), </a:t>
              </a:r>
            </a:p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rPr>
                  <a:solidFill>
                    <a:srgbClr val="A8CA95"/>
                  </a:solidFill>
                </a:rPr>
                <a:t>fontWeight</a:t>
              </a:r>
              <a:r>
                <a:t> (e.g. bold or normal), </a:t>
              </a:r>
              <a:r>
                <a:rPr>
                  <a:solidFill>
                    <a:srgbClr val="A8CA95"/>
                  </a:solidFill>
                </a:rPr>
                <a:t>fontStyle</a:t>
              </a:r>
              <a:r>
                <a:t> (e.g. italic or normal.)</a:t>
              </a:r>
            </a:p>
            <a:p>
              <a:pPr algn="l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  <a:r>
                <a:t>…</a:t>
              </a:r>
            </a:p>
          </p:txBody>
        </p:sp>
        <p:pic>
          <p:nvPicPr>
            <p:cNvPr id="18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9334865" cy="69034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366" y="1369878"/>
            <a:ext cx="5303757" cy="3881498"/>
          </a:xfrm>
          <a:prstGeom prst="rect">
            <a:avLst/>
          </a:prstGeom>
        </p:spPr>
      </p:pic>
      <p:grpSp>
        <p:nvGrpSpPr>
          <p:cNvPr id="191" name="Group 191"/>
          <p:cNvGrpSpPr/>
          <p:nvPr/>
        </p:nvGrpSpPr>
        <p:grpSpPr>
          <a:xfrm>
            <a:off x="420998" y="14478"/>
            <a:ext cx="6344298" cy="1156735"/>
            <a:chOff x="0" y="0"/>
            <a:chExt cx="6344296" cy="1156734"/>
          </a:xfrm>
        </p:grpSpPr>
        <p:pic>
          <p:nvPicPr>
            <p:cNvPr id="190" name="Screen Shot 2016-05-25 at 11.36.02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9700" y="450098"/>
              <a:ext cx="6064897" cy="5669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9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6344297" cy="1156736"/>
            </a:xfrm>
            <a:prstGeom prst="rect">
              <a:avLst/>
            </a:prstGeom>
            <a:effectLst/>
          </p:spPr>
        </p:pic>
      </p:grpSp>
      <p:pic>
        <p:nvPicPr>
          <p:cNvPr id="19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17922" y="3339548"/>
            <a:ext cx="5742298" cy="4271897"/>
          </a:xfrm>
          <a:prstGeom prst="rect">
            <a:avLst/>
          </a:prstGeom>
        </p:spPr>
      </p:pic>
      <p:grpSp>
        <p:nvGrpSpPr>
          <p:cNvPr id="195" name="Group 195"/>
          <p:cNvGrpSpPr/>
          <p:nvPr/>
        </p:nvGrpSpPr>
        <p:grpSpPr>
          <a:xfrm>
            <a:off x="6063846" y="2225197"/>
            <a:ext cx="6789034" cy="976085"/>
            <a:chOff x="0" y="0"/>
            <a:chExt cx="6789033" cy="976084"/>
          </a:xfrm>
        </p:grpSpPr>
        <p:pic>
          <p:nvPicPr>
            <p:cNvPr id="194" name="Screen Shot 2016-05-25 at 11.37.28 A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9700" y="450098"/>
              <a:ext cx="6509634" cy="3862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3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6789034" cy="976086"/>
            </a:xfrm>
            <a:prstGeom prst="rect">
              <a:avLst/>
            </a:prstGeom>
            <a:effectLst/>
          </p:spPr>
        </p:pic>
      </p:grpSp>
      <p:sp>
        <p:nvSpPr>
          <p:cNvPr id="196" name="Shape 196"/>
          <p:cNvSpPr/>
          <p:nvPr/>
        </p:nvSpPr>
        <p:spPr>
          <a:xfrm>
            <a:off x="8280790" y="239939"/>
            <a:ext cx="2930361" cy="705813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change size!</a:t>
            </a:r>
          </a:p>
        </p:txBody>
      </p:sp>
      <p:grpSp>
        <p:nvGrpSpPr>
          <p:cNvPr id="199" name="Group 199"/>
          <p:cNvGrpSpPr/>
          <p:nvPr/>
        </p:nvGrpSpPr>
        <p:grpSpPr>
          <a:xfrm>
            <a:off x="109619" y="4999943"/>
            <a:ext cx="6436082" cy="951107"/>
            <a:chOff x="0" y="0"/>
            <a:chExt cx="6436081" cy="951105"/>
          </a:xfrm>
        </p:grpSpPr>
        <p:pic>
          <p:nvPicPr>
            <p:cNvPr id="198" name="Screen Shot 2016-05-25 at 11.40.04 AM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9699" y="450098"/>
              <a:ext cx="6156683" cy="3613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7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0"/>
              <a:ext cx="6436083" cy="951106"/>
            </a:xfrm>
            <a:prstGeom prst="rect">
              <a:avLst/>
            </a:prstGeom>
            <a:effectLst/>
          </p:spPr>
        </p:pic>
      </p:grpSp>
      <p:pic>
        <p:nvPicPr>
          <p:cNvPr id="200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7274" y="6012146"/>
            <a:ext cx="5209941" cy="3733411"/>
          </a:xfrm>
          <a:prstGeom prst="rect">
            <a:avLst/>
          </a:prstGeom>
        </p:spPr>
      </p:pic>
      <p:sp>
        <p:nvSpPr>
          <p:cNvPr id="201" name="Shape 201"/>
          <p:cNvSpPr/>
          <p:nvPr/>
        </p:nvSpPr>
        <p:spPr>
          <a:xfrm>
            <a:off x="8826249" y="8149095"/>
            <a:ext cx="2125644" cy="705812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rotation!</a:t>
            </a:r>
          </a:p>
        </p:txBody>
      </p:sp>
      <p:pic>
        <p:nvPicPr>
          <p:cNvPr id="202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9089116" y="1420661"/>
            <a:ext cx="1024696" cy="405069"/>
          </a:xfrm>
          <a:prstGeom prst="rect">
            <a:avLst/>
          </a:prstGeom>
        </p:spPr>
      </p:pic>
      <p:pic>
        <p:nvPicPr>
          <p:cNvPr id="204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6709473" y="8299466"/>
            <a:ext cx="1307464" cy="4050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6"/>
      <p:bldP build="whole" bldLvl="1" animBg="1" rev="0" advAuto="0" spid="202" grpId="2"/>
      <p:bldP build="whole" bldLvl="1" animBg="1" rev="0" advAuto="0" spid="195" grpId="3"/>
      <p:bldP build="whole" bldLvl="1" animBg="1" rev="0" advAuto="0" spid="201" grpId="5"/>
      <p:bldP build="whole" bldLvl="1" animBg="1" rev="0" advAuto="0" spid="192" grpId="4"/>
      <p:bldP build="whole" bldLvl="1" animBg="1" rev="0" advAuto="0" spid="196" grpId="1"/>
      <p:bldP build="whole" bldLvl="1" animBg="1" rev="0" advAuto="0" spid="199" grpId="7"/>
      <p:bldP build="whole" bldLvl="1" animBg="1" rev="0" advAuto="0" spid="200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Brief introduction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625" indent="-428625" defTabSz="342900">
              <a:spcBef>
                <a:spcPts val="2700"/>
              </a:spcBef>
              <a:buBlip>
                <a:blip r:embed="rId2"/>
              </a:buBlip>
              <a:defRPr sz="2700"/>
            </a:pPr>
            <a:r>
              <a:t>goal: aim at data visualization,make it easy to build interactive graphics for exploratory data analysis</a:t>
            </a:r>
          </a:p>
          <a:p>
            <a:pPr marL="428625" indent="-428625" defTabSz="342900">
              <a:spcBef>
                <a:spcPts val="2700"/>
              </a:spcBef>
              <a:buBlip>
                <a:blip r:embed="rId2"/>
              </a:buBlip>
              <a:defRPr sz="2700"/>
            </a:pPr>
            <a:r>
              <a:t>similar to: ggplot2(the grammar of graphics)</a:t>
            </a:r>
          </a:p>
          <a:p>
            <a:pPr marL="428625" indent="-428625" defTabSz="342900">
              <a:spcBef>
                <a:spcPts val="2700"/>
              </a:spcBef>
              <a:buBlip>
                <a:blip r:embed="rId2"/>
              </a:buBlip>
              <a:defRPr sz="2700"/>
            </a:pPr>
            <a:r>
              <a:t>BUT, different expression, new features(make plots interactive)</a:t>
            </a:r>
          </a:p>
          <a:p>
            <a:pPr marL="428625" indent="-428625" defTabSz="342900">
              <a:spcBef>
                <a:spcPts val="2700"/>
              </a:spcBef>
              <a:buBlip>
                <a:blip r:embed="rId2"/>
              </a:buBlip>
              <a:defRPr sz="2700"/>
            </a:pPr>
            <a:r>
              <a:t>incorporates: shiny’s reactive programming model and dplyr’s grammar of data transformation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Compound Layers</a:t>
            </a:r>
          </a:p>
        </p:txBody>
      </p:sp>
      <p:sp>
        <p:nvSpPr>
          <p:cNvPr id="208" name="Shape 208"/>
          <p:cNvSpPr/>
          <p:nvPr>
            <p:ph type="body" sz="half" idx="1"/>
          </p:nvPr>
        </p:nvSpPr>
        <p:spPr>
          <a:xfrm>
            <a:off x="666331" y="2397382"/>
            <a:ext cx="5447072" cy="6096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400">
                <a:solidFill>
                  <a:srgbClr val="FF2F92"/>
                </a:solidFill>
              </a:defRPr>
            </a:pPr>
            <a:r>
              <a:t>layer_lines( )</a:t>
            </a:r>
          </a:p>
          <a:p>
            <a:pPr lvl="1">
              <a:buBlip>
                <a:blip r:embed="rId2"/>
              </a:buBlip>
              <a:defRPr sz="3000"/>
            </a:pPr>
            <a:r>
              <a:t>automatically orders by x variable</a:t>
            </a:r>
          </a:p>
          <a:p>
            <a:pPr lvl="1">
              <a:buBlip>
                <a:blip r:embed="rId2"/>
              </a:buBlip>
              <a:defRPr sz="3000"/>
            </a:pPr>
            <a:r>
              <a:t>sort the data on the x variable, so the line will always proceed from left to right</a:t>
            </a:r>
          </a:p>
        </p:txBody>
      </p:sp>
      <p:pic>
        <p:nvPicPr>
          <p:cNvPr id="20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5845" y="3250344"/>
            <a:ext cx="6347385" cy="54881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9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609600" y="1066813"/>
            <a:ext cx="5994400" cy="1631574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differ from </a:t>
            </a:r>
            <a:r>
              <a:rPr>
                <a:solidFill>
                  <a:srgbClr val="FF2F92"/>
                </a:solidFill>
              </a:rPr>
              <a:t>layer_paths( )</a:t>
            </a:r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684621" y="3092450"/>
            <a:ext cx="5844358" cy="3568700"/>
          </a:xfrm>
          <a:prstGeom prst="rect">
            <a:avLst/>
          </a:prstGeom>
        </p:spPr>
        <p:txBody>
          <a:bodyPr/>
          <a:lstStyle>
            <a:lvl1pPr marL="571500" indent="-571500" algn="l">
              <a:buSzPct val="43000"/>
              <a:buBlip>
                <a:blip r:embed="rId2"/>
              </a:buBlip>
            </a:lvl1pPr>
          </a:lstStyle>
          <a:p>
            <a:pPr/>
            <a:r>
              <a:t>draw a line in whatever order appears in the data</a:t>
            </a:r>
          </a:p>
        </p:txBody>
      </p:sp>
      <p:pic>
        <p:nvPicPr>
          <p:cNvPr id="21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4525" y="1210274"/>
            <a:ext cx="5731151" cy="5454139"/>
          </a:xfrm>
          <a:prstGeom prst="rect">
            <a:avLst/>
          </a:prstGeom>
        </p:spPr>
      </p:pic>
      <p:pic>
        <p:nvPicPr>
          <p:cNvPr id="214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4542" y="7396930"/>
            <a:ext cx="8340228" cy="1905045"/>
          </a:xfrm>
          <a:prstGeom prst="rect">
            <a:avLst/>
          </a:prstGeom>
        </p:spPr>
      </p:pic>
      <p:sp>
        <p:nvSpPr>
          <p:cNvPr id="215" name="Shape 215"/>
          <p:cNvSpPr/>
          <p:nvPr/>
        </p:nvSpPr>
        <p:spPr>
          <a:xfrm>
            <a:off x="986265" y="5856552"/>
            <a:ext cx="6087210" cy="139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completes the subsetting, transforming and ordering in a similar way to </a:t>
            </a:r>
            <a:r>
              <a:rPr>
                <a:solidFill>
                  <a:srgbClr val="0096FF"/>
                </a:solidFill>
              </a:rPr>
              <a:t>subset</a:t>
            </a:r>
            <a:r>
              <a:t> and </a:t>
            </a:r>
            <a:r>
              <a:rPr>
                <a:solidFill>
                  <a:srgbClr val="0096FF"/>
                </a:solidFill>
              </a:rPr>
              <a:t>transform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4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  <p:bldP build="whole" bldLvl="1" animBg="1" rev="0" advAuto="0" spid="213" grpId="2"/>
      <p:bldP build="whole" bldLvl="1" animBg="1" rev="0" advAuto="0" spid="214" grpId="3"/>
      <p:bldP build="whole" bldLvl="1" animBg="1" rev="0" advAuto="0" spid="215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body" sz="half" idx="1"/>
          </p:nvPr>
        </p:nvSpPr>
        <p:spPr>
          <a:xfrm>
            <a:off x="422323" y="514034"/>
            <a:ext cx="5251045" cy="79741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>
                <a:solidFill>
                  <a:srgbClr val="FF2F92"/>
                </a:solidFill>
              </a:defRPr>
            </a:pPr>
            <a:r>
              <a:t>layer_freqpolys( )  layer_histograms( )</a:t>
            </a:r>
          </a:p>
          <a:p>
            <a:pPr marL="0" indent="0">
              <a:buSzTx/>
              <a:buNone/>
              <a:defRPr sz="3600">
                <a:solidFill>
                  <a:srgbClr val="FF2F92"/>
                </a:solidFill>
              </a:defRPr>
            </a:pPr>
          </a:p>
          <a:p>
            <a:pPr lvl="1">
              <a:buBlip>
                <a:blip r:embed="rId2"/>
              </a:buBlip>
              <a:defRPr sz="3000"/>
            </a:pPr>
            <a:r>
              <a:t>allow you to explore the distribution of continuous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5656461" y="1388576"/>
            <a:ext cx="6934131" cy="6976448"/>
            <a:chOff x="0" y="0"/>
            <a:chExt cx="6934130" cy="6976447"/>
          </a:xfrm>
        </p:grpSpPr>
        <p:pic>
          <p:nvPicPr>
            <p:cNvPr id="219" name="屏幕快照 2016-05-23 下午3.24.5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9700" y="450098"/>
              <a:ext cx="6654731" cy="638665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8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934131" cy="697644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sz="half" idx="1"/>
          </p:nvPr>
        </p:nvSpPr>
        <p:spPr>
          <a:xfrm>
            <a:off x="6692900" y="3917524"/>
            <a:ext cx="5994400" cy="5800035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SzPct val="43000"/>
              <a:buBlip>
                <a:blip r:embed="rId2"/>
              </a:buBlip>
            </a:pPr>
            <a:r>
              <a:t>Both layers first bin the data with </a:t>
            </a:r>
            <a:r>
              <a:rPr>
                <a:solidFill>
                  <a:srgbClr val="FF2F92"/>
                </a:solidFill>
              </a:rPr>
              <a:t>compute_bin( )</a:t>
            </a:r>
            <a:endParaRPr>
              <a:solidFill>
                <a:srgbClr val="FF2F92"/>
              </a:solidFill>
            </a:endParaRPr>
          </a:p>
          <a:p>
            <a:pPr marL="571500" indent="-571500" algn="l">
              <a:buSzPct val="43000"/>
              <a:buBlip>
                <a:blip r:embed="rId2"/>
              </a:buBlip>
            </a:pPr>
            <a:endParaRPr>
              <a:solidFill>
                <a:srgbClr val="FF2F92"/>
              </a:solidFill>
            </a:endParaRPr>
          </a:p>
          <a:p>
            <a:pPr marL="571500" indent="-571500" algn="l">
              <a:buSzPct val="43000"/>
              <a:buBlip>
                <a:blip r:embed="rId2"/>
              </a:buBlip>
            </a:pPr>
            <a:r>
              <a:t>then display the results with either rects or lines.</a:t>
            </a:r>
          </a:p>
        </p:txBody>
      </p:sp>
      <p:pic>
        <p:nvPicPr>
          <p:cNvPr id="22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42" y="528172"/>
            <a:ext cx="9173423" cy="3459735"/>
          </a:xfrm>
          <a:prstGeom prst="rect">
            <a:avLst/>
          </a:prstGeom>
        </p:spPr>
      </p:pic>
      <p:sp>
        <p:nvSpPr>
          <p:cNvPr id="224" name="Shape 224"/>
          <p:cNvSpPr/>
          <p:nvPr/>
        </p:nvSpPr>
        <p:spPr>
          <a:xfrm rot="21540000">
            <a:off x="1482837" y="5567483"/>
            <a:ext cx="3729466" cy="1971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/>
            </a:lvl1pPr>
          </a:lstStyle>
          <a:p>
            <a:pPr/>
            <a:r>
              <a:t>Same Plot!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sz="half" idx="1"/>
          </p:nvPr>
        </p:nvSpPr>
        <p:spPr>
          <a:xfrm>
            <a:off x="422323" y="-106620"/>
            <a:ext cx="5777341" cy="830612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3800">
                <a:solidFill>
                  <a:srgbClr val="FF2F92"/>
                </a:solidFill>
              </a:defRPr>
            </a:pPr>
            <a:r>
              <a:t>   layer_smooths( ) </a:t>
            </a:r>
          </a:p>
          <a:p>
            <a:pPr lvl="1">
              <a:buBlip>
                <a:blip r:embed="rId2"/>
              </a:buBlip>
              <a:defRPr sz="3000"/>
            </a:pPr>
            <a:r>
              <a:t>fits a smooth model to the data</a:t>
            </a:r>
          </a:p>
          <a:p>
            <a:pPr lvl="1">
              <a:buBlip>
                <a:blip r:embed="rId2"/>
              </a:buBlip>
              <a:defRPr sz="3000"/>
            </a:pPr>
            <a:r>
              <a:t>displays predictions with a line</a:t>
            </a:r>
          </a:p>
          <a:p>
            <a:pPr lvl="1">
              <a:buBlip>
                <a:blip r:embed="rId2"/>
              </a:buBlip>
              <a:defRPr sz="3000"/>
            </a:pPr>
            <a:r>
              <a:t>used to highlight the trend in noisy data</a:t>
            </a:r>
          </a:p>
        </p:txBody>
      </p:sp>
      <p:pic>
        <p:nvPicPr>
          <p:cNvPr id="22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3324" y="1876382"/>
            <a:ext cx="6283895" cy="5275486"/>
          </a:xfrm>
          <a:prstGeom prst="rect">
            <a:avLst/>
          </a:prstGeom>
        </p:spPr>
      </p:pic>
      <p:pic>
        <p:nvPicPr>
          <p:cNvPr id="22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1942" y="7459543"/>
            <a:ext cx="9176513" cy="18860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sz="half" idx="1"/>
          </p:nvPr>
        </p:nvSpPr>
        <p:spPr>
          <a:xfrm>
            <a:off x="377204" y="930026"/>
            <a:ext cx="5994808" cy="6476579"/>
          </a:xfrm>
          <a:prstGeom prst="rect">
            <a:avLst/>
          </a:prstGeom>
        </p:spPr>
        <p:txBody>
          <a:bodyPr/>
          <a:lstStyle/>
          <a:p>
            <a:pPr defTabSz="205739">
              <a:spcBef>
                <a:spcPts val="1400"/>
              </a:spcBef>
              <a:defRPr sz="3330"/>
            </a:pPr>
            <a:r>
              <a:t>control the degree of wiggliness with the</a:t>
            </a:r>
            <a:r>
              <a:rPr>
                <a:solidFill>
                  <a:srgbClr val="C55A11"/>
                </a:solidFill>
              </a:rPr>
              <a:t> </a:t>
            </a:r>
            <a:r>
              <a:rPr>
                <a:solidFill>
                  <a:srgbClr val="FF2F92"/>
                </a:solidFill>
              </a:rPr>
              <a:t>span</a:t>
            </a:r>
            <a:r>
              <a:t> parameter	</a:t>
            </a:r>
          </a:p>
          <a:p>
            <a:pPr lvl="1" marL="771525" indent="-514350" algn="l" defTabSz="205739">
              <a:buSzPct val="43000"/>
              <a:buBlip>
                <a:blip r:embed="rId2"/>
              </a:buBlip>
              <a:defRPr sz="2609"/>
            </a:pPr>
          </a:p>
          <a:p>
            <a:pPr lvl="1" marL="771525" indent="-514350" algn="l" defTabSz="205739">
              <a:buSzPct val="43000"/>
              <a:buBlip>
                <a:blip r:embed="rId2"/>
              </a:buBlip>
              <a:defRPr sz="2609"/>
            </a:pPr>
            <a:r>
              <a:t>Cannot be negative, will remain the same &gt;= 1</a:t>
            </a:r>
          </a:p>
          <a:p>
            <a:pPr lvl="1" marL="771525" indent="-514350" algn="l" defTabSz="205739">
              <a:buSzPct val="43000"/>
              <a:buBlip>
                <a:blip r:embed="rId2"/>
              </a:buBlip>
              <a:defRPr sz="2609"/>
            </a:pPr>
          </a:p>
          <a:p>
            <a:pPr lvl="1" marL="771525" indent="-514350" algn="l" defTabSz="205739">
              <a:buSzPct val="43000"/>
              <a:buBlip>
                <a:blip r:embed="rId2"/>
              </a:buBlip>
              <a:defRPr sz="2609"/>
            </a:pPr>
            <a:r>
              <a:t>The larger the span is, the smoother the line is</a:t>
            </a:r>
          </a:p>
          <a:p>
            <a:pPr defTabSz="205739">
              <a:defRPr sz="3239"/>
            </a:pPr>
          </a:p>
          <a:p>
            <a:pPr marL="205739" indent="-205739" algn="l" defTabSz="205739">
              <a:lnSpc>
                <a:spcPts val="1600"/>
              </a:lnSpc>
              <a:tabLst>
                <a:tab pos="50800" algn="l"/>
                <a:tab pos="203200" algn="l"/>
              </a:tabLst>
              <a:defRPr sz="67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</a:p>
        </p:txBody>
      </p:sp>
      <p:pic>
        <p:nvPicPr>
          <p:cNvPr id="23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9001" y="959526"/>
            <a:ext cx="5762198" cy="5416576"/>
          </a:xfrm>
          <a:prstGeom prst="rect">
            <a:avLst/>
          </a:prstGeom>
        </p:spPr>
      </p:pic>
      <p:pic>
        <p:nvPicPr>
          <p:cNvPr id="23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0653" y="7109258"/>
            <a:ext cx="9103494" cy="22917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 Layers</a:t>
            </a:r>
          </a:p>
        </p:txBody>
      </p:sp>
      <p:sp>
        <p:nvSpPr>
          <p:cNvPr id="235" name="Shape 235"/>
          <p:cNvSpPr/>
          <p:nvPr>
            <p:ph type="body" sz="half" idx="1"/>
          </p:nvPr>
        </p:nvSpPr>
        <p:spPr>
          <a:xfrm>
            <a:off x="580454" y="2397382"/>
            <a:ext cx="5447072" cy="6096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400"/>
            </a:pPr>
            <a:r>
              <a:t>combine multiple layers on the same plot to create complex graphics </a:t>
            </a:r>
          </a:p>
          <a:p>
            <a:pPr>
              <a:buBlip>
                <a:blip r:embed="rId2"/>
              </a:buBlip>
              <a:defRPr sz="3400"/>
            </a:pPr>
            <a:r>
              <a:t>layer on multiple elements </a:t>
            </a:r>
          </a:p>
        </p:txBody>
      </p:sp>
      <p:pic>
        <p:nvPicPr>
          <p:cNvPr id="23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36" y="3265294"/>
            <a:ext cx="6504928" cy="5458212"/>
          </a:xfrm>
          <a:prstGeom prst="rect">
            <a:avLst/>
          </a:prstGeom>
        </p:spPr>
      </p:pic>
      <p:pic>
        <p:nvPicPr>
          <p:cNvPr id="23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20338" y="2808316"/>
            <a:ext cx="6453724" cy="64991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856580" y="7727852"/>
            <a:ext cx="9001143" cy="13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/>
            </a:lvl1pPr>
          </a:lstStyle>
          <a:p>
            <a:pPr/>
            <a:r>
              <a:t>add two smoothers with varying degrees of wiggliness</a:t>
            </a:r>
          </a:p>
        </p:txBody>
      </p:sp>
      <p:pic>
        <p:nvPicPr>
          <p:cNvPr id="24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1815" y="800140"/>
            <a:ext cx="6950200" cy="6655729"/>
          </a:xfrm>
          <a:prstGeom prst="rect">
            <a:avLst/>
          </a:prstGeom>
        </p:spPr>
      </p:pic>
      <p:pic>
        <p:nvPicPr>
          <p:cNvPr id="24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773" y="752368"/>
            <a:ext cx="4176394" cy="58878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693266" y="3425360"/>
            <a:ext cx="4070748" cy="5137945"/>
          </a:xfrm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and cons 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95731" indent="-395731" defTabSz="374904">
              <a:spcBef>
                <a:spcPts val="2600"/>
              </a:spcBef>
              <a:buBlip>
                <a:blip r:embed="rId3"/>
              </a:buBlip>
              <a:defRPr sz="2624"/>
            </a:pPr>
            <a:r>
              <a:t>pros: ggvis produces fundamentally web graphics, works very differently from the traditional R graphics. This allows us to implement new features like interactivity (exciting!!)</a:t>
            </a:r>
          </a:p>
          <a:p>
            <a:pPr marL="395731" indent="-395731" defTabSz="374904">
              <a:spcBef>
                <a:spcPts val="2600"/>
              </a:spcBef>
              <a:buBlip>
                <a:blip r:embed="rId3"/>
              </a:buBlip>
              <a:defRPr sz="2624"/>
            </a:pPr>
            <a:r>
              <a:t>cons: The above feature comes at a cost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and cons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411479">
              <a:spcBef>
                <a:spcPts val="3200"/>
              </a:spcBef>
              <a:buBlip>
                <a:blip r:embed="rId2"/>
              </a:buBlip>
              <a:defRPr sz="3239"/>
            </a:pPr>
            <a:r>
              <a:t>For example, every interactive ggvis plot must be connected must be connected to a running R session (static plots do not need a running R session to be viewed). </a:t>
            </a:r>
          </a:p>
          <a:p>
            <a:pPr marL="514350" indent="-514350" defTabSz="411479">
              <a:spcBef>
                <a:spcPts val="3200"/>
              </a:spcBef>
              <a:buBlip>
                <a:blip r:embed="rId2"/>
              </a:buBlip>
              <a:defRPr sz="3239"/>
            </a:pPr>
            <a:r>
              <a:t>However, this is great for exploration, because you can do anything in your interactive plot you can do in R, but it’s not so great for publication.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start coding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xfrm>
            <a:off x="1001396" y="2677796"/>
            <a:ext cx="5270501" cy="6096001"/>
          </a:xfrm>
          <a:prstGeom prst="rect">
            <a:avLst/>
          </a:prstGeom>
        </p:spPr>
        <p:txBody>
          <a:bodyPr/>
          <a:lstStyle/>
          <a:p>
            <a:pPr marL="313689" indent="-313689" defTabSz="297179">
              <a:spcBef>
                <a:spcPts val="2000"/>
              </a:spcBef>
              <a:buBlip>
                <a:blip r:embed="rId2"/>
              </a:buBlip>
              <a:defRPr sz="2080">
                <a:solidFill>
                  <a:srgbClr val="FF2F92"/>
                </a:solidFill>
              </a:defRPr>
            </a:pPr>
            <a:r>
              <a:t>ggvis()</a:t>
            </a:r>
          </a:p>
          <a:p>
            <a:pPr marL="313689" indent="-313689" defTabSz="297179">
              <a:spcBef>
                <a:spcPts val="2000"/>
              </a:spcBef>
              <a:buBlip>
                <a:blip r:embed="rId2"/>
              </a:buBlip>
              <a:defRPr sz="2080"/>
            </a:pPr>
            <a:r>
              <a:t>Every ggvis graphics start with </a:t>
            </a:r>
            <a:r>
              <a:rPr>
                <a:solidFill>
                  <a:srgbClr val="FF2F92"/>
                </a:solidFill>
              </a:rPr>
              <a:t>ggvis()</a:t>
            </a:r>
            <a:r>
              <a:t>. The first argument is the data set that you want to plot, and the other arguments describe how to map variables to visual properties.</a:t>
            </a:r>
          </a:p>
          <a:p>
            <a:pPr marL="313689" indent="-313689" defTabSz="297179">
              <a:spcBef>
                <a:spcPts val="2000"/>
              </a:spcBef>
              <a:buBlip>
                <a:blip r:embed="rId2"/>
              </a:buBlip>
              <a:defRPr sz="2080">
                <a:solidFill>
                  <a:srgbClr val="FF2F92"/>
                </a:solidFill>
              </a:defRPr>
            </a:pPr>
            <a:r>
              <a:t>p&lt;-ggvis (mtcars,x=~wt, y=~mpg)</a:t>
            </a:r>
          </a:p>
          <a:p>
            <a:pPr marL="313689" indent="-313689" defTabSz="297179">
              <a:spcBef>
                <a:spcPts val="2000"/>
              </a:spcBef>
              <a:buBlip>
                <a:blip r:embed="rId2"/>
              </a:buBlip>
              <a:defRPr sz="2080"/>
            </a:pPr>
            <a:r>
              <a:t>this doesn’t plot anything. To display data, you do that by layering visual elements,</a:t>
            </a:r>
          </a:p>
          <a:p>
            <a:pPr marL="313689" indent="-313689" defTabSz="297179">
              <a:spcBef>
                <a:spcPts val="2000"/>
              </a:spcBef>
              <a:buBlip>
                <a:blip r:embed="rId2"/>
              </a:buBlip>
              <a:defRPr sz="2080">
                <a:solidFill>
                  <a:srgbClr val="FF2F92"/>
                </a:solidFill>
              </a:defRPr>
            </a:pPr>
            <a:r>
              <a:t>layer_points()</a:t>
            </a:r>
          </a:p>
        </p:txBody>
      </p:sp>
      <p:pic>
        <p:nvPicPr>
          <p:cNvPr id="13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3827" y="3482005"/>
            <a:ext cx="6343470" cy="44875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"/>
          </p:nvPr>
        </p:nvSpPr>
        <p:spPr>
          <a:xfrm>
            <a:off x="749580" y="1158050"/>
            <a:ext cx="10464801" cy="585945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or you can do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the resulting graph is the same</a:t>
            </a:r>
          </a:p>
          <a:p>
            <a:pPr>
              <a:buBlip>
                <a:blip r:embed="rId2"/>
              </a:buBlip>
            </a:pPr>
            <a:r>
              <a:t>to make life easier, we can use %&gt;%(pipe) from magrittr package </a:t>
            </a:r>
          </a:p>
        </p:txBody>
      </p:sp>
      <p:pic>
        <p:nvPicPr>
          <p:cNvPr id="13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0975" y="7033428"/>
            <a:ext cx="6934201" cy="2101851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  <p:pic>
        <p:nvPicPr>
          <p:cNvPr id="13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1091" y="2205549"/>
            <a:ext cx="9169401" cy="1187451"/>
          </a:xfrm>
          <a:prstGeom prst="rect">
            <a:avLst/>
          </a:prstGeom>
          <a:effectLst>
            <a:outerShdw sx="100000" sy="100000" kx="0" ky="0" algn="b" rotWithShape="0" blurRad="63500" dist="127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4"/>
          <p:cNvGrpSpPr/>
          <p:nvPr/>
        </p:nvGrpSpPr>
        <p:grpSpPr>
          <a:xfrm>
            <a:off x="47884" y="553048"/>
            <a:ext cx="6439738" cy="7815708"/>
            <a:chOff x="0" y="0"/>
            <a:chExt cx="6439737" cy="7815706"/>
          </a:xfrm>
        </p:grpSpPr>
        <p:pic>
          <p:nvPicPr>
            <p:cNvPr id="143" name="屏幕快照 2016-05-23 下午2.53.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450098"/>
              <a:ext cx="6160338" cy="722590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439738" cy="7815708"/>
            </a:xfrm>
            <a:prstGeom prst="rect">
              <a:avLst/>
            </a:prstGeom>
            <a:effectLst/>
          </p:spPr>
        </p:pic>
      </p:grpSp>
      <p:grpSp>
        <p:nvGrpSpPr>
          <p:cNvPr id="147" name="Group 147"/>
          <p:cNvGrpSpPr/>
          <p:nvPr/>
        </p:nvGrpSpPr>
        <p:grpSpPr>
          <a:xfrm>
            <a:off x="6108687" y="554936"/>
            <a:ext cx="6867720" cy="7811932"/>
            <a:chOff x="0" y="0"/>
            <a:chExt cx="6867718" cy="7811930"/>
          </a:xfrm>
        </p:grpSpPr>
        <p:pic>
          <p:nvPicPr>
            <p:cNvPr id="146" name="屏幕快照 2016-05-23 下午2.54.18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9700" y="450098"/>
              <a:ext cx="6588319" cy="72221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6867719" cy="78119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823777">
            <a:off x="-22966" y="635106"/>
            <a:ext cx="8485547" cy="4122076"/>
          </a:xfrm>
          <a:prstGeom prst="rect">
            <a:avLst/>
          </a:prstGeom>
        </p:spPr>
      </p:pic>
      <p:pic>
        <p:nvPicPr>
          <p:cNvPr id="15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40000">
            <a:off x="5257226" y="1511275"/>
            <a:ext cx="7834548" cy="4263732"/>
          </a:xfrm>
          <a:prstGeom prst="rect">
            <a:avLst/>
          </a:prstGeom>
        </p:spPr>
      </p:pic>
      <p:pic>
        <p:nvPicPr>
          <p:cNvPr id="15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2338" y="5521261"/>
            <a:ext cx="8711429" cy="40177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