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1"/>
  </p:notesMasterIdLst>
  <p:sldIdLst>
    <p:sldId id="256" r:id="rId4"/>
    <p:sldId id="301" r:id="rId5"/>
    <p:sldId id="261" r:id="rId6"/>
    <p:sldId id="271" r:id="rId7"/>
    <p:sldId id="302" r:id="rId8"/>
    <p:sldId id="265" r:id="rId9"/>
    <p:sldId id="292" r:id="rId10"/>
    <p:sldId id="303" r:id="rId11"/>
    <p:sldId id="282" r:id="rId12"/>
    <p:sldId id="275" r:id="rId13"/>
    <p:sldId id="310" r:id="rId14"/>
    <p:sldId id="306" r:id="rId15"/>
    <p:sldId id="307" r:id="rId16"/>
    <p:sldId id="312" r:id="rId17"/>
    <p:sldId id="308" r:id="rId18"/>
    <p:sldId id="311" r:id="rId19"/>
    <p:sldId id="262" r:id="rId2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guide id="3" orient="horz" pos="1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14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98" d="100"/>
          <a:sy n="98" d="100"/>
        </p:scale>
        <p:origin x="-600" y="-102"/>
      </p:cViewPr>
      <p:guideLst>
        <p:guide orient="horz" pos="1620"/>
        <p:guide orient="horz" pos="1938"/>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744AD1-7E96-455A-8C7F-605A7DD0F917}" type="datetimeFigureOut">
              <a:rPr lang="en-US" smtClean="0"/>
              <a:t>12/19/2019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EDC514-9E28-441F-BF04-3DE8912E9F4E}" type="slidenum">
              <a:rPr lang="en-US" smtClean="0"/>
              <a:t>‹#›</a:t>
            </a:fld>
            <a:endParaRPr lang="en-US"/>
          </a:p>
        </p:txBody>
      </p:sp>
    </p:spTree>
    <p:extLst>
      <p:ext uri="{BB962C8B-B14F-4D97-AF65-F5344CB8AC3E}">
        <p14:creationId xmlns:p14="http://schemas.microsoft.com/office/powerpoint/2010/main" val="1549062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003798"/>
            <a:ext cx="4032448" cy="1152129"/>
          </a:xfrm>
          <a:prstGeom prst="rect">
            <a:avLst/>
          </a:prstGeom>
        </p:spPr>
        <p:txBody>
          <a:bodyPr anchor="ctr"/>
          <a:lstStyle>
            <a:lvl1pPr marL="0" indent="0" algn="l">
              <a:lnSpc>
                <a:spcPct val="100000"/>
              </a:lnSpc>
              <a:buNone/>
              <a:defRPr sz="3600" b="0" baseline="0">
                <a:solidFill>
                  <a:schemeClr val="bg1"/>
                </a:solidFill>
                <a:latin typeface="+mj-lt"/>
                <a:cs typeface="Arial" pitchFamily="34" charset="0"/>
              </a:defRPr>
            </a:lvl1pPr>
          </a:lstStyle>
          <a:p>
            <a:pPr lvl="0"/>
            <a:r>
              <a:rPr lang="en-US" altLang="ko-KR" dirty="0">
                <a:ea typeface="맑은 고딕" pitchFamily="50" charset="-127"/>
              </a:rPr>
              <a:t>FREE PPT </a:t>
            </a:r>
          </a:p>
          <a:p>
            <a:pPr lvl="0"/>
            <a:r>
              <a:rPr lang="en-US" altLang="ko-KR" dirty="0">
                <a:ea typeface="맑은 고딕" pitchFamily="50" charset="-127"/>
              </a:rPr>
              <a:t>TEMPLATES</a:t>
            </a:r>
            <a:endParaRPr lang="en-US" altLang="ko-KR" dirty="0"/>
          </a:p>
        </p:txBody>
      </p:sp>
      <p:sp>
        <p:nvSpPr>
          <p:cNvPr id="11" name="Text Placeholder 9"/>
          <p:cNvSpPr>
            <a:spLocks noGrp="1"/>
          </p:cNvSpPr>
          <p:nvPr>
            <p:ph type="body" sz="quarter" idx="11" hasCustomPrompt="1"/>
          </p:nvPr>
        </p:nvSpPr>
        <p:spPr>
          <a:xfrm>
            <a:off x="395388" y="4155926"/>
            <a:ext cx="4032448" cy="576064"/>
          </a:xfrm>
          <a:prstGeom prst="rect">
            <a:avLst/>
          </a:prstGeom>
        </p:spPr>
        <p:txBody>
          <a:bodyPr anchor="ctr"/>
          <a:lstStyle>
            <a:lvl1pPr marL="0" indent="0" algn="l">
              <a:lnSpc>
                <a:spcPct val="100000"/>
              </a:lnSpc>
              <a:buNone/>
              <a:defRPr sz="1400" b="0" baseline="0">
                <a:solidFill>
                  <a:schemeClr val="bg1"/>
                </a:solidFill>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30056" y="2282477"/>
            <a:ext cx="5002056" cy="2544127"/>
          </a:xfrm>
          <a:prstGeom prst="rect">
            <a:avLst/>
          </a:prstGeom>
          <a:noFill/>
          <a:extLst>
            <a:ext uri="{909E8E84-426E-40DD-AFC4-6F175D3DCCD1}">
              <a14:hiddenFill xmlns:a14="http://schemas.microsoft.com/office/drawing/2010/main">
                <a:solidFill>
                  <a:srgbClr val="FFFFFF"/>
                </a:solidFill>
              </a14:hiddenFill>
            </a:ext>
          </a:extLst>
        </p:spPr>
      </p:pic>
      <p:sp>
        <p:nvSpPr>
          <p:cNvPr id="14" name="Picture Placeholder 2"/>
          <p:cNvSpPr>
            <a:spLocks noGrp="1"/>
          </p:cNvSpPr>
          <p:nvPr>
            <p:ph type="pic" idx="1" hasCustomPrompt="1"/>
          </p:nvPr>
        </p:nvSpPr>
        <p:spPr>
          <a:xfrm>
            <a:off x="917849" y="2623270"/>
            <a:ext cx="2398211" cy="17729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0327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251520" y="210752"/>
            <a:ext cx="305983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3369809" y="210752"/>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369809" y="1795096"/>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5" hasCustomPrompt="1"/>
          </p:nvPr>
        </p:nvSpPr>
        <p:spPr>
          <a:xfrm>
            <a:off x="251520" y="3379104"/>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1751068" y="3379104"/>
            <a:ext cx="3024336"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62570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499"/>
          </a:xfrm>
          <a:prstGeom prst="rect">
            <a:avLst/>
          </a:prstGeom>
          <a:solidFill>
            <a:schemeClr val="tx1">
              <a:lumMod val="75000"/>
              <a:lumOff val="2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251520" y="113953"/>
            <a:ext cx="8568952" cy="576064"/>
          </a:xfrm>
          <a:prstGeom prst="rect">
            <a:avLst/>
          </a:prstGeom>
        </p:spPr>
        <p:txBody>
          <a:bodyPr anchor="ctr"/>
          <a:lstStyle>
            <a:lvl1pPr marL="0" indent="0" algn="l">
              <a:buNone/>
              <a:defRPr sz="36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51520" y="690017"/>
            <a:ext cx="8568952" cy="288032"/>
          </a:xfrm>
          <a:prstGeom prst="rect">
            <a:avLst/>
          </a:prstGeom>
        </p:spPr>
        <p:txBody>
          <a:bodyPr anchor="ctr"/>
          <a:lstStyle>
            <a:lvl1pPr marL="0" indent="0" algn="l">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
        <p:nvSpPr>
          <p:cNvPr id="6" name="Rectangle 5"/>
          <p:cNvSpPr/>
          <p:nvPr userDrawn="1"/>
        </p:nvSpPr>
        <p:spPr>
          <a:xfrm flipH="1">
            <a:off x="4860032" y="1131590"/>
            <a:ext cx="4283968" cy="2880320"/>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3" hasCustomPrompt="1"/>
          </p:nvPr>
        </p:nvSpPr>
        <p:spPr>
          <a:xfrm>
            <a:off x="5332704" y="0"/>
            <a:ext cx="3338624"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23283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539552" y="1448650"/>
            <a:ext cx="4680520" cy="324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2" hasCustomPrompt="1"/>
          </p:nvPr>
        </p:nvSpPr>
        <p:spPr>
          <a:xfrm>
            <a:off x="5219624" y="475565"/>
            <a:ext cx="3384000" cy="9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512728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41399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23397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5395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35964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853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IMAGES &amp; CONTENTS</a:t>
            </a:r>
          </a:p>
        </p:txBody>
      </p:sp>
      <p:sp>
        <p:nvSpPr>
          <p:cNvPr id="15" name="Rectangle 14"/>
          <p:cNvSpPr/>
          <p:nvPr userDrawn="1"/>
        </p:nvSpPr>
        <p:spPr>
          <a:xfrm>
            <a:off x="547951" y="2787774"/>
            <a:ext cx="3959992"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Picture Placeholder 2"/>
          <p:cNvSpPr>
            <a:spLocks noGrp="1"/>
          </p:cNvSpPr>
          <p:nvPr>
            <p:ph type="pic" idx="1" hasCustomPrompt="1"/>
          </p:nvPr>
        </p:nvSpPr>
        <p:spPr>
          <a:xfrm>
            <a:off x="547951" y="1291508"/>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Picture Placeholder 2"/>
          <p:cNvSpPr>
            <a:spLocks noGrp="1"/>
          </p:cNvSpPr>
          <p:nvPr>
            <p:ph type="pic" idx="12" hasCustomPrompt="1"/>
          </p:nvPr>
        </p:nvSpPr>
        <p:spPr>
          <a:xfrm>
            <a:off x="4627657" y="3415796"/>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8" name="Picture Placeholder 2"/>
          <p:cNvSpPr>
            <a:spLocks noGrp="1"/>
          </p:cNvSpPr>
          <p:nvPr>
            <p:ph type="pic" idx="13" hasCustomPrompt="1"/>
          </p:nvPr>
        </p:nvSpPr>
        <p:spPr>
          <a:xfrm>
            <a:off x="4627657" y="1291508"/>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9" name="Picture Placeholder 2"/>
          <p:cNvSpPr>
            <a:spLocks noGrp="1"/>
          </p:cNvSpPr>
          <p:nvPr>
            <p:ph type="pic" idx="14" hasCustomPrompt="1"/>
          </p:nvPr>
        </p:nvSpPr>
        <p:spPr>
          <a:xfrm>
            <a:off x="547951" y="3415796"/>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0" name="Rectangle 19"/>
          <p:cNvSpPr/>
          <p:nvPr userDrawn="1"/>
        </p:nvSpPr>
        <p:spPr>
          <a:xfrm>
            <a:off x="4627665" y="2806575"/>
            <a:ext cx="3959992" cy="5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245261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4" name="Picture Placeholder 2"/>
          <p:cNvSpPr>
            <a:spLocks noGrp="1"/>
          </p:cNvSpPr>
          <p:nvPr>
            <p:ph type="pic" idx="1" hasCustomPrompt="1"/>
          </p:nvPr>
        </p:nvSpPr>
        <p:spPr>
          <a:xfrm>
            <a:off x="323528" y="987574"/>
            <a:ext cx="4176464" cy="22322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644008" y="2571750"/>
            <a:ext cx="4176464" cy="22322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4520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40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2"/>
          <p:cNvSpPr>
            <a:spLocks noGrp="1"/>
          </p:cNvSpPr>
          <p:nvPr>
            <p:ph type="pic" idx="1" hasCustomPrompt="1"/>
          </p:nvPr>
        </p:nvSpPr>
        <p:spPr>
          <a:xfrm>
            <a:off x="323528" y="1315361"/>
            <a:ext cx="4176464"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4644008" y="2899537"/>
            <a:ext cx="4176464"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52514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206337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505649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p:cNvGrpSpPr/>
          <p:nvPr userDrawn="1"/>
        </p:nvGrpSpPr>
        <p:grpSpPr>
          <a:xfrm>
            <a:off x="2699792" y="699542"/>
            <a:ext cx="3744416" cy="3744416"/>
            <a:chOff x="2699792" y="699542"/>
            <a:chExt cx="3744416" cy="3744416"/>
          </a:xfrm>
        </p:grpSpPr>
        <p:sp>
          <p:nvSpPr>
            <p:cNvPr id="2" name="Oval 1"/>
            <p:cNvSpPr/>
            <p:nvPr userDrawn="1"/>
          </p:nvSpPr>
          <p:spPr>
            <a:xfrm>
              <a:off x="2699792" y="699542"/>
              <a:ext cx="3744416" cy="3744416"/>
            </a:xfrm>
            <a:prstGeom prst="ellipse">
              <a:avLst/>
            </a:pr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userDrawn="1"/>
          </p:nvSpPr>
          <p:spPr>
            <a:xfrm>
              <a:off x="2836962" y="836712"/>
              <a:ext cx="3470076" cy="3470076"/>
            </a:xfrm>
            <a:prstGeom prst="ellipse">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p:cNvGrpSpPr/>
          <p:nvPr userDrawn="1"/>
        </p:nvGrpSpPr>
        <p:grpSpPr>
          <a:xfrm>
            <a:off x="5847953" y="984628"/>
            <a:ext cx="999728" cy="994953"/>
            <a:chOff x="6127601" y="487152"/>
            <a:chExt cx="999728" cy="994953"/>
          </a:xfrm>
        </p:grpSpPr>
        <p:sp>
          <p:nvSpPr>
            <p:cNvPr id="8" name="Oval 7"/>
            <p:cNvSpPr/>
            <p:nvPr userDrawn="1"/>
          </p:nvSpPr>
          <p:spPr>
            <a:xfrm>
              <a:off x="6127601" y="762025"/>
              <a:ext cx="720080" cy="720080"/>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userDrawn="1"/>
          </p:nvSpPr>
          <p:spPr>
            <a:xfrm>
              <a:off x="6847681" y="621668"/>
              <a:ext cx="279648" cy="279648"/>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6475870" y="487152"/>
              <a:ext cx="139824" cy="139824"/>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ound Same Side Corner Rectangle 3"/>
          <p:cNvSpPr/>
          <p:nvPr userDrawn="1"/>
        </p:nvSpPr>
        <p:spPr>
          <a:xfrm rot="5400000">
            <a:off x="2286105" y="-398432"/>
            <a:ext cx="1332147" cy="5904359"/>
          </a:xfrm>
          <a:prstGeom prst="round2SameRect">
            <a:avLst>
              <a:gd name="adj1" fmla="val 50000"/>
              <a:gd name="adj2" fmla="val 0"/>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0" hasCustomPrompt="1"/>
          </p:nvPr>
        </p:nvSpPr>
        <p:spPr>
          <a:xfrm>
            <a:off x="0" y="2173610"/>
            <a:ext cx="4283968" cy="473576"/>
          </a:xfrm>
          <a:prstGeom prst="rect">
            <a:avLst/>
          </a:prstGeom>
        </p:spPr>
        <p:txBody>
          <a:bodyPr anchor="ctr"/>
          <a:lstStyle>
            <a:lvl1pPr marL="0" indent="0" algn="r">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2647186"/>
            <a:ext cx="4283968" cy="288032"/>
          </a:xfrm>
          <a:prstGeom prst="rect">
            <a:avLst/>
          </a:prstGeom>
        </p:spPr>
        <p:txBody>
          <a:bodyPr anchor="ctr"/>
          <a:lstStyle>
            <a:lvl1pPr marL="0" indent="0" algn="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6" name="Oval 5"/>
          <p:cNvSpPr/>
          <p:nvPr userDrawn="1"/>
        </p:nvSpPr>
        <p:spPr>
          <a:xfrm>
            <a:off x="4608216" y="1977684"/>
            <a:ext cx="1152128" cy="115212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113953"/>
            <a:ext cx="7524328"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19672" y="690017"/>
            <a:ext cx="7524328"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006474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499"/>
          </a:xfrm>
          <a:prstGeom prst="rect">
            <a:avLst/>
          </a:prstGeom>
          <a:solidFill>
            <a:schemeClr val="tx1">
              <a:lumMod val="75000"/>
              <a:lumOff val="2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5220072" y="-6824"/>
            <a:ext cx="3923928" cy="5150323"/>
          </a:xfrm>
          <a:custGeom>
            <a:avLst/>
            <a:gdLst>
              <a:gd name="connsiteX0" fmla="*/ 0 w 4572000"/>
              <a:gd name="connsiteY0" fmla="*/ 0 h 5143500"/>
              <a:gd name="connsiteX1" fmla="*/ 4572000 w 4572000"/>
              <a:gd name="connsiteY1" fmla="*/ 0 h 5143500"/>
              <a:gd name="connsiteX2" fmla="*/ 4572000 w 4572000"/>
              <a:gd name="connsiteY2" fmla="*/ 5143500 h 5143500"/>
              <a:gd name="connsiteX3" fmla="*/ 0 w 4572000"/>
              <a:gd name="connsiteY3" fmla="*/ 5143500 h 5143500"/>
              <a:gd name="connsiteX4" fmla="*/ 0 w 4572000"/>
              <a:gd name="connsiteY4" fmla="*/ 0 h 5143500"/>
              <a:gd name="connsiteX0" fmla="*/ 2217761 w 4572000"/>
              <a:gd name="connsiteY0" fmla="*/ 0 h 5143500"/>
              <a:gd name="connsiteX1" fmla="*/ 4572000 w 4572000"/>
              <a:gd name="connsiteY1" fmla="*/ 0 h 5143500"/>
              <a:gd name="connsiteX2" fmla="*/ 4572000 w 4572000"/>
              <a:gd name="connsiteY2" fmla="*/ 5143500 h 5143500"/>
              <a:gd name="connsiteX3" fmla="*/ 0 w 4572000"/>
              <a:gd name="connsiteY3" fmla="*/ 5143500 h 5143500"/>
              <a:gd name="connsiteX4" fmla="*/ 2217761 w 4572000"/>
              <a:gd name="connsiteY4" fmla="*/ 0 h 5143500"/>
              <a:gd name="connsiteX0" fmla="*/ 2354239 w 4572000"/>
              <a:gd name="connsiteY0" fmla="*/ 0 h 5157147"/>
              <a:gd name="connsiteX1" fmla="*/ 4572000 w 4572000"/>
              <a:gd name="connsiteY1" fmla="*/ 13647 h 5157147"/>
              <a:gd name="connsiteX2" fmla="*/ 4572000 w 4572000"/>
              <a:gd name="connsiteY2" fmla="*/ 5157147 h 5157147"/>
              <a:gd name="connsiteX3" fmla="*/ 0 w 4572000"/>
              <a:gd name="connsiteY3" fmla="*/ 5157147 h 5157147"/>
              <a:gd name="connsiteX4" fmla="*/ 2354239 w 4572000"/>
              <a:gd name="connsiteY4" fmla="*/ 0 h 5157147"/>
              <a:gd name="connsiteX0" fmla="*/ 2347415 w 4572000"/>
              <a:gd name="connsiteY0" fmla="*/ 0 h 5150323"/>
              <a:gd name="connsiteX1" fmla="*/ 4572000 w 4572000"/>
              <a:gd name="connsiteY1" fmla="*/ 6823 h 5150323"/>
              <a:gd name="connsiteX2" fmla="*/ 4572000 w 4572000"/>
              <a:gd name="connsiteY2" fmla="*/ 5150323 h 5150323"/>
              <a:gd name="connsiteX3" fmla="*/ 0 w 4572000"/>
              <a:gd name="connsiteY3" fmla="*/ 5150323 h 5150323"/>
              <a:gd name="connsiteX4" fmla="*/ 2347415 w 4572000"/>
              <a:gd name="connsiteY4" fmla="*/ 0 h 5150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5150323">
                <a:moveTo>
                  <a:pt x="2347415" y="0"/>
                </a:moveTo>
                <a:lnTo>
                  <a:pt x="4572000" y="6823"/>
                </a:lnTo>
                <a:lnTo>
                  <a:pt x="4572000" y="5150323"/>
                </a:lnTo>
                <a:lnTo>
                  <a:pt x="0" y="5150323"/>
                </a:lnTo>
                <a:lnTo>
                  <a:pt x="234741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5796136" y="3651870"/>
            <a:ext cx="3347864" cy="576064"/>
          </a:xfrm>
          <a:prstGeom prst="rect">
            <a:avLst/>
          </a:prstGeom>
        </p:spPr>
        <p:txBody>
          <a:bodyPr anchor="ctr"/>
          <a:lstStyle>
            <a:lvl1pPr marL="0" indent="0" algn="l">
              <a:buNone/>
              <a:defRPr sz="32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5796136" y="4397684"/>
            <a:ext cx="3347864" cy="288032"/>
          </a:xfrm>
          <a:prstGeom prst="rect">
            <a:avLst/>
          </a:prstGeom>
        </p:spPr>
        <p:txBody>
          <a:bodyPr anchor="ctr"/>
          <a:lstStyle>
            <a:lvl1pPr marL="0" indent="0" algn="l">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885026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2"/>
          <p:cNvSpPr>
            <a:spLocks noGrp="1"/>
          </p:cNvSpPr>
          <p:nvPr>
            <p:ph type="pic" idx="12" hasCustomPrompt="1"/>
          </p:nvPr>
        </p:nvSpPr>
        <p:spPr>
          <a:xfrm>
            <a:off x="538848"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Picture Placeholder 2"/>
          <p:cNvSpPr>
            <a:spLocks noGrp="1"/>
          </p:cNvSpPr>
          <p:nvPr>
            <p:ph type="pic" idx="13" hasCustomPrompt="1"/>
          </p:nvPr>
        </p:nvSpPr>
        <p:spPr>
          <a:xfrm>
            <a:off x="2639427"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8" name="Picture Placeholder 2"/>
          <p:cNvSpPr>
            <a:spLocks noGrp="1"/>
          </p:cNvSpPr>
          <p:nvPr>
            <p:ph type="pic" idx="14" hasCustomPrompt="1"/>
          </p:nvPr>
        </p:nvSpPr>
        <p:spPr>
          <a:xfrm>
            <a:off x="4727659"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9" name="Picture Placeholder 2"/>
          <p:cNvSpPr>
            <a:spLocks noGrp="1"/>
          </p:cNvSpPr>
          <p:nvPr>
            <p:ph type="pic" idx="15" hasCustomPrompt="1"/>
          </p:nvPr>
        </p:nvSpPr>
        <p:spPr>
          <a:xfrm>
            <a:off x="6815891"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Rectangle 2"/>
          <p:cNvSpPr/>
          <p:nvPr userDrawn="1"/>
        </p:nvSpPr>
        <p:spPr>
          <a:xfrm>
            <a:off x="539552" y="1347614"/>
            <a:ext cx="1764000" cy="5269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539551" y="1347614"/>
            <a:ext cx="1140485" cy="5269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2639427" y="1347614"/>
            <a:ext cx="1764000" cy="5269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14"/>
          <p:cNvSpPr/>
          <p:nvPr userDrawn="1"/>
        </p:nvSpPr>
        <p:spPr>
          <a:xfrm>
            <a:off x="2639426" y="1347614"/>
            <a:ext cx="1140485" cy="5269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Rectangle 15"/>
          <p:cNvSpPr/>
          <p:nvPr userDrawn="1"/>
        </p:nvSpPr>
        <p:spPr>
          <a:xfrm>
            <a:off x="4727659" y="1347614"/>
            <a:ext cx="1764000" cy="5269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ectangle 16"/>
          <p:cNvSpPr/>
          <p:nvPr userDrawn="1"/>
        </p:nvSpPr>
        <p:spPr>
          <a:xfrm>
            <a:off x="4727658" y="1347614"/>
            <a:ext cx="1140485" cy="5269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17"/>
          <p:cNvSpPr/>
          <p:nvPr userDrawn="1"/>
        </p:nvSpPr>
        <p:spPr>
          <a:xfrm>
            <a:off x="6815891" y="1347614"/>
            <a:ext cx="1764000" cy="5269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8"/>
          <p:cNvSpPr/>
          <p:nvPr userDrawn="1"/>
        </p:nvSpPr>
        <p:spPr>
          <a:xfrm>
            <a:off x="6815890" y="1347614"/>
            <a:ext cx="1140485" cy="5269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83279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2" name="Rectangle 1"/>
          <p:cNvSpPr/>
          <p:nvPr userDrawn="1"/>
        </p:nvSpPr>
        <p:spPr>
          <a:xfrm>
            <a:off x="4572000" y="0"/>
            <a:ext cx="4572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96097" y="1059582"/>
            <a:ext cx="3816424" cy="3589865"/>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 hasCustomPrompt="1"/>
          </p:nvPr>
        </p:nvSpPr>
        <p:spPr>
          <a:xfrm>
            <a:off x="5140112" y="1188189"/>
            <a:ext cx="3511110" cy="232588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512" y="1547204"/>
            <a:ext cx="2808312" cy="3400810"/>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48135" y="1685352"/>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Rectangle 7"/>
          <p:cNvSpPr/>
          <p:nvPr userDrawn="1"/>
        </p:nvSpPr>
        <p:spPr>
          <a:xfrm>
            <a:off x="2771800" y="3076575"/>
            <a:ext cx="2808312" cy="15834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5940152" y="3076575"/>
            <a:ext cx="2808312" cy="15834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617848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71" r:id="rId5"/>
    <p:sldLayoutId id="2147483655" r:id="rId6"/>
    <p:sldLayoutId id="2147483672" r:id="rId7"/>
    <p:sldLayoutId id="2147483675" r:id="rId8"/>
    <p:sldLayoutId id="2147483663" r:id="rId9"/>
    <p:sldLayoutId id="2147483674" r:id="rId10"/>
    <p:sldLayoutId id="2147483665" r:id="rId11"/>
    <p:sldLayoutId id="2147483666" r:id="rId12"/>
    <p:sldLayoutId id="2147483673" r:id="rId13"/>
    <p:sldLayoutId id="2147483669" r:id="rId14"/>
    <p:sldLayoutId id="2147483676" r:id="rId15"/>
    <p:sldLayoutId id="2147483668" r:id="rId16"/>
    <p:sldLayoutId id="2147483677" r:id="rId17"/>
    <p:sldLayoutId id="2147483656" r:id="rId18"/>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0"/>
            <a:r>
              <a:rPr lang="en-US" altLang="ko-KR" dirty="0" smtClean="0">
                <a:ea typeface="맑은 고딕" pitchFamily="50" charset="-127"/>
              </a:rPr>
              <a:t>SOFTWERE ENGINEERING</a:t>
            </a:r>
            <a:endParaRPr lang="en-US" altLang="ko-KR" b="1" dirty="0"/>
          </a:p>
        </p:txBody>
      </p:sp>
      <p:sp>
        <p:nvSpPr>
          <p:cNvPr id="4" name="Text Placeholder 3"/>
          <p:cNvSpPr>
            <a:spLocks noGrp="1"/>
          </p:cNvSpPr>
          <p:nvPr>
            <p:ph type="body" sz="quarter" idx="11"/>
          </p:nvPr>
        </p:nvSpPr>
        <p:spPr/>
        <p:txBody>
          <a:bodyPr/>
          <a:lstStyle/>
          <a:p>
            <a:pPr>
              <a:spcBef>
                <a:spcPts val="0"/>
              </a:spcBef>
              <a:defRPr/>
            </a:pPr>
            <a:r>
              <a:rPr lang="en-US" altLang="ko-KR" dirty="0" smtClean="0"/>
              <a:t>JOB AND COURSE PROPOSAL</a:t>
            </a:r>
            <a:endParaRPr lang="en-US" altLang="ko-KR" dirty="0"/>
          </a:p>
        </p:txBody>
      </p:sp>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419622"/>
            <a:ext cx="4572000" cy="3240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TextBox 26"/>
          <p:cNvSpPr txBox="1"/>
          <p:nvPr/>
        </p:nvSpPr>
        <p:spPr>
          <a:xfrm>
            <a:off x="395536" y="410929"/>
            <a:ext cx="3672408" cy="523220"/>
          </a:xfrm>
          <a:prstGeom prst="rect">
            <a:avLst/>
          </a:prstGeom>
          <a:noFill/>
        </p:spPr>
        <p:txBody>
          <a:bodyPr wrap="square" rtlCol="0" anchor="ctr">
            <a:spAutoFit/>
          </a:bodyPr>
          <a:lstStyle/>
          <a:p>
            <a:r>
              <a:rPr lang="en-US" altLang="ko-KR" sz="2800" b="1" dirty="0" smtClean="0">
                <a:solidFill>
                  <a:schemeClr val="tx1">
                    <a:lumMod val="75000"/>
                    <a:lumOff val="25000"/>
                  </a:schemeClr>
                </a:solidFill>
                <a:latin typeface="+mj-lt"/>
                <a:cs typeface="Arial" pitchFamily="34" charset="0"/>
              </a:rPr>
              <a:t>STAKEHOLDERS</a:t>
            </a:r>
            <a:endParaRPr lang="ko-KR" altLang="en-US" sz="2800" b="1" dirty="0">
              <a:solidFill>
                <a:schemeClr val="tx1">
                  <a:lumMod val="75000"/>
                  <a:lumOff val="25000"/>
                </a:schemeClr>
              </a:solidFill>
              <a:latin typeface="+mj-lt"/>
              <a:cs typeface="Arial" pitchFamily="34" charset="0"/>
            </a:endParaRPr>
          </a:p>
        </p:txBody>
      </p:sp>
      <p:pic>
        <p:nvPicPr>
          <p:cNvPr id="2" name="Picture Placeholder 1"/>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t="319" b="319"/>
          <a:stretch>
            <a:fillRect/>
          </a:stretch>
        </p:blipFill>
        <p:spPr>
          <a:xfrm>
            <a:off x="5148064" y="1203598"/>
            <a:ext cx="3511110" cy="2325885"/>
          </a:xfrm>
        </p:spPr>
      </p:pic>
      <p:graphicFrame>
        <p:nvGraphicFramePr>
          <p:cNvPr id="4" name="Table 3"/>
          <p:cNvGraphicFramePr>
            <a:graphicFrameLocks noGrp="1"/>
          </p:cNvGraphicFramePr>
          <p:nvPr>
            <p:extLst>
              <p:ext uri="{D42A27DB-BD31-4B8C-83A1-F6EECF244321}">
                <p14:modId xmlns:p14="http://schemas.microsoft.com/office/powerpoint/2010/main" val="1736789306"/>
              </p:ext>
            </p:extLst>
          </p:nvPr>
        </p:nvGraphicFramePr>
        <p:xfrm>
          <a:off x="107504" y="2139702"/>
          <a:ext cx="4392486" cy="2225040"/>
        </p:xfrm>
        <a:graphic>
          <a:graphicData uri="http://schemas.openxmlformats.org/drawingml/2006/table">
            <a:tbl>
              <a:tblPr firstRow="1" bandRow="1">
                <a:tableStyleId>{073A0DAA-6AF3-43AB-8588-CEC1D06C72B9}</a:tableStyleId>
              </a:tblPr>
              <a:tblGrid>
                <a:gridCol w="1464162"/>
                <a:gridCol w="1464162"/>
                <a:gridCol w="1464162"/>
              </a:tblGrid>
              <a:tr h="370840">
                <a:tc>
                  <a:txBody>
                    <a:bodyPr/>
                    <a:lstStyle/>
                    <a:p>
                      <a:pPr marL="0" marR="0">
                        <a:spcBef>
                          <a:spcPts val="0"/>
                        </a:spcBef>
                        <a:spcAft>
                          <a:spcPts val="0"/>
                        </a:spcAft>
                      </a:pPr>
                      <a:r>
                        <a:rPr lang="en-US" sz="1200" kern="50" dirty="0">
                          <a:effectLst/>
                          <a:latin typeface="Times New Roman" panose="02020603050405020304" pitchFamily="18" charset="0"/>
                          <a:ea typeface="Times New Roman" panose="02020603050405020304" pitchFamily="18" charset="0"/>
                        </a:rPr>
                        <a:t>Stakeholder Name</a:t>
                      </a:r>
                    </a:p>
                  </a:txBody>
                  <a:tcPr marL="68580" marR="68580" marT="0" marB="0"/>
                </a:tc>
                <a:tc>
                  <a:txBody>
                    <a:bodyPr/>
                    <a:lstStyle/>
                    <a:p>
                      <a:pPr marL="0" marR="0">
                        <a:spcBef>
                          <a:spcPts val="0"/>
                        </a:spcBef>
                        <a:spcAft>
                          <a:spcPts val="0"/>
                        </a:spcAft>
                      </a:pPr>
                      <a:r>
                        <a:rPr lang="en-US" sz="1200" kern="50">
                          <a:effectLst/>
                          <a:latin typeface="Times New Roman" panose="02020603050405020304" pitchFamily="18" charset="0"/>
                          <a:ea typeface="Times New Roman" panose="02020603050405020304" pitchFamily="18" charset="0"/>
                        </a:rPr>
                        <a:t>Organization</a:t>
                      </a:r>
                    </a:p>
                  </a:txBody>
                  <a:tcPr marL="68580" marR="68580" marT="0" marB="0"/>
                </a:tc>
                <a:tc>
                  <a:txBody>
                    <a:bodyPr/>
                    <a:lstStyle/>
                    <a:p>
                      <a:pPr marL="0" marR="0">
                        <a:spcBef>
                          <a:spcPts val="0"/>
                        </a:spcBef>
                        <a:spcAft>
                          <a:spcPts val="0"/>
                        </a:spcAft>
                      </a:pPr>
                      <a:r>
                        <a:rPr lang="en-US" sz="1200" kern="50">
                          <a:effectLst/>
                          <a:latin typeface="Times New Roman" panose="02020603050405020304" pitchFamily="18" charset="0"/>
                          <a:ea typeface="Times New Roman" panose="02020603050405020304" pitchFamily="18" charset="0"/>
                        </a:rPr>
                        <a:t>Role</a:t>
                      </a:r>
                    </a:p>
                  </a:txBody>
                  <a:tcPr marL="68580" marR="68580" marT="0" marB="0"/>
                </a:tc>
              </a:tr>
              <a:tr h="370840">
                <a:tc>
                  <a:txBody>
                    <a:bodyPr/>
                    <a:lstStyle/>
                    <a:p>
                      <a:pPr marL="0" marR="0">
                        <a:spcBef>
                          <a:spcPts val="0"/>
                        </a:spcBef>
                        <a:spcAft>
                          <a:spcPts val="0"/>
                        </a:spcAft>
                      </a:pPr>
                      <a:r>
                        <a:rPr lang="en-US" sz="1200" kern="50" dirty="0">
                          <a:effectLst/>
                          <a:latin typeface="Times New Roman" panose="02020603050405020304" pitchFamily="18" charset="0"/>
                          <a:ea typeface="Times New Roman" panose="02020603050405020304" pitchFamily="18" charset="0"/>
                        </a:rPr>
                        <a:t>Osama Bin </a:t>
                      </a:r>
                    </a:p>
                  </a:txBody>
                  <a:tcPr marL="68580" marR="68580" marT="0" marB="0"/>
                </a:tc>
                <a:tc>
                  <a:txBody>
                    <a:bodyPr/>
                    <a:lstStyle/>
                    <a:p>
                      <a:pPr marL="0" marR="0">
                        <a:spcBef>
                          <a:spcPts val="0"/>
                        </a:spcBef>
                        <a:spcAft>
                          <a:spcPts val="0"/>
                        </a:spcAft>
                      </a:pPr>
                      <a:r>
                        <a:rPr lang="en-US" sz="1200" kern="50">
                          <a:effectLst/>
                          <a:latin typeface="Times New Roman" panose="02020603050405020304" pitchFamily="18" charset="0"/>
                          <a:ea typeface="Times New Roman" panose="02020603050405020304" pitchFamily="18" charset="0"/>
                        </a:rPr>
                        <a:t>JCP</a:t>
                      </a:r>
                    </a:p>
                  </a:txBody>
                  <a:tcPr marL="68580" marR="68580" marT="0" marB="0"/>
                </a:tc>
                <a:tc>
                  <a:txBody>
                    <a:bodyPr/>
                    <a:lstStyle/>
                    <a:p>
                      <a:pPr marL="0" marR="0">
                        <a:spcBef>
                          <a:spcPts val="0"/>
                        </a:spcBef>
                        <a:spcAft>
                          <a:spcPts val="0"/>
                        </a:spcAft>
                      </a:pPr>
                      <a:r>
                        <a:rPr lang="en-US" sz="1200" kern="50">
                          <a:effectLst/>
                          <a:latin typeface="Times New Roman" panose="02020603050405020304" pitchFamily="18" charset="0"/>
                          <a:ea typeface="Times New Roman" panose="02020603050405020304" pitchFamily="18" charset="0"/>
                        </a:rPr>
                        <a:t>President</a:t>
                      </a:r>
                    </a:p>
                  </a:txBody>
                  <a:tcPr marL="68580" marR="68580" marT="0" marB="0"/>
                </a:tc>
              </a:tr>
              <a:tr h="370840">
                <a:tc>
                  <a:txBody>
                    <a:bodyPr/>
                    <a:lstStyle/>
                    <a:p>
                      <a:pPr marL="0" marR="0">
                        <a:spcBef>
                          <a:spcPts val="0"/>
                        </a:spcBef>
                        <a:spcAft>
                          <a:spcPts val="0"/>
                        </a:spcAft>
                      </a:pPr>
                      <a:r>
                        <a:rPr lang="en-US" sz="1200" kern="50" dirty="0" smtClean="0">
                          <a:effectLst/>
                          <a:latin typeface="Times New Roman" panose="02020603050405020304" pitchFamily="18" charset="0"/>
                          <a:ea typeface="Times New Roman" panose="02020603050405020304" pitchFamily="18" charset="0"/>
                        </a:rPr>
                        <a:t> </a:t>
                      </a:r>
                      <a:r>
                        <a:rPr lang="en-US" sz="1200" kern="50" dirty="0" err="1" smtClean="0">
                          <a:effectLst/>
                          <a:latin typeface="Times New Roman" panose="02020603050405020304" pitchFamily="18" charset="0"/>
                          <a:ea typeface="Times New Roman" panose="02020603050405020304" pitchFamily="18" charset="0"/>
                        </a:rPr>
                        <a:t>Ayman</a:t>
                      </a:r>
                      <a:r>
                        <a:rPr lang="en-US" sz="1200" kern="50" dirty="0" smtClean="0">
                          <a:effectLst/>
                          <a:latin typeface="Times New Roman" panose="02020603050405020304" pitchFamily="18" charset="0"/>
                          <a:ea typeface="Times New Roman" panose="02020603050405020304" pitchFamily="18" charset="0"/>
                        </a:rPr>
                        <a:t>  </a:t>
                      </a:r>
                      <a:r>
                        <a:rPr lang="en-US" sz="1200" kern="50" dirty="0">
                          <a:effectLst/>
                          <a:latin typeface="Times New Roman" panose="02020603050405020304" pitchFamily="18" charset="0"/>
                          <a:ea typeface="Times New Roman" panose="02020603050405020304" pitchFamily="18" charset="0"/>
                        </a:rPr>
                        <a:t>Zawahiri</a:t>
                      </a:r>
                    </a:p>
                  </a:txBody>
                  <a:tcPr marL="68580" marR="68580" marT="0" marB="0"/>
                </a:tc>
                <a:tc>
                  <a:txBody>
                    <a:bodyPr/>
                    <a:lstStyle/>
                    <a:p>
                      <a:pPr marL="0" marR="0">
                        <a:spcBef>
                          <a:spcPts val="0"/>
                        </a:spcBef>
                        <a:spcAft>
                          <a:spcPts val="0"/>
                        </a:spcAft>
                      </a:pPr>
                      <a:r>
                        <a:rPr lang="en-US" sz="1200" kern="50" dirty="0">
                          <a:effectLst/>
                          <a:latin typeface="Times New Roman" panose="02020603050405020304" pitchFamily="18" charset="0"/>
                          <a:ea typeface="Times New Roman" panose="02020603050405020304" pitchFamily="18" charset="0"/>
                        </a:rPr>
                        <a:t>JCP</a:t>
                      </a:r>
                    </a:p>
                  </a:txBody>
                  <a:tcPr marL="68580" marR="68580" marT="0" marB="0"/>
                </a:tc>
                <a:tc>
                  <a:txBody>
                    <a:bodyPr/>
                    <a:lstStyle/>
                    <a:p>
                      <a:pPr marL="0" marR="0">
                        <a:spcBef>
                          <a:spcPts val="0"/>
                        </a:spcBef>
                        <a:spcAft>
                          <a:spcPts val="0"/>
                        </a:spcAft>
                      </a:pPr>
                      <a:r>
                        <a:rPr lang="en-US" sz="1200" kern="50">
                          <a:effectLst/>
                          <a:latin typeface="Times New Roman" panose="02020603050405020304" pitchFamily="18" charset="0"/>
                          <a:ea typeface="Times New Roman" panose="02020603050405020304" pitchFamily="18" charset="0"/>
                        </a:rPr>
                        <a:t>Treasurer </a:t>
                      </a:r>
                    </a:p>
                  </a:txBody>
                  <a:tcPr marL="68580" marR="68580" marT="0" marB="0"/>
                </a:tc>
              </a:tr>
              <a:tr h="370840">
                <a:tc>
                  <a:txBody>
                    <a:bodyPr/>
                    <a:lstStyle/>
                    <a:p>
                      <a:pPr marL="0" marR="0">
                        <a:spcBef>
                          <a:spcPts val="0"/>
                        </a:spcBef>
                        <a:spcAft>
                          <a:spcPts val="0"/>
                        </a:spcAft>
                      </a:pPr>
                      <a:r>
                        <a:rPr lang="en-US" sz="1200" kern="50" dirty="0">
                          <a:effectLst/>
                          <a:latin typeface="Times New Roman" panose="02020603050405020304" pitchFamily="18" charset="0"/>
                          <a:ea typeface="Times New Roman" panose="02020603050405020304" pitchFamily="18" charset="0"/>
                        </a:rPr>
                        <a:t>Abu Zarqawi</a:t>
                      </a:r>
                    </a:p>
                  </a:txBody>
                  <a:tcPr marL="68580" marR="68580" marT="0" marB="0"/>
                </a:tc>
                <a:tc>
                  <a:txBody>
                    <a:bodyPr/>
                    <a:lstStyle/>
                    <a:p>
                      <a:pPr marL="0" marR="0">
                        <a:spcBef>
                          <a:spcPts val="0"/>
                        </a:spcBef>
                        <a:spcAft>
                          <a:spcPts val="0"/>
                        </a:spcAft>
                      </a:pPr>
                      <a:r>
                        <a:rPr lang="en-US" sz="1200" kern="50" dirty="0">
                          <a:effectLst/>
                          <a:latin typeface="Times New Roman" panose="02020603050405020304" pitchFamily="18" charset="0"/>
                          <a:ea typeface="Times New Roman" panose="02020603050405020304" pitchFamily="18" charset="0"/>
                        </a:rPr>
                        <a:t>JCP</a:t>
                      </a:r>
                    </a:p>
                  </a:txBody>
                  <a:tcPr marL="68580" marR="68580" marT="0" marB="0"/>
                </a:tc>
                <a:tc>
                  <a:txBody>
                    <a:bodyPr/>
                    <a:lstStyle/>
                    <a:p>
                      <a:pPr marL="0" marR="0">
                        <a:spcBef>
                          <a:spcPts val="0"/>
                        </a:spcBef>
                        <a:spcAft>
                          <a:spcPts val="0"/>
                        </a:spcAft>
                      </a:pPr>
                      <a:r>
                        <a:rPr lang="en-US" sz="1200" kern="50" dirty="0">
                          <a:effectLst/>
                          <a:latin typeface="Times New Roman" panose="02020603050405020304" pitchFamily="18" charset="0"/>
                          <a:ea typeface="Times New Roman" panose="02020603050405020304" pitchFamily="18" charset="0"/>
                        </a:rPr>
                        <a:t>Secretary</a:t>
                      </a:r>
                    </a:p>
                  </a:txBody>
                  <a:tcPr marL="68580" marR="68580" marT="0" marB="0"/>
                </a:tc>
              </a:tr>
              <a:tr h="370840">
                <a:tc>
                  <a:txBody>
                    <a:bodyPr/>
                    <a:lstStyle/>
                    <a:p>
                      <a:pPr marL="0" marR="0">
                        <a:spcBef>
                          <a:spcPts val="0"/>
                        </a:spcBef>
                        <a:spcAft>
                          <a:spcPts val="0"/>
                        </a:spcAft>
                      </a:pPr>
                      <a:r>
                        <a:rPr lang="en-US" sz="1200" kern="50">
                          <a:effectLst/>
                          <a:latin typeface="Times New Roman" panose="02020603050405020304" pitchFamily="18" charset="0"/>
                          <a:ea typeface="Times New Roman" panose="02020603050405020304" pitchFamily="18" charset="0"/>
                        </a:rPr>
                        <a:t>Hamza Bin</a:t>
                      </a:r>
                    </a:p>
                  </a:txBody>
                  <a:tcPr marL="68580" marR="68580" marT="0" marB="0"/>
                </a:tc>
                <a:tc>
                  <a:txBody>
                    <a:bodyPr/>
                    <a:lstStyle/>
                    <a:p>
                      <a:pPr marL="0" marR="0">
                        <a:spcBef>
                          <a:spcPts val="0"/>
                        </a:spcBef>
                        <a:spcAft>
                          <a:spcPts val="0"/>
                        </a:spcAft>
                      </a:pPr>
                      <a:r>
                        <a:rPr lang="en-US" sz="1200" kern="50" dirty="0">
                          <a:effectLst/>
                          <a:latin typeface="Times New Roman" panose="02020603050405020304" pitchFamily="18" charset="0"/>
                          <a:ea typeface="Times New Roman" panose="02020603050405020304" pitchFamily="18" charset="0"/>
                        </a:rPr>
                        <a:t>JCP</a:t>
                      </a:r>
                    </a:p>
                  </a:txBody>
                  <a:tcPr marL="68580" marR="68580" marT="0" marB="0"/>
                </a:tc>
                <a:tc>
                  <a:txBody>
                    <a:bodyPr/>
                    <a:lstStyle/>
                    <a:p>
                      <a:pPr marL="0" marR="0">
                        <a:spcBef>
                          <a:spcPts val="0"/>
                        </a:spcBef>
                        <a:spcAft>
                          <a:spcPts val="0"/>
                        </a:spcAft>
                      </a:pPr>
                      <a:r>
                        <a:rPr lang="en-US" sz="1200" kern="50" dirty="0">
                          <a:effectLst/>
                          <a:latin typeface="Times New Roman" panose="02020603050405020304" pitchFamily="18" charset="0"/>
                          <a:ea typeface="Times New Roman" panose="02020603050405020304" pitchFamily="18" charset="0"/>
                        </a:rPr>
                        <a:t>Member</a:t>
                      </a:r>
                    </a:p>
                  </a:txBody>
                  <a:tcPr marL="68580" marR="68580" marT="0" marB="0"/>
                </a:tc>
              </a:tr>
              <a:tr h="370840">
                <a:tc>
                  <a:txBody>
                    <a:bodyPr/>
                    <a:lstStyle/>
                    <a:p>
                      <a:pPr marL="0" marR="0">
                        <a:spcBef>
                          <a:spcPts val="0"/>
                        </a:spcBef>
                        <a:spcAft>
                          <a:spcPts val="0"/>
                        </a:spcAft>
                      </a:pPr>
                      <a:r>
                        <a:rPr lang="en-US" sz="1200" kern="50">
                          <a:effectLst/>
                          <a:latin typeface="Times New Roman" panose="02020603050405020304" pitchFamily="18" charset="0"/>
                          <a:ea typeface="Times New Roman" panose="02020603050405020304" pitchFamily="18" charset="0"/>
                        </a:rPr>
                        <a:t>Abu Masri</a:t>
                      </a:r>
                    </a:p>
                  </a:txBody>
                  <a:tcPr marL="68580" marR="68580" marT="0" marB="0"/>
                </a:tc>
                <a:tc>
                  <a:txBody>
                    <a:bodyPr/>
                    <a:lstStyle/>
                    <a:p>
                      <a:pPr marL="0" marR="0">
                        <a:spcBef>
                          <a:spcPts val="0"/>
                        </a:spcBef>
                        <a:spcAft>
                          <a:spcPts val="0"/>
                        </a:spcAft>
                      </a:pPr>
                      <a:r>
                        <a:rPr lang="en-US" sz="1200" kern="50">
                          <a:effectLst/>
                          <a:latin typeface="Times New Roman" panose="02020603050405020304" pitchFamily="18" charset="0"/>
                          <a:ea typeface="Times New Roman" panose="02020603050405020304" pitchFamily="18" charset="0"/>
                        </a:rPr>
                        <a:t>JCP</a:t>
                      </a:r>
                    </a:p>
                  </a:txBody>
                  <a:tcPr marL="68580" marR="68580" marT="0" marB="0"/>
                </a:tc>
                <a:tc>
                  <a:txBody>
                    <a:bodyPr/>
                    <a:lstStyle/>
                    <a:p>
                      <a:pPr marL="0" marR="0">
                        <a:spcBef>
                          <a:spcPts val="0"/>
                        </a:spcBef>
                        <a:spcAft>
                          <a:spcPts val="0"/>
                        </a:spcAft>
                      </a:pPr>
                      <a:r>
                        <a:rPr lang="en-US" sz="1200" kern="50" dirty="0">
                          <a:effectLst/>
                          <a:latin typeface="Times New Roman" panose="02020603050405020304" pitchFamily="18" charset="0"/>
                          <a:ea typeface="Times New Roman" panose="02020603050405020304" pitchFamily="18" charset="0"/>
                        </a:rPr>
                        <a:t>Vice President</a:t>
                      </a:r>
                    </a:p>
                  </a:txBody>
                  <a:tcPr marL="68580" marR="68580" marT="0" marB="0"/>
                </a:tc>
              </a:tr>
            </a:tbl>
          </a:graphicData>
        </a:graphic>
      </p:graphicFrame>
    </p:spTree>
    <p:extLst>
      <p:ext uri="{BB962C8B-B14F-4D97-AF65-F5344CB8AC3E}">
        <p14:creationId xmlns:p14="http://schemas.microsoft.com/office/powerpoint/2010/main" val="25394465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1520" y="339502"/>
            <a:ext cx="7200800" cy="576064"/>
          </a:xfrm>
        </p:spPr>
        <p:txBody>
          <a:bodyPr/>
          <a:lstStyle/>
          <a:p>
            <a:r>
              <a:rPr lang="en-US" sz="2400" b="1" i="1" dirty="0"/>
              <a:t>Job and Course Proposer Processes Affected </a:t>
            </a:r>
          </a:p>
        </p:txBody>
      </p:sp>
      <p:sp>
        <p:nvSpPr>
          <p:cNvPr id="4" name="TextBox 3"/>
          <p:cNvSpPr txBox="1"/>
          <p:nvPr/>
        </p:nvSpPr>
        <p:spPr>
          <a:xfrm>
            <a:off x="251520" y="1347614"/>
            <a:ext cx="8424936" cy="2062103"/>
          </a:xfrm>
          <a:prstGeom prst="rect">
            <a:avLst/>
          </a:prstGeom>
          <a:noFill/>
        </p:spPr>
        <p:txBody>
          <a:bodyPr wrap="square" rtlCol="0">
            <a:spAutoFit/>
          </a:bodyPr>
          <a:lstStyle/>
          <a:p>
            <a:r>
              <a:rPr lang="en-US" sz="2000" b="1" dirty="0"/>
              <a:t>The following Job and Course Proposer processes are “in scope: </a:t>
            </a:r>
          </a:p>
          <a:p>
            <a:r>
              <a:rPr lang="en-US" dirty="0">
                <a:sym typeface="Symbol" panose="05050102010706020507" pitchFamily="18" charset="2"/>
              </a:rPr>
              <a:t></a:t>
            </a:r>
            <a:r>
              <a:rPr lang="en-US" dirty="0"/>
              <a:t> New member registration</a:t>
            </a:r>
          </a:p>
          <a:p>
            <a:r>
              <a:rPr lang="en-US" dirty="0" smtClean="0">
                <a:sym typeface="Symbol" panose="05050102010706020507" pitchFamily="18" charset="2"/>
              </a:rPr>
              <a:t></a:t>
            </a:r>
            <a:r>
              <a:rPr lang="en-US" dirty="0" smtClean="0"/>
              <a:t> </a:t>
            </a:r>
            <a:r>
              <a:rPr lang="en-US" dirty="0"/>
              <a:t>Sign in and Sign out</a:t>
            </a:r>
          </a:p>
          <a:p>
            <a:r>
              <a:rPr lang="en-US" dirty="0" smtClean="0">
                <a:sym typeface="Symbol" panose="05050102010706020507" pitchFamily="18" charset="2"/>
              </a:rPr>
              <a:t></a:t>
            </a:r>
            <a:r>
              <a:rPr lang="en-US" dirty="0" smtClean="0"/>
              <a:t> </a:t>
            </a:r>
            <a:r>
              <a:rPr lang="en-US" dirty="0"/>
              <a:t>Set Constraints</a:t>
            </a:r>
          </a:p>
          <a:p>
            <a:r>
              <a:rPr lang="en-US" dirty="0" smtClean="0">
                <a:sym typeface="Symbol" panose="05050102010706020507" pitchFamily="18" charset="2"/>
              </a:rPr>
              <a:t></a:t>
            </a:r>
            <a:r>
              <a:rPr lang="en-US" dirty="0"/>
              <a:t>Results will be scanned of completed credits of a student match</a:t>
            </a:r>
          </a:p>
          <a:p>
            <a:r>
              <a:rPr lang="en-US" dirty="0">
                <a:sym typeface="Symbol" panose="05050102010706020507" pitchFamily="18" charset="2"/>
              </a:rPr>
              <a:t></a:t>
            </a:r>
            <a:r>
              <a:rPr lang="en-US" dirty="0"/>
              <a:t>Users can edit their profile</a:t>
            </a:r>
          </a:p>
          <a:p>
            <a:endParaRPr lang="en-US" dirty="0"/>
          </a:p>
        </p:txBody>
      </p:sp>
      <p:sp>
        <p:nvSpPr>
          <p:cNvPr id="5" name="TextBox 4"/>
          <p:cNvSpPr txBox="1"/>
          <p:nvPr/>
        </p:nvSpPr>
        <p:spPr>
          <a:xfrm>
            <a:off x="179512" y="3169780"/>
            <a:ext cx="2088232" cy="646331"/>
          </a:xfrm>
          <a:prstGeom prst="rect">
            <a:avLst/>
          </a:prstGeom>
          <a:noFill/>
        </p:spPr>
        <p:txBody>
          <a:bodyPr wrap="square" rtlCol="0">
            <a:spAutoFit/>
          </a:bodyPr>
          <a:lstStyle/>
          <a:p>
            <a:r>
              <a:rPr lang="en-US" b="1" i="1" dirty="0"/>
              <a:t>Applications </a:t>
            </a:r>
          </a:p>
          <a:p>
            <a:endParaRPr lang="en-US" dirty="0"/>
          </a:p>
        </p:txBody>
      </p:sp>
      <p:sp>
        <p:nvSpPr>
          <p:cNvPr id="6" name="TextBox 5"/>
          <p:cNvSpPr txBox="1"/>
          <p:nvPr/>
        </p:nvSpPr>
        <p:spPr>
          <a:xfrm>
            <a:off x="287524" y="3579862"/>
            <a:ext cx="4284476" cy="923330"/>
          </a:xfrm>
          <a:prstGeom prst="rect">
            <a:avLst/>
          </a:prstGeom>
          <a:noFill/>
        </p:spPr>
        <p:txBody>
          <a:bodyPr wrap="square" rtlCol="0">
            <a:spAutoFit/>
          </a:bodyPr>
          <a:lstStyle/>
          <a:p>
            <a:r>
              <a:rPr lang="en-US" dirty="0"/>
              <a:t>The following applications are in scope:</a:t>
            </a:r>
          </a:p>
          <a:p>
            <a:r>
              <a:rPr lang="en-US" dirty="0">
                <a:sym typeface="Symbol" panose="05050102010706020507" pitchFamily="18" charset="2"/>
              </a:rPr>
              <a:t></a:t>
            </a:r>
            <a:r>
              <a:rPr lang="en-US" dirty="0"/>
              <a:t> Job and Course </a:t>
            </a:r>
            <a:r>
              <a:rPr lang="en-US" dirty="0" smtClean="0"/>
              <a:t>Proposer Application.</a:t>
            </a:r>
            <a:endParaRPr lang="en-US" dirty="0"/>
          </a:p>
          <a:p>
            <a:r>
              <a:rPr lang="en-US" dirty="0"/>
              <a:t> </a:t>
            </a:r>
          </a:p>
        </p:txBody>
      </p:sp>
      <p:sp>
        <p:nvSpPr>
          <p:cNvPr id="7" name="TextBox 6"/>
          <p:cNvSpPr txBox="1"/>
          <p:nvPr/>
        </p:nvSpPr>
        <p:spPr>
          <a:xfrm>
            <a:off x="5148064" y="2830854"/>
            <a:ext cx="3096344" cy="646331"/>
          </a:xfrm>
          <a:prstGeom prst="rect">
            <a:avLst/>
          </a:prstGeom>
          <a:noFill/>
        </p:spPr>
        <p:txBody>
          <a:bodyPr wrap="square" rtlCol="0">
            <a:spAutoFit/>
          </a:bodyPr>
          <a:lstStyle/>
          <a:p>
            <a:pPr marL="0" lvl="1"/>
            <a:r>
              <a:rPr lang="en-US" b="1" i="1" dirty="0"/>
              <a:t>Assumptions/Constraints</a:t>
            </a:r>
          </a:p>
          <a:p>
            <a:endParaRPr lang="en-US" dirty="0"/>
          </a:p>
        </p:txBody>
      </p:sp>
      <p:sp>
        <p:nvSpPr>
          <p:cNvPr id="8" name="TextBox 7"/>
          <p:cNvSpPr txBox="1"/>
          <p:nvPr/>
        </p:nvSpPr>
        <p:spPr>
          <a:xfrm>
            <a:off x="4861994" y="3182582"/>
            <a:ext cx="4346126" cy="646331"/>
          </a:xfrm>
          <a:prstGeom prst="rect">
            <a:avLst/>
          </a:prstGeom>
          <a:noFill/>
        </p:spPr>
        <p:txBody>
          <a:bodyPr wrap="none" rtlCol="0">
            <a:spAutoFit/>
          </a:bodyPr>
          <a:lstStyle/>
          <a:p>
            <a:pPr lvl="0"/>
            <a:r>
              <a:rPr lang="en-US" dirty="0" smtClean="0"/>
              <a:t>The following application are in scope</a:t>
            </a:r>
          </a:p>
          <a:p>
            <a:pPr marL="285750" lvl="0" indent="-285750">
              <a:buFont typeface="Wingdings" panose="05000000000000000000" pitchFamily="2" charset="2"/>
              <a:buChar char="Ø"/>
            </a:pPr>
            <a:r>
              <a:rPr lang="en-US" dirty="0" smtClean="0"/>
              <a:t>Job and Course Proposer Application.</a:t>
            </a:r>
            <a:endParaRPr lang="en-US" dirty="0"/>
          </a:p>
        </p:txBody>
      </p:sp>
      <p:sp>
        <p:nvSpPr>
          <p:cNvPr id="9" name="TextBox 8"/>
          <p:cNvSpPr txBox="1"/>
          <p:nvPr/>
        </p:nvSpPr>
        <p:spPr>
          <a:xfrm>
            <a:off x="340917" y="4342946"/>
            <a:ext cx="2160240" cy="646331"/>
          </a:xfrm>
          <a:prstGeom prst="rect">
            <a:avLst/>
          </a:prstGeom>
          <a:noFill/>
        </p:spPr>
        <p:txBody>
          <a:bodyPr wrap="square" rtlCol="0">
            <a:spAutoFit/>
          </a:bodyPr>
          <a:lstStyle/>
          <a:p>
            <a:pPr marL="0" lvl="1"/>
            <a:r>
              <a:rPr lang="en-US" b="1" i="1" dirty="0"/>
              <a:t>Risks </a:t>
            </a:r>
          </a:p>
          <a:p>
            <a:endParaRPr lang="en-US" dirty="0"/>
          </a:p>
        </p:txBody>
      </p:sp>
      <p:sp>
        <p:nvSpPr>
          <p:cNvPr id="10" name="TextBox 9"/>
          <p:cNvSpPr txBox="1"/>
          <p:nvPr/>
        </p:nvSpPr>
        <p:spPr>
          <a:xfrm>
            <a:off x="196901" y="4666112"/>
            <a:ext cx="1296144" cy="646331"/>
          </a:xfrm>
          <a:prstGeom prst="rect">
            <a:avLst/>
          </a:prstGeom>
          <a:noFill/>
        </p:spPr>
        <p:txBody>
          <a:bodyPr wrap="square" rtlCol="0">
            <a:spAutoFit/>
          </a:bodyPr>
          <a:lstStyle/>
          <a:p>
            <a:pPr lvl="0"/>
            <a:r>
              <a:rPr lang="en-US" dirty="0" smtClean="0"/>
              <a:t> - n/a</a:t>
            </a:r>
            <a:endParaRPr lang="en-US" dirty="0"/>
          </a:p>
          <a:p>
            <a:endParaRPr lang="en-US" dirty="0"/>
          </a:p>
        </p:txBody>
      </p:sp>
      <p:sp>
        <p:nvSpPr>
          <p:cNvPr id="12" name="TextBox 11"/>
          <p:cNvSpPr txBox="1"/>
          <p:nvPr/>
        </p:nvSpPr>
        <p:spPr>
          <a:xfrm>
            <a:off x="5580112" y="4149943"/>
            <a:ext cx="2376264" cy="646331"/>
          </a:xfrm>
          <a:prstGeom prst="rect">
            <a:avLst/>
          </a:prstGeom>
          <a:noFill/>
        </p:spPr>
        <p:txBody>
          <a:bodyPr wrap="square" rtlCol="0">
            <a:spAutoFit/>
          </a:bodyPr>
          <a:lstStyle/>
          <a:p>
            <a:pPr marL="0" lvl="1"/>
            <a:r>
              <a:rPr lang="en-US" b="1" i="1" dirty="0"/>
              <a:t>Related Documents</a:t>
            </a:r>
          </a:p>
          <a:p>
            <a:endParaRPr lang="en-US" dirty="0"/>
          </a:p>
        </p:txBody>
      </p:sp>
      <p:sp>
        <p:nvSpPr>
          <p:cNvPr id="14" name="TextBox 13"/>
          <p:cNvSpPr txBox="1"/>
          <p:nvPr/>
        </p:nvSpPr>
        <p:spPr>
          <a:xfrm>
            <a:off x="5940152" y="4484066"/>
            <a:ext cx="1512168" cy="369332"/>
          </a:xfrm>
          <a:prstGeom prst="rect">
            <a:avLst/>
          </a:prstGeom>
          <a:noFill/>
        </p:spPr>
        <p:txBody>
          <a:bodyPr wrap="square" rtlCol="0">
            <a:spAutoFit/>
          </a:bodyPr>
          <a:lstStyle/>
          <a:p>
            <a:pPr lvl="0"/>
            <a:r>
              <a:rPr lang="en-US" dirty="0" smtClean="0"/>
              <a:t>- n/a</a:t>
            </a:r>
            <a:endParaRPr lang="en-US" dirty="0"/>
          </a:p>
        </p:txBody>
      </p:sp>
    </p:spTree>
    <p:extLst>
      <p:ext uri="{BB962C8B-B14F-4D97-AF65-F5344CB8AC3E}">
        <p14:creationId xmlns:p14="http://schemas.microsoft.com/office/powerpoint/2010/main" val="31811080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Functional Requirements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892451712"/>
              </p:ext>
            </p:extLst>
          </p:nvPr>
        </p:nvGraphicFramePr>
        <p:xfrm>
          <a:off x="107504" y="1347614"/>
          <a:ext cx="6096000" cy="3474720"/>
        </p:xfrm>
        <a:graphic>
          <a:graphicData uri="http://schemas.openxmlformats.org/drawingml/2006/table">
            <a:tbl>
              <a:tblPr firstRow="1" bandRow="1">
                <a:tableStyleId>{21E4AEA4-8DFA-4A89-87EB-49C32662AFE0}</a:tableStyleId>
              </a:tblPr>
              <a:tblGrid>
                <a:gridCol w="1524000"/>
                <a:gridCol w="1524000"/>
                <a:gridCol w="1524000"/>
                <a:gridCol w="1524000"/>
              </a:tblGrid>
              <a:tr h="370840">
                <a:tc>
                  <a:txBody>
                    <a:bodyPr/>
                    <a:lstStyle/>
                    <a:p>
                      <a:r>
                        <a:rPr lang="en-US" sz="1800" b="1" kern="1200" dirty="0" smtClean="0">
                          <a:solidFill>
                            <a:schemeClr val="lt1"/>
                          </a:solidFill>
                          <a:effectLst/>
                          <a:latin typeface="+mn-lt"/>
                          <a:ea typeface="+mn-ea"/>
                          <a:cs typeface="+mn-cs"/>
                        </a:rPr>
                        <a:t>Requirement ID</a:t>
                      </a:r>
                      <a:endParaRPr lang="en-US" dirty="0"/>
                    </a:p>
                  </a:txBody>
                  <a:tcPr/>
                </a:tc>
                <a:tc>
                  <a:txBody>
                    <a:bodyPr/>
                    <a:lstStyle/>
                    <a:p>
                      <a:r>
                        <a:rPr lang="en-US" sz="1800" b="1" kern="1200" dirty="0" smtClean="0">
                          <a:solidFill>
                            <a:schemeClr val="lt1"/>
                          </a:solidFill>
                          <a:effectLst/>
                          <a:latin typeface="+mn-lt"/>
                          <a:ea typeface="+mn-ea"/>
                          <a:cs typeface="+mn-cs"/>
                        </a:rPr>
                        <a:t>Requirement Statement</a:t>
                      </a:r>
                      <a:endParaRPr lang="en-US" dirty="0"/>
                    </a:p>
                  </a:txBody>
                  <a:tcPr/>
                </a:tc>
                <a:tc>
                  <a:txBody>
                    <a:bodyPr/>
                    <a:lstStyle/>
                    <a:p>
                      <a:r>
                        <a:rPr lang="en-US" sz="1800" b="1" kern="1200" dirty="0" smtClean="0">
                          <a:solidFill>
                            <a:schemeClr val="lt1"/>
                          </a:solidFill>
                          <a:effectLst/>
                          <a:latin typeface="+mn-lt"/>
                          <a:ea typeface="+mn-ea"/>
                          <a:cs typeface="+mn-cs"/>
                        </a:rPr>
                        <a:t>Must/Want</a:t>
                      </a:r>
                      <a:endParaRPr lang="en-US" dirty="0"/>
                    </a:p>
                  </a:txBody>
                  <a:tcPr/>
                </a:tc>
                <a:tc>
                  <a:txBody>
                    <a:bodyPr/>
                    <a:lstStyle/>
                    <a:p>
                      <a:r>
                        <a:rPr lang="en-US" sz="1800" b="1" kern="1200" dirty="0" smtClean="0">
                          <a:solidFill>
                            <a:schemeClr val="lt1"/>
                          </a:solidFill>
                          <a:effectLst/>
                          <a:latin typeface="+mn-lt"/>
                          <a:ea typeface="+mn-ea"/>
                          <a:cs typeface="+mn-cs"/>
                        </a:rPr>
                        <a:t>Comments</a:t>
                      </a:r>
                      <a:endParaRPr lang="en-US" dirty="0"/>
                    </a:p>
                  </a:txBody>
                  <a:tcPr/>
                </a:tc>
              </a:tr>
              <a:tr h="370840">
                <a:tc>
                  <a:txBody>
                    <a:bodyPr/>
                    <a:lstStyle/>
                    <a:p>
                      <a:r>
                        <a:rPr lang="en-US" sz="1800" kern="1200" dirty="0" smtClean="0">
                          <a:solidFill>
                            <a:schemeClr val="dk1"/>
                          </a:solidFill>
                          <a:effectLst/>
                          <a:latin typeface="+mn-lt"/>
                          <a:ea typeface="+mn-ea"/>
                          <a:cs typeface="+mn-cs"/>
                        </a:rPr>
                        <a:t>FR001</a:t>
                      </a:r>
                      <a:endParaRPr lang="en-US" dirty="0"/>
                    </a:p>
                  </a:txBody>
                  <a:tcPr/>
                </a:tc>
                <a:tc>
                  <a:txBody>
                    <a:bodyPr/>
                    <a:lstStyle/>
                    <a:p>
                      <a:r>
                        <a:rPr lang="en-US" sz="1200" kern="1200" dirty="0" smtClean="0">
                          <a:solidFill>
                            <a:schemeClr val="dk1"/>
                          </a:solidFill>
                          <a:effectLst/>
                          <a:latin typeface="+mn-lt"/>
                          <a:ea typeface="+mn-ea"/>
                          <a:cs typeface="+mn-cs"/>
                        </a:rPr>
                        <a:t>The Home page shall have a  list of the purpose of the organization</a:t>
                      </a:r>
                      <a:endParaRPr lang="en-US" sz="1200" dirty="0"/>
                    </a:p>
                  </a:txBody>
                  <a:tcPr/>
                </a:tc>
                <a:tc>
                  <a:txBody>
                    <a:bodyPr/>
                    <a:lstStyle/>
                    <a:p>
                      <a:r>
                        <a:rPr lang="en-US" sz="1200" kern="1200" dirty="0" smtClean="0">
                          <a:solidFill>
                            <a:schemeClr val="dk1"/>
                          </a:solidFill>
                          <a:effectLst/>
                          <a:latin typeface="+mn-lt"/>
                          <a:ea typeface="+mn-ea"/>
                          <a:cs typeface="+mn-cs"/>
                        </a:rPr>
                        <a:t>Must</a:t>
                      </a:r>
                      <a:endParaRPr lang="en-US" sz="1200" dirty="0"/>
                    </a:p>
                  </a:txBody>
                  <a:tcPr/>
                </a:tc>
                <a:tc>
                  <a:txBody>
                    <a:bodyPr/>
                    <a:lstStyle/>
                    <a:p>
                      <a:endParaRPr lang="en-US" dirty="0"/>
                    </a:p>
                  </a:txBody>
                  <a:tcPr/>
                </a:tc>
              </a:tr>
              <a:tr h="370840">
                <a:tc>
                  <a:txBody>
                    <a:bodyPr/>
                    <a:lstStyle/>
                    <a:p>
                      <a:r>
                        <a:rPr lang="en-US" sz="1800" kern="1200" dirty="0" smtClean="0">
                          <a:solidFill>
                            <a:schemeClr val="dk1"/>
                          </a:solidFill>
                          <a:effectLst/>
                          <a:latin typeface="+mn-lt"/>
                          <a:ea typeface="+mn-ea"/>
                          <a:cs typeface="+mn-cs"/>
                        </a:rPr>
                        <a:t>FR002</a:t>
                      </a:r>
                      <a:endParaRPr lang="en-US" dirty="0"/>
                    </a:p>
                  </a:txBody>
                  <a:tcPr/>
                </a:tc>
                <a:tc>
                  <a:txBody>
                    <a:bodyPr/>
                    <a:lstStyle/>
                    <a:p>
                      <a:r>
                        <a:rPr lang="en-US" sz="1200" kern="1200" dirty="0" smtClean="0">
                          <a:solidFill>
                            <a:schemeClr val="dk1"/>
                          </a:solidFill>
                          <a:effectLst/>
                          <a:latin typeface="+mn-lt"/>
                          <a:ea typeface="+mn-ea"/>
                          <a:cs typeface="+mn-cs"/>
                        </a:rPr>
                        <a:t>The Home page shall list categories from where user may select their desired options</a:t>
                      </a:r>
                      <a:r>
                        <a:rPr lang="en-US" sz="1100" kern="1200" dirty="0" smtClean="0">
                          <a:solidFill>
                            <a:schemeClr val="dk1"/>
                          </a:solidFill>
                          <a:effectLst/>
                          <a:latin typeface="+mn-lt"/>
                          <a:ea typeface="+mn-ea"/>
                          <a:cs typeface="+mn-cs"/>
                        </a:rPr>
                        <a:t>.</a:t>
                      </a:r>
                      <a:endParaRPr lang="en-US" sz="1100" dirty="0"/>
                    </a:p>
                  </a:txBody>
                  <a:tcPr/>
                </a:tc>
                <a:tc>
                  <a:txBody>
                    <a:bodyPr/>
                    <a:lstStyle/>
                    <a:p>
                      <a:endParaRPr lang="en-US"/>
                    </a:p>
                  </a:txBody>
                  <a:tcPr/>
                </a:tc>
                <a:tc>
                  <a:txBody>
                    <a:bodyPr/>
                    <a:lstStyle/>
                    <a:p>
                      <a:endParaRPr lang="en-US"/>
                    </a:p>
                  </a:txBody>
                  <a:tcPr/>
                </a:tc>
              </a:tr>
              <a:tr h="370840">
                <a:tc>
                  <a:txBody>
                    <a:bodyPr/>
                    <a:lstStyle/>
                    <a:p>
                      <a:r>
                        <a:rPr lang="en-US" sz="1800" kern="1200" dirty="0" smtClean="0">
                          <a:solidFill>
                            <a:schemeClr val="dk1"/>
                          </a:solidFill>
                          <a:effectLst/>
                          <a:latin typeface="+mn-lt"/>
                          <a:ea typeface="+mn-ea"/>
                          <a:cs typeface="+mn-cs"/>
                        </a:rPr>
                        <a:t>FR003</a:t>
                      </a:r>
                      <a:endParaRPr lang="en-US" dirty="0"/>
                    </a:p>
                  </a:txBody>
                  <a:tcPr/>
                </a:tc>
                <a:tc>
                  <a:txBody>
                    <a:bodyPr/>
                    <a:lstStyle/>
                    <a:p>
                      <a:r>
                        <a:rPr lang="en-US" sz="1200" kern="1200" dirty="0" smtClean="0">
                          <a:solidFill>
                            <a:schemeClr val="dk1"/>
                          </a:solidFill>
                          <a:effectLst/>
                          <a:latin typeface="+mn-lt"/>
                          <a:ea typeface="+mn-ea"/>
                          <a:cs typeface="+mn-cs"/>
                        </a:rPr>
                        <a:t>The Home page may show categories like job, course outline, online institution, set location etc.</a:t>
                      </a:r>
                      <a:endParaRPr lang="en-US" sz="1200" dirty="0"/>
                    </a:p>
                  </a:txBody>
                  <a:tcPr/>
                </a:tc>
                <a:tc>
                  <a:txBody>
                    <a:bodyPr/>
                    <a:lstStyle/>
                    <a:p>
                      <a:endParaRPr lang="en-US"/>
                    </a:p>
                  </a:txBody>
                  <a:tcPr/>
                </a:tc>
                <a:tc>
                  <a:txBody>
                    <a:bodyPr/>
                    <a:lstStyle/>
                    <a:p>
                      <a:r>
                        <a:rPr lang="en-US" sz="1200" kern="1200" dirty="0" smtClean="0">
                          <a:solidFill>
                            <a:schemeClr val="dk1"/>
                          </a:solidFill>
                          <a:effectLst/>
                          <a:latin typeface="+mn-lt"/>
                          <a:ea typeface="+mn-ea"/>
                          <a:cs typeface="+mn-cs"/>
                        </a:rPr>
                        <a:t>We have a spreadsheet that contains the students name, institution names, email, location etc.</a:t>
                      </a:r>
                      <a:endParaRPr lang="en-US" sz="1200" dirty="0"/>
                    </a:p>
                  </a:txBody>
                  <a:tcPr/>
                </a:tc>
              </a:tr>
            </a:tbl>
          </a:graphicData>
        </a:graphic>
      </p:graphicFrame>
    </p:spTree>
    <p:extLst>
      <p:ext uri="{BB962C8B-B14F-4D97-AF65-F5344CB8AC3E}">
        <p14:creationId xmlns:p14="http://schemas.microsoft.com/office/powerpoint/2010/main" val="3644695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FUNCTIONAL REQUIREMENTS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91983637"/>
              </p:ext>
            </p:extLst>
          </p:nvPr>
        </p:nvGraphicFramePr>
        <p:xfrm>
          <a:off x="35496" y="987574"/>
          <a:ext cx="6096000" cy="4053840"/>
        </p:xfrm>
        <a:graphic>
          <a:graphicData uri="http://schemas.openxmlformats.org/drawingml/2006/table">
            <a:tbl>
              <a:tblPr firstRow="1" bandRow="1">
                <a:tableStyleId>{93296810-A885-4BE3-A3E7-6D5BEEA58F35}</a:tableStyleId>
              </a:tblPr>
              <a:tblGrid>
                <a:gridCol w="1524000"/>
                <a:gridCol w="1524000"/>
                <a:gridCol w="1524000"/>
                <a:gridCol w="1524000"/>
              </a:tblGrid>
              <a:tr h="370840">
                <a:tc>
                  <a:txBody>
                    <a:bodyPr/>
                    <a:lstStyle/>
                    <a:p>
                      <a:r>
                        <a:rPr lang="en-US" sz="1100" dirty="0" smtClean="0"/>
                        <a:t>REQUIREMENT</a:t>
                      </a:r>
                      <a:r>
                        <a:rPr lang="en-US" sz="1100" baseline="0" dirty="0" smtClean="0"/>
                        <a:t> ID</a:t>
                      </a:r>
                      <a:endParaRPr lang="en-US" sz="1100" dirty="0"/>
                    </a:p>
                  </a:txBody>
                  <a:tcPr/>
                </a:tc>
                <a:tc>
                  <a:txBody>
                    <a:bodyPr/>
                    <a:lstStyle/>
                    <a:p>
                      <a:r>
                        <a:rPr lang="en-US" sz="1000" dirty="0" smtClean="0"/>
                        <a:t>REQUIREMENT</a:t>
                      </a:r>
                      <a:r>
                        <a:rPr lang="en-US" sz="1000" baseline="0" dirty="0" smtClean="0"/>
                        <a:t> STATEMENT</a:t>
                      </a:r>
                      <a:endParaRPr lang="en-US" sz="1000" dirty="0"/>
                    </a:p>
                  </a:txBody>
                  <a:tcPr/>
                </a:tc>
                <a:tc>
                  <a:txBody>
                    <a:bodyPr/>
                    <a:lstStyle/>
                    <a:p>
                      <a:r>
                        <a:rPr lang="en-US" sz="1000" dirty="0" smtClean="0"/>
                        <a:t>MUST  /  WANT</a:t>
                      </a:r>
                      <a:endParaRPr lang="en-US" sz="1000" dirty="0"/>
                    </a:p>
                  </a:txBody>
                  <a:tcPr/>
                </a:tc>
                <a:tc>
                  <a:txBody>
                    <a:bodyPr/>
                    <a:lstStyle/>
                    <a:p>
                      <a:r>
                        <a:rPr lang="en-US" sz="1000" dirty="0" smtClean="0"/>
                        <a:t>COMMENTS</a:t>
                      </a:r>
                      <a:endParaRPr lang="en-US" sz="1000" dirty="0"/>
                    </a:p>
                  </a:txBody>
                  <a:tcPr/>
                </a:tc>
              </a:tr>
              <a:tr h="370840">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FR004</a:t>
                      </a:r>
                    </a:p>
                  </a:txBody>
                  <a:tcPr marL="68580" marR="68580" marT="0" marB="0"/>
                </a:tc>
                <a:tc>
                  <a:txBody>
                    <a:bodyPr/>
                    <a:lstStyle/>
                    <a:p>
                      <a:pPr marL="0" marR="0">
                        <a:spcBef>
                          <a:spcPts val="0"/>
                        </a:spcBef>
                        <a:spcAft>
                          <a:spcPts val="600"/>
                        </a:spcAft>
                      </a:pPr>
                      <a:r>
                        <a:rPr lang="en-US" sz="1200" kern="50" dirty="0">
                          <a:effectLst/>
                          <a:latin typeface="Times New Roman" panose="02020603050405020304" pitchFamily="18" charset="0"/>
                          <a:ea typeface="Times New Roman" panose="02020603050405020304" pitchFamily="18" charset="0"/>
                        </a:rPr>
                        <a:t>Students will be able pay for online courses and there will be list of courses which students can avail for free.</a:t>
                      </a:r>
                    </a:p>
                  </a:txBody>
                  <a:tcPr marL="68580" marR="68580" marT="0" marB="0"/>
                </a:tc>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Must</a:t>
                      </a:r>
                    </a:p>
                  </a:txBody>
                  <a:tcPr marL="68580" marR="68580" marT="0" marB="0"/>
                </a:tc>
                <a:tc>
                  <a:txBody>
                    <a:bodyPr/>
                    <a:lstStyle/>
                    <a:p>
                      <a:pPr marL="0" marR="0">
                        <a:spcBef>
                          <a:spcPts val="0"/>
                        </a:spcBef>
                        <a:spcAft>
                          <a:spcPts val="600"/>
                        </a:spcAft>
                      </a:pPr>
                      <a:r>
                        <a:rPr lang="en-US" sz="1200" kern="50" dirty="0">
                          <a:effectLst/>
                          <a:latin typeface="Times New Roman" panose="02020603050405020304" pitchFamily="18" charset="0"/>
                          <a:ea typeface="Times New Roman" panose="02020603050405020304" pitchFamily="18" charset="0"/>
                        </a:rPr>
                        <a:t>Credit cards/ </a:t>
                      </a:r>
                      <a:r>
                        <a:rPr lang="en-US" sz="1200" kern="50" dirty="0" err="1" smtClean="0">
                          <a:effectLst/>
                          <a:latin typeface="Times New Roman" panose="02020603050405020304" pitchFamily="18" charset="0"/>
                          <a:ea typeface="Times New Roman" panose="02020603050405020304" pitchFamily="18" charset="0"/>
                        </a:rPr>
                        <a:t>Payple</a:t>
                      </a:r>
                      <a:endParaRPr lang="en-US" sz="1200" kern="50" dirty="0">
                        <a:effectLst/>
                        <a:latin typeface="Times New Roman" panose="02020603050405020304" pitchFamily="18" charset="0"/>
                        <a:ea typeface="Times New Roman" panose="02020603050405020304" pitchFamily="18" charset="0"/>
                      </a:endParaRPr>
                    </a:p>
                  </a:txBody>
                  <a:tcPr marL="68580" marR="68580" marT="0" marB="0"/>
                </a:tc>
              </a:tr>
              <a:tr h="370840">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FR005</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If students select any courses they’ll be provided suggestions of courses available in those particular institutions.</a:t>
                      </a:r>
                    </a:p>
                  </a:txBody>
                  <a:tcPr marL="68580" marR="68580" marT="0" marB="0"/>
                </a:tc>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Must</a:t>
                      </a:r>
                    </a:p>
                  </a:txBody>
                  <a:tcPr marL="68580" marR="68580" marT="0" marB="0"/>
                </a:tc>
                <a:tc>
                  <a:txBody>
                    <a:bodyPr/>
                    <a:lstStyle/>
                    <a:p>
                      <a:pPr marL="0" marR="0">
                        <a:spcBef>
                          <a:spcPts val="0"/>
                        </a:spcBef>
                        <a:spcAft>
                          <a:spcPts val="600"/>
                        </a:spcAft>
                      </a:pPr>
                      <a:r>
                        <a:rPr lang="en-US" sz="1200" kern="50" dirty="0">
                          <a:effectLst/>
                          <a:latin typeface="Times New Roman" panose="02020603050405020304" pitchFamily="18" charset="0"/>
                          <a:ea typeface="Times New Roman" panose="02020603050405020304" pitchFamily="18" charset="0"/>
                        </a:rPr>
                        <a:t> </a:t>
                      </a:r>
                    </a:p>
                  </a:txBody>
                  <a:tcPr marL="68580" marR="68580" marT="0" marB="0"/>
                </a:tc>
              </a:tr>
              <a:tr h="370840">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FR006</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Links of some part and full time job will be provided from where students can avail this job according to their interest and qualities job can be paid or unpaid depending on experience</a:t>
                      </a:r>
                    </a:p>
                  </a:txBody>
                  <a:tcPr marL="68580" marR="68580" marT="0" marB="0"/>
                </a:tc>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Must</a:t>
                      </a:r>
                    </a:p>
                  </a:txBody>
                  <a:tcPr marL="68580" marR="68580" marT="0" marB="0"/>
                </a:tc>
                <a:tc>
                  <a:txBody>
                    <a:bodyPr/>
                    <a:lstStyle/>
                    <a:p>
                      <a:pPr marL="0" marR="0">
                        <a:spcBef>
                          <a:spcPts val="0"/>
                        </a:spcBef>
                        <a:spcAft>
                          <a:spcPts val="600"/>
                        </a:spcAft>
                      </a:pPr>
                      <a:r>
                        <a:rPr lang="en-US" sz="1200" kern="50" dirty="0">
                          <a:effectLst/>
                          <a:latin typeface="Times New Roman" panose="02020603050405020304" pitchFamily="18" charset="0"/>
                          <a:ea typeface="Times New Roman" panose="02020603050405020304" pitchFamily="18" charset="0"/>
                        </a:rPr>
                        <a:t>Salary will be provided via online or </a:t>
                      </a:r>
                      <a:r>
                        <a:rPr lang="en-US" sz="1200" kern="50" dirty="0" err="1">
                          <a:effectLst/>
                          <a:latin typeface="Times New Roman" panose="02020603050405020304" pitchFamily="18" charset="0"/>
                          <a:ea typeface="Times New Roman" panose="02020603050405020304" pitchFamily="18" charset="0"/>
                        </a:rPr>
                        <a:t>Paypal</a:t>
                      </a:r>
                      <a:endParaRPr lang="en-US" sz="1200" kern="5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815085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FUNCTIONAL REQUIREMENTS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28469887"/>
              </p:ext>
            </p:extLst>
          </p:nvPr>
        </p:nvGraphicFramePr>
        <p:xfrm>
          <a:off x="246006" y="1059582"/>
          <a:ext cx="7134308" cy="3840480"/>
        </p:xfrm>
        <a:graphic>
          <a:graphicData uri="http://schemas.openxmlformats.org/drawingml/2006/table">
            <a:tbl>
              <a:tblPr firstRow="1" bandRow="1">
                <a:tableStyleId>{21E4AEA4-8DFA-4A89-87EB-49C32662AFE0}</a:tableStyleId>
              </a:tblPr>
              <a:tblGrid>
                <a:gridCol w="1783577"/>
                <a:gridCol w="1783577"/>
                <a:gridCol w="1783577"/>
                <a:gridCol w="1783577"/>
              </a:tblGrid>
              <a:tr h="370840">
                <a:tc>
                  <a:txBody>
                    <a:bodyPr/>
                    <a:lstStyle/>
                    <a:p>
                      <a:r>
                        <a:rPr lang="en-US" sz="1800" b="1" kern="1200" dirty="0" smtClean="0">
                          <a:solidFill>
                            <a:schemeClr val="lt1"/>
                          </a:solidFill>
                          <a:effectLst/>
                          <a:latin typeface="+mn-lt"/>
                          <a:ea typeface="+mn-ea"/>
                          <a:cs typeface="+mn-cs"/>
                        </a:rPr>
                        <a:t>Requirement ID</a:t>
                      </a:r>
                      <a:endParaRPr lang="en-US" dirty="0"/>
                    </a:p>
                  </a:txBody>
                  <a:tcPr/>
                </a:tc>
                <a:tc>
                  <a:txBody>
                    <a:bodyPr/>
                    <a:lstStyle/>
                    <a:p>
                      <a:r>
                        <a:rPr lang="en-US" sz="1800" b="1" kern="1200" dirty="0" smtClean="0">
                          <a:solidFill>
                            <a:schemeClr val="lt1"/>
                          </a:solidFill>
                          <a:effectLst/>
                          <a:latin typeface="+mn-lt"/>
                          <a:ea typeface="+mn-ea"/>
                          <a:cs typeface="+mn-cs"/>
                        </a:rPr>
                        <a:t>Requirement Statement</a:t>
                      </a:r>
                      <a:endParaRPr lang="en-US" dirty="0"/>
                    </a:p>
                  </a:txBody>
                  <a:tcPr/>
                </a:tc>
                <a:tc>
                  <a:txBody>
                    <a:bodyPr/>
                    <a:lstStyle/>
                    <a:p>
                      <a:r>
                        <a:rPr lang="en-US" sz="1800" b="1" kern="1200" dirty="0" smtClean="0">
                          <a:solidFill>
                            <a:schemeClr val="lt1"/>
                          </a:solidFill>
                          <a:effectLst/>
                          <a:latin typeface="+mn-lt"/>
                          <a:ea typeface="+mn-ea"/>
                          <a:cs typeface="+mn-cs"/>
                        </a:rPr>
                        <a:t>Must/Want</a:t>
                      </a:r>
                      <a:endParaRPr lang="en-US" dirty="0"/>
                    </a:p>
                  </a:txBody>
                  <a:tcPr/>
                </a:tc>
                <a:tc>
                  <a:txBody>
                    <a:bodyPr/>
                    <a:lstStyle/>
                    <a:p>
                      <a:r>
                        <a:rPr lang="en-US" sz="1800" b="1" kern="1200" dirty="0" smtClean="0">
                          <a:solidFill>
                            <a:schemeClr val="lt1"/>
                          </a:solidFill>
                          <a:effectLst/>
                          <a:latin typeface="+mn-lt"/>
                          <a:ea typeface="+mn-ea"/>
                          <a:cs typeface="+mn-cs"/>
                        </a:rPr>
                        <a:t>Comments</a:t>
                      </a:r>
                      <a:endParaRPr lang="en-US" dirty="0"/>
                    </a:p>
                  </a:txBody>
                  <a:tcPr/>
                </a:tc>
              </a:tr>
              <a:tr h="370840">
                <a:tc>
                  <a:txBody>
                    <a:bodyPr/>
                    <a:lstStyle/>
                    <a:p>
                      <a:r>
                        <a:rPr lang="en-US" sz="1800" kern="1200" dirty="0" smtClean="0">
                          <a:solidFill>
                            <a:schemeClr val="dk1"/>
                          </a:solidFill>
                          <a:effectLst/>
                          <a:latin typeface="+mn-lt"/>
                          <a:ea typeface="+mn-ea"/>
                          <a:cs typeface="+mn-cs"/>
                        </a:rPr>
                        <a:t>FR007</a:t>
                      </a:r>
                      <a:endParaRPr lang="en-US" dirty="0"/>
                    </a:p>
                  </a:txBody>
                  <a:tcPr/>
                </a:tc>
                <a:tc>
                  <a:txBody>
                    <a:bodyPr/>
                    <a:lstStyle/>
                    <a:p>
                      <a:r>
                        <a:rPr lang="en-US" sz="1100" kern="1200" dirty="0" smtClean="0">
                          <a:solidFill>
                            <a:schemeClr val="dk1"/>
                          </a:solidFill>
                          <a:effectLst/>
                          <a:latin typeface="+mn-lt"/>
                          <a:ea typeface="+mn-ea"/>
                          <a:cs typeface="+mn-cs"/>
                        </a:rPr>
                        <a:t>The software will scan results as well as credit completed from each student and match it with all the jobs or courses. After that it determine which jobs or courses are eligible for that user. Then it shows all the filter results</a:t>
                      </a:r>
                      <a:endParaRPr lang="en-US" sz="1100" dirty="0"/>
                    </a:p>
                  </a:txBody>
                  <a:tcPr/>
                </a:tc>
                <a:tc>
                  <a:txBody>
                    <a:bodyPr/>
                    <a:lstStyle/>
                    <a:p>
                      <a:r>
                        <a:rPr lang="en-US" sz="1200" kern="1200" dirty="0" smtClean="0">
                          <a:solidFill>
                            <a:schemeClr val="dk1"/>
                          </a:solidFill>
                          <a:effectLst/>
                          <a:latin typeface="+mn-lt"/>
                          <a:ea typeface="+mn-ea"/>
                          <a:cs typeface="+mn-cs"/>
                        </a:rPr>
                        <a:t>Must</a:t>
                      </a:r>
                      <a:endParaRPr lang="en-US" sz="1200" dirty="0"/>
                    </a:p>
                  </a:txBody>
                  <a:tcPr/>
                </a:tc>
                <a:tc>
                  <a:txBody>
                    <a:bodyPr/>
                    <a:lstStyle/>
                    <a:p>
                      <a:endParaRPr lang="en-US" dirty="0"/>
                    </a:p>
                  </a:txBody>
                  <a:tcPr/>
                </a:tc>
              </a:tr>
              <a:tr h="370840">
                <a:tc>
                  <a:txBody>
                    <a:bodyPr/>
                    <a:lstStyle/>
                    <a:p>
                      <a:r>
                        <a:rPr lang="en-US" sz="1800" kern="1200" dirty="0" smtClean="0">
                          <a:solidFill>
                            <a:schemeClr val="dk1"/>
                          </a:solidFill>
                          <a:effectLst/>
                          <a:latin typeface="+mn-lt"/>
                          <a:ea typeface="+mn-ea"/>
                          <a:cs typeface="+mn-cs"/>
                        </a:rPr>
                        <a:t>FR008</a:t>
                      </a:r>
                      <a:endParaRPr lang="en-US" dirty="0"/>
                    </a:p>
                  </a:txBody>
                  <a:tcPr/>
                </a:tc>
                <a:tc>
                  <a:txBody>
                    <a:bodyPr/>
                    <a:lstStyle/>
                    <a:p>
                      <a:r>
                        <a:rPr lang="en-US" sz="1100" kern="1200" dirty="0" smtClean="0">
                          <a:solidFill>
                            <a:schemeClr val="dk1"/>
                          </a:solidFill>
                          <a:effectLst/>
                          <a:latin typeface="+mn-lt"/>
                          <a:ea typeface="+mn-ea"/>
                          <a:cs typeface="+mn-cs"/>
                        </a:rPr>
                        <a:t>The user will have the option to edit their profile. They can change their name, number of courses completed as well as their results. Moreover they’ll also have the option to delete their account from the server.</a:t>
                      </a:r>
                      <a:endParaRPr lang="en-US" sz="1100" kern="1200" dirty="0">
                        <a:solidFill>
                          <a:schemeClr val="dk1"/>
                        </a:solidFill>
                        <a:effectLst/>
                        <a:latin typeface="+mn-lt"/>
                        <a:ea typeface="+mn-ea"/>
                        <a:cs typeface="+mn-cs"/>
                      </a:endParaRPr>
                    </a:p>
                  </a:txBody>
                  <a:tcPr/>
                </a:tc>
                <a:tc>
                  <a:txBody>
                    <a:bodyPr/>
                    <a:lstStyle/>
                    <a:p>
                      <a:r>
                        <a:rPr lang="en-US" sz="1200" kern="1200" dirty="0" smtClean="0">
                          <a:solidFill>
                            <a:schemeClr val="dk1"/>
                          </a:solidFill>
                          <a:effectLst/>
                          <a:latin typeface="+mn-lt"/>
                          <a:ea typeface="+mn-ea"/>
                          <a:cs typeface="+mn-cs"/>
                        </a:rPr>
                        <a:t>Must</a:t>
                      </a:r>
                      <a:endParaRPr lang="en-US" sz="1200"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054040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NON-FUNCTIONAL REQUIREMENTS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96527249"/>
              </p:ext>
            </p:extLst>
          </p:nvPr>
        </p:nvGraphicFramePr>
        <p:xfrm>
          <a:off x="539552" y="1707654"/>
          <a:ext cx="6096000" cy="3307080"/>
        </p:xfrm>
        <a:graphic>
          <a:graphicData uri="http://schemas.openxmlformats.org/drawingml/2006/table">
            <a:tbl>
              <a:tblPr firstRow="1" bandRow="1">
                <a:tableStyleId>{93296810-A885-4BE3-A3E7-6D5BEEA58F35}</a:tableStyleId>
              </a:tblPr>
              <a:tblGrid>
                <a:gridCol w="1524000"/>
                <a:gridCol w="1524000"/>
                <a:gridCol w="1524000"/>
                <a:gridCol w="1524000"/>
              </a:tblGrid>
              <a:tr h="370840">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Requirement ID</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Requirement Statement</a:t>
                      </a:r>
                    </a:p>
                  </a:txBody>
                  <a:tcPr marL="68580" marR="68580" marT="0" marB="0"/>
                </a:tc>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Must/Want</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Comments</a:t>
                      </a:r>
                    </a:p>
                  </a:txBody>
                  <a:tcPr marL="68580" marR="68580" marT="0" marB="0"/>
                </a:tc>
              </a:tr>
              <a:tr h="370840">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NF001</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This App shall cost less than $1,000 to build.</a:t>
                      </a:r>
                    </a:p>
                  </a:txBody>
                  <a:tcPr marL="68580" marR="68580" marT="0" marB="0"/>
                </a:tc>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Must</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 </a:t>
                      </a:r>
                    </a:p>
                  </a:txBody>
                  <a:tcPr marL="68580" marR="68580" marT="0" marB="0"/>
                </a:tc>
              </a:tr>
              <a:tr h="370840">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NF002</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The App shall be secure from hackers.</a:t>
                      </a:r>
                    </a:p>
                  </a:txBody>
                  <a:tcPr marL="68580" marR="68580" marT="0" marB="0"/>
                </a:tc>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Must</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 </a:t>
                      </a:r>
                    </a:p>
                  </a:txBody>
                  <a:tcPr marL="68580" marR="68580" marT="0" marB="0"/>
                </a:tc>
              </a:tr>
              <a:tr h="370840">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NF003</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This App is user friendly for students they’ll have a clear view on what courses they shall focus more.</a:t>
                      </a:r>
                    </a:p>
                  </a:txBody>
                  <a:tcPr marL="68580" marR="68580" marT="0" marB="0"/>
                </a:tc>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Must</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 </a:t>
                      </a:r>
                    </a:p>
                  </a:txBody>
                  <a:tcPr marL="68580" marR="68580" marT="0" marB="0"/>
                </a:tc>
              </a:tr>
              <a:tr h="370840">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NF004</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The website shall be backed up nightly and be able to be restored on one hour’s notice.</a:t>
                      </a:r>
                    </a:p>
                  </a:txBody>
                  <a:tcPr marL="68580" marR="68580" marT="0" marB="0"/>
                </a:tc>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Must</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 </a:t>
                      </a:r>
                    </a:p>
                  </a:txBody>
                  <a:tcPr marL="68580" marR="68580" marT="0" marB="0"/>
                </a:tc>
              </a:tr>
              <a:tr h="370840">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NF005</a:t>
                      </a:r>
                    </a:p>
                  </a:txBody>
                  <a:tcPr marL="68580" marR="68580" marT="0" marB="0"/>
                </a:tc>
                <a:tc>
                  <a:txBody>
                    <a:bodyPr/>
                    <a:lstStyle/>
                    <a:p>
                      <a:pPr marL="0" marR="0">
                        <a:spcBef>
                          <a:spcPts val="0"/>
                        </a:spcBef>
                        <a:spcAft>
                          <a:spcPts val="600"/>
                        </a:spcAft>
                      </a:pPr>
                      <a:r>
                        <a:rPr lang="en-US" sz="1200" kern="50">
                          <a:effectLst/>
                          <a:latin typeface="Times New Roman" panose="02020603050405020304" pitchFamily="18" charset="0"/>
                          <a:ea typeface="Times New Roman" panose="02020603050405020304" pitchFamily="18" charset="0"/>
                        </a:rPr>
                        <a:t>Student’s information will be secured within the application.</a:t>
                      </a:r>
                    </a:p>
                  </a:txBody>
                  <a:tcPr marL="68580" marR="68580" marT="0" marB="0"/>
                </a:tc>
                <a:tc>
                  <a:txBody>
                    <a:bodyPr/>
                    <a:lstStyle/>
                    <a:p>
                      <a:pPr marL="0" marR="0" algn="ctr">
                        <a:spcBef>
                          <a:spcPts val="0"/>
                        </a:spcBef>
                        <a:spcAft>
                          <a:spcPts val="600"/>
                        </a:spcAft>
                      </a:pPr>
                      <a:r>
                        <a:rPr lang="en-US" sz="1200" kern="50">
                          <a:effectLst/>
                          <a:latin typeface="Times New Roman" panose="02020603050405020304" pitchFamily="18" charset="0"/>
                          <a:ea typeface="Times New Roman" panose="02020603050405020304" pitchFamily="18" charset="0"/>
                        </a:rPr>
                        <a:t>Must</a:t>
                      </a:r>
                    </a:p>
                  </a:txBody>
                  <a:tcPr marL="68580" marR="68580" marT="0" marB="0"/>
                </a:tc>
                <a:tc>
                  <a:txBody>
                    <a:bodyPr/>
                    <a:lstStyle/>
                    <a:p>
                      <a:pPr marL="0" marR="0">
                        <a:spcBef>
                          <a:spcPts val="0"/>
                        </a:spcBef>
                        <a:spcAft>
                          <a:spcPts val="600"/>
                        </a:spcAft>
                      </a:pPr>
                      <a:r>
                        <a:rPr lang="en-US" sz="1200" kern="50" dirty="0">
                          <a:effectLst/>
                          <a:latin typeface="Times New Roman" panose="02020603050405020304" pitchFamily="18" charset="0"/>
                          <a:ea typeface="Times New Roman" panose="02020603050405020304" pitchFamily="18" charset="0"/>
                        </a:rPr>
                        <a:t> </a:t>
                      </a:r>
                    </a:p>
                  </a:txBody>
                  <a:tcPr marL="68580" marR="68580" marT="0" marB="0"/>
                </a:tc>
              </a:tr>
            </a:tbl>
          </a:graphicData>
        </a:graphic>
      </p:graphicFrame>
    </p:spTree>
    <p:extLst>
      <p:ext uri="{BB962C8B-B14F-4D97-AF65-F5344CB8AC3E}">
        <p14:creationId xmlns:p14="http://schemas.microsoft.com/office/powerpoint/2010/main" val="27309868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FEATURES</a:t>
            </a:r>
            <a:endParaRPr lang="en-US" dirty="0"/>
          </a:p>
        </p:txBody>
      </p:sp>
      <p:sp>
        <p:nvSpPr>
          <p:cNvPr id="4" name="TextBox 3"/>
          <p:cNvSpPr txBox="1"/>
          <p:nvPr/>
        </p:nvSpPr>
        <p:spPr>
          <a:xfrm>
            <a:off x="1691680" y="987574"/>
            <a:ext cx="7344816" cy="4524315"/>
          </a:xfrm>
          <a:prstGeom prst="rect">
            <a:avLst/>
          </a:prstGeom>
          <a:noFill/>
        </p:spPr>
        <p:txBody>
          <a:bodyPr wrap="square" rtlCol="0">
            <a:spAutoFit/>
          </a:bodyPr>
          <a:lstStyle/>
          <a:p>
            <a:pPr lvl="0"/>
            <a:r>
              <a:rPr lang="en-US" dirty="0" smtClean="0"/>
              <a:t>1)  Registration </a:t>
            </a:r>
            <a:r>
              <a:rPr lang="en-US" dirty="0"/>
              <a:t>: </a:t>
            </a:r>
            <a:r>
              <a:rPr lang="en-US" dirty="0" smtClean="0"/>
              <a:t>  </a:t>
            </a:r>
            <a:r>
              <a:rPr lang="en-US" dirty="0"/>
              <a:t>Every student must have to sign up an create an account to that application in order to get access to all the facilities to our software.</a:t>
            </a:r>
          </a:p>
          <a:p>
            <a:pPr lvl="0"/>
            <a:r>
              <a:rPr lang="en-US" dirty="0" smtClean="0"/>
              <a:t>2)  Log </a:t>
            </a:r>
            <a:r>
              <a:rPr lang="en-US" dirty="0"/>
              <a:t>in :   After completion of their registration they can log in to their respective accounts and check all the updates of newly arrived jobs and courses.</a:t>
            </a:r>
          </a:p>
          <a:p>
            <a:pPr lvl="0"/>
            <a:r>
              <a:rPr lang="en-US" dirty="0" smtClean="0"/>
              <a:t>3)  Set </a:t>
            </a:r>
            <a:r>
              <a:rPr lang="en-US" dirty="0"/>
              <a:t>constraints : </a:t>
            </a:r>
            <a:r>
              <a:rPr lang="en-US" dirty="0" smtClean="0"/>
              <a:t> After </a:t>
            </a:r>
            <a:r>
              <a:rPr lang="en-US" dirty="0"/>
              <a:t>selecting any options from the list provided in our system we can also set additional  conditions as per need. For example while selecting a courses we can also set location and range of money we want to pay for that course.</a:t>
            </a:r>
          </a:p>
          <a:p>
            <a:pPr lvl="0"/>
            <a:r>
              <a:rPr lang="en-US" dirty="0" smtClean="0"/>
              <a:t>4)  Auto </a:t>
            </a:r>
            <a:r>
              <a:rPr lang="en-US" dirty="0"/>
              <a:t>checker: </a:t>
            </a:r>
            <a:r>
              <a:rPr lang="en-US" dirty="0" smtClean="0"/>
              <a:t> The </a:t>
            </a:r>
            <a:r>
              <a:rPr lang="en-US" dirty="0"/>
              <a:t>software will filter before showing results all the eligible jobs and courses for that students. It will check students profile and match will all requirements to the particular jobs/courses and show results.</a:t>
            </a:r>
          </a:p>
          <a:p>
            <a:r>
              <a:rPr lang="en-US" dirty="0"/>
              <a:t> </a:t>
            </a:r>
          </a:p>
          <a:p>
            <a:endParaRPr lang="en-US" dirty="0"/>
          </a:p>
        </p:txBody>
      </p:sp>
    </p:spTree>
    <p:extLst>
      <p:ext uri="{BB962C8B-B14F-4D97-AF65-F5344CB8AC3E}">
        <p14:creationId xmlns:p14="http://schemas.microsoft.com/office/powerpoint/2010/main" val="31535094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843808" y="2211710"/>
            <a:ext cx="3470076" cy="576063"/>
          </a:xfrm>
          <a:prstGeom prst="rect">
            <a:avLst/>
          </a:prstGeom>
        </p:spPr>
        <p:txBody>
          <a:bodyPr/>
          <a:lstStyle/>
          <a:p>
            <a:pPr marL="0" indent="0" algn="ctr">
              <a:buNone/>
            </a:pPr>
            <a:r>
              <a:rPr lang="en-US" altLang="ko-KR" sz="3600" dirty="0">
                <a:latin typeface="+mj-lt"/>
              </a:rPr>
              <a:t>Thank you</a:t>
            </a:r>
            <a:endParaRPr lang="ko-KR" altLang="en-US" sz="3600" dirty="0">
              <a:latin typeface="+mj-lt"/>
            </a:endParaRPr>
          </a:p>
        </p:txBody>
      </p:sp>
    </p:spTree>
    <p:extLst>
      <p:ext uri="{BB962C8B-B14F-4D97-AF65-F5344CB8AC3E}">
        <p14:creationId xmlns:p14="http://schemas.microsoft.com/office/powerpoint/2010/main" val="61455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9791" y="3723878"/>
            <a:ext cx="6254655" cy="756413"/>
          </a:xfrm>
        </p:spPr>
        <p:txBody>
          <a:bodyPr/>
          <a:lstStyle/>
          <a:p>
            <a:r>
              <a:rPr lang="en-US" dirty="0" smtClean="0"/>
              <a:t>JOB AND COURSE PROPOSAL</a:t>
            </a:r>
            <a:endParaRPr lang="en-US" dirty="0"/>
          </a:p>
        </p:txBody>
      </p:sp>
      <p:sp>
        <p:nvSpPr>
          <p:cNvPr id="4" name="TextBox 3"/>
          <p:cNvSpPr txBox="1"/>
          <p:nvPr/>
        </p:nvSpPr>
        <p:spPr>
          <a:xfrm>
            <a:off x="6506175" y="1379857"/>
            <a:ext cx="2448272" cy="369332"/>
          </a:xfrm>
          <a:prstGeom prst="rect">
            <a:avLst/>
          </a:prstGeom>
          <a:solidFill>
            <a:schemeClr val="tx1">
              <a:lumMod val="65000"/>
              <a:lumOff val="35000"/>
            </a:schemeClr>
          </a:solidFill>
        </p:spPr>
        <p:txBody>
          <a:bodyPr wrap="square" rtlCol="0">
            <a:spAutoFit/>
          </a:bodyPr>
          <a:lstStyle/>
          <a:p>
            <a:r>
              <a:rPr lang="en-US" dirty="0" smtClean="0"/>
              <a:t>GROUP MEMBERS</a:t>
            </a:r>
            <a:endParaRPr lang="en-US" dirty="0"/>
          </a:p>
        </p:txBody>
      </p:sp>
      <p:sp>
        <p:nvSpPr>
          <p:cNvPr id="5" name="TextBox 4"/>
          <p:cNvSpPr txBox="1"/>
          <p:nvPr/>
        </p:nvSpPr>
        <p:spPr>
          <a:xfrm>
            <a:off x="6444208" y="1923678"/>
            <a:ext cx="2808312" cy="369332"/>
          </a:xfrm>
          <a:prstGeom prst="rect">
            <a:avLst/>
          </a:prstGeom>
          <a:noFill/>
        </p:spPr>
        <p:txBody>
          <a:bodyPr wrap="square" rtlCol="0">
            <a:spAutoFit/>
          </a:bodyPr>
          <a:lstStyle/>
          <a:p>
            <a:r>
              <a:rPr lang="en-US" dirty="0" smtClean="0">
                <a:solidFill>
                  <a:schemeClr val="accent6">
                    <a:lumMod val="50000"/>
                  </a:schemeClr>
                </a:solidFill>
              </a:rPr>
              <a:t>EHSANUL HAQUE</a:t>
            </a:r>
            <a:endParaRPr lang="en-US" dirty="0">
              <a:solidFill>
                <a:schemeClr val="accent6">
                  <a:lumMod val="50000"/>
                </a:schemeClr>
              </a:solidFill>
            </a:endParaRPr>
          </a:p>
        </p:txBody>
      </p:sp>
      <p:sp>
        <p:nvSpPr>
          <p:cNvPr id="6" name="TextBox 5"/>
          <p:cNvSpPr txBox="1"/>
          <p:nvPr/>
        </p:nvSpPr>
        <p:spPr>
          <a:xfrm>
            <a:off x="6444208" y="2276195"/>
            <a:ext cx="2510239" cy="369332"/>
          </a:xfrm>
          <a:prstGeom prst="rect">
            <a:avLst/>
          </a:prstGeom>
          <a:noFill/>
        </p:spPr>
        <p:txBody>
          <a:bodyPr wrap="none" rtlCol="0">
            <a:spAutoFit/>
          </a:bodyPr>
          <a:lstStyle/>
          <a:p>
            <a:r>
              <a:rPr lang="en-US" dirty="0" smtClean="0"/>
              <a:t>ANIKA TAHSIN MEEM</a:t>
            </a:r>
            <a:endParaRPr lang="en-US" dirty="0"/>
          </a:p>
        </p:txBody>
      </p:sp>
      <p:sp>
        <p:nvSpPr>
          <p:cNvPr id="7" name="TextBox 6"/>
          <p:cNvSpPr txBox="1"/>
          <p:nvPr/>
        </p:nvSpPr>
        <p:spPr>
          <a:xfrm>
            <a:off x="6417412" y="2665858"/>
            <a:ext cx="1732141" cy="369332"/>
          </a:xfrm>
          <a:prstGeom prst="rect">
            <a:avLst/>
          </a:prstGeom>
          <a:noFill/>
        </p:spPr>
        <p:txBody>
          <a:bodyPr wrap="none" rtlCol="0">
            <a:spAutoFit/>
          </a:bodyPr>
          <a:lstStyle/>
          <a:p>
            <a:r>
              <a:rPr lang="en-US" dirty="0" smtClean="0"/>
              <a:t>NAYMA ISLAM</a:t>
            </a:r>
            <a:endParaRPr lang="en-US" dirty="0"/>
          </a:p>
        </p:txBody>
      </p:sp>
      <p:sp>
        <p:nvSpPr>
          <p:cNvPr id="8" name="TextBox 7"/>
          <p:cNvSpPr txBox="1"/>
          <p:nvPr/>
        </p:nvSpPr>
        <p:spPr>
          <a:xfrm>
            <a:off x="6361884" y="3059976"/>
            <a:ext cx="1928798" cy="369332"/>
          </a:xfrm>
          <a:prstGeom prst="rect">
            <a:avLst/>
          </a:prstGeom>
          <a:noFill/>
        </p:spPr>
        <p:txBody>
          <a:bodyPr wrap="none" rtlCol="0">
            <a:spAutoFit/>
          </a:bodyPr>
          <a:lstStyle/>
          <a:p>
            <a:r>
              <a:rPr lang="en-US" dirty="0" smtClean="0"/>
              <a:t>SHAMMI AKTER</a:t>
            </a:r>
            <a:endParaRPr lang="en-US" dirty="0"/>
          </a:p>
        </p:txBody>
      </p:sp>
    </p:spTree>
    <p:extLst>
      <p:ext uri="{BB962C8B-B14F-4D97-AF65-F5344CB8AC3E}">
        <p14:creationId xmlns:p14="http://schemas.microsoft.com/office/powerpoint/2010/main" val="2132738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797898" y="339502"/>
            <a:ext cx="6346102" cy="576064"/>
          </a:xfrm>
          <a:prstGeom prst="rect">
            <a:avLst/>
          </a:prstGeom>
          <a:solidFill>
            <a:schemeClr val="tx1"/>
          </a:solidFill>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smtClean="0">
                <a:solidFill>
                  <a:schemeClr val="bg1"/>
                </a:solidFill>
                <a:latin typeface="Arial" pitchFamily="34" charset="0"/>
                <a:cs typeface="Arial" pitchFamily="34" charset="0"/>
              </a:rPr>
              <a:t>PANEL DISCUSION </a:t>
            </a:r>
            <a:endParaRPr lang="en-US" sz="3600" dirty="0">
              <a:solidFill>
                <a:schemeClr val="bg1"/>
              </a:solidFill>
              <a:latin typeface="Arial" pitchFamily="34" charset="0"/>
              <a:cs typeface="Arial" pitchFamily="34" charset="0"/>
            </a:endParaRPr>
          </a:p>
        </p:txBody>
      </p:sp>
      <p:sp>
        <p:nvSpPr>
          <p:cNvPr id="5" name="Oval 4"/>
          <p:cNvSpPr/>
          <p:nvPr/>
        </p:nvSpPr>
        <p:spPr>
          <a:xfrm>
            <a:off x="3131840" y="1386347"/>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579778" y="2277586"/>
            <a:ext cx="720080" cy="7200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027717" y="3168825"/>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475656" y="4060065"/>
            <a:ext cx="720080" cy="7200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923928" y="1534219"/>
            <a:ext cx="4608512" cy="461665"/>
          </a:xfrm>
          <a:prstGeom prst="rect">
            <a:avLst/>
          </a:prstGeom>
          <a:noFill/>
        </p:spPr>
        <p:txBody>
          <a:bodyPr wrap="square" rtlCol="0" anchor="ctr">
            <a:spAutoFit/>
          </a:bodyPr>
          <a:lstStyle/>
          <a:p>
            <a:r>
              <a:rPr lang="en-US" altLang="ko-KR" sz="2400" dirty="0" smtClean="0">
                <a:solidFill>
                  <a:schemeClr val="tx1">
                    <a:lumMod val="75000"/>
                    <a:lumOff val="25000"/>
                  </a:schemeClr>
                </a:solidFill>
                <a:cs typeface="Arial" pitchFamily="34" charset="0"/>
              </a:rPr>
              <a:t>ENTITY RELATION DIAGRAM</a:t>
            </a:r>
            <a:endParaRPr lang="ko-KR" altLang="en-US" sz="2400" dirty="0">
              <a:solidFill>
                <a:schemeClr val="tx1">
                  <a:lumMod val="75000"/>
                  <a:lumOff val="25000"/>
                </a:schemeClr>
              </a:solidFill>
              <a:cs typeface="Arial" pitchFamily="34" charset="0"/>
            </a:endParaRPr>
          </a:p>
        </p:txBody>
      </p:sp>
      <p:sp>
        <p:nvSpPr>
          <p:cNvPr id="14" name="TextBox 13"/>
          <p:cNvSpPr txBox="1"/>
          <p:nvPr/>
        </p:nvSpPr>
        <p:spPr>
          <a:xfrm>
            <a:off x="3267276" y="2461094"/>
            <a:ext cx="4608512" cy="461665"/>
          </a:xfrm>
          <a:prstGeom prst="rect">
            <a:avLst/>
          </a:prstGeom>
          <a:noFill/>
        </p:spPr>
        <p:txBody>
          <a:bodyPr wrap="square" rtlCol="0" anchor="ctr">
            <a:spAutoFit/>
          </a:bodyPr>
          <a:lstStyle/>
          <a:p>
            <a:r>
              <a:rPr lang="en-US" altLang="ko-KR" sz="2400" dirty="0" smtClean="0">
                <a:solidFill>
                  <a:schemeClr val="tx1">
                    <a:lumMod val="75000"/>
                    <a:lumOff val="25000"/>
                  </a:schemeClr>
                </a:solidFill>
                <a:cs typeface="Arial" pitchFamily="34" charset="0"/>
              </a:rPr>
              <a:t>CLASS DIAGRAM</a:t>
            </a:r>
            <a:endParaRPr lang="ko-KR" altLang="en-US" sz="2400" dirty="0">
              <a:solidFill>
                <a:schemeClr val="tx1">
                  <a:lumMod val="75000"/>
                  <a:lumOff val="25000"/>
                </a:schemeClr>
              </a:solidFill>
              <a:cs typeface="Arial" pitchFamily="34" charset="0"/>
            </a:endParaRPr>
          </a:p>
        </p:txBody>
      </p:sp>
      <p:sp>
        <p:nvSpPr>
          <p:cNvPr id="18" name="TextBox 17"/>
          <p:cNvSpPr txBox="1"/>
          <p:nvPr/>
        </p:nvSpPr>
        <p:spPr>
          <a:xfrm>
            <a:off x="2939816" y="3308379"/>
            <a:ext cx="6096679" cy="461665"/>
          </a:xfrm>
          <a:prstGeom prst="rect">
            <a:avLst/>
          </a:prstGeom>
          <a:noFill/>
        </p:spPr>
        <p:txBody>
          <a:bodyPr wrap="square" rtlCol="0" anchor="ctr">
            <a:spAutoFit/>
          </a:bodyPr>
          <a:lstStyle/>
          <a:p>
            <a:r>
              <a:rPr lang="en-US" altLang="ko-KR" sz="2400" b="1" dirty="0" smtClean="0">
                <a:solidFill>
                  <a:schemeClr val="tx1">
                    <a:lumMod val="75000"/>
                    <a:lumOff val="25000"/>
                  </a:schemeClr>
                </a:solidFill>
                <a:cs typeface="Arial" pitchFamily="34" charset="0"/>
              </a:rPr>
              <a:t>STAKEHOLDERS AND REQUIREMENTS</a:t>
            </a:r>
            <a:endParaRPr lang="ko-KR" altLang="en-US" sz="2400" b="1" dirty="0">
              <a:solidFill>
                <a:schemeClr val="tx1">
                  <a:lumMod val="75000"/>
                  <a:lumOff val="25000"/>
                </a:schemeClr>
              </a:solidFill>
              <a:cs typeface="Arial" pitchFamily="34" charset="0"/>
            </a:endParaRPr>
          </a:p>
        </p:txBody>
      </p:sp>
      <p:sp>
        <p:nvSpPr>
          <p:cNvPr id="20" name="TextBox 19"/>
          <p:cNvSpPr txBox="1"/>
          <p:nvPr/>
        </p:nvSpPr>
        <p:spPr>
          <a:xfrm>
            <a:off x="2337519" y="4267008"/>
            <a:ext cx="4608512" cy="523220"/>
          </a:xfrm>
          <a:prstGeom prst="rect">
            <a:avLst/>
          </a:prstGeom>
          <a:noFill/>
        </p:spPr>
        <p:txBody>
          <a:bodyPr wrap="square" rtlCol="0" anchor="ctr">
            <a:spAutoFit/>
          </a:bodyPr>
          <a:lstStyle/>
          <a:p>
            <a:r>
              <a:rPr lang="en-US" altLang="ko-KR" sz="2800" dirty="0" smtClean="0">
                <a:solidFill>
                  <a:schemeClr val="tx1">
                    <a:lumMod val="75000"/>
                    <a:lumOff val="25000"/>
                  </a:schemeClr>
                </a:solidFill>
                <a:cs typeface="Arial" pitchFamily="34" charset="0"/>
              </a:rPr>
              <a:t>FEATURES</a:t>
            </a:r>
            <a:endParaRPr lang="ko-KR" altLang="en-US" sz="2800" dirty="0">
              <a:solidFill>
                <a:schemeClr val="tx1">
                  <a:lumMod val="75000"/>
                  <a:lumOff val="25000"/>
                </a:schemeClr>
              </a:solidFill>
              <a:cs typeface="Arial" pitchFamily="34" charset="0"/>
            </a:endParaRPr>
          </a:p>
        </p:txBody>
      </p:sp>
      <p:sp>
        <p:nvSpPr>
          <p:cNvPr id="22" name="TextBox 21"/>
          <p:cNvSpPr txBox="1"/>
          <p:nvPr/>
        </p:nvSpPr>
        <p:spPr>
          <a:xfrm>
            <a:off x="3131839" y="1515555"/>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23" name="TextBox 22"/>
          <p:cNvSpPr txBox="1"/>
          <p:nvPr/>
        </p:nvSpPr>
        <p:spPr>
          <a:xfrm>
            <a:off x="2579776" y="2406793"/>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24" name="TextBox 23"/>
          <p:cNvSpPr txBox="1"/>
          <p:nvPr/>
        </p:nvSpPr>
        <p:spPr>
          <a:xfrm>
            <a:off x="2027713" y="3298031"/>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25" name="TextBox 24"/>
          <p:cNvSpPr txBox="1"/>
          <p:nvPr/>
        </p:nvSpPr>
        <p:spPr>
          <a:xfrm>
            <a:off x="1475650" y="4189269"/>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843808" y="2283718"/>
            <a:ext cx="3470076" cy="576063"/>
          </a:xfrm>
          <a:prstGeom prst="rect">
            <a:avLst/>
          </a:prstGeom>
        </p:spPr>
        <p:txBody>
          <a:bodyPr/>
          <a:lstStyle/>
          <a:p>
            <a:pPr marL="0" indent="0" algn="ctr">
              <a:buNone/>
            </a:pPr>
            <a:r>
              <a:rPr lang="en-US" altLang="ko-KR" sz="3600" b="1" dirty="0">
                <a:solidFill>
                  <a:schemeClr val="tx1">
                    <a:lumMod val="75000"/>
                    <a:lumOff val="25000"/>
                  </a:schemeClr>
                </a:solidFill>
                <a:latin typeface="+mj-lt"/>
              </a:rPr>
              <a:t>Welcome!!</a:t>
            </a:r>
            <a:endParaRPr lang="ko-KR" altLang="en-US" sz="3600" b="1" dirty="0">
              <a:solidFill>
                <a:schemeClr val="tx1">
                  <a:lumMod val="75000"/>
                  <a:lumOff val="25000"/>
                </a:schemeClr>
              </a:solidFill>
              <a:latin typeface="+mj-lt"/>
            </a:endParaRPr>
          </a:p>
        </p:txBody>
      </p:sp>
    </p:spTree>
    <p:extLst>
      <p:ext uri="{BB962C8B-B14F-4D97-AF65-F5344CB8AC3E}">
        <p14:creationId xmlns:p14="http://schemas.microsoft.com/office/powerpoint/2010/main" val="1350745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INTRODUCTION</a:t>
            </a:r>
            <a:endParaRPr lang="en-US" dirty="0"/>
          </a:p>
        </p:txBody>
      </p:sp>
    </p:spTree>
    <p:extLst>
      <p:ext uri="{BB962C8B-B14F-4D97-AF65-F5344CB8AC3E}">
        <p14:creationId xmlns:p14="http://schemas.microsoft.com/office/powerpoint/2010/main" val="2708086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Our </a:t>
            </a:r>
            <a:r>
              <a:rPr lang="en-US" altLang="ko-KR" dirty="0">
                <a:solidFill>
                  <a:schemeClr val="accent1"/>
                </a:solidFill>
              </a:rPr>
              <a:t>Services</a:t>
            </a:r>
            <a:endParaRPr lang="ko-KR" altLang="en-US" dirty="0">
              <a:solidFill>
                <a:schemeClr val="accent1"/>
              </a:solidFill>
            </a:endParaRPr>
          </a:p>
        </p:txBody>
      </p:sp>
      <p:sp>
        <p:nvSpPr>
          <p:cNvPr id="6" name="Oval 5"/>
          <p:cNvSpPr/>
          <p:nvPr/>
        </p:nvSpPr>
        <p:spPr>
          <a:xfrm>
            <a:off x="899592" y="1963433"/>
            <a:ext cx="1512168" cy="15121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lumMod val="75000"/>
                  <a:lumOff val="25000"/>
                </a:schemeClr>
              </a:solidFill>
            </a:endParaRPr>
          </a:p>
        </p:txBody>
      </p:sp>
      <p:sp>
        <p:nvSpPr>
          <p:cNvPr id="10" name="TextBox 9"/>
          <p:cNvSpPr txBox="1"/>
          <p:nvPr/>
        </p:nvSpPr>
        <p:spPr>
          <a:xfrm>
            <a:off x="3995936" y="1622253"/>
            <a:ext cx="1800199" cy="584775"/>
          </a:xfrm>
          <a:prstGeom prst="rect">
            <a:avLst/>
          </a:prstGeom>
          <a:noFill/>
        </p:spPr>
        <p:txBody>
          <a:bodyPr wrap="square" rtlCol="0">
            <a:spAutoFit/>
          </a:bodyPr>
          <a:lstStyle/>
          <a:p>
            <a:r>
              <a:rPr lang="en-US" altLang="ko-KR" sz="1600" dirty="0" smtClean="0">
                <a:solidFill>
                  <a:schemeClr val="tx1">
                    <a:lumMod val="75000"/>
                    <a:lumOff val="25000"/>
                  </a:schemeClr>
                </a:solidFill>
                <a:cs typeface="Arial" pitchFamily="34" charset="0"/>
              </a:rPr>
              <a:t>EXPECTED</a:t>
            </a:r>
          </a:p>
          <a:p>
            <a:r>
              <a:rPr lang="en-US" altLang="ko-KR" sz="1600" dirty="0" smtClean="0">
                <a:solidFill>
                  <a:schemeClr val="tx1">
                    <a:lumMod val="75000"/>
                    <a:lumOff val="25000"/>
                  </a:schemeClr>
                </a:solidFill>
                <a:cs typeface="Arial" pitchFamily="34" charset="0"/>
              </a:rPr>
              <a:t>JOBS</a:t>
            </a:r>
            <a:endParaRPr lang="ko-KR" altLang="en-US" sz="1600" dirty="0">
              <a:solidFill>
                <a:schemeClr val="tx1">
                  <a:lumMod val="75000"/>
                  <a:lumOff val="25000"/>
                </a:schemeClr>
              </a:solidFill>
              <a:cs typeface="Arial" pitchFamily="34" charset="0"/>
            </a:endParaRPr>
          </a:p>
        </p:txBody>
      </p:sp>
      <p:sp>
        <p:nvSpPr>
          <p:cNvPr id="14" name="TextBox 13"/>
          <p:cNvSpPr txBox="1"/>
          <p:nvPr/>
        </p:nvSpPr>
        <p:spPr>
          <a:xfrm>
            <a:off x="6494984" y="2547133"/>
            <a:ext cx="1800199" cy="584775"/>
          </a:xfrm>
          <a:prstGeom prst="rect">
            <a:avLst/>
          </a:prstGeom>
          <a:noFill/>
        </p:spPr>
        <p:txBody>
          <a:bodyPr wrap="square" rtlCol="0">
            <a:spAutoFit/>
          </a:bodyPr>
          <a:lstStyle/>
          <a:p>
            <a:r>
              <a:rPr lang="en-US" altLang="ko-KR" sz="1600" b="1" dirty="0" smtClean="0">
                <a:solidFill>
                  <a:schemeClr val="tx1">
                    <a:lumMod val="75000"/>
                    <a:lumOff val="25000"/>
                  </a:schemeClr>
                </a:solidFill>
                <a:cs typeface="Arial" pitchFamily="34" charset="0"/>
              </a:rPr>
              <a:t>HIGHER EDUCATION</a:t>
            </a:r>
            <a:endParaRPr lang="ko-KR" altLang="en-US" sz="1600" b="1" dirty="0">
              <a:solidFill>
                <a:schemeClr val="tx1">
                  <a:lumMod val="75000"/>
                  <a:lumOff val="25000"/>
                </a:schemeClr>
              </a:solidFill>
              <a:cs typeface="Arial" pitchFamily="34" charset="0"/>
            </a:endParaRPr>
          </a:p>
        </p:txBody>
      </p:sp>
      <p:sp>
        <p:nvSpPr>
          <p:cNvPr id="16" name="TextBox 15"/>
          <p:cNvSpPr txBox="1"/>
          <p:nvPr/>
        </p:nvSpPr>
        <p:spPr>
          <a:xfrm>
            <a:off x="6305692" y="1692147"/>
            <a:ext cx="2321850" cy="369332"/>
          </a:xfrm>
          <a:prstGeom prst="rect">
            <a:avLst/>
          </a:prstGeom>
          <a:noFill/>
        </p:spPr>
        <p:txBody>
          <a:bodyPr wrap="square" rtlCol="0">
            <a:spAutoFit/>
          </a:bodyPr>
          <a:lstStyle/>
          <a:p>
            <a:r>
              <a:rPr lang="en-US" altLang="ko-KR" dirty="0" smtClean="0">
                <a:solidFill>
                  <a:schemeClr val="tx1">
                    <a:lumMod val="75000"/>
                    <a:lumOff val="25000"/>
                  </a:schemeClr>
                </a:solidFill>
                <a:cs typeface="Arial" pitchFamily="34" charset="0"/>
              </a:rPr>
              <a:t>KNOWLEDGEMENT</a:t>
            </a:r>
            <a:endParaRPr lang="ko-KR" altLang="en-US" dirty="0">
              <a:solidFill>
                <a:schemeClr val="tx1">
                  <a:lumMod val="75000"/>
                  <a:lumOff val="25000"/>
                </a:schemeClr>
              </a:solidFill>
              <a:cs typeface="Arial" pitchFamily="34" charset="0"/>
            </a:endParaRPr>
          </a:p>
        </p:txBody>
      </p:sp>
      <p:sp>
        <p:nvSpPr>
          <p:cNvPr id="18" name="Oval 17"/>
          <p:cNvSpPr/>
          <p:nvPr/>
        </p:nvSpPr>
        <p:spPr>
          <a:xfrm>
            <a:off x="3392122" y="1559698"/>
            <a:ext cx="531721" cy="5317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9" name="Pie 24"/>
          <p:cNvSpPr/>
          <p:nvPr/>
        </p:nvSpPr>
        <p:spPr>
          <a:xfrm>
            <a:off x="3508714" y="1677117"/>
            <a:ext cx="298536" cy="296883"/>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0" name="Oval 19"/>
          <p:cNvSpPr/>
          <p:nvPr/>
        </p:nvSpPr>
        <p:spPr>
          <a:xfrm>
            <a:off x="5808711" y="1576050"/>
            <a:ext cx="531721" cy="5317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1" name="Round Same Side Corner Rectangle 6"/>
          <p:cNvSpPr>
            <a:spLocks noChangeAspect="1"/>
          </p:cNvSpPr>
          <p:nvPr/>
        </p:nvSpPr>
        <p:spPr>
          <a:xfrm rot="2700000">
            <a:off x="6029674" y="1653429"/>
            <a:ext cx="89795" cy="360000"/>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2" name="Oval 21"/>
          <p:cNvSpPr/>
          <p:nvPr/>
        </p:nvSpPr>
        <p:spPr>
          <a:xfrm>
            <a:off x="5865097" y="2588558"/>
            <a:ext cx="531721" cy="5317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3" name="Parallelogram 15"/>
          <p:cNvSpPr/>
          <p:nvPr/>
        </p:nvSpPr>
        <p:spPr>
          <a:xfrm rot="16200000">
            <a:off x="6002628" y="2696885"/>
            <a:ext cx="291063" cy="315065"/>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1" name="TextBox 30"/>
          <p:cNvSpPr txBox="1"/>
          <p:nvPr/>
        </p:nvSpPr>
        <p:spPr>
          <a:xfrm>
            <a:off x="3890708" y="2535124"/>
            <a:ext cx="1800199" cy="584775"/>
          </a:xfrm>
          <a:prstGeom prst="rect">
            <a:avLst/>
          </a:prstGeom>
          <a:noFill/>
        </p:spPr>
        <p:txBody>
          <a:bodyPr wrap="square" rtlCol="0">
            <a:spAutoFit/>
          </a:bodyPr>
          <a:lstStyle/>
          <a:p>
            <a:r>
              <a:rPr lang="en-US" altLang="ko-KR" sz="1600" dirty="0" smtClean="0">
                <a:solidFill>
                  <a:schemeClr val="tx1">
                    <a:lumMod val="75000"/>
                    <a:lumOff val="25000"/>
                  </a:schemeClr>
                </a:solidFill>
                <a:cs typeface="Arial" pitchFamily="34" charset="0"/>
              </a:rPr>
              <a:t>ONLINE COURSES</a:t>
            </a:r>
            <a:endParaRPr lang="ko-KR" altLang="en-US" sz="1600" dirty="0">
              <a:solidFill>
                <a:schemeClr val="tx1">
                  <a:lumMod val="75000"/>
                  <a:lumOff val="25000"/>
                </a:schemeClr>
              </a:solidFill>
              <a:cs typeface="Arial" pitchFamily="34" charset="0"/>
            </a:endParaRPr>
          </a:p>
        </p:txBody>
      </p:sp>
      <p:sp>
        <p:nvSpPr>
          <p:cNvPr id="35" name="Oval 34"/>
          <p:cNvSpPr/>
          <p:nvPr/>
        </p:nvSpPr>
        <p:spPr>
          <a:xfrm>
            <a:off x="3362936" y="2547133"/>
            <a:ext cx="531721" cy="5317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9" name="Rectangle 9"/>
          <p:cNvSpPr/>
          <p:nvPr/>
        </p:nvSpPr>
        <p:spPr>
          <a:xfrm>
            <a:off x="3500450" y="2676090"/>
            <a:ext cx="264728" cy="2478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 name="TextBox 3"/>
          <p:cNvSpPr txBox="1"/>
          <p:nvPr/>
        </p:nvSpPr>
        <p:spPr>
          <a:xfrm>
            <a:off x="702739" y="3820493"/>
            <a:ext cx="2441759" cy="646331"/>
          </a:xfrm>
          <a:prstGeom prst="rect">
            <a:avLst/>
          </a:prstGeom>
          <a:noFill/>
        </p:spPr>
        <p:txBody>
          <a:bodyPr wrap="none" rtlCol="0">
            <a:spAutoFit/>
          </a:bodyPr>
          <a:lstStyle/>
          <a:p>
            <a:r>
              <a:rPr lang="en-US" dirty="0" smtClean="0"/>
              <a:t>JOB AND COURSES </a:t>
            </a:r>
          </a:p>
          <a:p>
            <a:pPr algn="ctr"/>
            <a:r>
              <a:rPr lang="en-US" dirty="0" smtClean="0"/>
              <a:t>PROPOSAL</a:t>
            </a:r>
            <a:endParaRPr lang="en-US" dirty="0"/>
          </a:p>
        </p:txBody>
      </p:sp>
      <p:sp>
        <p:nvSpPr>
          <p:cNvPr id="34" name="Rectangle 33"/>
          <p:cNvSpPr/>
          <p:nvPr/>
        </p:nvSpPr>
        <p:spPr>
          <a:xfrm>
            <a:off x="1079612" y="2153269"/>
            <a:ext cx="1152128" cy="1029993"/>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9406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 name="그룹 306">
            <a:extLst>
              <a:ext uri="{FF2B5EF4-FFF2-40B4-BE49-F238E27FC236}">
                <a16:creationId xmlns:a16="http://schemas.microsoft.com/office/drawing/2014/main" xmlns="" id="{EC57E888-B904-4E0D-9A5F-055F7DE234EB}"/>
              </a:ext>
            </a:extLst>
          </p:cNvPr>
          <p:cNvGrpSpPr/>
          <p:nvPr/>
        </p:nvGrpSpPr>
        <p:grpSpPr>
          <a:xfrm>
            <a:off x="35496" y="1231903"/>
            <a:ext cx="6542426" cy="3911597"/>
            <a:chOff x="716398" y="1382713"/>
            <a:chExt cx="7772353" cy="4588937"/>
          </a:xfrm>
          <a:solidFill>
            <a:srgbClr val="FFC000"/>
          </a:solidFill>
        </p:grpSpPr>
        <p:sp>
          <p:nvSpPr>
            <p:cNvPr id="308" name="Freeform 8">
              <a:extLst>
                <a:ext uri="{FF2B5EF4-FFF2-40B4-BE49-F238E27FC236}">
                  <a16:creationId xmlns:a16="http://schemas.microsoft.com/office/drawing/2014/main" xmlns="" id="{B35832A8-7429-427E-860E-AAE771B08103}"/>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09" name="Freeform 9">
              <a:extLst>
                <a:ext uri="{FF2B5EF4-FFF2-40B4-BE49-F238E27FC236}">
                  <a16:creationId xmlns:a16="http://schemas.microsoft.com/office/drawing/2014/main" xmlns="" id="{8EB25F61-1F2E-4156-BE57-5D0CD173EBBB}"/>
                </a:ext>
              </a:extLst>
            </p:cNvPr>
            <p:cNvSpPr>
              <a:spLocks noEditPoints="1"/>
            </p:cNvSpPr>
            <p:nvPr/>
          </p:nvSpPr>
          <p:spPr bwMode="auto">
            <a:xfrm>
              <a:off x="716398" y="2125137"/>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0" name="Freeform 10">
              <a:extLst>
                <a:ext uri="{FF2B5EF4-FFF2-40B4-BE49-F238E27FC236}">
                  <a16:creationId xmlns:a16="http://schemas.microsoft.com/office/drawing/2014/main" xmlns="" id="{D9895D95-2D4D-45FA-A51C-491C7D12E48B}"/>
                </a:ext>
              </a:extLst>
            </p:cNvPr>
            <p:cNvSpPr>
              <a:spLocks noEditPoints="1"/>
            </p:cNvSpPr>
            <p:nvPr/>
          </p:nvSpPr>
          <p:spPr bwMode="auto">
            <a:xfrm>
              <a:off x="1579952" y="1738581"/>
              <a:ext cx="6908799"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1" name="Freeform 11">
              <a:extLst>
                <a:ext uri="{FF2B5EF4-FFF2-40B4-BE49-F238E27FC236}">
                  <a16:creationId xmlns:a16="http://schemas.microsoft.com/office/drawing/2014/main" xmlns="" id="{44A74B9E-716F-4749-A22B-89C92B5612DA}"/>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2" name="Text Placeholder 1"/>
          <p:cNvSpPr>
            <a:spLocks noGrp="1"/>
          </p:cNvSpPr>
          <p:nvPr>
            <p:ph type="body" sz="quarter" idx="10"/>
          </p:nvPr>
        </p:nvSpPr>
        <p:spPr/>
        <p:txBody>
          <a:bodyPr/>
          <a:lstStyle/>
          <a:p>
            <a:r>
              <a:rPr lang="en-US" altLang="ko-KR" dirty="0" smtClean="0"/>
              <a:t>OVERVIEW</a:t>
            </a:r>
            <a:endParaRPr lang="ko-KR" altLang="en-US" dirty="0"/>
          </a:p>
        </p:txBody>
      </p:sp>
      <p:sp>
        <p:nvSpPr>
          <p:cNvPr id="10" name="Teardrop 6"/>
          <p:cNvSpPr/>
          <p:nvPr/>
        </p:nvSpPr>
        <p:spPr>
          <a:xfrm rot="8100000">
            <a:off x="2224162" y="3571310"/>
            <a:ext cx="292595" cy="292596"/>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Frame 17"/>
          <p:cNvSpPr/>
          <p:nvPr/>
        </p:nvSpPr>
        <p:spPr>
          <a:xfrm>
            <a:off x="5289247" y="4159298"/>
            <a:ext cx="246435" cy="246435"/>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06" name="Teardrop 6">
            <a:extLst>
              <a:ext uri="{FF2B5EF4-FFF2-40B4-BE49-F238E27FC236}">
                <a16:creationId xmlns:a16="http://schemas.microsoft.com/office/drawing/2014/main" xmlns="" id="{CE2B4960-A84A-4EC8-9BA7-8E6040135779}"/>
              </a:ext>
            </a:extLst>
          </p:cNvPr>
          <p:cNvSpPr/>
          <p:nvPr/>
        </p:nvSpPr>
        <p:spPr>
          <a:xfrm rot="8100000">
            <a:off x="2489194" y="1642295"/>
            <a:ext cx="292595" cy="292596"/>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TextBox 5"/>
          <p:cNvSpPr txBox="1"/>
          <p:nvPr/>
        </p:nvSpPr>
        <p:spPr>
          <a:xfrm>
            <a:off x="4786964" y="2086212"/>
            <a:ext cx="3456384" cy="646331"/>
          </a:xfrm>
          <a:prstGeom prst="rect">
            <a:avLst/>
          </a:prstGeom>
          <a:noFill/>
        </p:spPr>
        <p:txBody>
          <a:bodyPr wrap="square" rtlCol="0">
            <a:spAutoFit/>
          </a:bodyPr>
          <a:lstStyle/>
          <a:p>
            <a:r>
              <a:rPr lang="en-US" b="1" u="sng" dirty="0"/>
              <a:t>OVERVIEW</a:t>
            </a:r>
          </a:p>
          <a:p>
            <a:endParaRPr lang="en-US" dirty="0"/>
          </a:p>
        </p:txBody>
      </p:sp>
      <p:sp>
        <p:nvSpPr>
          <p:cNvPr id="8" name="TextBox 7"/>
          <p:cNvSpPr txBox="1"/>
          <p:nvPr/>
        </p:nvSpPr>
        <p:spPr>
          <a:xfrm>
            <a:off x="3915140" y="2626958"/>
            <a:ext cx="4833324" cy="1754326"/>
          </a:xfrm>
          <a:prstGeom prst="rect">
            <a:avLst/>
          </a:prstGeom>
          <a:noFill/>
        </p:spPr>
        <p:txBody>
          <a:bodyPr wrap="square" rtlCol="0">
            <a:spAutoFit/>
          </a:bodyPr>
          <a:lstStyle/>
          <a:p>
            <a:r>
              <a:rPr lang="en-US" dirty="0"/>
              <a:t>This Requirements Document will provide the requirements for a Job and Course Proposer website. Both functional and non-functional </a:t>
            </a:r>
            <a:r>
              <a:rPr lang="en-US" dirty="0" smtClean="0"/>
              <a:t>      requirements </a:t>
            </a:r>
            <a:r>
              <a:rPr lang="en-US" dirty="0"/>
              <a:t>will be documented.</a:t>
            </a:r>
          </a:p>
          <a:p>
            <a:r>
              <a:rPr lang="en-US" dirty="0"/>
              <a:t> </a:t>
            </a:r>
          </a:p>
          <a:p>
            <a:endParaRPr lang="en-US" dirty="0"/>
          </a:p>
        </p:txBody>
      </p:sp>
    </p:spTree>
    <p:extLst>
      <p:ext uri="{BB962C8B-B14F-4D97-AF65-F5344CB8AC3E}">
        <p14:creationId xmlns:p14="http://schemas.microsoft.com/office/powerpoint/2010/main" val="2913662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ENTITY RELATION DIAGRAM</a:t>
            </a:r>
            <a:endParaRPr lang="en-US" dirty="0"/>
          </a:p>
        </p:txBody>
      </p:sp>
      <p:sp>
        <p:nvSpPr>
          <p:cNvPr id="4" name="Rectangle 3"/>
          <p:cNvSpPr/>
          <p:nvPr/>
        </p:nvSpPr>
        <p:spPr>
          <a:xfrm>
            <a:off x="2051720" y="688231"/>
            <a:ext cx="5904656" cy="432048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60259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lstStyle/>
          <a:p>
            <a:r>
              <a:rPr lang="en-US" altLang="ko-KR" dirty="0" smtClean="0"/>
              <a:t>CLASS DIAGRAM</a:t>
            </a:r>
            <a:endParaRPr lang="ko-KR" altLang="en-US" dirty="0"/>
          </a:p>
        </p:txBody>
      </p:sp>
      <p:sp>
        <p:nvSpPr>
          <p:cNvPr id="8" name="Text Placeholder 13"/>
          <p:cNvSpPr txBox="1">
            <a:spLocks/>
          </p:cNvSpPr>
          <p:nvPr/>
        </p:nvSpPr>
        <p:spPr>
          <a:xfrm>
            <a:off x="395536" y="2859782"/>
            <a:ext cx="3744416" cy="38629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1800" b="1" dirty="0" smtClean="0">
                <a:solidFill>
                  <a:schemeClr val="bg1"/>
                </a:solidFill>
                <a:cs typeface="Arial" pitchFamily="34" charset="0"/>
              </a:rPr>
              <a:t>JOB AND COURSE PRPOSAL</a:t>
            </a:r>
            <a:endParaRPr lang="en-US" altLang="ko-KR" sz="1800" b="1" dirty="0">
              <a:solidFill>
                <a:schemeClr val="bg1"/>
              </a:solidFill>
              <a:cs typeface="Arial" pitchFamily="34" charset="0"/>
            </a:endParaRPr>
          </a:p>
        </p:txBody>
      </p:sp>
      <p:pic>
        <p:nvPicPr>
          <p:cNvPr id="3" name="Picture Placeholder 2"/>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4356100" y="771551"/>
            <a:ext cx="4684713" cy="4004654"/>
          </a:xfrm>
        </p:spPr>
      </p:pic>
    </p:spTree>
    <p:extLst>
      <p:ext uri="{BB962C8B-B14F-4D97-AF65-F5344CB8AC3E}">
        <p14:creationId xmlns:p14="http://schemas.microsoft.com/office/powerpoint/2010/main" val="3205150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3484</TotalTime>
  <Words>710</Words>
  <Application>Microsoft Office PowerPoint</Application>
  <PresentationFormat>On-screen Show (16:9)</PresentationFormat>
  <Paragraphs>144</Paragraphs>
  <Slides>17</Slides>
  <Notes>0</Notes>
  <HiddenSlides>0</HiddenSlides>
  <MMClips>0</MMClip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User</cp:lastModifiedBy>
  <cp:revision>160</cp:revision>
  <dcterms:created xsi:type="dcterms:W3CDTF">2016-12-05T23:26:54Z</dcterms:created>
  <dcterms:modified xsi:type="dcterms:W3CDTF">2019-12-18T18:59:48Z</dcterms:modified>
</cp:coreProperties>
</file>