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83" r:id="rId3"/>
    <p:sldId id="259" r:id="rId4"/>
    <p:sldId id="261" r:id="rId5"/>
    <p:sldId id="262" r:id="rId6"/>
    <p:sldId id="264" r:id="rId7"/>
    <p:sldId id="265" r:id="rId8"/>
    <p:sldId id="268" r:id="rId9"/>
    <p:sldId id="271" r:id="rId10"/>
    <p:sldId id="284" r:id="rId11"/>
    <p:sldId id="285" r:id="rId12"/>
    <p:sldId id="276" r:id="rId13"/>
    <p:sldId id="286" r:id="rId14"/>
    <p:sldId id="278" r:id="rId15"/>
    <p:sldId id="280" r:id="rId16"/>
    <p:sldId id="281" r:id="rId17"/>
    <p:sldId id="28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98" d="100"/>
          <a:sy n="98" d="100"/>
        </p:scale>
        <p:origin x="8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9C9285-A5B1-4312-AB56-C61FF04A6C06}" type="doc">
      <dgm:prSet loTypeId="urn:microsoft.com/office/officeart/2005/8/layout/process2" loCatId="process" qsTypeId="urn:microsoft.com/office/officeart/2005/8/quickstyle/simple1" qsCatId="simple" csTypeId="urn:microsoft.com/office/officeart/2005/8/colors/accent0_3" csCatId="mainScheme" phldr="1"/>
      <dgm:spPr/>
    </dgm:pt>
    <dgm:pt modelId="{A003B113-1166-4671-9720-67EFA6E60784}">
      <dgm:prSet phldrT="[Текст]" custT="1"/>
      <dgm:spPr/>
      <dgm:t>
        <a:bodyPr/>
        <a:lstStyle/>
        <a:p>
          <a:r>
            <a:rPr lang="ru-RU" sz="18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Энергетика: системы управления энергетическими сетями и распределением ресурсов. </a:t>
          </a:r>
        </a:p>
      </dgm:t>
    </dgm:pt>
    <dgm:pt modelId="{903CE4EA-0F27-42EC-998A-724F045AF329}" type="parTrans" cxnId="{9D0A8F96-8209-4BE8-BEB5-EAE7B784FA94}">
      <dgm:prSet/>
      <dgm:spPr/>
      <dgm:t>
        <a:bodyPr/>
        <a:lstStyle/>
        <a:p>
          <a:endParaRPr lang="ru-RU"/>
        </a:p>
      </dgm:t>
    </dgm:pt>
    <dgm:pt modelId="{62CFD098-B320-49BC-9539-0EF4CD0F22B2}" type="sibTrans" cxnId="{9D0A8F96-8209-4BE8-BEB5-EAE7B784FA94}">
      <dgm:prSet/>
      <dgm:spPr/>
      <dgm:t>
        <a:bodyPr/>
        <a:lstStyle/>
        <a:p>
          <a:endParaRPr lang="ru-RU"/>
        </a:p>
      </dgm:t>
    </dgm:pt>
    <dgm:pt modelId="{92B7045E-C9D7-4DD2-BA90-433E1EF8C817}">
      <dgm:prSet custT="1"/>
      <dgm:spPr/>
      <dgm:t>
        <a:bodyPr/>
        <a:lstStyle/>
        <a:p>
          <a:r>
            <a:rPr lang="ru-RU" sz="18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Транспорт: информационные системы управления транспортными потоками и логистикой.</a:t>
          </a:r>
        </a:p>
      </dgm:t>
    </dgm:pt>
    <dgm:pt modelId="{59F19EB4-6A1F-4D8C-B3AC-279632440098}" type="parTrans" cxnId="{9AFB4DBB-B037-4801-86A6-B0CEB5F447BC}">
      <dgm:prSet/>
      <dgm:spPr/>
      <dgm:t>
        <a:bodyPr/>
        <a:lstStyle/>
        <a:p>
          <a:endParaRPr lang="ru-RU"/>
        </a:p>
      </dgm:t>
    </dgm:pt>
    <dgm:pt modelId="{87F326A3-3147-4A33-B20E-FBEA2FDE6C5F}" type="sibTrans" cxnId="{9AFB4DBB-B037-4801-86A6-B0CEB5F447BC}">
      <dgm:prSet/>
      <dgm:spPr/>
      <dgm:t>
        <a:bodyPr/>
        <a:lstStyle/>
        <a:p>
          <a:endParaRPr lang="ru-RU"/>
        </a:p>
      </dgm:t>
    </dgm:pt>
    <dgm:pt modelId="{78B3DC4D-5C92-4748-8E4A-9146A8CF8382}">
      <dgm:prSet custT="1"/>
      <dgm:spPr/>
      <dgm:t>
        <a:bodyPr/>
        <a:lstStyle/>
        <a:p>
          <a:r>
            <a:rPr lang="ru-RU" sz="18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Связь: телекоммуникационные сети и системы передачи данных.</a:t>
          </a:r>
        </a:p>
      </dgm:t>
    </dgm:pt>
    <dgm:pt modelId="{48AF56BF-F892-405D-99C5-CC79344784EC}" type="parTrans" cxnId="{99F83021-64D4-48DA-9171-4C38B6097D76}">
      <dgm:prSet/>
      <dgm:spPr/>
      <dgm:t>
        <a:bodyPr/>
        <a:lstStyle/>
        <a:p>
          <a:endParaRPr lang="ru-RU"/>
        </a:p>
      </dgm:t>
    </dgm:pt>
    <dgm:pt modelId="{C055AA6D-FFAF-432A-8338-F643CBA51ED8}" type="sibTrans" cxnId="{99F83021-64D4-48DA-9171-4C38B6097D76}">
      <dgm:prSet/>
      <dgm:spPr/>
      <dgm:t>
        <a:bodyPr/>
        <a:lstStyle/>
        <a:p>
          <a:endParaRPr lang="ru-RU"/>
        </a:p>
      </dgm:t>
    </dgm:pt>
    <dgm:pt modelId="{05850B91-F966-4F60-AC80-2B592F0AB7C1}">
      <dgm:prSet custT="1"/>
      <dgm:spPr/>
      <dgm:t>
        <a:bodyPr/>
        <a:lstStyle/>
        <a:p>
          <a:r>
            <a:rPr lang="ru-RU" sz="18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Финансовый сектор: банковские системы и платежные инфраструктуры.</a:t>
          </a:r>
        </a:p>
      </dgm:t>
    </dgm:pt>
    <dgm:pt modelId="{191E24DA-9A9B-4A63-8055-5C89D11B252F}" type="parTrans" cxnId="{3CA4B041-598F-4B5A-A56C-434095597435}">
      <dgm:prSet/>
      <dgm:spPr/>
      <dgm:t>
        <a:bodyPr/>
        <a:lstStyle/>
        <a:p>
          <a:endParaRPr lang="ru-RU"/>
        </a:p>
      </dgm:t>
    </dgm:pt>
    <dgm:pt modelId="{A5B8EA85-58FF-4971-BFC2-A2ACAB84534F}" type="sibTrans" cxnId="{3CA4B041-598F-4B5A-A56C-434095597435}">
      <dgm:prSet/>
      <dgm:spPr/>
      <dgm:t>
        <a:bodyPr/>
        <a:lstStyle/>
        <a:p>
          <a:endParaRPr lang="ru-RU"/>
        </a:p>
      </dgm:t>
    </dgm:pt>
    <dgm:pt modelId="{E6BCC764-1CD7-45D6-97D8-E2B7A856E543}">
      <dgm:prSet custT="1"/>
      <dgm:spPr/>
      <dgm:t>
        <a:bodyPr/>
        <a:lstStyle/>
        <a:p>
          <a:r>
            <a:rPr lang="ru-RU" sz="18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Здравоохранение: системы управления медицинскими данными и услугами.</a:t>
          </a:r>
        </a:p>
      </dgm:t>
    </dgm:pt>
    <dgm:pt modelId="{6941A8A2-8BAB-4C58-BA91-EBDE99FA3EB1}" type="parTrans" cxnId="{FE269CE0-D1A4-45B3-BC40-8657CC69D262}">
      <dgm:prSet/>
      <dgm:spPr/>
      <dgm:t>
        <a:bodyPr/>
        <a:lstStyle/>
        <a:p>
          <a:endParaRPr lang="ru-RU"/>
        </a:p>
      </dgm:t>
    </dgm:pt>
    <dgm:pt modelId="{DEA99949-C058-4D22-9F97-55FA9F4F71C5}" type="sibTrans" cxnId="{FE269CE0-D1A4-45B3-BC40-8657CC69D262}">
      <dgm:prSet/>
      <dgm:spPr/>
      <dgm:t>
        <a:bodyPr/>
        <a:lstStyle/>
        <a:p>
          <a:endParaRPr lang="ru-RU"/>
        </a:p>
      </dgm:t>
    </dgm:pt>
    <dgm:pt modelId="{624007CF-E0D4-4C5E-9824-3F6D35CE673F}">
      <dgm:prSet custT="1"/>
      <dgm:spPr/>
      <dgm:t>
        <a:bodyPr/>
        <a:lstStyle/>
        <a:p>
          <a:r>
            <a:rPr lang="ru-RU" sz="1800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Водоснабжение и коммунальные услуги: системы управления ресурсами и услугами.</a:t>
          </a:r>
        </a:p>
      </dgm:t>
    </dgm:pt>
    <dgm:pt modelId="{8E3C354A-7121-48D6-93F3-474683423782}" type="parTrans" cxnId="{F0529A7C-0FEB-4D34-8560-2088FAF606C7}">
      <dgm:prSet/>
      <dgm:spPr/>
      <dgm:t>
        <a:bodyPr/>
        <a:lstStyle/>
        <a:p>
          <a:endParaRPr lang="ru-RU"/>
        </a:p>
      </dgm:t>
    </dgm:pt>
    <dgm:pt modelId="{2A49170C-357B-436C-923B-E8AC22039051}" type="sibTrans" cxnId="{F0529A7C-0FEB-4D34-8560-2088FAF606C7}">
      <dgm:prSet/>
      <dgm:spPr/>
      <dgm:t>
        <a:bodyPr/>
        <a:lstStyle/>
        <a:p>
          <a:endParaRPr lang="ru-RU"/>
        </a:p>
      </dgm:t>
    </dgm:pt>
    <dgm:pt modelId="{12836224-972A-4852-AC6B-1C836977D7B4}" type="pres">
      <dgm:prSet presAssocID="{FB9C9285-A5B1-4312-AB56-C61FF04A6C06}" presName="linearFlow" presStyleCnt="0">
        <dgm:presLayoutVars>
          <dgm:resizeHandles val="exact"/>
        </dgm:presLayoutVars>
      </dgm:prSet>
      <dgm:spPr/>
    </dgm:pt>
    <dgm:pt modelId="{5CC52427-8EF8-41D1-86DC-9FD9017D31D0}" type="pres">
      <dgm:prSet presAssocID="{A003B113-1166-4671-9720-67EFA6E60784}" presName="node" presStyleLbl="node1" presStyleIdx="0" presStyleCnt="6" custScaleX="1895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05E012-6489-47AB-BABB-F3E3E5B62763}" type="pres">
      <dgm:prSet presAssocID="{62CFD098-B320-49BC-9539-0EF4CD0F22B2}" presName="sibTrans" presStyleLbl="sibTrans2D1" presStyleIdx="0" presStyleCnt="5"/>
      <dgm:spPr/>
      <dgm:t>
        <a:bodyPr/>
        <a:lstStyle/>
        <a:p>
          <a:endParaRPr lang="en-US"/>
        </a:p>
      </dgm:t>
    </dgm:pt>
    <dgm:pt modelId="{F1E3756E-8501-4064-81AC-B55FB8AA82EA}" type="pres">
      <dgm:prSet presAssocID="{62CFD098-B320-49BC-9539-0EF4CD0F22B2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4EFC0454-50FC-4280-BA43-D04B593FCF01}" type="pres">
      <dgm:prSet presAssocID="{92B7045E-C9D7-4DD2-BA90-433E1EF8C817}" presName="node" presStyleLbl="node1" presStyleIdx="1" presStyleCnt="6" custScaleX="1895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9F0906-8BFF-4351-8427-C11519B835EF}" type="pres">
      <dgm:prSet presAssocID="{87F326A3-3147-4A33-B20E-FBEA2FDE6C5F}" presName="sibTrans" presStyleLbl="sibTrans2D1" presStyleIdx="1" presStyleCnt="5"/>
      <dgm:spPr/>
      <dgm:t>
        <a:bodyPr/>
        <a:lstStyle/>
        <a:p>
          <a:endParaRPr lang="en-US"/>
        </a:p>
      </dgm:t>
    </dgm:pt>
    <dgm:pt modelId="{3FC162EC-C6F6-4388-8AAD-EB6F283F10D9}" type="pres">
      <dgm:prSet presAssocID="{87F326A3-3147-4A33-B20E-FBEA2FDE6C5F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A1520FA2-DA72-42AA-9FB3-7CC157A1C214}" type="pres">
      <dgm:prSet presAssocID="{78B3DC4D-5C92-4748-8E4A-9146A8CF8382}" presName="node" presStyleLbl="node1" presStyleIdx="2" presStyleCnt="6" custScaleX="1895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FCFBB4-4B12-4072-B7BA-7CB08DCE3D21}" type="pres">
      <dgm:prSet presAssocID="{C055AA6D-FFAF-432A-8338-F643CBA51ED8}" presName="sibTrans" presStyleLbl="sibTrans2D1" presStyleIdx="2" presStyleCnt="5"/>
      <dgm:spPr/>
      <dgm:t>
        <a:bodyPr/>
        <a:lstStyle/>
        <a:p>
          <a:endParaRPr lang="en-US"/>
        </a:p>
      </dgm:t>
    </dgm:pt>
    <dgm:pt modelId="{BBC4AA22-D965-4271-9A16-3B796B94A931}" type="pres">
      <dgm:prSet presAssocID="{C055AA6D-FFAF-432A-8338-F643CBA51ED8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07D4D734-CA19-4335-8B77-0987EB4C47E4}" type="pres">
      <dgm:prSet presAssocID="{05850B91-F966-4F60-AC80-2B592F0AB7C1}" presName="node" presStyleLbl="node1" presStyleIdx="3" presStyleCnt="6" custScaleX="1895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82079A-953D-449C-9AF4-026DFA9385CA}" type="pres">
      <dgm:prSet presAssocID="{A5B8EA85-58FF-4971-BFC2-A2ACAB84534F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A0B3513-E392-4CF7-9BD5-59647C9F7DAF}" type="pres">
      <dgm:prSet presAssocID="{A5B8EA85-58FF-4971-BFC2-A2ACAB84534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D6D955D-7241-43CC-B0D2-9AC93CD84034}" type="pres">
      <dgm:prSet presAssocID="{E6BCC764-1CD7-45D6-97D8-E2B7A856E543}" presName="node" presStyleLbl="node1" presStyleIdx="4" presStyleCnt="6" custScaleX="1895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8847BD-8F64-4BA9-A628-D647261E1ACE}" type="pres">
      <dgm:prSet presAssocID="{DEA99949-C058-4D22-9F97-55FA9F4F71C5}" presName="sibTrans" presStyleLbl="sibTrans2D1" presStyleIdx="4" presStyleCnt="5"/>
      <dgm:spPr/>
      <dgm:t>
        <a:bodyPr/>
        <a:lstStyle/>
        <a:p>
          <a:endParaRPr lang="en-US"/>
        </a:p>
      </dgm:t>
    </dgm:pt>
    <dgm:pt modelId="{221EE48D-E4A3-47C3-A0F4-A3DA6BE43A19}" type="pres">
      <dgm:prSet presAssocID="{DEA99949-C058-4D22-9F97-55FA9F4F71C5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80DB36F7-9D42-485A-9F57-99F453E04450}" type="pres">
      <dgm:prSet presAssocID="{624007CF-E0D4-4C5E-9824-3F6D35CE673F}" presName="node" presStyleLbl="node1" presStyleIdx="5" presStyleCnt="6" custScaleX="1895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AC47C8-6CAD-48B1-B805-C02259928AEC}" type="presOf" srcId="{87F326A3-3147-4A33-B20E-FBEA2FDE6C5F}" destId="{3FC162EC-C6F6-4388-8AAD-EB6F283F10D9}" srcOrd="1" destOrd="0" presId="urn:microsoft.com/office/officeart/2005/8/layout/process2"/>
    <dgm:cxn modelId="{A50840D5-6B8C-4EFB-96BB-81B6C5C7338B}" type="presOf" srcId="{FB9C9285-A5B1-4312-AB56-C61FF04A6C06}" destId="{12836224-972A-4852-AC6B-1C836977D7B4}" srcOrd="0" destOrd="0" presId="urn:microsoft.com/office/officeart/2005/8/layout/process2"/>
    <dgm:cxn modelId="{5522B689-593A-43F8-B671-85EB1AB00CC8}" type="presOf" srcId="{DEA99949-C058-4D22-9F97-55FA9F4F71C5}" destId="{221EE48D-E4A3-47C3-A0F4-A3DA6BE43A19}" srcOrd="1" destOrd="0" presId="urn:microsoft.com/office/officeart/2005/8/layout/process2"/>
    <dgm:cxn modelId="{99F83021-64D4-48DA-9171-4C38B6097D76}" srcId="{FB9C9285-A5B1-4312-AB56-C61FF04A6C06}" destId="{78B3DC4D-5C92-4748-8E4A-9146A8CF8382}" srcOrd="2" destOrd="0" parTransId="{48AF56BF-F892-405D-99C5-CC79344784EC}" sibTransId="{C055AA6D-FFAF-432A-8338-F643CBA51ED8}"/>
    <dgm:cxn modelId="{96F013C7-D46C-4AF6-BE98-8E8E3802A337}" type="presOf" srcId="{05850B91-F966-4F60-AC80-2B592F0AB7C1}" destId="{07D4D734-CA19-4335-8B77-0987EB4C47E4}" srcOrd="0" destOrd="0" presId="urn:microsoft.com/office/officeart/2005/8/layout/process2"/>
    <dgm:cxn modelId="{9A286BB1-B6CF-4F65-847C-83F5EFF665E7}" type="presOf" srcId="{92B7045E-C9D7-4DD2-BA90-433E1EF8C817}" destId="{4EFC0454-50FC-4280-BA43-D04B593FCF01}" srcOrd="0" destOrd="0" presId="urn:microsoft.com/office/officeart/2005/8/layout/process2"/>
    <dgm:cxn modelId="{FBFABC3D-7A6B-4C77-B120-C24F891E3874}" type="presOf" srcId="{624007CF-E0D4-4C5E-9824-3F6D35CE673F}" destId="{80DB36F7-9D42-485A-9F57-99F453E04450}" srcOrd="0" destOrd="0" presId="urn:microsoft.com/office/officeart/2005/8/layout/process2"/>
    <dgm:cxn modelId="{FE269CE0-D1A4-45B3-BC40-8657CC69D262}" srcId="{FB9C9285-A5B1-4312-AB56-C61FF04A6C06}" destId="{E6BCC764-1CD7-45D6-97D8-E2B7A856E543}" srcOrd="4" destOrd="0" parTransId="{6941A8A2-8BAB-4C58-BA91-EBDE99FA3EB1}" sibTransId="{DEA99949-C058-4D22-9F97-55FA9F4F71C5}"/>
    <dgm:cxn modelId="{6CE890EA-DDF2-4A3F-B168-39DC69E20080}" type="presOf" srcId="{C055AA6D-FFAF-432A-8338-F643CBA51ED8}" destId="{8BFCFBB4-4B12-4072-B7BA-7CB08DCE3D21}" srcOrd="0" destOrd="0" presId="urn:microsoft.com/office/officeart/2005/8/layout/process2"/>
    <dgm:cxn modelId="{036C6AF5-B943-4D6C-94CA-6FD298CE632B}" type="presOf" srcId="{A5B8EA85-58FF-4971-BFC2-A2ACAB84534F}" destId="{9A0B3513-E392-4CF7-9BD5-59647C9F7DAF}" srcOrd="1" destOrd="0" presId="urn:microsoft.com/office/officeart/2005/8/layout/process2"/>
    <dgm:cxn modelId="{3CA4B041-598F-4B5A-A56C-434095597435}" srcId="{FB9C9285-A5B1-4312-AB56-C61FF04A6C06}" destId="{05850B91-F966-4F60-AC80-2B592F0AB7C1}" srcOrd="3" destOrd="0" parTransId="{191E24DA-9A9B-4A63-8055-5C89D11B252F}" sibTransId="{A5B8EA85-58FF-4971-BFC2-A2ACAB84534F}"/>
    <dgm:cxn modelId="{9AFB4DBB-B037-4801-86A6-B0CEB5F447BC}" srcId="{FB9C9285-A5B1-4312-AB56-C61FF04A6C06}" destId="{92B7045E-C9D7-4DD2-BA90-433E1EF8C817}" srcOrd="1" destOrd="0" parTransId="{59F19EB4-6A1F-4D8C-B3AC-279632440098}" sibTransId="{87F326A3-3147-4A33-B20E-FBEA2FDE6C5F}"/>
    <dgm:cxn modelId="{D01EB9D6-7930-4488-92C3-C3525137617B}" type="presOf" srcId="{87F326A3-3147-4A33-B20E-FBEA2FDE6C5F}" destId="{929F0906-8BFF-4351-8427-C11519B835EF}" srcOrd="0" destOrd="0" presId="urn:microsoft.com/office/officeart/2005/8/layout/process2"/>
    <dgm:cxn modelId="{9D0A8F96-8209-4BE8-BEB5-EAE7B784FA94}" srcId="{FB9C9285-A5B1-4312-AB56-C61FF04A6C06}" destId="{A003B113-1166-4671-9720-67EFA6E60784}" srcOrd="0" destOrd="0" parTransId="{903CE4EA-0F27-42EC-998A-724F045AF329}" sibTransId="{62CFD098-B320-49BC-9539-0EF4CD0F22B2}"/>
    <dgm:cxn modelId="{DC179E76-D510-4AA4-9304-CADBB4FB4587}" type="presOf" srcId="{E6BCC764-1CD7-45D6-97D8-E2B7A856E543}" destId="{5D6D955D-7241-43CC-B0D2-9AC93CD84034}" srcOrd="0" destOrd="0" presId="urn:microsoft.com/office/officeart/2005/8/layout/process2"/>
    <dgm:cxn modelId="{3C66E0F8-CD2B-48BF-8C45-F34C914A789A}" type="presOf" srcId="{C055AA6D-FFAF-432A-8338-F643CBA51ED8}" destId="{BBC4AA22-D965-4271-9A16-3B796B94A931}" srcOrd="1" destOrd="0" presId="urn:microsoft.com/office/officeart/2005/8/layout/process2"/>
    <dgm:cxn modelId="{F0529A7C-0FEB-4D34-8560-2088FAF606C7}" srcId="{FB9C9285-A5B1-4312-AB56-C61FF04A6C06}" destId="{624007CF-E0D4-4C5E-9824-3F6D35CE673F}" srcOrd="5" destOrd="0" parTransId="{8E3C354A-7121-48D6-93F3-474683423782}" sibTransId="{2A49170C-357B-436C-923B-E8AC22039051}"/>
    <dgm:cxn modelId="{8E4B7924-E707-4FD7-8EE3-D091762812E1}" type="presOf" srcId="{DEA99949-C058-4D22-9F97-55FA9F4F71C5}" destId="{A68847BD-8F64-4BA9-A628-D647261E1ACE}" srcOrd="0" destOrd="0" presId="urn:microsoft.com/office/officeart/2005/8/layout/process2"/>
    <dgm:cxn modelId="{47ACBDA4-6B4E-4A93-81B7-CAE76A050A2A}" type="presOf" srcId="{A5B8EA85-58FF-4971-BFC2-A2ACAB84534F}" destId="{E082079A-953D-449C-9AF4-026DFA9385CA}" srcOrd="0" destOrd="0" presId="urn:microsoft.com/office/officeart/2005/8/layout/process2"/>
    <dgm:cxn modelId="{91B74805-F51F-472D-8A06-B101529CE0E4}" type="presOf" srcId="{62CFD098-B320-49BC-9539-0EF4CD0F22B2}" destId="{DF05E012-6489-47AB-BABB-F3E3E5B62763}" srcOrd="0" destOrd="0" presId="urn:microsoft.com/office/officeart/2005/8/layout/process2"/>
    <dgm:cxn modelId="{1EE07EEB-8989-402A-B177-8B2A4EC52BF3}" type="presOf" srcId="{62CFD098-B320-49BC-9539-0EF4CD0F22B2}" destId="{F1E3756E-8501-4064-81AC-B55FB8AA82EA}" srcOrd="1" destOrd="0" presId="urn:microsoft.com/office/officeart/2005/8/layout/process2"/>
    <dgm:cxn modelId="{E345B0A7-0930-431F-A914-F4801D974090}" type="presOf" srcId="{A003B113-1166-4671-9720-67EFA6E60784}" destId="{5CC52427-8EF8-41D1-86DC-9FD9017D31D0}" srcOrd="0" destOrd="0" presId="urn:microsoft.com/office/officeart/2005/8/layout/process2"/>
    <dgm:cxn modelId="{1C405586-7125-4370-A8DC-905FF84DE62C}" type="presOf" srcId="{78B3DC4D-5C92-4748-8E4A-9146A8CF8382}" destId="{A1520FA2-DA72-42AA-9FB3-7CC157A1C214}" srcOrd="0" destOrd="0" presId="urn:microsoft.com/office/officeart/2005/8/layout/process2"/>
    <dgm:cxn modelId="{D0432837-1F19-499D-9651-73ABB3C71298}" type="presParOf" srcId="{12836224-972A-4852-AC6B-1C836977D7B4}" destId="{5CC52427-8EF8-41D1-86DC-9FD9017D31D0}" srcOrd="0" destOrd="0" presId="urn:microsoft.com/office/officeart/2005/8/layout/process2"/>
    <dgm:cxn modelId="{831CB37E-D6D4-4473-8CD1-411C5A56EF5C}" type="presParOf" srcId="{12836224-972A-4852-AC6B-1C836977D7B4}" destId="{DF05E012-6489-47AB-BABB-F3E3E5B62763}" srcOrd="1" destOrd="0" presId="urn:microsoft.com/office/officeart/2005/8/layout/process2"/>
    <dgm:cxn modelId="{DABF16CD-E166-40A0-9644-87267F6A927F}" type="presParOf" srcId="{DF05E012-6489-47AB-BABB-F3E3E5B62763}" destId="{F1E3756E-8501-4064-81AC-B55FB8AA82EA}" srcOrd="0" destOrd="0" presId="urn:microsoft.com/office/officeart/2005/8/layout/process2"/>
    <dgm:cxn modelId="{0BB8039B-8C3F-4F88-B6B8-03BE03EE4DA5}" type="presParOf" srcId="{12836224-972A-4852-AC6B-1C836977D7B4}" destId="{4EFC0454-50FC-4280-BA43-D04B593FCF01}" srcOrd="2" destOrd="0" presId="urn:microsoft.com/office/officeart/2005/8/layout/process2"/>
    <dgm:cxn modelId="{0D35B9EC-3B7B-4632-B424-7AA0368F7922}" type="presParOf" srcId="{12836224-972A-4852-AC6B-1C836977D7B4}" destId="{929F0906-8BFF-4351-8427-C11519B835EF}" srcOrd="3" destOrd="0" presId="urn:microsoft.com/office/officeart/2005/8/layout/process2"/>
    <dgm:cxn modelId="{C16765BC-1A7B-4B97-8B42-5818EB407DC4}" type="presParOf" srcId="{929F0906-8BFF-4351-8427-C11519B835EF}" destId="{3FC162EC-C6F6-4388-8AAD-EB6F283F10D9}" srcOrd="0" destOrd="0" presId="urn:microsoft.com/office/officeart/2005/8/layout/process2"/>
    <dgm:cxn modelId="{960C3976-43DB-49D7-9117-768A22AEDF30}" type="presParOf" srcId="{12836224-972A-4852-AC6B-1C836977D7B4}" destId="{A1520FA2-DA72-42AA-9FB3-7CC157A1C214}" srcOrd="4" destOrd="0" presId="urn:microsoft.com/office/officeart/2005/8/layout/process2"/>
    <dgm:cxn modelId="{EAF7554E-7272-4919-91AE-CB76DF3DD34C}" type="presParOf" srcId="{12836224-972A-4852-AC6B-1C836977D7B4}" destId="{8BFCFBB4-4B12-4072-B7BA-7CB08DCE3D21}" srcOrd="5" destOrd="0" presId="urn:microsoft.com/office/officeart/2005/8/layout/process2"/>
    <dgm:cxn modelId="{EC35F1B6-A7BE-41B3-BDCE-AB37C3597A71}" type="presParOf" srcId="{8BFCFBB4-4B12-4072-B7BA-7CB08DCE3D21}" destId="{BBC4AA22-D965-4271-9A16-3B796B94A931}" srcOrd="0" destOrd="0" presId="urn:microsoft.com/office/officeart/2005/8/layout/process2"/>
    <dgm:cxn modelId="{BFDC4FFE-CC84-469B-9088-22A479D218DB}" type="presParOf" srcId="{12836224-972A-4852-AC6B-1C836977D7B4}" destId="{07D4D734-CA19-4335-8B77-0987EB4C47E4}" srcOrd="6" destOrd="0" presId="urn:microsoft.com/office/officeart/2005/8/layout/process2"/>
    <dgm:cxn modelId="{D2C67BDD-CEBC-4E9A-B862-BDB6EE8902B2}" type="presParOf" srcId="{12836224-972A-4852-AC6B-1C836977D7B4}" destId="{E082079A-953D-449C-9AF4-026DFA9385CA}" srcOrd="7" destOrd="0" presId="urn:microsoft.com/office/officeart/2005/8/layout/process2"/>
    <dgm:cxn modelId="{D23F40E2-F0DF-430E-9E65-314388D59730}" type="presParOf" srcId="{E082079A-953D-449C-9AF4-026DFA9385CA}" destId="{9A0B3513-E392-4CF7-9BD5-59647C9F7DAF}" srcOrd="0" destOrd="0" presId="urn:microsoft.com/office/officeart/2005/8/layout/process2"/>
    <dgm:cxn modelId="{42613035-81E8-4A3F-A048-05A3C2E51B4C}" type="presParOf" srcId="{12836224-972A-4852-AC6B-1C836977D7B4}" destId="{5D6D955D-7241-43CC-B0D2-9AC93CD84034}" srcOrd="8" destOrd="0" presId="urn:microsoft.com/office/officeart/2005/8/layout/process2"/>
    <dgm:cxn modelId="{B8EAE711-C903-4E93-83E3-F69C76BCAA46}" type="presParOf" srcId="{12836224-972A-4852-AC6B-1C836977D7B4}" destId="{A68847BD-8F64-4BA9-A628-D647261E1ACE}" srcOrd="9" destOrd="0" presId="urn:microsoft.com/office/officeart/2005/8/layout/process2"/>
    <dgm:cxn modelId="{0D778839-5F13-4219-8932-2DF5EEA64A49}" type="presParOf" srcId="{A68847BD-8F64-4BA9-A628-D647261E1ACE}" destId="{221EE48D-E4A3-47C3-A0F4-A3DA6BE43A19}" srcOrd="0" destOrd="0" presId="urn:microsoft.com/office/officeart/2005/8/layout/process2"/>
    <dgm:cxn modelId="{1CAF4F78-49DC-4A1C-9A7C-5473ED6F1F6F}" type="presParOf" srcId="{12836224-972A-4852-AC6B-1C836977D7B4}" destId="{80DB36F7-9D42-485A-9F57-99F453E04450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936FE1-B469-4019-925B-1A1C709B77DC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E15E43CD-24C9-48DC-8F05-496EA810E6FD}">
      <dgm:prSet phldrT="[Текст]" custT="1"/>
      <dgm:spPr/>
      <dgm:t>
        <a:bodyPr/>
        <a:lstStyle/>
        <a:p>
          <a:r>
            <a:rPr lang="ru-RU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Проникновение в систему</a:t>
          </a:r>
          <a:endParaRPr lang="ru-RU" sz="18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62A761-1863-462B-8FED-2CAAAB21923C}" type="parTrans" cxnId="{DB2AE07E-C950-40EB-9283-869D9D67F41A}">
      <dgm:prSet/>
      <dgm:spPr/>
      <dgm:t>
        <a:bodyPr/>
        <a:lstStyle/>
        <a:p>
          <a:endParaRPr lang="ru-RU"/>
        </a:p>
      </dgm:t>
    </dgm:pt>
    <dgm:pt modelId="{16299628-8F4E-45C6-8D59-9D24DD6BBEBE}" type="sibTrans" cxnId="{DB2AE07E-C950-40EB-9283-869D9D67F41A}">
      <dgm:prSet/>
      <dgm:spPr/>
      <dgm:t>
        <a:bodyPr/>
        <a:lstStyle/>
        <a:p>
          <a:endParaRPr lang="ru-RU"/>
        </a:p>
      </dgm:t>
    </dgm:pt>
    <dgm:pt modelId="{37DAB74B-00FC-4632-943C-0CB220F30A95}">
      <dgm:prSet custT="1"/>
      <dgm:spPr/>
      <dgm:t>
        <a:bodyPr/>
        <a:lstStyle/>
        <a:p>
          <a:r>
            <a:rPr lang="ru-RU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Разведка и горизонтальное продвижение</a:t>
          </a:r>
          <a:endParaRPr lang="ru-RU" sz="18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48AE2E-EA52-4CA3-8AAB-39CBF37C2F0A}" type="parTrans" cxnId="{E4EFC499-1F33-46CF-9EAF-3DD03B16A33E}">
      <dgm:prSet/>
      <dgm:spPr/>
      <dgm:t>
        <a:bodyPr/>
        <a:lstStyle/>
        <a:p>
          <a:endParaRPr lang="ru-RU"/>
        </a:p>
      </dgm:t>
    </dgm:pt>
    <dgm:pt modelId="{861E5915-3741-4B3A-B7EC-C9909FE58771}" type="sibTrans" cxnId="{E4EFC499-1F33-46CF-9EAF-3DD03B16A33E}">
      <dgm:prSet/>
      <dgm:spPr/>
      <dgm:t>
        <a:bodyPr/>
        <a:lstStyle/>
        <a:p>
          <a:endParaRPr lang="ru-RU"/>
        </a:p>
      </dgm:t>
    </dgm:pt>
    <dgm:pt modelId="{DACFC3EB-6D28-4D36-BB93-2A3E1877E33B}">
      <dgm:prSet custT="1"/>
      <dgm:spPr/>
      <dgm:t>
        <a:bodyPr/>
        <a:lstStyle/>
        <a:p>
          <a:r>
            <a:rPr lang="ru-RU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Нарушение технологических процессов</a:t>
          </a:r>
          <a:endParaRPr lang="ru-RU" sz="18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B67698-8CEF-4256-85FF-2DFAC89C5786}" type="parTrans" cxnId="{7383125B-8B43-49CB-8F91-DA8D8D758BE1}">
      <dgm:prSet/>
      <dgm:spPr/>
      <dgm:t>
        <a:bodyPr/>
        <a:lstStyle/>
        <a:p>
          <a:endParaRPr lang="ru-RU"/>
        </a:p>
      </dgm:t>
    </dgm:pt>
    <dgm:pt modelId="{F19F698A-29B9-4265-90FE-4FAF76AED856}" type="sibTrans" cxnId="{7383125B-8B43-49CB-8F91-DA8D8D758BE1}">
      <dgm:prSet/>
      <dgm:spPr/>
      <dgm:t>
        <a:bodyPr/>
        <a:lstStyle/>
        <a:p>
          <a:endParaRPr lang="ru-RU"/>
        </a:p>
      </dgm:t>
    </dgm:pt>
    <dgm:pt modelId="{8613A93D-4849-45CE-8EEA-911436573C3E}">
      <dgm:prSet custT="1"/>
      <dgm:spPr/>
      <dgm:t>
        <a:bodyPr/>
        <a:lstStyle/>
        <a:p>
          <a:r>
            <a:rPr lang="ru-RU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Эскалация последсвтйи и скрытие следов</a:t>
          </a:r>
          <a:endParaRPr lang="ru-RU" sz="1800" b="1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DE7C6E-14A0-45C3-A185-DA0FDB4D70F7}" type="parTrans" cxnId="{C4B6E1CE-8F02-417A-8DB8-E03C12EA59CC}">
      <dgm:prSet/>
      <dgm:spPr/>
      <dgm:t>
        <a:bodyPr/>
        <a:lstStyle/>
        <a:p>
          <a:endParaRPr lang="en-US"/>
        </a:p>
      </dgm:t>
    </dgm:pt>
    <dgm:pt modelId="{8B9269B9-23E6-4810-9D19-677CBFA6D974}" type="sibTrans" cxnId="{C4B6E1CE-8F02-417A-8DB8-E03C12EA59CC}">
      <dgm:prSet/>
      <dgm:spPr/>
      <dgm:t>
        <a:bodyPr/>
        <a:lstStyle/>
        <a:p>
          <a:endParaRPr lang="en-US"/>
        </a:p>
      </dgm:t>
    </dgm:pt>
    <dgm:pt modelId="{EFB15583-BD11-4B6C-AC34-9CE0F1F2A289}" type="pres">
      <dgm:prSet presAssocID="{EB936FE1-B469-4019-925B-1A1C709B77DC}" presName="Name0" presStyleCnt="0">
        <dgm:presLayoutVars>
          <dgm:dir/>
          <dgm:resizeHandles val="exact"/>
        </dgm:presLayoutVars>
      </dgm:prSet>
      <dgm:spPr/>
    </dgm:pt>
    <dgm:pt modelId="{032A463F-A3CA-46A4-8EF1-7EF3A96D8F21}" type="pres">
      <dgm:prSet presAssocID="{E15E43CD-24C9-48DC-8F05-496EA810E6FD}" presName="node" presStyleLbl="node1" presStyleIdx="0" presStyleCnt="4" custLinFactNeighborX="-836" custLinFactNeighborY="1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B6C25-ED27-4D94-B84B-88F0A04F0882}" type="pres">
      <dgm:prSet presAssocID="{16299628-8F4E-45C6-8D59-9D24DD6BBEBE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9188C3A-D9D6-469D-B683-01F325B32100}" type="pres">
      <dgm:prSet presAssocID="{16299628-8F4E-45C6-8D59-9D24DD6BBEBE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2673622C-C6C5-4376-9168-C0A43BB42E3D}" type="pres">
      <dgm:prSet presAssocID="{37DAB74B-00FC-4632-943C-0CB220F30A95}" presName="node" presStyleLbl="node1" presStyleIdx="1" presStyleCnt="4" custLinFactNeighborX="-836" custLinFactNeighborY="24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45C6BA-E227-421A-84C3-113E360CAE8E}" type="pres">
      <dgm:prSet presAssocID="{861E5915-3741-4B3A-B7EC-C9909FE58771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0AAB226-4CD1-4F83-8F43-C280678A9245}" type="pres">
      <dgm:prSet presAssocID="{861E5915-3741-4B3A-B7EC-C9909FE58771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B31ACEAB-7DE5-4667-A6A3-69F9A1F87C70}" type="pres">
      <dgm:prSet presAssocID="{DACFC3EB-6D28-4D36-BB93-2A3E1877E33B}" presName="node" presStyleLbl="node1" presStyleIdx="2" presStyleCnt="4" custLinFactNeighborX="-836" custLinFactNeighborY="1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FF937-14B4-40F5-84DD-A341091F3491}" type="pres">
      <dgm:prSet presAssocID="{F19F698A-29B9-4265-90FE-4FAF76AED856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52EFF90-463B-44E7-AA2F-0A18DF774D22}" type="pres">
      <dgm:prSet presAssocID="{F19F698A-29B9-4265-90FE-4FAF76AED856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4B179F31-C72F-47A2-96F3-80873AA0808B}" type="pres">
      <dgm:prSet presAssocID="{8613A93D-4849-45CE-8EEA-911436573C3E}" presName="node" presStyleLbl="node1" presStyleIdx="3" presStyleCnt="4" custLinFactNeighborX="-836" custLinFactNeighborY="12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83125B-8B43-49CB-8F91-DA8D8D758BE1}" srcId="{EB936FE1-B469-4019-925B-1A1C709B77DC}" destId="{DACFC3EB-6D28-4D36-BB93-2A3E1877E33B}" srcOrd="2" destOrd="0" parTransId="{9EB67698-8CEF-4256-85FF-2DFAC89C5786}" sibTransId="{F19F698A-29B9-4265-90FE-4FAF76AED856}"/>
    <dgm:cxn modelId="{31D854DC-E389-4778-BAE6-035AC20DA842}" type="presOf" srcId="{861E5915-3741-4B3A-B7EC-C9909FE58771}" destId="{50AAB226-4CD1-4F83-8F43-C280678A9245}" srcOrd="1" destOrd="0" presId="urn:microsoft.com/office/officeart/2005/8/layout/process1"/>
    <dgm:cxn modelId="{FCFE382D-B5E4-499B-AF45-A04339B5DCB5}" type="presOf" srcId="{DACFC3EB-6D28-4D36-BB93-2A3E1877E33B}" destId="{B31ACEAB-7DE5-4667-A6A3-69F9A1F87C70}" srcOrd="0" destOrd="0" presId="urn:microsoft.com/office/officeart/2005/8/layout/process1"/>
    <dgm:cxn modelId="{D9F564EA-EF13-4C74-AAFE-373FADC91B2A}" type="presOf" srcId="{F19F698A-29B9-4265-90FE-4FAF76AED856}" destId="{752EFF90-463B-44E7-AA2F-0A18DF774D22}" srcOrd="1" destOrd="0" presId="urn:microsoft.com/office/officeart/2005/8/layout/process1"/>
    <dgm:cxn modelId="{7C3D42A0-2936-4E07-8B39-8DB4D64FE802}" type="presOf" srcId="{E15E43CD-24C9-48DC-8F05-496EA810E6FD}" destId="{032A463F-A3CA-46A4-8EF1-7EF3A96D8F21}" srcOrd="0" destOrd="0" presId="urn:microsoft.com/office/officeart/2005/8/layout/process1"/>
    <dgm:cxn modelId="{E4EFC499-1F33-46CF-9EAF-3DD03B16A33E}" srcId="{EB936FE1-B469-4019-925B-1A1C709B77DC}" destId="{37DAB74B-00FC-4632-943C-0CB220F30A95}" srcOrd="1" destOrd="0" parTransId="{D948AE2E-EA52-4CA3-8AAB-39CBF37C2F0A}" sibTransId="{861E5915-3741-4B3A-B7EC-C9909FE58771}"/>
    <dgm:cxn modelId="{54AD8125-7C49-4BB6-A8CF-E747B9583A8E}" type="presOf" srcId="{F19F698A-29B9-4265-90FE-4FAF76AED856}" destId="{C46FF937-14B4-40F5-84DD-A341091F3491}" srcOrd="0" destOrd="0" presId="urn:microsoft.com/office/officeart/2005/8/layout/process1"/>
    <dgm:cxn modelId="{FA05AF6E-AB60-4573-A92E-308420416A75}" type="presOf" srcId="{EB936FE1-B469-4019-925B-1A1C709B77DC}" destId="{EFB15583-BD11-4B6C-AC34-9CE0F1F2A289}" srcOrd="0" destOrd="0" presId="urn:microsoft.com/office/officeart/2005/8/layout/process1"/>
    <dgm:cxn modelId="{17357DA1-62C9-4D54-B887-3EAA334A61BE}" type="presOf" srcId="{16299628-8F4E-45C6-8D59-9D24DD6BBEBE}" destId="{49188C3A-D9D6-469D-B683-01F325B32100}" srcOrd="1" destOrd="0" presId="urn:microsoft.com/office/officeart/2005/8/layout/process1"/>
    <dgm:cxn modelId="{DB2AE07E-C950-40EB-9283-869D9D67F41A}" srcId="{EB936FE1-B469-4019-925B-1A1C709B77DC}" destId="{E15E43CD-24C9-48DC-8F05-496EA810E6FD}" srcOrd="0" destOrd="0" parTransId="{B762A761-1863-462B-8FED-2CAAAB21923C}" sibTransId="{16299628-8F4E-45C6-8D59-9D24DD6BBEBE}"/>
    <dgm:cxn modelId="{C4B6E1CE-8F02-417A-8DB8-E03C12EA59CC}" srcId="{EB936FE1-B469-4019-925B-1A1C709B77DC}" destId="{8613A93D-4849-45CE-8EEA-911436573C3E}" srcOrd="3" destOrd="0" parTransId="{83DE7C6E-14A0-45C3-A185-DA0FDB4D70F7}" sibTransId="{8B9269B9-23E6-4810-9D19-677CBFA6D974}"/>
    <dgm:cxn modelId="{D1025C78-8232-4A1B-94CC-7EEF562621FB}" type="presOf" srcId="{37DAB74B-00FC-4632-943C-0CB220F30A95}" destId="{2673622C-C6C5-4376-9168-C0A43BB42E3D}" srcOrd="0" destOrd="0" presId="urn:microsoft.com/office/officeart/2005/8/layout/process1"/>
    <dgm:cxn modelId="{A708C05B-C7A4-443B-A7AE-86658BC211A3}" type="presOf" srcId="{861E5915-3741-4B3A-B7EC-C9909FE58771}" destId="{7C45C6BA-E227-421A-84C3-113E360CAE8E}" srcOrd="0" destOrd="0" presId="urn:microsoft.com/office/officeart/2005/8/layout/process1"/>
    <dgm:cxn modelId="{86F24DFE-8A58-4261-B573-B900929BB051}" type="presOf" srcId="{8613A93D-4849-45CE-8EEA-911436573C3E}" destId="{4B179F31-C72F-47A2-96F3-80873AA0808B}" srcOrd="0" destOrd="0" presId="urn:microsoft.com/office/officeart/2005/8/layout/process1"/>
    <dgm:cxn modelId="{5FF3E4C6-D91C-4760-A336-1835692549A5}" type="presOf" srcId="{16299628-8F4E-45C6-8D59-9D24DD6BBEBE}" destId="{032B6C25-ED27-4D94-B84B-88F0A04F0882}" srcOrd="0" destOrd="0" presId="urn:microsoft.com/office/officeart/2005/8/layout/process1"/>
    <dgm:cxn modelId="{D12BBEF8-55FF-4A06-8B73-8AD9F76FEFC9}" type="presParOf" srcId="{EFB15583-BD11-4B6C-AC34-9CE0F1F2A289}" destId="{032A463F-A3CA-46A4-8EF1-7EF3A96D8F21}" srcOrd="0" destOrd="0" presId="urn:microsoft.com/office/officeart/2005/8/layout/process1"/>
    <dgm:cxn modelId="{DECEA323-BF7D-4067-81DE-63F3B684D49A}" type="presParOf" srcId="{EFB15583-BD11-4B6C-AC34-9CE0F1F2A289}" destId="{032B6C25-ED27-4D94-B84B-88F0A04F0882}" srcOrd="1" destOrd="0" presId="urn:microsoft.com/office/officeart/2005/8/layout/process1"/>
    <dgm:cxn modelId="{AA759207-CE3F-4CA2-ADAA-A2A6219C400E}" type="presParOf" srcId="{032B6C25-ED27-4D94-B84B-88F0A04F0882}" destId="{49188C3A-D9D6-469D-B683-01F325B32100}" srcOrd="0" destOrd="0" presId="urn:microsoft.com/office/officeart/2005/8/layout/process1"/>
    <dgm:cxn modelId="{378BCAC3-B238-4AD3-BCC1-C53A567E4920}" type="presParOf" srcId="{EFB15583-BD11-4B6C-AC34-9CE0F1F2A289}" destId="{2673622C-C6C5-4376-9168-C0A43BB42E3D}" srcOrd="2" destOrd="0" presId="urn:microsoft.com/office/officeart/2005/8/layout/process1"/>
    <dgm:cxn modelId="{0239971E-CE21-489E-8BD1-F48EC34CF866}" type="presParOf" srcId="{EFB15583-BD11-4B6C-AC34-9CE0F1F2A289}" destId="{7C45C6BA-E227-421A-84C3-113E360CAE8E}" srcOrd="3" destOrd="0" presId="urn:microsoft.com/office/officeart/2005/8/layout/process1"/>
    <dgm:cxn modelId="{F644B104-0AAF-4A8A-BDFF-588AA801C106}" type="presParOf" srcId="{7C45C6BA-E227-421A-84C3-113E360CAE8E}" destId="{50AAB226-4CD1-4F83-8F43-C280678A9245}" srcOrd="0" destOrd="0" presId="urn:microsoft.com/office/officeart/2005/8/layout/process1"/>
    <dgm:cxn modelId="{52731A0D-E6EF-429E-A71E-2CF47716331B}" type="presParOf" srcId="{EFB15583-BD11-4B6C-AC34-9CE0F1F2A289}" destId="{B31ACEAB-7DE5-4667-A6A3-69F9A1F87C70}" srcOrd="4" destOrd="0" presId="urn:microsoft.com/office/officeart/2005/8/layout/process1"/>
    <dgm:cxn modelId="{5D96AC2B-F1DE-4B1F-913F-0A31E856F637}" type="presParOf" srcId="{EFB15583-BD11-4B6C-AC34-9CE0F1F2A289}" destId="{C46FF937-14B4-40F5-84DD-A341091F3491}" srcOrd="5" destOrd="0" presId="urn:microsoft.com/office/officeart/2005/8/layout/process1"/>
    <dgm:cxn modelId="{E7736589-71D8-4C32-AF19-A281B35F5302}" type="presParOf" srcId="{C46FF937-14B4-40F5-84DD-A341091F3491}" destId="{752EFF90-463B-44E7-AA2F-0A18DF774D22}" srcOrd="0" destOrd="0" presId="urn:microsoft.com/office/officeart/2005/8/layout/process1"/>
    <dgm:cxn modelId="{513D6CB5-8F39-40F9-81FD-87C155D6C069}" type="presParOf" srcId="{EFB15583-BD11-4B6C-AC34-9CE0F1F2A289}" destId="{4B179F31-C72F-47A2-96F3-80873AA0808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0E59E1-7C84-4BB5-ACB1-8ECD3CDB5E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3D0265-54BB-4383-B483-3C1CC80F4528}">
      <dgm:prSet custT="1"/>
      <dgm:spPr>
        <a:solidFill>
          <a:schemeClr val="tx2"/>
        </a:solidFill>
      </dgm:spPr>
      <dgm:t>
        <a:bodyPr/>
        <a:lstStyle/>
        <a:p>
          <a:pPr algn="ctr"/>
          <a:r>
            <a:rPr lang="ru-RU" sz="14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Закон "Об информации" (2022)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8C6DC2-52E5-4223-B298-5F273DFCEA54}" type="parTrans" cxnId="{CB6E50B8-A9B1-4A0A-814D-60E9F20FEE56}">
      <dgm:prSet/>
      <dgm:spPr/>
      <dgm:t>
        <a:bodyPr/>
        <a:lstStyle/>
        <a:p>
          <a:endParaRPr lang="en-US"/>
        </a:p>
      </dgm:t>
    </dgm:pt>
    <dgm:pt modelId="{0B67754B-01AE-4B55-B062-3E0E3BEEA3D4}" type="sibTrans" cxnId="{CB6E50B8-A9B1-4A0A-814D-60E9F20FEE56}">
      <dgm:prSet/>
      <dgm:spPr/>
      <dgm:t>
        <a:bodyPr/>
        <a:lstStyle/>
        <a:p>
          <a:endParaRPr lang="en-US"/>
        </a:p>
      </dgm:t>
    </dgm:pt>
    <dgm:pt modelId="{B7FBFE70-0E2B-4C60-8BCA-0A0BC0AD4F61}">
      <dgm:prSet custT="1"/>
      <dgm:spPr>
        <a:solidFill>
          <a:schemeClr val="tx2"/>
        </a:solidFill>
      </dgm:spPr>
      <dgm:t>
        <a:bodyPr/>
        <a:lstStyle/>
        <a:p>
          <a:pPr algn="ctr"/>
          <a:r>
            <a:rPr lang="ru-RU" sz="14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Указ Президента (2021)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2BCF26-E453-4427-A03F-2FAC8E5E43CA}" type="parTrans" cxnId="{CCBB8705-3C85-4D22-82A5-103E64CA4918}">
      <dgm:prSet/>
      <dgm:spPr/>
      <dgm:t>
        <a:bodyPr/>
        <a:lstStyle/>
        <a:p>
          <a:endParaRPr lang="en-US"/>
        </a:p>
      </dgm:t>
    </dgm:pt>
    <dgm:pt modelId="{B28B6045-E834-4C05-8D2A-F1AB081CBEE6}" type="sibTrans" cxnId="{CCBB8705-3C85-4D22-82A5-103E64CA4918}">
      <dgm:prSet/>
      <dgm:spPr/>
      <dgm:t>
        <a:bodyPr/>
        <a:lstStyle/>
        <a:p>
          <a:endParaRPr lang="en-US"/>
        </a:p>
      </dgm:t>
    </dgm:pt>
    <dgm:pt modelId="{1CEB4894-0624-4A96-8F69-0D2AB2FC1810}">
      <dgm:prSet custT="1"/>
      <dgm:spPr>
        <a:solidFill>
          <a:schemeClr val="tx2"/>
        </a:solidFill>
      </dgm:spPr>
      <dgm:t>
        <a:bodyPr/>
        <a:lstStyle/>
        <a:p>
          <a:pPr algn="ctr"/>
          <a:r>
            <a:rPr lang="ru-RU" sz="14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Стратегия 2023–2027 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C1F792-44AD-458A-A2B1-40CCCE7D0051}" type="parTrans" cxnId="{A3FC6AA8-13E8-4127-8C3C-8D73F5521D79}">
      <dgm:prSet/>
      <dgm:spPr/>
      <dgm:t>
        <a:bodyPr/>
        <a:lstStyle/>
        <a:p>
          <a:endParaRPr lang="en-US"/>
        </a:p>
      </dgm:t>
    </dgm:pt>
    <dgm:pt modelId="{C0343E9D-0DBD-42BD-98E2-CBBA27E88223}" type="sibTrans" cxnId="{A3FC6AA8-13E8-4127-8C3C-8D73F5521D79}">
      <dgm:prSet/>
      <dgm:spPr/>
      <dgm:t>
        <a:bodyPr/>
        <a:lstStyle/>
        <a:p>
          <a:endParaRPr lang="en-US"/>
        </a:p>
      </dgm:t>
    </dgm:pt>
    <dgm:pt modelId="{3E71F13D-4462-4122-8C24-CDFF2BE0340E}" type="pres">
      <dgm:prSet presAssocID="{E70E59E1-7C84-4BB5-ACB1-8ECD3CDB5EB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442F87-FD0E-45F3-90A6-01DE18E0C241}" type="pres">
      <dgm:prSet presAssocID="{8B3D0265-54BB-4383-B483-3C1CC80F452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FF61D-C36D-41EE-B2C6-B3A496667262}" type="pres">
      <dgm:prSet presAssocID="{0B67754B-01AE-4B55-B062-3E0E3BEEA3D4}" presName="spacer" presStyleCnt="0"/>
      <dgm:spPr/>
    </dgm:pt>
    <dgm:pt modelId="{1DFC9212-A05B-4165-B618-3E386B823FF3}" type="pres">
      <dgm:prSet presAssocID="{B7FBFE70-0E2B-4C60-8BCA-0A0BC0AD4F6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BDBB0E-02BF-45EE-9F6E-01AB84026522}" type="pres">
      <dgm:prSet presAssocID="{B28B6045-E834-4C05-8D2A-F1AB081CBEE6}" presName="spacer" presStyleCnt="0"/>
      <dgm:spPr/>
    </dgm:pt>
    <dgm:pt modelId="{1428D1BD-D023-4927-BAA9-4BB70D4F782F}" type="pres">
      <dgm:prSet presAssocID="{1CEB4894-0624-4A96-8F69-0D2AB2FC181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657D5D-7997-4A3E-B86E-C03668B71B39}" type="presOf" srcId="{1CEB4894-0624-4A96-8F69-0D2AB2FC1810}" destId="{1428D1BD-D023-4927-BAA9-4BB70D4F782F}" srcOrd="0" destOrd="0" presId="urn:microsoft.com/office/officeart/2005/8/layout/vList2"/>
    <dgm:cxn modelId="{A3FC6AA8-13E8-4127-8C3C-8D73F5521D79}" srcId="{E70E59E1-7C84-4BB5-ACB1-8ECD3CDB5EB5}" destId="{1CEB4894-0624-4A96-8F69-0D2AB2FC1810}" srcOrd="2" destOrd="0" parTransId="{21C1F792-44AD-458A-A2B1-40CCCE7D0051}" sibTransId="{C0343E9D-0DBD-42BD-98E2-CBBA27E88223}"/>
    <dgm:cxn modelId="{CB6E50B8-A9B1-4A0A-814D-60E9F20FEE56}" srcId="{E70E59E1-7C84-4BB5-ACB1-8ECD3CDB5EB5}" destId="{8B3D0265-54BB-4383-B483-3C1CC80F4528}" srcOrd="0" destOrd="0" parTransId="{D68C6DC2-52E5-4223-B298-5F273DFCEA54}" sibTransId="{0B67754B-01AE-4B55-B062-3E0E3BEEA3D4}"/>
    <dgm:cxn modelId="{B6BF6A88-5D55-4003-B1D6-CA5412CEFB28}" type="presOf" srcId="{E70E59E1-7C84-4BB5-ACB1-8ECD3CDB5EB5}" destId="{3E71F13D-4462-4122-8C24-CDFF2BE0340E}" srcOrd="0" destOrd="0" presId="urn:microsoft.com/office/officeart/2005/8/layout/vList2"/>
    <dgm:cxn modelId="{CCBB8705-3C85-4D22-82A5-103E64CA4918}" srcId="{E70E59E1-7C84-4BB5-ACB1-8ECD3CDB5EB5}" destId="{B7FBFE70-0E2B-4C60-8BCA-0A0BC0AD4F61}" srcOrd="1" destOrd="0" parTransId="{F12BCF26-E453-4427-A03F-2FAC8E5E43CA}" sibTransId="{B28B6045-E834-4C05-8D2A-F1AB081CBEE6}"/>
    <dgm:cxn modelId="{3ABEB647-C844-44D2-B493-438BE2319D60}" type="presOf" srcId="{8B3D0265-54BB-4383-B483-3C1CC80F4528}" destId="{B1442F87-FD0E-45F3-90A6-01DE18E0C241}" srcOrd="0" destOrd="0" presId="urn:microsoft.com/office/officeart/2005/8/layout/vList2"/>
    <dgm:cxn modelId="{597B17BC-777C-420C-B2BB-487B95BF0AF4}" type="presOf" srcId="{B7FBFE70-0E2B-4C60-8BCA-0A0BC0AD4F61}" destId="{1DFC9212-A05B-4165-B618-3E386B823FF3}" srcOrd="0" destOrd="0" presId="urn:microsoft.com/office/officeart/2005/8/layout/vList2"/>
    <dgm:cxn modelId="{3219F49A-9096-464D-AABE-1424A2E611FA}" type="presParOf" srcId="{3E71F13D-4462-4122-8C24-CDFF2BE0340E}" destId="{B1442F87-FD0E-45F3-90A6-01DE18E0C241}" srcOrd="0" destOrd="0" presId="urn:microsoft.com/office/officeart/2005/8/layout/vList2"/>
    <dgm:cxn modelId="{D61E0578-F663-4F51-93B9-344D7EF6CB42}" type="presParOf" srcId="{3E71F13D-4462-4122-8C24-CDFF2BE0340E}" destId="{FC3FF61D-C36D-41EE-B2C6-B3A496667262}" srcOrd="1" destOrd="0" presId="urn:microsoft.com/office/officeart/2005/8/layout/vList2"/>
    <dgm:cxn modelId="{37B935BA-5C6A-4FC6-9728-B7E72B1F80E8}" type="presParOf" srcId="{3E71F13D-4462-4122-8C24-CDFF2BE0340E}" destId="{1DFC9212-A05B-4165-B618-3E386B823FF3}" srcOrd="2" destOrd="0" presId="urn:microsoft.com/office/officeart/2005/8/layout/vList2"/>
    <dgm:cxn modelId="{B8E15EFC-9533-41C1-9BA1-BA678729BCEC}" type="presParOf" srcId="{3E71F13D-4462-4122-8C24-CDFF2BE0340E}" destId="{2DBDBB0E-02BF-45EE-9F6E-01AB84026522}" srcOrd="3" destOrd="0" presId="urn:microsoft.com/office/officeart/2005/8/layout/vList2"/>
    <dgm:cxn modelId="{66C3C728-3B2A-4F98-B7DC-3D3D025C3EFD}" type="presParOf" srcId="{3E71F13D-4462-4122-8C24-CDFF2BE0340E}" destId="{1428D1BD-D023-4927-BAA9-4BB70D4F782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0E59E1-7C84-4BB5-ACB1-8ECD3CDB5E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3D0265-54BB-4383-B483-3C1CC80F4528}">
      <dgm:prSet/>
      <dgm:spPr>
        <a:solidFill>
          <a:schemeClr val="tx2"/>
        </a:solidFill>
      </dgm:spPr>
      <dgm:t>
        <a:bodyPr/>
        <a:lstStyle/>
        <a:p>
          <a:pPr algn="ctr"/>
          <a:r>
            <a:rPr lang="ru-RU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ИИ и SIEM-системы (например, </a:t>
          </a:r>
          <a:r>
            <a:rPr lang="ru-RU" b="1" i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Splunk</a:t>
          </a:r>
          <a:r>
            <a:rPr lang="ru-RU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):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8C6DC2-52E5-4223-B298-5F273DFCEA54}" type="parTrans" cxnId="{CB6E50B8-A9B1-4A0A-814D-60E9F20FEE56}">
      <dgm:prSet/>
      <dgm:spPr/>
      <dgm:t>
        <a:bodyPr/>
        <a:lstStyle/>
        <a:p>
          <a:endParaRPr lang="en-US"/>
        </a:p>
      </dgm:t>
    </dgm:pt>
    <dgm:pt modelId="{0B67754B-01AE-4B55-B062-3E0E3BEEA3D4}" type="sibTrans" cxnId="{CB6E50B8-A9B1-4A0A-814D-60E9F20FEE56}">
      <dgm:prSet/>
      <dgm:spPr/>
      <dgm:t>
        <a:bodyPr/>
        <a:lstStyle/>
        <a:p>
          <a:endParaRPr lang="en-US"/>
        </a:p>
      </dgm:t>
    </dgm:pt>
    <dgm:pt modelId="{B7FBFE70-0E2B-4C60-8BCA-0A0BC0AD4F61}">
      <dgm:prSet/>
      <dgm:spPr>
        <a:solidFill>
          <a:schemeClr val="tx2"/>
        </a:solidFill>
      </dgm:spPr>
      <dgm:t>
        <a:bodyPr/>
        <a:lstStyle/>
        <a:p>
          <a:pPr algn="ctr"/>
          <a:r>
            <a:rPr lang="ru-RU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Zero Trust (принцип "не доверяй, проверяй"):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2BCF26-E453-4427-A03F-2FAC8E5E43CA}" type="parTrans" cxnId="{CCBB8705-3C85-4D22-82A5-103E64CA4918}">
      <dgm:prSet/>
      <dgm:spPr/>
      <dgm:t>
        <a:bodyPr/>
        <a:lstStyle/>
        <a:p>
          <a:endParaRPr lang="en-US"/>
        </a:p>
      </dgm:t>
    </dgm:pt>
    <dgm:pt modelId="{B28B6045-E834-4C05-8D2A-F1AB081CBEE6}" type="sibTrans" cxnId="{CCBB8705-3C85-4D22-82A5-103E64CA4918}">
      <dgm:prSet/>
      <dgm:spPr/>
      <dgm:t>
        <a:bodyPr/>
        <a:lstStyle/>
        <a:p>
          <a:endParaRPr lang="en-US"/>
        </a:p>
      </dgm:t>
    </dgm:pt>
    <dgm:pt modelId="{1CEB4894-0624-4A96-8F69-0D2AB2FC1810}">
      <dgm:prSet/>
      <dgm:spPr>
        <a:solidFill>
          <a:schemeClr val="tx2"/>
        </a:solidFill>
      </dgm:spPr>
      <dgm:t>
        <a:bodyPr/>
        <a:lstStyle/>
        <a:p>
          <a:pPr algn="ctr"/>
          <a:r>
            <a:rPr lang="ru-RU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Квантовая криптография — защита от будущих угроз.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C1F792-44AD-458A-A2B1-40CCCE7D0051}" type="parTrans" cxnId="{A3FC6AA8-13E8-4127-8C3C-8D73F5521D79}">
      <dgm:prSet/>
      <dgm:spPr/>
      <dgm:t>
        <a:bodyPr/>
        <a:lstStyle/>
        <a:p>
          <a:endParaRPr lang="en-US"/>
        </a:p>
      </dgm:t>
    </dgm:pt>
    <dgm:pt modelId="{C0343E9D-0DBD-42BD-98E2-CBBA27E88223}" type="sibTrans" cxnId="{A3FC6AA8-13E8-4127-8C3C-8D73F5521D79}">
      <dgm:prSet/>
      <dgm:spPr/>
      <dgm:t>
        <a:bodyPr/>
        <a:lstStyle/>
        <a:p>
          <a:endParaRPr lang="en-US"/>
        </a:p>
      </dgm:t>
    </dgm:pt>
    <dgm:pt modelId="{5ACCF213-347B-4AEC-B99A-CC9D99AF2206}">
      <dgm:prSet/>
      <dgm:spPr>
        <a:solidFill>
          <a:schemeClr val="tx2"/>
        </a:solidFill>
      </dgm:spPr>
      <dgm:t>
        <a:bodyPr/>
        <a:lstStyle/>
        <a:p>
          <a:pPr algn="ctr"/>
          <a:r>
            <a:rPr lang="ru-RU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Для промышленности (нефтегаз, энергетика):</a:t>
          </a:r>
          <a:r>
            <a:rPr lang="en-US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br>
            <a:rPr lang="en-US" b="1" i="1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ru-RU" b="1" i="1" dirty="0">
              <a:latin typeface="Times New Roman" panose="02020603050405020304" pitchFamily="18" charset="0"/>
              <a:cs typeface="Times New Roman" panose="02020603050405020304" pitchFamily="18" charset="0"/>
            </a:rPr>
            <a:t>После атаки 2022 года принят национальный стандарт OT-безопасности.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484C6B-2E2A-4B6B-8528-523B96F6A409}" type="parTrans" cxnId="{6E85DAEE-80C5-45B9-8037-9594FD768AC5}">
      <dgm:prSet/>
      <dgm:spPr/>
      <dgm:t>
        <a:bodyPr/>
        <a:lstStyle/>
        <a:p>
          <a:endParaRPr lang="en-US"/>
        </a:p>
      </dgm:t>
    </dgm:pt>
    <dgm:pt modelId="{EF139D48-A513-41C3-A7D3-5132DB2BC390}" type="sibTrans" cxnId="{6E85DAEE-80C5-45B9-8037-9594FD768AC5}">
      <dgm:prSet/>
      <dgm:spPr/>
      <dgm:t>
        <a:bodyPr/>
        <a:lstStyle/>
        <a:p>
          <a:endParaRPr lang="en-US"/>
        </a:p>
      </dgm:t>
    </dgm:pt>
    <dgm:pt modelId="{3E71F13D-4462-4122-8C24-CDFF2BE0340E}" type="pres">
      <dgm:prSet presAssocID="{E70E59E1-7C84-4BB5-ACB1-8ECD3CDB5EB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442F87-FD0E-45F3-90A6-01DE18E0C241}" type="pres">
      <dgm:prSet presAssocID="{8B3D0265-54BB-4383-B483-3C1CC80F452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3FF61D-C36D-41EE-B2C6-B3A496667262}" type="pres">
      <dgm:prSet presAssocID="{0B67754B-01AE-4B55-B062-3E0E3BEEA3D4}" presName="spacer" presStyleCnt="0"/>
      <dgm:spPr/>
    </dgm:pt>
    <dgm:pt modelId="{1DFC9212-A05B-4165-B618-3E386B823FF3}" type="pres">
      <dgm:prSet presAssocID="{B7FBFE70-0E2B-4C60-8BCA-0A0BC0AD4F6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BDBB0E-02BF-45EE-9F6E-01AB84026522}" type="pres">
      <dgm:prSet presAssocID="{B28B6045-E834-4C05-8D2A-F1AB081CBEE6}" presName="spacer" presStyleCnt="0"/>
      <dgm:spPr/>
    </dgm:pt>
    <dgm:pt modelId="{1428D1BD-D023-4927-BAA9-4BB70D4F782F}" type="pres">
      <dgm:prSet presAssocID="{1CEB4894-0624-4A96-8F69-0D2AB2FC181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BA8CDA-4BD7-4F5C-AC37-903BD624CC31}" type="pres">
      <dgm:prSet presAssocID="{C0343E9D-0DBD-42BD-98E2-CBBA27E88223}" presName="spacer" presStyleCnt="0"/>
      <dgm:spPr/>
    </dgm:pt>
    <dgm:pt modelId="{EF1ECAAE-0598-48EB-9D64-A987CDF03E27}" type="pres">
      <dgm:prSet presAssocID="{5ACCF213-347B-4AEC-B99A-CC9D99AF2206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657D5D-7997-4A3E-B86E-C03668B71B39}" type="presOf" srcId="{1CEB4894-0624-4A96-8F69-0D2AB2FC1810}" destId="{1428D1BD-D023-4927-BAA9-4BB70D4F782F}" srcOrd="0" destOrd="0" presId="urn:microsoft.com/office/officeart/2005/8/layout/vList2"/>
    <dgm:cxn modelId="{6E85DAEE-80C5-45B9-8037-9594FD768AC5}" srcId="{E70E59E1-7C84-4BB5-ACB1-8ECD3CDB5EB5}" destId="{5ACCF213-347B-4AEC-B99A-CC9D99AF2206}" srcOrd="3" destOrd="0" parTransId="{D2484C6B-2E2A-4B6B-8528-523B96F6A409}" sibTransId="{EF139D48-A513-41C3-A7D3-5132DB2BC390}"/>
    <dgm:cxn modelId="{A3FC6AA8-13E8-4127-8C3C-8D73F5521D79}" srcId="{E70E59E1-7C84-4BB5-ACB1-8ECD3CDB5EB5}" destId="{1CEB4894-0624-4A96-8F69-0D2AB2FC1810}" srcOrd="2" destOrd="0" parTransId="{21C1F792-44AD-458A-A2B1-40CCCE7D0051}" sibTransId="{C0343E9D-0DBD-42BD-98E2-CBBA27E88223}"/>
    <dgm:cxn modelId="{CB6E50B8-A9B1-4A0A-814D-60E9F20FEE56}" srcId="{E70E59E1-7C84-4BB5-ACB1-8ECD3CDB5EB5}" destId="{8B3D0265-54BB-4383-B483-3C1CC80F4528}" srcOrd="0" destOrd="0" parTransId="{D68C6DC2-52E5-4223-B298-5F273DFCEA54}" sibTransId="{0B67754B-01AE-4B55-B062-3E0E3BEEA3D4}"/>
    <dgm:cxn modelId="{B6BF6A88-5D55-4003-B1D6-CA5412CEFB28}" type="presOf" srcId="{E70E59E1-7C84-4BB5-ACB1-8ECD3CDB5EB5}" destId="{3E71F13D-4462-4122-8C24-CDFF2BE0340E}" srcOrd="0" destOrd="0" presId="urn:microsoft.com/office/officeart/2005/8/layout/vList2"/>
    <dgm:cxn modelId="{CCBB8705-3C85-4D22-82A5-103E64CA4918}" srcId="{E70E59E1-7C84-4BB5-ACB1-8ECD3CDB5EB5}" destId="{B7FBFE70-0E2B-4C60-8BCA-0A0BC0AD4F61}" srcOrd="1" destOrd="0" parTransId="{F12BCF26-E453-4427-A03F-2FAC8E5E43CA}" sibTransId="{B28B6045-E834-4C05-8D2A-F1AB081CBEE6}"/>
    <dgm:cxn modelId="{3ABEB647-C844-44D2-B493-438BE2319D60}" type="presOf" srcId="{8B3D0265-54BB-4383-B483-3C1CC80F4528}" destId="{B1442F87-FD0E-45F3-90A6-01DE18E0C241}" srcOrd="0" destOrd="0" presId="urn:microsoft.com/office/officeart/2005/8/layout/vList2"/>
    <dgm:cxn modelId="{33057754-0B4E-4A40-B8AF-17542E189F68}" type="presOf" srcId="{5ACCF213-347B-4AEC-B99A-CC9D99AF2206}" destId="{EF1ECAAE-0598-48EB-9D64-A987CDF03E27}" srcOrd="0" destOrd="0" presId="urn:microsoft.com/office/officeart/2005/8/layout/vList2"/>
    <dgm:cxn modelId="{597B17BC-777C-420C-B2BB-487B95BF0AF4}" type="presOf" srcId="{B7FBFE70-0E2B-4C60-8BCA-0A0BC0AD4F61}" destId="{1DFC9212-A05B-4165-B618-3E386B823FF3}" srcOrd="0" destOrd="0" presId="urn:microsoft.com/office/officeart/2005/8/layout/vList2"/>
    <dgm:cxn modelId="{3219F49A-9096-464D-AABE-1424A2E611FA}" type="presParOf" srcId="{3E71F13D-4462-4122-8C24-CDFF2BE0340E}" destId="{B1442F87-FD0E-45F3-90A6-01DE18E0C241}" srcOrd="0" destOrd="0" presId="urn:microsoft.com/office/officeart/2005/8/layout/vList2"/>
    <dgm:cxn modelId="{D61E0578-F663-4F51-93B9-344D7EF6CB42}" type="presParOf" srcId="{3E71F13D-4462-4122-8C24-CDFF2BE0340E}" destId="{FC3FF61D-C36D-41EE-B2C6-B3A496667262}" srcOrd="1" destOrd="0" presId="urn:microsoft.com/office/officeart/2005/8/layout/vList2"/>
    <dgm:cxn modelId="{37B935BA-5C6A-4FC6-9728-B7E72B1F80E8}" type="presParOf" srcId="{3E71F13D-4462-4122-8C24-CDFF2BE0340E}" destId="{1DFC9212-A05B-4165-B618-3E386B823FF3}" srcOrd="2" destOrd="0" presId="urn:microsoft.com/office/officeart/2005/8/layout/vList2"/>
    <dgm:cxn modelId="{B8E15EFC-9533-41C1-9BA1-BA678729BCEC}" type="presParOf" srcId="{3E71F13D-4462-4122-8C24-CDFF2BE0340E}" destId="{2DBDBB0E-02BF-45EE-9F6E-01AB84026522}" srcOrd="3" destOrd="0" presId="urn:microsoft.com/office/officeart/2005/8/layout/vList2"/>
    <dgm:cxn modelId="{66C3C728-3B2A-4F98-B7DC-3D3D025C3EFD}" type="presParOf" srcId="{3E71F13D-4462-4122-8C24-CDFF2BE0340E}" destId="{1428D1BD-D023-4927-BAA9-4BB70D4F782F}" srcOrd="4" destOrd="0" presId="urn:microsoft.com/office/officeart/2005/8/layout/vList2"/>
    <dgm:cxn modelId="{B2863AE2-46D5-4B39-AF9B-07E7A96C35E5}" type="presParOf" srcId="{3E71F13D-4462-4122-8C24-CDFF2BE0340E}" destId="{BFBA8CDA-4BD7-4F5C-AC37-903BD624CC31}" srcOrd="5" destOrd="0" presId="urn:microsoft.com/office/officeart/2005/8/layout/vList2"/>
    <dgm:cxn modelId="{8AE98BC6-B665-4437-BDBF-891D62E5B6B8}" type="presParOf" srcId="{3E71F13D-4462-4122-8C24-CDFF2BE0340E}" destId="{EF1ECAAE-0598-48EB-9D64-A987CDF03E2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52427-8EF8-41D1-86DC-9FD9017D31D0}">
      <dsp:nvSpPr>
        <dsp:cNvPr id="0" name=""/>
        <dsp:cNvSpPr/>
      </dsp:nvSpPr>
      <dsp:spPr>
        <a:xfrm>
          <a:off x="1390830" y="5310"/>
          <a:ext cx="5346338" cy="7050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Энергетика: системы управления энергетическими сетями и распределением ресурсов. </a:t>
          </a:r>
        </a:p>
      </dsp:txBody>
      <dsp:txXfrm>
        <a:off x="1411480" y="25960"/>
        <a:ext cx="5305038" cy="663753"/>
      </dsp:txXfrm>
    </dsp:sp>
    <dsp:sp modelId="{DF05E012-6489-47AB-BABB-F3E3E5B62763}">
      <dsp:nvSpPr>
        <dsp:cNvPr id="0" name=""/>
        <dsp:cNvSpPr/>
      </dsp:nvSpPr>
      <dsp:spPr>
        <a:xfrm rot="5400000">
          <a:off x="3931802" y="727991"/>
          <a:ext cx="264395" cy="31727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/>
        </a:p>
      </dsp:txBody>
      <dsp:txXfrm rot="-5400000">
        <a:off x="3968818" y="754430"/>
        <a:ext cx="190364" cy="185077"/>
      </dsp:txXfrm>
    </dsp:sp>
    <dsp:sp modelId="{4EFC0454-50FC-4280-BA43-D04B593FCF01}">
      <dsp:nvSpPr>
        <dsp:cNvPr id="0" name=""/>
        <dsp:cNvSpPr/>
      </dsp:nvSpPr>
      <dsp:spPr>
        <a:xfrm>
          <a:off x="1390830" y="1062891"/>
          <a:ext cx="5346338" cy="7050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Транспорт: информационные системы управления транспортными потоками и логистикой.</a:t>
          </a:r>
        </a:p>
      </dsp:txBody>
      <dsp:txXfrm>
        <a:off x="1411480" y="1083541"/>
        <a:ext cx="5305038" cy="663753"/>
      </dsp:txXfrm>
    </dsp:sp>
    <dsp:sp modelId="{929F0906-8BFF-4351-8427-C11519B835EF}">
      <dsp:nvSpPr>
        <dsp:cNvPr id="0" name=""/>
        <dsp:cNvSpPr/>
      </dsp:nvSpPr>
      <dsp:spPr>
        <a:xfrm rot="5400000">
          <a:off x="3931802" y="1785571"/>
          <a:ext cx="264395" cy="31727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/>
        </a:p>
      </dsp:txBody>
      <dsp:txXfrm rot="-5400000">
        <a:off x="3968818" y="1812010"/>
        <a:ext cx="190364" cy="185077"/>
      </dsp:txXfrm>
    </dsp:sp>
    <dsp:sp modelId="{A1520FA2-DA72-42AA-9FB3-7CC157A1C214}">
      <dsp:nvSpPr>
        <dsp:cNvPr id="0" name=""/>
        <dsp:cNvSpPr/>
      </dsp:nvSpPr>
      <dsp:spPr>
        <a:xfrm>
          <a:off x="1390830" y="2120472"/>
          <a:ext cx="5346338" cy="7050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Связь: телекоммуникационные сети и системы передачи данных.</a:t>
          </a:r>
        </a:p>
      </dsp:txBody>
      <dsp:txXfrm>
        <a:off x="1411480" y="2141122"/>
        <a:ext cx="5305038" cy="663753"/>
      </dsp:txXfrm>
    </dsp:sp>
    <dsp:sp modelId="{8BFCFBB4-4B12-4072-B7BA-7CB08DCE3D21}">
      <dsp:nvSpPr>
        <dsp:cNvPr id="0" name=""/>
        <dsp:cNvSpPr/>
      </dsp:nvSpPr>
      <dsp:spPr>
        <a:xfrm rot="5400000">
          <a:off x="3931802" y="2843152"/>
          <a:ext cx="264395" cy="31727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/>
        </a:p>
      </dsp:txBody>
      <dsp:txXfrm rot="-5400000">
        <a:off x="3968818" y="2869591"/>
        <a:ext cx="190364" cy="185077"/>
      </dsp:txXfrm>
    </dsp:sp>
    <dsp:sp modelId="{07D4D734-CA19-4335-8B77-0987EB4C47E4}">
      <dsp:nvSpPr>
        <dsp:cNvPr id="0" name=""/>
        <dsp:cNvSpPr/>
      </dsp:nvSpPr>
      <dsp:spPr>
        <a:xfrm>
          <a:off x="1390830" y="3178052"/>
          <a:ext cx="5346338" cy="7050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Финансовый сектор: банковские системы и платежные инфраструктуры.</a:t>
          </a:r>
        </a:p>
      </dsp:txBody>
      <dsp:txXfrm>
        <a:off x="1411480" y="3198702"/>
        <a:ext cx="5305038" cy="663753"/>
      </dsp:txXfrm>
    </dsp:sp>
    <dsp:sp modelId="{E082079A-953D-449C-9AF4-026DFA9385CA}">
      <dsp:nvSpPr>
        <dsp:cNvPr id="0" name=""/>
        <dsp:cNvSpPr/>
      </dsp:nvSpPr>
      <dsp:spPr>
        <a:xfrm rot="5400000">
          <a:off x="3931802" y="3900733"/>
          <a:ext cx="264395" cy="31727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/>
        </a:p>
      </dsp:txBody>
      <dsp:txXfrm rot="-5400000">
        <a:off x="3968818" y="3927172"/>
        <a:ext cx="190364" cy="185077"/>
      </dsp:txXfrm>
    </dsp:sp>
    <dsp:sp modelId="{5D6D955D-7241-43CC-B0D2-9AC93CD84034}">
      <dsp:nvSpPr>
        <dsp:cNvPr id="0" name=""/>
        <dsp:cNvSpPr/>
      </dsp:nvSpPr>
      <dsp:spPr>
        <a:xfrm>
          <a:off x="1390830" y="4235633"/>
          <a:ext cx="5346338" cy="7050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Здравоохранение: системы управления медицинскими данными и услугами.</a:t>
          </a:r>
        </a:p>
      </dsp:txBody>
      <dsp:txXfrm>
        <a:off x="1411480" y="4256283"/>
        <a:ext cx="5305038" cy="663753"/>
      </dsp:txXfrm>
    </dsp:sp>
    <dsp:sp modelId="{A68847BD-8F64-4BA9-A628-D647261E1ACE}">
      <dsp:nvSpPr>
        <dsp:cNvPr id="0" name=""/>
        <dsp:cNvSpPr/>
      </dsp:nvSpPr>
      <dsp:spPr>
        <a:xfrm rot="5400000">
          <a:off x="3931802" y="4958313"/>
          <a:ext cx="264395" cy="31727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300" kern="1200"/>
        </a:p>
      </dsp:txBody>
      <dsp:txXfrm rot="-5400000">
        <a:off x="3968818" y="4984752"/>
        <a:ext cx="190364" cy="185077"/>
      </dsp:txXfrm>
    </dsp:sp>
    <dsp:sp modelId="{80DB36F7-9D42-485A-9F57-99F453E04450}">
      <dsp:nvSpPr>
        <dsp:cNvPr id="0" name=""/>
        <dsp:cNvSpPr/>
      </dsp:nvSpPr>
      <dsp:spPr>
        <a:xfrm>
          <a:off x="1390830" y="5293214"/>
          <a:ext cx="5346338" cy="70505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Водоснабжение и коммунальные услуги: системы управления ресурсами и услугами.</a:t>
          </a:r>
        </a:p>
      </dsp:txBody>
      <dsp:txXfrm>
        <a:off x="1411480" y="5313864"/>
        <a:ext cx="5305038" cy="6637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A463F-A3CA-46A4-8EF1-7EF3A96D8F21}">
      <dsp:nvSpPr>
        <dsp:cNvPr id="0" name=""/>
        <dsp:cNvSpPr/>
      </dsp:nvSpPr>
      <dsp:spPr>
        <a:xfrm>
          <a:off x="2999" y="0"/>
          <a:ext cx="2017017" cy="71627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Проникновение в систему</a:t>
          </a:r>
          <a:endParaRPr lang="ru-RU" sz="18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978" y="20979"/>
        <a:ext cx="1975059" cy="674320"/>
      </dsp:txXfrm>
    </dsp:sp>
    <dsp:sp modelId="{032B6C25-ED27-4D94-B84B-88F0A04F0882}">
      <dsp:nvSpPr>
        <dsp:cNvPr id="0" name=""/>
        <dsp:cNvSpPr/>
      </dsp:nvSpPr>
      <dsp:spPr>
        <a:xfrm>
          <a:off x="2221718" y="108029"/>
          <a:ext cx="427607" cy="50022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/>
        </a:p>
      </dsp:txBody>
      <dsp:txXfrm>
        <a:off x="2221718" y="208073"/>
        <a:ext cx="299325" cy="300132"/>
      </dsp:txXfrm>
    </dsp:sp>
    <dsp:sp modelId="{2673622C-C6C5-4376-9168-C0A43BB42E3D}">
      <dsp:nvSpPr>
        <dsp:cNvPr id="0" name=""/>
        <dsp:cNvSpPr/>
      </dsp:nvSpPr>
      <dsp:spPr>
        <a:xfrm>
          <a:off x="2826823" y="0"/>
          <a:ext cx="2017017" cy="71627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Разведка и горизонтальное продвижение</a:t>
          </a:r>
          <a:endParaRPr lang="ru-RU" sz="18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47802" y="20979"/>
        <a:ext cx="1975059" cy="674320"/>
      </dsp:txXfrm>
    </dsp:sp>
    <dsp:sp modelId="{7C45C6BA-E227-421A-84C3-113E360CAE8E}">
      <dsp:nvSpPr>
        <dsp:cNvPr id="0" name=""/>
        <dsp:cNvSpPr/>
      </dsp:nvSpPr>
      <dsp:spPr>
        <a:xfrm>
          <a:off x="5045543" y="108029"/>
          <a:ext cx="427607" cy="50022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/>
        </a:p>
      </dsp:txBody>
      <dsp:txXfrm>
        <a:off x="5045543" y="208073"/>
        <a:ext cx="299325" cy="300132"/>
      </dsp:txXfrm>
    </dsp:sp>
    <dsp:sp modelId="{B31ACEAB-7DE5-4667-A6A3-69F9A1F87C70}">
      <dsp:nvSpPr>
        <dsp:cNvPr id="0" name=""/>
        <dsp:cNvSpPr/>
      </dsp:nvSpPr>
      <dsp:spPr>
        <a:xfrm>
          <a:off x="5650648" y="0"/>
          <a:ext cx="2017017" cy="71627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Нарушение технологических процессов</a:t>
          </a:r>
          <a:endParaRPr lang="ru-RU" sz="18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71627" y="20979"/>
        <a:ext cx="1975059" cy="674320"/>
      </dsp:txXfrm>
    </dsp:sp>
    <dsp:sp modelId="{C46FF937-14B4-40F5-84DD-A341091F3491}">
      <dsp:nvSpPr>
        <dsp:cNvPr id="0" name=""/>
        <dsp:cNvSpPr/>
      </dsp:nvSpPr>
      <dsp:spPr>
        <a:xfrm>
          <a:off x="7869368" y="108029"/>
          <a:ext cx="427607" cy="500220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100" kern="1200"/>
        </a:p>
      </dsp:txBody>
      <dsp:txXfrm>
        <a:off x="7869368" y="208073"/>
        <a:ext cx="299325" cy="300132"/>
      </dsp:txXfrm>
    </dsp:sp>
    <dsp:sp modelId="{4B179F31-C72F-47A2-96F3-80873AA0808B}">
      <dsp:nvSpPr>
        <dsp:cNvPr id="0" name=""/>
        <dsp:cNvSpPr/>
      </dsp:nvSpPr>
      <dsp:spPr>
        <a:xfrm>
          <a:off x="8474473" y="0"/>
          <a:ext cx="2017017" cy="71627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i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Эскалация последсвтйи и скрытие следов</a:t>
          </a:r>
          <a:endParaRPr lang="ru-RU" sz="1800" b="1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95452" y="20979"/>
        <a:ext cx="1975059" cy="674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42F87-FD0E-45F3-90A6-01DE18E0C241}">
      <dsp:nvSpPr>
        <dsp:cNvPr id="0" name=""/>
        <dsp:cNvSpPr/>
      </dsp:nvSpPr>
      <dsp:spPr>
        <a:xfrm>
          <a:off x="0" y="14751"/>
          <a:ext cx="2677531" cy="71136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i="1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Закон "Об информации" (2022)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726" y="49477"/>
        <a:ext cx="2608079" cy="641908"/>
      </dsp:txXfrm>
    </dsp:sp>
    <dsp:sp modelId="{1DFC9212-A05B-4165-B618-3E386B823FF3}">
      <dsp:nvSpPr>
        <dsp:cNvPr id="0" name=""/>
        <dsp:cNvSpPr/>
      </dsp:nvSpPr>
      <dsp:spPr>
        <a:xfrm>
          <a:off x="0" y="835551"/>
          <a:ext cx="2677531" cy="71136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i="1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Указ Президента (2021)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726" y="870277"/>
        <a:ext cx="2608079" cy="641908"/>
      </dsp:txXfrm>
    </dsp:sp>
    <dsp:sp modelId="{1428D1BD-D023-4927-BAA9-4BB70D4F782F}">
      <dsp:nvSpPr>
        <dsp:cNvPr id="0" name=""/>
        <dsp:cNvSpPr/>
      </dsp:nvSpPr>
      <dsp:spPr>
        <a:xfrm>
          <a:off x="0" y="1656351"/>
          <a:ext cx="2677531" cy="711360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i="1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Стратегия 2023–2027 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726" y="1691077"/>
        <a:ext cx="2608079" cy="6419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42F87-FD0E-45F3-90A6-01DE18E0C241}">
      <dsp:nvSpPr>
        <dsp:cNvPr id="0" name=""/>
        <dsp:cNvSpPr/>
      </dsp:nvSpPr>
      <dsp:spPr>
        <a:xfrm>
          <a:off x="0" y="445442"/>
          <a:ext cx="4235570" cy="784265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ИИ и SIEM-системы (например, </a:t>
          </a:r>
          <a:r>
            <a:rPr lang="ru-RU" sz="1500" b="1" i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Splunk</a:t>
          </a:r>
          <a:r>
            <a:rPr lang="ru-RU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):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285" y="483727"/>
        <a:ext cx="4159000" cy="707695"/>
      </dsp:txXfrm>
    </dsp:sp>
    <dsp:sp modelId="{1DFC9212-A05B-4165-B618-3E386B823FF3}">
      <dsp:nvSpPr>
        <dsp:cNvPr id="0" name=""/>
        <dsp:cNvSpPr/>
      </dsp:nvSpPr>
      <dsp:spPr>
        <a:xfrm>
          <a:off x="0" y="1272908"/>
          <a:ext cx="4235570" cy="784265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Zero Trust (принцип "не доверяй, проверяй"):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285" y="1311193"/>
        <a:ext cx="4159000" cy="707695"/>
      </dsp:txXfrm>
    </dsp:sp>
    <dsp:sp modelId="{1428D1BD-D023-4927-BAA9-4BB70D4F782F}">
      <dsp:nvSpPr>
        <dsp:cNvPr id="0" name=""/>
        <dsp:cNvSpPr/>
      </dsp:nvSpPr>
      <dsp:spPr>
        <a:xfrm>
          <a:off x="0" y="2100374"/>
          <a:ext cx="4235570" cy="784265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Квантовая криптография — защита от будущих угроз.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285" y="2138659"/>
        <a:ext cx="4159000" cy="707695"/>
      </dsp:txXfrm>
    </dsp:sp>
    <dsp:sp modelId="{EF1ECAAE-0598-48EB-9D64-A987CDF03E27}">
      <dsp:nvSpPr>
        <dsp:cNvPr id="0" name=""/>
        <dsp:cNvSpPr/>
      </dsp:nvSpPr>
      <dsp:spPr>
        <a:xfrm>
          <a:off x="0" y="2927839"/>
          <a:ext cx="4235570" cy="784265"/>
        </a:xfrm>
        <a:prstGeom prst="round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Для промышленности (нефтегаз, энергетика):</a:t>
          </a:r>
          <a:r>
            <a:rPr lang="en-US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/>
          </a:r>
          <a:br>
            <a:rPr lang="en-US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ru-RU" sz="1500" b="1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После атаки 2022 года принят национальный стандарт OT-безопасности.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285" y="2966124"/>
        <a:ext cx="4159000" cy="707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0399E8F-AB6E-7108-3262-5494650890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2DF906-796F-8644-598A-9BFE74970C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EE004-97A3-471D-A031-C2D805D02CB5}" type="datetimeFigureOut">
              <a:rPr lang="en-US" smtClean="0"/>
              <a:t>28-May-25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3CF36-A4A8-7DA2-F2DD-21610BC2ED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D5BD3-12D2-9962-AC49-05CDD39100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BD343-2FE0-45DE-85AE-9E223C2B4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84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11D2E-3F50-46F2-A73A-5738A32221A3}" type="datetimeFigureOut">
              <a:rPr lang="en-US" smtClean="0"/>
              <a:t>28-May-25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F64E20-81B9-41BF-8C33-3077590E1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848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98871-0C6C-4DEA-A55C-6F73CBE32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614755-C1A1-4421-88BF-2A5ED86D4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A355C9-2CAB-41D9-95AB-40CEB3E9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F283-03A7-4293-87C3-49AF67203CB8}" type="datetime1">
              <a:rPr lang="ru-RU" smtClean="0"/>
              <a:t>28.05.2025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677C0D-B7C4-4309-A8E9-ACF4AD06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Кафедра: Кибербезопасность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615FC7-63F7-4EE3-BD25-09B324C8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5F42-C0CE-4B73-86AC-BAACEA732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74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A9F21-D8E4-4AA4-B11E-9F46BDB9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A8FD9F-FF4D-4B15-9B07-081300B51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7994FD-11D3-4D98-93F4-C06B2A4A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1A304-70C7-452F-80A4-964AC3C9FBC8}" type="datetime1">
              <a:rPr lang="ru-RU" smtClean="0"/>
              <a:t>28.05.2025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142CBD-22AE-45D9-94CD-68A68A51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Кафедра: Кибербезопасность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156A22-0FA1-41C7-9FA2-DFF4B84A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5F42-C0CE-4B73-86AC-BAACEA732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738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C2FA0CE-A754-4E91-AC60-8BEFB1672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9F961B-719A-4F5C-9523-CC6B9D41F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4ACDB-79CA-480D-97BE-45C79A27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A850A-6FB8-466B-B870-35B61EBB3600}" type="datetime1">
              <a:rPr lang="ru-RU" smtClean="0"/>
              <a:t>28.05.2025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01FE84-3399-4B93-855A-C7A43DD7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Кафедра: Кибербезопасность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A0256F-B8AB-4BAD-905C-93FB506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5F42-C0CE-4B73-86AC-BAACEA732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05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88842-5B15-429E-83BB-93C0037A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5211EF-D837-4B90-AF59-9DAC6DE37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A5AC24-9964-4BE7-A7B0-DE22E58E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41CFB-8D62-4BF3-82CF-CA281B5E3D54}" type="datetime1">
              <a:rPr lang="ru-RU" smtClean="0"/>
              <a:t>28.05.2025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F40DEE-4AE3-4A86-BFBF-3905D373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Кафедра: Кибербезопасность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B4EBB5-71CD-4DA7-A459-0DD1C782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5F42-C0CE-4B73-86AC-BAACEA732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65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769B3-0409-453E-9FA9-5229DCFE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23FEB7-8FC6-422F-89FC-5EC616C1E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841AE5-D72B-4A98-BE8B-F05596EE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B4DB-3422-4B9F-BEA9-5F9F505C9494}" type="datetime1">
              <a:rPr lang="ru-RU" smtClean="0"/>
              <a:t>28.05.2025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FF2038-09BF-4DA3-AAA4-A6DB4301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Кафедра: Кибербезопасность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53A1B9-F040-44A7-A5D8-3A3B912F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5F42-C0CE-4B73-86AC-BAACEA732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92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6521F-6A16-468C-B1BC-CF1DA7C1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637F03-49CD-4E1E-965B-FACD93AED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EA8127-9D36-4767-A700-99F6BCB8E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198091-DFCC-4CA3-B450-5AA5E85F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87FE-6C68-42AE-BC27-3AB8805D5251}" type="datetime1">
              <a:rPr lang="ru-RU" smtClean="0"/>
              <a:t>28.05.2025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FCD1AC-52B6-4D18-94BF-1E2C7160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Кафедра: Кибербезопасность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BBD497-D1FE-4B69-B115-0E3FFF6E2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5F42-C0CE-4B73-86AC-BAACEA732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38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AE736A-BF03-41D4-AF7E-EFB54176B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FC8E98-0F50-4A53-BD60-CD9133652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520EAC-2231-4EFF-A586-AD3527B6F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D934A31-2543-426E-9EB8-F8351159B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EB6F060-8119-45AE-9B4A-231D0DA04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B1FD87-8798-435D-8CD7-B3CF83A0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FB9B-0695-48A9-8758-FC22072BAAF7}" type="datetime1">
              <a:rPr lang="ru-RU" smtClean="0"/>
              <a:t>28.05.2025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EDA2C6B-50BF-4B24-AAD2-43756C6E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Кафедра: Кибербезопасность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4A6AE0-F89E-46A6-8FA4-9768AA9C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5F42-C0CE-4B73-86AC-BAACEA732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00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28F6B-FD98-457A-8DB0-3BD94D6D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E9FE1A-4947-4831-B037-A3E21D93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EE17-E7AC-46DE-85C1-D07F1F6C79DE}" type="datetime1">
              <a:rPr lang="ru-RU" smtClean="0"/>
              <a:t>28.05.2025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DCB70B-6317-4E66-91FE-868DAC09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Кафедра: Кибербезопасность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67A5E0-B954-4277-BEC7-18A228A3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5F42-C0CE-4B73-86AC-BAACEA732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02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CFF3FC-448A-400C-8663-C368F0F3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8E1E-57CD-42A7-8F7F-1938446A8AC4}" type="datetime1">
              <a:rPr lang="ru-RU" smtClean="0"/>
              <a:t>28.05.2025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9DF324-E2FE-44CC-9167-119E1DEC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Кафедра: Кибербезопасность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26120B-7142-4715-8DF3-637DC518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5F42-C0CE-4B73-86AC-BAACEA732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11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58869-2FFA-47A6-A388-2BCC63BB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B47D33-F504-408C-9D98-533ACF889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89EE71-85A5-4571-9710-5FD19C850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7F77B7-DA21-474A-B98D-A266D2DC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2312-EEE7-4A56-95A3-78154A967583}" type="datetime1">
              <a:rPr lang="ru-RU" smtClean="0"/>
              <a:t>28.05.2025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1AEED3-D386-4E29-AC9D-7CB3E88F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Кафедра: Кибербезопасность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02CC14-A8FE-428E-8745-F4F5CB66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5F42-C0CE-4B73-86AC-BAACEA732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79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A0005-7F05-4B20-9304-C366C100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A94C4D2-4C29-40CC-8DBF-2869A18F4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7680D8-BB9F-4A4A-AA8F-20254A6F3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900D50-7687-4367-B3ED-5E4CF7BE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A6C6-1000-4E10-B679-DA7A3F2773F4}" type="datetime1">
              <a:rPr lang="ru-RU" smtClean="0"/>
              <a:t>28.05.2025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00AE15-4890-4768-A0C0-7A148D6E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Кафедра: Кибербезопасность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683C1E-364E-4766-A26F-24684CD9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5F42-C0CE-4B73-86AC-BAACEA732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70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F9C43-1F0E-4394-A031-28713D34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781AD5-98D9-4AF1-A66A-18C7E1DEF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7FC4E4-C7AD-437A-89EF-4C85243E0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F5708-22AD-4F0F-B591-DA31FFB0FD13}" type="datetime1">
              <a:rPr lang="ru-RU" smtClean="0"/>
              <a:t>28.05.2025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06A809-A0FF-431B-8441-8BBF91AA0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Кафедра: Кибербезопасность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40687C-FA84-4A6A-A8FA-3DBD7094E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65F42-C0CE-4B73-86AC-BAACEA7323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9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30.svg"/><Relationship Id="rId9" Type="http://schemas.microsoft.com/office/2007/relationships/diagramDrawing" Target="../diagrams/drawin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7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30.svg"/><Relationship Id="rId9" Type="http://schemas.microsoft.com/office/2007/relationships/diagramDrawing" Target="../diagrams/drawing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sv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9.sv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skipaper.com/backgrounds-6.htm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4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3.svg"/><Relationship Id="rId4" Type="http://schemas.openxmlformats.org/officeDocument/2006/relationships/diagramLayout" Target="../diagrams/layout2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A5D426-E1FA-4442-818B-05E7FF4E1C93}"/>
              </a:ext>
            </a:extLst>
          </p:cNvPr>
          <p:cNvSpPr txBox="1"/>
          <p:nvPr/>
        </p:nvSpPr>
        <p:spPr>
          <a:xfrm>
            <a:off x="1271672" y="276972"/>
            <a:ext cx="100984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ОБРАЗОВАНИЯ АЗЕРБАЙДЖАНСКОЙ РЕСПУБЛИКИ</a:t>
            </a:r>
            <a:endParaRPr lang="en-US" sz="20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АЗЕРБАЙДЖАНСКИЙ ТЕХНИЧЕСКИЙ УНИВЕРСИТЕТ</a:t>
            </a:r>
            <a:endParaRPr lang="en-US" sz="20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09D78C-9BFB-41A3-A643-9A3277F0B612}"/>
              </a:ext>
            </a:extLst>
          </p:cNvPr>
          <p:cNvSpPr txBox="1"/>
          <p:nvPr/>
        </p:nvSpPr>
        <p:spPr>
          <a:xfrm>
            <a:off x="2345048" y="4143061"/>
            <a:ext cx="59441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Магистранты: </a:t>
            </a:r>
            <a:r>
              <a:rPr lang="ru-RU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Наджафов Ниджат Джейхун</a:t>
            </a:r>
            <a:endParaRPr lang="en-US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Гусейнли Мурад Эльчин</a:t>
            </a:r>
            <a:endParaRPr lang="ru-RU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/>
            <a:r>
              <a:rPr lang="ru-RU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Нуриев Эльмин Эльман</a:t>
            </a:r>
            <a:endParaRPr lang="en-US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E35FD-2FAA-44F2-88E3-1AE48CA09E6D}"/>
              </a:ext>
            </a:extLst>
          </p:cNvPr>
          <p:cNvSpPr txBox="1"/>
          <p:nvPr/>
        </p:nvSpPr>
        <p:spPr>
          <a:xfrm>
            <a:off x="2345048" y="1792440"/>
            <a:ext cx="7172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МАГИСТЕРСКАЯ ДИССЕРТАЦИЯ НА ТЕМУ: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0548D-6563-3AE8-877D-36D541A7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5623" y="6398465"/>
            <a:ext cx="2743200" cy="365125"/>
          </a:xfrm>
        </p:spPr>
        <p:txBody>
          <a:bodyPr/>
          <a:lstStyle/>
          <a:p>
            <a:pPr algn="ctr"/>
            <a:fld id="{04065F42-C0CE-4B73-86AC-BAACEA732395}" type="slidenum">
              <a:rPr lang="ru-RU" sz="14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</a:t>
            </a:fld>
            <a:endParaRPr lang="ru-RU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461EB-8FA6-F2CF-18FB-E7997183B9BE}"/>
              </a:ext>
            </a:extLst>
          </p:cNvPr>
          <p:cNvSpPr txBox="1"/>
          <p:nvPr/>
        </p:nvSpPr>
        <p:spPr>
          <a:xfrm>
            <a:off x="4103848" y="6259810"/>
            <a:ext cx="3810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БАКУ - 2025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ABC4B-F8C5-FEF4-C3B3-CA2F24B675D3}"/>
              </a:ext>
            </a:extLst>
          </p:cNvPr>
          <p:cNvSpPr txBox="1"/>
          <p:nvPr/>
        </p:nvSpPr>
        <p:spPr>
          <a:xfrm>
            <a:off x="140677" y="2892723"/>
            <a:ext cx="11910646" cy="46166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сценариев кибератак на критические информационные инфраструктуры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930E18-04D1-384C-EB19-86BBA82C2FA4}"/>
              </a:ext>
            </a:extLst>
          </p:cNvPr>
          <p:cNvSpPr txBox="1"/>
          <p:nvPr/>
        </p:nvSpPr>
        <p:spPr>
          <a:xfrm>
            <a:off x="1528203" y="5082896"/>
            <a:ext cx="5447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Бабаева Арзу</a:t>
            </a:r>
            <a:endParaRPr lang="en-US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590A3987-0C51-03DD-4BF8-13CFB6B1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77" y="5296736"/>
            <a:ext cx="698848" cy="142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9295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A2B202-E7EE-42FD-9D1A-30F3DE5AD762}"/>
              </a:ext>
            </a:extLst>
          </p:cNvPr>
          <p:cNvSpPr txBox="1"/>
          <p:nvPr/>
        </p:nvSpPr>
        <p:spPr>
          <a:xfrm>
            <a:off x="2141145" y="2123668"/>
            <a:ext cx="883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ключевым моментам и элементам атаки можно отнести: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87258B-A2E3-E752-F118-C29FABE2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5623" y="6470649"/>
            <a:ext cx="2743200" cy="365125"/>
          </a:xfrm>
        </p:spPr>
        <p:txBody>
          <a:bodyPr/>
          <a:lstStyle/>
          <a:p>
            <a:fld id="{04065F42-C0CE-4B73-86AC-BAACEA732395}" type="slidenum">
              <a:rPr lang="ru-RU" sz="14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A93ACC45-52E4-DB3D-41EA-5015A54BEAC2}"/>
              </a:ext>
            </a:extLst>
          </p:cNvPr>
          <p:cNvSpPr txBox="1">
            <a:spLocks/>
          </p:cNvSpPr>
          <p:nvPr/>
        </p:nvSpPr>
        <p:spPr>
          <a:xfrm>
            <a:off x="4038600" y="64706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Кафедра: Кибербезопасность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1F1CF-E24D-84BD-C9FE-0B75BE48F716}"/>
              </a:ext>
            </a:extLst>
          </p:cNvPr>
          <p:cNvSpPr txBox="1"/>
          <p:nvPr/>
        </p:nvSpPr>
        <p:spPr>
          <a:xfrm>
            <a:off x="1538989" y="376824"/>
            <a:ext cx="9114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симуляции атак на систему</a:t>
            </a:r>
          </a:p>
        </p:txBody>
      </p:sp>
      <p:pic>
        <p:nvPicPr>
          <p:cNvPr id="14" name="Graphic 13" descr="Remote learning language with solid fill">
            <a:extLst>
              <a:ext uri="{FF2B5EF4-FFF2-40B4-BE49-F238E27FC236}">
                <a16:creationId xmlns:a16="http://schemas.microsoft.com/office/drawing/2014/main" id="{1289F4F2-6BF6-64DC-03BE-1E1CFAD6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7625" y="136525"/>
            <a:ext cx="914400" cy="91440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CB305DB-07C0-4401-85D3-9D679E047B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2" t="15134" r="40088" b="7049"/>
          <a:stretch/>
        </p:blipFill>
        <p:spPr>
          <a:xfrm>
            <a:off x="47625" y="979843"/>
            <a:ext cx="5860473" cy="43368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78B611-4CF1-432D-9AC4-9F0C85E57B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64" y="921351"/>
            <a:ext cx="5860473" cy="439535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F226E4-05F5-4C3A-B029-7B68ACADA675}"/>
              </a:ext>
            </a:extLst>
          </p:cNvPr>
          <p:cNvSpPr txBox="1"/>
          <p:nvPr/>
        </p:nvSpPr>
        <p:spPr>
          <a:xfrm>
            <a:off x="889855" y="5432012"/>
            <a:ext cx="41760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версия платформы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2B0274-408A-4855-A9D5-EC1438C413EF}"/>
              </a:ext>
            </a:extLst>
          </p:cNvPr>
          <p:cNvSpPr txBox="1"/>
          <p:nvPr/>
        </p:nvSpPr>
        <p:spPr>
          <a:xfrm>
            <a:off x="7126134" y="5399568"/>
            <a:ext cx="41760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будущей версии</a:t>
            </a: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5E0D5184-4B58-9B70-7E96-2B820489B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2" y="5399568"/>
            <a:ext cx="713746" cy="145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236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BE8B972A-F954-4B69-B278-80A30E1F5704}"/>
              </a:ext>
            </a:extLst>
          </p:cNvPr>
          <p:cNvSpPr/>
          <p:nvPr/>
        </p:nvSpPr>
        <p:spPr>
          <a:xfrm>
            <a:off x="610604" y="2415267"/>
            <a:ext cx="6249658" cy="2805989"/>
          </a:xfrm>
          <a:prstGeom prst="ellipse">
            <a:avLst/>
          </a:prstGeom>
          <a:solidFill>
            <a:srgbClr val="002060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условиях стремительного развития цифровых технологий и глобальной зависимости от информационных систем, критические информационные инфраструктуры становятся всё более уязвимыми перед лицом киберугроз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D1C77-B337-3090-C7CF-54E7C192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5623" y="6470650"/>
            <a:ext cx="2743200" cy="365125"/>
          </a:xfrm>
        </p:spPr>
        <p:txBody>
          <a:bodyPr/>
          <a:lstStyle/>
          <a:p>
            <a:fld id="{04065F42-C0CE-4B73-86AC-BAACEA732395}" type="slidenum">
              <a:rPr lang="ru-RU" sz="14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ru-RU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5E0D5184-4B58-9B70-7E96-2B820489B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77" y="5296736"/>
            <a:ext cx="698848" cy="142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DCAFF3F4-A649-8474-0A2F-78DCC0F33832}"/>
              </a:ext>
            </a:extLst>
          </p:cNvPr>
          <p:cNvSpPr txBox="1">
            <a:spLocks/>
          </p:cNvSpPr>
          <p:nvPr/>
        </p:nvSpPr>
        <p:spPr>
          <a:xfrm>
            <a:off x="4038600" y="64706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Кафедра: Кибербезопасность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E2D4B7-9D34-4891-9B1C-F362D944E012}"/>
              </a:ext>
            </a:extLst>
          </p:cNvPr>
          <p:cNvSpPr txBox="1"/>
          <p:nvPr/>
        </p:nvSpPr>
        <p:spPr>
          <a:xfrm>
            <a:off x="1011053" y="334876"/>
            <a:ext cx="90092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 Роль координации и законодательства в обеспечении безопасности критических информационных инфраструктур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Graphic 11" descr="Remote learning language with solid fill">
            <a:extLst>
              <a:ext uri="{FF2B5EF4-FFF2-40B4-BE49-F238E27FC236}">
                <a16:creationId xmlns:a16="http://schemas.microsoft.com/office/drawing/2014/main" id="{4ABF408A-3B08-C81A-2C53-5B50C3723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54" y="293175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1C6916-DB38-FEEC-AA78-FCAF07B08052}"/>
              </a:ext>
            </a:extLst>
          </p:cNvPr>
          <p:cNvSpPr txBox="1"/>
          <p:nvPr/>
        </p:nvSpPr>
        <p:spPr>
          <a:xfrm>
            <a:off x="7780595" y="2255677"/>
            <a:ext cx="2810055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 w="0"/>
          </a:sp3d>
        </p:spPr>
        <p:txBody>
          <a:bodyPr wrap="square">
            <a:spAutoFit/>
          </a:bodyPr>
          <a:lstStyle/>
          <a:p>
            <a:r>
              <a:rPr lang="ru-RU" sz="2000" b="1" i="1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Законодательная база:</a:t>
            </a:r>
            <a:endParaRPr lang="ru-RU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TextBox 1">
            <a:extLst>
              <a:ext uri="{FF2B5EF4-FFF2-40B4-BE49-F238E27FC236}">
                <a16:creationId xmlns:a16="http://schemas.microsoft.com/office/drawing/2014/main" id="{DE4620B0-AD1F-CAD0-4A84-D16478C04B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504061"/>
              </p:ext>
            </p:extLst>
          </p:nvPr>
        </p:nvGraphicFramePr>
        <p:xfrm>
          <a:off x="7846856" y="2913069"/>
          <a:ext cx="2677531" cy="2382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45394285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войная волна 1">
            <a:extLst>
              <a:ext uri="{FF2B5EF4-FFF2-40B4-BE49-F238E27FC236}">
                <a16:creationId xmlns:a16="http://schemas.microsoft.com/office/drawing/2014/main" id="{F0CEDDFC-B1D0-4966-B572-C6E44111D7B3}"/>
              </a:ext>
            </a:extLst>
          </p:cNvPr>
          <p:cNvSpPr/>
          <p:nvPr/>
        </p:nvSpPr>
        <p:spPr>
          <a:xfrm>
            <a:off x="-1" y="2179773"/>
            <a:ext cx="4947385" cy="2248195"/>
          </a:xfrm>
          <a:prstGeom prst="doubleWave">
            <a:avLst>
              <a:gd name="adj1" fmla="val 6250"/>
              <a:gd name="adj2" fmla="val 158"/>
            </a:avLst>
          </a:prstGeom>
          <a:solidFill>
            <a:srgbClr val="00206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 распределения основных направлений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киберугроз</a:t>
            </a:r>
            <a:endParaRPr lang="ru-RU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A6D53B-4138-45E4-B47A-FA1DBC71E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015" y="1459565"/>
            <a:ext cx="6458041" cy="4105628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0F8F4-E673-C502-7AD1-E1951748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5623" y="6511925"/>
            <a:ext cx="2743200" cy="365125"/>
          </a:xfrm>
        </p:spPr>
        <p:txBody>
          <a:bodyPr/>
          <a:lstStyle/>
          <a:p>
            <a:fld id="{04065F42-C0CE-4B73-86AC-BAACEA732395}" type="slidenum">
              <a:rPr lang="ru-RU" sz="14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E2CDEF4C-DCA6-FAFD-0C67-E1E6A0B4C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77" y="5296736"/>
            <a:ext cx="698848" cy="142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2434FFEF-0DA6-DD12-44A9-BDE1AF523980}"/>
              </a:ext>
            </a:extLst>
          </p:cNvPr>
          <p:cNvSpPr txBox="1">
            <a:spLocks/>
          </p:cNvSpPr>
          <p:nvPr/>
        </p:nvSpPr>
        <p:spPr>
          <a:xfrm>
            <a:off x="4038600" y="64706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Кафедра: Кибербезопасность</a:t>
            </a:r>
          </a:p>
        </p:txBody>
      </p:sp>
    </p:spTree>
    <p:extLst>
      <p:ext uri="{BB962C8B-B14F-4D97-AF65-F5344CB8AC3E}">
        <p14:creationId xmlns:p14="http://schemas.microsoft.com/office/powerpoint/2010/main" val="2059824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4808D91A-F18A-463C-B9EB-536FE01ACD17}"/>
              </a:ext>
            </a:extLst>
          </p:cNvPr>
          <p:cNvSpPr/>
          <p:nvPr/>
        </p:nvSpPr>
        <p:spPr>
          <a:xfrm>
            <a:off x="693161" y="1660617"/>
            <a:ext cx="5974883" cy="431965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условиях стремительной цифровизации и усложнения </a:t>
            </a:r>
            <a:r>
              <a:rPr lang="ru-RU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киберугроз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традиционные методы защиты критических информационных инфраструктур демонстрируют свою ограниченную эффективность.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00BF1B-F2BC-BFD9-6C01-6715D36C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5623" y="6470650"/>
            <a:ext cx="2743200" cy="365125"/>
          </a:xfrm>
        </p:spPr>
        <p:txBody>
          <a:bodyPr/>
          <a:lstStyle/>
          <a:p>
            <a:fld id="{04065F42-C0CE-4B73-86AC-BAACEA732395}" type="slidenum">
              <a:rPr lang="ru-RU" sz="14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25E60-6853-AE3A-29CF-6C2A669AB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77" y="5296736"/>
            <a:ext cx="698848" cy="142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79684147-C123-91F8-3D27-B49E8FD08BD0}"/>
              </a:ext>
            </a:extLst>
          </p:cNvPr>
          <p:cNvSpPr txBox="1">
            <a:spLocks/>
          </p:cNvSpPr>
          <p:nvPr/>
        </p:nvSpPr>
        <p:spPr>
          <a:xfrm>
            <a:off x="4038600" y="64706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Кафедра: Кибербезопасность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D2A5C-555D-CE6C-13F7-1359F8D9296A}"/>
              </a:ext>
            </a:extLst>
          </p:cNvPr>
          <p:cNvSpPr txBox="1"/>
          <p:nvPr/>
        </p:nvSpPr>
        <p:spPr>
          <a:xfrm>
            <a:off x="1011053" y="334876"/>
            <a:ext cx="69042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Современные технологии зашиты критических информационных инфраструктур.</a:t>
            </a:r>
          </a:p>
        </p:txBody>
      </p:sp>
      <p:pic>
        <p:nvPicPr>
          <p:cNvPr id="10" name="Graphic 9" descr="Remote learning language with solid fill">
            <a:extLst>
              <a:ext uri="{FF2B5EF4-FFF2-40B4-BE49-F238E27FC236}">
                <a16:creationId xmlns:a16="http://schemas.microsoft.com/office/drawing/2014/main" id="{0D0C6F45-1999-CE60-8CB6-06115B097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654" y="293175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B39EA2-2CC5-7E92-F7BC-C0FA6180C8F5}"/>
              </a:ext>
            </a:extLst>
          </p:cNvPr>
          <p:cNvSpPr txBox="1"/>
          <p:nvPr/>
        </p:nvSpPr>
        <p:spPr>
          <a:xfrm>
            <a:off x="7757193" y="1622669"/>
            <a:ext cx="291724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ru-RU" sz="20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Азербайджан внедряет:</a:t>
            </a:r>
            <a:endParaRPr lang="ru-RU" sz="20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extBox 1">
            <a:extLst>
              <a:ext uri="{FF2B5EF4-FFF2-40B4-BE49-F238E27FC236}">
                <a16:creationId xmlns:a16="http://schemas.microsoft.com/office/drawing/2014/main" id="{1EBF40A8-2AFD-D9EB-7C39-DAF6CBD1AC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0699847"/>
              </p:ext>
            </p:extLst>
          </p:nvPr>
        </p:nvGraphicFramePr>
        <p:xfrm>
          <a:off x="7098028" y="1822724"/>
          <a:ext cx="4235570" cy="4157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184898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60F8E0E-4F65-466B-A0C3-5814FA033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687" y="730892"/>
            <a:ext cx="6157825" cy="539621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5" name="Двойная волна 4">
            <a:extLst>
              <a:ext uri="{FF2B5EF4-FFF2-40B4-BE49-F238E27FC236}">
                <a16:creationId xmlns:a16="http://schemas.microsoft.com/office/drawing/2014/main" id="{BE6515D8-64A8-469B-B02F-CD3A8D2B25ED}"/>
              </a:ext>
            </a:extLst>
          </p:cNvPr>
          <p:cNvSpPr/>
          <p:nvPr/>
        </p:nvSpPr>
        <p:spPr>
          <a:xfrm>
            <a:off x="-20051" y="2304901"/>
            <a:ext cx="5034813" cy="2248195"/>
          </a:xfrm>
          <a:prstGeom prst="doubleWave">
            <a:avLst>
              <a:gd name="adj1" fmla="val 6250"/>
              <a:gd name="adj2" fmla="val 158"/>
            </a:avLst>
          </a:prstGeom>
          <a:solidFill>
            <a:srgbClr val="002060">
              <a:alpha val="72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5FB788-3A51-4917-95C8-6534BA119DA5}"/>
              </a:ext>
            </a:extLst>
          </p:cNvPr>
          <p:cNvSpPr txBox="1"/>
          <p:nvPr/>
        </p:nvSpPr>
        <p:spPr>
          <a:xfrm>
            <a:off x="-659331" y="3013499"/>
            <a:ext cx="6097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</a:t>
            </a:r>
            <a:r>
              <a:rPr lang="ru-RU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ru-RU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</a:t>
            </a:r>
            <a:r>
              <a:rPr lang="ru-RU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энергетического сектора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7C434-BA7E-EE52-36AC-B6179B3A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5623" y="6470650"/>
            <a:ext cx="2743200" cy="365125"/>
          </a:xfrm>
        </p:spPr>
        <p:txBody>
          <a:bodyPr/>
          <a:lstStyle/>
          <a:p>
            <a:fld id="{04065F42-C0CE-4B73-86AC-BAACEA732395}" type="slidenum">
              <a:rPr lang="ru-RU" sz="14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5FFCCBF0-0E1D-52EB-2F18-72AAA07FF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77" y="5296736"/>
            <a:ext cx="698848" cy="142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C46B657B-49AE-E9C2-0C34-2F82A41489C1}"/>
              </a:ext>
            </a:extLst>
          </p:cNvPr>
          <p:cNvSpPr txBox="1">
            <a:spLocks/>
          </p:cNvSpPr>
          <p:nvPr/>
        </p:nvSpPr>
        <p:spPr>
          <a:xfrm>
            <a:off x="4038600" y="64706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Кафедра: Кибербезопасность</a:t>
            </a:r>
          </a:p>
        </p:txBody>
      </p:sp>
    </p:spTree>
    <p:extLst>
      <p:ext uri="{BB962C8B-B14F-4D97-AF65-F5344CB8AC3E}">
        <p14:creationId xmlns:p14="http://schemas.microsoft.com/office/powerpoint/2010/main" val="3798652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980351-EE15-4993-9AB0-D8A3EB40E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789" y="1669257"/>
            <a:ext cx="4956422" cy="4339848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64356-1D73-D5EA-EE47-60A253FE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5623" y="6492875"/>
            <a:ext cx="2743200" cy="365125"/>
          </a:xfrm>
        </p:spPr>
        <p:txBody>
          <a:bodyPr/>
          <a:lstStyle/>
          <a:p>
            <a:fld id="{04065F42-C0CE-4B73-86AC-BAACEA732395}" type="slidenum">
              <a:rPr lang="ru-RU" sz="14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CDEF7044-FC56-3FEC-9516-19256700E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77" y="5296736"/>
            <a:ext cx="698848" cy="142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E225D650-7ED7-5313-0886-EB54F85A9A17}"/>
              </a:ext>
            </a:extLst>
          </p:cNvPr>
          <p:cNvSpPr txBox="1">
            <a:spLocks/>
          </p:cNvSpPr>
          <p:nvPr/>
        </p:nvSpPr>
        <p:spPr>
          <a:xfrm>
            <a:off x="4038600" y="64706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Кафедра: Кибербезопасность</a:t>
            </a:r>
          </a:p>
        </p:txBody>
      </p:sp>
      <p:pic>
        <p:nvPicPr>
          <p:cNvPr id="10" name="Graphic 9" descr="Remote learning language with solid fill">
            <a:extLst>
              <a:ext uri="{FF2B5EF4-FFF2-40B4-BE49-F238E27FC236}">
                <a16:creationId xmlns:a16="http://schemas.microsoft.com/office/drawing/2014/main" id="{33F5E1D6-B3BE-57A6-6E2C-21A871EAC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6654" y="293175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718607-59DD-928D-6E97-37E04B5CA248}"/>
              </a:ext>
            </a:extLst>
          </p:cNvPr>
          <p:cNvSpPr txBox="1"/>
          <p:nvPr/>
        </p:nvSpPr>
        <p:spPr>
          <a:xfrm>
            <a:off x="962025" y="418041"/>
            <a:ext cx="73009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Национальные институциональные механизмы защиты КИИ: опыт Азербайджана</a:t>
            </a:r>
          </a:p>
        </p:txBody>
      </p:sp>
    </p:spTree>
    <p:extLst>
      <p:ext uri="{BB962C8B-B14F-4D97-AF65-F5344CB8AC3E}">
        <p14:creationId xmlns:p14="http://schemas.microsoft.com/office/powerpoint/2010/main" val="4026041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192DEF1-FDEF-4CD9-95F0-3E5132EDC944}"/>
              </a:ext>
            </a:extLst>
          </p:cNvPr>
          <p:cNvSpPr txBox="1"/>
          <p:nvPr/>
        </p:nvSpPr>
        <p:spPr>
          <a:xfrm>
            <a:off x="2083267" y="2752114"/>
            <a:ext cx="80254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исследования позволили сформулировать конкретные рекомендации, направленные на совершенствование нормативной базы, создание эффективных механизмов оперативного реагирования и постоянное повышение квалификации специалистов по кибербезопасности.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20FAB-367E-FC5D-7E9A-939959F6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5623" y="6492875"/>
            <a:ext cx="2743200" cy="365125"/>
          </a:xfrm>
        </p:spPr>
        <p:txBody>
          <a:bodyPr/>
          <a:lstStyle/>
          <a:p>
            <a:fld id="{04065F42-C0CE-4B73-86AC-BAACEA732395}" type="slidenum">
              <a:rPr lang="ru-RU" sz="14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61A7893-E43B-7EE4-3676-7DD421A47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77" y="5296736"/>
            <a:ext cx="698848" cy="142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54A90784-2F1E-EB7F-4C51-EC190937B43F}"/>
              </a:ext>
            </a:extLst>
          </p:cNvPr>
          <p:cNvSpPr txBox="1">
            <a:spLocks/>
          </p:cNvSpPr>
          <p:nvPr/>
        </p:nvSpPr>
        <p:spPr>
          <a:xfrm>
            <a:off x="4038600" y="64706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Кафедра: Кибербезопасность</a:t>
            </a:r>
          </a:p>
        </p:txBody>
      </p:sp>
      <p:sp>
        <p:nvSpPr>
          <p:cNvPr id="9" name="Свиток: горизонтальный 6">
            <a:extLst>
              <a:ext uri="{FF2B5EF4-FFF2-40B4-BE49-F238E27FC236}">
                <a16:creationId xmlns:a16="http://schemas.microsoft.com/office/drawing/2014/main" id="{1FA4BCC6-D3E3-2489-7AFD-66A15E9CFAA0}"/>
              </a:ext>
            </a:extLst>
          </p:cNvPr>
          <p:cNvSpPr/>
          <p:nvPr/>
        </p:nvSpPr>
        <p:spPr>
          <a:xfrm>
            <a:off x="1295400" y="903833"/>
            <a:ext cx="9429749" cy="4896892"/>
          </a:xfrm>
          <a:prstGeom prst="horizontalScroll">
            <a:avLst/>
          </a:prstGeom>
          <a:solidFill>
            <a:srgbClr val="002060">
              <a:alpha val="10000"/>
            </a:srgb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03B654-808E-D6D2-8F65-6FCEFD76CE79}"/>
              </a:ext>
            </a:extLst>
          </p:cNvPr>
          <p:cNvGrpSpPr/>
          <p:nvPr/>
        </p:nvGrpSpPr>
        <p:grpSpPr>
          <a:xfrm>
            <a:off x="4697622" y="75349"/>
            <a:ext cx="2526148" cy="649224"/>
            <a:chOff x="706572" y="1336532"/>
            <a:chExt cx="2526148" cy="64922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EAC22D-F3B2-51A6-6B54-7CF3E5DD9FD7}"/>
                </a:ext>
              </a:extLst>
            </p:cNvPr>
            <p:cNvSpPr txBox="1"/>
            <p:nvPr/>
          </p:nvSpPr>
          <p:spPr>
            <a:xfrm>
              <a:off x="1355796" y="1404383"/>
              <a:ext cx="18769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Заключение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" name="Graphic 13" descr="Books with solid fill">
              <a:extLst>
                <a:ext uri="{FF2B5EF4-FFF2-40B4-BE49-F238E27FC236}">
                  <a16:creationId xmlns:a16="http://schemas.microsoft.com/office/drawing/2014/main" id="{1947346E-D1F2-2EAF-6DDB-7F2C46813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706572" y="1336532"/>
              <a:ext cx="649224" cy="6492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9226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45C2A-9210-FAC1-5A1F-DB02FB7C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5623" y="6470650"/>
            <a:ext cx="2743200" cy="365125"/>
          </a:xfrm>
        </p:spPr>
        <p:txBody>
          <a:bodyPr/>
          <a:lstStyle/>
          <a:p>
            <a:fld id="{04065F42-C0CE-4B73-86AC-BAACEA732395}" type="slidenum">
              <a:rPr lang="ru-RU" sz="14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B6AB36-C925-5A65-4B15-B80D21489DFC}"/>
              </a:ext>
            </a:extLst>
          </p:cNvPr>
          <p:cNvSpPr txBox="1"/>
          <p:nvPr/>
        </p:nvSpPr>
        <p:spPr>
          <a:xfrm>
            <a:off x="3048000" y="29673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en-US" sz="3600" dirty="0">
              <a:solidFill>
                <a:srgbClr val="002060"/>
              </a:solidFill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56252F1F-8CB2-721A-1C9A-A082C1705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77" y="5296736"/>
            <a:ext cx="698848" cy="142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BD2686DE-D296-4893-31C0-E1BB4C7E982D}"/>
              </a:ext>
            </a:extLst>
          </p:cNvPr>
          <p:cNvSpPr txBox="1">
            <a:spLocks/>
          </p:cNvSpPr>
          <p:nvPr/>
        </p:nvSpPr>
        <p:spPr>
          <a:xfrm>
            <a:off x="4038600" y="64706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Кафедра: Кибербезопасность</a:t>
            </a:r>
          </a:p>
        </p:txBody>
      </p:sp>
      <p:pic>
        <p:nvPicPr>
          <p:cNvPr id="11" name="Graphic 10" descr="Comment Like with solid fill">
            <a:extLst>
              <a:ext uri="{FF2B5EF4-FFF2-40B4-BE49-F238E27FC236}">
                <a16:creationId xmlns:a16="http://schemas.microsoft.com/office/drawing/2014/main" id="{859EEF31-F73C-5E36-B134-493910231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828925" y="28333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41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943AD-0711-B590-B2C0-B0C43A9E4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C189DF-4489-AC13-4E32-702150EE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0650"/>
            <a:ext cx="4114800" cy="365125"/>
          </a:xfrm>
        </p:spPr>
        <p:txBody>
          <a:bodyPr/>
          <a:lstStyle/>
          <a:p>
            <a:r>
              <a:rPr lang="ru-RU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Кафедра: Кибербезопасность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6DDC5-DB12-2B0C-097B-906EE47B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5623" y="6434872"/>
            <a:ext cx="2743200" cy="365125"/>
          </a:xfrm>
        </p:spPr>
        <p:txBody>
          <a:bodyPr/>
          <a:lstStyle/>
          <a:p>
            <a:fld id="{04065F42-C0CE-4B73-86AC-BAACEA732395}" type="slidenum">
              <a:rPr lang="ru-RU" sz="14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BDAF605-0D93-208E-EE4E-41BBBC361EBB}"/>
              </a:ext>
            </a:extLst>
          </p:cNvPr>
          <p:cNvGrpSpPr/>
          <p:nvPr/>
        </p:nvGrpSpPr>
        <p:grpSpPr>
          <a:xfrm>
            <a:off x="4278455" y="7177"/>
            <a:ext cx="2993030" cy="649224"/>
            <a:chOff x="4278455" y="7177"/>
            <a:chExt cx="2993030" cy="64922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309D1B-E7EE-DCC1-FD26-BAE01FB2B745}"/>
                </a:ext>
              </a:extLst>
            </p:cNvPr>
            <p:cNvSpPr txBox="1"/>
            <p:nvPr/>
          </p:nvSpPr>
          <p:spPr>
            <a:xfrm>
              <a:off x="4920514" y="100957"/>
              <a:ext cx="235097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400" b="1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СОДЕРЖАНИЕ</a:t>
              </a:r>
            </a:p>
          </p:txBody>
        </p:sp>
        <p:pic>
          <p:nvPicPr>
            <p:cNvPr id="26" name="Graphic 25" descr="Closed book with solid fill">
              <a:extLst>
                <a:ext uri="{FF2B5EF4-FFF2-40B4-BE49-F238E27FC236}">
                  <a16:creationId xmlns:a16="http://schemas.microsoft.com/office/drawing/2014/main" id="{48969278-97E3-F62E-412F-53F12027A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278455" y="7177"/>
              <a:ext cx="649224" cy="649224"/>
            </a:xfrm>
            <a:prstGeom prst="rect">
              <a:avLst/>
            </a:prstGeom>
          </p:spPr>
        </p:pic>
      </p:grpSp>
      <p:pic>
        <p:nvPicPr>
          <p:cNvPr id="27" name="Picture 3">
            <a:extLst>
              <a:ext uri="{FF2B5EF4-FFF2-40B4-BE49-F238E27FC236}">
                <a16:creationId xmlns:a16="http://schemas.microsoft.com/office/drawing/2014/main" id="{1B4637BB-9BA8-2451-6C64-E17CE09CC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77" y="5296736"/>
            <a:ext cx="698848" cy="142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E913EA81-703C-5A82-3B88-BEB4E70347EA}"/>
              </a:ext>
            </a:extLst>
          </p:cNvPr>
          <p:cNvGrpSpPr/>
          <p:nvPr/>
        </p:nvGrpSpPr>
        <p:grpSpPr>
          <a:xfrm>
            <a:off x="1530604" y="1505221"/>
            <a:ext cx="5848202" cy="646339"/>
            <a:chOff x="1285193" y="1974785"/>
            <a:chExt cx="5848202" cy="646339"/>
          </a:xfrm>
        </p:grpSpPr>
        <p:pic>
          <p:nvPicPr>
            <p:cNvPr id="7" name="Graphic 6" descr="Badge 1 with solid fill">
              <a:extLst>
                <a:ext uri="{FF2B5EF4-FFF2-40B4-BE49-F238E27FC236}">
                  <a16:creationId xmlns:a16="http://schemas.microsoft.com/office/drawing/2014/main" id="{5049BE8A-6852-1086-3B47-888998603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1285193" y="1974785"/>
              <a:ext cx="646339" cy="64633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E65FA7-EC6B-F2AA-2E52-A224AEE73FA2}"/>
                </a:ext>
              </a:extLst>
            </p:cNvPr>
            <p:cNvSpPr txBox="1"/>
            <p:nvPr/>
          </p:nvSpPr>
          <p:spPr>
            <a:xfrm>
              <a:off x="1931533" y="1974796"/>
              <a:ext cx="52018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Глава 1. Теоретические основы киберугроз и критических информационных инфраструктур. </a:t>
              </a:r>
              <a:endPara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CB63740-0211-2170-B052-A23D76CA5CB3}"/>
              </a:ext>
            </a:extLst>
          </p:cNvPr>
          <p:cNvGrpSpPr/>
          <p:nvPr/>
        </p:nvGrpSpPr>
        <p:grpSpPr>
          <a:xfrm>
            <a:off x="1853773" y="2940579"/>
            <a:ext cx="5986292" cy="646339"/>
            <a:chOff x="1608362" y="2621116"/>
            <a:chExt cx="5986292" cy="646339"/>
          </a:xfrm>
        </p:grpSpPr>
        <p:pic>
          <p:nvPicPr>
            <p:cNvPr id="10" name="Graphic 9" descr="Badge with solid fill">
              <a:extLst>
                <a:ext uri="{FF2B5EF4-FFF2-40B4-BE49-F238E27FC236}">
                  <a16:creationId xmlns:a16="http://schemas.microsoft.com/office/drawing/2014/main" id="{83C34B7F-C23B-5455-F3D1-F50DD9672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608362" y="2621116"/>
              <a:ext cx="646339" cy="64633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87B699-096E-9C88-259F-82807BDC2D9D}"/>
                </a:ext>
              </a:extLst>
            </p:cNvPr>
            <p:cNvSpPr txBox="1"/>
            <p:nvPr/>
          </p:nvSpPr>
          <p:spPr>
            <a:xfrm>
              <a:off x="2254701" y="2621130"/>
              <a:ext cx="53399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Глава 2. Анализ сценариев кибератак на критические информационные инфраструктуры. </a:t>
              </a:r>
              <a:endPara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14EB695-F82B-9352-AEA7-2D5B08933CAF}"/>
              </a:ext>
            </a:extLst>
          </p:cNvPr>
          <p:cNvGrpSpPr/>
          <p:nvPr/>
        </p:nvGrpSpPr>
        <p:grpSpPr>
          <a:xfrm>
            <a:off x="2185283" y="4154928"/>
            <a:ext cx="6059945" cy="646339"/>
            <a:chOff x="1931530" y="3267370"/>
            <a:chExt cx="6059945" cy="646339"/>
          </a:xfrm>
        </p:grpSpPr>
        <p:pic>
          <p:nvPicPr>
            <p:cNvPr id="12" name="Graphic 11" descr="Badge 3 with solid fill">
              <a:extLst>
                <a:ext uri="{FF2B5EF4-FFF2-40B4-BE49-F238E27FC236}">
                  <a16:creationId xmlns:a16="http://schemas.microsoft.com/office/drawing/2014/main" id="{3329B122-E05F-AEE3-FC25-F79D49704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1931530" y="3267370"/>
              <a:ext cx="646339" cy="64633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6FD7C6-0E89-A7C2-C2E5-C3826AF81A13}"/>
                </a:ext>
              </a:extLst>
            </p:cNvPr>
            <p:cNvSpPr txBox="1"/>
            <p:nvPr/>
          </p:nvSpPr>
          <p:spPr>
            <a:xfrm>
              <a:off x="2577871" y="3268174"/>
              <a:ext cx="54136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Глава 3. Меры по предотвращению кибератак в критических информационных инфраструктурах.</a:t>
              </a:r>
              <a:endPara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C62B687-38A1-EA28-9B5F-17820BD33FED}"/>
              </a:ext>
            </a:extLst>
          </p:cNvPr>
          <p:cNvGrpSpPr/>
          <p:nvPr/>
        </p:nvGrpSpPr>
        <p:grpSpPr>
          <a:xfrm>
            <a:off x="1006967" y="728575"/>
            <a:ext cx="1693612" cy="649224"/>
            <a:chOff x="706572" y="1336532"/>
            <a:chExt cx="1693612" cy="64922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A88422-AA9A-62EC-E598-917EF4E77FFA}"/>
                </a:ext>
              </a:extLst>
            </p:cNvPr>
            <p:cNvSpPr txBox="1"/>
            <p:nvPr/>
          </p:nvSpPr>
          <p:spPr>
            <a:xfrm>
              <a:off x="1355796" y="1476478"/>
              <a:ext cx="1044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Введение</a:t>
              </a:r>
              <a:endPara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7" name="Graphic 36" descr="Books with solid fill">
              <a:extLst>
                <a:ext uri="{FF2B5EF4-FFF2-40B4-BE49-F238E27FC236}">
                  <a16:creationId xmlns:a16="http://schemas.microsoft.com/office/drawing/2014/main" id="{70A7AD00-7355-C257-0B9B-F17DAF320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706572" y="1336532"/>
              <a:ext cx="649224" cy="649224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115DD4E-7B22-76F9-8C6C-A469A7109C83}"/>
              </a:ext>
            </a:extLst>
          </p:cNvPr>
          <p:cNvGrpSpPr/>
          <p:nvPr/>
        </p:nvGrpSpPr>
        <p:grpSpPr>
          <a:xfrm>
            <a:off x="2500112" y="5655473"/>
            <a:ext cx="1964199" cy="649224"/>
            <a:chOff x="706572" y="1336532"/>
            <a:chExt cx="1964199" cy="64922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5194B3-1B6F-9B0F-5F37-16045CB53F10}"/>
                </a:ext>
              </a:extLst>
            </p:cNvPr>
            <p:cNvSpPr txBox="1"/>
            <p:nvPr/>
          </p:nvSpPr>
          <p:spPr>
            <a:xfrm>
              <a:off x="1355796" y="1476478"/>
              <a:ext cx="13149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6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Заключение</a:t>
              </a:r>
              <a:endPara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41" name="Graphic 40" descr="Books with solid fill">
              <a:extLst>
                <a:ext uri="{FF2B5EF4-FFF2-40B4-BE49-F238E27FC236}">
                  <a16:creationId xmlns:a16="http://schemas.microsoft.com/office/drawing/2014/main" id="{534C2102-3AD6-2337-D647-3E17FC05C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706572" y="1336532"/>
              <a:ext cx="649224" cy="649224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245AF9AB-1487-E21D-8B49-1A0439F47B31}"/>
              </a:ext>
            </a:extLst>
          </p:cNvPr>
          <p:cNvSpPr txBox="1"/>
          <p:nvPr/>
        </p:nvSpPr>
        <p:spPr>
          <a:xfrm>
            <a:off x="2185283" y="2145961"/>
            <a:ext cx="93780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Определение критических информационных инфраструктур;</a:t>
            </a:r>
            <a:endParaRPr lang="az-Latn-AZ"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Типы киберугроз и их влияние на безопасность критических информационных инфраструктур;</a:t>
            </a:r>
          </a:p>
          <a:p>
            <a:r>
              <a:rPr lang="ru-RU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Постановка задач исследования</a:t>
            </a:r>
            <a:r>
              <a:rPr lang="ru-RU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5312D5-496A-3B4E-219F-2DEB474F2273}"/>
              </a:ext>
            </a:extLst>
          </p:cNvPr>
          <p:cNvSpPr txBox="1"/>
          <p:nvPr/>
        </p:nvSpPr>
        <p:spPr>
          <a:xfrm>
            <a:off x="2508452" y="3581336"/>
            <a:ext cx="85439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Подходы к моделированию кибератак на критические инфраструктуры;</a:t>
            </a:r>
          </a:p>
          <a:p>
            <a:r>
              <a:rPr lang="ru-RU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Рассмотрение примеров кибератак на критические информационные инфраструктуры.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7E375C-FC05-9E46-C1C5-5EF0CB9FAF64}"/>
              </a:ext>
            </a:extLst>
          </p:cNvPr>
          <p:cNvSpPr txBox="1"/>
          <p:nvPr/>
        </p:nvSpPr>
        <p:spPr>
          <a:xfrm>
            <a:off x="2831097" y="4859038"/>
            <a:ext cx="93780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Роль координации и законодательства в обеспечении безопасности критических информационных инфраструктур;</a:t>
            </a:r>
          </a:p>
          <a:p>
            <a:r>
              <a:rPr lang="ru-RU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Современные технологии защиты критических информационных инфраструктур;</a:t>
            </a:r>
          </a:p>
          <a:p>
            <a:r>
              <a:rPr lang="ru-RU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Национальные институциональные механизмы защиты КИИ.</a:t>
            </a:r>
          </a:p>
        </p:txBody>
      </p:sp>
    </p:spTree>
    <p:extLst>
      <p:ext uri="{BB962C8B-B14F-4D97-AF65-F5344CB8AC3E}">
        <p14:creationId xmlns:p14="http://schemas.microsoft.com/office/powerpoint/2010/main" val="3198343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виток: горизонтальный 6">
            <a:extLst>
              <a:ext uri="{FF2B5EF4-FFF2-40B4-BE49-F238E27FC236}">
                <a16:creationId xmlns:a16="http://schemas.microsoft.com/office/drawing/2014/main" id="{A617861C-74E2-408D-8D93-290E3BA56CC7}"/>
              </a:ext>
            </a:extLst>
          </p:cNvPr>
          <p:cNvSpPr/>
          <p:nvPr/>
        </p:nvSpPr>
        <p:spPr>
          <a:xfrm>
            <a:off x="1295400" y="903833"/>
            <a:ext cx="9429749" cy="4896892"/>
          </a:xfrm>
          <a:prstGeom prst="horizontalScroll">
            <a:avLst/>
          </a:prstGeom>
          <a:solidFill>
            <a:srgbClr val="002060">
              <a:alpha val="10000"/>
            </a:srgb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A406F-5C0F-4962-A517-B186168F74D6}"/>
              </a:ext>
            </a:extLst>
          </p:cNvPr>
          <p:cNvSpPr txBox="1"/>
          <p:nvPr/>
        </p:nvSpPr>
        <p:spPr>
          <a:xfrm>
            <a:off x="1944000" y="2613615"/>
            <a:ext cx="887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работы является разработка комплексного подхода к защите критической информационной инфраструктуры Азербайджанской Республики. Для достижения этой цели требуется глубокий анализ современных </a:t>
            </a:r>
            <a:r>
              <a:rPr lang="ru-RU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киберугроз</a:t>
            </a:r>
            <a:r>
              <a:rPr lang="ru-RU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изучение международного опыта защиты критических инфраструктур, а также разработка адаптированных к местным условиям решений.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298B4-D18D-6698-0CA9-417E379F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5623" y="6470649"/>
            <a:ext cx="2743200" cy="365125"/>
          </a:xfrm>
        </p:spPr>
        <p:txBody>
          <a:bodyPr/>
          <a:lstStyle/>
          <a:p>
            <a:fld id="{04065F42-C0CE-4B73-86AC-BAACEA732395}" type="slidenum">
              <a:rPr lang="ru-RU" sz="14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4672BE77-97F8-313C-C730-4612903CA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77" y="5296736"/>
            <a:ext cx="698848" cy="142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FCBFE7DF-E03D-95D0-279D-49CF6D807D3D}"/>
              </a:ext>
            </a:extLst>
          </p:cNvPr>
          <p:cNvSpPr txBox="1">
            <a:spLocks/>
          </p:cNvSpPr>
          <p:nvPr/>
        </p:nvSpPr>
        <p:spPr>
          <a:xfrm>
            <a:off x="4038600" y="64706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Кафедра: Кибербезопасность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7331D9-6052-1B96-111D-7C7954D5944F}"/>
              </a:ext>
            </a:extLst>
          </p:cNvPr>
          <p:cNvGrpSpPr/>
          <p:nvPr/>
        </p:nvGrpSpPr>
        <p:grpSpPr>
          <a:xfrm>
            <a:off x="4697622" y="75349"/>
            <a:ext cx="2549103" cy="649224"/>
            <a:chOff x="706572" y="1336532"/>
            <a:chExt cx="2549103" cy="64922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2A35BB-4147-F9C2-B97E-352E1343D492}"/>
                </a:ext>
              </a:extLst>
            </p:cNvPr>
            <p:cNvSpPr txBox="1"/>
            <p:nvPr/>
          </p:nvSpPr>
          <p:spPr>
            <a:xfrm>
              <a:off x="1355796" y="1404383"/>
              <a:ext cx="18998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ВВЕДЕНИЕ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Graphic 12" descr="Books with solid fill">
              <a:extLst>
                <a:ext uri="{FF2B5EF4-FFF2-40B4-BE49-F238E27FC236}">
                  <a16:creationId xmlns:a16="http://schemas.microsoft.com/office/drawing/2014/main" id="{9BDADFC4-0215-85DD-B63C-3CB8F281A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706572" y="1336532"/>
              <a:ext cx="649224" cy="6492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6015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войная волна 3">
            <a:extLst>
              <a:ext uri="{FF2B5EF4-FFF2-40B4-BE49-F238E27FC236}">
                <a16:creationId xmlns:a16="http://schemas.microsoft.com/office/drawing/2014/main" id="{5EEDA7DB-AE4D-4BDC-B8F5-4C97069A4DD5}"/>
              </a:ext>
            </a:extLst>
          </p:cNvPr>
          <p:cNvSpPr/>
          <p:nvPr/>
        </p:nvSpPr>
        <p:spPr>
          <a:xfrm>
            <a:off x="0" y="2380020"/>
            <a:ext cx="6290913" cy="2097960"/>
          </a:xfrm>
          <a:prstGeom prst="doubleWave">
            <a:avLst/>
          </a:prstGeom>
          <a:solidFill>
            <a:srgbClr val="00206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EE5C5-DCAC-467E-9FA3-86855F579EB7}"/>
              </a:ext>
            </a:extLst>
          </p:cNvPr>
          <p:cNvSpPr txBox="1"/>
          <p:nvPr/>
        </p:nvSpPr>
        <p:spPr>
          <a:xfrm>
            <a:off x="96654" y="2767279"/>
            <a:ext cx="60976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критической информационной инфраструктуры Азербайджанской Республики, согласно законодательству, функционируют в сферах: 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5ABE88AB-2435-49B0-A7A3-3760CFD3B4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6281342"/>
              </p:ext>
            </p:extLst>
          </p:nvPr>
        </p:nvGraphicFramePr>
        <p:xfrm>
          <a:off x="5169836" y="427210"/>
          <a:ext cx="8128000" cy="6003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2A970-590E-E560-B375-9950C390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836" y="6470649"/>
            <a:ext cx="2743200" cy="365125"/>
          </a:xfrm>
        </p:spPr>
        <p:txBody>
          <a:bodyPr/>
          <a:lstStyle/>
          <a:p>
            <a:fld id="{04065F42-C0CE-4B73-86AC-BAACEA732395}" type="slidenum">
              <a:rPr lang="ru-RU" sz="14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2B3ACEFD-524E-F829-B39D-DEF91364CCD2}"/>
              </a:ext>
            </a:extLst>
          </p:cNvPr>
          <p:cNvSpPr txBox="1">
            <a:spLocks/>
          </p:cNvSpPr>
          <p:nvPr/>
        </p:nvSpPr>
        <p:spPr>
          <a:xfrm>
            <a:off x="4038600" y="64706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Кафедра: Кибербезопасность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D5963016-77DE-1957-56AC-58DE2A620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77" y="5296736"/>
            <a:ext cx="698848" cy="142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CB6A49-230D-8D07-D714-D7F13435B196}"/>
              </a:ext>
            </a:extLst>
          </p:cNvPr>
          <p:cNvSpPr txBox="1"/>
          <p:nvPr/>
        </p:nvSpPr>
        <p:spPr>
          <a:xfrm>
            <a:off x="1011054" y="334876"/>
            <a:ext cx="50849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Определение критических информационных инфраструктур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raphic 12" descr="Remote learning language with solid fill">
            <a:extLst>
              <a:ext uri="{FF2B5EF4-FFF2-40B4-BE49-F238E27FC236}">
                <a16:creationId xmlns:a16="http://schemas.microsoft.com/office/drawing/2014/main" id="{8EE46CCF-6E10-F5ED-26F2-DCA757C1B9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96654" y="2931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192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войная волна 3">
            <a:extLst>
              <a:ext uri="{FF2B5EF4-FFF2-40B4-BE49-F238E27FC236}">
                <a16:creationId xmlns:a16="http://schemas.microsoft.com/office/drawing/2014/main" id="{C27E5C20-AB27-4BFF-BAF3-6AA0E5873374}"/>
              </a:ext>
            </a:extLst>
          </p:cNvPr>
          <p:cNvSpPr/>
          <p:nvPr/>
        </p:nvSpPr>
        <p:spPr>
          <a:xfrm>
            <a:off x="3321698" y="72014"/>
            <a:ext cx="5823104" cy="1318247"/>
          </a:xfrm>
          <a:prstGeom prst="doubleWave">
            <a:avLst/>
          </a:prstGeom>
          <a:solidFill>
            <a:srgbClr val="00206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A1A56-B1AC-4656-8A16-254F08214099}"/>
              </a:ext>
            </a:extLst>
          </p:cNvPr>
          <p:cNvSpPr txBox="1"/>
          <p:nvPr/>
        </p:nvSpPr>
        <p:spPr>
          <a:xfrm>
            <a:off x="3184448" y="432825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критической информационной инфраструктуры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87FB9E-4CA2-41F8-B0CE-AAC4B5377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396" y="1586070"/>
            <a:ext cx="6863208" cy="437766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8FE81-0A95-2E92-405C-B3CFA210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3742" y="6492875"/>
            <a:ext cx="2743200" cy="365125"/>
          </a:xfrm>
        </p:spPr>
        <p:txBody>
          <a:bodyPr/>
          <a:lstStyle/>
          <a:p>
            <a:fld id="{04065F42-C0CE-4B73-86AC-BAACEA732395}" type="slidenum">
              <a:rPr lang="ru-RU" sz="14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88DA795F-CE6F-C4FF-C5E5-6BC52C538BBD}"/>
              </a:ext>
            </a:extLst>
          </p:cNvPr>
          <p:cNvSpPr txBox="1">
            <a:spLocks/>
          </p:cNvSpPr>
          <p:nvPr/>
        </p:nvSpPr>
        <p:spPr>
          <a:xfrm>
            <a:off x="4038600" y="64706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Кафедра: Кибербезопасность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0C89FD1D-5BEE-EFDA-825C-4D7F489D9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77" y="5296736"/>
            <a:ext cx="698848" cy="142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433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7A961733-731D-4EA7-9441-55BD5AD317E9}"/>
              </a:ext>
            </a:extLst>
          </p:cNvPr>
          <p:cNvSpPr/>
          <p:nvPr/>
        </p:nvSpPr>
        <p:spPr>
          <a:xfrm>
            <a:off x="3362411" y="1446115"/>
            <a:ext cx="5823212" cy="4744292"/>
          </a:xfrm>
          <a:prstGeom prst="ellipse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tretch>
              <a:fillRect/>
            </a:stretch>
          </a:blip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3DF673-413B-4F78-AD61-4ACCB149FA51}"/>
              </a:ext>
            </a:extLst>
          </p:cNvPr>
          <p:cNvSpPr txBox="1"/>
          <p:nvPr/>
        </p:nvSpPr>
        <p:spPr>
          <a:xfrm>
            <a:off x="1054368" y="334876"/>
            <a:ext cx="71379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Типы киберугроз и их влияние на безопасность критических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 инфраструктур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7D410-B2FC-44B3-BEB7-202CE9581135}"/>
              </a:ext>
            </a:extLst>
          </p:cNvPr>
          <p:cNvSpPr txBox="1"/>
          <p:nvPr/>
        </p:nvSpPr>
        <p:spPr>
          <a:xfrm>
            <a:off x="3637640" y="2802598"/>
            <a:ext cx="52727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Критическая информационная инфраструктура сталкивается с растущим числом сложных </a:t>
            </a:r>
            <a:r>
              <a:rPr lang="ru-RU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киберугроз</a:t>
            </a:r>
            <a:r>
              <a:rPr lang="ru-RU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Среди них особое место занимает вредоносное программное обеспечение (вредоносное ПО), основными видами которого являются вирусы, троянские кони и программы-шифровальщики.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8EB53-3769-11E8-CD56-2957E846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5623" y="6492875"/>
            <a:ext cx="2743200" cy="365125"/>
          </a:xfrm>
        </p:spPr>
        <p:txBody>
          <a:bodyPr/>
          <a:lstStyle/>
          <a:p>
            <a:fld id="{04065F42-C0CE-4B73-86AC-BAACEA732395}" type="slidenum">
              <a:rPr lang="ru-RU" sz="14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2D4949D-FFFD-7DB4-0D2F-DF43ABFE1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77" y="5296736"/>
            <a:ext cx="698848" cy="142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68778E7A-B592-0E95-DC29-59536900BF8F}"/>
              </a:ext>
            </a:extLst>
          </p:cNvPr>
          <p:cNvSpPr txBox="1">
            <a:spLocks/>
          </p:cNvSpPr>
          <p:nvPr/>
        </p:nvSpPr>
        <p:spPr>
          <a:xfrm>
            <a:off x="4038600" y="64706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Кафедра: Кибербезопасность</a:t>
            </a:r>
          </a:p>
        </p:txBody>
      </p:sp>
      <p:pic>
        <p:nvPicPr>
          <p:cNvPr id="11" name="Graphic 10" descr="Remote learning language with solid fill">
            <a:extLst>
              <a:ext uri="{FF2B5EF4-FFF2-40B4-BE49-F238E27FC236}">
                <a16:creationId xmlns:a16="http://schemas.microsoft.com/office/drawing/2014/main" id="{B0F01DA7-6879-D294-B197-1FE2FC5844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6654" y="2931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42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войная волна 3">
            <a:extLst>
              <a:ext uri="{FF2B5EF4-FFF2-40B4-BE49-F238E27FC236}">
                <a16:creationId xmlns:a16="http://schemas.microsoft.com/office/drawing/2014/main" id="{535E7EAA-96FF-4FFF-8851-0C4D6CD7CAF3}"/>
              </a:ext>
            </a:extLst>
          </p:cNvPr>
          <p:cNvSpPr/>
          <p:nvPr/>
        </p:nvSpPr>
        <p:spPr>
          <a:xfrm>
            <a:off x="0" y="301240"/>
            <a:ext cx="5972476" cy="1142549"/>
          </a:xfrm>
          <a:prstGeom prst="doubleWave">
            <a:avLst/>
          </a:prstGeom>
          <a:solidFill>
            <a:srgbClr val="00206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F91295-CF7D-4198-9423-B279C578016B}"/>
              </a:ext>
            </a:extLst>
          </p:cNvPr>
          <p:cNvSpPr txBox="1"/>
          <p:nvPr/>
        </p:nvSpPr>
        <p:spPr>
          <a:xfrm>
            <a:off x="-125127" y="457013"/>
            <a:ext cx="6097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Схематическое представление проведения 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DDoS-</a:t>
            </a:r>
            <a:r>
              <a:rPr lang="ru-RU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атаки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01BC1B-95F4-4D91-9B19-8407FEA71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5674" y="1910387"/>
            <a:ext cx="4681128" cy="323057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Двойная волна 5">
            <a:extLst>
              <a:ext uri="{FF2B5EF4-FFF2-40B4-BE49-F238E27FC236}">
                <a16:creationId xmlns:a16="http://schemas.microsoft.com/office/drawing/2014/main" id="{7C3204FA-1F81-4A4C-A8A6-7E1E4E0CA0B3}"/>
              </a:ext>
            </a:extLst>
          </p:cNvPr>
          <p:cNvSpPr/>
          <p:nvPr/>
        </p:nvSpPr>
        <p:spPr>
          <a:xfrm>
            <a:off x="6219524" y="301238"/>
            <a:ext cx="5972476" cy="1142549"/>
          </a:xfrm>
          <a:prstGeom prst="doubleWave">
            <a:avLst/>
          </a:prstGeom>
          <a:solidFill>
            <a:srgbClr val="00206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Поэтапный сценарий проведения атаки социальной инженерии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1DE134-4088-4F5D-9FFC-902A9593A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43821" y="1954181"/>
            <a:ext cx="4283603" cy="3142981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07EB2-C27C-246E-DBFB-23A34F0A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5623" y="6470650"/>
            <a:ext cx="2743200" cy="365125"/>
          </a:xfrm>
        </p:spPr>
        <p:txBody>
          <a:bodyPr/>
          <a:lstStyle/>
          <a:p>
            <a:fld id="{04065F42-C0CE-4B73-86AC-BAACEA732395}" type="slidenum">
              <a:rPr lang="ru-RU" sz="14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BD1C326B-ED6F-E58A-B363-CD865FEF6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77" y="5296736"/>
            <a:ext cx="698848" cy="142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2852D193-DDFD-E398-80A3-613E6CC1B753}"/>
              </a:ext>
            </a:extLst>
          </p:cNvPr>
          <p:cNvSpPr txBox="1">
            <a:spLocks/>
          </p:cNvSpPr>
          <p:nvPr/>
        </p:nvSpPr>
        <p:spPr>
          <a:xfrm>
            <a:off x="4038600" y="64706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Кафедра: Кибербезопасность</a:t>
            </a:r>
          </a:p>
        </p:txBody>
      </p:sp>
    </p:spTree>
    <p:extLst>
      <p:ext uri="{BB962C8B-B14F-4D97-AF65-F5344CB8AC3E}">
        <p14:creationId xmlns:p14="http://schemas.microsoft.com/office/powerpoint/2010/main" val="3421238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войная волна 3">
            <a:extLst>
              <a:ext uri="{FF2B5EF4-FFF2-40B4-BE49-F238E27FC236}">
                <a16:creationId xmlns:a16="http://schemas.microsoft.com/office/drawing/2014/main" id="{65A5D200-DE7A-4CA8-AE6B-99E7A0C27F34}"/>
              </a:ext>
            </a:extLst>
          </p:cNvPr>
          <p:cNvSpPr/>
          <p:nvPr/>
        </p:nvSpPr>
        <p:spPr>
          <a:xfrm>
            <a:off x="125130" y="2637179"/>
            <a:ext cx="5970870" cy="1386038"/>
          </a:xfrm>
          <a:prstGeom prst="doubleWave">
            <a:avLst>
              <a:gd name="adj1" fmla="val 6250"/>
              <a:gd name="adj2" fmla="val 158"/>
            </a:avLst>
          </a:prstGeom>
          <a:solidFill>
            <a:srgbClr val="002060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8863E-3183-4191-B766-346632DF8C35}"/>
              </a:ext>
            </a:extLst>
          </p:cNvPr>
          <p:cNvSpPr txBox="1"/>
          <p:nvPr/>
        </p:nvSpPr>
        <p:spPr>
          <a:xfrm>
            <a:off x="61763" y="2914700"/>
            <a:ext cx="6097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Подробное дерево событий атаки на рабочую </a:t>
            </a:r>
            <a:r>
              <a:rPr lang="ru-RU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систему</a:t>
            </a:r>
            <a:endParaRPr lang="ru-RU" sz="24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8843A1-A2A6-4D85-83CF-CE60AE4A0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404" y="1897068"/>
            <a:ext cx="5518536" cy="286626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CD1E5-5089-9C65-B0E8-1AB0FC21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5623" y="6492875"/>
            <a:ext cx="2743200" cy="365125"/>
          </a:xfrm>
        </p:spPr>
        <p:txBody>
          <a:bodyPr/>
          <a:lstStyle/>
          <a:p>
            <a:fld id="{04065F42-C0CE-4B73-86AC-BAACEA732395}" type="slidenum">
              <a:rPr lang="ru-RU" sz="14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6FD23ED7-01AF-B8EF-6708-5E745F439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77" y="5296736"/>
            <a:ext cx="698848" cy="142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72680496-A9D5-B351-A28F-424098D9DC44}"/>
              </a:ext>
            </a:extLst>
          </p:cNvPr>
          <p:cNvSpPr txBox="1">
            <a:spLocks/>
          </p:cNvSpPr>
          <p:nvPr/>
        </p:nvSpPr>
        <p:spPr>
          <a:xfrm>
            <a:off x="4038600" y="64706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Кафедра: Кибербезопасность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79DEE2-D5C5-3214-B557-50A048F1B595}"/>
              </a:ext>
            </a:extLst>
          </p:cNvPr>
          <p:cNvSpPr txBox="1"/>
          <p:nvPr/>
        </p:nvSpPr>
        <p:spPr>
          <a:xfrm>
            <a:off x="1011053" y="334876"/>
            <a:ext cx="67137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Подходы к моделированию кибератак на критические инфраструктуры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Graphic 14" descr="Remote learning language with solid fill">
            <a:extLst>
              <a:ext uri="{FF2B5EF4-FFF2-40B4-BE49-F238E27FC236}">
                <a16:creationId xmlns:a16="http://schemas.microsoft.com/office/drawing/2014/main" id="{724AF9B0-01EB-0C91-D733-AF10982DF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6654" y="2931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070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" t="6725" r="8469" b="1519"/>
          <a:stretch/>
        </p:blipFill>
        <p:spPr bwMode="auto">
          <a:xfrm>
            <a:off x="6842760" y="3571801"/>
            <a:ext cx="4114800" cy="31496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6AACE2D9-7D59-40D3-A8D1-2665D9DB2A6B}"/>
              </a:ext>
            </a:extLst>
          </p:cNvPr>
          <p:cNvSpPr/>
          <p:nvPr/>
        </p:nvSpPr>
        <p:spPr>
          <a:xfrm>
            <a:off x="1806112" y="1260772"/>
            <a:ext cx="8318964" cy="877363"/>
          </a:xfrm>
          <a:prstGeom prst="ellipse">
            <a:avLst/>
          </a:prstGeom>
          <a:solidFill>
            <a:srgbClr val="002060">
              <a:alpha val="6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2B202-E7EE-42FD-9D1A-30F3DE5AD762}"/>
              </a:ext>
            </a:extLst>
          </p:cNvPr>
          <p:cNvSpPr txBox="1"/>
          <p:nvPr/>
        </p:nvSpPr>
        <p:spPr>
          <a:xfrm>
            <a:off x="1546094" y="1498907"/>
            <a:ext cx="8839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ключевым моментам и элементам атаки можно отнести:</a:t>
            </a:r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78CDADEA-526B-472B-8AFE-A9A65963A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1996355"/>
              </p:ext>
            </p:extLst>
          </p:nvPr>
        </p:nvGraphicFramePr>
        <p:xfrm>
          <a:off x="1066800" y="2377270"/>
          <a:ext cx="10507980" cy="71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87258B-A2E3-E752-F118-C29FABE2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85623" y="6470649"/>
            <a:ext cx="2743200" cy="365125"/>
          </a:xfrm>
        </p:spPr>
        <p:txBody>
          <a:bodyPr/>
          <a:lstStyle/>
          <a:p>
            <a:fld id="{04065F42-C0CE-4B73-86AC-BAACEA732395}" type="slidenum">
              <a:rPr lang="ru-RU" sz="1400" b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E781C62D-B47F-915F-B33F-0E0259A16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77" y="5296736"/>
            <a:ext cx="698848" cy="142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51F1CF-E24D-84BD-C9FE-0B75BE48F716}"/>
              </a:ext>
            </a:extLst>
          </p:cNvPr>
          <p:cNvSpPr txBox="1"/>
          <p:nvPr/>
        </p:nvSpPr>
        <p:spPr>
          <a:xfrm>
            <a:off x="1011053" y="334876"/>
            <a:ext cx="91140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ru-RU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Рассмотрение примеров кибератак на критические информационные инфраструктуры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Graphic 13" descr="Remote learning language with solid fill">
            <a:extLst>
              <a:ext uri="{FF2B5EF4-FFF2-40B4-BE49-F238E27FC236}">
                <a16:creationId xmlns:a16="http://schemas.microsoft.com/office/drawing/2014/main" id="{1289F4F2-6BF6-64DC-03BE-1E1CFAD6FC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96654" y="293175"/>
            <a:ext cx="914400" cy="914400"/>
          </a:xfrm>
          <a:prstGeom prst="rect">
            <a:avLst/>
          </a:prstGeom>
        </p:spPr>
      </p:pic>
      <p:pic>
        <p:nvPicPr>
          <p:cNvPr id="15" name="Рисунок 28"/>
          <p:cNvPicPr/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" r="5663" b="21"/>
          <a:stretch/>
        </p:blipFill>
        <p:spPr bwMode="auto">
          <a:xfrm>
            <a:off x="1176931" y="3672840"/>
            <a:ext cx="3524609" cy="303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A93ACC45-52E4-DB3D-41EA-5015A54BEAC2}"/>
              </a:ext>
            </a:extLst>
          </p:cNvPr>
          <p:cNvSpPr txBox="1">
            <a:spLocks/>
          </p:cNvSpPr>
          <p:nvPr/>
        </p:nvSpPr>
        <p:spPr>
          <a:xfrm>
            <a:off x="3411569" y="64706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Кафедра: Кибербезопасность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0" y="3474720"/>
            <a:ext cx="12192000" cy="15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flipV="1">
            <a:off x="4892040" y="4785360"/>
            <a:ext cx="1767840" cy="708660"/>
          </a:xfrm>
          <a:prstGeom prst="curvedConnector3">
            <a:avLst>
              <a:gd name="adj1" fmla="val 405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023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601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Nijat Najafov</cp:lastModifiedBy>
  <cp:revision>19</cp:revision>
  <dcterms:created xsi:type="dcterms:W3CDTF">2025-05-26T09:05:24Z</dcterms:created>
  <dcterms:modified xsi:type="dcterms:W3CDTF">2025-05-28T18:30:39Z</dcterms:modified>
</cp:coreProperties>
</file>