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81" r:id="rId3"/>
    <p:sldId id="277" r:id="rId4"/>
    <p:sldId id="263" r:id="rId5"/>
    <p:sldId id="264" r:id="rId6"/>
    <p:sldId id="265" r:id="rId7"/>
    <p:sldId id="270" r:id="rId8"/>
    <p:sldId id="269" r:id="rId9"/>
    <p:sldId id="279" r:id="rId10"/>
    <p:sldId id="28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F7598-208C-BB40-9BA1-6A1E30DE71B7}" type="doc">
      <dgm:prSet loTypeId="urn:microsoft.com/office/officeart/2005/8/layout/matrix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D88FCE-1B9E-574E-B874-06AADE8D225C}">
      <dgm:prSet custT="1"/>
      <dgm:spPr/>
      <dgm:t>
        <a:bodyPr/>
        <a:lstStyle/>
        <a:p>
          <a:pPr rtl="0"/>
          <a:r>
            <a:rPr lang="en-US" sz="1800" b="0" dirty="0" smtClean="0"/>
            <a:t>Identify Underused  Innovation Spaces and Civic Assets </a:t>
          </a:r>
          <a:endParaRPr lang="en-US" sz="1800" b="0" dirty="0"/>
        </a:p>
      </dgm:t>
    </dgm:pt>
    <dgm:pt modelId="{59C2791A-AE5F-8B4B-9722-A82241684954}" type="parTrans" cxnId="{05014894-7E28-1549-ACD5-CA6FD1D99CB1}">
      <dgm:prSet custT="1"/>
      <dgm:spPr/>
      <dgm:t>
        <a:bodyPr/>
        <a:lstStyle/>
        <a:p>
          <a:endParaRPr lang="en-US" sz="1800" b="1"/>
        </a:p>
      </dgm:t>
    </dgm:pt>
    <dgm:pt modelId="{A39ACA50-1455-B74E-BA9A-0F992876DCA7}" type="sibTrans" cxnId="{05014894-7E28-1549-ACD5-CA6FD1D99CB1}">
      <dgm:prSet/>
      <dgm:spPr/>
      <dgm:t>
        <a:bodyPr/>
        <a:lstStyle/>
        <a:p>
          <a:endParaRPr lang="en-US" sz="2800" b="1"/>
        </a:p>
      </dgm:t>
    </dgm:pt>
    <dgm:pt modelId="{6EE6D0AB-5B18-8A4F-BC8C-EAE52225098C}">
      <dgm:prSet custT="1"/>
      <dgm:spPr/>
      <dgm:t>
        <a:bodyPr/>
        <a:lstStyle/>
        <a:p>
          <a:pPr rtl="0"/>
          <a:r>
            <a:rPr lang="en-US" sz="1800" b="0" dirty="0" smtClean="0"/>
            <a:t>Optimize Indicators of Potential Impact</a:t>
          </a:r>
          <a:endParaRPr lang="en-US" sz="1800" b="0" dirty="0"/>
        </a:p>
      </dgm:t>
    </dgm:pt>
    <dgm:pt modelId="{DD205656-96E0-F54C-AE52-9626C18DC594}" type="parTrans" cxnId="{74BDE2ED-1D60-B842-AB2D-CDC1C80D7ED7}">
      <dgm:prSet/>
      <dgm:spPr/>
      <dgm:t>
        <a:bodyPr/>
        <a:lstStyle/>
        <a:p>
          <a:endParaRPr lang="en-US" sz="2000" b="1"/>
        </a:p>
      </dgm:t>
    </dgm:pt>
    <dgm:pt modelId="{4125FF50-F5BB-C540-BB93-B90A689F493B}" type="sibTrans" cxnId="{74BDE2ED-1D60-B842-AB2D-CDC1C80D7ED7}">
      <dgm:prSet/>
      <dgm:spPr/>
      <dgm:t>
        <a:bodyPr/>
        <a:lstStyle/>
        <a:p>
          <a:endParaRPr lang="en-US" sz="2000" b="1"/>
        </a:p>
      </dgm:t>
    </dgm:pt>
    <dgm:pt modelId="{75C666B3-C9BD-254E-9E24-9582930F14E4}">
      <dgm:prSet custT="1"/>
      <dgm:spPr/>
      <dgm:t>
        <a:bodyPr/>
        <a:lstStyle/>
        <a:p>
          <a:pPr rtl="0"/>
          <a:r>
            <a:rPr lang="en-US" sz="1800" b="0" dirty="0" smtClean="0"/>
            <a:t>Foster Collaboration among Community Organizers</a:t>
          </a:r>
          <a:endParaRPr lang="en-US" sz="1800" b="0" dirty="0"/>
        </a:p>
      </dgm:t>
    </dgm:pt>
    <dgm:pt modelId="{99EC86A5-AA22-A44D-998C-E7EA12B93E76}" type="parTrans" cxnId="{FC8CC7E9-E25E-4E4D-B455-27276BB9F1A6}">
      <dgm:prSet/>
      <dgm:spPr/>
      <dgm:t>
        <a:bodyPr/>
        <a:lstStyle/>
        <a:p>
          <a:endParaRPr lang="en-US"/>
        </a:p>
      </dgm:t>
    </dgm:pt>
    <dgm:pt modelId="{4A469478-8E0B-DF48-97FE-CC7590494AF9}" type="sibTrans" cxnId="{FC8CC7E9-E25E-4E4D-B455-27276BB9F1A6}">
      <dgm:prSet/>
      <dgm:spPr/>
      <dgm:t>
        <a:bodyPr/>
        <a:lstStyle/>
        <a:p>
          <a:endParaRPr lang="en-US"/>
        </a:p>
      </dgm:t>
    </dgm:pt>
    <dgm:pt modelId="{9ECD52A8-2500-5C4E-BB81-470C92552B5D}">
      <dgm:prSet custT="1"/>
      <dgm:spPr/>
      <dgm:t>
        <a:bodyPr/>
        <a:lstStyle/>
        <a:p>
          <a:pPr rtl="0"/>
          <a:r>
            <a:rPr lang="en-US" sz="1800" b="0" dirty="0" smtClean="0"/>
            <a:t>Develop Diverse Tech Applicant Pool</a:t>
          </a:r>
          <a:endParaRPr lang="en-US" sz="1800" b="0" dirty="0"/>
        </a:p>
      </dgm:t>
    </dgm:pt>
    <dgm:pt modelId="{8D1807BD-4595-B44A-940B-64A03BA85969}" type="parTrans" cxnId="{37200FF0-C557-0F4E-9B5C-A316DD295809}">
      <dgm:prSet/>
      <dgm:spPr/>
      <dgm:t>
        <a:bodyPr/>
        <a:lstStyle/>
        <a:p>
          <a:endParaRPr lang="en-US"/>
        </a:p>
      </dgm:t>
    </dgm:pt>
    <dgm:pt modelId="{68FD8817-4F05-F648-A76A-CCFDF3CD0D5D}" type="sibTrans" cxnId="{37200FF0-C557-0F4E-9B5C-A316DD295809}">
      <dgm:prSet/>
      <dgm:spPr/>
      <dgm:t>
        <a:bodyPr/>
        <a:lstStyle/>
        <a:p>
          <a:endParaRPr lang="en-US"/>
        </a:p>
      </dgm:t>
    </dgm:pt>
    <dgm:pt modelId="{CC48F4A7-7832-5647-B58A-264233F5D825}" type="pres">
      <dgm:prSet presAssocID="{ACAF7598-208C-BB40-9BA1-6A1E30DE71B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7A740A-F733-C745-91A1-E9ABC01BE6FC}" type="pres">
      <dgm:prSet presAssocID="{ACAF7598-208C-BB40-9BA1-6A1E30DE71B7}" presName="diamond" presStyleLbl="bgShp" presStyleIdx="0" presStyleCnt="1"/>
      <dgm:spPr/>
      <dgm:t>
        <a:bodyPr/>
        <a:lstStyle/>
        <a:p>
          <a:endParaRPr lang="en-US"/>
        </a:p>
      </dgm:t>
    </dgm:pt>
    <dgm:pt modelId="{25CCEB52-0944-6949-9181-A00767A1808A}" type="pres">
      <dgm:prSet presAssocID="{ACAF7598-208C-BB40-9BA1-6A1E30DE71B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B089-0C19-0E4B-8230-DBD5B861B819}" type="pres">
      <dgm:prSet presAssocID="{ACAF7598-208C-BB40-9BA1-6A1E30DE71B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AA370-CCCE-FD44-B026-2933C819CE7C}" type="pres">
      <dgm:prSet presAssocID="{ACAF7598-208C-BB40-9BA1-6A1E30DE71B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FF928-8257-744D-A1AA-FAC1841FC3D5}" type="pres">
      <dgm:prSet presAssocID="{ACAF7598-208C-BB40-9BA1-6A1E30DE71B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014894-7E28-1549-ACD5-CA6FD1D99CB1}" srcId="{ACAF7598-208C-BB40-9BA1-6A1E30DE71B7}" destId="{C0D88FCE-1B9E-574E-B874-06AADE8D225C}" srcOrd="0" destOrd="0" parTransId="{59C2791A-AE5F-8B4B-9722-A82241684954}" sibTransId="{A39ACA50-1455-B74E-BA9A-0F992876DCA7}"/>
    <dgm:cxn modelId="{74BDE2ED-1D60-B842-AB2D-CDC1C80D7ED7}" srcId="{ACAF7598-208C-BB40-9BA1-6A1E30DE71B7}" destId="{6EE6D0AB-5B18-8A4F-BC8C-EAE52225098C}" srcOrd="1" destOrd="0" parTransId="{DD205656-96E0-F54C-AE52-9626C18DC594}" sibTransId="{4125FF50-F5BB-C540-BB93-B90A689F493B}"/>
    <dgm:cxn modelId="{FC8CC7E9-E25E-4E4D-B455-27276BB9F1A6}" srcId="{ACAF7598-208C-BB40-9BA1-6A1E30DE71B7}" destId="{75C666B3-C9BD-254E-9E24-9582930F14E4}" srcOrd="2" destOrd="0" parTransId="{99EC86A5-AA22-A44D-998C-E7EA12B93E76}" sibTransId="{4A469478-8E0B-DF48-97FE-CC7590494AF9}"/>
    <dgm:cxn modelId="{37200FF0-C557-0F4E-9B5C-A316DD295809}" srcId="{ACAF7598-208C-BB40-9BA1-6A1E30DE71B7}" destId="{9ECD52A8-2500-5C4E-BB81-470C92552B5D}" srcOrd="3" destOrd="0" parTransId="{8D1807BD-4595-B44A-940B-64A03BA85969}" sibTransId="{68FD8817-4F05-F648-A76A-CCFDF3CD0D5D}"/>
    <dgm:cxn modelId="{C2E11B22-4BC7-284D-BD17-FD59E5F8AD11}" type="presOf" srcId="{9ECD52A8-2500-5C4E-BB81-470C92552B5D}" destId="{39DFF928-8257-744D-A1AA-FAC1841FC3D5}" srcOrd="0" destOrd="0" presId="urn:microsoft.com/office/officeart/2005/8/layout/matrix3"/>
    <dgm:cxn modelId="{C7786A59-72E6-C243-96D5-E3A3A05BDBBB}" type="presOf" srcId="{6EE6D0AB-5B18-8A4F-BC8C-EAE52225098C}" destId="{16A5B089-0C19-0E4B-8230-DBD5B861B819}" srcOrd="0" destOrd="0" presId="urn:microsoft.com/office/officeart/2005/8/layout/matrix3"/>
    <dgm:cxn modelId="{AFFCFE46-3907-BC42-BE3F-5FFB71184A2C}" type="presOf" srcId="{ACAF7598-208C-BB40-9BA1-6A1E30DE71B7}" destId="{CC48F4A7-7832-5647-B58A-264233F5D825}" srcOrd="0" destOrd="0" presId="urn:microsoft.com/office/officeart/2005/8/layout/matrix3"/>
    <dgm:cxn modelId="{172C506D-2FF2-4748-B6CB-1E5C39E7357F}" type="presOf" srcId="{C0D88FCE-1B9E-574E-B874-06AADE8D225C}" destId="{25CCEB52-0944-6949-9181-A00767A1808A}" srcOrd="0" destOrd="0" presId="urn:microsoft.com/office/officeart/2005/8/layout/matrix3"/>
    <dgm:cxn modelId="{4F902D92-0CA2-8346-AA5A-73473B24A2EA}" type="presOf" srcId="{75C666B3-C9BD-254E-9E24-9582930F14E4}" destId="{922AA370-CCCE-FD44-B026-2933C819CE7C}" srcOrd="0" destOrd="0" presId="urn:microsoft.com/office/officeart/2005/8/layout/matrix3"/>
    <dgm:cxn modelId="{7CCC3D14-C644-2049-A51A-ABED73D8E08B}" type="presParOf" srcId="{CC48F4A7-7832-5647-B58A-264233F5D825}" destId="{547A740A-F733-C745-91A1-E9ABC01BE6FC}" srcOrd="0" destOrd="0" presId="urn:microsoft.com/office/officeart/2005/8/layout/matrix3"/>
    <dgm:cxn modelId="{2C3A21CE-10C8-D141-A67F-46E7928B2DA7}" type="presParOf" srcId="{CC48F4A7-7832-5647-B58A-264233F5D825}" destId="{25CCEB52-0944-6949-9181-A00767A1808A}" srcOrd="1" destOrd="0" presId="urn:microsoft.com/office/officeart/2005/8/layout/matrix3"/>
    <dgm:cxn modelId="{763447AD-257F-5346-BFF1-7B389B59F67E}" type="presParOf" srcId="{CC48F4A7-7832-5647-B58A-264233F5D825}" destId="{16A5B089-0C19-0E4B-8230-DBD5B861B819}" srcOrd="2" destOrd="0" presId="urn:microsoft.com/office/officeart/2005/8/layout/matrix3"/>
    <dgm:cxn modelId="{EC59E00A-A602-A844-8F90-A557A75FA236}" type="presParOf" srcId="{CC48F4A7-7832-5647-B58A-264233F5D825}" destId="{922AA370-CCCE-FD44-B026-2933C819CE7C}" srcOrd="3" destOrd="0" presId="urn:microsoft.com/office/officeart/2005/8/layout/matrix3"/>
    <dgm:cxn modelId="{D7A19CA0-1E61-0A4C-BEC5-44E45CEFE23E}" type="presParOf" srcId="{CC48F4A7-7832-5647-B58A-264233F5D825}" destId="{39DFF928-8257-744D-A1AA-FAC1841FC3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A740A-F733-C745-91A1-E9ABC01BE6FC}">
      <dsp:nvSpPr>
        <dsp:cNvPr id="0" name=""/>
        <dsp:cNvSpPr/>
      </dsp:nvSpPr>
      <dsp:spPr>
        <a:xfrm>
          <a:off x="1989848" y="0"/>
          <a:ext cx="4249904" cy="4249904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CEB52-0944-6949-9181-A00767A1808A}">
      <dsp:nvSpPr>
        <dsp:cNvPr id="0" name=""/>
        <dsp:cNvSpPr/>
      </dsp:nvSpPr>
      <dsp:spPr>
        <a:xfrm>
          <a:off x="2393588" y="403740"/>
          <a:ext cx="1657462" cy="16574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Identify Underused  Innovation Spaces and Civic Assets </a:t>
          </a:r>
          <a:endParaRPr lang="en-US" sz="1800" b="0" kern="1200" dirty="0"/>
        </a:p>
      </dsp:txBody>
      <dsp:txXfrm>
        <a:off x="2474499" y="484651"/>
        <a:ext cx="1495640" cy="1495640"/>
      </dsp:txXfrm>
    </dsp:sp>
    <dsp:sp modelId="{16A5B089-0C19-0E4B-8230-DBD5B861B819}">
      <dsp:nvSpPr>
        <dsp:cNvPr id="0" name=""/>
        <dsp:cNvSpPr/>
      </dsp:nvSpPr>
      <dsp:spPr>
        <a:xfrm>
          <a:off x="4178548" y="403740"/>
          <a:ext cx="1657462" cy="16574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Optimize Indicators of Potential Impact</a:t>
          </a:r>
          <a:endParaRPr lang="en-US" sz="1800" b="0" kern="1200" dirty="0"/>
        </a:p>
      </dsp:txBody>
      <dsp:txXfrm>
        <a:off x="4259459" y="484651"/>
        <a:ext cx="1495640" cy="1495640"/>
      </dsp:txXfrm>
    </dsp:sp>
    <dsp:sp modelId="{922AA370-CCCE-FD44-B026-2933C819CE7C}">
      <dsp:nvSpPr>
        <dsp:cNvPr id="0" name=""/>
        <dsp:cNvSpPr/>
      </dsp:nvSpPr>
      <dsp:spPr>
        <a:xfrm>
          <a:off x="2393588" y="2188700"/>
          <a:ext cx="1657462" cy="16574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Foster Collaboration among Community Organizers</a:t>
          </a:r>
          <a:endParaRPr lang="en-US" sz="1800" b="0" kern="1200" dirty="0"/>
        </a:p>
      </dsp:txBody>
      <dsp:txXfrm>
        <a:off x="2474499" y="2269611"/>
        <a:ext cx="1495640" cy="1495640"/>
      </dsp:txXfrm>
    </dsp:sp>
    <dsp:sp modelId="{39DFF928-8257-744D-A1AA-FAC1841FC3D5}">
      <dsp:nvSpPr>
        <dsp:cNvPr id="0" name=""/>
        <dsp:cNvSpPr/>
      </dsp:nvSpPr>
      <dsp:spPr>
        <a:xfrm>
          <a:off x="4178548" y="2188700"/>
          <a:ext cx="1657462" cy="16574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Develop Diverse Tech Applicant Pool</a:t>
          </a:r>
          <a:endParaRPr lang="en-US" sz="1800" b="0" kern="1200" dirty="0"/>
        </a:p>
      </dsp:txBody>
      <dsp:txXfrm>
        <a:off x="4259459" y="2269611"/>
        <a:ext cx="1495640" cy="1495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C2F8-4A7C-E241-B3CC-202E846249F1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18A52-589C-8649-93B0-B237E9A9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endParaRPr lang="en-US" sz="1200" spc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8A52-589C-8649-93B0-B237E9A91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4683-3431-CC44-B1AE-27B67FDEA242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EB26-E582-F241-800A-CEBC3ABB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262" l="335" r="983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7982" y="160188"/>
            <a:ext cx="4616545" cy="30529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08" y="5378721"/>
            <a:ext cx="8544022" cy="739639"/>
          </a:xfrm>
        </p:spPr>
        <p:txBody>
          <a:bodyPr>
            <a:normAutofit/>
          </a:bodyPr>
          <a:lstStyle/>
          <a:p>
            <a:r>
              <a:rPr lang="en-US" sz="2400" b="1" spc="3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2015 CNT Urban Sustainability Apps Competition</a:t>
            </a:r>
            <a:endParaRPr lang="en-US" sz="2400" b="1" spc="300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08" y="3778942"/>
            <a:ext cx="8880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 smtClean="0">
                <a:latin typeface="Andale Mono"/>
                <a:cs typeface="Andale Mono"/>
              </a:rPr>
              <a:t>#</a:t>
            </a:r>
            <a:r>
              <a:rPr lang="en-US" sz="4800" b="1" spc="300" dirty="0" err="1" smtClean="0">
                <a:latin typeface="Andale Mono"/>
                <a:cs typeface="Andale Mono"/>
              </a:rPr>
              <a:t>Tech</a:t>
            </a:r>
            <a:r>
              <a:rPr lang="en-US" sz="48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Spaces</a:t>
            </a:r>
            <a:endParaRPr lang="en-US" sz="48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  <a:p>
            <a:pPr algn="ctr"/>
            <a:r>
              <a:rPr 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Connecting tech organizers to seed space.</a:t>
            </a:r>
            <a:endParaRPr 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0563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600904"/>
            <a:ext cx="8277412" cy="423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spc="300" dirty="0" smtClean="0"/>
              <a:t>Creating the next generation of America’s technology professionals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One-stop shop for organizers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No need to create a booking system to use civic space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 err="1" smtClean="0"/>
              <a:t>Kickstarter</a:t>
            </a:r>
            <a:r>
              <a:rPr lang="en-US" sz="2500" spc="300" dirty="0" smtClean="0"/>
              <a:t> to develop or convert existing spaces</a:t>
            </a:r>
            <a:endParaRPr lang="en-US" sz="2500" spc="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53052" y="1150471"/>
            <a:ext cx="203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VALUE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3752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615334"/>
            <a:ext cx="8277412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b="1" spc="300" dirty="0" smtClean="0"/>
              <a:t>Feature Generation Pipeline</a:t>
            </a:r>
          </a:p>
          <a:p>
            <a:pPr algn="ctr">
              <a:lnSpc>
                <a:spcPct val="120000"/>
              </a:lnSpc>
            </a:pPr>
            <a:r>
              <a:rPr lang="en-US" sz="3000" spc="300" dirty="0" err="1" smtClean="0"/>
              <a:t>Crowdsource</a:t>
            </a:r>
            <a:r>
              <a:rPr lang="en-US" sz="3000" spc="300" dirty="0" smtClean="0"/>
              <a:t> </a:t>
            </a:r>
            <a:r>
              <a:rPr lang="en-US" sz="3000" spc="300" dirty="0"/>
              <a:t>data</a:t>
            </a:r>
          </a:p>
          <a:p>
            <a:pPr algn="ctr">
              <a:lnSpc>
                <a:spcPct val="120000"/>
              </a:lnSpc>
            </a:pPr>
            <a:r>
              <a:rPr lang="en-US" sz="3000" spc="300" dirty="0" smtClean="0"/>
              <a:t>Venue booking </a:t>
            </a:r>
          </a:p>
          <a:p>
            <a:pPr algn="ctr">
              <a:lnSpc>
                <a:spcPct val="120000"/>
              </a:lnSpc>
            </a:pPr>
            <a:r>
              <a:rPr lang="en-US" sz="3000" spc="300" dirty="0" err="1" smtClean="0"/>
              <a:t>MeetUp</a:t>
            </a:r>
            <a:r>
              <a:rPr lang="en-US" sz="3000" spc="300" dirty="0" smtClean="0"/>
              <a:t> </a:t>
            </a:r>
            <a:r>
              <a:rPr lang="en-US" sz="3000" spc="300" dirty="0"/>
              <a:t>push</a:t>
            </a:r>
          </a:p>
          <a:p>
            <a:pPr algn="ctr">
              <a:lnSpc>
                <a:spcPct val="120000"/>
              </a:lnSpc>
            </a:pPr>
            <a:r>
              <a:rPr lang="en-US" sz="3000" spc="300" dirty="0"/>
              <a:t>User demand </a:t>
            </a:r>
            <a:r>
              <a:rPr lang="en-US" sz="3000" spc="300" dirty="0" smtClean="0"/>
              <a:t>density</a:t>
            </a:r>
          </a:p>
          <a:p>
            <a:pPr algn="ctr">
              <a:lnSpc>
                <a:spcPct val="120000"/>
              </a:lnSpc>
            </a:pPr>
            <a:r>
              <a:rPr lang="en-US" sz="3000" spc="300" dirty="0" smtClean="0"/>
              <a:t>SMS</a:t>
            </a:r>
            <a:endParaRPr lang="en-US" sz="3000" spc="300" dirty="0"/>
          </a:p>
          <a:p>
            <a:pPr algn="ctr">
              <a:lnSpc>
                <a:spcPct val="120000"/>
              </a:lnSpc>
            </a:pPr>
            <a:r>
              <a:rPr lang="en-US" sz="2800" spc="300" dirty="0" smtClean="0"/>
              <a:t>Scalable, open source</a:t>
            </a:r>
            <a:endParaRPr lang="en-US" sz="3000" spc="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09159" y="1150471"/>
            <a:ext cx="3525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EVOLUTION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28490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6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600904"/>
            <a:ext cx="82774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4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2997462" y="1150471"/>
            <a:ext cx="3149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PARTNERS</a:t>
            </a:r>
            <a:endParaRPr lang="en-US" sz="4800" b="1" spc="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45" y="3794931"/>
            <a:ext cx="2568386" cy="2568386"/>
          </a:xfrm>
          <a:prstGeom prst="rect">
            <a:avLst/>
          </a:prstGeom>
        </p:spPr>
      </p:pic>
      <p:pic>
        <p:nvPicPr>
          <p:cNvPr id="4" name="Picture 3" descr="Screen Shot 2015-06-07 at 10.39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7" y="2267754"/>
            <a:ext cx="3247031" cy="1396118"/>
          </a:xfrm>
          <a:prstGeom prst="rect">
            <a:avLst/>
          </a:prstGeom>
        </p:spPr>
      </p:pic>
      <p:pic>
        <p:nvPicPr>
          <p:cNvPr id="6" name="Picture 5" descr="Screen Shot 2015-06-07 at 10.40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94" y="2630997"/>
            <a:ext cx="4039164" cy="962138"/>
          </a:xfrm>
          <a:prstGeom prst="rect">
            <a:avLst/>
          </a:prstGeom>
        </p:spPr>
      </p:pic>
      <p:pic>
        <p:nvPicPr>
          <p:cNvPr id="7" name="Picture 6" descr="Screen Shot 2015-06-07 at 10.40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7" y="3663872"/>
            <a:ext cx="3464631" cy="747678"/>
          </a:xfrm>
          <a:prstGeom prst="rect">
            <a:avLst/>
          </a:prstGeom>
        </p:spPr>
      </p:pic>
      <p:pic>
        <p:nvPicPr>
          <p:cNvPr id="8" name="Picture 7" descr="Screen Shot 2015-06-07 at 10.44.0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8" y="4623417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5-06-07 at 1.46.24 PM.png"/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9" y="0"/>
            <a:ext cx="9144000" cy="288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8655" y="2600904"/>
            <a:ext cx="5956991" cy="40718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b="1" spc="300" dirty="0" smtClean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 smtClean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 smtClean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 smtClean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 smtClean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/>
          </a:p>
          <a:p>
            <a:pPr algn="ctr">
              <a:lnSpc>
                <a:spcPct val="120000"/>
              </a:lnSpc>
            </a:pPr>
            <a:endParaRPr lang="en-US" b="1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2233884" y="738559"/>
            <a:ext cx="467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CONTRIBUTORS</a:t>
            </a:r>
            <a:endParaRPr lang="en-US" sz="4800" b="1" spc="300" dirty="0"/>
          </a:p>
        </p:txBody>
      </p:sp>
      <p:sp>
        <p:nvSpPr>
          <p:cNvPr id="2" name="TextBox 1"/>
          <p:cNvSpPr txBox="1"/>
          <p:nvPr/>
        </p:nvSpPr>
        <p:spPr>
          <a:xfrm>
            <a:off x="3296325" y="5705106"/>
            <a:ext cx="2867417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pc="300" dirty="0"/>
              <a:t>Advisors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Matt Gee, Jeff </a:t>
            </a:r>
            <a:r>
              <a:rPr lang="en-US" spc="300" dirty="0" err="1"/>
              <a:t>Meisel</a:t>
            </a:r>
            <a:endParaRPr lang="en-US" spc="3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8164" y="1566775"/>
            <a:ext cx="4572000" cy="4071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pc="300" dirty="0"/>
              <a:t>Core Team</a:t>
            </a:r>
          </a:p>
          <a:p>
            <a:pPr algn="ctr">
              <a:lnSpc>
                <a:spcPct val="120000"/>
              </a:lnSpc>
            </a:pPr>
            <a:r>
              <a:rPr lang="en-US" spc="300" dirty="0" err="1"/>
              <a:t>Avinash</a:t>
            </a:r>
            <a:r>
              <a:rPr lang="en-US" spc="300" dirty="0"/>
              <a:t> </a:t>
            </a:r>
            <a:r>
              <a:rPr lang="en-US" spc="300" dirty="0" err="1"/>
              <a:t>Ahuja</a:t>
            </a:r>
            <a:endParaRPr lang="en-US" spc="300" dirty="0"/>
          </a:p>
          <a:p>
            <a:pPr algn="ctr">
              <a:lnSpc>
                <a:spcPct val="120000"/>
              </a:lnSpc>
            </a:pPr>
            <a:r>
              <a:rPr lang="en-US" spc="300" dirty="0" err="1" smtClean="0"/>
              <a:t>Rashida</a:t>
            </a:r>
            <a:r>
              <a:rPr lang="en-US" spc="300" dirty="0" smtClean="0"/>
              <a:t> </a:t>
            </a:r>
            <a:r>
              <a:rPr lang="en-US" spc="300" dirty="0"/>
              <a:t>Brown 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Amy </a:t>
            </a:r>
            <a:r>
              <a:rPr lang="en-US" spc="300" dirty="0" err="1"/>
              <a:t>Hepner</a:t>
            </a:r>
            <a:endParaRPr lang="en-US" spc="300" dirty="0"/>
          </a:p>
          <a:p>
            <a:pPr algn="ctr">
              <a:lnSpc>
                <a:spcPct val="120000"/>
              </a:lnSpc>
            </a:pPr>
            <a:r>
              <a:rPr lang="en-US" spc="300" dirty="0"/>
              <a:t>Reid Johnson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Talia Kaufman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Benedict </a:t>
            </a:r>
            <a:r>
              <a:rPr lang="en-US" spc="300" dirty="0" err="1"/>
              <a:t>Kuester</a:t>
            </a:r>
            <a:endParaRPr lang="en-US" spc="300" dirty="0"/>
          </a:p>
          <a:p>
            <a:pPr algn="ctr">
              <a:lnSpc>
                <a:spcPct val="120000"/>
              </a:lnSpc>
            </a:pPr>
            <a:r>
              <a:rPr lang="en-US" spc="300" dirty="0" err="1"/>
              <a:t>Hemank</a:t>
            </a:r>
            <a:r>
              <a:rPr lang="en-US" spc="300" dirty="0"/>
              <a:t> Lambda</a:t>
            </a:r>
          </a:p>
          <a:p>
            <a:pPr algn="ctr">
              <a:lnSpc>
                <a:spcPct val="120000"/>
              </a:lnSpc>
            </a:pPr>
            <a:r>
              <a:rPr lang="en-US" spc="300" dirty="0" err="1"/>
              <a:t>Esha</a:t>
            </a:r>
            <a:r>
              <a:rPr lang="en-US" spc="300" dirty="0"/>
              <a:t> Maharishi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Mahdi Moqri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Eric Chandler</a:t>
            </a:r>
          </a:p>
          <a:p>
            <a:pPr algn="ctr">
              <a:lnSpc>
                <a:spcPct val="120000"/>
              </a:lnSpc>
            </a:pPr>
            <a:r>
              <a:rPr lang="en-US" spc="300" dirty="0"/>
              <a:t>Steven </a:t>
            </a:r>
            <a:r>
              <a:rPr lang="en-US" spc="300" dirty="0" err="1" smtClean="0"/>
              <a:t>Luker</a:t>
            </a:r>
            <a:endParaRPr lang="en-US" spc="300" dirty="0" smtClean="0"/>
          </a:p>
        </p:txBody>
      </p:sp>
      <p:pic>
        <p:nvPicPr>
          <p:cNvPr id="7" name="Picture 6" descr="g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00" y="4410019"/>
            <a:ext cx="1295087" cy="1295087"/>
          </a:xfrm>
          <a:prstGeom prst="rect">
            <a:avLst/>
          </a:prstGeom>
        </p:spPr>
      </p:pic>
      <p:pic>
        <p:nvPicPr>
          <p:cNvPr id="11" name="Picture 10" descr="Kues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4" y="2973334"/>
            <a:ext cx="1131086" cy="1125431"/>
          </a:xfrm>
          <a:prstGeom prst="rect">
            <a:avLst/>
          </a:prstGeom>
        </p:spPr>
      </p:pic>
      <p:pic>
        <p:nvPicPr>
          <p:cNvPr id="12" name="Picture 11" descr="Lamb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35" y="2973334"/>
            <a:ext cx="1241535" cy="1247742"/>
          </a:xfrm>
          <a:prstGeom prst="rect">
            <a:avLst/>
          </a:prstGeom>
        </p:spPr>
      </p:pic>
      <p:pic>
        <p:nvPicPr>
          <p:cNvPr id="15" name="Picture 14" descr="Zubai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1" y="4237227"/>
            <a:ext cx="1266273" cy="12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600904"/>
            <a:ext cx="82774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4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2783166" y="1150471"/>
            <a:ext cx="3577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THANK YOU</a:t>
            </a:r>
            <a:endParaRPr lang="en-US" sz="4800" b="1" spc="300" dirty="0"/>
          </a:p>
        </p:txBody>
      </p:sp>
      <p:sp>
        <p:nvSpPr>
          <p:cNvPr id="6" name="TextBox 5"/>
          <p:cNvSpPr txBox="1"/>
          <p:nvPr/>
        </p:nvSpPr>
        <p:spPr>
          <a:xfrm>
            <a:off x="1113118" y="3057439"/>
            <a:ext cx="691776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spc="3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4000" b="1" spc="3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TechSpaces</a:t>
            </a:r>
            <a:endParaRPr lang="en-US" sz="4000" b="1" spc="3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pPr algn="ctr">
              <a:lnSpc>
                <a:spcPct val="130000"/>
              </a:lnSpc>
            </a:pPr>
            <a:r>
              <a:rPr lang="en-US" sz="4000" b="1" spc="300" dirty="0" smtClean="0">
                <a:latin typeface="Andale Mono"/>
                <a:cs typeface="Andale Mono"/>
              </a:rPr>
              <a:t>#</a:t>
            </a:r>
            <a:r>
              <a:rPr lang="en-US" sz="4000" b="1" spc="300" dirty="0" err="1" smtClean="0">
                <a:latin typeface="Andale Mono"/>
                <a:cs typeface="Andale Mono"/>
              </a:rPr>
              <a:t>hackforchange</a:t>
            </a:r>
            <a:endParaRPr lang="en-US" sz="4000" b="1" spc="300" dirty="0" smtClean="0">
              <a:latin typeface="Andale Mono"/>
              <a:cs typeface="Andale Mono"/>
            </a:endParaRPr>
          </a:p>
          <a:p>
            <a:pPr algn="ctr">
              <a:lnSpc>
                <a:spcPct val="130000"/>
              </a:lnSpc>
            </a:pPr>
            <a:r>
              <a:rPr lang="en-US" sz="4000" b="1" spc="300" dirty="0" smtClean="0">
                <a:latin typeface="Andale Mono"/>
                <a:cs typeface="Andale Mono"/>
              </a:rPr>
              <a:t>@</a:t>
            </a:r>
            <a:r>
              <a:rPr lang="en-US" sz="4000" b="1" spc="300" dirty="0" err="1" smtClean="0">
                <a:latin typeface="Andale Mono"/>
                <a:cs typeface="Andale Mono"/>
              </a:rPr>
              <a:t>datasciencefellows</a:t>
            </a:r>
            <a:endParaRPr lang="en-US" sz="4000" b="1" spc="300" dirty="0" smtClean="0">
              <a:latin typeface="Andale Mono"/>
              <a:cs typeface="Andale Mono"/>
            </a:endParaRPr>
          </a:p>
          <a:p>
            <a:pPr algn="ctr">
              <a:lnSpc>
                <a:spcPct val="130000"/>
              </a:lnSpc>
            </a:pPr>
            <a:r>
              <a:rPr lang="en-US" sz="4000" b="1" spc="300" dirty="0" smtClean="0">
                <a:latin typeface="Andale Mono"/>
                <a:cs typeface="Andale Mono"/>
              </a:rPr>
              <a:t>@</a:t>
            </a:r>
            <a:r>
              <a:rPr lang="en-US" sz="4000" b="1" spc="300" dirty="0" err="1" smtClean="0">
                <a:latin typeface="Andale Mono"/>
                <a:cs typeface="Andale Mono"/>
              </a:rPr>
              <a:t>citySDK</a:t>
            </a:r>
            <a:endParaRPr lang="en-US" sz="4000" b="1" spc="3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126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d_image_at_2015_06_07_01_50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887" y="572096"/>
            <a:ext cx="10508385" cy="5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49035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235" y="2600904"/>
            <a:ext cx="8277412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spc="300" dirty="0" err="1" smtClean="0"/>
              <a:t>TechHire</a:t>
            </a:r>
            <a:r>
              <a:rPr lang="en-US" sz="2000" b="1" spc="300" dirty="0" smtClean="0"/>
              <a:t> + White </a:t>
            </a:r>
            <a:r>
              <a:rPr lang="en-US" sz="2000" b="1" spc="300" dirty="0"/>
              <a:t>House Tech </a:t>
            </a:r>
            <a:r>
              <a:rPr lang="en-US" sz="2000" b="1" spc="300" dirty="0" err="1"/>
              <a:t>Meetup</a:t>
            </a:r>
            <a:r>
              <a:rPr lang="en-US" sz="2000" b="1" spc="300" dirty="0"/>
              <a:t> </a:t>
            </a:r>
            <a:endParaRPr lang="en-US" sz="2000" b="1" spc="300" dirty="0" smtClean="0"/>
          </a:p>
          <a:p>
            <a:pPr algn="ctr">
              <a:lnSpc>
                <a:spcPct val="120000"/>
              </a:lnSpc>
            </a:pPr>
            <a:endParaRPr lang="en-US" sz="2000" spc="300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sz="2000" spc="300" dirty="0"/>
              <a:t>G</a:t>
            </a:r>
            <a:r>
              <a:rPr lang="en-US" sz="2000" spc="300" dirty="0" smtClean="0"/>
              <a:t>rowing </a:t>
            </a:r>
            <a:r>
              <a:rPr lang="en-US" sz="2000" spc="300" dirty="0"/>
              <a:t>the </a:t>
            </a:r>
            <a:r>
              <a:rPr lang="en-US" sz="2000" b="1" spc="300" dirty="0"/>
              <a:t>ecosystem</a:t>
            </a:r>
            <a:r>
              <a:rPr lang="en-US" sz="2000" spc="300" dirty="0"/>
              <a:t> of talented </a:t>
            </a:r>
            <a:r>
              <a:rPr lang="en-US" sz="2000" spc="300" dirty="0" smtClean="0"/>
              <a:t>Americans</a:t>
            </a:r>
          </a:p>
          <a:p>
            <a:pPr algn="ctr">
              <a:lnSpc>
                <a:spcPct val="120000"/>
              </a:lnSpc>
            </a:pPr>
            <a:endParaRPr lang="en-US" sz="2000" spc="300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sz="2000" spc="300" dirty="0"/>
              <a:t>E</a:t>
            </a:r>
            <a:r>
              <a:rPr lang="en-US" sz="2000" spc="300" dirty="0" smtClean="0"/>
              <a:t>ncourage </a:t>
            </a:r>
            <a:r>
              <a:rPr lang="en-US" sz="2000" spc="300" dirty="0"/>
              <a:t>local tech leaders to connect with people of all </a:t>
            </a:r>
            <a:r>
              <a:rPr lang="en-US" sz="2000" b="1" spc="300" dirty="0"/>
              <a:t>genders, ages (especially youth), and backgrounds </a:t>
            </a:r>
            <a:endParaRPr lang="en-US" sz="2000" spc="300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endParaRPr lang="en-US" sz="2000" b="1" spc="300" dirty="0" smtClean="0"/>
          </a:p>
          <a:p>
            <a:pPr algn="ctr">
              <a:lnSpc>
                <a:spcPct val="120000"/>
              </a:lnSpc>
            </a:pPr>
            <a:r>
              <a:rPr lang="en-US" sz="2000" spc="300" dirty="0" smtClean="0"/>
              <a:t>Megan </a:t>
            </a:r>
            <a:r>
              <a:rPr lang="en-US" sz="2000" spc="300" dirty="0" smtClean="0"/>
              <a:t>Smith, </a:t>
            </a:r>
            <a:r>
              <a:rPr lang="en-US" sz="2000" spc="300" dirty="0" smtClean="0"/>
              <a:t>US </a:t>
            </a:r>
            <a:r>
              <a:rPr lang="en-US" sz="2000" spc="300" dirty="0" smtClean="0"/>
              <a:t>Chief Technology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210" y="1150471"/>
            <a:ext cx="1527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WHY</a:t>
            </a:r>
            <a:endParaRPr lang="en-US" sz="4800" b="1" spc="300" dirty="0"/>
          </a:p>
        </p:txBody>
      </p:sp>
    </p:spTree>
    <p:extLst>
      <p:ext uri="{BB962C8B-B14F-4D97-AF65-F5344CB8AC3E}">
        <p14:creationId xmlns:p14="http://schemas.microsoft.com/office/powerpoint/2010/main" val="102158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17698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235" y="2154670"/>
            <a:ext cx="8277412" cy="469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b="1" spc="300" dirty="0" smtClean="0"/>
              <a:t>Connect tech organizers to seed space. </a:t>
            </a:r>
          </a:p>
          <a:p>
            <a:pPr algn="ctr">
              <a:lnSpc>
                <a:spcPct val="120000"/>
              </a:lnSpc>
            </a:pPr>
            <a:endParaRPr lang="en-US" sz="2500" b="1" spc="300" dirty="0" smtClean="0"/>
          </a:p>
          <a:p>
            <a:pPr algn="ctr">
              <a:lnSpc>
                <a:spcPct val="120000"/>
              </a:lnSpc>
            </a:pPr>
            <a:r>
              <a:rPr lang="en-US" sz="2500" b="1" spc="300" dirty="0" smtClean="0"/>
              <a:t>Web-based </a:t>
            </a:r>
            <a:r>
              <a:rPr lang="en-US" sz="2500" spc="300" dirty="0" smtClean="0"/>
              <a:t>search tool that streamlines venues for tech </a:t>
            </a:r>
            <a:r>
              <a:rPr lang="en-US" sz="2500" spc="300" dirty="0" err="1" smtClean="0"/>
              <a:t>m</a:t>
            </a:r>
            <a:r>
              <a:rPr lang="en-US" sz="2500" spc="300" dirty="0" err="1" smtClean="0"/>
              <a:t>eetups</a:t>
            </a:r>
            <a:r>
              <a:rPr lang="en-US" sz="2500" spc="300" dirty="0" smtClean="0"/>
              <a:t> that are low </a:t>
            </a:r>
            <a:r>
              <a:rPr lang="en-US" sz="2500" spc="300" dirty="0" smtClean="0"/>
              <a:t>cost and accessible.</a:t>
            </a:r>
          </a:p>
          <a:p>
            <a:pPr algn="ctr">
              <a:lnSpc>
                <a:spcPct val="120000"/>
              </a:lnSpc>
            </a:pPr>
            <a:endParaRPr lang="en-US" sz="2500" b="1" spc="300" dirty="0" smtClean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Overlays</a:t>
            </a:r>
            <a:r>
              <a:rPr lang="en-US" sz="2500" b="1" spc="300" dirty="0" smtClean="0"/>
              <a:t> </a:t>
            </a:r>
            <a:r>
              <a:rPr lang="en-US" sz="2500" spc="300" dirty="0" smtClean="0"/>
              <a:t>neighborhood indicators</a:t>
            </a:r>
            <a:r>
              <a:rPr lang="en-US" sz="2500" i="1" spc="300" dirty="0" smtClean="0"/>
              <a:t> </a:t>
            </a:r>
            <a:r>
              <a:rPr lang="en-US" sz="2500" spc="300" dirty="0" smtClean="0"/>
              <a:t>of </a:t>
            </a:r>
            <a:r>
              <a:rPr lang="en-US" sz="2500" b="1" spc="300" dirty="0" smtClean="0"/>
              <a:t>youth, career changers, and poverty</a:t>
            </a:r>
            <a:r>
              <a:rPr lang="en-US" sz="2500" spc="300" dirty="0" smtClean="0"/>
              <a:t> to identify high potential impact areas.</a:t>
            </a:r>
            <a:endParaRPr lang="en-US" sz="2500" b="1" spc="300" dirty="0" smtClean="0"/>
          </a:p>
          <a:p>
            <a:pPr algn="ctr">
              <a:lnSpc>
                <a:spcPct val="120000"/>
              </a:lnSpc>
            </a:pPr>
            <a:endParaRPr lang="en-US" sz="25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3607635" y="841537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WHAT</a:t>
            </a:r>
            <a:endParaRPr lang="en-US" sz="4800" b="1" spc="300" dirty="0"/>
          </a:p>
        </p:txBody>
      </p:sp>
    </p:spTree>
    <p:extLst>
      <p:ext uri="{BB962C8B-B14F-4D97-AF65-F5344CB8AC3E}">
        <p14:creationId xmlns:p14="http://schemas.microsoft.com/office/powerpoint/2010/main" val="168943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307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9971" y="1150471"/>
            <a:ext cx="162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HOW</a:t>
            </a:r>
            <a:endParaRPr lang="en-US" sz="4800" b="1" spc="300" dirty="0"/>
          </a:p>
        </p:txBody>
      </p:sp>
      <p:graphicFrame>
        <p:nvGraphicFramePr>
          <p:cNvPr id="6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36421"/>
              </p:ext>
            </p:extLst>
          </p:nvPr>
        </p:nvGraphicFramePr>
        <p:xfrm>
          <a:off x="457200" y="2315882"/>
          <a:ext cx="8229600" cy="424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8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1902944"/>
            <a:ext cx="8277412" cy="524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b="1" spc="300" dirty="0" smtClean="0"/>
              <a:t>TEST CASE: </a:t>
            </a:r>
            <a:endParaRPr lang="en-US" sz="2800" b="1" spc="300" dirty="0" smtClean="0"/>
          </a:p>
          <a:p>
            <a:pPr algn="ctr">
              <a:lnSpc>
                <a:spcPct val="120000"/>
              </a:lnSpc>
            </a:pPr>
            <a:r>
              <a:rPr lang="en-US" sz="2800" spc="300" dirty="0" smtClean="0"/>
              <a:t>Chicago </a:t>
            </a:r>
            <a:r>
              <a:rPr lang="en-US" sz="2000" spc="300" dirty="0" smtClean="0"/>
              <a:t>(25,000 interest points)</a:t>
            </a:r>
            <a:endParaRPr lang="en-US" sz="2000" spc="300" dirty="0" smtClean="0"/>
          </a:p>
          <a:p>
            <a:pPr algn="ctr">
              <a:lnSpc>
                <a:spcPct val="120000"/>
              </a:lnSpc>
            </a:pPr>
            <a:endParaRPr lang="en-US" sz="2800" spc="300" dirty="0" smtClean="0"/>
          </a:p>
          <a:p>
            <a:pPr algn="ctr">
              <a:lnSpc>
                <a:spcPct val="120000"/>
              </a:lnSpc>
            </a:pPr>
            <a:r>
              <a:rPr lang="en-US" sz="2800" b="1" spc="300" dirty="0" smtClean="0"/>
              <a:t>DATA SOURCES: </a:t>
            </a:r>
          </a:p>
          <a:p>
            <a:pPr algn="ctr">
              <a:lnSpc>
                <a:spcPct val="120000"/>
              </a:lnSpc>
            </a:pPr>
            <a:r>
              <a:rPr lang="en-US" sz="2800" spc="300" dirty="0"/>
              <a:t>Google </a:t>
            </a:r>
            <a:r>
              <a:rPr lang="en-US" sz="2800" spc="300" dirty="0" smtClean="0"/>
              <a:t>Maps</a:t>
            </a:r>
            <a:endParaRPr lang="en-US" sz="2800" spc="300" dirty="0" smtClean="0"/>
          </a:p>
          <a:p>
            <a:pPr algn="ctr">
              <a:lnSpc>
                <a:spcPct val="120000"/>
              </a:lnSpc>
            </a:pPr>
            <a:r>
              <a:rPr lang="en-US" sz="2800" spc="300" dirty="0" smtClean="0"/>
              <a:t>Tech </a:t>
            </a:r>
            <a:r>
              <a:rPr lang="en-US" sz="2800" spc="300" dirty="0" err="1" smtClean="0"/>
              <a:t>MeetUp</a:t>
            </a:r>
            <a:r>
              <a:rPr lang="en-US" sz="2800" spc="300" dirty="0" smtClean="0"/>
              <a:t> Events</a:t>
            </a:r>
          </a:p>
          <a:p>
            <a:pPr algn="ctr">
              <a:lnSpc>
                <a:spcPct val="120000"/>
              </a:lnSpc>
            </a:pPr>
            <a:r>
              <a:rPr lang="en-US" sz="2800" spc="300" dirty="0"/>
              <a:t>Crunch </a:t>
            </a:r>
            <a:r>
              <a:rPr lang="en-US" sz="2800" spc="300" dirty="0" smtClean="0"/>
              <a:t>Base</a:t>
            </a:r>
            <a:endParaRPr lang="en-US" sz="2800" spc="300" dirty="0" smtClean="0"/>
          </a:p>
          <a:p>
            <a:pPr algn="ctr">
              <a:lnSpc>
                <a:spcPct val="120000"/>
              </a:lnSpc>
            </a:pPr>
            <a:r>
              <a:rPr lang="en-US" sz="2800" spc="300" dirty="0" smtClean="0"/>
              <a:t>Illinois </a:t>
            </a:r>
            <a:r>
              <a:rPr lang="en-US" sz="2800" spc="300" dirty="0" smtClean="0"/>
              <a:t>Science and Technology </a:t>
            </a:r>
            <a:r>
              <a:rPr lang="en-US" sz="2800" spc="300" dirty="0" smtClean="0"/>
              <a:t>Coalition </a:t>
            </a:r>
            <a:r>
              <a:rPr lang="en-US" sz="2800" spc="300" dirty="0" err="1" smtClean="0"/>
              <a:t>CitySDK</a:t>
            </a:r>
            <a:endParaRPr lang="en-US" sz="2800" spc="300" dirty="0"/>
          </a:p>
          <a:p>
            <a:pPr algn="ctr">
              <a:lnSpc>
                <a:spcPct val="120000"/>
              </a:lnSpc>
            </a:pPr>
            <a:endParaRPr lang="en-US" sz="28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3600674" y="761443"/>
            <a:ext cx="1942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DEMO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87461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4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291973"/>
            <a:ext cx="8277412" cy="469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spc="300" dirty="0" smtClean="0"/>
              <a:t>Social enterprise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 err="1" smtClean="0"/>
              <a:t>Freemium</a:t>
            </a:r>
            <a:r>
              <a:rPr lang="en-US" sz="2500" spc="300" dirty="0" smtClean="0"/>
              <a:t> (free to post, pay to promote)</a:t>
            </a:r>
            <a:endParaRPr lang="en-US" sz="2500" spc="300" dirty="0" smtClean="0"/>
          </a:p>
          <a:p>
            <a:pPr algn="ctr">
              <a:lnSpc>
                <a:spcPct val="120000"/>
              </a:lnSpc>
            </a:pPr>
            <a:endParaRPr lang="en-US" sz="2500" spc="300" dirty="0" smtClean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Low</a:t>
            </a:r>
            <a:r>
              <a:rPr lang="en-US" sz="2500" spc="300" dirty="0"/>
              <a:t>-cost, low-</a:t>
            </a:r>
            <a:r>
              <a:rPr lang="en-US" sz="2500" spc="300" dirty="0" smtClean="0"/>
              <a:t>maintenance, </a:t>
            </a:r>
            <a:r>
              <a:rPr lang="en-US" sz="2500" spc="300" dirty="0"/>
              <a:t>integrated data </a:t>
            </a:r>
            <a:r>
              <a:rPr lang="en-US" sz="2500" spc="300" dirty="0" smtClean="0"/>
              <a:t>platform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Novel partnerships with potential employers to source diverse talent </a:t>
            </a:r>
            <a:endParaRPr lang="en-US" sz="2500" spc="300" dirty="0" smtClean="0"/>
          </a:p>
          <a:p>
            <a:pPr algn="ctr">
              <a:lnSpc>
                <a:spcPct val="120000"/>
              </a:lnSpc>
            </a:pPr>
            <a:endParaRPr lang="en-US" sz="2500" spc="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1381" y="1150471"/>
            <a:ext cx="6061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BUSINESS STRATEGY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59548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8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600904"/>
            <a:ext cx="8277412" cy="512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/>
              <a:t>Industry partnerships, ongoing revenue</a:t>
            </a:r>
          </a:p>
          <a:p>
            <a:pPr lvl="0"/>
            <a:endParaRPr lang="en-US" sz="2800" spc="300" dirty="0" smtClean="0"/>
          </a:p>
          <a:p>
            <a:pPr lvl="0"/>
            <a:r>
              <a:rPr lang="en-US" sz="2800" spc="300" dirty="0" smtClean="0"/>
              <a:t>Technology </a:t>
            </a:r>
            <a:r>
              <a:rPr lang="en-US" sz="2800" spc="300" dirty="0"/>
              <a:t>and innovation </a:t>
            </a:r>
            <a:r>
              <a:rPr lang="en-US" sz="2800" spc="300" dirty="0" smtClean="0"/>
              <a:t>grants </a:t>
            </a:r>
          </a:p>
          <a:p>
            <a:pPr>
              <a:lnSpc>
                <a:spcPct val="120000"/>
              </a:lnSpc>
            </a:pPr>
            <a:endParaRPr lang="en-US" sz="2800" spc="300" dirty="0" smtClean="0"/>
          </a:p>
          <a:p>
            <a:pPr>
              <a:lnSpc>
                <a:spcPct val="120000"/>
              </a:lnSpc>
            </a:pPr>
            <a:r>
              <a:rPr lang="en-US" sz="2500" spc="300" dirty="0" smtClean="0"/>
              <a:t>Grant </a:t>
            </a:r>
            <a:r>
              <a:rPr lang="en-US" sz="2500" spc="300" dirty="0" smtClean="0"/>
              <a:t>Funding Examples: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500" spc="3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500" spc="300" dirty="0" smtClean="0"/>
              <a:t>POWER </a:t>
            </a:r>
            <a:r>
              <a:rPr lang="en-US" sz="2500" spc="300" dirty="0" smtClean="0"/>
              <a:t>Implementation Grants, DOC, $35M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500" spc="3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500" spc="300" dirty="0" err="1"/>
              <a:t>TechHire</a:t>
            </a:r>
            <a:r>
              <a:rPr lang="en-US" sz="2500" spc="300" dirty="0"/>
              <a:t> </a:t>
            </a:r>
            <a:r>
              <a:rPr lang="en-US" sz="2500" spc="300" dirty="0" smtClean="0"/>
              <a:t>Initiative,  WH, $</a:t>
            </a:r>
            <a:r>
              <a:rPr lang="en-US" sz="2500" spc="300" dirty="0" smtClean="0"/>
              <a:t>100M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500" spc="300" dirty="0"/>
          </a:p>
          <a:p>
            <a:pPr>
              <a:lnSpc>
                <a:spcPct val="120000"/>
              </a:lnSpc>
            </a:pPr>
            <a:endParaRPr lang="en-US" sz="25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3096191" y="1150471"/>
            <a:ext cx="295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VIABILITY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0523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3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35" y="2291973"/>
            <a:ext cx="8277412" cy="469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spc="300" dirty="0"/>
              <a:t>Integration into existing </a:t>
            </a:r>
            <a:r>
              <a:rPr lang="en-US" sz="2500" spc="300" dirty="0" err="1"/>
              <a:t>grassroot</a:t>
            </a:r>
            <a:r>
              <a:rPr lang="en-US" sz="2500" spc="300" dirty="0"/>
              <a:t> networks </a:t>
            </a:r>
            <a:r>
              <a:rPr lang="en-US" sz="2500" spc="300" dirty="0" smtClean="0"/>
              <a:t>(Civic Tech Training Class)</a:t>
            </a:r>
            <a:endParaRPr lang="en-US" sz="2500" spc="300" dirty="0"/>
          </a:p>
          <a:p>
            <a:pPr algn="ctr">
              <a:lnSpc>
                <a:spcPct val="120000"/>
              </a:lnSpc>
            </a:pPr>
            <a:endParaRPr lang="en-US" sz="2500" spc="300" dirty="0" smtClean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SMS </a:t>
            </a:r>
            <a:r>
              <a:rPr lang="en-US" sz="2500" spc="300" dirty="0"/>
              <a:t>user </a:t>
            </a:r>
            <a:r>
              <a:rPr lang="en-US" sz="2500" spc="300" dirty="0" smtClean="0"/>
              <a:t>enrollment, social </a:t>
            </a:r>
            <a:r>
              <a:rPr lang="en-US" sz="2500" spc="300" dirty="0"/>
              <a:t>media (Twitter, FB, </a:t>
            </a:r>
            <a:r>
              <a:rPr lang="en-US" sz="2500" spc="300" dirty="0" err="1"/>
              <a:t>Instagram</a:t>
            </a:r>
            <a:r>
              <a:rPr lang="en-US" sz="2500" spc="300" dirty="0" smtClean="0"/>
              <a:t>)</a:t>
            </a:r>
            <a:endParaRPr lang="en-US" sz="2500" spc="300" dirty="0"/>
          </a:p>
          <a:p>
            <a:pPr algn="ctr">
              <a:lnSpc>
                <a:spcPct val="120000"/>
              </a:lnSpc>
            </a:pPr>
            <a:endParaRPr lang="en-US" sz="2500" spc="300" dirty="0" smtClean="0"/>
          </a:p>
          <a:p>
            <a:pPr algn="ctr">
              <a:lnSpc>
                <a:spcPct val="120000"/>
              </a:lnSpc>
            </a:pPr>
            <a:r>
              <a:rPr lang="en-US" sz="2500" spc="300" dirty="0" smtClean="0"/>
              <a:t>Endorsement from partners (</a:t>
            </a:r>
            <a:r>
              <a:rPr lang="en-US" sz="2500" spc="300" dirty="0" err="1" smtClean="0"/>
              <a:t>MeetUp</a:t>
            </a:r>
            <a:r>
              <a:rPr lang="en-US" sz="2500" spc="300" dirty="0" smtClean="0"/>
              <a:t>)</a:t>
            </a:r>
          </a:p>
          <a:p>
            <a:pPr algn="ctr">
              <a:lnSpc>
                <a:spcPct val="120000"/>
              </a:lnSpc>
            </a:pPr>
            <a:endParaRPr lang="en-US" sz="2500" spc="300" dirty="0"/>
          </a:p>
          <a:p>
            <a:pPr algn="ctr">
              <a:lnSpc>
                <a:spcPct val="120000"/>
              </a:lnSpc>
            </a:pPr>
            <a:r>
              <a:rPr lang="en-US" sz="2500" spc="300" dirty="0"/>
              <a:t>Google </a:t>
            </a:r>
            <a:r>
              <a:rPr lang="en-US" sz="2500" spc="300" dirty="0" err="1" smtClean="0"/>
              <a:t>adwords</a:t>
            </a:r>
            <a:r>
              <a:rPr lang="en-US" sz="2500" spc="300" dirty="0" smtClean="0"/>
              <a:t> </a:t>
            </a:r>
            <a:r>
              <a:rPr lang="en-US" sz="2500" spc="300" dirty="0"/>
              <a:t>non-profits grants, $10k/ </a:t>
            </a:r>
            <a:r>
              <a:rPr lang="en-US" sz="2500" spc="300" dirty="0" smtClean="0"/>
              <a:t>month</a:t>
            </a:r>
            <a:endParaRPr lang="en-US" sz="2500" spc="300" dirty="0"/>
          </a:p>
          <a:p>
            <a:pPr algn="ctr">
              <a:lnSpc>
                <a:spcPct val="120000"/>
              </a:lnSpc>
            </a:pPr>
            <a:endParaRPr lang="en-US" sz="2500" spc="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47264" y="1150471"/>
            <a:ext cx="32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b="1" spc="300" dirty="0" smtClean="0"/>
              <a:t>ADOPTION</a:t>
            </a:r>
            <a:endParaRPr lang="en-US" sz="4800" b="1" spc="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95951"/>
              </p:ext>
            </p:extLst>
          </p:nvPr>
        </p:nvGraphicFramePr>
        <p:xfrm>
          <a:off x="0" y="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en-US" sz="1200" b="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3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200" b="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07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374</Words>
  <Application>Microsoft Macintosh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Space</dc:title>
  <dc:creator>Rashida Brown</dc:creator>
  <cp:lastModifiedBy>mahdi moqri</cp:lastModifiedBy>
  <cp:revision>40</cp:revision>
  <dcterms:created xsi:type="dcterms:W3CDTF">2015-06-07T03:22:38Z</dcterms:created>
  <dcterms:modified xsi:type="dcterms:W3CDTF">2015-06-07T19:05:40Z</dcterms:modified>
</cp:coreProperties>
</file>