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media/image9.gif" ContentType="image/gif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021040" y="4606920"/>
            <a:ext cx="5970240" cy="835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031840" y="457200"/>
            <a:ext cx="5967000" cy="498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021040" y="4606920"/>
            <a:ext cx="5970240" cy="835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6988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021040" y="4606920"/>
            <a:ext cx="5970240" cy="835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2031840" y="457200"/>
            <a:ext cx="5967000" cy="498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6988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021040" y="4606920"/>
            <a:ext cx="5970240" cy="835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2031840" y="457200"/>
            <a:ext cx="5967000" cy="498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6988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7024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031840" y="457200"/>
            <a:ext cx="5967000" cy="4984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02104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83484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79960" y="504288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79960" y="4606920"/>
            <a:ext cx="291312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021040" y="5042880"/>
            <a:ext cx="5969880" cy="397800"/>
          </a:xfrm>
          <a:prstGeom prst="rect">
            <a:avLst/>
          </a:prstGeom>
        </p:spPr>
        <p:txBody>
          <a:bodyPr bIns="0" lIns="0" rIns="0" tIns="0" wrap="none"/>
          <a:p>
            <a:pPr algn="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7560" y="3132000"/>
            <a:ext cx="7173720" cy="191880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5400">
                <a:solidFill>
                  <a:srgbClr val="101322"/>
                </a:solidFill>
                <a:latin typeface="Trebuchet MS Bold"/>
                <a:ea typeface="ヒラギノ角ゴ ProN W6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73120" y="5051520"/>
            <a:ext cx="5636880" cy="882360"/>
          </a:xfrm>
          <a:prstGeom prst="rect">
            <a:avLst/>
          </a:prstGeom>
        </p:spPr>
        <p:txBody>
          <a:bodyPr bIns="38160" lIns="38160" rIns="38160" tIns="3816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212745"/>
                </a:solidFill>
                <a:latin typeface="Trebuchet MS"/>
                <a:ea typeface="ヒラギノ角ゴ ProN W3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878787"/>
                </a:solidFill>
                <a:latin typeface="Trebuchet MS"/>
                <a:ea typeface="ヒラギノ角ゴ ProN W3"/>
              </a:rPr>
              <a:t>Second level</a:t>
            </a:r>
            <a:endParaRPr/>
          </a:p>
          <a:p>
            <a:pPr algn="ctr" lvl="1">
              <a:buFont typeface="StarSymbol"/>
              <a:buChar char=""/>
            </a:pPr>
            <a:r>
              <a:rPr lang="en-US">
                <a:solidFill>
                  <a:srgbClr val="878787"/>
                </a:solidFill>
                <a:latin typeface="Trebuchet MS"/>
                <a:ea typeface="ヒラギノ角ゴ ProN W3"/>
              </a:rPr>
              <a:t>Third level</a:t>
            </a:r>
            <a:endParaRPr/>
          </a:p>
          <a:p>
            <a:pPr algn="ctr" lvl="2">
              <a:buFont typeface="StarSymbol"/>
              <a:buChar char=""/>
            </a:pPr>
            <a:r>
              <a:rPr lang="en-US" sz="1600">
                <a:solidFill>
                  <a:srgbClr val="878787"/>
                </a:solidFill>
                <a:latin typeface="Trebuchet MS"/>
                <a:ea typeface="ヒラギノ角ゴ ProN W3"/>
              </a:rPr>
              <a:t>Fourth level</a:t>
            </a:r>
            <a:endParaRPr/>
          </a:p>
          <a:p>
            <a:pPr algn="ctr" lvl="3">
              <a:buFont typeface="StarSymbol"/>
              <a:buChar char=""/>
            </a:pPr>
            <a:r>
              <a:rPr lang="en-US" sz="1400">
                <a:solidFill>
                  <a:srgbClr val="878787"/>
                </a:solidFill>
                <a:latin typeface="Trebuchet MS"/>
                <a:ea typeface="ヒラギノ角ゴ ProN W3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11E1C1-D171-4111-B1E1-F1D1A16121B1}" type="slidenum">
              <a:rPr lang="en-US">
                <a:solidFill>
                  <a:srgbClr val="000000"/>
                </a:solidFill>
                <a:latin typeface="Trebuchet MS"/>
                <a:ea typeface="ヒラギノ角ゴ ProN W3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31840" y="457200"/>
            <a:ext cx="5967000" cy="4138200"/>
          </a:xfrm>
          <a:prstGeom prst="rect">
            <a:avLst/>
          </a:prstGeom>
        </p:spPr>
        <p:txBody>
          <a:bodyPr anchor="b" bIns="38160" lIns="38160" rIns="38160" tIns="38160"/>
          <a:p>
            <a:pPr algn="r"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4600">
                <a:solidFill>
                  <a:srgbClr val="101322"/>
                </a:solidFill>
                <a:latin typeface="Trebuchet MS Bold"/>
                <a:ea typeface="ヒラギノ角ゴ ProN W6"/>
              </a:rPr>
              <a:t>Click to edit the title text formatClick to edit Master title style</a:t>
            </a:r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021040" y="4606920"/>
            <a:ext cx="5970240" cy="834840"/>
          </a:xfrm>
          <a:prstGeom prst="rect">
            <a:avLst/>
          </a:prstGeom>
        </p:spPr>
        <p:txBody>
          <a:bodyPr bIns="38160" lIns="38160" rIns="38160" tIns="3816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Sixth Outline Level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212745"/>
                </a:solidFill>
                <a:latin typeface="Trebuchet MS"/>
                <a:ea typeface="ヒラギノ角ゴ ProN W3"/>
              </a:rPr>
              <a:t>Seventh Outline LevelClick to edit Master text styles</a:t>
            </a:r>
            <a:endParaRPr/>
          </a:p>
          <a:p>
            <a:pPr algn="r"/>
            <a:r>
              <a:rPr lang="en-US">
                <a:solidFill>
                  <a:srgbClr val="878787"/>
                </a:solidFill>
                <a:latin typeface="Trebuchet MS"/>
                <a:ea typeface="ヒラギノ角ゴ ProN W3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1600">
                <a:solidFill>
                  <a:srgbClr val="878787"/>
                </a:solidFill>
                <a:latin typeface="Trebuchet MS"/>
                <a:ea typeface="ヒラギノ角ゴ ProN W3"/>
              </a:rPr>
              <a:t>Third level</a:t>
            </a:r>
            <a:endParaRPr/>
          </a:p>
          <a:p>
            <a:pPr lvl="2">
              <a:buFont typeface="StarSymbol"/>
              <a:buChar char=""/>
            </a:pPr>
            <a:r>
              <a:rPr lang="en-US" sz="1400">
                <a:solidFill>
                  <a:srgbClr val="878787"/>
                </a:solidFill>
                <a:latin typeface="Trebuchet MS"/>
                <a:ea typeface="ヒラギノ角ゴ ProN W3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1400">
                <a:solidFill>
                  <a:srgbClr val="878787"/>
                </a:solidFill>
                <a:latin typeface="Trebuchet MS"/>
                <a:ea typeface="ヒラギノ角ゴ ProN W3"/>
              </a:rPr>
              <a:t>Fifth level</a:t>
            </a:r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21C1F1-21E1-4131-8151-A15171E1B1A1}" type="slidenum">
              <a:rPr lang="en-US">
                <a:solidFill>
                  <a:srgbClr val="000000"/>
                </a:solidFill>
                <a:latin typeface="Trebuchet MS"/>
                <a:ea typeface="ヒラギノ角ゴ ProN W3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2440" y="4371840"/>
            <a:ext cx="6513120" cy="2485800"/>
          </a:xfrm>
          <a:prstGeom prst="rect">
            <a:avLst/>
          </a:prstGeom>
        </p:spPr>
        <p:txBody>
          <a:bodyPr bIns="38160" lIns="38160" rIns="38160" tIns="38160"/>
          <a:p>
            <a:pPr algn="r"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4600">
                <a:solidFill>
                  <a:srgbClr val="101322"/>
                </a:solidFill>
                <a:latin typeface="Trebuchet MS Bold"/>
                <a:ea typeface="ヒラギノ角ゴ ProN W6"/>
              </a:rPr>
              <a:t>Click to edit the title text formatClick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43000" y="730080"/>
            <a:ext cx="6400440" cy="3474720"/>
          </a:xfrm>
          <a:prstGeom prst="rect">
            <a:avLst/>
          </a:prstGeom>
        </p:spPr>
        <p:txBody>
          <a:bodyPr bIns="38160" lIns="38160" rIns="38160" tIns="38160"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29000"/>
              <a:buFont typeface="Georgia"/>
              <a:buChar char="*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29000"/>
              <a:buFont typeface="Georgia"/>
              <a:buChar char="*"/>
            </a:pPr>
            <a:r>
              <a:rPr lang="en-US" sz="2000">
                <a:solidFill>
                  <a:srgbClr val="3f3f3f"/>
                </a:solidFill>
                <a:latin typeface="Trebuchet MS"/>
                <a:ea typeface="ヒラギノ角ゴ ProN W3"/>
              </a:rPr>
              <a:t>Second level</a:t>
            </a:r>
            <a:endParaRPr/>
          </a:p>
          <a:p>
            <a:pPr lvl="1">
              <a:buSzPct val="129000"/>
              <a:buFont typeface="Georgia"/>
              <a:buChar char="*"/>
            </a:pPr>
            <a:r>
              <a:rPr lang="en-US">
                <a:solidFill>
                  <a:srgbClr val="3f3f3f"/>
                </a:solidFill>
                <a:latin typeface="Trebuchet MS"/>
                <a:ea typeface="ヒラギノ角ゴ ProN W3"/>
              </a:rPr>
              <a:t>Third level</a:t>
            </a:r>
            <a:endParaRPr/>
          </a:p>
          <a:p>
            <a:pPr lvl="2">
              <a:buSzPct val="129000"/>
              <a:buFont typeface="Georgia"/>
              <a:buChar char="*"/>
            </a:pPr>
            <a:r>
              <a:rPr lang="en-US" sz="1600">
                <a:solidFill>
                  <a:srgbClr val="3f3f3f"/>
                </a:solidFill>
                <a:latin typeface="Trebuchet MS"/>
                <a:ea typeface="ヒラギノ角ゴ ProN W3"/>
              </a:rPr>
              <a:t>Fourth level</a:t>
            </a:r>
            <a:endParaRPr/>
          </a:p>
          <a:p>
            <a:pPr lvl="3">
              <a:buSzPct val="129000"/>
              <a:buFont typeface="Georgia"/>
              <a:buChar char="*"/>
            </a:pPr>
            <a:r>
              <a:rPr lang="en-US" sz="1400">
                <a:solidFill>
                  <a:srgbClr val="3f3f3f"/>
                </a:solidFill>
                <a:latin typeface="Trebuchet MS"/>
                <a:ea typeface="ヒラギノ角ゴ ProN W3"/>
              </a:rPr>
              <a:t>Fifth level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916191-C1B1-41F1-9131-B131A1B15141}" type="slidenum">
              <a:rPr lang="en-US">
                <a:solidFill>
                  <a:srgbClr val="000000"/>
                </a:solidFill>
                <a:latin typeface="Trebuchet MS"/>
                <a:ea typeface="ヒラギノ角ゴ ProN W3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88840" y="1155600"/>
            <a:ext cx="7353000" cy="232380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5800">
                <a:solidFill>
                  <a:srgbClr val="000000"/>
                </a:solidFill>
                <a:latin typeface="Gill Sans"/>
                <a:ea typeface="ヒラギノ角ゴ ProN W3"/>
              </a:rPr>
              <a:t>Click to edit the title text formatClick to edit Master title style</a:t>
            </a:r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88840" y="3530520"/>
            <a:ext cx="7353000" cy="799920"/>
          </a:xfrm>
          <a:prstGeom prst="rect">
            <a:avLst/>
          </a:prstGeom>
        </p:spPr>
        <p:txBody>
          <a:bodyPr bIns="50760" lIns="50760" rIns="50760" tIns="5076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Seventh Outline LevelClick to edit Master text styles</a:t>
            </a:r>
            <a:endParaRPr/>
          </a:p>
          <a:p>
            <a:pPr algn="ctr"/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/>
          </a:p>
          <a:p>
            <a:pPr algn="ctr" lvl="1"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/>
          </a:p>
          <a:p>
            <a:pPr algn="ctr" lvl="2"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/>
          </a:p>
          <a:p>
            <a:pPr algn="ctr" lvl="3"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40" name="CustomShape 2"/>
          <p:cNvSpPr/>
          <p:nvPr/>
        </p:nvSpPr>
        <p:spPr>
          <a:xfrm>
            <a:off x="0" y="2052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41" name="CustomShape 3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42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43" name="CustomShape 5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71C13101-F101-41D1-9181-D1E1719191F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144" name="TextShape 6"/>
          <p:cNvSpPr txBox="1"/>
          <p:nvPr/>
        </p:nvSpPr>
        <p:spPr>
          <a:xfrm>
            <a:off x="3200400" y="5105520"/>
            <a:ext cx="5635440" cy="880560"/>
          </a:xfrm>
          <a:prstGeom prst="rect">
            <a:avLst/>
          </a:prstGeom>
        </p:spPr>
        <p:txBody>
          <a:bodyPr bIns="38160" lIns="38160" rIns="38160" tIns="38160"/>
          <a:p>
            <a:pPr algn="r">
              <a:lnSpc>
                <a:spcPct val="90000"/>
              </a:lnSpc>
            </a:pPr>
            <a:r>
              <a:rPr lang="en-US" sz="1400">
                <a:solidFill>
                  <a:srgbClr val="212745"/>
                </a:solidFill>
                <a:latin typeface="Trebuchet MS"/>
                <a:ea typeface="ヒラギノ角ゴ ProN W3"/>
              </a:rPr>
              <a:t>Cook County Land Bank Authority</a:t>
            </a:r>
            <a:endParaRPr/>
          </a:p>
          <a:p>
            <a:pPr algn="r">
              <a:lnSpc>
                <a:spcPct val="90000"/>
              </a:lnSpc>
            </a:pPr>
            <a:r>
              <a:rPr lang="en-US" sz="1400">
                <a:solidFill>
                  <a:srgbClr val="212745"/>
                </a:solidFill>
                <a:latin typeface="Trebuchet MS"/>
                <a:ea typeface="ヒラギノ角ゴ ProN W3"/>
              </a:rPr>
              <a:t>Data &amp; Analytics Committee</a:t>
            </a:r>
            <a:endParaRPr/>
          </a:p>
          <a:p>
            <a:pPr algn="r">
              <a:lnSpc>
                <a:spcPct val="90000"/>
              </a:lnSpc>
            </a:pPr>
            <a:r>
              <a:rPr lang="en-US" sz="1400">
                <a:solidFill>
                  <a:srgbClr val="212745"/>
                </a:solidFill>
                <a:latin typeface="Trebuchet MS"/>
                <a:ea typeface="ヒラギノ角ゴ ProN W3"/>
              </a:rPr>
              <a:t>July 11, 2013 </a:t>
            </a:r>
            <a:endParaRPr/>
          </a:p>
        </p:txBody>
      </p:sp>
      <p:sp>
        <p:nvSpPr>
          <p:cNvPr id="145" name="TextShape 7"/>
          <p:cNvSpPr txBox="1"/>
          <p:nvPr/>
        </p:nvSpPr>
        <p:spPr>
          <a:xfrm>
            <a:off x="685800" y="1143000"/>
            <a:ext cx="7326000" cy="396216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5400">
                <a:solidFill>
                  <a:srgbClr val="1746ff"/>
                </a:solidFill>
                <a:latin typeface="Trebuchet MS"/>
                <a:ea typeface="Trebuchet MS"/>
              </a:rPr>
              <a:t>Cook County Land Bank Data Collaborative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3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13080" y="4095720"/>
            <a:ext cx="3339720" cy="2504880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101520" y="844560"/>
            <a:ext cx="2107800" cy="99036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ill Sans"/>
                <a:ea typeface="Gill Sans"/>
              </a:rPr>
              <a:t>Search by: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PIN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Address</a:t>
            </a:r>
            <a:endParaRPr/>
          </a:p>
        </p:txBody>
      </p:sp>
      <p:sp>
        <p:nvSpPr>
          <p:cNvPr id="235" name="Line 2"/>
          <p:cNvSpPr/>
          <p:nvPr/>
        </p:nvSpPr>
        <p:spPr>
          <a:xfrm>
            <a:off x="2049120" y="33120"/>
            <a:ext cx="3240" cy="6994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236" name="CustomShape 3"/>
          <p:cNvSpPr/>
          <p:nvPr/>
        </p:nvSpPr>
        <p:spPr>
          <a:xfrm>
            <a:off x="746280" y="1214280"/>
            <a:ext cx="1079280" cy="253800"/>
          </a:xfrm>
          <a:prstGeom prst="rect">
            <a:avLst/>
          </a:prstGeom>
          <a:solidFill>
            <a:srgbClr val="cbcbcb"/>
          </a:solidFill>
          <a:ln w="12600">
            <a:solidFill>
              <a:srgbClr val="000000"/>
            </a:solidFill>
            <a:miter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Gill Sans"/>
                <a:ea typeface="Gill Sans"/>
              </a:rPr>
              <a:t> </a:t>
            </a: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736560" y="1581120"/>
            <a:ext cx="1079280" cy="253800"/>
          </a:xfrm>
          <a:prstGeom prst="rect">
            <a:avLst/>
          </a:prstGeom>
          <a:solidFill>
            <a:srgbClr val="cbcbcb"/>
          </a:solidFill>
          <a:ln w="12600">
            <a:solidFill>
              <a:srgbClr val="000000"/>
            </a:solidFill>
            <a:miter/>
          </a:ln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Gill Sans"/>
                <a:ea typeface="Gill Sans"/>
              </a:rPr>
              <a:t>1060 W Addison </a:t>
            </a:r>
            <a:endParaRPr/>
          </a:p>
        </p:txBody>
      </p:sp>
      <p:pic>
        <p:nvPicPr>
          <p:cNvPr descr="" id="238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7840"/>
            <a:ext cx="1918800" cy="431280"/>
          </a:xfrm>
          <a:prstGeom prst="rect">
            <a:avLst/>
          </a:prstGeom>
        </p:spPr>
      </p:pic>
      <p:sp>
        <p:nvSpPr>
          <p:cNvPr id="239" name="CustomShape 5"/>
          <p:cNvSpPr/>
          <p:nvPr/>
        </p:nvSpPr>
        <p:spPr>
          <a:xfrm>
            <a:off x="2254320" y="203040"/>
            <a:ext cx="2844360" cy="172692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ill Sans"/>
                <a:ea typeface="Gill Sans"/>
              </a:rPr>
              <a:t>Property info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Type:                    Commercial/industrial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Owner:                 Tom Ricketts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Zoning:                 PD 958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Assessed value:     $900,000,000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Jurisdiction:           Chicago, ward 44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Last sold:               January 2009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2260440" y="2158920"/>
            <a:ext cx="5194080" cy="493992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ill Sans"/>
                <a:ea typeface="Gill Sans"/>
              </a:rPr>
              <a:t>Community information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   By:  </a:t>
            </a:r>
            <a:r>
              <a:rPr i="1" lang="en-US" sz="1200" u="sng">
                <a:solidFill>
                  <a:srgbClr val="000000"/>
                </a:solidFill>
                <a:latin typeface="Gill Sans"/>
                <a:ea typeface="Gill Sans"/>
              </a:rPr>
              <a:t>Municipality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   </a:t>
            </a:r>
            <a:r>
              <a:rPr i="1" lang="en-US" sz="1200" u="sng">
                <a:solidFill>
                  <a:srgbClr val="000000"/>
                </a:solidFill>
                <a:latin typeface="Gill Sans"/>
                <a:ea typeface="Gill Sans"/>
              </a:rPr>
              <a:t>Ward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   </a:t>
            </a:r>
            <a:r>
              <a:rPr i="1" lang="en-US" sz="1200" u="sng">
                <a:solidFill>
                  <a:srgbClr val="000000"/>
                </a:solidFill>
                <a:latin typeface="Gill Sans"/>
                <a:ea typeface="Gill Sans"/>
              </a:rPr>
              <a:t>Census tract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Gill Sans"/>
                <a:ea typeface="Gill Sans"/>
              </a:rPr>
              <a:t>By community area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:  Lakeview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u="sng">
                <a:solidFill>
                  <a:srgbClr val="000000"/>
                </a:solidFill>
                <a:latin typeface="Gill Sans"/>
                <a:ea typeface="Gill Sans"/>
              </a:rPr>
              <a:t>Housing stock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4%    Single Family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42%  Condominium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16%  Two to four unit multifamily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</a:rPr>
              <a:t>37%  Five+ unit multifamily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u="sng">
                <a:solidFill>
                  <a:srgbClr val="000000"/>
                </a:solidFill>
                <a:latin typeface="Gill Sans"/>
                <a:ea typeface="Gill Sans"/>
              </a:rPr>
              <a:t>Foreclosure filings per 100 parcels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1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08560" y="174600"/>
            <a:ext cx="2150640" cy="1788840"/>
          </a:xfrm>
          <a:prstGeom prst="rect">
            <a:avLst/>
          </a:prstGeom>
        </p:spPr>
      </p:pic>
      <p:sp>
        <p:nvSpPr>
          <p:cNvPr id="242" name="CustomShape 7"/>
          <p:cNvSpPr/>
          <p:nvPr/>
        </p:nvSpPr>
        <p:spPr>
          <a:xfrm>
            <a:off x="5308560" y="190440"/>
            <a:ext cx="2133360" cy="17650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243" name="CustomShape 8"/>
          <p:cNvSpPr/>
          <p:nvPr/>
        </p:nvSpPr>
        <p:spPr>
          <a:xfrm>
            <a:off x="2425680" y="2514600"/>
            <a:ext cx="4533480" cy="448272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sp>
      <p:sp>
        <p:nvSpPr>
          <p:cNvPr id="244" name="CustomShape 9"/>
          <p:cNvSpPr/>
          <p:nvPr/>
        </p:nvSpPr>
        <p:spPr>
          <a:xfrm>
            <a:off x="212400" y="5662800"/>
            <a:ext cx="7084800" cy="15616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10000">
                <a:solidFill>
                  <a:srgbClr val="7e7e7e"/>
                </a:solidFill>
                <a:latin typeface="Gill Sans"/>
                <a:ea typeface="Gill Sans"/>
              </a:rPr>
              <a:t>EXAMPLE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46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47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48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49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50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51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52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53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21D1A171-0001-41B1-B101-8161A141A16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54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Goals</a:t>
            </a:r>
            <a:endParaRPr/>
          </a:p>
        </p:txBody>
      </p:sp>
      <p:sp>
        <p:nvSpPr>
          <p:cNvPr id="255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Provide context.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Set foundation for systematic decision-making.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Help assess success and failure.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Once land bank strategy for a given area is determined, assign scores to each parcel.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57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58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59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60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61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62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63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64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C19151C1-A181-4131-A1B1-B141317161E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65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Ideas so far</a:t>
            </a:r>
            <a:endParaRPr/>
          </a:p>
        </p:txBody>
      </p:sp>
      <p:sp>
        <p:nvSpPr>
          <p:cNvPr id="266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Vacancy rates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Foreclosure trends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Cash-financed and low-value transactions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Price trends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Income and demographic data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Proximity to jobs and transit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Development activity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...suggestions?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68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69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70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71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72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73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74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75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D1013121-8131-4141-B1A1-816121E1411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76" name="TextShape 10"/>
          <p:cNvSpPr txBox="1"/>
          <p:nvPr/>
        </p:nvSpPr>
        <p:spPr>
          <a:xfrm>
            <a:off x="114480" y="2692440"/>
            <a:ext cx="8902440" cy="147276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Some examples of what we’ve been looking at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47640" y="0"/>
            <a:ext cx="7276680" cy="1142640"/>
          </a:xfrm>
          <a:prstGeom prst="rect">
            <a:avLst/>
          </a:prstGeom>
        </p:spPr>
        <p:txBody>
          <a:bodyPr bIns="38160" lIns="38160" rIns="38160" tIns="3816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</a:rPr>
              <a:t>How the foreclosure crisis affected different areas</a:t>
            </a:r>
            <a:endParaRPr/>
          </a:p>
        </p:txBody>
      </p:sp>
      <p:pic>
        <p:nvPicPr>
          <p:cNvPr descr="" id="2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50960" y="1076400"/>
            <a:ext cx="5841720" cy="570528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9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31920" y="1631880"/>
            <a:ext cx="6121080" cy="4590720"/>
          </a:xfrm>
          <a:prstGeom prst="rect">
            <a:avLst/>
          </a:prstGeom>
        </p:spPr>
      </p:pic>
      <p:sp>
        <p:nvSpPr>
          <p:cNvPr id="280" name="TextShape 1"/>
          <p:cNvSpPr txBox="1"/>
          <p:nvPr/>
        </p:nvSpPr>
        <p:spPr>
          <a:xfrm>
            <a:off x="647640" y="0"/>
            <a:ext cx="7276680" cy="1142640"/>
          </a:xfrm>
          <a:prstGeom prst="rect">
            <a:avLst/>
          </a:prstGeom>
        </p:spPr>
        <p:txBody>
          <a:bodyPr bIns="38160" lIns="38160" rIns="38160" tIns="3816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</a:rPr>
              <a:t>Correlations in the data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71560" y="1371600"/>
            <a:ext cx="6824160" cy="5117760"/>
          </a:xfrm>
          <a:prstGeom prst="rect">
            <a:avLst/>
          </a:prstGeom>
        </p:spPr>
      </p:pic>
      <p:sp>
        <p:nvSpPr>
          <p:cNvPr id="282" name="CustomShape 1"/>
          <p:cNvSpPr/>
          <p:nvPr/>
        </p:nvSpPr>
        <p:spPr>
          <a:xfrm>
            <a:off x="2194200" y="4617360"/>
            <a:ext cx="948960" cy="213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</a:rPr>
              <a:t>Chinatown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258800" y="4312440"/>
            <a:ext cx="808920" cy="213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</a:rPr>
              <a:t>Kenwood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464920" y="5506200"/>
            <a:ext cx="965880" cy="213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</a:rPr>
              <a:t>Hegewisch</a:t>
            </a:r>
            <a:endParaRPr/>
          </a:p>
        </p:txBody>
      </p:sp>
      <p:sp>
        <p:nvSpPr>
          <p:cNvPr id="285" name="CustomShape 4"/>
          <p:cNvSpPr/>
          <p:nvPr/>
        </p:nvSpPr>
        <p:spPr>
          <a:xfrm>
            <a:off x="6046560" y="5137920"/>
            <a:ext cx="738720" cy="2138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Gill Sans"/>
                <a:ea typeface="Gill Sans"/>
              </a:rPr>
              <a:t>Oakland</a:t>
            </a:r>
            <a:endParaRPr/>
          </a:p>
        </p:txBody>
      </p:sp>
      <p:sp>
        <p:nvSpPr>
          <p:cNvPr id="286" name="TextShape 5"/>
          <p:cNvSpPr txBox="1"/>
          <p:nvPr/>
        </p:nvSpPr>
        <p:spPr>
          <a:xfrm>
            <a:off x="647640" y="0"/>
            <a:ext cx="7276680" cy="1142640"/>
          </a:xfrm>
          <a:prstGeom prst="rect">
            <a:avLst/>
          </a:prstGeom>
        </p:spPr>
        <p:txBody>
          <a:bodyPr bIns="38160" lIns="38160" rIns="38160" tIns="3816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</a:rPr>
              <a:t>Communities that behave unusually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7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92240" y="457200"/>
            <a:ext cx="6946560" cy="6946560"/>
          </a:xfrm>
          <a:prstGeom prst="rect">
            <a:avLst/>
          </a:prstGeom>
        </p:spPr>
      </p:pic>
      <p:sp>
        <p:nvSpPr>
          <p:cNvPr id="288" name="TextShape 1"/>
          <p:cNvSpPr txBox="1"/>
          <p:nvPr/>
        </p:nvSpPr>
        <p:spPr>
          <a:xfrm>
            <a:off x="1003320" y="0"/>
            <a:ext cx="6511680" cy="1142640"/>
          </a:xfrm>
          <a:prstGeom prst="rect">
            <a:avLst/>
          </a:prstGeom>
        </p:spPr>
        <p:txBody>
          <a:bodyPr bIns="38160" lIns="38160" rIns="38160" tIns="3816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</a:rPr>
              <a:t>Single-family homes: </a:t>
            </a:r>
            <a:r>
              <a:rPr lang="en-US" sz="2400">
                <a:solidFill>
                  <a:srgbClr val="000000"/>
                </a:solidFill>
                <a:latin typeface="Trebuchet MS"/>
                <a:ea typeface="ヒラギノ角ゴ ProN W3"/>
              </a:rPr>
              <a:t>
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</a:rPr>
              <a:t>Yearly foreclosure filing rate by census tract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6" nodeType="interactiveSeq" restart="whenNotActive">
                <p:childTnLst>
                  <p:par>
                    <p:cTn fill="hold" id="7">
                      <p:stCondLst/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90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91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92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93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94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95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96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97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2141D151-4151-41D1-A1B1-4181C1F1810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98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Timeline</a:t>
            </a:r>
            <a:endParaRPr/>
          </a:p>
        </p:txBody>
      </p:sp>
      <p:sp>
        <p:nvSpPr>
          <p:cNvPr id="299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June: Build a database and do some data exploration (mostly done)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July: Database API and web app prototype (underway)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August: Additional analytics tools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In parallel: look for leading trends in historical data to help inform land bank strategy.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01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02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03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04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05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06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07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08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C1817141-3191-41C1-81D1-51D18131D1D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309" name="TextShape 10"/>
          <p:cNvSpPr txBox="1"/>
          <p:nvPr/>
        </p:nvSpPr>
        <p:spPr>
          <a:xfrm>
            <a:off x="114480" y="2692440"/>
            <a:ext cx="8902440" cy="147276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Possible Strategies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47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48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49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50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51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52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53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54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A13111E1-6161-41A1-A171-B151A161317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155" name="TextShape 10"/>
          <p:cNvSpPr txBox="1"/>
          <p:nvPr/>
        </p:nvSpPr>
        <p:spPr>
          <a:xfrm>
            <a:off x="114480" y="214200"/>
            <a:ext cx="8902440" cy="147456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The problem of vacant properties has many dimensions</a:t>
            </a:r>
            <a:endParaRPr/>
          </a:p>
        </p:txBody>
      </p:sp>
      <p:sp>
        <p:nvSpPr>
          <p:cNvPr id="156" name="TextShape 11"/>
          <p:cNvSpPr txBox="1"/>
          <p:nvPr/>
        </p:nvSpPr>
        <p:spPr>
          <a:xfrm>
            <a:off x="851040" y="2577960"/>
            <a:ext cx="7441920" cy="402552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Demand for housing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Transportation &amp; infrastructure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Jobs &amp; education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Planning &amp; zoning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Public safety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Taxation &amp; public policy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...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11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12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13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14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15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16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17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18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E10161A1-3161-41E1-8151-0101B121310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319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Cuyahoga Strategy</a:t>
            </a:r>
            <a:endParaRPr/>
          </a:p>
        </p:txBody>
      </p:sp>
      <p:sp>
        <p:nvSpPr>
          <p:cNvPr id="320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Properties have liabilities due to taxes, and upkeep. 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Local authorities have the right to levy fines if a property is not kept up to code.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The costs of this upkeep is more expensive than the value of the property.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Banks in Cuyahoga County (the Cleveland area) give the land bank the title and money to demolish the building to extinguish their liabilities.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22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23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24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25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26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27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28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29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31E1D121-7151-4161-91A1-D1F1D13181D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330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Cuyahoga Strategy</a:t>
            </a:r>
            <a:endParaRPr/>
          </a:p>
        </p:txBody>
      </p:sp>
      <p:sp>
        <p:nvSpPr>
          <p:cNvPr id="331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Demolishing vacant buildings helps to bring the supply of housing stock in a neighborhood in line with economic demand (not necessarily human demand).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It also tends to reduce crime in that area (“The Broken Window Effect”).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33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34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35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36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37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38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39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40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619181B1-1151-4121-A111-71416101514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341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The NSP Strategy</a:t>
            </a:r>
            <a:endParaRPr/>
          </a:p>
        </p:txBody>
      </p:sp>
      <p:sp>
        <p:nvSpPr>
          <p:cNvPr id="342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The NSP (Neighborhood Stabilization Program) is a federal program that funds non-profits who acquire vacant properties in neighborhoods that have a strong existing neighborhood community and other important amenities such as proximity to public transportation. 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The organization uses community input to choose which properties to acquire and how to rehab them.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Chicago has received $170 million for NSP.</a:t>
            </a:r>
            <a:endParaRPr/>
          </a:p>
        </p:txBody>
      </p:sp>
    </p:spTree>
  </p:cSld>
  <p:timing>
    <p:tnLst>
      <p:par>
        <p:cTn dur="indefinite" id="10" nodeType="tmRoot" restart="never">
          <p:childTnLst>
            <p:seq>
              <p:cTn id="1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44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45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46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47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48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349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350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351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8131C171-F191-41D1-B101-415171A121F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352" name="TextShape 10"/>
          <p:cNvSpPr txBox="1"/>
          <p:nvPr/>
        </p:nvSpPr>
        <p:spPr>
          <a:xfrm>
            <a:off x="114480" y="190440"/>
            <a:ext cx="8902440" cy="104112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The NSP Strategy</a:t>
            </a:r>
            <a:endParaRPr/>
          </a:p>
        </p:txBody>
      </p:sp>
      <p:sp>
        <p:nvSpPr>
          <p:cNvPr id="353" name="CustomShape 11"/>
          <p:cNvSpPr/>
          <p:nvPr/>
        </p:nvSpPr>
        <p:spPr>
          <a:xfrm>
            <a:off x="533520" y="1587600"/>
            <a:ext cx="8064000" cy="5041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Evaluate NSP effectiveness because it’s cost-effectiveness is unclear.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Specifically, the NSP needed to work with government procurement rules, from which the land bank is exempt.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“</a:t>
            </a: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We haven’t done any full-blown analysis or evaluation, but the assumptions we started with didn’t hold”-NSP Chicago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58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59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60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61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62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63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64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65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71113131-C1B1-4101-9111-11313161C1E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166" name="TextShape 10"/>
          <p:cNvSpPr txBox="1"/>
          <p:nvPr/>
        </p:nvSpPr>
        <p:spPr>
          <a:xfrm>
            <a:off x="114480" y="138240"/>
            <a:ext cx="8902440" cy="147276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There’s lots of data out there</a:t>
            </a:r>
            <a:endParaRPr/>
          </a:p>
        </p:txBody>
      </p:sp>
      <p:sp>
        <p:nvSpPr>
          <p:cNvPr id="167" name="TextShape 11"/>
          <p:cNvSpPr txBox="1"/>
          <p:nvPr/>
        </p:nvSpPr>
        <p:spPr>
          <a:xfrm>
            <a:off x="876240" y="2400480"/>
            <a:ext cx="7378200" cy="370800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Real estate transactions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Foreclosures &amp; vacancy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Zoning laws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Demographics &amp; income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Crime &amp; service requests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 </a:t>
            </a: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Transportation &amp; social services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...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69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70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71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72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73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74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75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76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0171F131-4101-41C1-91A1-412131E1B1A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177" name="TextShape 10"/>
          <p:cNvSpPr txBox="1"/>
          <p:nvPr/>
        </p:nvSpPr>
        <p:spPr>
          <a:xfrm>
            <a:off x="114480" y="3048120"/>
            <a:ext cx="8902440" cy="76176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How do we use it?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79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80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181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182" name="CustomShape 5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41A13181-C1A1-4191-8131-61314111915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183" name="TextShape 6"/>
          <p:cNvSpPr txBox="1"/>
          <p:nvPr/>
        </p:nvSpPr>
        <p:spPr>
          <a:xfrm>
            <a:off x="228600" y="152280"/>
            <a:ext cx="6511680" cy="1142640"/>
          </a:xfrm>
          <a:prstGeom prst="rect">
            <a:avLst/>
          </a:prstGeom>
        </p:spPr>
        <p:txBody>
          <a:bodyPr bIns="38160" lIns="38160" rIns="38160" tIns="38160"/>
          <a:p>
            <a:pPr algn="r"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Step 1</a:t>
            </a:r>
            <a:endParaRPr/>
          </a:p>
        </p:txBody>
      </p:sp>
      <p:sp>
        <p:nvSpPr>
          <p:cNvPr id="184" name="TextShape 7"/>
          <p:cNvSpPr txBox="1"/>
          <p:nvPr/>
        </p:nvSpPr>
        <p:spPr>
          <a:xfrm>
            <a:off x="533520" y="990720"/>
            <a:ext cx="6629040" cy="59652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Georgia"/>
              <a:buChar char="*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Create a master regional data “hub”</a:t>
            </a:r>
            <a:endParaRPr/>
          </a:p>
        </p:txBody>
      </p:sp>
      <p:sp>
        <p:nvSpPr>
          <p:cNvPr id="185" name="CustomShape 8"/>
          <p:cNvSpPr/>
          <p:nvPr/>
        </p:nvSpPr>
        <p:spPr>
          <a:xfrm>
            <a:off x="4010760" y="1905120"/>
            <a:ext cx="1120680" cy="784080"/>
          </a:xfrm>
          <a:prstGeom prst="rect">
            <a:avLst>
              <a:gd fmla="val 20000" name="adj"/>
            </a:avLst>
          </a:prstGeom>
          <a:solidFill>
            <a:srgbClr val="ff8021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Housing</a:t>
            </a:r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	</a:t>
            </a:r>
            <a:endParaRPr/>
          </a:p>
        </p:txBody>
      </p:sp>
      <p:sp>
        <p:nvSpPr>
          <p:cNvPr id="186" name="CustomShape 9"/>
          <p:cNvSpPr/>
          <p:nvPr/>
        </p:nvSpPr>
        <p:spPr>
          <a:xfrm>
            <a:off x="5257080" y="2427480"/>
            <a:ext cx="531720" cy="320400"/>
          </a:xfrm>
          <a:prstGeom prst="rect">
            <a:avLst/>
          </a:prstGeom>
          <a:ln w="9360">
            <a:solidFill>
              <a:srgbClr val="ff8021"/>
            </a:solidFill>
            <a:round/>
            <a:tailEnd len="med" type="triangle" w="med"/>
          </a:ln>
        </p:spPr>
      </p:sp>
      <p:sp>
        <p:nvSpPr>
          <p:cNvPr id="187" name="CustomShape 10"/>
          <p:cNvSpPr/>
          <p:nvPr/>
        </p:nvSpPr>
        <p:spPr>
          <a:xfrm>
            <a:off x="5628960" y="2838600"/>
            <a:ext cx="1120680" cy="784080"/>
          </a:xfrm>
          <a:prstGeom prst="rect">
            <a:avLst>
              <a:gd fmla="val 20000" name="adj"/>
            </a:avLst>
          </a:prstGeom>
          <a:solidFill>
            <a:srgbClr val="fc7221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Crime</a:t>
            </a:r>
            <a:endParaRPr/>
          </a:p>
        </p:txBody>
      </p:sp>
      <p:sp>
        <p:nvSpPr>
          <p:cNvPr id="188" name="CustomShape 11"/>
          <p:cNvSpPr/>
          <p:nvPr/>
        </p:nvSpPr>
        <p:spPr>
          <a:xfrm>
            <a:off x="6400800" y="3783600"/>
            <a:ext cx="39240" cy="763560"/>
          </a:xfrm>
          <a:prstGeom prst="rect">
            <a:avLst/>
          </a:prstGeom>
          <a:ln w="9360">
            <a:solidFill>
              <a:srgbClr val="fc7221"/>
            </a:solidFill>
            <a:round/>
            <a:tailEnd len="med" type="triangle" w="med"/>
          </a:ln>
        </p:spPr>
      </p:sp>
      <p:sp>
        <p:nvSpPr>
          <p:cNvPr id="189" name="CustomShape 12"/>
          <p:cNvSpPr/>
          <p:nvPr/>
        </p:nvSpPr>
        <p:spPr>
          <a:xfrm>
            <a:off x="5628960" y="4708080"/>
            <a:ext cx="1120680" cy="784080"/>
          </a:xfrm>
          <a:prstGeom prst="rect">
            <a:avLst>
              <a:gd fmla="val 20000" name="adj"/>
            </a:avLst>
          </a:prstGeom>
          <a:solidFill>
            <a:srgbClr val="f96522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Population</a:t>
            </a:r>
            <a:endParaRPr/>
          </a:p>
        </p:txBody>
      </p:sp>
      <p:sp>
        <p:nvSpPr>
          <p:cNvPr id="190" name="CustomShape 13"/>
          <p:cNvSpPr/>
          <p:nvPr/>
        </p:nvSpPr>
        <p:spPr>
          <a:xfrm>
            <a:off x="5257080" y="5582880"/>
            <a:ext cx="531720" cy="320400"/>
          </a:xfrm>
          <a:prstGeom prst="rect">
            <a:avLst/>
          </a:prstGeom>
          <a:ln w="9360">
            <a:solidFill>
              <a:srgbClr val="f96522"/>
            </a:solidFill>
            <a:round/>
            <a:tailEnd len="med" type="triangle" w="med"/>
          </a:ln>
        </p:spPr>
      </p:sp>
      <p:sp>
        <p:nvSpPr>
          <p:cNvPr id="191" name="CustomShape 14"/>
          <p:cNvSpPr/>
          <p:nvPr/>
        </p:nvSpPr>
        <p:spPr>
          <a:xfrm>
            <a:off x="4010760" y="5641560"/>
            <a:ext cx="1120680" cy="784080"/>
          </a:xfrm>
          <a:prstGeom prst="rect">
            <a:avLst>
              <a:gd fmla="val 20000" name="adj"/>
            </a:avLst>
          </a:prstGeom>
          <a:solidFill>
            <a:srgbClr val="f65922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Schools</a:t>
            </a:r>
            <a:endParaRPr/>
          </a:p>
        </p:txBody>
      </p:sp>
      <p:sp>
        <p:nvSpPr>
          <p:cNvPr id="192" name="CustomShape 15"/>
          <p:cNvSpPr/>
          <p:nvPr/>
        </p:nvSpPr>
        <p:spPr>
          <a:xfrm>
            <a:off x="3353040" y="5582880"/>
            <a:ext cx="529920" cy="320400"/>
          </a:xfrm>
          <a:prstGeom prst="rect">
            <a:avLst/>
          </a:prstGeom>
          <a:ln w="9360">
            <a:solidFill>
              <a:srgbClr val="f65922"/>
            </a:solidFill>
            <a:round/>
            <a:tailEnd len="med" type="triangle" w="med"/>
          </a:ln>
        </p:spPr>
      </p:sp>
      <p:sp>
        <p:nvSpPr>
          <p:cNvPr id="193" name="CustomShape 16"/>
          <p:cNvSpPr/>
          <p:nvPr/>
        </p:nvSpPr>
        <p:spPr>
          <a:xfrm>
            <a:off x="2392200" y="4708080"/>
            <a:ext cx="1120680" cy="784080"/>
          </a:xfrm>
          <a:prstGeom prst="rect">
            <a:avLst>
              <a:gd fmla="val 20000" name="adj"/>
            </a:avLst>
          </a:prstGeom>
          <a:solidFill>
            <a:srgbClr val="f34c23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Transportation </a:t>
            </a:r>
            <a:endParaRPr/>
          </a:p>
        </p:txBody>
      </p:sp>
      <p:sp>
        <p:nvSpPr>
          <p:cNvPr id="194" name="CustomShape 17"/>
          <p:cNvSpPr/>
          <p:nvPr/>
        </p:nvSpPr>
        <p:spPr>
          <a:xfrm>
            <a:off x="2702160" y="3783600"/>
            <a:ext cx="39240" cy="763560"/>
          </a:xfrm>
          <a:prstGeom prst="rect">
            <a:avLst/>
          </a:prstGeom>
          <a:ln w="9360">
            <a:solidFill>
              <a:srgbClr val="f34c23"/>
            </a:solidFill>
            <a:round/>
            <a:tailEnd len="med" type="triangle" w="med"/>
          </a:ln>
        </p:spPr>
      </p:sp>
      <p:sp>
        <p:nvSpPr>
          <p:cNvPr id="195" name="CustomShape 18"/>
          <p:cNvSpPr/>
          <p:nvPr/>
        </p:nvSpPr>
        <p:spPr>
          <a:xfrm>
            <a:off x="2392200" y="2838600"/>
            <a:ext cx="1120680" cy="784080"/>
          </a:xfrm>
          <a:prstGeom prst="rect">
            <a:avLst>
              <a:gd fmla="val 20000" name="adj"/>
            </a:avLst>
          </a:prstGeom>
          <a:solidFill>
            <a:srgbClr val="f14124"/>
          </a:solidFill>
          <a:ln w="15840">
            <a:solidFill>
              <a:srgbClr val="a7a7a7"/>
            </a:solidFill>
            <a:round/>
          </a:ln>
        </p:spPr>
        <p:txBody>
          <a:bodyPr anchor="ctr" bIns="0" lIns="0" rIns="0" tIns="0"/>
          <a:p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</a:rPr>
              <a:t>Environmental </a:t>
            </a:r>
            <a:endParaRPr/>
          </a:p>
        </p:txBody>
      </p:sp>
      <p:sp>
        <p:nvSpPr>
          <p:cNvPr id="196" name="CustomShape 19"/>
          <p:cNvSpPr/>
          <p:nvPr/>
        </p:nvSpPr>
        <p:spPr>
          <a:xfrm>
            <a:off x="3353040" y="2427480"/>
            <a:ext cx="529920" cy="320400"/>
          </a:xfrm>
          <a:prstGeom prst="rect">
            <a:avLst/>
          </a:prstGeom>
          <a:ln w="9360">
            <a:solidFill>
              <a:srgbClr val="f14124"/>
            </a:solidFill>
            <a:round/>
            <a:tailEnd len="med" type="triangle" w="med"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98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199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00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01" name="CustomShape 5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114101A1-B101-41A1-B1B1-F1A1C1C1F15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02" name="TextShape 6"/>
          <p:cNvSpPr txBox="1"/>
          <p:nvPr/>
        </p:nvSpPr>
        <p:spPr>
          <a:xfrm>
            <a:off x="228600" y="152280"/>
            <a:ext cx="6511680" cy="1142640"/>
          </a:xfrm>
          <a:prstGeom prst="rect">
            <a:avLst/>
          </a:prstGeom>
        </p:spPr>
        <p:txBody>
          <a:bodyPr bIns="38160" lIns="38160" rIns="38160" tIns="38160"/>
          <a:p>
            <a:pPr algn="r"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Step 2</a:t>
            </a:r>
            <a:endParaRPr/>
          </a:p>
        </p:txBody>
      </p:sp>
      <p:sp>
        <p:nvSpPr>
          <p:cNvPr id="203" name="TextShape 7"/>
          <p:cNvSpPr txBox="1"/>
          <p:nvPr/>
        </p:nvSpPr>
        <p:spPr>
          <a:xfrm>
            <a:off x="546120" y="990720"/>
            <a:ext cx="6616440" cy="85068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Georgia"/>
              <a:buChar char="*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Make it accessible to organizations like the CCLB with a well-defined interface (“API”)</a:t>
            </a:r>
            <a:endParaRPr/>
          </a:p>
        </p:txBody>
      </p:sp>
      <p:pic>
        <p:nvPicPr>
          <p:cNvPr descr="" id="204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650960" y="2425680"/>
            <a:ext cx="5079600" cy="2298240"/>
          </a:xfrm>
          <a:prstGeom prst="rect">
            <a:avLst/>
          </a:prstGeom>
        </p:spPr>
      </p:pic>
      <p:sp>
        <p:nvSpPr>
          <p:cNvPr id="205" name="CustomShape 8"/>
          <p:cNvSpPr/>
          <p:nvPr/>
        </p:nvSpPr>
        <p:spPr>
          <a:xfrm>
            <a:off x="1739880" y="4902120"/>
            <a:ext cx="4889160" cy="367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Trebuchet MS Italic"/>
                <a:ea typeface="Trebuchet MS Italic"/>
              </a:rPr>
              <a:t>NEO CANDO (Case Western Reserve University)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07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08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09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10" name="CustomShape 5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A1C13151-61E1-41F1-B1E1-F1B181E111B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11" name="TextShape 6"/>
          <p:cNvSpPr txBox="1"/>
          <p:nvPr/>
        </p:nvSpPr>
        <p:spPr>
          <a:xfrm>
            <a:off x="228600" y="152280"/>
            <a:ext cx="6511680" cy="1142640"/>
          </a:xfrm>
          <a:prstGeom prst="rect">
            <a:avLst/>
          </a:prstGeom>
        </p:spPr>
        <p:txBody>
          <a:bodyPr bIns="38160" lIns="38160" rIns="38160" tIns="38160"/>
          <a:p>
            <a:pPr algn="r">
              <a:lnSpc>
                <a:spcPct val="100000"/>
              </a:lnSpc>
              <a:buSzPct val="127000"/>
              <a:buFont typeface="Georgia"/>
              <a:buChar char="*"/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Step 3</a:t>
            </a:r>
            <a:endParaRPr/>
          </a:p>
        </p:txBody>
      </p:sp>
      <p:sp>
        <p:nvSpPr>
          <p:cNvPr id="212" name="TextShape 7"/>
          <p:cNvSpPr txBox="1"/>
          <p:nvPr/>
        </p:nvSpPr>
        <p:spPr>
          <a:xfrm>
            <a:off x="546120" y="990720"/>
            <a:ext cx="6616440" cy="85068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Georgia"/>
              <a:buChar char="*"/>
            </a:pPr>
            <a:r>
              <a:rPr lang="en-US" sz="2200">
                <a:solidFill>
                  <a:srgbClr val="3f3f3f"/>
                </a:solidFill>
                <a:latin typeface="Trebuchet MS"/>
                <a:ea typeface="ヒラギノ角ゴ ProN W3"/>
              </a:rPr>
              <a:t>Build CCLB-specific tools for management and decision-making</a:t>
            </a:r>
            <a:endParaRPr/>
          </a:p>
        </p:txBody>
      </p:sp>
      <p:sp>
        <p:nvSpPr>
          <p:cNvPr id="213" name="CustomShape 8"/>
          <p:cNvSpPr/>
          <p:nvPr/>
        </p:nvSpPr>
        <p:spPr>
          <a:xfrm>
            <a:off x="2120760" y="5778360"/>
            <a:ext cx="4889160" cy="367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Trebuchet MS Italic"/>
                <a:ea typeface="Trebuchet MS Italic"/>
              </a:rPr>
              <a:t>Cuyahoga County Land Bank web portal</a:t>
            </a:r>
            <a:endParaRPr/>
          </a:p>
        </p:txBody>
      </p:sp>
      <p:pic>
        <p:nvPicPr>
          <p:cNvPr descr="" id="214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2381400"/>
            <a:ext cx="5994000" cy="33843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16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17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18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19" name="CustomShape 5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61712121-6161-4131-9161-31F121C1B16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20" name="TextShape 6"/>
          <p:cNvSpPr txBox="1"/>
          <p:nvPr/>
        </p:nvSpPr>
        <p:spPr>
          <a:xfrm>
            <a:off x="1308240" y="495360"/>
            <a:ext cx="6511680" cy="1142640"/>
          </a:xfrm>
          <a:prstGeom prst="rect">
            <a:avLst/>
          </a:prstGeom>
        </p:spPr>
        <p:txBody>
          <a:bodyPr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How do we get there?</a:t>
            </a:r>
            <a:endParaRPr/>
          </a:p>
        </p:txBody>
      </p:sp>
      <p:sp>
        <p:nvSpPr>
          <p:cNvPr id="221" name="TextShape 7"/>
          <p:cNvSpPr txBox="1"/>
          <p:nvPr/>
        </p:nvSpPr>
        <p:spPr>
          <a:xfrm>
            <a:off x="876240" y="2527200"/>
            <a:ext cx="7378200" cy="370800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3f3f3f"/>
                </a:solidFill>
                <a:latin typeface="Trebuchet MS"/>
                <a:ea typeface="ヒラギノ角ゴ ProN W3"/>
              </a:rPr>
              <a:t>Gather the data.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3f3f3f"/>
                </a:solidFill>
                <a:latin typeface="Trebuchet MS"/>
                <a:ea typeface="ヒラギノ角ゴ ProN W3"/>
              </a:rPr>
              <a:t>Define a way to talk to the database.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3f3f3f"/>
                </a:solidFill>
                <a:latin typeface="Trebuchet MS"/>
                <a:ea typeface="ヒラギノ角ゴ ProN W3"/>
              </a:rPr>
              <a:t>Build some prototype tools.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3f3f3f"/>
                </a:solidFill>
                <a:latin typeface="Trebuchet MS"/>
                <a:ea typeface="ヒラギノ角ゴ ProN W3"/>
              </a:rPr>
              <a:t>Start work on all of these in parallel.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5105520"/>
            <a:ext cx="9156240" cy="1752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23" name="CustomShape 2"/>
          <p:cNvSpPr/>
          <p:nvPr/>
        </p:nvSpPr>
        <p:spPr>
          <a:xfrm>
            <a:off x="0" y="0"/>
            <a:ext cx="91562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24" name="CustomShape 3"/>
          <p:cNvSpPr/>
          <p:nvPr/>
        </p:nvSpPr>
        <p:spPr>
          <a:xfrm>
            <a:off x="0" y="3767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25" name="CustomShape 4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26" name="CustomShape 5"/>
          <p:cNvSpPr/>
          <p:nvPr/>
        </p:nvSpPr>
        <p:spPr>
          <a:xfrm>
            <a:off x="0" y="3865680"/>
            <a:ext cx="9156240" cy="29919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27" name="CustomShape 6"/>
          <p:cNvSpPr/>
          <p:nvPr/>
        </p:nvSpPr>
        <p:spPr>
          <a:xfrm>
            <a:off x="0" y="0"/>
            <a:ext cx="9156240" cy="3865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rect"/>
          </a:gradFill>
        </p:spPr>
      </p:sp>
      <p:sp>
        <p:nvSpPr>
          <p:cNvPr id="228" name="CustomShape 7"/>
          <p:cNvSpPr/>
          <p:nvPr/>
        </p:nvSpPr>
        <p:spPr>
          <a:xfrm>
            <a:off x="0" y="2651040"/>
            <a:ext cx="9156240" cy="228564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b4dcfa"/>
              </a:gs>
              <a:gs pos="100000">
                <a:srgbClr val="ffffff"/>
              </a:gs>
            </a:gsLst>
            <a:lin ang="5400000"/>
          </a:gradFill>
        </p:spPr>
      </p:sp>
      <p:sp>
        <p:nvSpPr>
          <p:cNvPr id="229" name="CustomShape 8"/>
          <p:cNvSpPr/>
          <p:nvPr/>
        </p:nvSpPr>
        <p:spPr>
          <a:xfrm>
            <a:off x="0" y="1600200"/>
            <a:ext cx="9143640" cy="51051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rect"/>
          </a:gradFill>
        </p:spPr>
      </p:sp>
      <p:sp>
        <p:nvSpPr>
          <p:cNvPr id="230" name="CustomShape 9"/>
          <p:cNvSpPr/>
          <p:nvPr/>
        </p:nvSpPr>
        <p:spPr>
          <a:xfrm>
            <a:off x="4599000" y="6283440"/>
            <a:ext cx="248760" cy="25380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fld id="{A1C1E141-5100-4131-91B1-61D1F12121C1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231" name="TextShape 10"/>
          <p:cNvSpPr txBox="1"/>
          <p:nvPr/>
        </p:nvSpPr>
        <p:spPr>
          <a:xfrm>
            <a:off x="203040" y="303120"/>
            <a:ext cx="8559360" cy="1193400"/>
          </a:xfrm>
          <a:prstGeom prst="rect">
            <a:avLst/>
          </a:prstGeom>
        </p:spPr>
        <p:txBody>
          <a:bodyPr anchor="b" bIns="38160" lIns="38160" rIns="38160" tIns="38160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101322"/>
                </a:solidFill>
                <a:latin typeface="Trebuchet MS"/>
                <a:ea typeface="Trebuchet MS"/>
              </a:rPr>
              <a:t>Prototype CCLB tool:</a:t>
            </a:r>
            <a:r>
              <a:rPr lang="en-US" sz="4600">
                <a:solidFill>
                  <a:srgbClr val="101322"/>
                </a:solidFill>
                <a:latin typeface="Trebuchet MS"/>
                <a:ea typeface="ヒラギノ角ゴ ProN W3"/>
              </a:rPr>
              <a:t>
</a:t>
            </a:r>
            <a:r>
              <a:rPr lang="en-US" sz="2800">
                <a:solidFill>
                  <a:srgbClr val="212745"/>
                </a:solidFill>
                <a:latin typeface="Trebuchet MS"/>
                <a:ea typeface="Trebuchet MS"/>
              </a:rPr>
              <a:t>Interface for accessing property data</a:t>
            </a:r>
            <a:endParaRPr/>
          </a:p>
        </p:txBody>
      </p:sp>
      <p:sp>
        <p:nvSpPr>
          <p:cNvPr id="232" name="TextShape 11"/>
          <p:cNvSpPr txBox="1"/>
          <p:nvPr/>
        </p:nvSpPr>
        <p:spPr>
          <a:xfrm>
            <a:off x="812880" y="2451240"/>
            <a:ext cx="7416360" cy="4038120"/>
          </a:xfrm>
          <a:prstGeom prst="rect">
            <a:avLst/>
          </a:prstGeom>
        </p:spPr>
        <p:txBody>
          <a:bodyPr bIns="38160" lIns="38160" rIns="38160" tIns="38160"/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Data at the parcel level.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Provides community context.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Searchable, filterable, and sortable.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Tailored to CCLB’s strategy and needs. </a:t>
            </a:r>
            <a:endParaRPr/>
          </a:p>
          <a:p>
            <a:pPr>
              <a:lnSpc>
                <a:spcPct val="100000"/>
              </a:lnSpc>
              <a:buSzPct val="129000"/>
              <a:buFont typeface="Arial"/>
              <a:buChar char="•"/>
            </a:pPr>
            <a:r>
              <a:rPr lang="en-US" sz="2800">
                <a:solidFill>
                  <a:srgbClr val="212745"/>
                </a:solidFill>
                <a:latin typeface="Trebuchet MS"/>
                <a:ea typeface="ヒラギノ角ゴ ProN W3"/>
              </a:rPr>
              <a:t>Under development this summer.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