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Default Extension="xml" ContentType="application/xml"/>
  <Override PartName="/ppt/tableStyles.xml" ContentType="application/vnd.openxmlformats-officedocument.presentationml.tableStyles+xml"/>
  <Override PartName="/ppt/slideLayouts/slideLayout3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25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ppt/slideLayouts/slideLayout3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24.xml" ContentType="application/vnd.openxmlformats-officedocument.presentationml.slideLayout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slideLayouts/slideLayout3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Layouts/slideLayout37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3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15.xml" ContentType="application/vnd.openxmlformats-officedocument.presentationml.slide+xml"/>
  <Override PartName="/ppt/slideMasters/slideMaster3.xml" ContentType="application/vnd.openxmlformats-officedocument.presentationml.slideMaster+xml"/>
  <Override PartName="/ppt/slideLayouts/slideLayout3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1.xml" ContentType="application/vnd.openxmlformats-officedocument.theme+xml"/>
  <Override PartName="/ppt/slides/slide22.xml" ContentType="application/vnd.openxmlformats-officedocument.presentationml.slide+xml"/>
  <Default Extension="gif" ContentType="image/gif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</p:sldMasterIdLst>
  <p:sldIdLst>
    <p:sldId id="256" r:id="rId5"/>
    <p:sldId id="260" r:id="rId6"/>
    <p:sldId id="261" r:id="rId7"/>
    <p:sldId id="262" r:id="rId8"/>
    <p:sldId id="257" r:id="rId9"/>
    <p:sldId id="263" r:id="rId10"/>
    <p:sldId id="264" r:id="rId11"/>
    <p:sldId id="265" r:id="rId12"/>
    <p:sldId id="258" r:id="rId13"/>
    <p:sldId id="266" r:id="rId14"/>
    <p:sldId id="269" r:id="rId15"/>
    <p:sldId id="270" r:id="rId16"/>
    <p:sldId id="271" r:id="rId17"/>
    <p:sldId id="267" r:id="rId18"/>
    <p:sldId id="272" r:id="rId19"/>
    <p:sldId id="268" r:id="rId20"/>
    <p:sldId id="273" r:id="rId21"/>
    <p:sldId id="274" r:id="rId22"/>
    <p:sldId id="275" r:id="rId23"/>
    <p:sldId id="276" r:id="rId24"/>
    <p:sldId id="278" r:id="rId25"/>
    <p:sldId id="282" r:id="rId26"/>
    <p:sldId id="281" r:id="rId2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1" charset="0"/>
        <a:ea typeface="ヒラギノ角ゴ ProN W3" pitchFamily="-1" charset="-128"/>
        <a:cs typeface="ヒラギノ角ゴ ProN W3" pitchFamily="-1" charset="-128"/>
        <a:sym typeface="Gill Sans" pitchFamily="-1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1" charset="0"/>
        <a:ea typeface="ヒラギノ角ゴ ProN W3" pitchFamily="-1" charset="-128"/>
        <a:cs typeface="ヒラギノ角ゴ ProN W3" pitchFamily="-1" charset="-128"/>
        <a:sym typeface="Gill Sans" pitchFamily="-1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1" charset="0"/>
        <a:ea typeface="ヒラギノ角ゴ ProN W3" pitchFamily="-1" charset="-128"/>
        <a:cs typeface="ヒラギノ角ゴ ProN W3" pitchFamily="-1" charset="-128"/>
        <a:sym typeface="Gill Sans" pitchFamily="-1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1" charset="0"/>
        <a:ea typeface="ヒラギノ角ゴ ProN W3" pitchFamily="-1" charset="-128"/>
        <a:cs typeface="ヒラギノ角ゴ ProN W3" pitchFamily="-1" charset="-128"/>
        <a:sym typeface="Gill Sans" pitchFamily="-1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1" charset="0"/>
        <a:ea typeface="ヒラギノ角ゴ ProN W3" pitchFamily="-1" charset="-128"/>
        <a:cs typeface="ヒラギノ角ゴ ProN W3" pitchFamily="-1" charset="-128"/>
        <a:sym typeface="Gill Sans" pitchFamily="-1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pitchFamily="-1" charset="0"/>
        <a:ea typeface="ヒラギノ角ゴ ProN W3" pitchFamily="-1" charset="-128"/>
        <a:cs typeface="ヒラギノ角ゴ ProN W3" pitchFamily="-1" charset="-128"/>
        <a:sym typeface="Gill Sans" pitchFamily="-1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pitchFamily="-1" charset="0"/>
        <a:ea typeface="ヒラギノ角ゴ ProN W3" pitchFamily="-1" charset="-128"/>
        <a:cs typeface="ヒラギノ角ゴ ProN W3" pitchFamily="-1" charset="-128"/>
        <a:sym typeface="Gill Sans" pitchFamily="-1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pitchFamily="-1" charset="0"/>
        <a:ea typeface="ヒラギノ角ゴ ProN W3" pitchFamily="-1" charset="-128"/>
        <a:cs typeface="ヒラギノ角ゴ ProN W3" pitchFamily="-1" charset="-128"/>
        <a:sym typeface="Gill Sans" pitchFamily="-1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pitchFamily="-1" charset="0"/>
        <a:ea typeface="ヒラギノ角ゴ ProN W3" pitchFamily="-1" charset="-128"/>
        <a:cs typeface="ヒラギノ角ゴ ProN W3" pitchFamily="-1" charset="-128"/>
        <a:sym typeface="Gill Sans" pitchFamily="-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5C1914F-ADC5-9547-B95E-8532454AAC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59388F4-0C09-8B47-91D4-C893F7C5A5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99188" y="3132138"/>
            <a:ext cx="1792287" cy="2801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563" y="3132138"/>
            <a:ext cx="5229225" cy="2801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985B55-23F8-2741-A16D-E4F10039CB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E77DE28-5CB7-CA44-8324-E9563EB3A9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BD79EE7-D331-8649-A5C3-DD9D3F1B5A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8444ADF-5A31-D842-881C-8D1AF04BE2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0888" y="4606925"/>
            <a:ext cx="2908300" cy="835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1588" y="4606925"/>
            <a:ext cx="2909887" cy="835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16B8AF-A651-8941-84B9-3535FF2E08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8C33B8D-6A85-A342-AF7E-19B02BA35D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1E5428B-A1C7-6F4F-86B2-73309ABF9A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5198B80-BFCB-6B48-A8F9-E10804187B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A8483B2-8CC7-8F41-ABC5-915CBCBB48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3C55D6-74FA-3A45-888E-E8AD522489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2A576B6-A6F5-D54A-9E72-CBAE0ADD02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A24321A-1A91-6149-A188-F211EF7EFE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5575" y="457200"/>
            <a:ext cx="1493838" cy="4984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0888" y="457200"/>
            <a:ext cx="4332287" cy="4984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5C6015-3079-2745-9426-B6615D2A9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12702FC-E34C-B844-A0DB-071733E60D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6595679-7781-BF40-8174-4C1F87C9BF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0C9784-B043-834B-A278-7D940C570C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730250"/>
            <a:ext cx="3124200" cy="3475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730250"/>
            <a:ext cx="3124200" cy="3475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E314339-0942-5A42-8A5C-FD597CD206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0D5C19A-D0B5-F640-A2EC-B376FE3608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EE46832-4FF5-4345-B121-12B73BD7AF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114F18E-D8C8-544D-A522-E6CF0E7713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940F4C4-CF8B-1046-B4BF-9934E2DA44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623DDE8-5655-F248-B6E9-F51BBA5B31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0F030C6-F998-854B-86A3-B299EE0E48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6EBC7AD-D620-1A47-A1A2-AC92925F24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30250"/>
            <a:ext cx="1790700" cy="6127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30250"/>
            <a:ext cx="5219700" cy="6127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EA3EE47-349C-8C40-8B82-DC1A381C12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9000" y="3530600"/>
            <a:ext cx="3600450" cy="80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3530600"/>
            <a:ext cx="3600450" cy="80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3200" y="5051425"/>
            <a:ext cx="2741613" cy="88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213" y="5051425"/>
            <a:ext cx="2743200" cy="88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AAB45B-7D35-104C-84E6-8523E6BCEA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3975" y="1155700"/>
            <a:ext cx="1838325" cy="317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0" y="1155700"/>
            <a:ext cx="5362575" cy="317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EB71063-FCE5-894B-B91A-0154CC739D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8D0E979-A342-B144-AD36-3DA36955AE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003346A-467E-0240-AAC6-C8F85C7CEC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01D1A96-F423-C742-B639-45CA06657C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CE1386E-D7A4-4D4D-80C9-B4FCA964D5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0">
          <a:gsLst>
            <a:gs pos="0">
              <a:srgbClr val="A7D9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1473200" y="5051425"/>
            <a:ext cx="5637213" cy="882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Trebuchet MS" pitchFamily="-1" charset="0"/>
              </a:rPr>
              <a:t>Click to edit Master text styles</a:t>
            </a:r>
          </a:p>
          <a:p>
            <a:pPr lvl="1"/>
            <a:r>
              <a:rPr lang="en-US">
                <a:sym typeface="Trebuchet MS" pitchFamily="-1" charset="0"/>
              </a:rPr>
              <a:t>Second level</a:t>
            </a:r>
          </a:p>
          <a:p>
            <a:pPr lvl="2"/>
            <a:r>
              <a:rPr lang="en-US">
                <a:sym typeface="Trebuchet MS" pitchFamily="-1" charset="0"/>
              </a:rPr>
              <a:t>Third level</a:t>
            </a:r>
          </a:p>
          <a:p>
            <a:pPr lvl="3"/>
            <a:r>
              <a:rPr lang="en-US">
                <a:sym typeface="Trebuchet MS" pitchFamily="-1" charset="0"/>
              </a:rPr>
              <a:t>Fourth level</a:t>
            </a:r>
          </a:p>
          <a:p>
            <a:pPr lvl="4"/>
            <a:r>
              <a:rPr lang="en-US">
                <a:sym typeface="Trebuchet MS" pitchFamily="-1" charset="0"/>
              </a:rPr>
              <a:t>Fifth level</a:t>
            </a:r>
          </a:p>
        </p:txBody>
      </p:sp>
      <p:sp>
        <p:nvSpPr>
          <p:cNvPr id="1026" name="Text Box 2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4598988" y="6283325"/>
            <a:ext cx="24923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F7F7F"/>
                </a:solidFill>
                <a:latin typeface="+mn-lt"/>
                <a:ea typeface="Trebuchet MS" pitchFamily="-1" charset="0"/>
                <a:cs typeface="Trebuchet MS" pitchFamily="-1" charset="0"/>
                <a:sym typeface="Trebuchet MS" pitchFamily="-1" charset="0"/>
              </a:defRPr>
            </a:lvl1pPr>
          </a:lstStyle>
          <a:p>
            <a:fld id="{40E7528E-0552-A243-BBD4-CACDEA6397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>
            <p:ph type="title"/>
          </p:nvPr>
        </p:nvSpPr>
        <p:spPr bwMode="auto">
          <a:xfrm>
            <a:off x="817563" y="3132138"/>
            <a:ext cx="7173912" cy="1919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Trebuchet MS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/>
  <p:hf hdr="0" ftr="0" dt="0"/>
  <p:txStyles>
    <p:titleStyle>
      <a:lvl1pPr marL="601663" indent="-457200" algn="l" rtl="0" fontAlgn="base">
        <a:spcBef>
          <a:spcPct val="0"/>
        </a:spcBef>
        <a:spcAft>
          <a:spcPct val="0"/>
        </a:spcAft>
        <a:buClr>
          <a:srgbClr val="C3260C"/>
        </a:buClr>
        <a:buSzPct val="127000"/>
        <a:buFont typeface="Georgia" pitchFamily="-1" charset="0"/>
        <a:buChar char="*"/>
        <a:defRPr sz="5400">
          <a:solidFill>
            <a:srgbClr val="101322"/>
          </a:solidFill>
          <a:latin typeface="+mj-lt"/>
          <a:ea typeface="+mj-ea"/>
          <a:cs typeface="+mj-cs"/>
          <a:sym typeface="Trebuchet MS Bold" charset="0"/>
        </a:defRPr>
      </a:lvl1pPr>
      <a:lvl2pPr marL="601663" indent="-457200" algn="l" rtl="0" fontAlgn="base">
        <a:spcBef>
          <a:spcPct val="0"/>
        </a:spcBef>
        <a:spcAft>
          <a:spcPct val="0"/>
        </a:spcAft>
        <a:buClr>
          <a:srgbClr val="C3260C"/>
        </a:buClr>
        <a:buSzPct val="127000"/>
        <a:buFont typeface="Georgia" pitchFamily="-1" charset="0"/>
        <a:buChar char="*"/>
        <a:defRPr sz="5400">
          <a:solidFill>
            <a:srgbClr val="101322"/>
          </a:solidFill>
          <a:latin typeface="Trebuchet MS Bold" charset="0"/>
          <a:ea typeface="ヒラギノ角ゴ ProN W6" pitchFamily="-1" charset="-128"/>
          <a:cs typeface="ヒラギノ角ゴ ProN W6" pitchFamily="-1" charset="-128"/>
          <a:sym typeface="Trebuchet MS Bold" charset="0"/>
        </a:defRPr>
      </a:lvl2pPr>
      <a:lvl3pPr marL="601663" indent="-457200" algn="l" rtl="0" fontAlgn="base">
        <a:spcBef>
          <a:spcPct val="0"/>
        </a:spcBef>
        <a:spcAft>
          <a:spcPct val="0"/>
        </a:spcAft>
        <a:buClr>
          <a:srgbClr val="C3260C"/>
        </a:buClr>
        <a:buSzPct val="127000"/>
        <a:buFont typeface="Georgia" pitchFamily="-1" charset="0"/>
        <a:buChar char="*"/>
        <a:defRPr sz="5400">
          <a:solidFill>
            <a:srgbClr val="101322"/>
          </a:solidFill>
          <a:latin typeface="Trebuchet MS Bold" charset="0"/>
          <a:ea typeface="ヒラギノ角ゴ ProN W6" pitchFamily="-1" charset="-128"/>
          <a:cs typeface="ヒラギノ角ゴ ProN W6" pitchFamily="-1" charset="-128"/>
          <a:sym typeface="Trebuchet MS Bold" charset="0"/>
        </a:defRPr>
      </a:lvl3pPr>
      <a:lvl4pPr marL="601663" indent="-457200" algn="l" rtl="0" fontAlgn="base">
        <a:spcBef>
          <a:spcPct val="0"/>
        </a:spcBef>
        <a:spcAft>
          <a:spcPct val="0"/>
        </a:spcAft>
        <a:buClr>
          <a:srgbClr val="C3260C"/>
        </a:buClr>
        <a:buSzPct val="127000"/>
        <a:buFont typeface="Georgia" pitchFamily="-1" charset="0"/>
        <a:buChar char="*"/>
        <a:defRPr sz="5400">
          <a:solidFill>
            <a:srgbClr val="101322"/>
          </a:solidFill>
          <a:latin typeface="Trebuchet MS Bold" charset="0"/>
          <a:ea typeface="ヒラギノ角ゴ ProN W6" pitchFamily="-1" charset="-128"/>
          <a:cs typeface="ヒラギノ角ゴ ProN W6" pitchFamily="-1" charset="-128"/>
          <a:sym typeface="Trebuchet MS Bold" charset="0"/>
        </a:defRPr>
      </a:lvl4pPr>
      <a:lvl5pPr marL="601663" indent="-457200" algn="l" rtl="0" fontAlgn="base">
        <a:spcBef>
          <a:spcPct val="0"/>
        </a:spcBef>
        <a:spcAft>
          <a:spcPct val="0"/>
        </a:spcAft>
        <a:buClr>
          <a:srgbClr val="C3260C"/>
        </a:buClr>
        <a:buSzPct val="127000"/>
        <a:buFont typeface="Georgia" pitchFamily="-1" charset="0"/>
        <a:buChar char="*"/>
        <a:defRPr sz="5400">
          <a:solidFill>
            <a:srgbClr val="101322"/>
          </a:solidFill>
          <a:latin typeface="Trebuchet MS Bold" charset="0"/>
          <a:ea typeface="ヒラギノ角ゴ ProN W6" pitchFamily="-1" charset="-128"/>
          <a:cs typeface="ヒラギノ角ゴ ProN W6" pitchFamily="-1" charset="-128"/>
          <a:sym typeface="Trebuchet MS Bold" charset="0"/>
        </a:defRPr>
      </a:lvl5pPr>
      <a:lvl6pPr marL="1058863" indent="-457200" algn="l" rtl="0" fontAlgn="base">
        <a:spcBef>
          <a:spcPct val="0"/>
        </a:spcBef>
        <a:spcAft>
          <a:spcPct val="0"/>
        </a:spcAft>
        <a:buClr>
          <a:srgbClr val="C3260C"/>
        </a:buClr>
        <a:buSzPct val="127000"/>
        <a:buFont typeface="Georgia" pitchFamily="-1" charset="0"/>
        <a:buChar char="*"/>
        <a:defRPr sz="5400">
          <a:solidFill>
            <a:srgbClr val="101322"/>
          </a:solidFill>
          <a:latin typeface="Trebuchet MS Bold" charset="0"/>
          <a:ea typeface="ヒラギノ角ゴ ProN W6" pitchFamily="-1" charset="-128"/>
          <a:cs typeface="ヒラギノ角ゴ ProN W6" pitchFamily="-1" charset="-128"/>
          <a:sym typeface="Trebuchet MS Bold" charset="0"/>
        </a:defRPr>
      </a:lvl6pPr>
      <a:lvl7pPr marL="1516063" indent="-457200" algn="l" rtl="0" fontAlgn="base">
        <a:spcBef>
          <a:spcPct val="0"/>
        </a:spcBef>
        <a:spcAft>
          <a:spcPct val="0"/>
        </a:spcAft>
        <a:buClr>
          <a:srgbClr val="C3260C"/>
        </a:buClr>
        <a:buSzPct val="127000"/>
        <a:buFont typeface="Georgia" pitchFamily="-1" charset="0"/>
        <a:buChar char="*"/>
        <a:defRPr sz="5400">
          <a:solidFill>
            <a:srgbClr val="101322"/>
          </a:solidFill>
          <a:latin typeface="Trebuchet MS Bold" charset="0"/>
          <a:ea typeface="ヒラギノ角ゴ ProN W6" pitchFamily="-1" charset="-128"/>
          <a:cs typeface="ヒラギノ角ゴ ProN W6" pitchFamily="-1" charset="-128"/>
          <a:sym typeface="Trebuchet MS Bold" charset="0"/>
        </a:defRPr>
      </a:lvl7pPr>
      <a:lvl8pPr marL="1973263" indent="-457200" algn="l" rtl="0" fontAlgn="base">
        <a:spcBef>
          <a:spcPct val="0"/>
        </a:spcBef>
        <a:spcAft>
          <a:spcPct val="0"/>
        </a:spcAft>
        <a:buClr>
          <a:srgbClr val="C3260C"/>
        </a:buClr>
        <a:buSzPct val="127000"/>
        <a:buFont typeface="Georgia" pitchFamily="-1" charset="0"/>
        <a:buChar char="*"/>
        <a:defRPr sz="5400">
          <a:solidFill>
            <a:srgbClr val="101322"/>
          </a:solidFill>
          <a:latin typeface="Trebuchet MS Bold" charset="0"/>
          <a:ea typeface="ヒラギノ角ゴ ProN W6" pitchFamily="-1" charset="-128"/>
          <a:cs typeface="ヒラギノ角ゴ ProN W6" pitchFamily="-1" charset="-128"/>
          <a:sym typeface="Trebuchet MS Bold" charset="0"/>
        </a:defRPr>
      </a:lvl8pPr>
      <a:lvl9pPr marL="2430463" indent="-457200" algn="l" rtl="0" fontAlgn="base">
        <a:spcBef>
          <a:spcPct val="0"/>
        </a:spcBef>
        <a:spcAft>
          <a:spcPct val="0"/>
        </a:spcAft>
        <a:buClr>
          <a:srgbClr val="C3260C"/>
        </a:buClr>
        <a:buSzPct val="127000"/>
        <a:buFont typeface="Georgia" pitchFamily="-1" charset="0"/>
        <a:buChar char="*"/>
        <a:defRPr sz="5400">
          <a:solidFill>
            <a:srgbClr val="101322"/>
          </a:solidFill>
          <a:latin typeface="Trebuchet MS Bold" charset="0"/>
          <a:ea typeface="ヒラギノ角ゴ ProN W6" pitchFamily="-1" charset="-128"/>
          <a:cs typeface="ヒラギノ角ゴ ProN W6" pitchFamily="-1" charset="-128"/>
          <a:sym typeface="Trebuchet MS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200">
          <a:solidFill>
            <a:srgbClr val="212745"/>
          </a:solidFill>
          <a:latin typeface="+mn-lt"/>
          <a:ea typeface="+mn-ea"/>
          <a:cs typeface="+mn-cs"/>
          <a:sym typeface="Trebuchet MS" pitchFamily="-1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Trebuchet MS" pitchFamily="-1" charset="0"/>
        </a:defRPr>
      </a:lvl2pPr>
      <a:lvl3pPr marL="876300" algn="ctr" rtl="0" fontAlgn="base">
        <a:spcBef>
          <a:spcPts val="400"/>
        </a:spcBef>
        <a:spcAft>
          <a:spcPct val="0"/>
        </a:spcAft>
        <a:defRPr>
          <a:solidFill>
            <a:srgbClr val="878787"/>
          </a:solidFill>
          <a:latin typeface="+mn-lt"/>
          <a:ea typeface="+mn-ea"/>
          <a:cs typeface="+mn-cs"/>
          <a:sym typeface="Trebuchet MS" pitchFamily="-1" charset="0"/>
        </a:defRPr>
      </a:lvl3pPr>
      <a:lvl4pPr marL="1333500" algn="ctr" rtl="0" fontAlgn="base">
        <a:spcBef>
          <a:spcPts val="400"/>
        </a:spcBef>
        <a:spcAft>
          <a:spcPct val="0"/>
        </a:spcAft>
        <a:defRPr sz="1600">
          <a:solidFill>
            <a:srgbClr val="878787"/>
          </a:solidFill>
          <a:latin typeface="+mn-lt"/>
          <a:ea typeface="+mn-ea"/>
          <a:cs typeface="+mn-cs"/>
          <a:sym typeface="Trebuchet MS" pitchFamily="-1" charset="0"/>
        </a:defRPr>
      </a:lvl4pPr>
      <a:lvl5pPr marL="1790700" algn="ctr" rtl="0" fontAlgn="base">
        <a:spcBef>
          <a:spcPts val="300"/>
        </a:spcBef>
        <a:spcAft>
          <a:spcPct val="0"/>
        </a:spcAft>
        <a:defRPr sz="1400">
          <a:solidFill>
            <a:srgbClr val="878787"/>
          </a:solidFill>
          <a:latin typeface="+mn-lt"/>
          <a:ea typeface="+mn-ea"/>
          <a:cs typeface="+mn-cs"/>
          <a:sym typeface="Trebuchet MS" pitchFamily="-1" charset="0"/>
        </a:defRPr>
      </a:lvl5pPr>
      <a:lvl6pPr marL="2247900" algn="ctr" rtl="0" fontAlgn="base">
        <a:spcBef>
          <a:spcPts val="300"/>
        </a:spcBef>
        <a:spcAft>
          <a:spcPct val="0"/>
        </a:spcAft>
        <a:defRPr sz="1400">
          <a:solidFill>
            <a:srgbClr val="878787"/>
          </a:solidFill>
          <a:latin typeface="+mn-lt"/>
          <a:ea typeface="+mn-ea"/>
          <a:cs typeface="+mn-cs"/>
          <a:sym typeface="Trebuchet MS" pitchFamily="-1" charset="0"/>
        </a:defRPr>
      </a:lvl6pPr>
      <a:lvl7pPr marL="2705100" algn="ctr" rtl="0" fontAlgn="base">
        <a:spcBef>
          <a:spcPts val="300"/>
        </a:spcBef>
        <a:spcAft>
          <a:spcPct val="0"/>
        </a:spcAft>
        <a:defRPr sz="1400">
          <a:solidFill>
            <a:srgbClr val="878787"/>
          </a:solidFill>
          <a:latin typeface="+mn-lt"/>
          <a:ea typeface="+mn-ea"/>
          <a:cs typeface="+mn-cs"/>
          <a:sym typeface="Trebuchet MS" pitchFamily="-1" charset="0"/>
        </a:defRPr>
      </a:lvl7pPr>
      <a:lvl8pPr marL="3162300" algn="ctr" rtl="0" fontAlgn="base">
        <a:spcBef>
          <a:spcPts val="300"/>
        </a:spcBef>
        <a:spcAft>
          <a:spcPct val="0"/>
        </a:spcAft>
        <a:defRPr sz="1400">
          <a:solidFill>
            <a:srgbClr val="878787"/>
          </a:solidFill>
          <a:latin typeface="+mn-lt"/>
          <a:ea typeface="+mn-ea"/>
          <a:cs typeface="+mn-cs"/>
          <a:sym typeface="Trebuchet MS" pitchFamily="-1" charset="0"/>
        </a:defRPr>
      </a:lvl8pPr>
      <a:lvl9pPr marL="3619500" algn="ctr" rtl="0" fontAlgn="base">
        <a:spcBef>
          <a:spcPts val="300"/>
        </a:spcBef>
        <a:spcAft>
          <a:spcPct val="0"/>
        </a:spcAft>
        <a:defRPr sz="1400">
          <a:solidFill>
            <a:srgbClr val="878787"/>
          </a:solidFill>
          <a:latin typeface="+mn-lt"/>
          <a:ea typeface="+mn-ea"/>
          <a:cs typeface="+mn-cs"/>
          <a:sym typeface="Trebuchet MS" pitchFamily="-1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0">
          <a:gsLst>
            <a:gs pos="0">
              <a:srgbClr val="A7D9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2032000" y="457200"/>
            <a:ext cx="5967413" cy="4138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Trebuchet MS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2020888" y="4606925"/>
            <a:ext cx="5970587" cy="835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Trebuchet MS" pitchFamily="-1" charset="0"/>
              </a:rPr>
              <a:t>Click to edit Master text styles</a:t>
            </a:r>
          </a:p>
          <a:p>
            <a:pPr lvl="1"/>
            <a:r>
              <a:rPr lang="en-US">
                <a:sym typeface="Trebuchet MS" pitchFamily="-1" charset="0"/>
              </a:rPr>
              <a:t>Second level</a:t>
            </a:r>
          </a:p>
          <a:p>
            <a:pPr lvl="2"/>
            <a:r>
              <a:rPr lang="en-US">
                <a:sym typeface="Trebuchet MS" pitchFamily="-1" charset="0"/>
              </a:rPr>
              <a:t>Third level</a:t>
            </a:r>
          </a:p>
          <a:p>
            <a:pPr lvl="3"/>
            <a:r>
              <a:rPr lang="en-US">
                <a:sym typeface="Trebuchet MS" pitchFamily="-1" charset="0"/>
              </a:rPr>
              <a:t>Fourth level</a:t>
            </a:r>
          </a:p>
          <a:p>
            <a:pPr lvl="4"/>
            <a:r>
              <a:rPr lang="en-US">
                <a:sym typeface="Trebuchet MS" pitchFamily="-1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4598988" y="6283325"/>
            <a:ext cx="24923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F7F7F"/>
                </a:solidFill>
                <a:latin typeface="+mn-lt"/>
                <a:ea typeface="Trebuchet MS" pitchFamily="-1" charset="0"/>
                <a:cs typeface="Trebuchet MS" pitchFamily="-1" charset="0"/>
                <a:sym typeface="Trebuchet MS" pitchFamily="-1" charset="0"/>
              </a:defRPr>
            </a:lvl1pPr>
          </a:lstStyle>
          <a:p>
            <a:fld id="{65F159C4-EB0F-4C46-AF24-60B66A316C8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hf hdr="0" ftr="0" dt="0"/>
  <p:txStyles>
    <p:titleStyle>
      <a:lvl1pPr marL="3190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7000"/>
        <a:buFont typeface="Georgia" pitchFamily="-1" charset="0"/>
        <a:buChar char="*"/>
        <a:defRPr sz="4600">
          <a:solidFill>
            <a:srgbClr val="101322"/>
          </a:solidFill>
          <a:latin typeface="+mj-lt"/>
          <a:ea typeface="+mj-ea"/>
          <a:cs typeface="+mj-cs"/>
          <a:sym typeface="Trebuchet MS Bold" charset="0"/>
        </a:defRPr>
      </a:lvl1pPr>
      <a:lvl2pPr marL="3190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7000"/>
        <a:buFont typeface="Georgia" pitchFamily="-1" charset="0"/>
        <a:buChar char="*"/>
        <a:defRPr sz="4600">
          <a:solidFill>
            <a:srgbClr val="101322"/>
          </a:solidFill>
          <a:latin typeface="Trebuchet MS Bold" charset="0"/>
          <a:ea typeface="ヒラギノ角ゴ ProN W6" pitchFamily="-1" charset="-128"/>
          <a:cs typeface="ヒラギノ角ゴ ProN W6" pitchFamily="-1" charset="-128"/>
          <a:sym typeface="Trebuchet MS Bold" charset="0"/>
        </a:defRPr>
      </a:lvl2pPr>
      <a:lvl3pPr marL="3190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7000"/>
        <a:buFont typeface="Georgia" pitchFamily="-1" charset="0"/>
        <a:buChar char="*"/>
        <a:defRPr sz="4600">
          <a:solidFill>
            <a:srgbClr val="101322"/>
          </a:solidFill>
          <a:latin typeface="Trebuchet MS Bold" charset="0"/>
          <a:ea typeface="ヒラギノ角ゴ ProN W6" pitchFamily="-1" charset="-128"/>
          <a:cs typeface="ヒラギノ角ゴ ProN W6" pitchFamily="-1" charset="-128"/>
          <a:sym typeface="Trebuchet MS Bold" charset="0"/>
        </a:defRPr>
      </a:lvl3pPr>
      <a:lvl4pPr marL="3190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7000"/>
        <a:buFont typeface="Georgia" pitchFamily="-1" charset="0"/>
        <a:buChar char="*"/>
        <a:defRPr sz="4600">
          <a:solidFill>
            <a:srgbClr val="101322"/>
          </a:solidFill>
          <a:latin typeface="Trebuchet MS Bold" charset="0"/>
          <a:ea typeface="ヒラギノ角ゴ ProN W6" pitchFamily="-1" charset="-128"/>
          <a:cs typeface="ヒラギノ角ゴ ProN W6" pitchFamily="-1" charset="-128"/>
          <a:sym typeface="Trebuchet MS Bold" charset="0"/>
        </a:defRPr>
      </a:lvl4pPr>
      <a:lvl5pPr marL="3190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7000"/>
        <a:buFont typeface="Georgia" pitchFamily="-1" charset="0"/>
        <a:buChar char="*"/>
        <a:defRPr sz="4600">
          <a:solidFill>
            <a:srgbClr val="101322"/>
          </a:solidFill>
          <a:latin typeface="Trebuchet MS Bold" charset="0"/>
          <a:ea typeface="ヒラギノ角ゴ ProN W6" pitchFamily="-1" charset="-128"/>
          <a:cs typeface="ヒラギノ角ゴ ProN W6" pitchFamily="-1" charset="-128"/>
          <a:sym typeface="Trebuchet MS Bold" charset="0"/>
        </a:defRPr>
      </a:lvl5pPr>
      <a:lvl6pPr marL="7762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7000"/>
        <a:buFont typeface="Georgia" pitchFamily="-1" charset="0"/>
        <a:buChar char="*"/>
        <a:defRPr sz="4600">
          <a:solidFill>
            <a:srgbClr val="101322"/>
          </a:solidFill>
          <a:latin typeface="Trebuchet MS Bold" charset="0"/>
          <a:ea typeface="ヒラギノ角ゴ ProN W6" pitchFamily="-1" charset="-128"/>
          <a:cs typeface="ヒラギノ角ゴ ProN W6" pitchFamily="-1" charset="-128"/>
          <a:sym typeface="Trebuchet MS Bold" charset="0"/>
        </a:defRPr>
      </a:lvl6pPr>
      <a:lvl7pPr marL="12334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7000"/>
        <a:buFont typeface="Georgia" pitchFamily="-1" charset="0"/>
        <a:buChar char="*"/>
        <a:defRPr sz="4600">
          <a:solidFill>
            <a:srgbClr val="101322"/>
          </a:solidFill>
          <a:latin typeface="Trebuchet MS Bold" charset="0"/>
          <a:ea typeface="ヒラギノ角ゴ ProN W6" pitchFamily="-1" charset="-128"/>
          <a:cs typeface="ヒラギノ角ゴ ProN W6" pitchFamily="-1" charset="-128"/>
          <a:sym typeface="Trebuchet MS Bold" charset="0"/>
        </a:defRPr>
      </a:lvl7pPr>
      <a:lvl8pPr marL="16906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7000"/>
        <a:buFont typeface="Georgia" pitchFamily="-1" charset="0"/>
        <a:buChar char="*"/>
        <a:defRPr sz="4600">
          <a:solidFill>
            <a:srgbClr val="101322"/>
          </a:solidFill>
          <a:latin typeface="Trebuchet MS Bold" charset="0"/>
          <a:ea typeface="ヒラギノ角ゴ ProN W6" pitchFamily="-1" charset="-128"/>
          <a:cs typeface="ヒラギノ角ゴ ProN W6" pitchFamily="-1" charset="-128"/>
          <a:sym typeface="Trebuchet MS Bold" charset="0"/>
        </a:defRPr>
      </a:lvl8pPr>
      <a:lvl9pPr marL="21478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7000"/>
        <a:buFont typeface="Georgia" pitchFamily="-1" charset="0"/>
        <a:buChar char="*"/>
        <a:defRPr sz="4600">
          <a:solidFill>
            <a:srgbClr val="101322"/>
          </a:solidFill>
          <a:latin typeface="Trebuchet MS Bold" charset="0"/>
          <a:ea typeface="ヒラギノ角ゴ ProN W6" pitchFamily="-1" charset="-128"/>
          <a:cs typeface="ヒラギノ角ゴ ProN W6" pitchFamily="-1" charset="-128"/>
          <a:sym typeface="Trebuchet MS Bold" charset="0"/>
        </a:defRPr>
      </a:lvl9pPr>
    </p:titleStyle>
    <p:bodyStyle>
      <a:lvl1pPr algn="r" rtl="0" fontAlgn="base">
        <a:spcBef>
          <a:spcPts val="500"/>
        </a:spcBef>
        <a:spcAft>
          <a:spcPct val="0"/>
        </a:spcAft>
        <a:defRPr sz="2000">
          <a:solidFill>
            <a:srgbClr val="212745"/>
          </a:solidFill>
          <a:latin typeface="+mn-lt"/>
          <a:ea typeface="+mn-ea"/>
          <a:cs typeface="+mn-cs"/>
          <a:sym typeface="Trebuchet MS" pitchFamily="-1" charset="0"/>
        </a:defRPr>
      </a:lvl1pPr>
      <a:lvl2pPr marL="419100" algn="l" rtl="0" fontAlgn="base">
        <a:spcBef>
          <a:spcPts val="400"/>
        </a:spcBef>
        <a:spcAft>
          <a:spcPct val="0"/>
        </a:spcAft>
        <a:defRPr>
          <a:solidFill>
            <a:srgbClr val="878787"/>
          </a:solidFill>
          <a:latin typeface="+mn-lt"/>
          <a:ea typeface="+mn-ea"/>
          <a:cs typeface="+mn-cs"/>
          <a:sym typeface="Trebuchet MS" pitchFamily="-1" charset="0"/>
        </a:defRPr>
      </a:lvl2pPr>
      <a:lvl3pPr marL="876300" algn="l" rtl="0" fontAlgn="base">
        <a:spcBef>
          <a:spcPts val="400"/>
        </a:spcBef>
        <a:spcAft>
          <a:spcPct val="0"/>
        </a:spcAft>
        <a:defRPr sz="1600">
          <a:solidFill>
            <a:srgbClr val="878787"/>
          </a:solidFill>
          <a:latin typeface="+mn-lt"/>
          <a:ea typeface="+mn-ea"/>
          <a:cs typeface="+mn-cs"/>
          <a:sym typeface="Trebuchet MS" pitchFamily="-1" charset="0"/>
        </a:defRPr>
      </a:lvl3pPr>
      <a:lvl4pPr marL="1333500" algn="l" rtl="0" fontAlgn="base">
        <a:spcBef>
          <a:spcPts val="300"/>
        </a:spcBef>
        <a:spcAft>
          <a:spcPct val="0"/>
        </a:spcAft>
        <a:defRPr sz="1400">
          <a:solidFill>
            <a:srgbClr val="878787"/>
          </a:solidFill>
          <a:latin typeface="+mn-lt"/>
          <a:ea typeface="+mn-ea"/>
          <a:cs typeface="+mn-cs"/>
          <a:sym typeface="Trebuchet MS" pitchFamily="-1" charset="0"/>
        </a:defRPr>
      </a:lvl4pPr>
      <a:lvl5pPr marL="1790700" algn="l" rtl="0" fontAlgn="base">
        <a:spcBef>
          <a:spcPts val="300"/>
        </a:spcBef>
        <a:spcAft>
          <a:spcPct val="0"/>
        </a:spcAft>
        <a:defRPr sz="1400">
          <a:solidFill>
            <a:srgbClr val="878787"/>
          </a:solidFill>
          <a:latin typeface="+mn-lt"/>
          <a:ea typeface="+mn-ea"/>
          <a:cs typeface="+mn-cs"/>
          <a:sym typeface="Trebuchet MS" pitchFamily="-1" charset="0"/>
        </a:defRPr>
      </a:lvl5pPr>
      <a:lvl6pPr marL="2247900" algn="l" rtl="0" fontAlgn="base">
        <a:spcBef>
          <a:spcPts val="300"/>
        </a:spcBef>
        <a:spcAft>
          <a:spcPct val="0"/>
        </a:spcAft>
        <a:defRPr sz="1400">
          <a:solidFill>
            <a:srgbClr val="878787"/>
          </a:solidFill>
          <a:latin typeface="+mn-lt"/>
          <a:ea typeface="+mn-ea"/>
          <a:cs typeface="+mn-cs"/>
          <a:sym typeface="Trebuchet MS" pitchFamily="-1" charset="0"/>
        </a:defRPr>
      </a:lvl6pPr>
      <a:lvl7pPr marL="2705100" algn="l" rtl="0" fontAlgn="base">
        <a:spcBef>
          <a:spcPts val="300"/>
        </a:spcBef>
        <a:spcAft>
          <a:spcPct val="0"/>
        </a:spcAft>
        <a:defRPr sz="1400">
          <a:solidFill>
            <a:srgbClr val="878787"/>
          </a:solidFill>
          <a:latin typeface="+mn-lt"/>
          <a:ea typeface="+mn-ea"/>
          <a:cs typeface="+mn-cs"/>
          <a:sym typeface="Trebuchet MS" pitchFamily="-1" charset="0"/>
        </a:defRPr>
      </a:lvl7pPr>
      <a:lvl8pPr marL="3162300" algn="l" rtl="0" fontAlgn="base">
        <a:spcBef>
          <a:spcPts val="300"/>
        </a:spcBef>
        <a:spcAft>
          <a:spcPct val="0"/>
        </a:spcAft>
        <a:defRPr sz="1400">
          <a:solidFill>
            <a:srgbClr val="878787"/>
          </a:solidFill>
          <a:latin typeface="+mn-lt"/>
          <a:ea typeface="+mn-ea"/>
          <a:cs typeface="+mn-cs"/>
          <a:sym typeface="Trebuchet MS" pitchFamily="-1" charset="0"/>
        </a:defRPr>
      </a:lvl8pPr>
      <a:lvl9pPr marL="3619500" algn="l" rtl="0" fontAlgn="base">
        <a:spcBef>
          <a:spcPts val="300"/>
        </a:spcBef>
        <a:spcAft>
          <a:spcPct val="0"/>
        </a:spcAft>
        <a:defRPr sz="1400">
          <a:solidFill>
            <a:srgbClr val="878787"/>
          </a:solidFill>
          <a:latin typeface="+mn-lt"/>
          <a:ea typeface="+mn-ea"/>
          <a:cs typeface="+mn-cs"/>
          <a:sym typeface="Trebuchet MS" pitchFamily="-1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0">
          <a:gsLst>
            <a:gs pos="0">
              <a:srgbClr val="A7D9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4598988" y="6283325"/>
            <a:ext cx="24923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F7F7F"/>
                </a:solidFill>
                <a:latin typeface="+mn-lt"/>
                <a:ea typeface="Trebuchet MS" pitchFamily="-1" charset="0"/>
                <a:cs typeface="Trebuchet MS" pitchFamily="-1" charset="0"/>
                <a:sym typeface="Trebuchet MS" pitchFamily="-1" charset="0"/>
              </a:defRPr>
            </a:lvl1pPr>
          </a:lstStyle>
          <a:p>
            <a:fld id="{6F7608D3-70E8-2C4E-8259-0875CE2784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7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792288" y="4371975"/>
            <a:ext cx="6513512" cy="2486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Trebuchet MS Bold" charset="0"/>
              </a:rPr>
              <a:t>Click to edit Master title style</a:t>
            </a:r>
          </a:p>
        </p:txBody>
      </p:sp>
      <p:sp>
        <p:nvSpPr>
          <p:cNvPr id="307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143000" y="730250"/>
            <a:ext cx="6400800" cy="3475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Trebuchet MS" pitchFamily="-1" charset="0"/>
              </a:rPr>
              <a:t>Click to edit Master text styles</a:t>
            </a:r>
          </a:p>
          <a:p>
            <a:pPr lvl="1"/>
            <a:r>
              <a:rPr lang="en-US">
                <a:sym typeface="Trebuchet MS" pitchFamily="-1" charset="0"/>
              </a:rPr>
              <a:t>Second level</a:t>
            </a:r>
          </a:p>
          <a:p>
            <a:pPr lvl="2"/>
            <a:r>
              <a:rPr lang="en-US">
                <a:sym typeface="Trebuchet MS" pitchFamily="-1" charset="0"/>
              </a:rPr>
              <a:t>Third level</a:t>
            </a:r>
          </a:p>
          <a:p>
            <a:pPr lvl="3"/>
            <a:r>
              <a:rPr lang="en-US">
                <a:sym typeface="Trebuchet MS" pitchFamily="-1" charset="0"/>
              </a:rPr>
              <a:t>Fourth level</a:t>
            </a:r>
          </a:p>
          <a:p>
            <a:pPr lvl="4"/>
            <a:r>
              <a:rPr lang="en-US">
                <a:sym typeface="Trebuchet MS" pitchFamily="-1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hf hdr="0" ftr="0" dt="0"/>
  <p:txStyles>
    <p:titleStyle>
      <a:lvl1pPr marL="3190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7000"/>
        <a:buFont typeface="Georgia" pitchFamily="-1" charset="0"/>
        <a:buChar char="*"/>
        <a:defRPr sz="4600">
          <a:solidFill>
            <a:srgbClr val="101322"/>
          </a:solidFill>
          <a:latin typeface="+mj-lt"/>
          <a:ea typeface="+mj-ea"/>
          <a:cs typeface="+mj-cs"/>
          <a:sym typeface="Trebuchet MS Bold" charset="0"/>
        </a:defRPr>
      </a:lvl1pPr>
      <a:lvl2pPr marL="3190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7000"/>
        <a:buFont typeface="Georgia" pitchFamily="-1" charset="0"/>
        <a:buChar char="*"/>
        <a:defRPr sz="4600">
          <a:solidFill>
            <a:srgbClr val="101322"/>
          </a:solidFill>
          <a:latin typeface="Trebuchet MS Bold" charset="0"/>
          <a:ea typeface="ヒラギノ角ゴ ProN W6" pitchFamily="-1" charset="-128"/>
          <a:cs typeface="ヒラギノ角ゴ ProN W6" pitchFamily="-1" charset="-128"/>
          <a:sym typeface="Trebuchet MS Bold" charset="0"/>
        </a:defRPr>
      </a:lvl2pPr>
      <a:lvl3pPr marL="3190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7000"/>
        <a:buFont typeface="Georgia" pitchFamily="-1" charset="0"/>
        <a:buChar char="*"/>
        <a:defRPr sz="4600">
          <a:solidFill>
            <a:srgbClr val="101322"/>
          </a:solidFill>
          <a:latin typeface="Trebuchet MS Bold" charset="0"/>
          <a:ea typeface="ヒラギノ角ゴ ProN W6" pitchFamily="-1" charset="-128"/>
          <a:cs typeface="ヒラギノ角ゴ ProN W6" pitchFamily="-1" charset="-128"/>
          <a:sym typeface="Trebuchet MS Bold" charset="0"/>
        </a:defRPr>
      </a:lvl3pPr>
      <a:lvl4pPr marL="3190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7000"/>
        <a:buFont typeface="Georgia" pitchFamily="-1" charset="0"/>
        <a:buChar char="*"/>
        <a:defRPr sz="4600">
          <a:solidFill>
            <a:srgbClr val="101322"/>
          </a:solidFill>
          <a:latin typeface="Trebuchet MS Bold" charset="0"/>
          <a:ea typeface="ヒラギノ角ゴ ProN W6" pitchFamily="-1" charset="-128"/>
          <a:cs typeface="ヒラギノ角ゴ ProN W6" pitchFamily="-1" charset="-128"/>
          <a:sym typeface="Trebuchet MS Bold" charset="0"/>
        </a:defRPr>
      </a:lvl4pPr>
      <a:lvl5pPr marL="3190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7000"/>
        <a:buFont typeface="Georgia" pitchFamily="-1" charset="0"/>
        <a:buChar char="*"/>
        <a:defRPr sz="4600">
          <a:solidFill>
            <a:srgbClr val="101322"/>
          </a:solidFill>
          <a:latin typeface="Trebuchet MS Bold" charset="0"/>
          <a:ea typeface="ヒラギノ角ゴ ProN W6" pitchFamily="-1" charset="-128"/>
          <a:cs typeface="ヒラギノ角ゴ ProN W6" pitchFamily="-1" charset="-128"/>
          <a:sym typeface="Trebuchet MS Bold" charset="0"/>
        </a:defRPr>
      </a:lvl5pPr>
      <a:lvl6pPr marL="7762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7000"/>
        <a:buFont typeface="Georgia" pitchFamily="-1" charset="0"/>
        <a:buChar char="*"/>
        <a:defRPr sz="4600">
          <a:solidFill>
            <a:srgbClr val="101322"/>
          </a:solidFill>
          <a:latin typeface="Trebuchet MS Bold" charset="0"/>
          <a:ea typeface="ヒラギノ角ゴ ProN W6" pitchFamily="-1" charset="-128"/>
          <a:cs typeface="ヒラギノ角ゴ ProN W6" pitchFamily="-1" charset="-128"/>
          <a:sym typeface="Trebuchet MS Bold" charset="0"/>
        </a:defRPr>
      </a:lvl6pPr>
      <a:lvl7pPr marL="12334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7000"/>
        <a:buFont typeface="Georgia" pitchFamily="-1" charset="0"/>
        <a:buChar char="*"/>
        <a:defRPr sz="4600">
          <a:solidFill>
            <a:srgbClr val="101322"/>
          </a:solidFill>
          <a:latin typeface="Trebuchet MS Bold" charset="0"/>
          <a:ea typeface="ヒラギノ角ゴ ProN W6" pitchFamily="-1" charset="-128"/>
          <a:cs typeface="ヒラギノ角ゴ ProN W6" pitchFamily="-1" charset="-128"/>
          <a:sym typeface="Trebuchet MS Bold" charset="0"/>
        </a:defRPr>
      </a:lvl7pPr>
      <a:lvl8pPr marL="16906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7000"/>
        <a:buFont typeface="Georgia" pitchFamily="-1" charset="0"/>
        <a:buChar char="*"/>
        <a:defRPr sz="4600">
          <a:solidFill>
            <a:srgbClr val="101322"/>
          </a:solidFill>
          <a:latin typeface="Trebuchet MS Bold" charset="0"/>
          <a:ea typeface="ヒラギノ角ゴ ProN W6" pitchFamily="-1" charset="-128"/>
          <a:cs typeface="ヒラギノ角ゴ ProN W6" pitchFamily="-1" charset="-128"/>
          <a:sym typeface="Trebuchet MS Bold" charset="0"/>
        </a:defRPr>
      </a:lvl8pPr>
      <a:lvl9pPr marL="21478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7000"/>
        <a:buFont typeface="Georgia" pitchFamily="-1" charset="0"/>
        <a:buChar char="*"/>
        <a:defRPr sz="4600">
          <a:solidFill>
            <a:srgbClr val="101322"/>
          </a:solidFill>
          <a:latin typeface="Trebuchet MS Bold" charset="0"/>
          <a:ea typeface="ヒラギノ角ゴ ProN W6" pitchFamily="-1" charset="-128"/>
          <a:cs typeface="ヒラギノ角ゴ ProN W6" pitchFamily="-1" charset="-128"/>
          <a:sym typeface="Trebuchet MS Bold" charset="0"/>
        </a:defRPr>
      </a:lvl9pPr>
    </p:titleStyle>
    <p:bodyStyle>
      <a:lvl1pPr marL="190500" indent="-184150" algn="l" rtl="0" fontAlgn="base">
        <a:spcBef>
          <a:spcPts val="500"/>
        </a:spcBef>
        <a:spcAft>
          <a:spcPct val="0"/>
        </a:spcAft>
        <a:buClr>
          <a:srgbClr val="C3260C"/>
        </a:buClr>
        <a:buSzPct val="129000"/>
        <a:buFont typeface="Georgia" pitchFamily="-1" charset="0"/>
        <a:buChar char="*"/>
        <a:defRPr sz="2200">
          <a:solidFill>
            <a:srgbClr val="3F3F3F"/>
          </a:solidFill>
          <a:latin typeface="+mn-lt"/>
          <a:ea typeface="+mn-ea"/>
          <a:cs typeface="+mn-cs"/>
          <a:sym typeface="Trebuchet MS" pitchFamily="-1" charset="0"/>
        </a:defRPr>
      </a:lvl1pPr>
      <a:lvl2pPr marL="509588" indent="-182563" algn="l" rtl="0" fontAlgn="base">
        <a:spcBef>
          <a:spcPts val="500"/>
        </a:spcBef>
        <a:spcAft>
          <a:spcPct val="0"/>
        </a:spcAft>
        <a:buClr>
          <a:srgbClr val="C3260C"/>
        </a:buClr>
        <a:buSzPct val="129000"/>
        <a:buFont typeface="Georgia" pitchFamily="-1" charset="0"/>
        <a:buChar char="*"/>
        <a:defRPr sz="2000">
          <a:solidFill>
            <a:srgbClr val="3F3F3F"/>
          </a:solidFill>
          <a:latin typeface="+mn-lt"/>
          <a:ea typeface="+mn-ea"/>
          <a:cs typeface="+mn-cs"/>
          <a:sym typeface="Trebuchet MS" pitchFamily="-1" charset="0"/>
        </a:defRPr>
      </a:lvl2pPr>
      <a:lvl3pPr marL="784225" indent="-182563" algn="l" rtl="0" fontAlgn="base">
        <a:spcBef>
          <a:spcPts val="400"/>
        </a:spcBef>
        <a:spcAft>
          <a:spcPct val="0"/>
        </a:spcAft>
        <a:buClr>
          <a:srgbClr val="C3260C"/>
        </a:buClr>
        <a:buSzPct val="129000"/>
        <a:buFont typeface="Georgia" pitchFamily="-1" charset="0"/>
        <a:buChar char="*"/>
        <a:defRPr>
          <a:solidFill>
            <a:srgbClr val="3F3F3F"/>
          </a:solidFill>
          <a:latin typeface="+mn-lt"/>
          <a:ea typeface="+mn-ea"/>
          <a:cs typeface="+mn-cs"/>
          <a:sym typeface="Trebuchet MS" pitchFamily="-1" charset="0"/>
        </a:defRPr>
      </a:lvl3pPr>
      <a:lvl4pPr marL="1058863" indent="-182563" algn="l" rtl="0" fontAlgn="base">
        <a:spcBef>
          <a:spcPts val="400"/>
        </a:spcBef>
        <a:spcAft>
          <a:spcPct val="0"/>
        </a:spcAft>
        <a:buClr>
          <a:srgbClr val="C3260C"/>
        </a:buClr>
        <a:buSzPct val="129000"/>
        <a:buFont typeface="Georgia" pitchFamily="-1" charset="0"/>
        <a:buChar char="*"/>
        <a:defRPr sz="1600">
          <a:solidFill>
            <a:srgbClr val="3F3F3F"/>
          </a:solidFill>
          <a:latin typeface="+mn-lt"/>
          <a:ea typeface="+mn-ea"/>
          <a:cs typeface="+mn-cs"/>
          <a:sym typeface="Trebuchet MS" pitchFamily="-1" charset="0"/>
        </a:defRPr>
      </a:lvl4pPr>
      <a:lvl5pPr marL="1350963" indent="-182563" algn="l" rtl="0" fontAlgn="base">
        <a:spcBef>
          <a:spcPts val="300"/>
        </a:spcBef>
        <a:spcAft>
          <a:spcPct val="0"/>
        </a:spcAft>
        <a:buClr>
          <a:srgbClr val="C3260C"/>
        </a:buClr>
        <a:buSzPct val="129000"/>
        <a:buFont typeface="Georgia" pitchFamily="-1" charset="0"/>
        <a:buChar char="*"/>
        <a:defRPr sz="1400">
          <a:solidFill>
            <a:srgbClr val="3F3F3F"/>
          </a:solidFill>
          <a:latin typeface="+mn-lt"/>
          <a:ea typeface="+mn-ea"/>
          <a:cs typeface="+mn-cs"/>
          <a:sym typeface="Trebuchet MS" pitchFamily="-1" charset="0"/>
        </a:defRPr>
      </a:lvl5pPr>
      <a:lvl6pPr marL="1808163" indent="-182563" algn="l" rtl="0" fontAlgn="base">
        <a:spcBef>
          <a:spcPts val="300"/>
        </a:spcBef>
        <a:spcAft>
          <a:spcPct val="0"/>
        </a:spcAft>
        <a:buClr>
          <a:srgbClr val="C3260C"/>
        </a:buClr>
        <a:buSzPct val="129000"/>
        <a:buFont typeface="Georgia" pitchFamily="-1" charset="0"/>
        <a:buChar char="*"/>
        <a:defRPr sz="1400">
          <a:solidFill>
            <a:srgbClr val="3F3F3F"/>
          </a:solidFill>
          <a:latin typeface="+mn-lt"/>
          <a:ea typeface="+mn-ea"/>
          <a:cs typeface="+mn-cs"/>
          <a:sym typeface="Trebuchet MS" pitchFamily="-1" charset="0"/>
        </a:defRPr>
      </a:lvl6pPr>
      <a:lvl7pPr marL="2265363" indent="-182563" algn="l" rtl="0" fontAlgn="base">
        <a:spcBef>
          <a:spcPts val="300"/>
        </a:spcBef>
        <a:spcAft>
          <a:spcPct val="0"/>
        </a:spcAft>
        <a:buClr>
          <a:srgbClr val="C3260C"/>
        </a:buClr>
        <a:buSzPct val="129000"/>
        <a:buFont typeface="Georgia" pitchFamily="-1" charset="0"/>
        <a:buChar char="*"/>
        <a:defRPr sz="1400">
          <a:solidFill>
            <a:srgbClr val="3F3F3F"/>
          </a:solidFill>
          <a:latin typeface="+mn-lt"/>
          <a:ea typeface="+mn-ea"/>
          <a:cs typeface="+mn-cs"/>
          <a:sym typeface="Trebuchet MS" pitchFamily="-1" charset="0"/>
        </a:defRPr>
      </a:lvl7pPr>
      <a:lvl8pPr marL="2722563" indent="-182563" algn="l" rtl="0" fontAlgn="base">
        <a:spcBef>
          <a:spcPts val="300"/>
        </a:spcBef>
        <a:spcAft>
          <a:spcPct val="0"/>
        </a:spcAft>
        <a:buClr>
          <a:srgbClr val="C3260C"/>
        </a:buClr>
        <a:buSzPct val="129000"/>
        <a:buFont typeface="Georgia" pitchFamily="-1" charset="0"/>
        <a:buChar char="*"/>
        <a:defRPr sz="1400">
          <a:solidFill>
            <a:srgbClr val="3F3F3F"/>
          </a:solidFill>
          <a:latin typeface="+mn-lt"/>
          <a:ea typeface="+mn-ea"/>
          <a:cs typeface="+mn-cs"/>
          <a:sym typeface="Trebuchet MS" pitchFamily="-1" charset="0"/>
        </a:defRPr>
      </a:lvl8pPr>
      <a:lvl9pPr marL="3179763" indent="-182563" algn="l" rtl="0" fontAlgn="base">
        <a:spcBef>
          <a:spcPts val="300"/>
        </a:spcBef>
        <a:spcAft>
          <a:spcPct val="0"/>
        </a:spcAft>
        <a:buClr>
          <a:srgbClr val="C3260C"/>
        </a:buClr>
        <a:buSzPct val="129000"/>
        <a:buFont typeface="Georgia" pitchFamily="-1" charset="0"/>
        <a:buChar char="*"/>
        <a:defRPr sz="1400">
          <a:solidFill>
            <a:srgbClr val="3F3F3F"/>
          </a:solidFill>
          <a:latin typeface="+mn-lt"/>
          <a:ea typeface="+mn-ea"/>
          <a:cs typeface="+mn-cs"/>
          <a:sym typeface="Trebuchet MS" pitchFamily="-1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889000" y="3530600"/>
            <a:ext cx="7353300" cy="80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" charset="0"/>
              </a:rPr>
              <a:t>Click to edit Master text styles</a:t>
            </a:r>
          </a:p>
          <a:p>
            <a:pPr lvl="1"/>
            <a:r>
              <a:rPr lang="en-US">
                <a:sym typeface="Gill Sans" pitchFamily="-1" charset="0"/>
              </a:rPr>
              <a:t>Second level</a:t>
            </a:r>
          </a:p>
          <a:p>
            <a:pPr lvl="2"/>
            <a:r>
              <a:rPr lang="en-US">
                <a:sym typeface="Gill Sans" pitchFamily="-1" charset="0"/>
              </a:rPr>
              <a:t>Third level</a:t>
            </a:r>
          </a:p>
          <a:p>
            <a:pPr lvl="3"/>
            <a:r>
              <a:rPr lang="en-US">
                <a:sym typeface="Gill Sans" pitchFamily="-1" charset="0"/>
              </a:rPr>
              <a:t>Fourth level</a:t>
            </a:r>
          </a:p>
          <a:p>
            <a:pPr lvl="4"/>
            <a:r>
              <a:rPr lang="en-US">
                <a:sym typeface="Gill Sans" pitchFamily="-1" charset="0"/>
              </a:rPr>
              <a:t>Fifth level</a:t>
            </a:r>
          </a:p>
        </p:txBody>
      </p:sp>
      <p:sp>
        <p:nvSpPr>
          <p:cNvPr id="409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889000" y="1155700"/>
            <a:ext cx="7353300" cy="232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  <a:sym typeface="Gill Sans" pitchFamily="-1" charset="0"/>
        </a:defRPr>
      </a:lvl1pPr>
      <a:lvl2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pitchFamily="-1" charset="0"/>
          <a:ea typeface="ヒラギノ角ゴ ProN W3" pitchFamily="-1" charset="-128"/>
          <a:cs typeface="ヒラギノ角ゴ ProN W3" pitchFamily="-1" charset="-128"/>
          <a:sym typeface="Gill Sans" pitchFamily="-1" charset="0"/>
        </a:defRPr>
      </a:lvl2pPr>
      <a:lvl3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pitchFamily="-1" charset="0"/>
          <a:ea typeface="ヒラギノ角ゴ ProN W3" pitchFamily="-1" charset="-128"/>
          <a:cs typeface="ヒラギノ角ゴ ProN W3" pitchFamily="-1" charset="-128"/>
          <a:sym typeface="Gill Sans" pitchFamily="-1" charset="0"/>
        </a:defRPr>
      </a:lvl3pPr>
      <a:lvl4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pitchFamily="-1" charset="0"/>
          <a:ea typeface="ヒラギノ角ゴ ProN W3" pitchFamily="-1" charset="-128"/>
          <a:cs typeface="ヒラギノ角ゴ ProN W3" pitchFamily="-1" charset="-128"/>
          <a:sym typeface="Gill Sans" pitchFamily="-1" charset="0"/>
        </a:defRPr>
      </a:lvl4pPr>
      <a:lvl5pPr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pitchFamily="-1" charset="0"/>
          <a:ea typeface="ヒラギノ角ゴ ProN W3" pitchFamily="-1" charset="-128"/>
          <a:cs typeface="ヒラギノ角ゴ ProN W3" pitchFamily="-1" charset="-128"/>
          <a:sym typeface="Gill Sans" pitchFamily="-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pitchFamily="-1" charset="0"/>
          <a:ea typeface="ヒラギノ角ゴ ProN W3" pitchFamily="-1" charset="-128"/>
          <a:cs typeface="ヒラギノ角ゴ ProN W3" pitchFamily="-1" charset="-128"/>
          <a:sym typeface="Gill Sans" pitchFamily="-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pitchFamily="-1" charset="0"/>
          <a:ea typeface="ヒラギノ角ゴ ProN W3" pitchFamily="-1" charset="-128"/>
          <a:cs typeface="ヒラギノ角ゴ ProN W3" pitchFamily="-1" charset="-128"/>
          <a:sym typeface="Gill Sans" pitchFamily="-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pitchFamily="-1" charset="0"/>
          <a:ea typeface="ヒラギノ角ゴ ProN W3" pitchFamily="-1" charset="-128"/>
          <a:cs typeface="ヒラギノ角ゴ ProN W3" pitchFamily="-1" charset="-128"/>
          <a:sym typeface="Gill Sans" pitchFamily="-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pitchFamily="-1" charset="0"/>
          <a:ea typeface="ヒラギノ角ゴ ProN W3" pitchFamily="-1" charset="-128"/>
          <a:cs typeface="ヒラギノ角ゴ ProN W3" pitchFamily="-1" charset="-128"/>
          <a:sym typeface="Gill Sans" pitchFamily="-1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pitchFamily="-1" charset="0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pitchFamily="-1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pitchFamily="-1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pitchFamily="-1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pitchFamily="-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pitchFamily="-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pitchFamily="-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pitchFamily="-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pitchFamily="-1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tplagge/Desktop/Cook%20County%20Land%20Bank%20D%2312A2A5C/foreclosures_sfh_byyear-1.mov" TargetMode="External"/><Relationship Id="rId2" Type="http://schemas.openxmlformats.org/officeDocument/2006/relationships/slideLayout" Target="../slideLayouts/slideLayout35.xml"/><Relationship Id="rId3" Type="http://schemas.openxmlformats.org/officeDocument/2006/relationships/image" Target="../media/image9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3865563"/>
            <a:ext cx="9156700" cy="2992437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37000">
                <a:srgbClr val="FFFFFF">
                  <a:alpha val="83439"/>
                </a:srgbClr>
              </a:gs>
              <a:gs pos="100000">
                <a:srgbClr val="B4DCFA">
                  <a:alpha val="90999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" name="Rectangle 2"/>
          <p:cNvSpPr>
            <a:spLocks/>
          </p:cNvSpPr>
          <p:nvPr/>
        </p:nvSpPr>
        <p:spPr bwMode="auto">
          <a:xfrm>
            <a:off x="0" y="20637"/>
            <a:ext cx="9156700" cy="3865563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48000">
                <a:srgbClr val="FFFFFF">
                  <a:alpha val="83800"/>
                </a:srgbClr>
              </a:gs>
              <a:gs pos="100000">
                <a:srgbClr val="B4DCFA">
                  <a:alpha val="8900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/>
          </p:cNvSpPr>
          <p:nvPr/>
        </p:nvSpPr>
        <p:spPr bwMode="auto">
          <a:xfrm>
            <a:off x="0" y="2651125"/>
            <a:ext cx="9156700" cy="22860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8999">
                <a:srgbClr val="FFFFFF">
                  <a:alpha val="0"/>
                </a:srgbClr>
              </a:gs>
              <a:gs pos="45000">
                <a:srgbClr val="B4DCFA">
                  <a:alpha val="0"/>
                </a:srgbClr>
              </a:gs>
              <a:gs pos="54999">
                <a:srgbClr val="FFFFFF">
                  <a:alpha val="0"/>
                </a:srgbClr>
              </a:gs>
              <a:gs pos="64999">
                <a:srgbClr val="B4DCFA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Oval 4"/>
          <p:cNvSpPr>
            <a:spLocks/>
          </p:cNvSpPr>
          <p:nvPr/>
        </p:nvSpPr>
        <p:spPr bwMode="auto">
          <a:xfrm>
            <a:off x="0" y="1600200"/>
            <a:ext cx="9144000" cy="510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598988" y="6283325"/>
            <a:ext cx="24923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fld id="{CA540009-7C7E-1749-8BC4-70A197AD6ED4}" type="slidenum">
              <a:rPr lang="en-US" sz="1200">
                <a:solidFill>
                  <a:srgbClr val="7F7F7F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pPr/>
              <a:t>1</a:t>
            </a:fld>
            <a:endParaRPr lang="en-US" sz="1200">
              <a:solidFill>
                <a:srgbClr val="7F7F7F"/>
              </a:solidFill>
              <a:latin typeface="Trebuchet MS" pitchFamily="-1" charset="0"/>
              <a:ea typeface="Trebuchet MS" pitchFamily="-1" charset="0"/>
              <a:cs typeface="Trebuchet MS" pitchFamily="-1" charset="0"/>
              <a:sym typeface="Trebuchet MS" pitchFamily="-1" charset="0"/>
            </a:endParaRPr>
          </a:p>
        </p:txBody>
      </p:sp>
      <p:sp>
        <p:nvSpPr>
          <p:cNvPr id="5126" name="Rectangle 6"/>
          <p:cNvSpPr>
            <a:spLocks noChangeArrowheads="1"/>
          </p:cNvSpPr>
          <p:nvPr>
            <p:ph type="body" idx="1"/>
          </p:nvPr>
        </p:nvSpPr>
        <p:spPr>
          <a:xfrm>
            <a:off x="3200400" y="5105400"/>
            <a:ext cx="5635625" cy="881063"/>
          </a:xfrm>
          <a:ln/>
        </p:spPr>
        <p:txBody>
          <a:bodyPr/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1400"/>
              <a:t>Cook County Land Bank Authority</a:t>
            </a:r>
            <a:endParaRPr lang="en-US"/>
          </a:p>
          <a:p>
            <a:pPr algn="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Data &amp; Analytics Committee</a:t>
            </a:r>
            <a:endParaRPr lang="en-US"/>
          </a:p>
          <a:p>
            <a:pPr algn="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July 11, 2013 </a:t>
            </a:r>
          </a:p>
        </p:txBody>
      </p:sp>
      <p:sp>
        <p:nvSpPr>
          <p:cNvPr id="5127" name="Rectangle 7"/>
          <p:cNvSpPr>
            <a:spLocks noChangeArrowheads="1"/>
          </p:cNvSpPr>
          <p:nvPr>
            <p:ph type="title"/>
          </p:nvPr>
        </p:nvSpPr>
        <p:spPr>
          <a:xfrm>
            <a:off x="685800" y="1143000"/>
            <a:ext cx="7326313" cy="3962400"/>
          </a:xfrm>
          <a:ln/>
        </p:spPr>
        <p:txBody>
          <a:bodyPr/>
          <a:lstStyle/>
          <a:p>
            <a:r>
              <a:rPr lang="en-US">
                <a:solidFill>
                  <a:srgbClr val="1746FF">
                    <a:alpha val="77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Cook County Land Bank Data Collaborative </a:t>
            </a:r>
            <a:endParaRPr lang="en-US">
              <a:solidFill>
                <a:srgbClr val="1746FF">
                  <a:alpha val="77000"/>
                </a:srgb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-1" charset="0"/>
              <a:ea typeface="ヒラギノ角ゴ ProN W3" pitchFamily="-1" charset="-128"/>
              <a:cs typeface="ヒラギノ角ゴ ProN W3" pitchFamily="-1" charset="-128"/>
              <a:sym typeface="Trebuchet MS" pitchFamily="-1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4095750"/>
            <a:ext cx="3340100" cy="250507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4338" name="Rectangle 2"/>
          <p:cNvSpPr>
            <a:spLocks/>
          </p:cNvSpPr>
          <p:nvPr/>
        </p:nvSpPr>
        <p:spPr bwMode="auto">
          <a:xfrm>
            <a:off x="101600" y="844550"/>
            <a:ext cx="2108200" cy="99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1200" b="1">
                <a:solidFill>
                  <a:schemeClr val="tx1"/>
                </a:solidFill>
                <a:ea typeface="Gill Sans" pitchFamily="-1" charset="0"/>
                <a:cs typeface="Gill Sans" pitchFamily="-1" charset="0"/>
              </a:rPr>
              <a:t>Search by:</a:t>
            </a:r>
          </a:p>
          <a:p>
            <a:pPr algn="l"/>
            <a:endParaRPr lang="en-US" sz="1200">
              <a:solidFill>
                <a:schemeClr val="tx1"/>
              </a:solidFill>
              <a:ea typeface="Gill Sans" pitchFamily="-1" charset="0"/>
              <a:cs typeface="Gill Sans" pitchFamily="-1" charset="0"/>
            </a:endParaRPr>
          </a:p>
          <a:p>
            <a:pPr algn="l"/>
            <a:r>
              <a:rPr lang="en-US" sz="1200">
                <a:solidFill>
                  <a:schemeClr val="tx1"/>
                </a:solidFill>
                <a:ea typeface="Gill Sans" pitchFamily="-1" charset="0"/>
                <a:cs typeface="Gill Sans" pitchFamily="-1" charset="0"/>
              </a:rPr>
              <a:t>PIN</a:t>
            </a:r>
          </a:p>
          <a:p>
            <a:pPr algn="l"/>
            <a:endParaRPr lang="en-US" sz="1200">
              <a:solidFill>
                <a:schemeClr val="tx1"/>
              </a:solidFill>
              <a:ea typeface="Gill Sans" pitchFamily="-1" charset="0"/>
              <a:cs typeface="Gill Sans" pitchFamily="-1" charset="0"/>
            </a:endParaRPr>
          </a:p>
          <a:p>
            <a:pPr algn="l"/>
            <a:r>
              <a:rPr lang="en-US" sz="1200">
                <a:solidFill>
                  <a:schemeClr val="tx1"/>
                </a:solidFill>
                <a:ea typeface="Gill Sans" pitchFamily="-1" charset="0"/>
                <a:cs typeface="Gill Sans" pitchFamily="-1" charset="0"/>
              </a:rPr>
              <a:t>Address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2049463" y="33338"/>
            <a:ext cx="3175" cy="699452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746125" y="1214438"/>
            <a:ext cx="1079500" cy="25400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900">
                <a:solidFill>
                  <a:schemeClr val="tx1"/>
                </a:solidFill>
                <a:ea typeface="Gill Sans" pitchFamily="-1" charset="0"/>
                <a:cs typeface="Gill Sans" pitchFamily="-1" charset="0"/>
              </a:rPr>
              <a:t> </a:t>
            </a:r>
          </a:p>
        </p:txBody>
      </p:sp>
      <p:sp>
        <p:nvSpPr>
          <p:cNvPr id="14341" name="Rectangle 5"/>
          <p:cNvSpPr>
            <a:spLocks/>
          </p:cNvSpPr>
          <p:nvPr/>
        </p:nvSpPr>
        <p:spPr bwMode="auto">
          <a:xfrm>
            <a:off x="736600" y="1581150"/>
            <a:ext cx="1079500" cy="25400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900">
                <a:solidFill>
                  <a:schemeClr val="tx1"/>
                </a:solidFill>
                <a:ea typeface="Gill Sans" pitchFamily="-1" charset="0"/>
                <a:cs typeface="Gill Sans" pitchFamily="-1" charset="0"/>
              </a:rPr>
              <a:t>1060 W Addison </a:t>
            </a: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7800"/>
            <a:ext cx="1919288" cy="4318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4343" name="Rectangle 7"/>
          <p:cNvSpPr>
            <a:spLocks/>
          </p:cNvSpPr>
          <p:nvPr/>
        </p:nvSpPr>
        <p:spPr bwMode="auto">
          <a:xfrm>
            <a:off x="2254250" y="203200"/>
            <a:ext cx="2844800" cy="17272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1200" b="1">
                <a:solidFill>
                  <a:schemeClr val="tx1"/>
                </a:solidFill>
                <a:ea typeface="Gill Sans" pitchFamily="-1" charset="0"/>
                <a:cs typeface="Gill Sans" pitchFamily="-1" charset="0"/>
              </a:rPr>
              <a:t>Property info</a:t>
            </a:r>
          </a:p>
          <a:p>
            <a:pPr algn="l"/>
            <a:endParaRPr lang="en-US" sz="1200">
              <a:solidFill>
                <a:schemeClr val="tx1"/>
              </a:solidFill>
              <a:ea typeface="Gill Sans" pitchFamily="-1" charset="0"/>
              <a:cs typeface="Gill Sans" pitchFamily="-1" charset="0"/>
            </a:endParaRPr>
          </a:p>
          <a:p>
            <a:pPr algn="l"/>
            <a:r>
              <a:rPr lang="en-US" sz="1200">
                <a:solidFill>
                  <a:schemeClr val="tx1"/>
                </a:solidFill>
                <a:ea typeface="Gill Sans" pitchFamily="-1" charset="0"/>
                <a:cs typeface="Gill Sans" pitchFamily="-1" charset="0"/>
              </a:rPr>
              <a:t>Type:                    Commercial/industrial         </a:t>
            </a:r>
          </a:p>
          <a:p>
            <a:pPr algn="l"/>
            <a:r>
              <a:rPr lang="en-US" sz="1200">
                <a:solidFill>
                  <a:schemeClr val="tx1"/>
                </a:solidFill>
                <a:ea typeface="Gill Sans" pitchFamily="-1" charset="0"/>
                <a:cs typeface="Gill Sans" pitchFamily="-1" charset="0"/>
              </a:rPr>
              <a:t>Owner:                 Tom Ricketts                                            </a:t>
            </a:r>
          </a:p>
          <a:p>
            <a:pPr algn="l"/>
            <a:r>
              <a:rPr lang="en-US" sz="1200">
                <a:solidFill>
                  <a:schemeClr val="tx1"/>
                </a:solidFill>
                <a:ea typeface="Gill Sans" pitchFamily="-1" charset="0"/>
                <a:cs typeface="Gill Sans" pitchFamily="-1" charset="0"/>
              </a:rPr>
              <a:t>Zoning:                 PD 958</a:t>
            </a:r>
          </a:p>
          <a:p>
            <a:pPr algn="l"/>
            <a:r>
              <a:rPr lang="en-US" sz="1200">
                <a:solidFill>
                  <a:schemeClr val="tx1"/>
                </a:solidFill>
                <a:ea typeface="Gill Sans" pitchFamily="-1" charset="0"/>
                <a:cs typeface="Gill Sans" pitchFamily="-1" charset="0"/>
              </a:rPr>
              <a:t>Assessed value:     $900,000,000</a:t>
            </a:r>
          </a:p>
          <a:p>
            <a:pPr algn="l"/>
            <a:r>
              <a:rPr lang="en-US" sz="1200">
                <a:solidFill>
                  <a:schemeClr val="tx1"/>
                </a:solidFill>
                <a:ea typeface="Gill Sans" pitchFamily="-1" charset="0"/>
                <a:cs typeface="Gill Sans" pitchFamily="-1" charset="0"/>
              </a:rPr>
              <a:t>Jurisdiction:           Chicago, ward 44</a:t>
            </a:r>
          </a:p>
          <a:p>
            <a:pPr algn="l"/>
            <a:r>
              <a:rPr lang="en-US" sz="1200">
                <a:solidFill>
                  <a:schemeClr val="tx1"/>
                </a:solidFill>
                <a:ea typeface="Gill Sans" pitchFamily="-1" charset="0"/>
                <a:cs typeface="Gill Sans" pitchFamily="-1" charset="0"/>
              </a:rPr>
              <a:t>Last sold:               January 2009</a:t>
            </a:r>
          </a:p>
          <a:p>
            <a:pPr algn="l"/>
            <a:endParaRPr lang="en-US" sz="1200">
              <a:solidFill>
                <a:schemeClr val="tx1"/>
              </a:solidFill>
              <a:ea typeface="Gill Sans" pitchFamily="-1" charset="0"/>
              <a:cs typeface="Gill Sans" pitchFamily="-1" charset="0"/>
            </a:endParaRPr>
          </a:p>
        </p:txBody>
      </p:sp>
      <p:sp>
        <p:nvSpPr>
          <p:cNvPr id="14344" name="Rectangle 8"/>
          <p:cNvSpPr>
            <a:spLocks/>
          </p:cNvSpPr>
          <p:nvPr/>
        </p:nvSpPr>
        <p:spPr bwMode="auto">
          <a:xfrm>
            <a:off x="2260600" y="2159000"/>
            <a:ext cx="5194300" cy="49403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1200" b="1">
                <a:solidFill>
                  <a:schemeClr val="tx1"/>
                </a:solidFill>
                <a:ea typeface="Gill Sans" pitchFamily="-1" charset="0"/>
                <a:cs typeface="Gill Sans" pitchFamily="-1" charset="0"/>
              </a:rPr>
              <a:t>Community information</a:t>
            </a:r>
            <a:r>
              <a:rPr lang="en-US" sz="1200">
                <a:solidFill>
                  <a:schemeClr val="tx1"/>
                </a:solidFill>
                <a:ea typeface="Gill Sans" pitchFamily="-1" charset="0"/>
                <a:cs typeface="Gill Sans" pitchFamily="-1" charset="0"/>
              </a:rPr>
              <a:t>   By:  </a:t>
            </a:r>
            <a:r>
              <a:rPr lang="en-US" sz="1200" i="1" u="sng">
                <a:solidFill>
                  <a:schemeClr val="tx1"/>
                </a:solidFill>
                <a:ea typeface="Gill Sans" pitchFamily="-1" charset="0"/>
                <a:cs typeface="Gill Sans" pitchFamily="-1" charset="0"/>
              </a:rPr>
              <a:t>Municipality</a:t>
            </a:r>
            <a:r>
              <a:rPr lang="en-US" sz="1200">
                <a:solidFill>
                  <a:schemeClr val="tx1"/>
                </a:solidFill>
                <a:ea typeface="Gill Sans" pitchFamily="-1" charset="0"/>
                <a:cs typeface="Gill Sans" pitchFamily="-1" charset="0"/>
              </a:rPr>
              <a:t>   </a:t>
            </a:r>
            <a:r>
              <a:rPr lang="en-US" sz="1200" i="1" u="sng">
                <a:solidFill>
                  <a:schemeClr val="tx1"/>
                </a:solidFill>
                <a:ea typeface="Gill Sans" pitchFamily="-1" charset="0"/>
                <a:cs typeface="Gill Sans" pitchFamily="-1" charset="0"/>
              </a:rPr>
              <a:t>Ward</a:t>
            </a:r>
            <a:r>
              <a:rPr lang="en-US" sz="1200">
                <a:solidFill>
                  <a:schemeClr val="tx1"/>
                </a:solidFill>
                <a:ea typeface="Gill Sans" pitchFamily="-1" charset="0"/>
                <a:cs typeface="Gill Sans" pitchFamily="-1" charset="0"/>
              </a:rPr>
              <a:t>   </a:t>
            </a:r>
            <a:r>
              <a:rPr lang="en-US" sz="1200" i="1" u="sng">
                <a:solidFill>
                  <a:schemeClr val="tx1"/>
                </a:solidFill>
                <a:ea typeface="Gill Sans" pitchFamily="-1" charset="0"/>
                <a:cs typeface="Gill Sans" pitchFamily="-1" charset="0"/>
              </a:rPr>
              <a:t>Census tract</a:t>
            </a:r>
          </a:p>
          <a:p>
            <a:pPr algn="l"/>
            <a:endParaRPr lang="en-US" sz="1200" b="1">
              <a:solidFill>
                <a:schemeClr val="tx1"/>
              </a:solidFill>
              <a:ea typeface="Gill Sans" pitchFamily="-1" charset="0"/>
              <a:cs typeface="Gill Sans" pitchFamily="-1" charset="0"/>
            </a:endParaRPr>
          </a:p>
          <a:p>
            <a:pPr algn="l"/>
            <a:r>
              <a:rPr lang="en-US" sz="1200" b="1">
                <a:solidFill>
                  <a:schemeClr val="tx1"/>
                </a:solidFill>
                <a:ea typeface="Gill Sans" pitchFamily="-1" charset="0"/>
                <a:cs typeface="Gill Sans" pitchFamily="-1" charset="0"/>
              </a:rPr>
              <a:t>By community area</a:t>
            </a:r>
            <a:r>
              <a:rPr lang="en-US" sz="1200">
                <a:solidFill>
                  <a:schemeClr val="tx1"/>
                </a:solidFill>
                <a:ea typeface="Gill Sans" pitchFamily="-1" charset="0"/>
                <a:cs typeface="Gill Sans" pitchFamily="-1" charset="0"/>
              </a:rPr>
              <a:t>:  Lakeview</a:t>
            </a:r>
          </a:p>
          <a:p>
            <a:pPr algn="l"/>
            <a:endParaRPr lang="en-US" sz="1200">
              <a:solidFill>
                <a:schemeClr val="tx1"/>
              </a:solidFill>
              <a:ea typeface="Gill Sans" pitchFamily="-1" charset="0"/>
              <a:cs typeface="Gill Sans" pitchFamily="-1" charset="0"/>
            </a:endParaRPr>
          </a:p>
          <a:p>
            <a:pPr algn="l"/>
            <a:r>
              <a:rPr lang="en-US" sz="1200" u="sng">
                <a:solidFill>
                  <a:schemeClr val="tx1"/>
                </a:solidFill>
                <a:ea typeface="Gill Sans" pitchFamily="-1" charset="0"/>
                <a:cs typeface="Gill Sans" pitchFamily="-1" charset="0"/>
              </a:rPr>
              <a:t>Housing stock</a:t>
            </a:r>
          </a:p>
          <a:p>
            <a:pPr marL="685800" lvl="1" algn="l"/>
            <a:r>
              <a:rPr lang="en-US" sz="1200">
                <a:solidFill>
                  <a:schemeClr val="tx1"/>
                </a:solidFill>
                <a:ea typeface="Gill Sans" pitchFamily="-1" charset="0"/>
                <a:cs typeface="Gill Sans" pitchFamily="-1" charset="0"/>
              </a:rPr>
              <a:t>4%    Single Family</a:t>
            </a:r>
          </a:p>
          <a:p>
            <a:pPr marL="685800" lvl="1" algn="l"/>
            <a:r>
              <a:rPr lang="en-US" sz="1200">
                <a:solidFill>
                  <a:schemeClr val="tx1"/>
                </a:solidFill>
                <a:ea typeface="Gill Sans" pitchFamily="-1" charset="0"/>
                <a:cs typeface="Gill Sans" pitchFamily="-1" charset="0"/>
              </a:rPr>
              <a:t>42%  Condominium</a:t>
            </a:r>
          </a:p>
          <a:p>
            <a:pPr marL="685800" lvl="1" algn="l"/>
            <a:r>
              <a:rPr lang="en-US" sz="1200">
                <a:solidFill>
                  <a:schemeClr val="tx1"/>
                </a:solidFill>
                <a:ea typeface="Gill Sans" pitchFamily="-1" charset="0"/>
                <a:cs typeface="Gill Sans" pitchFamily="-1" charset="0"/>
              </a:rPr>
              <a:t>16%  Two to four unit multifamily</a:t>
            </a:r>
          </a:p>
          <a:p>
            <a:pPr marL="685800" lvl="1" algn="l"/>
            <a:r>
              <a:rPr lang="en-US" sz="1200">
                <a:solidFill>
                  <a:schemeClr val="tx1"/>
                </a:solidFill>
                <a:ea typeface="Gill Sans" pitchFamily="-1" charset="0"/>
                <a:cs typeface="Gill Sans" pitchFamily="-1" charset="0"/>
              </a:rPr>
              <a:t>37%  Five+ unit multifamily</a:t>
            </a:r>
          </a:p>
          <a:p>
            <a:pPr algn="l"/>
            <a:endParaRPr lang="en-US" sz="1200">
              <a:solidFill>
                <a:schemeClr val="tx1"/>
              </a:solidFill>
              <a:ea typeface="Gill Sans" pitchFamily="-1" charset="0"/>
              <a:cs typeface="Gill Sans" pitchFamily="-1" charset="0"/>
            </a:endParaRPr>
          </a:p>
          <a:p>
            <a:pPr algn="l"/>
            <a:r>
              <a:rPr lang="en-US" sz="1200" u="sng">
                <a:solidFill>
                  <a:schemeClr val="tx1"/>
                </a:solidFill>
                <a:ea typeface="Gill Sans" pitchFamily="-1" charset="0"/>
                <a:cs typeface="Gill Sans" pitchFamily="-1" charset="0"/>
              </a:rPr>
              <a:t>Foreclosure filings per 100 parcels</a:t>
            </a:r>
          </a:p>
          <a:p>
            <a:pPr algn="l"/>
            <a:endParaRPr lang="en-US" sz="1200">
              <a:solidFill>
                <a:schemeClr val="tx1"/>
              </a:solidFill>
              <a:ea typeface="Gill Sans" pitchFamily="-1" charset="0"/>
              <a:cs typeface="Gill Sans" pitchFamily="-1" charset="0"/>
            </a:endParaRPr>
          </a:p>
          <a:p>
            <a:pPr algn="l"/>
            <a:endParaRPr lang="en-US" sz="1200">
              <a:solidFill>
                <a:schemeClr val="tx1"/>
              </a:solidFill>
              <a:ea typeface="Gill Sans" pitchFamily="-1" charset="0"/>
              <a:cs typeface="Gill Sans" pitchFamily="-1" charset="0"/>
            </a:endParaRPr>
          </a:p>
          <a:p>
            <a:pPr algn="l"/>
            <a:endParaRPr lang="en-US" sz="1200">
              <a:solidFill>
                <a:schemeClr val="tx1"/>
              </a:solidFill>
              <a:ea typeface="Gill Sans" pitchFamily="-1" charset="0"/>
              <a:cs typeface="Gill Sans" pitchFamily="-1" charset="0"/>
            </a:endParaRPr>
          </a:p>
          <a:p>
            <a:pPr algn="l"/>
            <a:endParaRPr lang="en-US" sz="1200">
              <a:solidFill>
                <a:schemeClr val="tx1"/>
              </a:solidFill>
              <a:ea typeface="Gill Sans" pitchFamily="-1" charset="0"/>
              <a:cs typeface="Gill Sans" pitchFamily="-1" charset="0"/>
            </a:endParaRPr>
          </a:p>
          <a:p>
            <a:pPr algn="l"/>
            <a:endParaRPr lang="en-US" sz="1200">
              <a:solidFill>
                <a:schemeClr val="tx1"/>
              </a:solidFill>
              <a:ea typeface="Gill Sans" pitchFamily="-1" charset="0"/>
              <a:cs typeface="Gill Sans" pitchFamily="-1" charset="0"/>
            </a:endParaRPr>
          </a:p>
          <a:p>
            <a:pPr algn="l"/>
            <a:endParaRPr lang="en-US" sz="1200">
              <a:solidFill>
                <a:schemeClr val="tx1"/>
              </a:solidFill>
              <a:ea typeface="Gill Sans" pitchFamily="-1" charset="0"/>
              <a:cs typeface="Gill Sans" pitchFamily="-1" charset="0"/>
            </a:endParaRPr>
          </a:p>
          <a:p>
            <a:pPr algn="l"/>
            <a:endParaRPr lang="en-US" sz="1200">
              <a:solidFill>
                <a:schemeClr val="tx1"/>
              </a:solidFill>
              <a:ea typeface="Gill Sans" pitchFamily="-1" charset="0"/>
              <a:cs typeface="Gill Sans" pitchFamily="-1" charset="0"/>
            </a:endParaRPr>
          </a:p>
          <a:p>
            <a:pPr algn="l"/>
            <a:endParaRPr lang="en-US" sz="1200">
              <a:solidFill>
                <a:schemeClr val="tx1"/>
              </a:solidFill>
              <a:ea typeface="Gill Sans" pitchFamily="-1" charset="0"/>
              <a:cs typeface="Gill Sans" pitchFamily="-1" charset="0"/>
            </a:endParaRPr>
          </a:p>
          <a:p>
            <a:pPr algn="l"/>
            <a:endParaRPr lang="en-US" sz="1200">
              <a:solidFill>
                <a:schemeClr val="tx1"/>
              </a:solidFill>
              <a:ea typeface="Gill Sans" pitchFamily="-1" charset="0"/>
              <a:cs typeface="Gill Sans" pitchFamily="-1" charset="0"/>
            </a:endParaRPr>
          </a:p>
          <a:p>
            <a:pPr algn="l"/>
            <a:endParaRPr lang="en-US" sz="1200">
              <a:solidFill>
                <a:schemeClr val="tx1"/>
              </a:solidFill>
              <a:ea typeface="Gill Sans" pitchFamily="-1" charset="0"/>
              <a:cs typeface="Gill Sans" pitchFamily="-1" charset="0"/>
            </a:endParaRPr>
          </a:p>
          <a:p>
            <a:pPr algn="l"/>
            <a:endParaRPr lang="en-US" sz="1200">
              <a:solidFill>
                <a:schemeClr val="tx1"/>
              </a:solidFill>
              <a:ea typeface="Gill Sans" pitchFamily="-1" charset="0"/>
              <a:cs typeface="Gill Sans" pitchFamily="-1" charset="0"/>
            </a:endParaRPr>
          </a:p>
          <a:p>
            <a:pPr algn="l"/>
            <a:endParaRPr lang="en-US" sz="1200">
              <a:solidFill>
                <a:schemeClr val="tx1"/>
              </a:solidFill>
              <a:ea typeface="Gill Sans" pitchFamily="-1" charset="0"/>
              <a:cs typeface="Gill Sans" pitchFamily="-1" charset="0"/>
            </a:endParaRPr>
          </a:p>
          <a:p>
            <a:pPr algn="l"/>
            <a:endParaRPr lang="en-US" sz="1200">
              <a:solidFill>
                <a:schemeClr val="tx1"/>
              </a:solidFill>
              <a:ea typeface="Gill Sans" pitchFamily="-1" charset="0"/>
              <a:cs typeface="Gill Sans" pitchFamily="-1" charset="0"/>
            </a:endParaRPr>
          </a:p>
          <a:p>
            <a:pPr algn="l"/>
            <a:endParaRPr lang="en-US" sz="1200">
              <a:solidFill>
                <a:schemeClr val="tx1"/>
              </a:solidFill>
              <a:ea typeface="Gill Sans" pitchFamily="-1" charset="0"/>
              <a:cs typeface="Gill Sans" pitchFamily="-1" charset="0"/>
            </a:endParaRPr>
          </a:p>
          <a:p>
            <a:pPr algn="l"/>
            <a:endParaRPr lang="en-US" sz="1200">
              <a:solidFill>
                <a:schemeClr val="tx1"/>
              </a:solidFill>
              <a:ea typeface="Gill Sans" pitchFamily="-1" charset="0"/>
              <a:cs typeface="Gill Sans" pitchFamily="-1" charset="0"/>
            </a:endParaRPr>
          </a:p>
          <a:p>
            <a:pPr algn="l"/>
            <a:endParaRPr lang="en-US" sz="1200">
              <a:solidFill>
                <a:schemeClr val="tx1"/>
              </a:solidFill>
              <a:ea typeface="Gill Sans" pitchFamily="-1" charset="0"/>
              <a:cs typeface="Gill Sans" pitchFamily="-1" charset="0"/>
            </a:endParaRPr>
          </a:p>
        </p:txBody>
      </p:sp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08600" y="174625"/>
            <a:ext cx="2151063" cy="1789113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4346" name="Rectangle 10"/>
          <p:cNvSpPr>
            <a:spLocks/>
          </p:cNvSpPr>
          <p:nvPr/>
        </p:nvSpPr>
        <p:spPr bwMode="auto">
          <a:xfrm>
            <a:off x="5308600" y="190500"/>
            <a:ext cx="2133600" cy="17653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7" name="Rectangle 11"/>
          <p:cNvSpPr>
            <a:spLocks/>
          </p:cNvSpPr>
          <p:nvPr/>
        </p:nvSpPr>
        <p:spPr bwMode="auto">
          <a:xfrm>
            <a:off x="2425700" y="2514600"/>
            <a:ext cx="4533900" cy="44831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8" name="Rectangle 12"/>
          <p:cNvSpPr>
            <a:spLocks/>
          </p:cNvSpPr>
          <p:nvPr/>
        </p:nvSpPr>
        <p:spPr bwMode="auto">
          <a:xfrm rot="-2700000">
            <a:off x="-273050" y="2928938"/>
            <a:ext cx="7085013" cy="15621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0000">
                <a:solidFill>
                  <a:srgbClr val="7E7E7E">
                    <a:alpha val="48000"/>
                  </a:srgbClr>
                </a:solidFill>
                <a:ea typeface="Gill Sans" pitchFamily="-1" charset="0"/>
                <a:cs typeface="Gill Sans" pitchFamily="-1" charset="0"/>
              </a:rPr>
              <a:t>EXAMPLE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0" y="5105400"/>
            <a:ext cx="9156700" cy="17526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37000">
                <a:srgbClr val="FFFFFF">
                  <a:alpha val="83439"/>
                </a:srgbClr>
              </a:gs>
              <a:gs pos="100000">
                <a:srgbClr val="B4DCFA">
                  <a:alpha val="90999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2" name="Rectangle 2"/>
          <p:cNvSpPr>
            <a:spLocks/>
          </p:cNvSpPr>
          <p:nvPr/>
        </p:nvSpPr>
        <p:spPr bwMode="auto">
          <a:xfrm>
            <a:off x="0" y="0"/>
            <a:ext cx="9156700" cy="51054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48000">
                <a:srgbClr val="FFFFFF">
                  <a:alpha val="83800"/>
                </a:srgbClr>
              </a:gs>
              <a:gs pos="100000">
                <a:srgbClr val="B4DCFA">
                  <a:alpha val="8900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3" name="Rectangle 3"/>
          <p:cNvSpPr>
            <a:spLocks/>
          </p:cNvSpPr>
          <p:nvPr/>
        </p:nvSpPr>
        <p:spPr bwMode="auto">
          <a:xfrm>
            <a:off x="0" y="3767138"/>
            <a:ext cx="9156700" cy="22860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8999">
                <a:srgbClr val="FFFFFF">
                  <a:alpha val="0"/>
                </a:srgbClr>
              </a:gs>
              <a:gs pos="45000">
                <a:srgbClr val="B4DCFA">
                  <a:alpha val="0"/>
                </a:srgbClr>
              </a:gs>
              <a:gs pos="54999">
                <a:srgbClr val="FFFFFF">
                  <a:alpha val="0"/>
                </a:srgbClr>
              </a:gs>
              <a:gs pos="64999">
                <a:srgbClr val="B4DCFA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Oval 4"/>
          <p:cNvSpPr>
            <a:spLocks/>
          </p:cNvSpPr>
          <p:nvPr/>
        </p:nvSpPr>
        <p:spPr bwMode="auto">
          <a:xfrm>
            <a:off x="0" y="1600200"/>
            <a:ext cx="9144000" cy="510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5" name="Rectangle 5"/>
          <p:cNvSpPr>
            <a:spLocks/>
          </p:cNvSpPr>
          <p:nvPr/>
        </p:nvSpPr>
        <p:spPr bwMode="auto">
          <a:xfrm>
            <a:off x="0" y="3865563"/>
            <a:ext cx="9156700" cy="2992437"/>
          </a:xfrm>
          <a:prstGeom prst="rect">
            <a:avLst/>
          </a:prstGeom>
          <a:gradFill rotWithShape="0">
            <a:gsLst>
              <a:gs pos="0">
                <a:srgbClr val="FFFFFF">
                  <a:alpha val="79999"/>
                </a:srgbClr>
              </a:gs>
              <a:gs pos="37000">
                <a:srgbClr val="FFFFFF">
                  <a:alpha val="84439"/>
                </a:srgbClr>
              </a:gs>
              <a:gs pos="100000">
                <a:srgbClr val="B4DCFA">
                  <a:alpha val="9200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6" name="Rectangle 6"/>
          <p:cNvSpPr>
            <a:spLocks/>
          </p:cNvSpPr>
          <p:nvPr/>
        </p:nvSpPr>
        <p:spPr bwMode="auto">
          <a:xfrm>
            <a:off x="0" y="0"/>
            <a:ext cx="9156700" cy="3865563"/>
          </a:xfrm>
          <a:prstGeom prst="rect">
            <a:avLst/>
          </a:prstGeom>
          <a:gradFill rotWithShape="0">
            <a:gsLst>
              <a:gs pos="0">
                <a:srgbClr val="FFFFFF">
                  <a:alpha val="79999"/>
                </a:srgbClr>
              </a:gs>
              <a:gs pos="48000">
                <a:srgbClr val="FFFFFF">
                  <a:alpha val="84799"/>
                </a:srgbClr>
              </a:gs>
              <a:gs pos="100000">
                <a:srgbClr val="B4DCFA">
                  <a:alpha val="89999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0" y="2651125"/>
            <a:ext cx="9156700" cy="22860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8999">
                <a:srgbClr val="FFFFFF">
                  <a:alpha val="0"/>
                </a:srgbClr>
              </a:gs>
              <a:gs pos="45000">
                <a:srgbClr val="B4DCFA">
                  <a:alpha val="0"/>
                </a:srgbClr>
              </a:gs>
              <a:gs pos="54999">
                <a:srgbClr val="FFFFFF">
                  <a:alpha val="0"/>
                </a:srgbClr>
              </a:gs>
              <a:gs pos="64999">
                <a:srgbClr val="B4DCFA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8" name="Oval 8"/>
          <p:cNvSpPr>
            <a:spLocks/>
          </p:cNvSpPr>
          <p:nvPr/>
        </p:nvSpPr>
        <p:spPr bwMode="auto">
          <a:xfrm>
            <a:off x="0" y="1600200"/>
            <a:ext cx="9144000" cy="510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598988" y="6283325"/>
            <a:ext cx="24923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fld id="{35A33F4C-800B-D342-BEFA-82819939FEE1}" type="slidenum">
              <a:rPr lang="en-US" sz="1200">
                <a:solidFill>
                  <a:srgbClr val="7F7F7F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pPr/>
              <a:t>11</a:t>
            </a:fld>
            <a:endParaRPr lang="en-US" sz="1200">
              <a:solidFill>
                <a:srgbClr val="7F7F7F"/>
              </a:solidFill>
              <a:latin typeface="Trebuchet MS" pitchFamily="-1" charset="0"/>
              <a:ea typeface="Trebuchet MS" pitchFamily="-1" charset="0"/>
              <a:cs typeface="Trebuchet MS" pitchFamily="-1" charset="0"/>
              <a:sym typeface="Trebuchet MS" pitchFamily="-1" charset="0"/>
            </a:endParaRPr>
          </a:p>
        </p:txBody>
      </p:sp>
      <p:sp>
        <p:nvSpPr>
          <p:cNvPr id="15370" name="Rectangle 10"/>
          <p:cNvSpPr>
            <a:spLocks noChangeArrowheads="1"/>
          </p:cNvSpPr>
          <p:nvPr>
            <p:ph type="title"/>
          </p:nvPr>
        </p:nvSpPr>
        <p:spPr>
          <a:xfrm>
            <a:off x="114300" y="190500"/>
            <a:ext cx="8902700" cy="1041400"/>
          </a:xfrm>
          <a:ln/>
        </p:spPr>
        <p:txBody>
          <a:bodyPr/>
          <a:lstStyle/>
          <a:p>
            <a:pPr marL="0" indent="0" algn="ctr">
              <a:buFont typeface="Georgia" pitchFamily="-1" charset="0"/>
              <a:buNone/>
            </a:pPr>
            <a:r>
              <a:rPr lang="en-US">
                <a:solidFill>
                  <a:srgbClr val="101322">
                    <a:alpha val="82500"/>
                  </a:srgbClr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Goals</a:t>
            </a:r>
            <a:endParaRPr lang="en-US">
              <a:solidFill>
                <a:srgbClr val="101322">
                  <a:alpha val="82500"/>
                </a:srgbClr>
              </a:solidFill>
              <a:latin typeface="Trebuchet MS" pitchFamily="-1" charset="0"/>
              <a:ea typeface="ヒラギノ角ゴ ProN W3" pitchFamily="-1" charset="-128"/>
              <a:cs typeface="ヒラギノ角ゴ ProN W3" pitchFamily="-1" charset="-128"/>
              <a:sym typeface="Trebuchet MS" pitchFamily="-1" charset="0"/>
            </a:endParaRPr>
          </a:p>
        </p:txBody>
      </p:sp>
      <p:sp>
        <p:nvSpPr>
          <p:cNvPr id="15371" name="Rectangle 11"/>
          <p:cNvSpPr>
            <a:spLocks/>
          </p:cNvSpPr>
          <p:nvPr/>
        </p:nvSpPr>
        <p:spPr bwMode="auto">
          <a:xfrm>
            <a:off x="533400" y="1587500"/>
            <a:ext cx="8064500" cy="50419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>
                <a:solidFill>
                  <a:srgbClr val="212745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Provide context.</a:t>
            </a:r>
          </a:p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>
                <a:solidFill>
                  <a:srgbClr val="212745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Set foundation for systematic decision-making.</a:t>
            </a:r>
          </a:p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>
                <a:solidFill>
                  <a:srgbClr val="212745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Help assess success and failure.</a:t>
            </a:r>
          </a:p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endParaRPr lang="en-US" sz="2800">
              <a:solidFill>
                <a:srgbClr val="212745"/>
              </a:solidFill>
              <a:latin typeface="Trebuchet MS" pitchFamily="-1" charset="0"/>
              <a:ea typeface="Trebuchet MS" pitchFamily="-1" charset="0"/>
              <a:cs typeface="Trebuchet MS" pitchFamily="-1" charset="0"/>
              <a:sym typeface="Trebuchet MS" pitchFamily="-1" charset="0"/>
            </a:endParaRPr>
          </a:p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>
                <a:solidFill>
                  <a:srgbClr val="212745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Once land bank strategy for a given area is determined, assign scores to each parcel.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0" y="5105400"/>
            <a:ext cx="9156700" cy="17526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37000">
                <a:srgbClr val="FFFFFF">
                  <a:alpha val="83439"/>
                </a:srgbClr>
              </a:gs>
              <a:gs pos="100000">
                <a:srgbClr val="B4DCFA">
                  <a:alpha val="90999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0" y="0"/>
            <a:ext cx="9156700" cy="51054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48000">
                <a:srgbClr val="FFFFFF">
                  <a:alpha val="83800"/>
                </a:srgbClr>
              </a:gs>
              <a:gs pos="100000">
                <a:srgbClr val="B4DCFA">
                  <a:alpha val="8900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7" name="Rectangle 3"/>
          <p:cNvSpPr>
            <a:spLocks/>
          </p:cNvSpPr>
          <p:nvPr/>
        </p:nvSpPr>
        <p:spPr bwMode="auto">
          <a:xfrm>
            <a:off x="0" y="3767138"/>
            <a:ext cx="9156700" cy="22860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8999">
                <a:srgbClr val="FFFFFF">
                  <a:alpha val="0"/>
                </a:srgbClr>
              </a:gs>
              <a:gs pos="45000">
                <a:srgbClr val="B4DCFA">
                  <a:alpha val="0"/>
                </a:srgbClr>
              </a:gs>
              <a:gs pos="54999">
                <a:srgbClr val="FFFFFF">
                  <a:alpha val="0"/>
                </a:srgbClr>
              </a:gs>
              <a:gs pos="64999">
                <a:srgbClr val="B4DCFA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8" name="Oval 4"/>
          <p:cNvSpPr>
            <a:spLocks/>
          </p:cNvSpPr>
          <p:nvPr/>
        </p:nvSpPr>
        <p:spPr bwMode="auto">
          <a:xfrm>
            <a:off x="0" y="1600200"/>
            <a:ext cx="9144000" cy="510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9" name="Rectangle 5"/>
          <p:cNvSpPr>
            <a:spLocks/>
          </p:cNvSpPr>
          <p:nvPr/>
        </p:nvSpPr>
        <p:spPr bwMode="auto">
          <a:xfrm>
            <a:off x="0" y="3865563"/>
            <a:ext cx="9156700" cy="2992437"/>
          </a:xfrm>
          <a:prstGeom prst="rect">
            <a:avLst/>
          </a:prstGeom>
          <a:gradFill rotWithShape="0">
            <a:gsLst>
              <a:gs pos="0">
                <a:srgbClr val="FFFFFF">
                  <a:alpha val="79999"/>
                </a:srgbClr>
              </a:gs>
              <a:gs pos="37000">
                <a:srgbClr val="FFFFFF">
                  <a:alpha val="84439"/>
                </a:srgbClr>
              </a:gs>
              <a:gs pos="100000">
                <a:srgbClr val="B4DCFA">
                  <a:alpha val="9200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0" y="0"/>
            <a:ext cx="9156700" cy="3865563"/>
          </a:xfrm>
          <a:prstGeom prst="rect">
            <a:avLst/>
          </a:prstGeom>
          <a:gradFill rotWithShape="0">
            <a:gsLst>
              <a:gs pos="0">
                <a:srgbClr val="FFFFFF">
                  <a:alpha val="79999"/>
                </a:srgbClr>
              </a:gs>
              <a:gs pos="48000">
                <a:srgbClr val="FFFFFF">
                  <a:alpha val="84799"/>
                </a:srgbClr>
              </a:gs>
              <a:gs pos="100000">
                <a:srgbClr val="B4DCFA">
                  <a:alpha val="89999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1" name="Rectangle 7"/>
          <p:cNvSpPr>
            <a:spLocks/>
          </p:cNvSpPr>
          <p:nvPr/>
        </p:nvSpPr>
        <p:spPr bwMode="auto">
          <a:xfrm>
            <a:off x="0" y="2651125"/>
            <a:ext cx="9156700" cy="22860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8999">
                <a:srgbClr val="FFFFFF">
                  <a:alpha val="0"/>
                </a:srgbClr>
              </a:gs>
              <a:gs pos="45000">
                <a:srgbClr val="B4DCFA">
                  <a:alpha val="0"/>
                </a:srgbClr>
              </a:gs>
              <a:gs pos="54999">
                <a:srgbClr val="FFFFFF">
                  <a:alpha val="0"/>
                </a:srgbClr>
              </a:gs>
              <a:gs pos="64999">
                <a:srgbClr val="B4DCFA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2" name="Oval 8"/>
          <p:cNvSpPr>
            <a:spLocks/>
          </p:cNvSpPr>
          <p:nvPr/>
        </p:nvSpPr>
        <p:spPr bwMode="auto">
          <a:xfrm>
            <a:off x="0" y="1600200"/>
            <a:ext cx="9144000" cy="510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598988" y="6283325"/>
            <a:ext cx="24923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fld id="{35F1E469-4006-C546-98EE-5CCF34D32C46}" type="slidenum">
              <a:rPr lang="en-US" sz="1200">
                <a:solidFill>
                  <a:srgbClr val="7F7F7F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pPr/>
              <a:t>12</a:t>
            </a:fld>
            <a:endParaRPr lang="en-US" sz="1200">
              <a:solidFill>
                <a:srgbClr val="7F7F7F"/>
              </a:solidFill>
              <a:latin typeface="Trebuchet MS" pitchFamily="-1" charset="0"/>
              <a:ea typeface="Trebuchet MS" pitchFamily="-1" charset="0"/>
              <a:cs typeface="Trebuchet MS" pitchFamily="-1" charset="0"/>
              <a:sym typeface="Trebuchet MS" pitchFamily="-1" charset="0"/>
            </a:endParaRPr>
          </a:p>
        </p:txBody>
      </p:sp>
      <p:sp>
        <p:nvSpPr>
          <p:cNvPr id="16394" name="Rectangle 10"/>
          <p:cNvSpPr>
            <a:spLocks noChangeArrowheads="1"/>
          </p:cNvSpPr>
          <p:nvPr>
            <p:ph type="title"/>
          </p:nvPr>
        </p:nvSpPr>
        <p:spPr>
          <a:xfrm>
            <a:off x="114300" y="190500"/>
            <a:ext cx="8902700" cy="1041400"/>
          </a:xfrm>
          <a:ln/>
        </p:spPr>
        <p:txBody>
          <a:bodyPr/>
          <a:lstStyle/>
          <a:p>
            <a:pPr marL="0" indent="0" algn="ctr">
              <a:buFont typeface="Georgia" pitchFamily="-1" charset="0"/>
              <a:buNone/>
            </a:pPr>
            <a:r>
              <a:rPr lang="en-US">
                <a:solidFill>
                  <a:srgbClr val="101322">
                    <a:alpha val="82500"/>
                  </a:srgbClr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Ideas so far</a:t>
            </a:r>
            <a:endParaRPr lang="en-US">
              <a:solidFill>
                <a:srgbClr val="101322">
                  <a:alpha val="82500"/>
                </a:srgbClr>
              </a:solidFill>
              <a:latin typeface="Trebuchet MS" pitchFamily="-1" charset="0"/>
              <a:ea typeface="ヒラギノ角ゴ ProN W3" pitchFamily="-1" charset="-128"/>
              <a:cs typeface="ヒラギノ角ゴ ProN W3" pitchFamily="-1" charset="-128"/>
              <a:sym typeface="Trebuchet MS" pitchFamily="-1" charset="0"/>
            </a:endParaRPr>
          </a:p>
        </p:txBody>
      </p:sp>
      <p:sp>
        <p:nvSpPr>
          <p:cNvPr id="16395" name="Rectangle 11"/>
          <p:cNvSpPr>
            <a:spLocks/>
          </p:cNvSpPr>
          <p:nvPr/>
        </p:nvSpPr>
        <p:spPr bwMode="auto">
          <a:xfrm>
            <a:off x="533400" y="1587500"/>
            <a:ext cx="8064500" cy="50419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>
                <a:solidFill>
                  <a:srgbClr val="212745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Vacancy rates</a:t>
            </a:r>
          </a:p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>
                <a:solidFill>
                  <a:srgbClr val="212745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Foreclosure trends</a:t>
            </a:r>
          </a:p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>
                <a:solidFill>
                  <a:srgbClr val="212745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Cash-financed and low-value transactions</a:t>
            </a:r>
          </a:p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>
                <a:solidFill>
                  <a:srgbClr val="212745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Price trends</a:t>
            </a:r>
          </a:p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>
                <a:solidFill>
                  <a:srgbClr val="212745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Income and demographic data</a:t>
            </a:r>
          </a:p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>
                <a:solidFill>
                  <a:srgbClr val="212745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Proximity to jobs and transit</a:t>
            </a:r>
          </a:p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>
                <a:solidFill>
                  <a:srgbClr val="212745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Development activity</a:t>
            </a:r>
          </a:p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endParaRPr lang="en-US" sz="2800">
              <a:solidFill>
                <a:srgbClr val="212745"/>
              </a:solidFill>
              <a:latin typeface="Trebuchet MS" pitchFamily="-1" charset="0"/>
              <a:ea typeface="Trebuchet MS" pitchFamily="-1" charset="0"/>
              <a:cs typeface="Trebuchet MS" pitchFamily="-1" charset="0"/>
              <a:sym typeface="Trebuchet MS" pitchFamily="-1" charset="0"/>
            </a:endParaRPr>
          </a:p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>
                <a:solidFill>
                  <a:srgbClr val="212745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...suggestions?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5105400"/>
            <a:ext cx="9156700" cy="17526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37000">
                <a:srgbClr val="FFFFFF">
                  <a:alpha val="83439"/>
                </a:srgbClr>
              </a:gs>
              <a:gs pos="100000">
                <a:srgbClr val="B4DCFA">
                  <a:alpha val="90999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0" y="0"/>
            <a:ext cx="9156700" cy="51054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48000">
                <a:srgbClr val="FFFFFF">
                  <a:alpha val="83800"/>
                </a:srgbClr>
              </a:gs>
              <a:gs pos="100000">
                <a:srgbClr val="B4DCFA">
                  <a:alpha val="8900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" name="Rectangle 3"/>
          <p:cNvSpPr>
            <a:spLocks/>
          </p:cNvSpPr>
          <p:nvPr/>
        </p:nvSpPr>
        <p:spPr bwMode="auto">
          <a:xfrm>
            <a:off x="0" y="3767138"/>
            <a:ext cx="9156700" cy="22860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8999">
                <a:srgbClr val="FFFFFF">
                  <a:alpha val="0"/>
                </a:srgbClr>
              </a:gs>
              <a:gs pos="45000">
                <a:srgbClr val="B4DCFA">
                  <a:alpha val="0"/>
                </a:srgbClr>
              </a:gs>
              <a:gs pos="54999">
                <a:srgbClr val="FFFFFF">
                  <a:alpha val="0"/>
                </a:srgbClr>
              </a:gs>
              <a:gs pos="64999">
                <a:srgbClr val="B4DCFA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" name="Oval 4"/>
          <p:cNvSpPr>
            <a:spLocks/>
          </p:cNvSpPr>
          <p:nvPr/>
        </p:nvSpPr>
        <p:spPr bwMode="auto">
          <a:xfrm>
            <a:off x="0" y="1600200"/>
            <a:ext cx="9144000" cy="510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0" y="3865563"/>
            <a:ext cx="9156700" cy="2992437"/>
          </a:xfrm>
          <a:prstGeom prst="rect">
            <a:avLst/>
          </a:prstGeom>
          <a:gradFill rotWithShape="0">
            <a:gsLst>
              <a:gs pos="0">
                <a:srgbClr val="FFFFFF">
                  <a:alpha val="79999"/>
                </a:srgbClr>
              </a:gs>
              <a:gs pos="37000">
                <a:srgbClr val="FFFFFF">
                  <a:alpha val="84439"/>
                </a:srgbClr>
              </a:gs>
              <a:gs pos="100000">
                <a:srgbClr val="B4DCFA">
                  <a:alpha val="9200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0" y="0"/>
            <a:ext cx="9156700" cy="3865563"/>
          </a:xfrm>
          <a:prstGeom prst="rect">
            <a:avLst/>
          </a:prstGeom>
          <a:gradFill rotWithShape="0">
            <a:gsLst>
              <a:gs pos="0">
                <a:srgbClr val="FFFFFF">
                  <a:alpha val="79999"/>
                </a:srgbClr>
              </a:gs>
              <a:gs pos="48000">
                <a:srgbClr val="FFFFFF">
                  <a:alpha val="84799"/>
                </a:srgbClr>
              </a:gs>
              <a:gs pos="100000">
                <a:srgbClr val="B4DCFA">
                  <a:alpha val="89999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5" name="Rectangle 7"/>
          <p:cNvSpPr>
            <a:spLocks/>
          </p:cNvSpPr>
          <p:nvPr/>
        </p:nvSpPr>
        <p:spPr bwMode="auto">
          <a:xfrm>
            <a:off x="0" y="2651125"/>
            <a:ext cx="9156700" cy="22860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8999">
                <a:srgbClr val="FFFFFF">
                  <a:alpha val="0"/>
                </a:srgbClr>
              </a:gs>
              <a:gs pos="45000">
                <a:srgbClr val="B4DCFA">
                  <a:alpha val="0"/>
                </a:srgbClr>
              </a:gs>
              <a:gs pos="54999">
                <a:srgbClr val="FFFFFF">
                  <a:alpha val="0"/>
                </a:srgbClr>
              </a:gs>
              <a:gs pos="64999">
                <a:srgbClr val="B4DCFA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6" name="Oval 8"/>
          <p:cNvSpPr>
            <a:spLocks/>
          </p:cNvSpPr>
          <p:nvPr/>
        </p:nvSpPr>
        <p:spPr bwMode="auto">
          <a:xfrm>
            <a:off x="0" y="1600200"/>
            <a:ext cx="9144000" cy="510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4598988" y="6283325"/>
            <a:ext cx="24923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fld id="{E55192F1-4161-2E43-A042-C3C7FE7D0E97}" type="slidenum">
              <a:rPr lang="en-US" sz="1200">
                <a:solidFill>
                  <a:srgbClr val="7F7F7F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pPr/>
              <a:t>13</a:t>
            </a:fld>
            <a:endParaRPr lang="en-US" sz="1200">
              <a:solidFill>
                <a:srgbClr val="7F7F7F"/>
              </a:solidFill>
              <a:latin typeface="Trebuchet MS" pitchFamily="-1" charset="0"/>
              <a:ea typeface="Trebuchet MS" pitchFamily="-1" charset="0"/>
              <a:cs typeface="Trebuchet MS" pitchFamily="-1" charset="0"/>
              <a:sym typeface="Trebuchet MS" pitchFamily="-1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>
            <p:ph type="title"/>
          </p:nvPr>
        </p:nvSpPr>
        <p:spPr>
          <a:xfrm>
            <a:off x="114300" y="2692400"/>
            <a:ext cx="8902700" cy="1473200"/>
          </a:xfrm>
          <a:ln/>
        </p:spPr>
        <p:txBody>
          <a:bodyPr/>
          <a:lstStyle/>
          <a:p>
            <a:pPr marL="0" indent="0" algn="ctr">
              <a:buFont typeface="Georgia" pitchFamily="-1" charset="0"/>
              <a:buNone/>
            </a:pPr>
            <a:r>
              <a:rPr lang="en-US">
                <a:solidFill>
                  <a:srgbClr val="101322">
                    <a:alpha val="82500"/>
                  </a:srgbClr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Some examples of what we’ve been looking at</a:t>
            </a:r>
            <a:endParaRPr lang="en-US">
              <a:solidFill>
                <a:srgbClr val="101322">
                  <a:alpha val="82500"/>
                </a:srgbClr>
              </a:solidFill>
              <a:latin typeface="Trebuchet MS" pitchFamily="-1" charset="0"/>
              <a:ea typeface="ヒラギノ角ゴ ProN W3" pitchFamily="-1" charset="-128"/>
              <a:cs typeface="ヒラギノ角ゴ ProN W3" pitchFamily="-1" charset="-128"/>
              <a:sym typeface="Trebuchet MS" pitchFamily="-1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>
            <p:ph type="title"/>
          </p:nvPr>
        </p:nvSpPr>
        <p:spPr>
          <a:xfrm>
            <a:off x="647700" y="0"/>
            <a:ext cx="7277100" cy="1143000"/>
          </a:xfrm>
          <a:ln/>
        </p:spPr>
        <p:txBody>
          <a:bodyPr lIns="38100" tIns="38100" rIns="38100" bIns="38100" anchor="t"/>
          <a:lstStyle/>
          <a:p>
            <a:r>
              <a:rPr lang="en-US" sz="2400">
                <a:solidFill>
                  <a:schemeClr val="tx1">
                    <a:alpha val="82500"/>
                  </a:schemeClr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How the foreclosure crisis affected different areas</a:t>
            </a:r>
            <a:endParaRPr lang="en-US" sz="2400">
              <a:solidFill>
                <a:schemeClr val="tx1">
                  <a:alpha val="82500"/>
                </a:schemeClr>
              </a:solidFill>
              <a:latin typeface="Trebuchet MS" pitchFamily="-1" charset="0"/>
              <a:sym typeface="Trebuchet MS" pitchFamily="-1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0" y="1076325"/>
            <a:ext cx="5842000" cy="570547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1900" y="1631950"/>
            <a:ext cx="6121400" cy="45910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ChangeArrowheads="1"/>
          </p:cNvSpPr>
          <p:nvPr>
            <p:ph type="title"/>
          </p:nvPr>
        </p:nvSpPr>
        <p:spPr>
          <a:xfrm>
            <a:off x="647700" y="0"/>
            <a:ext cx="7277100" cy="1143000"/>
          </a:xfrm>
          <a:ln/>
        </p:spPr>
        <p:txBody>
          <a:bodyPr lIns="38100" tIns="38100" rIns="38100" bIns="38100" anchor="t"/>
          <a:lstStyle/>
          <a:p>
            <a:r>
              <a:rPr lang="en-US" sz="2400">
                <a:solidFill>
                  <a:schemeClr val="tx1">
                    <a:alpha val="82500"/>
                  </a:schemeClr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Correlations in the data</a:t>
            </a:r>
            <a:endParaRPr lang="en-US" sz="2400">
              <a:solidFill>
                <a:schemeClr val="tx1">
                  <a:alpha val="82500"/>
                </a:schemeClr>
              </a:solidFill>
              <a:latin typeface="Trebuchet MS" pitchFamily="-1" charset="0"/>
              <a:sym typeface="Trebuchet MS" pitchFamily="-1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1538" y="1371600"/>
            <a:ext cx="6824662" cy="51181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0482" name="Rectangle 2"/>
          <p:cNvSpPr>
            <a:spLocks/>
          </p:cNvSpPr>
          <p:nvPr/>
        </p:nvSpPr>
        <p:spPr bwMode="auto">
          <a:xfrm>
            <a:off x="2216150" y="4572000"/>
            <a:ext cx="904875" cy="304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ea typeface="Gill Sans" pitchFamily="-1" charset="0"/>
                <a:cs typeface="Gill Sans" pitchFamily="-1" charset="0"/>
              </a:rPr>
              <a:t>Chinatown</a:t>
            </a:r>
          </a:p>
        </p:txBody>
      </p:sp>
      <p:sp>
        <p:nvSpPr>
          <p:cNvPr id="20483" name="Rectangle 3"/>
          <p:cNvSpPr>
            <a:spLocks/>
          </p:cNvSpPr>
          <p:nvPr/>
        </p:nvSpPr>
        <p:spPr bwMode="auto">
          <a:xfrm>
            <a:off x="4260850" y="4267200"/>
            <a:ext cx="804863" cy="304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ea typeface="Gill Sans" pitchFamily="-1" charset="0"/>
                <a:cs typeface="Gill Sans" pitchFamily="-1" charset="0"/>
              </a:rPr>
              <a:t>Kenwood</a:t>
            </a:r>
          </a:p>
        </p:txBody>
      </p:sp>
      <p:sp>
        <p:nvSpPr>
          <p:cNvPr id="20484" name="Rectangle 4"/>
          <p:cNvSpPr>
            <a:spLocks/>
          </p:cNvSpPr>
          <p:nvPr/>
        </p:nvSpPr>
        <p:spPr bwMode="auto">
          <a:xfrm>
            <a:off x="2503488" y="5461000"/>
            <a:ext cx="889000" cy="304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ea typeface="Gill Sans" pitchFamily="-1" charset="0"/>
                <a:cs typeface="Gill Sans" pitchFamily="-1" charset="0"/>
              </a:rPr>
              <a:t>Hegewisch</a:t>
            </a:r>
          </a:p>
        </p:txBody>
      </p:sp>
      <p:sp>
        <p:nvSpPr>
          <p:cNvPr id="20485" name="Rectangle 5"/>
          <p:cNvSpPr>
            <a:spLocks/>
          </p:cNvSpPr>
          <p:nvPr/>
        </p:nvSpPr>
        <p:spPr bwMode="auto">
          <a:xfrm>
            <a:off x="6057900" y="5092700"/>
            <a:ext cx="715963" cy="304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/>
                </a:solidFill>
                <a:ea typeface="Gill Sans" pitchFamily="-1" charset="0"/>
                <a:cs typeface="Gill Sans" pitchFamily="-1" charset="0"/>
              </a:rPr>
              <a:t>Oakland</a:t>
            </a:r>
          </a:p>
        </p:txBody>
      </p:sp>
      <p:sp>
        <p:nvSpPr>
          <p:cNvPr id="20486" name="Rectangle 6"/>
          <p:cNvSpPr>
            <a:spLocks noChangeArrowheads="1"/>
          </p:cNvSpPr>
          <p:nvPr>
            <p:ph type="title"/>
          </p:nvPr>
        </p:nvSpPr>
        <p:spPr>
          <a:xfrm>
            <a:off x="647700" y="0"/>
            <a:ext cx="7277100" cy="1143000"/>
          </a:xfrm>
          <a:ln/>
        </p:spPr>
        <p:txBody>
          <a:bodyPr lIns="38100" tIns="38100" rIns="38100" bIns="38100" anchor="t"/>
          <a:lstStyle/>
          <a:p>
            <a:r>
              <a:rPr lang="en-US" sz="2400">
                <a:solidFill>
                  <a:schemeClr val="tx1">
                    <a:alpha val="82500"/>
                  </a:schemeClr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Communities that behave unusually</a:t>
            </a:r>
            <a:endParaRPr lang="en-US" sz="2400">
              <a:solidFill>
                <a:schemeClr val="tx1">
                  <a:alpha val="82500"/>
                </a:schemeClr>
              </a:solidFill>
              <a:latin typeface="Trebuchet MS" pitchFamily="-1" charset="0"/>
              <a:sym typeface="Trebuchet MS" pitchFamily="-1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 descr="Cook County Land Bank Data Collaborative.ppt_media/foreclosures_sfh_byyear-1.mov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92200" y="457200"/>
            <a:ext cx="6946900" cy="6946900"/>
          </a:xfrm>
          <a:prstGeom prst="rect">
            <a:avLst/>
          </a:prstGeom>
          <a:noFill/>
        </p:spPr>
      </p:pic>
      <p:sp>
        <p:nvSpPr>
          <p:cNvPr id="21506" name="Rectangle 2"/>
          <p:cNvSpPr>
            <a:spLocks noChangeArrowheads="1"/>
          </p:cNvSpPr>
          <p:nvPr>
            <p:ph type="title"/>
          </p:nvPr>
        </p:nvSpPr>
        <p:spPr>
          <a:xfrm>
            <a:off x="1003300" y="0"/>
            <a:ext cx="6511925" cy="1143000"/>
          </a:xfrm>
          <a:ln/>
        </p:spPr>
        <p:txBody>
          <a:bodyPr lIns="38100" tIns="38100" rIns="38100" bIns="38100" anchor="t"/>
          <a:lstStyle/>
          <a:p>
            <a:r>
              <a:rPr lang="en-US" sz="2400">
                <a:solidFill>
                  <a:schemeClr val="tx1">
                    <a:alpha val="82500"/>
                  </a:schemeClr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Single-family homes: </a:t>
            </a:r>
            <a:r>
              <a:rPr lang="en-US" sz="2400">
                <a:solidFill>
                  <a:schemeClr val="tx1">
                    <a:alpha val="82500"/>
                  </a:schemeClr>
                </a:solidFill>
                <a:latin typeface="Trebuchet MS" pitchFamily="-1" charset="0"/>
                <a:sym typeface="Trebuchet MS" pitchFamily="-1" charset="0"/>
              </a:rPr>
              <a:t/>
            </a:r>
            <a:br>
              <a:rPr lang="en-US" sz="2400">
                <a:solidFill>
                  <a:schemeClr val="tx1">
                    <a:alpha val="82500"/>
                  </a:schemeClr>
                </a:solidFill>
                <a:latin typeface="Trebuchet MS" pitchFamily="-1" charset="0"/>
                <a:sym typeface="Trebuchet MS" pitchFamily="-1" charset="0"/>
              </a:rPr>
            </a:br>
            <a:r>
              <a:rPr lang="en-US" sz="2400">
                <a:solidFill>
                  <a:schemeClr val="tx1">
                    <a:alpha val="82500"/>
                  </a:schemeClr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Yearly foreclosure filing rate by census tract</a:t>
            </a:r>
            <a:endParaRPr lang="en-US" sz="2400">
              <a:solidFill>
                <a:schemeClr val="tx1">
                  <a:alpha val="82500"/>
                </a:schemeClr>
              </a:solidFill>
              <a:latin typeface="Trebuchet MS" pitchFamily="-1" charset="0"/>
              <a:sym typeface="Trebuchet MS" pitchFamily="-1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50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150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5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50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505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0" y="5105400"/>
            <a:ext cx="9156700" cy="17526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37000">
                <a:srgbClr val="FFFFFF">
                  <a:alpha val="83439"/>
                </a:srgbClr>
              </a:gs>
              <a:gs pos="100000">
                <a:srgbClr val="B4DCFA">
                  <a:alpha val="90999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0" name="Rectangle 2"/>
          <p:cNvSpPr>
            <a:spLocks/>
          </p:cNvSpPr>
          <p:nvPr/>
        </p:nvSpPr>
        <p:spPr bwMode="auto">
          <a:xfrm>
            <a:off x="0" y="0"/>
            <a:ext cx="9156700" cy="51054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48000">
                <a:srgbClr val="FFFFFF">
                  <a:alpha val="83800"/>
                </a:srgbClr>
              </a:gs>
              <a:gs pos="100000">
                <a:srgbClr val="B4DCFA">
                  <a:alpha val="8900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1" name="Rectangle 3"/>
          <p:cNvSpPr>
            <a:spLocks/>
          </p:cNvSpPr>
          <p:nvPr/>
        </p:nvSpPr>
        <p:spPr bwMode="auto">
          <a:xfrm>
            <a:off x="0" y="3767138"/>
            <a:ext cx="9156700" cy="22860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8999">
                <a:srgbClr val="FFFFFF">
                  <a:alpha val="0"/>
                </a:srgbClr>
              </a:gs>
              <a:gs pos="45000">
                <a:srgbClr val="B4DCFA">
                  <a:alpha val="0"/>
                </a:srgbClr>
              </a:gs>
              <a:gs pos="54999">
                <a:srgbClr val="FFFFFF">
                  <a:alpha val="0"/>
                </a:srgbClr>
              </a:gs>
              <a:gs pos="64999">
                <a:srgbClr val="B4DCFA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2" name="Oval 4"/>
          <p:cNvSpPr>
            <a:spLocks/>
          </p:cNvSpPr>
          <p:nvPr/>
        </p:nvSpPr>
        <p:spPr bwMode="auto">
          <a:xfrm>
            <a:off x="0" y="1600200"/>
            <a:ext cx="9144000" cy="510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0" y="3865563"/>
            <a:ext cx="9156700" cy="2992437"/>
          </a:xfrm>
          <a:prstGeom prst="rect">
            <a:avLst/>
          </a:prstGeom>
          <a:gradFill rotWithShape="0">
            <a:gsLst>
              <a:gs pos="0">
                <a:srgbClr val="FFFFFF">
                  <a:alpha val="79999"/>
                </a:srgbClr>
              </a:gs>
              <a:gs pos="37000">
                <a:srgbClr val="FFFFFF">
                  <a:alpha val="84439"/>
                </a:srgbClr>
              </a:gs>
              <a:gs pos="100000">
                <a:srgbClr val="B4DCFA">
                  <a:alpha val="9200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0" y="0"/>
            <a:ext cx="9156700" cy="3865563"/>
          </a:xfrm>
          <a:prstGeom prst="rect">
            <a:avLst/>
          </a:prstGeom>
          <a:gradFill rotWithShape="0">
            <a:gsLst>
              <a:gs pos="0">
                <a:srgbClr val="FFFFFF">
                  <a:alpha val="79999"/>
                </a:srgbClr>
              </a:gs>
              <a:gs pos="48000">
                <a:srgbClr val="FFFFFF">
                  <a:alpha val="84799"/>
                </a:srgbClr>
              </a:gs>
              <a:gs pos="100000">
                <a:srgbClr val="B4DCFA">
                  <a:alpha val="89999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0" y="2651125"/>
            <a:ext cx="9156700" cy="22860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8999">
                <a:srgbClr val="FFFFFF">
                  <a:alpha val="0"/>
                </a:srgbClr>
              </a:gs>
              <a:gs pos="45000">
                <a:srgbClr val="B4DCFA">
                  <a:alpha val="0"/>
                </a:srgbClr>
              </a:gs>
              <a:gs pos="54999">
                <a:srgbClr val="FFFFFF">
                  <a:alpha val="0"/>
                </a:srgbClr>
              </a:gs>
              <a:gs pos="64999">
                <a:srgbClr val="B4DCFA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6" name="Oval 8"/>
          <p:cNvSpPr>
            <a:spLocks/>
          </p:cNvSpPr>
          <p:nvPr/>
        </p:nvSpPr>
        <p:spPr bwMode="auto">
          <a:xfrm>
            <a:off x="0" y="1600200"/>
            <a:ext cx="9144000" cy="510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4598988" y="6283325"/>
            <a:ext cx="24923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fld id="{0851AAEF-84E5-BC45-A5C8-7CB0BE1AD16A}" type="slidenum">
              <a:rPr lang="en-US" sz="1200">
                <a:solidFill>
                  <a:srgbClr val="7F7F7F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pPr/>
              <a:t>18</a:t>
            </a:fld>
            <a:endParaRPr lang="en-US" sz="1200">
              <a:solidFill>
                <a:srgbClr val="7F7F7F"/>
              </a:solidFill>
              <a:latin typeface="Trebuchet MS" pitchFamily="-1" charset="0"/>
              <a:ea typeface="Trebuchet MS" pitchFamily="-1" charset="0"/>
              <a:cs typeface="Trebuchet MS" pitchFamily="-1" charset="0"/>
              <a:sym typeface="Trebuchet MS" pitchFamily="-1" charset="0"/>
            </a:endParaRPr>
          </a:p>
        </p:txBody>
      </p:sp>
      <p:sp>
        <p:nvSpPr>
          <p:cNvPr id="22538" name="Rectangle 10"/>
          <p:cNvSpPr>
            <a:spLocks noChangeArrowheads="1"/>
          </p:cNvSpPr>
          <p:nvPr>
            <p:ph type="title"/>
          </p:nvPr>
        </p:nvSpPr>
        <p:spPr>
          <a:xfrm>
            <a:off x="114300" y="190500"/>
            <a:ext cx="8902700" cy="1041400"/>
          </a:xfrm>
          <a:ln/>
        </p:spPr>
        <p:txBody>
          <a:bodyPr/>
          <a:lstStyle/>
          <a:p>
            <a:pPr marL="0" indent="0" algn="ctr">
              <a:buFont typeface="Georgia" pitchFamily="-1" charset="0"/>
              <a:buNone/>
            </a:pPr>
            <a:r>
              <a:rPr lang="en-US">
                <a:solidFill>
                  <a:srgbClr val="101322">
                    <a:alpha val="82500"/>
                  </a:srgbClr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Timeline</a:t>
            </a:r>
            <a:endParaRPr lang="en-US">
              <a:solidFill>
                <a:srgbClr val="101322">
                  <a:alpha val="82500"/>
                </a:srgbClr>
              </a:solidFill>
              <a:latin typeface="Trebuchet MS" pitchFamily="-1" charset="0"/>
              <a:ea typeface="ヒラギノ角ゴ ProN W3" pitchFamily="-1" charset="-128"/>
              <a:cs typeface="ヒラギノ角ゴ ProN W3" pitchFamily="-1" charset="-128"/>
              <a:sym typeface="Trebuchet MS" pitchFamily="-1" charset="0"/>
            </a:endParaRPr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533400" y="1587500"/>
            <a:ext cx="8064500" cy="50419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>
                <a:solidFill>
                  <a:srgbClr val="212745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June: Build a database and do some data exploration (mostly done)</a:t>
            </a:r>
          </a:p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>
                <a:solidFill>
                  <a:srgbClr val="212745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July: Database API and web app prototype (underway)</a:t>
            </a:r>
          </a:p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>
                <a:solidFill>
                  <a:srgbClr val="212745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August: Additional analytics tools</a:t>
            </a:r>
          </a:p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endParaRPr lang="en-US" sz="2800">
              <a:solidFill>
                <a:srgbClr val="212745"/>
              </a:solidFill>
              <a:latin typeface="Trebuchet MS" pitchFamily="-1" charset="0"/>
              <a:ea typeface="Trebuchet MS" pitchFamily="-1" charset="0"/>
              <a:cs typeface="Trebuchet MS" pitchFamily="-1" charset="0"/>
              <a:sym typeface="Trebuchet MS" pitchFamily="-1" charset="0"/>
            </a:endParaRPr>
          </a:p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>
                <a:solidFill>
                  <a:srgbClr val="212745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In parallel: look for leading trends in historical data to help inform land bank strategy.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5105400"/>
            <a:ext cx="9156700" cy="17526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37000">
                <a:srgbClr val="FFFFFF">
                  <a:alpha val="83439"/>
                </a:srgbClr>
              </a:gs>
              <a:gs pos="100000">
                <a:srgbClr val="B4DCFA">
                  <a:alpha val="90999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0" y="0"/>
            <a:ext cx="9156700" cy="51054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48000">
                <a:srgbClr val="FFFFFF">
                  <a:alpha val="83800"/>
                </a:srgbClr>
              </a:gs>
              <a:gs pos="100000">
                <a:srgbClr val="B4DCFA">
                  <a:alpha val="8900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" name="Rectangle 3"/>
          <p:cNvSpPr>
            <a:spLocks/>
          </p:cNvSpPr>
          <p:nvPr/>
        </p:nvSpPr>
        <p:spPr bwMode="auto">
          <a:xfrm>
            <a:off x="0" y="3767138"/>
            <a:ext cx="9156700" cy="22860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8999">
                <a:srgbClr val="FFFFFF">
                  <a:alpha val="0"/>
                </a:srgbClr>
              </a:gs>
              <a:gs pos="45000">
                <a:srgbClr val="B4DCFA">
                  <a:alpha val="0"/>
                </a:srgbClr>
              </a:gs>
              <a:gs pos="54999">
                <a:srgbClr val="FFFFFF">
                  <a:alpha val="0"/>
                </a:srgbClr>
              </a:gs>
              <a:gs pos="64999">
                <a:srgbClr val="B4DCFA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" name="Oval 4"/>
          <p:cNvSpPr>
            <a:spLocks/>
          </p:cNvSpPr>
          <p:nvPr/>
        </p:nvSpPr>
        <p:spPr bwMode="auto">
          <a:xfrm>
            <a:off x="0" y="1600200"/>
            <a:ext cx="9144000" cy="510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0" y="3865563"/>
            <a:ext cx="9156700" cy="2992437"/>
          </a:xfrm>
          <a:prstGeom prst="rect">
            <a:avLst/>
          </a:prstGeom>
          <a:gradFill rotWithShape="0">
            <a:gsLst>
              <a:gs pos="0">
                <a:srgbClr val="FFFFFF">
                  <a:alpha val="79999"/>
                </a:srgbClr>
              </a:gs>
              <a:gs pos="37000">
                <a:srgbClr val="FFFFFF">
                  <a:alpha val="84439"/>
                </a:srgbClr>
              </a:gs>
              <a:gs pos="100000">
                <a:srgbClr val="B4DCFA">
                  <a:alpha val="9200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0" y="0"/>
            <a:ext cx="9156700" cy="3865563"/>
          </a:xfrm>
          <a:prstGeom prst="rect">
            <a:avLst/>
          </a:prstGeom>
          <a:gradFill rotWithShape="0">
            <a:gsLst>
              <a:gs pos="0">
                <a:srgbClr val="FFFFFF">
                  <a:alpha val="79999"/>
                </a:srgbClr>
              </a:gs>
              <a:gs pos="48000">
                <a:srgbClr val="FFFFFF">
                  <a:alpha val="84799"/>
                </a:srgbClr>
              </a:gs>
              <a:gs pos="100000">
                <a:srgbClr val="B4DCFA">
                  <a:alpha val="89999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5" name="Rectangle 7"/>
          <p:cNvSpPr>
            <a:spLocks/>
          </p:cNvSpPr>
          <p:nvPr/>
        </p:nvSpPr>
        <p:spPr bwMode="auto">
          <a:xfrm>
            <a:off x="0" y="2651125"/>
            <a:ext cx="9156700" cy="22860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8999">
                <a:srgbClr val="FFFFFF">
                  <a:alpha val="0"/>
                </a:srgbClr>
              </a:gs>
              <a:gs pos="45000">
                <a:srgbClr val="B4DCFA">
                  <a:alpha val="0"/>
                </a:srgbClr>
              </a:gs>
              <a:gs pos="54999">
                <a:srgbClr val="FFFFFF">
                  <a:alpha val="0"/>
                </a:srgbClr>
              </a:gs>
              <a:gs pos="64999">
                <a:srgbClr val="B4DCFA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6" name="Oval 8"/>
          <p:cNvSpPr>
            <a:spLocks/>
          </p:cNvSpPr>
          <p:nvPr/>
        </p:nvSpPr>
        <p:spPr bwMode="auto">
          <a:xfrm>
            <a:off x="0" y="1600200"/>
            <a:ext cx="9144000" cy="510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4598988" y="6283325"/>
            <a:ext cx="24923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fld id="{E55192F1-4161-2E43-A042-C3C7FE7D0E97}" type="slidenum">
              <a:rPr lang="en-US" sz="1200">
                <a:solidFill>
                  <a:srgbClr val="7F7F7F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pPr/>
              <a:t>19</a:t>
            </a:fld>
            <a:endParaRPr lang="en-US" sz="1200">
              <a:solidFill>
                <a:srgbClr val="7F7F7F"/>
              </a:solidFill>
              <a:latin typeface="Trebuchet MS" pitchFamily="-1" charset="0"/>
              <a:ea typeface="Trebuchet MS" pitchFamily="-1" charset="0"/>
              <a:cs typeface="Trebuchet MS" pitchFamily="-1" charset="0"/>
              <a:sym typeface="Trebuchet MS" pitchFamily="-1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>
            <p:ph type="title"/>
          </p:nvPr>
        </p:nvSpPr>
        <p:spPr>
          <a:xfrm>
            <a:off x="114300" y="2692400"/>
            <a:ext cx="8902700" cy="1473200"/>
          </a:xfrm>
          <a:ln/>
        </p:spPr>
        <p:txBody>
          <a:bodyPr/>
          <a:lstStyle/>
          <a:p>
            <a:pPr marL="0" indent="0" algn="ctr">
              <a:buFont typeface="Georgia" pitchFamily="-1" charset="0"/>
              <a:buNone/>
            </a:pPr>
            <a:r>
              <a:rPr lang="en-US" dirty="0" smtClean="0">
                <a:solidFill>
                  <a:srgbClr val="101322">
                    <a:alpha val="82500"/>
                  </a:srgbClr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Possible Strategies</a:t>
            </a:r>
            <a:endParaRPr lang="en-US" dirty="0">
              <a:solidFill>
                <a:srgbClr val="101322">
                  <a:alpha val="82500"/>
                </a:srgbClr>
              </a:solidFill>
              <a:latin typeface="Trebuchet MS" pitchFamily="-1" charset="0"/>
              <a:ea typeface="ヒラギノ角ゴ ProN W3" pitchFamily="-1" charset="-128"/>
              <a:cs typeface="ヒラギノ角ゴ ProN W3" pitchFamily="-1" charset="-128"/>
              <a:sym typeface="Trebuchet MS" pitchFamily="-1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/>
          </p:cNvSpPr>
          <p:nvPr/>
        </p:nvSpPr>
        <p:spPr bwMode="auto">
          <a:xfrm>
            <a:off x="0" y="5105400"/>
            <a:ext cx="9156700" cy="17526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37000">
                <a:srgbClr val="FFFFFF">
                  <a:alpha val="83439"/>
                </a:srgbClr>
              </a:gs>
              <a:gs pos="100000">
                <a:srgbClr val="B4DCFA">
                  <a:alpha val="90999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6" name="Rectangle 2"/>
          <p:cNvSpPr>
            <a:spLocks/>
          </p:cNvSpPr>
          <p:nvPr/>
        </p:nvSpPr>
        <p:spPr bwMode="auto">
          <a:xfrm>
            <a:off x="0" y="0"/>
            <a:ext cx="9156700" cy="51054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48000">
                <a:srgbClr val="FFFFFF">
                  <a:alpha val="83800"/>
                </a:srgbClr>
              </a:gs>
              <a:gs pos="100000">
                <a:srgbClr val="B4DCFA">
                  <a:alpha val="8900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7" name="Rectangle 3"/>
          <p:cNvSpPr>
            <a:spLocks/>
          </p:cNvSpPr>
          <p:nvPr/>
        </p:nvSpPr>
        <p:spPr bwMode="auto">
          <a:xfrm>
            <a:off x="0" y="3767138"/>
            <a:ext cx="9156700" cy="22860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8999">
                <a:srgbClr val="FFFFFF">
                  <a:alpha val="0"/>
                </a:srgbClr>
              </a:gs>
              <a:gs pos="45000">
                <a:srgbClr val="B4DCFA">
                  <a:alpha val="0"/>
                </a:srgbClr>
              </a:gs>
              <a:gs pos="54999">
                <a:srgbClr val="FFFFFF">
                  <a:alpha val="0"/>
                </a:srgbClr>
              </a:gs>
              <a:gs pos="64999">
                <a:srgbClr val="B4DCFA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Oval 4"/>
          <p:cNvSpPr>
            <a:spLocks/>
          </p:cNvSpPr>
          <p:nvPr/>
        </p:nvSpPr>
        <p:spPr bwMode="auto">
          <a:xfrm>
            <a:off x="0" y="1600200"/>
            <a:ext cx="9144000" cy="510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Rectangle 5"/>
          <p:cNvSpPr>
            <a:spLocks/>
          </p:cNvSpPr>
          <p:nvPr/>
        </p:nvSpPr>
        <p:spPr bwMode="auto">
          <a:xfrm>
            <a:off x="0" y="3865563"/>
            <a:ext cx="9156700" cy="2992437"/>
          </a:xfrm>
          <a:prstGeom prst="rect">
            <a:avLst/>
          </a:prstGeom>
          <a:gradFill rotWithShape="0">
            <a:gsLst>
              <a:gs pos="0">
                <a:srgbClr val="FFFFFF">
                  <a:alpha val="79999"/>
                </a:srgbClr>
              </a:gs>
              <a:gs pos="37000">
                <a:srgbClr val="FFFFFF">
                  <a:alpha val="84439"/>
                </a:srgbClr>
              </a:gs>
              <a:gs pos="100000">
                <a:srgbClr val="B4DCFA">
                  <a:alpha val="9200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Rectangle 6"/>
          <p:cNvSpPr>
            <a:spLocks/>
          </p:cNvSpPr>
          <p:nvPr/>
        </p:nvSpPr>
        <p:spPr bwMode="auto">
          <a:xfrm>
            <a:off x="0" y="0"/>
            <a:ext cx="9156700" cy="3865563"/>
          </a:xfrm>
          <a:prstGeom prst="rect">
            <a:avLst/>
          </a:prstGeom>
          <a:gradFill rotWithShape="0">
            <a:gsLst>
              <a:gs pos="0">
                <a:srgbClr val="FFFFFF">
                  <a:alpha val="79999"/>
                </a:srgbClr>
              </a:gs>
              <a:gs pos="48000">
                <a:srgbClr val="FFFFFF">
                  <a:alpha val="84799"/>
                </a:srgbClr>
              </a:gs>
              <a:gs pos="100000">
                <a:srgbClr val="B4DCFA">
                  <a:alpha val="89999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1" name="Rectangle 7"/>
          <p:cNvSpPr>
            <a:spLocks/>
          </p:cNvSpPr>
          <p:nvPr/>
        </p:nvSpPr>
        <p:spPr bwMode="auto">
          <a:xfrm>
            <a:off x="0" y="2651125"/>
            <a:ext cx="9156700" cy="22860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8999">
                <a:srgbClr val="FFFFFF">
                  <a:alpha val="0"/>
                </a:srgbClr>
              </a:gs>
              <a:gs pos="45000">
                <a:srgbClr val="B4DCFA">
                  <a:alpha val="0"/>
                </a:srgbClr>
              </a:gs>
              <a:gs pos="54999">
                <a:srgbClr val="FFFFFF">
                  <a:alpha val="0"/>
                </a:srgbClr>
              </a:gs>
              <a:gs pos="64999">
                <a:srgbClr val="B4DCFA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Oval 8"/>
          <p:cNvSpPr>
            <a:spLocks/>
          </p:cNvSpPr>
          <p:nvPr/>
        </p:nvSpPr>
        <p:spPr bwMode="auto">
          <a:xfrm>
            <a:off x="0" y="1600200"/>
            <a:ext cx="9144000" cy="510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4598988" y="6283325"/>
            <a:ext cx="24923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fld id="{E16020D0-BB8C-E841-8305-637582F2228B}" type="slidenum">
              <a:rPr lang="en-US" sz="1200">
                <a:solidFill>
                  <a:srgbClr val="7F7F7F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pPr/>
              <a:t>2</a:t>
            </a:fld>
            <a:endParaRPr lang="en-US" sz="1200">
              <a:solidFill>
                <a:srgbClr val="7F7F7F"/>
              </a:solidFill>
              <a:latin typeface="Trebuchet MS" pitchFamily="-1" charset="0"/>
              <a:ea typeface="Trebuchet MS" pitchFamily="-1" charset="0"/>
              <a:cs typeface="Trebuchet MS" pitchFamily="-1" charset="0"/>
              <a:sym typeface="Trebuchet MS" pitchFamily="-1" charset="0"/>
            </a:endParaRPr>
          </a:p>
        </p:txBody>
      </p:sp>
      <p:sp>
        <p:nvSpPr>
          <p:cNvPr id="6154" name="Rectangle 10"/>
          <p:cNvSpPr>
            <a:spLocks noChangeArrowheads="1"/>
          </p:cNvSpPr>
          <p:nvPr>
            <p:ph type="title"/>
          </p:nvPr>
        </p:nvSpPr>
        <p:spPr>
          <a:xfrm>
            <a:off x="114300" y="214313"/>
            <a:ext cx="8902700" cy="1474787"/>
          </a:xfrm>
          <a:ln/>
        </p:spPr>
        <p:txBody>
          <a:bodyPr/>
          <a:lstStyle/>
          <a:p>
            <a:pPr marL="0" indent="0" algn="ctr">
              <a:buFont typeface="Georgia" pitchFamily="-1" charset="0"/>
              <a:buNone/>
            </a:pPr>
            <a:r>
              <a:rPr lang="en-US">
                <a:solidFill>
                  <a:srgbClr val="101322">
                    <a:alpha val="82500"/>
                  </a:srgbClr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The problem of vacant properties has many dimensions</a:t>
            </a:r>
            <a:endParaRPr lang="en-US">
              <a:solidFill>
                <a:srgbClr val="101322">
                  <a:alpha val="82500"/>
                </a:srgbClr>
              </a:solidFill>
              <a:latin typeface="Trebuchet MS" pitchFamily="-1" charset="0"/>
              <a:ea typeface="ヒラギノ角ゴ ProN W3" pitchFamily="-1" charset="-128"/>
              <a:cs typeface="ヒラギノ角ゴ ProN W3" pitchFamily="-1" charset="-128"/>
              <a:sym typeface="Trebuchet MS" pitchFamily="-1" charset="0"/>
            </a:endParaRPr>
          </a:p>
        </p:txBody>
      </p:sp>
      <p:sp>
        <p:nvSpPr>
          <p:cNvPr id="6155" name="Rectangle 11"/>
          <p:cNvSpPr>
            <a:spLocks noChangeArrowheads="1"/>
          </p:cNvSpPr>
          <p:nvPr>
            <p:ph type="body" idx="1"/>
          </p:nvPr>
        </p:nvSpPr>
        <p:spPr>
          <a:xfrm>
            <a:off x="850900" y="2578100"/>
            <a:ext cx="7442200" cy="4025900"/>
          </a:xfrm>
          <a:ln/>
        </p:spPr>
        <p:txBody>
          <a:bodyPr/>
          <a:lstStyle/>
          <a:p>
            <a:pPr marL="419100" indent="-419100" algn="l">
              <a:spcBef>
                <a:spcPct val="0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 dirty="0"/>
              <a:t>Demand for housing</a:t>
            </a:r>
            <a:endParaRPr lang="en-US" dirty="0"/>
          </a:p>
          <a:p>
            <a:pPr marL="419100" indent="-419100" algn="l">
              <a:spcBef>
                <a:spcPts val="700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 dirty="0"/>
              <a:t>Transportation &amp; infrastructure</a:t>
            </a:r>
          </a:p>
          <a:p>
            <a:pPr marL="419100" indent="-419100" algn="l">
              <a:spcBef>
                <a:spcPts val="700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 dirty="0"/>
              <a:t>Jobs &amp; education</a:t>
            </a:r>
            <a:endParaRPr lang="en-US" dirty="0"/>
          </a:p>
          <a:p>
            <a:pPr marL="419100" indent="-419100" algn="l">
              <a:spcBef>
                <a:spcPts val="700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 dirty="0"/>
              <a:t>Planning &amp; zoning</a:t>
            </a:r>
            <a:endParaRPr lang="en-US" dirty="0"/>
          </a:p>
          <a:p>
            <a:pPr marL="419100" indent="-419100" algn="l">
              <a:spcBef>
                <a:spcPts val="700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 dirty="0"/>
              <a:t>Public safety</a:t>
            </a:r>
            <a:endParaRPr lang="en-US" dirty="0"/>
          </a:p>
          <a:p>
            <a:pPr marL="419100" indent="-419100" algn="l">
              <a:spcBef>
                <a:spcPts val="700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 dirty="0"/>
              <a:t>Taxation &amp; public policy</a:t>
            </a:r>
          </a:p>
          <a:p>
            <a:pPr marL="419100" indent="-419100" algn="l">
              <a:spcBef>
                <a:spcPts val="700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 dirty="0"/>
              <a:t>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0" y="5105400"/>
            <a:ext cx="9156700" cy="17526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37000">
                <a:srgbClr val="FFFFFF">
                  <a:alpha val="83439"/>
                </a:srgbClr>
              </a:gs>
              <a:gs pos="100000">
                <a:srgbClr val="B4DCFA">
                  <a:alpha val="90999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0" name="Rectangle 2"/>
          <p:cNvSpPr>
            <a:spLocks/>
          </p:cNvSpPr>
          <p:nvPr/>
        </p:nvSpPr>
        <p:spPr bwMode="auto">
          <a:xfrm>
            <a:off x="0" y="0"/>
            <a:ext cx="9156700" cy="51054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48000">
                <a:srgbClr val="FFFFFF">
                  <a:alpha val="83800"/>
                </a:srgbClr>
              </a:gs>
              <a:gs pos="100000">
                <a:srgbClr val="B4DCFA">
                  <a:alpha val="8900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1" name="Rectangle 3"/>
          <p:cNvSpPr>
            <a:spLocks/>
          </p:cNvSpPr>
          <p:nvPr/>
        </p:nvSpPr>
        <p:spPr bwMode="auto">
          <a:xfrm>
            <a:off x="0" y="3767138"/>
            <a:ext cx="9156700" cy="22860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8999">
                <a:srgbClr val="FFFFFF">
                  <a:alpha val="0"/>
                </a:srgbClr>
              </a:gs>
              <a:gs pos="45000">
                <a:srgbClr val="B4DCFA">
                  <a:alpha val="0"/>
                </a:srgbClr>
              </a:gs>
              <a:gs pos="54999">
                <a:srgbClr val="FFFFFF">
                  <a:alpha val="0"/>
                </a:srgbClr>
              </a:gs>
              <a:gs pos="64999">
                <a:srgbClr val="B4DCFA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2" name="Oval 4"/>
          <p:cNvSpPr>
            <a:spLocks/>
          </p:cNvSpPr>
          <p:nvPr/>
        </p:nvSpPr>
        <p:spPr bwMode="auto">
          <a:xfrm>
            <a:off x="0" y="1600200"/>
            <a:ext cx="9144000" cy="510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0" y="3865563"/>
            <a:ext cx="9156700" cy="2992437"/>
          </a:xfrm>
          <a:prstGeom prst="rect">
            <a:avLst/>
          </a:prstGeom>
          <a:gradFill rotWithShape="0">
            <a:gsLst>
              <a:gs pos="0">
                <a:srgbClr val="FFFFFF">
                  <a:alpha val="79999"/>
                </a:srgbClr>
              </a:gs>
              <a:gs pos="37000">
                <a:srgbClr val="FFFFFF">
                  <a:alpha val="84439"/>
                </a:srgbClr>
              </a:gs>
              <a:gs pos="100000">
                <a:srgbClr val="B4DCFA">
                  <a:alpha val="9200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0" y="0"/>
            <a:ext cx="9156700" cy="3865563"/>
          </a:xfrm>
          <a:prstGeom prst="rect">
            <a:avLst/>
          </a:prstGeom>
          <a:gradFill rotWithShape="0">
            <a:gsLst>
              <a:gs pos="0">
                <a:srgbClr val="FFFFFF">
                  <a:alpha val="79999"/>
                </a:srgbClr>
              </a:gs>
              <a:gs pos="48000">
                <a:srgbClr val="FFFFFF">
                  <a:alpha val="84799"/>
                </a:srgbClr>
              </a:gs>
              <a:gs pos="100000">
                <a:srgbClr val="B4DCFA">
                  <a:alpha val="89999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0" y="2651125"/>
            <a:ext cx="9156700" cy="22860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8999">
                <a:srgbClr val="FFFFFF">
                  <a:alpha val="0"/>
                </a:srgbClr>
              </a:gs>
              <a:gs pos="45000">
                <a:srgbClr val="B4DCFA">
                  <a:alpha val="0"/>
                </a:srgbClr>
              </a:gs>
              <a:gs pos="54999">
                <a:srgbClr val="FFFFFF">
                  <a:alpha val="0"/>
                </a:srgbClr>
              </a:gs>
              <a:gs pos="64999">
                <a:srgbClr val="B4DCFA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6" name="Oval 8"/>
          <p:cNvSpPr>
            <a:spLocks/>
          </p:cNvSpPr>
          <p:nvPr/>
        </p:nvSpPr>
        <p:spPr bwMode="auto">
          <a:xfrm>
            <a:off x="0" y="1600200"/>
            <a:ext cx="9144000" cy="510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4598988" y="6283325"/>
            <a:ext cx="24923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fld id="{0851AAEF-84E5-BC45-A5C8-7CB0BE1AD16A}" type="slidenum">
              <a:rPr lang="en-US" sz="1200">
                <a:solidFill>
                  <a:srgbClr val="7F7F7F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pPr/>
              <a:t>20</a:t>
            </a:fld>
            <a:endParaRPr lang="en-US" sz="1200">
              <a:solidFill>
                <a:srgbClr val="7F7F7F"/>
              </a:solidFill>
              <a:latin typeface="Trebuchet MS" pitchFamily="-1" charset="0"/>
              <a:ea typeface="Trebuchet MS" pitchFamily="-1" charset="0"/>
              <a:cs typeface="Trebuchet MS" pitchFamily="-1" charset="0"/>
              <a:sym typeface="Trebuchet MS" pitchFamily="-1" charset="0"/>
            </a:endParaRPr>
          </a:p>
        </p:txBody>
      </p:sp>
      <p:sp>
        <p:nvSpPr>
          <p:cNvPr id="22538" name="Rectangle 10"/>
          <p:cNvSpPr>
            <a:spLocks noChangeArrowheads="1"/>
          </p:cNvSpPr>
          <p:nvPr>
            <p:ph type="title"/>
          </p:nvPr>
        </p:nvSpPr>
        <p:spPr>
          <a:xfrm>
            <a:off x="114300" y="190500"/>
            <a:ext cx="8902700" cy="1041400"/>
          </a:xfrm>
          <a:ln/>
        </p:spPr>
        <p:txBody>
          <a:bodyPr/>
          <a:lstStyle/>
          <a:p>
            <a:pPr marL="0" indent="0" algn="ctr">
              <a:buFont typeface="Georgia" pitchFamily="-1" charset="0"/>
              <a:buNone/>
            </a:pPr>
            <a:r>
              <a:rPr lang="en-US" dirty="0" smtClean="0">
                <a:solidFill>
                  <a:srgbClr val="101322">
                    <a:alpha val="82500"/>
                  </a:srgbClr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Cuyahoga Strategy</a:t>
            </a:r>
            <a:endParaRPr lang="en-US" dirty="0">
              <a:solidFill>
                <a:srgbClr val="101322">
                  <a:alpha val="82500"/>
                </a:srgbClr>
              </a:solidFill>
              <a:latin typeface="Trebuchet MS" pitchFamily="-1" charset="0"/>
              <a:ea typeface="ヒラギノ角ゴ ProN W3" pitchFamily="-1" charset="-128"/>
              <a:cs typeface="ヒラギノ角ゴ ProN W3" pitchFamily="-1" charset="-128"/>
              <a:sym typeface="Trebuchet MS" pitchFamily="-1" charset="0"/>
            </a:endParaRPr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533400" y="1587500"/>
            <a:ext cx="8064500" cy="50419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 dirty="0" smtClean="0">
                <a:solidFill>
                  <a:srgbClr val="212745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Properties have liabilities due to taxes, and upkeep. </a:t>
            </a:r>
          </a:p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 dirty="0" smtClean="0">
                <a:solidFill>
                  <a:srgbClr val="212745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Local authorities have the right to levy fines if a property is not kept up to code.</a:t>
            </a:r>
          </a:p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 dirty="0" smtClean="0">
                <a:solidFill>
                  <a:srgbClr val="212745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The costs of this upkeep is more expensive than the value of the property.</a:t>
            </a:r>
          </a:p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 dirty="0" smtClean="0">
                <a:solidFill>
                  <a:srgbClr val="212745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Banks in Cuyahoga County (the Cleveland area) give the land bank the title and money to demolish the building to extinguish their liabilities.</a:t>
            </a:r>
          </a:p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endParaRPr lang="en-US" sz="2800" dirty="0">
              <a:solidFill>
                <a:srgbClr val="212745"/>
              </a:solidFill>
              <a:latin typeface="Trebuchet MS" pitchFamily="-1" charset="0"/>
              <a:ea typeface="Trebuchet MS" pitchFamily="-1" charset="0"/>
              <a:cs typeface="Trebuchet MS" pitchFamily="-1" charset="0"/>
              <a:sym typeface="Trebuchet MS" pitchFamily="-1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0" y="5105400"/>
            <a:ext cx="9156700" cy="17526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37000">
                <a:srgbClr val="FFFFFF">
                  <a:alpha val="83439"/>
                </a:srgbClr>
              </a:gs>
              <a:gs pos="100000">
                <a:srgbClr val="B4DCFA">
                  <a:alpha val="90999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0" name="Rectangle 2"/>
          <p:cNvSpPr>
            <a:spLocks/>
          </p:cNvSpPr>
          <p:nvPr/>
        </p:nvSpPr>
        <p:spPr bwMode="auto">
          <a:xfrm>
            <a:off x="0" y="0"/>
            <a:ext cx="9156700" cy="51054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48000">
                <a:srgbClr val="FFFFFF">
                  <a:alpha val="83800"/>
                </a:srgbClr>
              </a:gs>
              <a:gs pos="100000">
                <a:srgbClr val="B4DCFA">
                  <a:alpha val="8900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1" name="Rectangle 3"/>
          <p:cNvSpPr>
            <a:spLocks/>
          </p:cNvSpPr>
          <p:nvPr/>
        </p:nvSpPr>
        <p:spPr bwMode="auto">
          <a:xfrm>
            <a:off x="0" y="3767138"/>
            <a:ext cx="9156700" cy="22860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8999">
                <a:srgbClr val="FFFFFF">
                  <a:alpha val="0"/>
                </a:srgbClr>
              </a:gs>
              <a:gs pos="45000">
                <a:srgbClr val="B4DCFA">
                  <a:alpha val="0"/>
                </a:srgbClr>
              </a:gs>
              <a:gs pos="54999">
                <a:srgbClr val="FFFFFF">
                  <a:alpha val="0"/>
                </a:srgbClr>
              </a:gs>
              <a:gs pos="64999">
                <a:srgbClr val="B4DCFA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2" name="Oval 4"/>
          <p:cNvSpPr>
            <a:spLocks/>
          </p:cNvSpPr>
          <p:nvPr/>
        </p:nvSpPr>
        <p:spPr bwMode="auto">
          <a:xfrm>
            <a:off x="0" y="1600200"/>
            <a:ext cx="9144000" cy="510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0" y="3865563"/>
            <a:ext cx="9156700" cy="2992437"/>
          </a:xfrm>
          <a:prstGeom prst="rect">
            <a:avLst/>
          </a:prstGeom>
          <a:gradFill rotWithShape="0">
            <a:gsLst>
              <a:gs pos="0">
                <a:srgbClr val="FFFFFF">
                  <a:alpha val="79999"/>
                </a:srgbClr>
              </a:gs>
              <a:gs pos="37000">
                <a:srgbClr val="FFFFFF">
                  <a:alpha val="84439"/>
                </a:srgbClr>
              </a:gs>
              <a:gs pos="100000">
                <a:srgbClr val="B4DCFA">
                  <a:alpha val="9200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0" y="0"/>
            <a:ext cx="9156700" cy="3865563"/>
          </a:xfrm>
          <a:prstGeom prst="rect">
            <a:avLst/>
          </a:prstGeom>
          <a:gradFill rotWithShape="0">
            <a:gsLst>
              <a:gs pos="0">
                <a:srgbClr val="FFFFFF">
                  <a:alpha val="79999"/>
                </a:srgbClr>
              </a:gs>
              <a:gs pos="48000">
                <a:srgbClr val="FFFFFF">
                  <a:alpha val="84799"/>
                </a:srgbClr>
              </a:gs>
              <a:gs pos="100000">
                <a:srgbClr val="B4DCFA">
                  <a:alpha val="89999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0" y="2651125"/>
            <a:ext cx="9156700" cy="22860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8999">
                <a:srgbClr val="FFFFFF">
                  <a:alpha val="0"/>
                </a:srgbClr>
              </a:gs>
              <a:gs pos="45000">
                <a:srgbClr val="B4DCFA">
                  <a:alpha val="0"/>
                </a:srgbClr>
              </a:gs>
              <a:gs pos="54999">
                <a:srgbClr val="FFFFFF">
                  <a:alpha val="0"/>
                </a:srgbClr>
              </a:gs>
              <a:gs pos="64999">
                <a:srgbClr val="B4DCFA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6" name="Oval 8"/>
          <p:cNvSpPr>
            <a:spLocks/>
          </p:cNvSpPr>
          <p:nvPr/>
        </p:nvSpPr>
        <p:spPr bwMode="auto">
          <a:xfrm>
            <a:off x="0" y="1600200"/>
            <a:ext cx="9144000" cy="510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4598988" y="6283325"/>
            <a:ext cx="24923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fld id="{0851AAEF-84E5-BC45-A5C8-7CB0BE1AD16A}" type="slidenum">
              <a:rPr lang="en-US" sz="1200">
                <a:solidFill>
                  <a:srgbClr val="7F7F7F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pPr/>
              <a:t>21</a:t>
            </a:fld>
            <a:endParaRPr lang="en-US" sz="1200">
              <a:solidFill>
                <a:srgbClr val="7F7F7F"/>
              </a:solidFill>
              <a:latin typeface="Trebuchet MS" pitchFamily="-1" charset="0"/>
              <a:ea typeface="Trebuchet MS" pitchFamily="-1" charset="0"/>
              <a:cs typeface="Trebuchet MS" pitchFamily="-1" charset="0"/>
              <a:sym typeface="Trebuchet MS" pitchFamily="-1" charset="0"/>
            </a:endParaRPr>
          </a:p>
        </p:txBody>
      </p:sp>
      <p:sp>
        <p:nvSpPr>
          <p:cNvPr id="22538" name="Rectangle 10"/>
          <p:cNvSpPr>
            <a:spLocks noChangeArrowheads="1"/>
          </p:cNvSpPr>
          <p:nvPr>
            <p:ph type="title"/>
          </p:nvPr>
        </p:nvSpPr>
        <p:spPr>
          <a:xfrm>
            <a:off x="114300" y="190500"/>
            <a:ext cx="8902700" cy="1041400"/>
          </a:xfrm>
          <a:ln/>
        </p:spPr>
        <p:txBody>
          <a:bodyPr/>
          <a:lstStyle/>
          <a:p>
            <a:pPr marL="0" indent="0" algn="ctr">
              <a:buFont typeface="Georgia" pitchFamily="-1" charset="0"/>
              <a:buNone/>
            </a:pPr>
            <a:r>
              <a:rPr lang="en-US" dirty="0" smtClean="0">
                <a:solidFill>
                  <a:srgbClr val="101322">
                    <a:alpha val="82500"/>
                  </a:srgbClr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Cuyahoga Strategy</a:t>
            </a:r>
            <a:endParaRPr lang="en-US" dirty="0">
              <a:solidFill>
                <a:srgbClr val="101322">
                  <a:alpha val="82500"/>
                </a:srgbClr>
              </a:solidFill>
              <a:latin typeface="Trebuchet MS" pitchFamily="-1" charset="0"/>
              <a:ea typeface="ヒラギノ角ゴ ProN W3" pitchFamily="-1" charset="-128"/>
              <a:cs typeface="ヒラギノ角ゴ ProN W3" pitchFamily="-1" charset="-128"/>
              <a:sym typeface="Trebuchet MS" pitchFamily="-1" charset="0"/>
            </a:endParaRPr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533400" y="1587500"/>
            <a:ext cx="8064500" cy="50419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 dirty="0" smtClean="0">
                <a:solidFill>
                  <a:srgbClr val="212745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Demolishing vacant buildings helps to bring the supply of housing stock in a neighborhood in line with economic demand (not necessarily human demand).</a:t>
            </a:r>
          </a:p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 dirty="0" smtClean="0">
                <a:solidFill>
                  <a:srgbClr val="212745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It also tends to reduce crime in that area (“The Broken Window Effect”).</a:t>
            </a:r>
          </a:p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endParaRPr lang="en-US" sz="2800" dirty="0" smtClean="0">
              <a:solidFill>
                <a:srgbClr val="212745"/>
              </a:solidFill>
              <a:latin typeface="Trebuchet MS" pitchFamily="-1" charset="0"/>
              <a:ea typeface="Trebuchet MS" pitchFamily="-1" charset="0"/>
              <a:cs typeface="Trebuchet MS" pitchFamily="-1" charset="0"/>
              <a:sym typeface="Trebuchet MS" pitchFamily="-1" charset="0"/>
            </a:endParaRPr>
          </a:p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endParaRPr lang="en-US" sz="2800" dirty="0">
              <a:solidFill>
                <a:srgbClr val="212745"/>
              </a:solidFill>
              <a:latin typeface="Trebuchet MS" pitchFamily="-1" charset="0"/>
              <a:ea typeface="Trebuchet MS" pitchFamily="-1" charset="0"/>
              <a:cs typeface="Trebuchet MS" pitchFamily="-1" charset="0"/>
              <a:sym typeface="Trebuchet MS" pitchFamily="-1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0" y="5105400"/>
            <a:ext cx="9156700" cy="17526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37000">
                <a:srgbClr val="FFFFFF">
                  <a:alpha val="83439"/>
                </a:srgbClr>
              </a:gs>
              <a:gs pos="100000">
                <a:srgbClr val="B4DCFA">
                  <a:alpha val="90999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0" name="Rectangle 2"/>
          <p:cNvSpPr>
            <a:spLocks/>
          </p:cNvSpPr>
          <p:nvPr/>
        </p:nvSpPr>
        <p:spPr bwMode="auto">
          <a:xfrm>
            <a:off x="0" y="0"/>
            <a:ext cx="9156700" cy="51054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48000">
                <a:srgbClr val="FFFFFF">
                  <a:alpha val="83800"/>
                </a:srgbClr>
              </a:gs>
              <a:gs pos="100000">
                <a:srgbClr val="B4DCFA">
                  <a:alpha val="8900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1" name="Rectangle 3"/>
          <p:cNvSpPr>
            <a:spLocks/>
          </p:cNvSpPr>
          <p:nvPr/>
        </p:nvSpPr>
        <p:spPr bwMode="auto">
          <a:xfrm>
            <a:off x="0" y="3767138"/>
            <a:ext cx="9156700" cy="22860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8999">
                <a:srgbClr val="FFFFFF">
                  <a:alpha val="0"/>
                </a:srgbClr>
              </a:gs>
              <a:gs pos="45000">
                <a:srgbClr val="B4DCFA">
                  <a:alpha val="0"/>
                </a:srgbClr>
              </a:gs>
              <a:gs pos="54999">
                <a:srgbClr val="FFFFFF">
                  <a:alpha val="0"/>
                </a:srgbClr>
              </a:gs>
              <a:gs pos="64999">
                <a:srgbClr val="B4DCFA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2" name="Oval 4"/>
          <p:cNvSpPr>
            <a:spLocks/>
          </p:cNvSpPr>
          <p:nvPr/>
        </p:nvSpPr>
        <p:spPr bwMode="auto">
          <a:xfrm>
            <a:off x="0" y="1600200"/>
            <a:ext cx="9144000" cy="510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0" y="3865563"/>
            <a:ext cx="9156700" cy="2992437"/>
          </a:xfrm>
          <a:prstGeom prst="rect">
            <a:avLst/>
          </a:prstGeom>
          <a:gradFill rotWithShape="0">
            <a:gsLst>
              <a:gs pos="0">
                <a:srgbClr val="FFFFFF">
                  <a:alpha val="79999"/>
                </a:srgbClr>
              </a:gs>
              <a:gs pos="37000">
                <a:srgbClr val="FFFFFF">
                  <a:alpha val="84439"/>
                </a:srgbClr>
              </a:gs>
              <a:gs pos="100000">
                <a:srgbClr val="B4DCFA">
                  <a:alpha val="9200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0" y="0"/>
            <a:ext cx="9156700" cy="3865563"/>
          </a:xfrm>
          <a:prstGeom prst="rect">
            <a:avLst/>
          </a:prstGeom>
          <a:gradFill rotWithShape="0">
            <a:gsLst>
              <a:gs pos="0">
                <a:srgbClr val="FFFFFF">
                  <a:alpha val="79999"/>
                </a:srgbClr>
              </a:gs>
              <a:gs pos="48000">
                <a:srgbClr val="FFFFFF">
                  <a:alpha val="84799"/>
                </a:srgbClr>
              </a:gs>
              <a:gs pos="100000">
                <a:srgbClr val="B4DCFA">
                  <a:alpha val="89999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0" y="2651125"/>
            <a:ext cx="9156700" cy="22860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8999">
                <a:srgbClr val="FFFFFF">
                  <a:alpha val="0"/>
                </a:srgbClr>
              </a:gs>
              <a:gs pos="45000">
                <a:srgbClr val="B4DCFA">
                  <a:alpha val="0"/>
                </a:srgbClr>
              </a:gs>
              <a:gs pos="54999">
                <a:srgbClr val="FFFFFF">
                  <a:alpha val="0"/>
                </a:srgbClr>
              </a:gs>
              <a:gs pos="64999">
                <a:srgbClr val="B4DCFA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6" name="Oval 8"/>
          <p:cNvSpPr>
            <a:spLocks/>
          </p:cNvSpPr>
          <p:nvPr/>
        </p:nvSpPr>
        <p:spPr bwMode="auto">
          <a:xfrm>
            <a:off x="0" y="1600200"/>
            <a:ext cx="9144000" cy="510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4598988" y="6283325"/>
            <a:ext cx="24923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fld id="{0851AAEF-84E5-BC45-A5C8-7CB0BE1AD16A}" type="slidenum">
              <a:rPr lang="en-US" sz="1200">
                <a:solidFill>
                  <a:srgbClr val="7F7F7F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pPr/>
              <a:t>22</a:t>
            </a:fld>
            <a:endParaRPr lang="en-US" sz="1200">
              <a:solidFill>
                <a:srgbClr val="7F7F7F"/>
              </a:solidFill>
              <a:latin typeface="Trebuchet MS" pitchFamily="-1" charset="0"/>
              <a:ea typeface="Trebuchet MS" pitchFamily="-1" charset="0"/>
              <a:cs typeface="Trebuchet MS" pitchFamily="-1" charset="0"/>
              <a:sym typeface="Trebuchet MS" pitchFamily="-1" charset="0"/>
            </a:endParaRPr>
          </a:p>
        </p:txBody>
      </p:sp>
      <p:sp>
        <p:nvSpPr>
          <p:cNvPr id="22538" name="Rectangle 10"/>
          <p:cNvSpPr>
            <a:spLocks noChangeArrowheads="1"/>
          </p:cNvSpPr>
          <p:nvPr>
            <p:ph type="title"/>
          </p:nvPr>
        </p:nvSpPr>
        <p:spPr>
          <a:xfrm>
            <a:off x="114300" y="190500"/>
            <a:ext cx="8902700" cy="1041400"/>
          </a:xfrm>
          <a:ln/>
        </p:spPr>
        <p:txBody>
          <a:bodyPr/>
          <a:lstStyle/>
          <a:p>
            <a:pPr marL="0" indent="0" algn="ctr">
              <a:buFont typeface="Georgia" pitchFamily="-1" charset="0"/>
              <a:buNone/>
            </a:pPr>
            <a:r>
              <a:rPr lang="en-US" dirty="0" smtClean="0">
                <a:solidFill>
                  <a:srgbClr val="101322">
                    <a:alpha val="82500"/>
                  </a:srgbClr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The NSP Strategy</a:t>
            </a:r>
            <a:endParaRPr lang="en-US" dirty="0">
              <a:solidFill>
                <a:srgbClr val="101322">
                  <a:alpha val="82500"/>
                </a:srgbClr>
              </a:solidFill>
              <a:latin typeface="Trebuchet MS" pitchFamily="-1" charset="0"/>
              <a:ea typeface="ヒラギノ角ゴ ProN W3" pitchFamily="-1" charset="-128"/>
              <a:cs typeface="ヒラギノ角ゴ ProN W3" pitchFamily="-1" charset="-128"/>
              <a:sym typeface="Trebuchet MS" pitchFamily="-1" charset="0"/>
            </a:endParaRPr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533400" y="1587500"/>
            <a:ext cx="8064500" cy="50419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endParaRPr lang="en-US" sz="2800" dirty="0" smtClean="0">
              <a:solidFill>
                <a:srgbClr val="212745"/>
              </a:solidFill>
              <a:latin typeface="Trebuchet MS" pitchFamily="-1" charset="0"/>
              <a:ea typeface="Trebuchet MS" pitchFamily="-1" charset="0"/>
              <a:cs typeface="Trebuchet MS" pitchFamily="-1" charset="0"/>
              <a:sym typeface="Trebuchet MS" pitchFamily="-1" charset="0"/>
            </a:endParaRPr>
          </a:p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 dirty="0" smtClean="0">
                <a:solidFill>
                  <a:srgbClr val="212745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The NSP (Neighborhood Stabilization Program) is a non-profit that acquires vacant properties in neighborhoods that have a strong existing neighborhood community and other important amenities such as proximity to public transportation. </a:t>
            </a:r>
          </a:p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 dirty="0" smtClean="0">
                <a:solidFill>
                  <a:srgbClr val="212745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The organization uses community input to choose which properties to acquire and how to rehab them.</a:t>
            </a:r>
          </a:p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 dirty="0" smtClean="0">
                <a:solidFill>
                  <a:srgbClr val="212745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Chicago has received $170 million for NSP.</a:t>
            </a:r>
            <a:endParaRPr lang="en-US" sz="2800" dirty="0">
              <a:solidFill>
                <a:srgbClr val="212745"/>
              </a:solidFill>
              <a:latin typeface="Trebuchet MS" pitchFamily="-1" charset="0"/>
              <a:ea typeface="Trebuchet MS" pitchFamily="-1" charset="0"/>
              <a:cs typeface="Trebuchet MS" pitchFamily="-1" charset="0"/>
              <a:sym typeface="Trebuchet MS" pitchFamily="-1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0" y="5105400"/>
            <a:ext cx="9156700" cy="17526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37000">
                <a:srgbClr val="FFFFFF">
                  <a:alpha val="83439"/>
                </a:srgbClr>
              </a:gs>
              <a:gs pos="100000">
                <a:srgbClr val="B4DCFA">
                  <a:alpha val="90999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0" name="Rectangle 2"/>
          <p:cNvSpPr>
            <a:spLocks/>
          </p:cNvSpPr>
          <p:nvPr/>
        </p:nvSpPr>
        <p:spPr bwMode="auto">
          <a:xfrm>
            <a:off x="0" y="0"/>
            <a:ext cx="9156700" cy="51054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48000">
                <a:srgbClr val="FFFFFF">
                  <a:alpha val="83800"/>
                </a:srgbClr>
              </a:gs>
              <a:gs pos="100000">
                <a:srgbClr val="B4DCFA">
                  <a:alpha val="8900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1" name="Rectangle 3"/>
          <p:cNvSpPr>
            <a:spLocks/>
          </p:cNvSpPr>
          <p:nvPr/>
        </p:nvSpPr>
        <p:spPr bwMode="auto">
          <a:xfrm>
            <a:off x="0" y="3767138"/>
            <a:ext cx="9156700" cy="22860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8999">
                <a:srgbClr val="FFFFFF">
                  <a:alpha val="0"/>
                </a:srgbClr>
              </a:gs>
              <a:gs pos="45000">
                <a:srgbClr val="B4DCFA">
                  <a:alpha val="0"/>
                </a:srgbClr>
              </a:gs>
              <a:gs pos="54999">
                <a:srgbClr val="FFFFFF">
                  <a:alpha val="0"/>
                </a:srgbClr>
              </a:gs>
              <a:gs pos="64999">
                <a:srgbClr val="B4DCFA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2" name="Oval 4"/>
          <p:cNvSpPr>
            <a:spLocks/>
          </p:cNvSpPr>
          <p:nvPr/>
        </p:nvSpPr>
        <p:spPr bwMode="auto">
          <a:xfrm>
            <a:off x="0" y="1600200"/>
            <a:ext cx="9144000" cy="510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0" y="3865563"/>
            <a:ext cx="9156700" cy="2992437"/>
          </a:xfrm>
          <a:prstGeom prst="rect">
            <a:avLst/>
          </a:prstGeom>
          <a:gradFill rotWithShape="0">
            <a:gsLst>
              <a:gs pos="0">
                <a:srgbClr val="FFFFFF">
                  <a:alpha val="79999"/>
                </a:srgbClr>
              </a:gs>
              <a:gs pos="37000">
                <a:srgbClr val="FFFFFF">
                  <a:alpha val="84439"/>
                </a:srgbClr>
              </a:gs>
              <a:gs pos="100000">
                <a:srgbClr val="B4DCFA">
                  <a:alpha val="9200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0" y="0"/>
            <a:ext cx="9156700" cy="3865563"/>
          </a:xfrm>
          <a:prstGeom prst="rect">
            <a:avLst/>
          </a:prstGeom>
          <a:gradFill rotWithShape="0">
            <a:gsLst>
              <a:gs pos="0">
                <a:srgbClr val="FFFFFF">
                  <a:alpha val="79999"/>
                </a:srgbClr>
              </a:gs>
              <a:gs pos="48000">
                <a:srgbClr val="FFFFFF">
                  <a:alpha val="84799"/>
                </a:srgbClr>
              </a:gs>
              <a:gs pos="100000">
                <a:srgbClr val="B4DCFA">
                  <a:alpha val="89999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0" y="2651125"/>
            <a:ext cx="9156700" cy="22860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8999">
                <a:srgbClr val="FFFFFF">
                  <a:alpha val="0"/>
                </a:srgbClr>
              </a:gs>
              <a:gs pos="45000">
                <a:srgbClr val="B4DCFA">
                  <a:alpha val="0"/>
                </a:srgbClr>
              </a:gs>
              <a:gs pos="54999">
                <a:srgbClr val="FFFFFF">
                  <a:alpha val="0"/>
                </a:srgbClr>
              </a:gs>
              <a:gs pos="64999">
                <a:srgbClr val="B4DCFA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6" name="Oval 8"/>
          <p:cNvSpPr>
            <a:spLocks/>
          </p:cNvSpPr>
          <p:nvPr/>
        </p:nvSpPr>
        <p:spPr bwMode="auto">
          <a:xfrm>
            <a:off x="0" y="1600200"/>
            <a:ext cx="9144000" cy="510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4598988" y="6283325"/>
            <a:ext cx="24923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fld id="{0851AAEF-84E5-BC45-A5C8-7CB0BE1AD16A}" type="slidenum">
              <a:rPr lang="en-US" sz="1200">
                <a:solidFill>
                  <a:srgbClr val="7F7F7F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pPr/>
              <a:t>23</a:t>
            </a:fld>
            <a:endParaRPr lang="en-US" sz="1200">
              <a:solidFill>
                <a:srgbClr val="7F7F7F"/>
              </a:solidFill>
              <a:latin typeface="Trebuchet MS" pitchFamily="-1" charset="0"/>
              <a:ea typeface="Trebuchet MS" pitchFamily="-1" charset="0"/>
              <a:cs typeface="Trebuchet MS" pitchFamily="-1" charset="0"/>
              <a:sym typeface="Trebuchet MS" pitchFamily="-1" charset="0"/>
            </a:endParaRPr>
          </a:p>
        </p:txBody>
      </p:sp>
      <p:sp>
        <p:nvSpPr>
          <p:cNvPr id="22538" name="Rectangle 10"/>
          <p:cNvSpPr>
            <a:spLocks noChangeArrowheads="1"/>
          </p:cNvSpPr>
          <p:nvPr>
            <p:ph type="title"/>
          </p:nvPr>
        </p:nvSpPr>
        <p:spPr>
          <a:xfrm>
            <a:off x="114300" y="190500"/>
            <a:ext cx="8902700" cy="1041400"/>
          </a:xfrm>
          <a:ln/>
        </p:spPr>
        <p:txBody>
          <a:bodyPr/>
          <a:lstStyle/>
          <a:p>
            <a:pPr marL="0" indent="0" algn="ctr">
              <a:buFont typeface="Georgia" pitchFamily="-1" charset="0"/>
              <a:buNone/>
            </a:pPr>
            <a:r>
              <a:rPr lang="en-US" dirty="0" smtClean="0">
                <a:solidFill>
                  <a:srgbClr val="101322">
                    <a:alpha val="82500"/>
                  </a:srgbClr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The NSP Strategy</a:t>
            </a:r>
            <a:endParaRPr lang="en-US" dirty="0">
              <a:solidFill>
                <a:srgbClr val="101322">
                  <a:alpha val="82500"/>
                </a:srgbClr>
              </a:solidFill>
              <a:latin typeface="Trebuchet MS" pitchFamily="-1" charset="0"/>
              <a:ea typeface="ヒラギノ角ゴ ProN W3" pitchFamily="-1" charset="-128"/>
              <a:cs typeface="ヒラギノ角ゴ ProN W3" pitchFamily="-1" charset="-128"/>
              <a:sym typeface="Trebuchet MS" pitchFamily="-1" charset="0"/>
            </a:endParaRPr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533400" y="1587500"/>
            <a:ext cx="8064500" cy="50419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endParaRPr lang="en-US" sz="2800" dirty="0" smtClean="0">
              <a:solidFill>
                <a:srgbClr val="212745"/>
              </a:solidFill>
              <a:latin typeface="Trebuchet MS" pitchFamily="-1" charset="0"/>
              <a:ea typeface="Trebuchet MS" pitchFamily="-1" charset="0"/>
              <a:cs typeface="Trebuchet MS" pitchFamily="-1" charset="0"/>
              <a:sym typeface="Trebuchet MS" pitchFamily="-1" charset="0"/>
            </a:endParaRPr>
          </a:p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 dirty="0" smtClean="0">
                <a:solidFill>
                  <a:srgbClr val="212745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Evaluate NSP effectiveness because it’s cost-effectiveness is unclear.</a:t>
            </a:r>
          </a:p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 dirty="0" smtClean="0">
                <a:solidFill>
                  <a:srgbClr val="212745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Specifically, the NSP needed to work with government procurement rules, from which the land bank is exempt.</a:t>
            </a:r>
          </a:p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 dirty="0" smtClean="0">
                <a:solidFill>
                  <a:srgbClr val="212745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“We haven’t done any full-blown analysis or evaluation, but the assumptions we started with didn’t hold”-NSP Chicago</a:t>
            </a:r>
          </a:p>
          <a:p>
            <a:pPr marL="457200" indent="-457200" algn="l">
              <a:spcBef>
                <a:spcPts val="663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endParaRPr lang="en-US" sz="2800" dirty="0">
              <a:solidFill>
                <a:srgbClr val="212745"/>
              </a:solidFill>
              <a:latin typeface="Trebuchet MS" pitchFamily="-1" charset="0"/>
              <a:ea typeface="Trebuchet MS" pitchFamily="-1" charset="0"/>
              <a:cs typeface="Trebuchet MS" pitchFamily="-1" charset="0"/>
              <a:sym typeface="Trebuchet MS" pitchFamily="-1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0" y="5105400"/>
            <a:ext cx="9156700" cy="17526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37000">
                <a:srgbClr val="FFFFFF">
                  <a:alpha val="83439"/>
                </a:srgbClr>
              </a:gs>
              <a:gs pos="100000">
                <a:srgbClr val="B4DCFA">
                  <a:alpha val="90999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0" name="Rectangle 2"/>
          <p:cNvSpPr>
            <a:spLocks/>
          </p:cNvSpPr>
          <p:nvPr/>
        </p:nvSpPr>
        <p:spPr bwMode="auto">
          <a:xfrm>
            <a:off x="0" y="0"/>
            <a:ext cx="9156700" cy="51054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48000">
                <a:srgbClr val="FFFFFF">
                  <a:alpha val="83800"/>
                </a:srgbClr>
              </a:gs>
              <a:gs pos="100000">
                <a:srgbClr val="B4DCFA">
                  <a:alpha val="8900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1" name="Rectangle 3"/>
          <p:cNvSpPr>
            <a:spLocks/>
          </p:cNvSpPr>
          <p:nvPr/>
        </p:nvSpPr>
        <p:spPr bwMode="auto">
          <a:xfrm>
            <a:off x="0" y="3767138"/>
            <a:ext cx="9156700" cy="22860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8999">
                <a:srgbClr val="FFFFFF">
                  <a:alpha val="0"/>
                </a:srgbClr>
              </a:gs>
              <a:gs pos="45000">
                <a:srgbClr val="B4DCFA">
                  <a:alpha val="0"/>
                </a:srgbClr>
              </a:gs>
              <a:gs pos="54999">
                <a:srgbClr val="FFFFFF">
                  <a:alpha val="0"/>
                </a:srgbClr>
              </a:gs>
              <a:gs pos="64999">
                <a:srgbClr val="B4DCFA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Oval 4"/>
          <p:cNvSpPr>
            <a:spLocks/>
          </p:cNvSpPr>
          <p:nvPr/>
        </p:nvSpPr>
        <p:spPr bwMode="auto">
          <a:xfrm>
            <a:off x="0" y="1600200"/>
            <a:ext cx="9144000" cy="510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Rectangle 5"/>
          <p:cNvSpPr>
            <a:spLocks/>
          </p:cNvSpPr>
          <p:nvPr/>
        </p:nvSpPr>
        <p:spPr bwMode="auto">
          <a:xfrm>
            <a:off x="0" y="3865563"/>
            <a:ext cx="9156700" cy="2992437"/>
          </a:xfrm>
          <a:prstGeom prst="rect">
            <a:avLst/>
          </a:prstGeom>
          <a:gradFill rotWithShape="0">
            <a:gsLst>
              <a:gs pos="0">
                <a:srgbClr val="FFFFFF">
                  <a:alpha val="79999"/>
                </a:srgbClr>
              </a:gs>
              <a:gs pos="37000">
                <a:srgbClr val="FFFFFF">
                  <a:alpha val="84439"/>
                </a:srgbClr>
              </a:gs>
              <a:gs pos="100000">
                <a:srgbClr val="B4DCFA">
                  <a:alpha val="9200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4" name="Rectangle 6"/>
          <p:cNvSpPr>
            <a:spLocks/>
          </p:cNvSpPr>
          <p:nvPr/>
        </p:nvSpPr>
        <p:spPr bwMode="auto">
          <a:xfrm>
            <a:off x="0" y="0"/>
            <a:ext cx="9156700" cy="3865563"/>
          </a:xfrm>
          <a:prstGeom prst="rect">
            <a:avLst/>
          </a:prstGeom>
          <a:gradFill rotWithShape="0">
            <a:gsLst>
              <a:gs pos="0">
                <a:srgbClr val="FFFFFF">
                  <a:alpha val="79999"/>
                </a:srgbClr>
              </a:gs>
              <a:gs pos="48000">
                <a:srgbClr val="FFFFFF">
                  <a:alpha val="84799"/>
                </a:srgbClr>
              </a:gs>
              <a:gs pos="100000">
                <a:srgbClr val="B4DCFA">
                  <a:alpha val="89999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Rectangle 7"/>
          <p:cNvSpPr>
            <a:spLocks/>
          </p:cNvSpPr>
          <p:nvPr/>
        </p:nvSpPr>
        <p:spPr bwMode="auto">
          <a:xfrm>
            <a:off x="0" y="2651125"/>
            <a:ext cx="9156700" cy="22860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8999">
                <a:srgbClr val="FFFFFF">
                  <a:alpha val="0"/>
                </a:srgbClr>
              </a:gs>
              <a:gs pos="45000">
                <a:srgbClr val="B4DCFA">
                  <a:alpha val="0"/>
                </a:srgbClr>
              </a:gs>
              <a:gs pos="54999">
                <a:srgbClr val="FFFFFF">
                  <a:alpha val="0"/>
                </a:srgbClr>
              </a:gs>
              <a:gs pos="64999">
                <a:srgbClr val="B4DCFA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6" name="Oval 8"/>
          <p:cNvSpPr>
            <a:spLocks/>
          </p:cNvSpPr>
          <p:nvPr/>
        </p:nvSpPr>
        <p:spPr bwMode="auto">
          <a:xfrm>
            <a:off x="0" y="1600200"/>
            <a:ext cx="9144000" cy="510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4598988" y="6283325"/>
            <a:ext cx="24923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fld id="{B978EFAD-840B-464A-B1ED-310CE435DD36}" type="slidenum">
              <a:rPr lang="en-US" sz="1200">
                <a:solidFill>
                  <a:srgbClr val="7F7F7F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pPr/>
              <a:t>3</a:t>
            </a:fld>
            <a:endParaRPr lang="en-US" sz="1200">
              <a:solidFill>
                <a:srgbClr val="7F7F7F"/>
              </a:solidFill>
              <a:latin typeface="Trebuchet MS" pitchFamily="-1" charset="0"/>
              <a:ea typeface="Trebuchet MS" pitchFamily="-1" charset="0"/>
              <a:cs typeface="Trebuchet MS" pitchFamily="-1" charset="0"/>
              <a:sym typeface="Trebuchet MS" pitchFamily="-1" charset="0"/>
            </a:endParaRPr>
          </a:p>
        </p:txBody>
      </p:sp>
      <p:sp>
        <p:nvSpPr>
          <p:cNvPr id="7178" name="Rectangle 10"/>
          <p:cNvSpPr>
            <a:spLocks noChangeArrowheads="1"/>
          </p:cNvSpPr>
          <p:nvPr>
            <p:ph type="title"/>
          </p:nvPr>
        </p:nvSpPr>
        <p:spPr>
          <a:xfrm>
            <a:off x="114300" y="138113"/>
            <a:ext cx="8902700" cy="1473200"/>
          </a:xfrm>
          <a:ln/>
        </p:spPr>
        <p:txBody>
          <a:bodyPr/>
          <a:lstStyle/>
          <a:p>
            <a:pPr marL="0" indent="0" algn="ctr">
              <a:buFont typeface="Georgia" pitchFamily="-1" charset="0"/>
              <a:buNone/>
            </a:pPr>
            <a:r>
              <a:rPr lang="en-US">
                <a:solidFill>
                  <a:srgbClr val="101322">
                    <a:alpha val="82500"/>
                  </a:srgbClr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There’s lots of data out there</a:t>
            </a:r>
            <a:endParaRPr lang="en-US">
              <a:solidFill>
                <a:srgbClr val="101322">
                  <a:alpha val="82500"/>
                </a:srgbClr>
              </a:solidFill>
              <a:latin typeface="Trebuchet MS" pitchFamily="-1" charset="0"/>
              <a:ea typeface="ヒラギノ角ゴ ProN W3" pitchFamily="-1" charset="-128"/>
              <a:cs typeface="ヒラギノ角ゴ ProN W3" pitchFamily="-1" charset="-128"/>
              <a:sym typeface="Trebuchet MS" pitchFamily="-1" charset="0"/>
            </a:endParaRPr>
          </a:p>
        </p:txBody>
      </p:sp>
      <p:sp>
        <p:nvSpPr>
          <p:cNvPr id="7179" name="Rectangle 11"/>
          <p:cNvSpPr>
            <a:spLocks noChangeArrowheads="1"/>
          </p:cNvSpPr>
          <p:nvPr>
            <p:ph type="body" idx="1"/>
          </p:nvPr>
        </p:nvSpPr>
        <p:spPr>
          <a:xfrm>
            <a:off x="876300" y="2400300"/>
            <a:ext cx="7378700" cy="3708400"/>
          </a:xfrm>
          <a:ln/>
        </p:spPr>
        <p:txBody>
          <a:bodyPr/>
          <a:lstStyle/>
          <a:p>
            <a:pPr marL="419100" indent="-419100" algn="l">
              <a:spcBef>
                <a:spcPct val="0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 dirty="0"/>
              <a:t>Real estate transactions</a:t>
            </a:r>
            <a:endParaRPr lang="en-US" dirty="0"/>
          </a:p>
          <a:p>
            <a:pPr marL="419100" indent="-419100" algn="l">
              <a:spcBef>
                <a:spcPts val="700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 dirty="0"/>
              <a:t>Foreclosures &amp; vacancy</a:t>
            </a:r>
          </a:p>
          <a:p>
            <a:pPr marL="419100" indent="-419100" algn="l">
              <a:spcBef>
                <a:spcPts val="700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 dirty="0"/>
              <a:t>Zoning laws</a:t>
            </a:r>
            <a:endParaRPr lang="en-US" dirty="0"/>
          </a:p>
          <a:p>
            <a:pPr marL="419100" indent="-419100" algn="l">
              <a:spcBef>
                <a:spcPts val="700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 dirty="0"/>
              <a:t>Demographics &amp; income</a:t>
            </a:r>
            <a:endParaRPr lang="en-US" dirty="0"/>
          </a:p>
          <a:p>
            <a:pPr marL="419100" indent="-419100" algn="l">
              <a:spcBef>
                <a:spcPts val="700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 dirty="0"/>
              <a:t>Crime &amp; service requests</a:t>
            </a:r>
            <a:endParaRPr lang="en-US" dirty="0"/>
          </a:p>
          <a:p>
            <a:pPr marL="419100" indent="-419100" algn="l">
              <a:spcBef>
                <a:spcPts val="700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 dirty="0"/>
              <a:t> Transportation &amp; social services</a:t>
            </a:r>
          </a:p>
          <a:p>
            <a:pPr marL="419100" indent="-419100" algn="l">
              <a:spcBef>
                <a:spcPts val="700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 dirty="0"/>
              <a:t>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5105400"/>
            <a:ext cx="9156700" cy="17526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37000">
                <a:srgbClr val="FFFFFF">
                  <a:alpha val="83439"/>
                </a:srgbClr>
              </a:gs>
              <a:gs pos="100000">
                <a:srgbClr val="B4DCFA">
                  <a:alpha val="90999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0" y="0"/>
            <a:ext cx="9156700" cy="51054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48000">
                <a:srgbClr val="FFFFFF">
                  <a:alpha val="83800"/>
                </a:srgbClr>
              </a:gs>
              <a:gs pos="100000">
                <a:srgbClr val="B4DCFA">
                  <a:alpha val="8900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5" name="Rectangle 3"/>
          <p:cNvSpPr>
            <a:spLocks/>
          </p:cNvSpPr>
          <p:nvPr/>
        </p:nvSpPr>
        <p:spPr bwMode="auto">
          <a:xfrm>
            <a:off x="0" y="3767138"/>
            <a:ext cx="9156700" cy="22860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8999">
                <a:srgbClr val="FFFFFF">
                  <a:alpha val="0"/>
                </a:srgbClr>
              </a:gs>
              <a:gs pos="45000">
                <a:srgbClr val="B4DCFA">
                  <a:alpha val="0"/>
                </a:srgbClr>
              </a:gs>
              <a:gs pos="54999">
                <a:srgbClr val="FFFFFF">
                  <a:alpha val="0"/>
                </a:srgbClr>
              </a:gs>
              <a:gs pos="64999">
                <a:srgbClr val="B4DCFA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6" name="Oval 4"/>
          <p:cNvSpPr>
            <a:spLocks/>
          </p:cNvSpPr>
          <p:nvPr/>
        </p:nvSpPr>
        <p:spPr bwMode="auto">
          <a:xfrm>
            <a:off x="0" y="1600200"/>
            <a:ext cx="9144000" cy="510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7" name="Rectangle 5"/>
          <p:cNvSpPr>
            <a:spLocks/>
          </p:cNvSpPr>
          <p:nvPr/>
        </p:nvSpPr>
        <p:spPr bwMode="auto">
          <a:xfrm>
            <a:off x="0" y="3865563"/>
            <a:ext cx="9156700" cy="2992437"/>
          </a:xfrm>
          <a:prstGeom prst="rect">
            <a:avLst/>
          </a:prstGeom>
          <a:gradFill rotWithShape="0">
            <a:gsLst>
              <a:gs pos="0">
                <a:srgbClr val="FFFFFF">
                  <a:alpha val="79999"/>
                </a:srgbClr>
              </a:gs>
              <a:gs pos="37000">
                <a:srgbClr val="FFFFFF">
                  <a:alpha val="84439"/>
                </a:srgbClr>
              </a:gs>
              <a:gs pos="100000">
                <a:srgbClr val="B4DCFA">
                  <a:alpha val="9200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/>
          </p:cNvSpPr>
          <p:nvPr/>
        </p:nvSpPr>
        <p:spPr bwMode="auto">
          <a:xfrm>
            <a:off x="0" y="0"/>
            <a:ext cx="9156700" cy="3865563"/>
          </a:xfrm>
          <a:prstGeom prst="rect">
            <a:avLst/>
          </a:prstGeom>
          <a:gradFill rotWithShape="0">
            <a:gsLst>
              <a:gs pos="0">
                <a:srgbClr val="FFFFFF">
                  <a:alpha val="79999"/>
                </a:srgbClr>
              </a:gs>
              <a:gs pos="48000">
                <a:srgbClr val="FFFFFF">
                  <a:alpha val="84799"/>
                </a:srgbClr>
              </a:gs>
              <a:gs pos="100000">
                <a:srgbClr val="B4DCFA">
                  <a:alpha val="89999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9" name="Rectangle 7"/>
          <p:cNvSpPr>
            <a:spLocks/>
          </p:cNvSpPr>
          <p:nvPr/>
        </p:nvSpPr>
        <p:spPr bwMode="auto">
          <a:xfrm>
            <a:off x="0" y="2651125"/>
            <a:ext cx="9156700" cy="22860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8999">
                <a:srgbClr val="FFFFFF">
                  <a:alpha val="0"/>
                </a:srgbClr>
              </a:gs>
              <a:gs pos="45000">
                <a:srgbClr val="B4DCFA">
                  <a:alpha val="0"/>
                </a:srgbClr>
              </a:gs>
              <a:gs pos="54999">
                <a:srgbClr val="FFFFFF">
                  <a:alpha val="0"/>
                </a:srgbClr>
              </a:gs>
              <a:gs pos="64999">
                <a:srgbClr val="B4DCFA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0" name="Oval 8"/>
          <p:cNvSpPr>
            <a:spLocks/>
          </p:cNvSpPr>
          <p:nvPr/>
        </p:nvSpPr>
        <p:spPr bwMode="auto">
          <a:xfrm>
            <a:off x="0" y="1600200"/>
            <a:ext cx="9144000" cy="510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4598988" y="6283325"/>
            <a:ext cx="24923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fld id="{1ED44C89-F5EE-1A4E-9866-C525C9989F2E}" type="slidenum">
              <a:rPr lang="en-US" sz="1200">
                <a:solidFill>
                  <a:srgbClr val="7F7F7F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pPr/>
              <a:t>4</a:t>
            </a:fld>
            <a:endParaRPr lang="en-US" sz="1200">
              <a:solidFill>
                <a:srgbClr val="7F7F7F"/>
              </a:solidFill>
              <a:latin typeface="Trebuchet MS" pitchFamily="-1" charset="0"/>
              <a:ea typeface="Trebuchet MS" pitchFamily="-1" charset="0"/>
              <a:cs typeface="Trebuchet MS" pitchFamily="-1" charset="0"/>
              <a:sym typeface="Trebuchet MS" pitchFamily="-1" charset="0"/>
            </a:endParaRPr>
          </a:p>
        </p:txBody>
      </p:sp>
      <p:sp>
        <p:nvSpPr>
          <p:cNvPr id="8202" name="Rectangle 10"/>
          <p:cNvSpPr>
            <a:spLocks noChangeArrowheads="1"/>
          </p:cNvSpPr>
          <p:nvPr>
            <p:ph type="title"/>
          </p:nvPr>
        </p:nvSpPr>
        <p:spPr>
          <a:xfrm>
            <a:off x="114300" y="3048000"/>
            <a:ext cx="8902700" cy="762000"/>
          </a:xfrm>
          <a:ln/>
        </p:spPr>
        <p:txBody>
          <a:bodyPr/>
          <a:lstStyle/>
          <a:p>
            <a:pPr marL="0" indent="0" algn="ctr">
              <a:buFont typeface="Georgia" pitchFamily="-1" charset="0"/>
              <a:buNone/>
            </a:pPr>
            <a:r>
              <a:rPr lang="en-US">
                <a:solidFill>
                  <a:srgbClr val="101322">
                    <a:alpha val="82500"/>
                  </a:srgbClr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How do we use it?</a:t>
            </a:r>
            <a:endParaRPr lang="en-US">
              <a:solidFill>
                <a:srgbClr val="101322">
                  <a:alpha val="82500"/>
                </a:srgbClr>
              </a:solidFill>
              <a:latin typeface="Trebuchet MS" pitchFamily="-1" charset="0"/>
              <a:ea typeface="ヒラギノ角ゴ ProN W3" pitchFamily="-1" charset="-128"/>
              <a:cs typeface="ヒラギノ角ゴ ProN W3" pitchFamily="-1" charset="-128"/>
              <a:sym typeface="Trebuchet MS" pitchFamily="-1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/>
          </p:cNvSpPr>
          <p:nvPr/>
        </p:nvSpPr>
        <p:spPr bwMode="auto">
          <a:xfrm>
            <a:off x="0" y="5105400"/>
            <a:ext cx="9156700" cy="17526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37000">
                <a:srgbClr val="FFFFFF">
                  <a:alpha val="83439"/>
                </a:srgbClr>
              </a:gs>
              <a:gs pos="100000">
                <a:srgbClr val="B4DCFA">
                  <a:alpha val="90999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8" name="Rectangle 2"/>
          <p:cNvSpPr>
            <a:spLocks/>
          </p:cNvSpPr>
          <p:nvPr/>
        </p:nvSpPr>
        <p:spPr bwMode="auto">
          <a:xfrm>
            <a:off x="0" y="0"/>
            <a:ext cx="9156700" cy="51054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48000">
                <a:srgbClr val="FFFFFF">
                  <a:alpha val="83800"/>
                </a:srgbClr>
              </a:gs>
              <a:gs pos="100000">
                <a:srgbClr val="B4DCFA">
                  <a:alpha val="8900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9" name="Rectangle 3"/>
          <p:cNvSpPr>
            <a:spLocks/>
          </p:cNvSpPr>
          <p:nvPr/>
        </p:nvSpPr>
        <p:spPr bwMode="auto">
          <a:xfrm>
            <a:off x="0" y="3767138"/>
            <a:ext cx="9156700" cy="22860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8999">
                <a:srgbClr val="FFFFFF">
                  <a:alpha val="0"/>
                </a:srgbClr>
              </a:gs>
              <a:gs pos="45000">
                <a:srgbClr val="B4DCFA">
                  <a:alpha val="0"/>
                </a:srgbClr>
              </a:gs>
              <a:gs pos="54999">
                <a:srgbClr val="FFFFFF">
                  <a:alpha val="0"/>
                </a:srgbClr>
              </a:gs>
              <a:gs pos="64999">
                <a:srgbClr val="B4DCFA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Oval 4"/>
          <p:cNvSpPr>
            <a:spLocks/>
          </p:cNvSpPr>
          <p:nvPr/>
        </p:nvSpPr>
        <p:spPr bwMode="auto">
          <a:xfrm>
            <a:off x="0" y="1600200"/>
            <a:ext cx="9144000" cy="510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598988" y="6283325"/>
            <a:ext cx="24923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fld id="{9CBD54A1-8E6A-A046-B754-DECCBC4F916F}" type="slidenum">
              <a:rPr lang="en-US" sz="1200">
                <a:solidFill>
                  <a:srgbClr val="7F7F7F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pPr/>
              <a:t>5</a:t>
            </a:fld>
            <a:endParaRPr lang="en-US" sz="1200">
              <a:solidFill>
                <a:srgbClr val="7F7F7F"/>
              </a:solidFill>
              <a:latin typeface="Trebuchet MS" pitchFamily="-1" charset="0"/>
              <a:ea typeface="Trebuchet MS" pitchFamily="-1" charset="0"/>
              <a:cs typeface="Trebuchet MS" pitchFamily="-1" charset="0"/>
              <a:sym typeface="Trebuchet MS" pitchFamily="-1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>
            <p:ph type="title"/>
          </p:nvPr>
        </p:nvSpPr>
        <p:spPr>
          <a:xfrm>
            <a:off x="228600" y="152400"/>
            <a:ext cx="6511925" cy="1143000"/>
          </a:xfrm>
          <a:ln/>
        </p:spPr>
        <p:txBody>
          <a:bodyPr/>
          <a:lstStyle/>
          <a:p>
            <a:pPr marL="280988" indent="-280988"/>
            <a:r>
              <a:rPr lang="en-US">
                <a:solidFill>
                  <a:srgbClr val="101322">
                    <a:alpha val="82500"/>
                  </a:srgbClr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Step 1</a:t>
            </a:r>
            <a:endParaRPr lang="en-US">
              <a:solidFill>
                <a:srgbClr val="101322">
                  <a:alpha val="82500"/>
                </a:srgbClr>
              </a:solidFill>
              <a:latin typeface="Trebuchet MS" pitchFamily="-1" charset="0"/>
              <a:ea typeface="ヒラギノ角ゴ ProN W3" pitchFamily="-1" charset="-128"/>
              <a:cs typeface="ヒラギノ角ゴ ProN W3" pitchFamily="-1" charset="-128"/>
              <a:sym typeface="Trebuchet MS" pitchFamily="-1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>
            <p:ph type="body" idx="1"/>
          </p:nvPr>
        </p:nvSpPr>
        <p:spPr>
          <a:xfrm>
            <a:off x="533400" y="990600"/>
            <a:ext cx="6629400" cy="596900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Create a master regional data “hub”</a:t>
            </a:r>
          </a:p>
        </p:txBody>
      </p:sp>
      <p:grpSp>
        <p:nvGrpSpPr>
          <p:cNvPr id="9236" name="Group 20"/>
          <p:cNvGrpSpPr>
            <a:grpSpLocks/>
          </p:cNvGrpSpPr>
          <p:nvPr/>
        </p:nvGrpSpPr>
        <p:grpSpPr bwMode="auto">
          <a:xfrm>
            <a:off x="2392363" y="1905000"/>
            <a:ext cx="4357687" cy="4521200"/>
            <a:chOff x="0" y="0"/>
            <a:chExt cx="2744" cy="2847"/>
          </a:xfrm>
        </p:grpSpPr>
        <p:sp>
          <p:nvSpPr>
            <p:cNvPr id="9224" name="AutoShape 8"/>
            <p:cNvSpPr>
              <a:spLocks/>
            </p:cNvSpPr>
            <p:nvPr/>
          </p:nvSpPr>
          <p:spPr bwMode="auto">
            <a:xfrm>
              <a:off x="1019" y="0"/>
              <a:ext cx="706" cy="494"/>
            </a:xfrm>
            <a:prstGeom prst="roundRect">
              <a:avLst>
                <a:gd name="adj" fmla="val 20000"/>
              </a:avLst>
            </a:prstGeom>
            <a:solidFill>
              <a:schemeClr val="accent1"/>
            </a:solidFill>
            <a:ln w="15875" cap="flat">
              <a:solidFill>
                <a:srgbClr val="A7A7A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200">
                  <a:solidFill>
                    <a:srgbClr val="FFFFFF"/>
                  </a:solidFill>
                  <a:latin typeface="Trebuchet MS" pitchFamily="-1" charset="0"/>
                  <a:ea typeface="Trebuchet MS" pitchFamily="-1" charset="0"/>
                  <a:cs typeface="Trebuchet MS" pitchFamily="-1" charset="0"/>
                  <a:sym typeface="Trebuchet MS" pitchFamily="-1" charset="0"/>
                </a:rPr>
                <a:t>Housing	</a:t>
              </a:r>
            </a:p>
          </p:txBody>
        </p:sp>
        <p:sp>
          <p:nvSpPr>
            <p:cNvPr id="9225" name="AutoShape 9"/>
            <p:cNvSpPr>
              <a:spLocks/>
            </p:cNvSpPr>
            <p:nvPr/>
          </p:nvSpPr>
          <p:spPr bwMode="auto">
            <a:xfrm>
              <a:off x="1804" y="329"/>
              <a:ext cx="335" cy="202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7876" y="5155"/>
                    <a:pt x="15177" y="12456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FF802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6" name="AutoShape 10"/>
            <p:cNvSpPr>
              <a:spLocks/>
            </p:cNvSpPr>
            <p:nvPr/>
          </p:nvSpPr>
          <p:spPr bwMode="auto">
            <a:xfrm>
              <a:off x="2038" y="588"/>
              <a:ext cx="706" cy="494"/>
            </a:xfrm>
            <a:prstGeom prst="roundRect">
              <a:avLst>
                <a:gd name="adj" fmla="val 20000"/>
              </a:avLst>
            </a:prstGeom>
            <a:solidFill>
              <a:srgbClr val="FC7221"/>
            </a:solidFill>
            <a:ln w="15875" cap="flat">
              <a:solidFill>
                <a:srgbClr val="A7A7A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200">
                  <a:solidFill>
                    <a:srgbClr val="FFFFFF"/>
                  </a:solidFill>
                  <a:latin typeface="Trebuchet MS" pitchFamily="-1" charset="0"/>
                  <a:ea typeface="Trebuchet MS" pitchFamily="-1" charset="0"/>
                  <a:cs typeface="Trebuchet MS" pitchFamily="-1" charset="0"/>
                  <a:sym typeface="Trebuchet MS" pitchFamily="-1" charset="0"/>
                </a:rPr>
                <a:t>Crime</a:t>
              </a:r>
            </a:p>
          </p:txBody>
        </p:sp>
        <p:sp>
          <p:nvSpPr>
            <p:cNvPr id="9227" name="AutoShape 11"/>
            <p:cNvSpPr>
              <a:spLocks/>
            </p:cNvSpPr>
            <p:nvPr/>
          </p:nvSpPr>
          <p:spPr bwMode="auto">
            <a:xfrm>
              <a:off x="2524" y="1183"/>
              <a:ext cx="25" cy="481"/>
            </a:xfrm>
            <a:custGeom>
              <a:avLst/>
              <a:gdLst>
                <a:gd name="T0" fmla="*/ 10800 w 162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16200" h="21600">
                  <a:moveTo>
                    <a:pt x="0" y="0"/>
                  </a:moveTo>
                  <a:cubicBezTo>
                    <a:pt x="21600" y="7123"/>
                    <a:pt x="21600" y="14477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FC722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8" name="AutoShape 12"/>
            <p:cNvSpPr>
              <a:spLocks/>
            </p:cNvSpPr>
            <p:nvPr/>
          </p:nvSpPr>
          <p:spPr bwMode="auto">
            <a:xfrm>
              <a:off x="2038" y="1765"/>
              <a:ext cx="706" cy="494"/>
            </a:xfrm>
            <a:prstGeom prst="roundRect">
              <a:avLst>
                <a:gd name="adj" fmla="val 20000"/>
              </a:avLst>
            </a:prstGeom>
            <a:solidFill>
              <a:srgbClr val="F96522"/>
            </a:solidFill>
            <a:ln w="15875" cap="flat">
              <a:solidFill>
                <a:srgbClr val="A7A7A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200">
                  <a:solidFill>
                    <a:srgbClr val="FFFFFF"/>
                  </a:solidFill>
                  <a:latin typeface="Trebuchet MS" pitchFamily="-1" charset="0"/>
                  <a:ea typeface="Trebuchet MS" pitchFamily="-1" charset="0"/>
                  <a:cs typeface="Trebuchet MS" pitchFamily="-1" charset="0"/>
                  <a:sym typeface="Trebuchet MS" pitchFamily="-1" charset="0"/>
                </a:rPr>
                <a:t>Population</a:t>
              </a:r>
            </a:p>
          </p:txBody>
        </p:sp>
        <p:sp>
          <p:nvSpPr>
            <p:cNvPr id="9229" name="AutoShape 13"/>
            <p:cNvSpPr>
              <a:spLocks/>
            </p:cNvSpPr>
            <p:nvPr/>
          </p:nvSpPr>
          <p:spPr bwMode="auto">
            <a:xfrm>
              <a:off x="1804" y="2316"/>
              <a:ext cx="335" cy="202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5177" y="9144"/>
                    <a:pt x="7876" y="16445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F9652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0" name="AutoShape 14"/>
            <p:cNvSpPr>
              <a:spLocks/>
            </p:cNvSpPr>
            <p:nvPr/>
          </p:nvSpPr>
          <p:spPr bwMode="auto">
            <a:xfrm>
              <a:off x="1019" y="2353"/>
              <a:ext cx="706" cy="494"/>
            </a:xfrm>
            <a:prstGeom prst="roundRect">
              <a:avLst>
                <a:gd name="adj" fmla="val 20000"/>
              </a:avLst>
            </a:prstGeom>
            <a:solidFill>
              <a:srgbClr val="F65922"/>
            </a:solidFill>
            <a:ln w="15875" cap="flat">
              <a:solidFill>
                <a:srgbClr val="A7A7A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200">
                  <a:solidFill>
                    <a:srgbClr val="FFFFFF"/>
                  </a:solidFill>
                  <a:latin typeface="Trebuchet MS" pitchFamily="-1" charset="0"/>
                  <a:ea typeface="Trebuchet MS" pitchFamily="-1" charset="0"/>
                  <a:cs typeface="Trebuchet MS" pitchFamily="-1" charset="0"/>
                  <a:sym typeface="Trebuchet MS" pitchFamily="-1" charset="0"/>
                </a:rPr>
                <a:t>Schools</a:t>
              </a:r>
            </a:p>
          </p:txBody>
        </p:sp>
        <p:sp>
          <p:nvSpPr>
            <p:cNvPr id="9231" name="AutoShape 15"/>
            <p:cNvSpPr>
              <a:spLocks/>
            </p:cNvSpPr>
            <p:nvPr/>
          </p:nvSpPr>
          <p:spPr bwMode="auto">
            <a:xfrm>
              <a:off x="605" y="2316"/>
              <a:ext cx="334" cy="202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3724" y="16445"/>
                    <a:pt x="6423" y="9144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6592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2" name="AutoShape 16"/>
            <p:cNvSpPr>
              <a:spLocks/>
            </p:cNvSpPr>
            <p:nvPr/>
          </p:nvSpPr>
          <p:spPr bwMode="auto">
            <a:xfrm>
              <a:off x="0" y="1765"/>
              <a:ext cx="706" cy="494"/>
            </a:xfrm>
            <a:prstGeom prst="roundRect">
              <a:avLst>
                <a:gd name="adj" fmla="val 20000"/>
              </a:avLst>
            </a:prstGeom>
            <a:solidFill>
              <a:srgbClr val="F34C23"/>
            </a:solidFill>
            <a:ln w="15875" cap="flat">
              <a:solidFill>
                <a:srgbClr val="A7A7A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200">
                  <a:solidFill>
                    <a:srgbClr val="FFFFFF"/>
                  </a:solidFill>
                  <a:latin typeface="Trebuchet MS" pitchFamily="-1" charset="0"/>
                  <a:ea typeface="Trebuchet MS" pitchFamily="-1" charset="0"/>
                  <a:cs typeface="Trebuchet MS" pitchFamily="-1" charset="0"/>
                  <a:sym typeface="Trebuchet MS" pitchFamily="-1" charset="0"/>
                </a:rPr>
                <a:t>Transportation </a:t>
              </a:r>
            </a:p>
          </p:txBody>
        </p:sp>
        <p:sp>
          <p:nvSpPr>
            <p:cNvPr id="9233" name="AutoShape 17"/>
            <p:cNvSpPr>
              <a:spLocks/>
            </p:cNvSpPr>
            <p:nvPr/>
          </p:nvSpPr>
          <p:spPr bwMode="auto">
            <a:xfrm>
              <a:off x="195" y="1183"/>
              <a:ext cx="25" cy="481"/>
            </a:xfrm>
            <a:custGeom>
              <a:avLst/>
              <a:gdLst>
                <a:gd name="T0" fmla="+- 0 10800 5400"/>
                <a:gd name="T1" fmla="*/ T0 w 16200"/>
                <a:gd name="T2" fmla="*/ 10800 h 21600"/>
              </a:gdLst>
              <a:ahLst/>
              <a:cxnLst>
                <a:cxn ang="0">
                  <a:pos x="T1" y="T2"/>
                </a:cxn>
              </a:cxnLst>
              <a:rect l="0" t="0" r="r" b="b"/>
              <a:pathLst>
                <a:path w="16200" h="21600">
                  <a:moveTo>
                    <a:pt x="16200" y="21600"/>
                  </a:moveTo>
                  <a:cubicBezTo>
                    <a:pt x="-5400" y="14477"/>
                    <a:pt x="-5400" y="7123"/>
                    <a:pt x="16200" y="0"/>
                  </a:cubicBezTo>
                </a:path>
              </a:pathLst>
            </a:custGeom>
            <a:noFill/>
            <a:ln w="9525" cap="flat">
              <a:solidFill>
                <a:srgbClr val="F34C23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4" name="AutoShape 18"/>
            <p:cNvSpPr>
              <a:spLocks/>
            </p:cNvSpPr>
            <p:nvPr/>
          </p:nvSpPr>
          <p:spPr bwMode="auto">
            <a:xfrm>
              <a:off x="0" y="588"/>
              <a:ext cx="706" cy="494"/>
            </a:xfrm>
            <a:prstGeom prst="roundRect">
              <a:avLst>
                <a:gd name="adj" fmla="val 20000"/>
              </a:avLst>
            </a:prstGeom>
            <a:solidFill>
              <a:srgbClr val="F14124"/>
            </a:solidFill>
            <a:ln w="15875" cap="flat">
              <a:solidFill>
                <a:srgbClr val="A7A7A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200">
                  <a:solidFill>
                    <a:srgbClr val="FFFFFF"/>
                  </a:solidFill>
                  <a:latin typeface="Trebuchet MS" pitchFamily="-1" charset="0"/>
                  <a:ea typeface="Trebuchet MS" pitchFamily="-1" charset="0"/>
                  <a:cs typeface="Trebuchet MS" pitchFamily="-1" charset="0"/>
                  <a:sym typeface="Trebuchet MS" pitchFamily="-1" charset="0"/>
                </a:rPr>
                <a:t>Environmental </a:t>
              </a:r>
            </a:p>
          </p:txBody>
        </p:sp>
        <p:sp>
          <p:nvSpPr>
            <p:cNvPr id="9235" name="AutoShape 19"/>
            <p:cNvSpPr>
              <a:spLocks/>
            </p:cNvSpPr>
            <p:nvPr/>
          </p:nvSpPr>
          <p:spPr bwMode="auto">
            <a:xfrm>
              <a:off x="605" y="329"/>
              <a:ext cx="334" cy="202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423" y="12456"/>
                    <a:pt x="13724" y="5155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14124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0" y="5105400"/>
            <a:ext cx="9156700" cy="17526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37000">
                <a:srgbClr val="FFFFFF">
                  <a:alpha val="83439"/>
                </a:srgbClr>
              </a:gs>
              <a:gs pos="100000">
                <a:srgbClr val="B4DCFA">
                  <a:alpha val="90999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0" y="0"/>
            <a:ext cx="9156700" cy="51054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48000">
                <a:srgbClr val="FFFFFF">
                  <a:alpha val="83800"/>
                </a:srgbClr>
              </a:gs>
              <a:gs pos="100000">
                <a:srgbClr val="B4DCFA">
                  <a:alpha val="8900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0" y="3767138"/>
            <a:ext cx="9156700" cy="22860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8999">
                <a:srgbClr val="FFFFFF">
                  <a:alpha val="0"/>
                </a:srgbClr>
              </a:gs>
              <a:gs pos="45000">
                <a:srgbClr val="B4DCFA">
                  <a:alpha val="0"/>
                </a:srgbClr>
              </a:gs>
              <a:gs pos="54999">
                <a:srgbClr val="FFFFFF">
                  <a:alpha val="0"/>
                </a:srgbClr>
              </a:gs>
              <a:gs pos="64999">
                <a:srgbClr val="B4DCFA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4" name="Oval 4"/>
          <p:cNvSpPr>
            <a:spLocks/>
          </p:cNvSpPr>
          <p:nvPr/>
        </p:nvSpPr>
        <p:spPr bwMode="auto">
          <a:xfrm>
            <a:off x="0" y="1600200"/>
            <a:ext cx="9144000" cy="510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598988" y="6283325"/>
            <a:ext cx="24923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fld id="{D60B8C8C-0469-1A48-BEEE-F2652950E476}" type="slidenum">
              <a:rPr lang="en-US" sz="1200">
                <a:solidFill>
                  <a:srgbClr val="7F7F7F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pPr/>
              <a:t>6</a:t>
            </a:fld>
            <a:endParaRPr lang="en-US" sz="1200">
              <a:solidFill>
                <a:srgbClr val="7F7F7F"/>
              </a:solidFill>
              <a:latin typeface="Trebuchet MS" pitchFamily="-1" charset="0"/>
              <a:ea typeface="Trebuchet MS" pitchFamily="-1" charset="0"/>
              <a:cs typeface="Trebuchet MS" pitchFamily="-1" charset="0"/>
              <a:sym typeface="Trebuchet MS" pitchFamily="-1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>
            <p:ph type="title"/>
          </p:nvPr>
        </p:nvSpPr>
        <p:spPr>
          <a:xfrm>
            <a:off x="228600" y="152400"/>
            <a:ext cx="6511925" cy="1143000"/>
          </a:xfrm>
          <a:ln/>
        </p:spPr>
        <p:txBody>
          <a:bodyPr/>
          <a:lstStyle/>
          <a:p>
            <a:pPr marL="280988" indent="-280988"/>
            <a:r>
              <a:rPr lang="en-US">
                <a:solidFill>
                  <a:srgbClr val="101322">
                    <a:alpha val="82500"/>
                  </a:srgbClr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Step 2</a:t>
            </a:r>
            <a:endParaRPr lang="en-US">
              <a:solidFill>
                <a:srgbClr val="101322">
                  <a:alpha val="82500"/>
                </a:srgbClr>
              </a:solidFill>
              <a:latin typeface="Trebuchet MS" pitchFamily="-1" charset="0"/>
              <a:ea typeface="ヒラギノ角ゴ ProN W3" pitchFamily="-1" charset="-128"/>
              <a:cs typeface="ヒラギノ角ゴ ProN W3" pitchFamily="-1" charset="-128"/>
              <a:sym typeface="Trebuchet MS" pitchFamily="-1" charset="0"/>
            </a:endParaRPr>
          </a:p>
        </p:txBody>
      </p:sp>
      <p:sp>
        <p:nvSpPr>
          <p:cNvPr id="10247" name="Rectangle 7"/>
          <p:cNvSpPr>
            <a:spLocks noChangeArrowheads="1"/>
          </p:cNvSpPr>
          <p:nvPr>
            <p:ph type="body" idx="1"/>
          </p:nvPr>
        </p:nvSpPr>
        <p:spPr>
          <a:xfrm>
            <a:off x="546100" y="990600"/>
            <a:ext cx="6616700" cy="850900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Make it accessible to organizations like the CCLB with a well-defined interface (“API”)</a:t>
            </a: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0" y="2425700"/>
            <a:ext cx="5080000" cy="22987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0249" name="Rectangle 9"/>
          <p:cNvSpPr>
            <a:spLocks/>
          </p:cNvSpPr>
          <p:nvPr/>
        </p:nvSpPr>
        <p:spPr bwMode="auto">
          <a:xfrm>
            <a:off x="1739900" y="4902200"/>
            <a:ext cx="48895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spcBef>
                <a:spcPts val="525"/>
              </a:spcBef>
            </a:pPr>
            <a:r>
              <a:rPr lang="en-US" sz="1800">
                <a:solidFill>
                  <a:srgbClr val="3F3F3F"/>
                </a:solidFill>
                <a:latin typeface="Trebuchet MS Italic" charset="0"/>
                <a:ea typeface="Trebuchet MS Italic" charset="0"/>
                <a:cs typeface="Trebuchet MS Italic" charset="0"/>
                <a:sym typeface="Trebuchet MS Italic" charset="0"/>
              </a:rPr>
              <a:t>NEO CANDO (Case Western Reserve University)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0" y="5105400"/>
            <a:ext cx="9156700" cy="17526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37000">
                <a:srgbClr val="FFFFFF">
                  <a:alpha val="83439"/>
                </a:srgbClr>
              </a:gs>
              <a:gs pos="100000">
                <a:srgbClr val="B4DCFA">
                  <a:alpha val="90999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6" name="Rectangle 2"/>
          <p:cNvSpPr>
            <a:spLocks/>
          </p:cNvSpPr>
          <p:nvPr/>
        </p:nvSpPr>
        <p:spPr bwMode="auto">
          <a:xfrm>
            <a:off x="0" y="0"/>
            <a:ext cx="9156700" cy="51054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48000">
                <a:srgbClr val="FFFFFF">
                  <a:alpha val="83800"/>
                </a:srgbClr>
              </a:gs>
              <a:gs pos="100000">
                <a:srgbClr val="B4DCFA">
                  <a:alpha val="8900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7" name="Rectangle 3"/>
          <p:cNvSpPr>
            <a:spLocks/>
          </p:cNvSpPr>
          <p:nvPr/>
        </p:nvSpPr>
        <p:spPr bwMode="auto">
          <a:xfrm>
            <a:off x="0" y="3767138"/>
            <a:ext cx="9156700" cy="22860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8999">
                <a:srgbClr val="FFFFFF">
                  <a:alpha val="0"/>
                </a:srgbClr>
              </a:gs>
              <a:gs pos="45000">
                <a:srgbClr val="B4DCFA">
                  <a:alpha val="0"/>
                </a:srgbClr>
              </a:gs>
              <a:gs pos="54999">
                <a:srgbClr val="FFFFFF">
                  <a:alpha val="0"/>
                </a:srgbClr>
              </a:gs>
              <a:gs pos="64999">
                <a:srgbClr val="B4DCFA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Oval 4"/>
          <p:cNvSpPr>
            <a:spLocks/>
          </p:cNvSpPr>
          <p:nvPr/>
        </p:nvSpPr>
        <p:spPr bwMode="auto">
          <a:xfrm>
            <a:off x="0" y="1600200"/>
            <a:ext cx="9144000" cy="510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598988" y="6283325"/>
            <a:ext cx="24923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fld id="{57893B51-4D5F-794D-82FB-CF573A25FC8F}" type="slidenum">
              <a:rPr lang="en-US" sz="1200">
                <a:solidFill>
                  <a:srgbClr val="7F7F7F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pPr/>
              <a:t>7</a:t>
            </a:fld>
            <a:endParaRPr lang="en-US" sz="1200">
              <a:solidFill>
                <a:srgbClr val="7F7F7F"/>
              </a:solidFill>
              <a:latin typeface="Trebuchet MS" pitchFamily="-1" charset="0"/>
              <a:ea typeface="Trebuchet MS" pitchFamily="-1" charset="0"/>
              <a:cs typeface="Trebuchet MS" pitchFamily="-1" charset="0"/>
              <a:sym typeface="Trebuchet MS" pitchFamily="-1" charset="0"/>
            </a:endParaRPr>
          </a:p>
        </p:txBody>
      </p:sp>
      <p:sp>
        <p:nvSpPr>
          <p:cNvPr id="11270" name="Rectangle 6"/>
          <p:cNvSpPr>
            <a:spLocks noChangeArrowheads="1"/>
          </p:cNvSpPr>
          <p:nvPr>
            <p:ph type="title"/>
          </p:nvPr>
        </p:nvSpPr>
        <p:spPr>
          <a:xfrm>
            <a:off x="228600" y="152400"/>
            <a:ext cx="6511925" cy="1143000"/>
          </a:xfrm>
          <a:ln/>
        </p:spPr>
        <p:txBody>
          <a:bodyPr/>
          <a:lstStyle/>
          <a:p>
            <a:pPr marL="280988" indent="-280988"/>
            <a:r>
              <a:rPr lang="en-US">
                <a:solidFill>
                  <a:srgbClr val="101322">
                    <a:alpha val="82500"/>
                  </a:srgbClr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Step 3</a:t>
            </a:r>
            <a:endParaRPr lang="en-US">
              <a:solidFill>
                <a:srgbClr val="101322">
                  <a:alpha val="82500"/>
                </a:srgbClr>
              </a:solidFill>
              <a:latin typeface="Trebuchet MS" pitchFamily="-1" charset="0"/>
              <a:ea typeface="ヒラギノ角ゴ ProN W3" pitchFamily="-1" charset="-128"/>
              <a:cs typeface="ヒラギノ角ゴ ProN W3" pitchFamily="-1" charset="-128"/>
              <a:sym typeface="Trebuchet MS" pitchFamily="-1" charset="0"/>
            </a:endParaRPr>
          </a:p>
        </p:txBody>
      </p:sp>
      <p:sp>
        <p:nvSpPr>
          <p:cNvPr id="11271" name="Rectangle 7"/>
          <p:cNvSpPr>
            <a:spLocks noChangeArrowheads="1"/>
          </p:cNvSpPr>
          <p:nvPr>
            <p:ph type="body" idx="1"/>
          </p:nvPr>
        </p:nvSpPr>
        <p:spPr>
          <a:xfrm>
            <a:off x="546100" y="990600"/>
            <a:ext cx="6616700" cy="850900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Build CCLB-specific tools for management and decision-making</a:t>
            </a:r>
          </a:p>
        </p:txBody>
      </p:sp>
      <p:sp>
        <p:nvSpPr>
          <p:cNvPr id="11272" name="Rectangle 8"/>
          <p:cNvSpPr>
            <a:spLocks/>
          </p:cNvSpPr>
          <p:nvPr/>
        </p:nvSpPr>
        <p:spPr bwMode="auto">
          <a:xfrm>
            <a:off x="2120900" y="5778500"/>
            <a:ext cx="48895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spcBef>
                <a:spcPts val="525"/>
              </a:spcBef>
            </a:pPr>
            <a:r>
              <a:rPr lang="en-US" sz="1800">
                <a:solidFill>
                  <a:srgbClr val="3F3F3F"/>
                </a:solidFill>
                <a:latin typeface="Trebuchet MS Italic" charset="0"/>
                <a:ea typeface="Trebuchet MS Italic" charset="0"/>
                <a:cs typeface="Trebuchet MS Italic" charset="0"/>
                <a:sym typeface="Trebuchet MS Italic" charset="0"/>
              </a:rPr>
              <a:t>Cuyahoga County Land Bank web portal</a:t>
            </a:r>
          </a:p>
        </p:txBody>
      </p:sp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381250"/>
            <a:ext cx="5994400" cy="33845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5105400"/>
            <a:ext cx="9156700" cy="17526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37000">
                <a:srgbClr val="FFFFFF">
                  <a:alpha val="83439"/>
                </a:srgbClr>
              </a:gs>
              <a:gs pos="100000">
                <a:srgbClr val="B4DCFA">
                  <a:alpha val="90999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0" y="0"/>
            <a:ext cx="9156700" cy="51054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48000">
                <a:srgbClr val="FFFFFF">
                  <a:alpha val="83800"/>
                </a:srgbClr>
              </a:gs>
              <a:gs pos="100000">
                <a:srgbClr val="B4DCFA">
                  <a:alpha val="8900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0" y="3767138"/>
            <a:ext cx="9156700" cy="22860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8999">
                <a:srgbClr val="FFFFFF">
                  <a:alpha val="0"/>
                </a:srgbClr>
              </a:gs>
              <a:gs pos="45000">
                <a:srgbClr val="B4DCFA">
                  <a:alpha val="0"/>
                </a:srgbClr>
              </a:gs>
              <a:gs pos="54999">
                <a:srgbClr val="FFFFFF">
                  <a:alpha val="0"/>
                </a:srgbClr>
              </a:gs>
              <a:gs pos="64999">
                <a:srgbClr val="B4DCFA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Oval 4"/>
          <p:cNvSpPr>
            <a:spLocks/>
          </p:cNvSpPr>
          <p:nvPr/>
        </p:nvSpPr>
        <p:spPr bwMode="auto">
          <a:xfrm>
            <a:off x="0" y="1600200"/>
            <a:ext cx="9144000" cy="510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598988" y="6283325"/>
            <a:ext cx="24923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fld id="{EF237501-40DE-0843-AEF6-ED0C2D2110AA}" type="slidenum">
              <a:rPr lang="en-US" sz="1200">
                <a:solidFill>
                  <a:srgbClr val="7F7F7F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pPr/>
              <a:t>8</a:t>
            </a:fld>
            <a:endParaRPr lang="en-US" sz="1200">
              <a:solidFill>
                <a:srgbClr val="7F7F7F"/>
              </a:solidFill>
              <a:latin typeface="Trebuchet MS" pitchFamily="-1" charset="0"/>
              <a:ea typeface="Trebuchet MS" pitchFamily="-1" charset="0"/>
              <a:cs typeface="Trebuchet MS" pitchFamily="-1" charset="0"/>
              <a:sym typeface="Trebuchet MS" pitchFamily="-1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>
            <p:ph type="title"/>
          </p:nvPr>
        </p:nvSpPr>
        <p:spPr>
          <a:xfrm>
            <a:off x="1308100" y="495300"/>
            <a:ext cx="6511925" cy="1143000"/>
          </a:xfrm>
          <a:ln/>
        </p:spPr>
        <p:txBody>
          <a:bodyPr/>
          <a:lstStyle/>
          <a:p>
            <a:pPr marL="0" indent="0" algn="ctr">
              <a:buFont typeface="Georgia" pitchFamily="-1" charset="0"/>
              <a:buNone/>
            </a:pPr>
            <a:r>
              <a:rPr lang="en-US">
                <a:solidFill>
                  <a:srgbClr val="101322">
                    <a:alpha val="82500"/>
                  </a:srgbClr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How do we get there?</a:t>
            </a:r>
            <a:endParaRPr lang="en-US">
              <a:solidFill>
                <a:srgbClr val="101322">
                  <a:alpha val="82500"/>
                </a:srgbClr>
              </a:solidFill>
              <a:latin typeface="Trebuchet MS" pitchFamily="-1" charset="0"/>
              <a:ea typeface="ヒラギノ角ゴ ProN W3" pitchFamily="-1" charset="-128"/>
              <a:cs typeface="ヒラギノ角ゴ ProN W3" pitchFamily="-1" charset="-128"/>
              <a:sym typeface="Trebuchet MS" pitchFamily="-1" charset="0"/>
            </a:endParaRPr>
          </a:p>
        </p:txBody>
      </p:sp>
      <p:sp>
        <p:nvSpPr>
          <p:cNvPr id="12295" name="Rectangle 7"/>
          <p:cNvSpPr>
            <a:spLocks noChangeArrowheads="1"/>
          </p:cNvSpPr>
          <p:nvPr>
            <p:ph type="body" idx="1"/>
          </p:nvPr>
        </p:nvSpPr>
        <p:spPr>
          <a:xfrm>
            <a:off x="876300" y="2527300"/>
            <a:ext cx="7378700" cy="3708400"/>
          </a:xfrm>
          <a:ln/>
        </p:spPr>
        <p:txBody>
          <a:bodyPr/>
          <a:lstStyle/>
          <a:p>
            <a:pPr marL="457200" indent="-450850">
              <a:spcBef>
                <a:spcPct val="0"/>
              </a:spcBef>
              <a:buFont typeface="Arial" pitchFamily="-1" charset="0"/>
              <a:buChar char="•"/>
            </a:pPr>
            <a:r>
              <a:rPr lang="en-US" sz="2800"/>
              <a:t>Gather the data.</a:t>
            </a:r>
          </a:p>
          <a:p>
            <a:pPr marL="457200" indent="-450850">
              <a:spcBef>
                <a:spcPts val="700"/>
              </a:spcBef>
              <a:buFont typeface="Arial" pitchFamily="-1" charset="0"/>
              <a:buChar char="•"/>
            </a:pPr>
            <a:r>
              <a:rPr lang="en-US" sz="2800"/>
              <a:t>Define a way to talk to the database.</a:t>
            </a:r>
          </a:p>
          <a:p>
            <a:pPr marL="457200" indent="-450850">
              <a:spcBef>
                <a:spcPts val="700"/>
              </a:spcBef>
              <a:buFont typeface="Arial" pitchFamily="-1" charset="0"/>
              <a:buChar char="•"/>
            </a:pPr>
            <a:r>
              <a:rPr lang="en-US" sz="2800"/>
              <a:t>Build some prototype tools.</a:t>
            </a:r>
          </a:p>
          <a:p>
            <a:pPr marL="457200" indent="-450850">
              <a:spcBef>
                <a:spcPts val="700"/>
              </a:spcBef>
              <a:buFont typeface="Arial" pitchFamily="-1" charset="0"/>
              <a:buChar char="•"/>
            </a:pPr>
            <a:r>
              <a:rPr lang="en-US" sz="2800"/>
              <a:t>Start work on all of these in parallel.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/>
          </p:cNvSpPr>
          <p:nvPr/>
        </p:nvSpPr>
        <p:spPr bwMode="auto">
          <a:xfrm>
            <a:off x="0" y="5105400"/>
            <a:ext cx="9156700" cy="17526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37000">
                <a:srgbClr val="FFFFFF">
                  <a:alpha val="83439"/>
                </a:srgbClr>
              </a:gs>
              <a:gs pos="100000">
                <a:srgbClr val="B4DCFA">
                  <a:alpha val="90999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4" name="Rectangle 2"/>
          <p:cNvSpPr>
            <a:spLocks/>
          </p:cNvSpPr>
          <p:nvPr/>
        </p:nvSpPr>
        <p:spPr bwMode="auto">
          <a:xfrm>
            <a:off x="0" y="0"/>
            <a:ext cx="9156700" cy="5105400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48000">
                <a:srgbClr val="FFFFFF">
                  <a:alpha val="83800"/>
                </a:srgbClr>
              </a:gs>
              <a:gs pos="100000">
                <a:srgbClr val="B4DCFA">
                  <a:alpha val="8900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5" name="Rectangle 3"/>
          <p:cNvSpPr>
            <a:spLocks/>
          </p:cNvSpPr>
          <p:nvPr/>
        </p:nvSpPr>
        <p:spPr bwMode="auto">
          <a:xfrm>
            <a:off x="0" y="3767138"/>
            <a:ext cx="9156700" cy="22860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8999">
                <a:srgbClr val="FFFFFF">
                  <a:alpha val="0"/>
                </a:srgbClr>
              </a:gs>
              <a:gs pos="45000">
                <a:srgbClr val="B4DCFA">
                  <a:alpha val="0"/>
                </a:srgbClr>
              </a:gs>
              <a:gs pos="54999">
                <a:srgbClr val="FFFFFF">
                  <a:alpha val="0"/>
                </a:srgbClr>
              </a:gs>
              <a:gs pos="64999">
                <a:srgbClr val="B4DCFA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6" name="Oval 4"/>
          <p:cNvSpPr>
            <a:spLocks/>
          </p:cNvSpPr>
          <p:nvPr/>
        </p:nvSpPr>
        <p:spPr bwMode="auto">
          <a:xfrm>
            <a:off x="0" y="1600200"/>
            <a:ext cx="9144000" cy="510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0" y="3865563"/>
            <a:ext cx="9156700" cy="2992437"/>
          </a:xfrm>
          <a:prstGeom prst="rect">
            <a:avLst/>
          </a:prstGeom>
          <a:gradFill rotWithShape="0">
            <a:gsLst>
              <a:gs pos="0">
                <a:srgbClr val="FFFFFF">
                  <a:alpha val="79999"/>
                </a:srgbClr>
              </a:gs>
              <a:gs pos="37000">
                <a:srgbClr val="FFFFFF">
                  <a:alpha val="84439"/>
                </a:srgbClr>
              </a:gs>
              <a:gs pos="100000">
                <a:srgbClr val="B4DCFA">
                  <a:alpha val="9200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0" y="0"/>
            <a:ext cx="9156700" cy="3865563"/>
          </a:xfrm>
          <a:prstGeom prst="rect">
            <a:avLst/>
          </a:prstGeom>
          <a:gradFill rotWithShape="0">
            <a:gsLst>
              <a:gs pos="0">
                <a:srgbClr val="FFFFFF">
                  <a:alpha val="79999"/>
                </a:srgbClr>
              </a:gs>
              <a:gs pos="48000">
                <a:srgbClr val="FFFFFF">
                  <a:alpha val="84799"/>
                </a:srgbClr>
              </a:gs>
              <a:gs pos="100000">
                <a:srgbClr val="B4DCFA">
                  <a:alpha val="89999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0" y="2651125"/>
            <a:ext cx="9156700" cy="22860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8999">
                <a:srgbClr val="FFFFFF">
                  <a:alpha val="0"/>
                </a:srgbClr>
              </a:gs>
              <a:gs pos="45000">
                <a:srgbClr val="B4DCFA">
                  <a:alpha val="0"/>
                </a:srgbClr>
              </a:gs>
              <a:gs pos="54999">
                <a:srgbClr val="FFFFFF">
                  <a:alpha val="0"/>
                </a:srgbClr>
              </a:gs>
              <a:gs pos="64999">
                <a:srgbClr val="B4DCFA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0" name="Oval 8"/>
          <p:cNvSpPr>
            <a:spLocks/>
          </p:cNvSpPr>
          <p:nvPr/>
        </p:nvSpPr>
        <p:spPr bwMode="auto">
          <a:xfrm>
            <a:off x="0" y="1600200"/>
            <a:ext cx="9144000" cy="5105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rect">
              <a:fillToRect l="50000" t="50000" r="50000" b="50000"/>
            </a:path>
          </a:gradFill>
          <a:ln w="1587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598988" y="6283325"/>
            <a:ext cx="24923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fld id="{380B8053-E5E5-784A-A74B-268F3F75600B}" type="slidenum">
              <a:rPr lang="en-US" sz="1200">
                <a:solidFill>
                  <a:srgbClr val="7F7F7F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pPr/>
              <a:t>9</a:t>
            </a:fld>
            <a:endParaRPr lang="en-US" sz="1200">
              <a:solidFill>
                <a:srgbClr val="7F7F7F"/>
              </a:solidFill>
              <a:latin typeface="Trebuchet MS" pitchFamily="-1" charset="0"/>
              <a:ea typeface="Trebuchet MS" pitchFamily="-1" charset="0"/>
              <a:cs typeface="Trebuchet MS" pitchFamily="-1" charset="0"/>
              <a:sym typeface="Trebuchet MS" pitchFamily="-1" charset="0"/>
            </a:endParaRPr>
          </a:p>
        </p:txBody>
      </p:sp>
      <p:sp>
        <p:nvSpPr>
          <p:cNvPr id="13322" name="Rectangle 10"/>
          <p:cNvSpPr>
            <a:spLocks noChangeArrowheads="1"/>
          </p:cNvSpPr>
          <p:nvPr>
            <p:ph type="title"/>
          </p:nvPr>
        </p:nvSpPr>
        <p:spPr>
          <a:xfrm>
            <a:off x="203200" y="303213"/>
            <a:ext cx="8559800" cy="1193800"/>
          </a:xfrm>
          <a:ln/>
        </p:spPr>
        <p:txBody>
          <a:bodyPr/>
          <a:lstStyle/>
          <a:p>
            <a:pPr marL="0" indent="0" algn="ctr">
              <a:spcBef>
                <a:spcPts val="700"/>
              </a:spcBef>
              <a:buFont typeface="Georgia" pitchFamily="-1" charset="0"/>
              <a:buNone/>
            </a:pPr>
            <a:r>
              <a:rPr lang="en-US">
                <a:solidFill>
                  <a:srgbClr val="101322">
                    <a:alpha val="82500"/>
                  </a:srgbClr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Prototype CCLB tool:</a:t>
            </a:r>
            <a:r>
              <a:rPr lang="en-US">
                <a:solidFill>
                  <a:srgbClr val="101322">
                    <a:alpha val="82500"/>
                  </a:srgbClr>
                </a:solidFill>
                <a:latin typeface="Trebuchet MS" pitchFamily="-1" charset="0"/>
                <a:ea typeface="ヒラギノ角ゴ ProN W3" pitchFamily="-1" charset="-128"/>
                <a:cs typeface="ヒラギノ角ゴ ProN W3" pitchFamily="-1" charset="-128"/>
                <a:sym typeface="Trebuchet MS" pitchFamily="-1" charset="0"/>
              </a:rPr>
              <a:t/>
            </a:r>
            <a:br>
              <a:rPr lang="en-US">
                <a:solidFill>
                  <a:srgbClr val="101322">
                    <a:alpha val="82500"/>
                  </a:srgbClr>
                </a:solidFill>
                <a:latin typeface="Trebuchet MS" pitchFamily="-1" charset="0"/>
                <a:ea typeface="ヒラギノ角ゴ ProN W3" pitchFamily="-1" charset="-128"/>
                <a:cs typeface="ヒラギノ角ゴ ProN W3" pitchFamily="-1" charset="-128"/>
                <a:sym typeface="Trebuchet MS" pitchFamily="-1" charset="0"/>
              </a:rPr>
            </a:br>
            <a:r>
              <a:rPr lang="en-US" sz="2800">
                <a:solidFill>
                  <a:srgbClr val="212745"/>
                </a:solidFill>
                <a:latin typeface="Trebuchet MS" pitchFamily="-1" charset="0"/>
                <a:ea typeface="Trebuchet MS" pitchFamily="-1" charset="0"/>
                <a:cs typeface="Trebuchet MS" pitchFamily="-1" charset="0"/>
                <a:sym typeface="Trebuchet MS" pitchFamily="-1" charset="0"/>
              </a:rPr>
              <a:t>Interface for accessing property data</a:t>
            </a:r>
            <a:endParaRPr lang="en-US" sz="2800">
              <a:solidFill>
                <a:srgbClr val="212745"/>
              </a:solidFill>
              <a:latin typeface="Trebuchet MS" pitchFamily="-1" charset="0"/>
              <a:ea typeface="ヒラギノ角ゴ ProN W3" pitchFamily="-1" charset="-128"/>
              <a:cs typeface="ヒラギノ角ゴ ProN W3" pitchFamily="-1" charset="-128"/>
              <a:sym typeface="Trebuchet MS" pitchFamily="-1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>
            <p:ph type="body" idx="1"/>
          </p:nvPr>
        </p:nvSpPr>
        <p:spPr>
          <a:xfrm>
            <a:off x="812800" y="2451100"/>
            <a:ext cx="7416800" cy="4038600"/>
          </a:xfrm>
          <a:ln/>
        </p:spPr>
        <p:txBody>
          <a:bodyPr/>
          <a:lstStyle/>
          <a:p>
            <a:pPr marL="419100" indent="-419100" algn="l">
              <a:spcBef>
                <a:spcPct val="0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 dirty="0"/>
              <a:t>Data at the parcel level.</a:t>
            </a:r>
          </a:p>
          <a:p>
            <a:pPr marL="419100" indent="-419100" algn="l">
              <a:spcBef>
                <a:spcPts val="700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 dirty="0"/>
              <a:t>Provides community context.</a:t>
            </a:r>
          </a:p>
          <a:p>
            <a:pPr marL="419100" indent="-419100" algn="l">
              <a:spcBef>
                <a:spcPts val="700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 dirty="0"/>
              <a:t>Searchable, filterable, and </a:t>
            </a:r>
            <a:r>
              <a:rPr lang="en-US" sz="2800" dirty="0" err="1"/>
              <a:t>sortable</a:t>
            </a:r>
            <a:r>
              <a:rPr lang="en-US" sz="2800" dirty="0"/>
              <a:t>.</a:t>
            </a:r>
            <a:endParaRPr lang="en-US" dirty="0"/>
          </a:p>
          <a:p>
            <a:pPr marL="419100" indent="-419100" algn="l">
              <a:spcBef>
                <a:spcPts val="700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 dirty="0"/>
              <a:t>Tailored to </a:t>
            </a:r>
            <a:r>
              <a:rPr lang="en-US" sz="2800" dirty="0" err="1"/>
              <a:t>CCLB’s</a:t>
            </a:r>
            <a:r>
              <a:rPr lang="en-US" sz="2800" dirty="0"/>
              <a:t> strategy and needs. </a:t>
            </a:r>
          </a:p>
          <a:p>
            <a:pPr marL="419100" indent="-419100" algn="l">
              <a:spcBef>
                <a:spcPts val="700"/>
              </a:spcBef>
              <a:buClr>
                <a:srgbClr val="C3260C"/>
              </a:buClr>
              <a:buSzPct val="129000"/>
              <a:buFont typeface="Arial" pitchFamily="-1" charset="0"/>
              <a:buChar char="•"/>
            </a:pPr>
            <a:r>
              <a:rPr lang="en-US" sz="2800" dirty="0"/>
              <a:t>Under development this summer.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Trebuchet MS Bold"/>
        <a:ea typeface="ヒラギノ角ゴ ProN W6"/>
        <a:cs typeface="ヒラギノ角ゴ ProN W6"/>
      </a:majorFont>
      <a:minorFont>
        <a:latin typeface="Trebuchet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" charset="0"/>
            <a:ea typeface="ヒラギノ角ゴ ProN W3" pitchFamily="-1" charset="-128"/>
            <a:cs typeface="ヒラギノ角ゴ ProN W3" pitchFamily="-1" charset="-128"/>
            <a:sym typeface="Gill San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" charset="0"/>
            <a:ea typeface="ヒラギノ角ゴ ProN W3" pitchFamily="-1" charset="-128"/>
            <a:cs typeface="ヒラギノ角ゴ ProN W3" pitchFamily="-1" charset="-128"/>
            <a:sym typeface="Gill Sans" pitchFamily="-1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Section Header">
  <a:themeElements>
    <a:clrScheme name="Default - Section Head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Section Header">
      <a:majorFont>
        <a:latin typeface="Trebuchet MS Bold"/>
        <a:ea typeface="ヒラギノ角ゴ ProN W6"/>
        <a:cs typeface="ヒラギノ角ゴ ProN W6"/>
      </a:majorFont>
      <a:minorFont>
        <a:latin typeface="Trebuchet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" charset="0"/>
            <a:ea typeface="ヒラギノ角ゴ ProN W3" pitchFamily="-1" charset="-128"/>
            <a:cs typeface="ヒラギノ角ゴ ProN W3" pitchFamily="-1" charset="-128"/>
            <a:sym typeface="Gill San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" charset="0"/>
            <a:ea typeface="ヒラギノ角ゴ ProN W3" pitchFamily="-1" charset="-128"/>
            <a:cs typeface="ヒラギノ角ゴ ProN W3" pitchFamily="-1" charset="-128"/>
            <a:sym typeface="Gill Sans" pitchFamily="-1" charset="0"/>
          </a:defRPr>
        </a:defPPr>
      </a:lstStyle>
    </a:lnDef>
  </a:objectDefaults>
  <a:extraClrSchemeLst>
    <a:extraClrScheme>
      <a:clrScheme name="Default - Section Head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- 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8021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C0AB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Trebuchet MS Bold"/>
        <a:ea typeface="ヒラギノ角ゴ ProN W6"/>
        <a:cs typeface="ヒラギノ角ゴ ProN W6"/>
      </a:majorFont>
      <a:minorFont>
        <a:latin typeface="Trebuchet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" charset="0"/>
            <a:ea typeface="ヒラギノ角ゴ ProN W3" pitchFamily="-1" charset="-128"/>
            <a:cs typeface="ヒラギノ角ゴ ProN W3" pitchFamily="-1" charset="-128"/>
            <a:sym typeface="Gill San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" charset="0"/>
            <a:ea typeface="ヒラギノ角ゴ ProN W3" pitchFamily="-1" charset="-128"/>
            <a:cs typeface="ヒラギノ角ゴ ProN W3" pitchFamily="-1" charset="-128"/>
            <a:sym typeface="Gill Sans" pitchFamily="-1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BCBCB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" charset="0"/>
            <a:ea typeface="ヒラギノ角ゴ ProN W3" pitchFamily="-1" charset="-128"/>
            <a:cs typeface="ヒラギノ角ゴ ProN W3" pitchFamily="-1" charset="-128"/>
            <a:sym typeface="Gill San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" charset="0"/>
            <a:ea typeface="ヒラギノ角ゴ ProN W3" pitchFamily="-1" charset="-128"/>
            <a:cs typeface="ヒラギノ角ゴ ProN W3" pitchFamily="-1" charset="-128"/>
            <a:sym typeface="Gill Sans" pitchFamily="-1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Pages>0</Pages>
  <Words>717</Words>
  <Characters>0</Characters>
  <Application>Microsoft Macintosh PowerPoint</Application>
  <PresentationFormat>On-screen Show (4:3)</PresentationFormat>
  <Lines>0</Lines>
  <Paragraphs>155</Paragraphs>
  <Slides>23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Design Template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Gill Sans</vt:lpstr>
      <vt:lpstr>ヒラギノ角ゴ ProN W3</vt:lpstr>
      <vt:lpstr>Trebuchet MS</vt:lpstr>
      <vt:lpstr>Georgia</vt:lpstr>
      <vt:lpstr>Trebuchet MS Bold</vt:lpstr>
      <vt:lpstr>ヒラギノ角ゴ ProN W6</vt:lpstr>
      <vt:lpstr>Arial</vt:lpstr>
      <vt:lpstr>Trebuchet MS Italic</vt:lpstr>
      <vt:lpstr>Default - Title Slide</vt:lpstr>
      <vt:lpstr>Default - Section Header</vt:lpstr>
      <vt:lpstr>Default - Title and Content</vt:lpstr>
      <vt:lpstr>Title &amp; Subtitle</vt:lpstr>
      <vt:lpstr>Cook County Land Bank Data Collaborative </vt:lpstr>
      <vt:lpstr>The problem of vacant properties has many dimensions</vt:lpstr>
      <vt:lpstr>There’s lots of data out there</vt:lpstr>
      <vt:lpstr>How do we use it?</vt:lpstr>
      <vt:lpstr>Step 1</vt:lpstr>
      <vt:lpstr>Step 2</vt:lpstr>
      <vt:lpstr>Step 3</vt:lpstr>
      <vt:lpstr>How do we get there?</vt:lpstr>
      <vt:lpstr>Prototype CCLB tool: Interface for accessing property data</vt:lpstr>
      <vt:lpstr>Slide 10</vt:lpstr>
      <vt:lpstr>Goals</vt:lpstr>
      <vt:lpstr>Ideas so far</vt:lpstr>
      <vt:lpstr>Some examples of what we’ve been looking at</vt:lpstr>
      <vt:lpstr>How the foreclosure crisis affected different areas</vt:lpstr>
      <vt:lpstr>Correlations in the data</vt:lpstr>
      <vt:lpstr>Communities that behave unusually</vt:lpstr>
      <vt:lpstr>Single-family homes:  Yearly foreclosure filing rate by census tract</vt:lpstr>
      <vt:lpstr>Timeline</vt:lpstr>
      <vt:lpstr>Possible Strategies</vt:lpstr>
      <vt:lpstr>Cuyahoga Strategy</vt:lpstr>
      <vt:lpstr>Cuyahoga Strategy</vt:lpstr>
      <vt:lpstr>The NSP Strategy</vt:lpstr>
      <vt:lpstr>The NSP Strategy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 County Land Bank Data Collaborative</dc:title>
  <dc:subject/>
  <dc:creator>Office Computer</dc:creator>
  <cp:keywords/>
  <dc:description/>
  <cp:lastModifiedBy>Sophia Alice</cp:lastModifiedBy>
  <cp:revision>2</cp:revision>
  <dcterms:created xsi:type="dcterms:W3CDTF">2013-07-11T14:51:26Z</dcterms:created>
  <dcterms:modified xsi:type="dcterms:W3CDTF">2013-07-11T16:57:15Z</dcterms:modified>
</cp:coreProperties>
</file>