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notesMasterIdLst>
    <p:notesMasterId r:id="rId14"/>
  </p:notesMasterIdLst>
  <p:sldIdLst>
    <p:sldId id="256" r:id="rId2"/>
    <p:sldId id="257" r:id="rId3"/>
    <p:sldId id="267" r:id="rId4"/>
    <p:sldId id="258" r:id="rId5"/>
    <p:sldId id="264" r:id="rId6"/>
    <p:sldId id="266" r:id="rId7"/>
    <p:sldId id="265" r:id="rId8"/>
    <p:sldId id="262" r:id="rId9"/>
    <p:sldId id="263" r:id="rId10"/>
    <p:sldId id="260"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p:restoredTop sz="94663"/>
  </p:normalViewPr>
  <p:slideViewPr>
    <p:cSldViewPr snapToGrid="0" snapToObjects="1">
      <p:cViewPr varScale="1">
        <p:scale>
          <a:sx n="117" d="100"/>
          <a:sy n="117" d="100"/>
        </p:scale>
        <p:origin x="2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9.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18.png"/><Relationship Id="rId5" Type="http://schemas.openxmlformats.org/officeDocument/2006/relationships/image" Target="../media/image14.png"/><Relationship Id="rId10" Type="http://schemas.openxmlformats.org/officeDocument/2006/relationships/image" Target="../media/image8.svg"/><Relationship Id="rId4" Type="http://schemas.openxmlformats.org/officeDocument/2006/relationships/image" Target="../media/image13.svg"/><Relationship Id="rId9"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9.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18.png"/><Relationship Id="rId5" Type="http://schemas.openxmlformats.org/officeDocument/2006/relationships/image" Target="../media/image14.png"/><Relationship Id="rId10" Type="http://schemas.openxmlformats.org/officeDocument/2006/relationships/image" Target="../media/image8.svg"/><Relationship Id="rId4" Type="http://schemas.openxmlformats.org/officeDocument/2006/relationships/image" Target="../media/image13.svg"/><Relationship Id="rId9"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EF1635-4820-4214-8F3F-17A807E893D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B8D82B4-7548-473A-83C6-370EB06114D5}">
      <dgm:prSet/>
      <dgm:spPr/>
      <dgm:t>
        <a:bodyPr/>
        <a:lstStyle/>
        <a:p>
          <a:pPr>
            <a:lnSpc>
              <a:spcPct val="100000"/>
            </a:lnSpc>
          </a:pPr>
          <a:r>
            <a:rPr lang="en-US" dirty="0"/>
            <a:t>My original dataset consisted of  8970 observations and 25 variables</a:t>
          </a:r>
        </a:p>
      </dgm:t>
    </dgm:pt>
    <dgm:pt modelId="{8DE0904B-EDE1-4B76-84A2-22C36E3CD582}" type="parTrans" cxnId="{4F4F9305-A4C1-445A-9D4D-7CB32312485A}">
      <dgm:prSet/>
      <dgm:spPr/>
      <dgm:t>
        <a:bodyPr/>
        <a:lstStyle/>
        <a:p>
          <a:endParaRPr lang="en-US"/>
        </a:p>
      </dgm:t>
    </dgm:pt>
    <dgm:pt modelId="{61D9E18F-9EFF-4474-83F0-6F1EE2BD858F}" type="sibTrans" cxnId="{4F4F9305-A4C1-445A-9D4D-7CB32312485A}">
      <dgm:prSet/>
      <dgm:spPr/>
      <dgm:t>
        <a:bodyPr/>
        <a:lstStyle/>
        <a:p>
          <a:endParaRPr lang="en-US"/>
        </a:p>
      </dgm:t>
    </dgm:pt>
    <dgm:pt modelId="{3A45A377-F3F9-4C53-940C-813DB0235D3E}">
      <dgm:prSet/>
      <dgm:spPr/>
      <dgm:t>
        <a:bodyPr/>
        <a:lstStyle/>
        <a:p>
          <a:pPr>
            <a:lnSpc>
              <a:spcPct val="100000"/>
            </a:lnSpc>
          </a:pPr>
          <a:r>
            <a:rPr lang="en-US" dirty="0"/>
            <a:t>After removing non-numerical data there were still 8848 complete observations  and 9 Variables for analysis for my final analysis (not including the variable interest rate being analyzed)</a:t>
          </a:r>
        </a:p>
      </dgm:t>
    </dgm:pt>
    <dgm:pt modelId="{FDCF8A13-D681-495F-B3EA-9DB5EA1F5943}" type="parTrans" cxnId="{6B7F2CBB-DF58-413D-9C9E-623D98CEB528}">
      <dgm:prSet/>
      <dgm:spPr/>
      <dgm:t>
        <a:bodyPr/>
        <a:lstStyle/>
        <a:p>
          <a:endParaRPr lang="en-US"/>
        </a:p>
      </dgm:t>
    </dgm:pt>
    <dgm:pt modelId="{35A7F33D-4076-4C0C-B0E7-AC7ED6D64F0E}" type="sibTrans" cxnId="{6B7F2CBB-DF58-413D-9C9E-623D98CEB528}">
      <dgm:prSet/>
      <dgm:spPr/>
      <dgm:t>
        <a:bodyPr/>
        <a:lstStyle/>
        <a:p>
          <a:endParaRPr lang="en-US"/>
        </a:p>
      </dgm:t>
    </dgm:pt>
    <dgm:pt modelId="{D8BC0196-97FC-2243-B6DC-4FBBC5736BAC}">
      <dgm:prSet/>
      <dgm:spPr/>
      <dgm:t>
        <a:bodyPr/>
        <a:lstStyle/>
        <a:p>
          <a:pPr>
            <a:lnSpc>
              <a:spcPct val="100000"/>
            </a:lnSpc>
          </a:pPr>
          <a:r>
            <a:rPr lang="en-US" dirty="0"/>
            <a:t>My data consisted of World bank lending factors since 1947, the year of the program origin.</a:t>
          </a:r>
        </a:p>
      </dgm:t>
    </dgm:pt>
    <dgm:pt modelId="{C6390AF5-39FF-5F42-828D-8F36602EE767}" type="parTrans" cxnId="{DFE022BB-6458-454D-9955-F55205364EBB}">
      <dgm:prSet/>
      <dgm:spPr/>
      <dgm:t>
        <a:bodyPr/>
        <a:lstStyle/>
        <a:p>
          <a:endParaRPr lang="en-US"/>
        </a:p>
      </dgm:t>
    </dgm:pt>
    <dgm:pt modelId="{048C29BA-A988-1E42-87C4-A9B38D3977FE}" type="sibTrans" cxnId="{DFE022BB-6458-454D-9955-F55205364EBB}">
      <dgm:prSet/>
      <dgm:spPr/>
      <dgm:t>
        <a:bodyPr/>
        <a:lstStyle/>
        <a:p>
          <a:endParaRPr lang="en-US"/>
        </a:p>
      </dgm:t>
    </dgm:pt>
    <dgm:pt modelId="{F1DB8F0B-8BC5-4F6B-8DD4-3F8B8C15960C}">
      <dgm:prSet/>
      <dgm:spPr/>
      <dgm:t>
        <a:bodyPr/>
        <a:lstStyle/>
        <a:p>
          <a:pPr>
            <a:lnSpc>
              <a:spcPct val="100000"/>
            </a:lnSpc>
          </a:pPr>
          <a:r>
            <a:rPr lang="en-US"/>
            <a:t>After removing </a:t>
          </a:r>
          <a:r>
            <a:rPr lang="en-US" dirty="0"/>
            <a:t>incomplete data and NA’s: 8848 observations and 25 variables </a:t>
          </a:r>
        </a:p>
      </dgm:t>
    </dgm:pt>
    <dgm:pt modelId="{D9578799-8913-42EA-9E4D-1C918F202708}" type="sibTrans" cxnId="{AC61C87D-742B-4FE6-A6D9-24D8586ACB3B}">
      <dgm:prSet/>
      <dgm:spPr/>
      <dgm:t>
        <a:bodyPr/>
        <a:lstStyle/>
        <a:p>
          <a:endParaRPr lang="en-US"/>
        </a:p>
      </dgm:t>
    </dgm:pt>
    <dgm:pt modelId="{095C887B-E1E4-4760-A4FD-4B0C7415ADE5}" type="parTrans" cxnId="{AC61C87D-742B-4FE6-A6D9-24D8586ACB3B}">
      <dgm:prSet/>
      <dgm:spPr/>
      <dgm:t>
        <a:bodyPr/>
        <a:lstStyle/>
        <a:p>
          <a:endParaRPr lang="en-US"/>
        </a:p>
      </dgm:t>
    </dgm:pt>
    <dgm:pt modelId="{BD63252E-0B29-47A9-BFDF-90D49EADCE75}" type="pres">
      <dgm:prSet presAssocID="{F0EF1635-4820-4214-8F3F-17A807E893DA}" presName="root" presStyleCnt="0">
        <dgm:presLayoutVars>
          <dgm:dir/>
          <dgm:resizeHandles val="exact"/>
        </dgm:presLayoutVars>
      </dgm:prSet>
      <dgm:spPr/>
    </dgm:pt>
    <dgm:pt modelId="{EA5B7D32-AF95-C445-9015-AE32DB27F487}" type="pres">
      <dgm:prSet presAssocID="{D8BC0196-97FC-2243-B6DC-4FBBC5736BAC}" presName="compNode" presStyleCnt="0"/>
      <dgm:spPr/>
    </dgm:pt>
    <dgm:pt modelId="{37CDE5AE-DE5F-A54D-BB06-D42E3DF68B63}" type="pres">
      <dgm:prSet presAssocID="{D8BC0196-97FC-2243-B6DC-4FBBC5736BAC}" presName="bgRect" presStyleLbl="bgShp" presStyleIdx="0" presStyleCnt="4"/>
      <dgm:spPr/>
    </dgm:pt>
    <dgm:pt modelId="{1ABE4F73-B28A-6D49-B7A9-C3455868BE58}" type="pres">
      <dgm:prSet presAssocID="{D8BC0196-97FC-2243-B6DC-4FBBC5736BAC}" presName="iconRect" presStyleLbl="node1" presStyleIdx="0" presStyleCnt="4"/>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1897441E-C6AB-0B4B-9E83-F53F1D54A52F}" type="pres">
      <dgm:prSet presAssocID="{D8BC0196-97FC-2243-B6DC-4FBBC5736BAC}" presName="spaceRect" presStyleCnt="0"/>
      <dgm:spPr/>
    </dgm:pt>
    <dgm:pt modelId="{45AF793D-6162-5941-AC6B-2BC00197ED20}" type="pres">
      <dgm:prSet presAssocID="{D8BC0196-97FC-2243-B6DC-4FBBC5736BAC}" presName="parTx" presStyleLbl="revTx" presStyleIdx="0" presStyleCnt="4">
        <dgm:presLayoutVars>
          <dgm:chMax val="0"/>
          <dgm:chPref val="0"/>
        </dgm:presLayoutVars>
      </dgm:prSet>
      <dgm:spPr/>
    </dgm:pt>
    <dgm:pt modelId="{8EBF6642-5480-FF4E-B722-A04C8DC0DB84}" type="pres">
      <dgm:prSet presAssocID="{048C29BA-A988-1E42-87C4-A9B38D3977FE}" presName="sibTrans" presStyleCnt="0"/>
      <dgm:spPr/>
    </dgm:pt>
    <dgm:pt modelId="{3BD5F91F-61F4-4B55-9DC5-85C55602E3FA}" type="pres">
      <dgm:prSet presAssocID="{BB8D82B4-7548-473A-83C6-370EB06114D5}" presName="compNode" presStyleCnt="0"/>
      <dgm:spPr/>
    </dgm:pt>
    <dgm:pt modelId="{7F00EF33-393B-41C5-8184-57901EA04D47}" type="pres">
      <dgm:prSet presAssocID="{BB8D82B4-7548-473A-83C6-370EB06114D5}" presName="bgRect" presStyleLbl="bgShp" presStyleIdx="1" presStyleCnt="4"/>
      <dgm:spPr/>
    </dgm:pt>
    <dgm:pt modelId="{8B3278A0-3C45-4FF6-B6C4-BA040D0CEFD1}" type="pres">
      <dgm:prSet presAssocID="{BB8D82B4-7548-473A-83C6-370EB06114D5}" presName="iconRect" presStyleLbl="node1" presStyleIdx="1"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A2D5110-D623-40E4-B426-C710AE53B4DD}" type="pres">
      <dgm:prSet presAssocID="{BB8D82B4-7548-473A-83C6-370EB06114D5}" presName="spaceRect" presStyleCnt="0"/>
      <dgm:spPr/>
    </dgm:pt>
    <dgm:pt modelId="{E983C526-EBF2-4186-8719-4C9113D79535}" type="pres">
      <dgm:prSet presAssocID="{BB8D82B4-7548-473A-83C6-370EB06114D5}" presName="parTx" presStyleLbl="revTx" presStyleIdx="1" presStyleCnt="4">
        <dgm:presLayoutVars>
          <dgm:chMax val="0"/>
          <dgm:chPref val="0"/>
        </dgm:presLayoutVars>
      </dgm:prSet>
      <dgm:spPr/>
    </dgm:pt>
    <dgm:pt modelId="{6F81A8E4-1F32-4A07-8422-5A0B560311D9}" type="pres">
      <dgm:prSet presAssocID="{61D9E18F-9EFF-4474-83F0-6F1EE2BD858F}" presName="sibTrans" presStyleCnt="0"/>
      <dgm:spPr/>
    </dgm:pt>
    <dgm:pt modelId="{D4D6C69E-6C86-4D61-840B-8996AD024135}" type="pres">
      <dgm:prSet presAssocID="{F1DB8F0B-8BC5-4F6B-8DD4-3F8B8C15960C}" presName="compNode" presStyleCnt="0"/>
      <dgm:spPr/>
    </dgm:pt>
    <dgm:pt modelId="{F008DCFC-C9F0-4155-A20C-B0097BD4DB5E}" type="pres">
      <dgm:prSet presAssocID="{F1DB8F0B-8BC5-4F6B-8DD4-3F8B8C15960C}" presName="bgRect" presStyleLbl="bgShp" presStyleIdx="2" presStyleCnt="4"/>
      <dgm:spPr/>
    </dgm:pt>
    <dgm:pt modelId="{DD9F759A-8246-478C-8F8F-CB2C1E091689}" type="pres">
      <dgm:prSet presAssocID="{F1DB8F0B-8BC5-4F6B-8DD4-3F8B8C15960C}"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15A74D72-A439-4F11-9275-E5F5A65779BF}" type="pres">
      <dgm:prSet presAssocID="{F1DB8F0B-8BC5-4F6B-8DD4-3F8B8C15960C}" presName="spaceRect" presStyleCnt="0"/>
      <dgm:spPr/>
    </dgm:pt>
    <dgm:pt modelId="{CC0DD565-A289-4827-9ED0-5EB986C8A9D4}" type="pres">
      <dgm:prSet presAssocID="{F1DB8F0B-8BC5-4F6B-8DD4-3F8B8C15960C}" presName="parTx" presStyleLbl="revTx" presStyleIdx="2" presStyleCnt="4">
        <dgm:presLayoutVars>
          <dgm:chMax val="0"/>
          <dgm:chPref val="0"/>
        </dgm:presLayoutVars>
      </dgm:prSet>
      <dgm:spPr/>
    </dgm:pt>
    <dgm:pt modelId="{36375439-DC36-487C-B643-4F6DB2D7F1C8}" type="pres">
      <dgm:prSet presAssocID="{D9578799-8913-42EA-9E4D-1C918F202708}" presName="sibTrans" presStyleCnt="0"/>
      <dgm:spPr/>
    </dgm:pt>
    <dgm:pt modelId="{35295B6D-A073-4229-BD0D-80AA078634BC}" type="pres">
      <dgm:prSet presAssocID="{3A45A377-F3F9-4C53-940C-813DB0235D3E}" presName="compNode" presStyleCnt="0"/>
      <dgm:spPr/>
    </dgm:pt>
    <dgm:pt modelId="{16544B79-4F6A-4202-811C-838C0C0BE670}" type="pres">
      <dgm:prSet presAssocID="{3A45A377-F3F9-4C53-940C-813DB0235D3E}" presName="bgRect" presStyleLbl="bgShp" presStyleIdx="3" presStyleCnt="4"/>
      <dgm:spPr/>
    </dgm:pt>
    <dgm:pt modelId="{5CD51538-09D1-4D95-A574-2D658BAE95C2}" type="pres">
      <dgm:prSet presAssocID="{3A45A377-F3F9-4C53-940C-813DB0235D3E}"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2A8E99CE-F0F9-4769-881B-8E029020D09E}" type="pres">
      <dgm:prSet presAssocID="{3A45A377-F3F9-4C53-940C-813DB0235D3E}" presName="spaceRect" presStyleCnt="0"/>
      <dgm:spPr/>
    </dgm:pt>
    <dgm:pt modelId="{E52B8281-AF24-4A04-B1E1-678CF4F41861}" type="pres">
      <dgm:prSet presAssocID="{3A45A377-F3F9-4C53-940C-813DB0235D3E}" presName="parTx" presStyleLbl="revTx" presStyleIdx="3" presStyleCnt="4">
        <dgm:presLayoutVars>
          <dgm:chMax val="0"/>
          <dgm:chPref val="0"/>
        </dgm:presLayoutVars>
      </dgm:prSet>
      <dgm:spPr/>
    </dgm:pt>
  </dgm:ptLst>
  <dgm:cxnLst>
    <dgm:cxn modelId="{4F4F9305-A4C1-445A-9D4D-7CB32312485A}" srcId="{F0EF1635-4820-4214-8F3F-17A807E893DA}" destId="{BB8D82B4-7548-473A-83C6-370EB06114D5}" srcOrd="1" destOrd="0" parTransId="{8DE0904B-EDE1-4B76-84A2-22C36E3CD582}" sibTransId="{61D9E18F-9EFF-4474-83F0-6F1EE2BD858F}"/>
    <dgm:cxn modelId="{583BC008-1593-EC46-83C6-23BD9A7E6A3E}" type="presOf" srcId="{BB8D82B4-7548-473A-83C6-370EB06114D5}" destId="{E983C526-EBF2-4186-8719-4C9113D79535}" srcOrd="0" destOrd="0" presId="urn:microsoft.com/office/officeart/2018/2/layout/IconVerticalSolidList"/>
    <dgm:cxn modelId="{F4F3AD5B-7E8F-C647-A189-2FF0FD8C1528}" type="presOf" srcId="{3A45A377-F3F9-4C53-940C-813DB0235D3E}" destId="{E52B8281-AF24-4A04-B1E1-678CF4F41861}" srcOrd="0" destOrd="0" presId="urn:microsoft.com/office/officeart/2018/2/layout/IconVerticalSolidList"/>
    <dgm:cxn modelId="{AA343371-53B2-4320-B396-BBF3846B962F}" type="presOf" srcId="{F0EF1635-4820-4214-8F3F-17A807E893DA}" destId="{BD63252E-0B29-47A9-BFDF-90D49EADCE75}" srcOrd="0" destOrd="0" presId="urn:microsoft.com/office/officeart/2018/2/layout/IconVerticalSolidList"/>
    <dgm:cxn modelId="{AC61C87D-742B-4FE6-A6D9-24D8586ACB3B}" srcId="{F0EF1635-4820-4214-8F3F-17A807E893DA}" destId="{F1DB8F0B-8BC5-4F6B-8DD4-3F8B8C15960C}" srcOrd="2" destOrd="0" parTransId="{095C887B-E1E4-4760-A4FD-4B0C7415ADE5}" sibTransId="{D9578799-8913-42EA-9E4D-1C918F202708}"/>
    <dgm:cxn modelId="{5E9B42A9-0437-164D-8F00-9DB6A259873A}" type="presOf" srcId="{D8BC0196-97FC-2243-B6DC-4FBBC5736BAC}" destId="{45AF793D-6162-5941-AC6B-2BC00197ED20}" srcOrd="0" destOrd="0" presId="urn:microsoft.com/office/officeart/2018/2/layout/IconVerticalSolidList"/>
    <dgm:cxn modelId="{DFE022BB-6458-454D-9955-F55205364EBB}" srcId="{F0EF1635-4820-4214-8F3F-17A807E893DA}" destId="{D8BC0196-97FC-2243-B6DC-4FBBC5736BAC}" srcOrd="0" destOrd="0" parTransId="{C6390AF5-39FF-5F42-828D-8F36602EE767}" sibTransId="{048C29BA-A988-1E42-87C4-A9B38D3977FE}"/>
    <dgm:cxn modelId="{6B7F2CBB-DF58-413D-9C9E-623D98CEB528}" srcId="{F0EF1635-4820-4214-8F3F-17A807E893DA}" destId="{3A45A377-F3F9-4C53-940C-813DB0235D3E}" srcOrd="3" destOrd="0" parTransId="{FDCF8A13-D681-495F-B3EA-9DB5EA1F5943}" sibTransId="{35A7F33D-4076-4C0C-B0E7-AC7ED6D64F0E}"/>
    <dgm:cxn modelId="{D60445E2-B971-8B41-A1F7-0454F9A1AE34}" type="presOf" srcId="{F1DB8F0B-8BC5-4F6B-8DD4-3F8B8C15960C}" destId="{CC0DD565-A289-4827-9ED0-5EB986C8A9D4}" srcOrd="0" destOrd="0" presId="urn:microsoft.com/office/officeart/2018/2/layout/IconVerticalSolidList"/>
    <dgm:cxn modelId="{1C49211E-F7B4-4742-8B79-A08F1924623B}" type="presParOf" srcId="{BD63252E-0B29-47A9-BFDF-90D49EADCE75}" destId="{EA5B7D32-AF95-C445-9015-AE32DB27F487}" srcOrd="0" destOrd="0" presId="urn:microsoft.com/office/officeart/2018/2/layout/IconVerticalSolidList"/>
    <dgm:cxn modelId="{1857C9FD-C49E-8648-BDAE-6FA22F3BEE8B}" type="presParOf" srcId="{EA5B7D32-AF95-C445-9015-AE32DB27F487}" destId="{37CDE5AE-DE5F-A54D-BB06-D42E3DF68B63}" srcOrd="0" destOrd="0" presId="urn:microsoft.com/office/officeart/2018/2/layout/IconVerticalSolidList"/>
    <dgm:cxn modelId="{3C637B43-408B-AF4E-9721-44B94B9B27C1}" type="presParOf" srcId="{EA5B7D32-AF95-C445-9015-AE32DB27F487}" destId="{1ABE4F73-B28A-6D49-B7A9-C3455868BE58}" srcOrd="1" destOrd="0" presId="urn:microsoft.com/office/officeart/2018/2/layout/IconVerticalSolidList"/>
    <dgm:cxn modelId="{C2571442-249F-AC4D-9710-88B3A4028665}" type="presParOf" srcId="{EA5B7D32-AF95-C445-9015-AE32DB27F487}" destId="{1897441E-C6AB-0B4B-9E83-F53F1D54A52F}" srcOrd="2" destOrd="0" presId="urn:microsoft.com/office/officeart/2018/2/layout/IconVerticalSolidList"/>
    <dgm:cxn modelId="{0BC7719F-F7E0-3F4A-9477-B9F389F9991C}" type="presParOf" srcId="{EA5B7D32-AF95-C445-9015-AE32DB27F487}" destId="{45AF793D-6162-5941-AC6B-2BC00197ED20}" srcOrd="3" destOrd="0" presId="urn:microsoft.com/office/officeart/2018/2/layout/IconVerticalSolidList"/>
    <dgm:cxn modelId="{ED2F612E-00F1-4149-8492-2CA957E7614E}" type="presParOf" srcId="{BD63252E-0B29-47A9-BFDF-90D49EADCE75}" destId="{8EBF6642-5480-FF4E-B722-A04C8DC0DB84}" srcOrd="1" destOrd="0" presId="urn:microsoft.com/office/officeart/2018/2/layout/IconVerticalSolidList"/>
    <dgm:cxn modelId="{EF035918-74CE-6648-9513-89DACFAA1C78}" type="presParOf" srcId="{BD63252E-0B29-47A9-BFDF-90D49EADCE75}" destId="{3BD5F91F-61F4-4B55-9DC5-85C55602E3FA}" srcOrd="2" destOrd="0" presId="urn:microsoft.com/office/officeart/2018/2/layout/IconVerticalSolidList"/>
    <dgm:cxn modelId="{8DB3D20E-DE5C-AA4C-86C0-5ECCB414B8CF}" type="presParOf" srcId="{3BD5F91F-61F4-4B55-9DC5-85C55602E3FA}" destId="{7F00EF33-393B-41C5-8184-57901EA04D47}" srcOrd="0" destOrd="0" presId="urn:microsoft.com/office/officeart/2018/2/layout/IconVerticalSolidList"/>
    <dgm:cxn modelId="{DCB57B60-BB03-2341-8053-6879BF5D8FC6}" type="presParOf" srcId="{3BD5F91F-61F4-4B55-9DC5-85C55602E3FA}" destId="{8B3278A0-3C45-4FF6-B6C4-BA040D0CEFD1}" srcOrd="1" destOrd="0" presId="urn:microsoft.com/office/officeart/2018/2/layout/IconVerticalSolidList"/>
    <dgm:cxn modelId="{B2CCDF72-9BC8-164A-9D81-EFD75006A9B7}" type="presParOf" srcId="{3BD5F91F-61F4-4B55-9DC5-85C55602E3FA}" destId="{3A2D5110-D623-40E4-B426-C710AE53B4DD}" srcOrd="2" destOrd="0" presId="urn:microsoft.com/office/officeart/2018/2/layout/IconVerticalSolidList"/>
    <dgm:cxn modelId="{C7B6A563-B3C2-144B-BD07-880025F5A927}" type="presParOf" srcId="{3BD5F91F-61F4-4B55-9DC5-85C55602E3FA}" destId="{E983C526-EBF2-4186-8719-4C9113D79535}" srcOrd="3" destOrd="0" presId="urn:microsoft.com/office/officeart/2018/2/layout/IconVerticalSolidList"/>
    <dgm:cxn modelId="{3C64225D-E9A0-704C-A900-4EC674C01F64}" type="presParOf" srcId="{BD63252E-0B29-47A9-BFDF-90D49EADCE75}" destId="{6F81A8E4-1F32-4A07-8422-5A0B560311D9}" srcOrd="3" destOrd="0" presId="urn:microsoft.com/office/officeart/2018/2/layout/IconVerticalSolidList"/>
    <dgm:cxn modelId="{D4BFCD05-5D42-B040-8D14-8E43A530CA82}" type="presParOf" srcId="{BD63252E-0B29-47A9-BFDF-90D49EADCE75}" destId="{D4D6C69E-6C86-4D61-840B-8996AD024135}" srcOrd="4" destOrd="0" presId="urn:microsoft.com/office/officeart/2018/2/layout/IconVerticalSolidList"/>
    <dgm:cxn modelId="{1AF71F46-8BDE-2546-A1A8-7424D1A420BC}" type="presParOf" srcId="{D4D6C69E-6C86-4D61-840B-8996AD024135}" destId="{F008DCFC-C9F0-4155-A20C-B0097BD4DB5E}" srcOrd="0" destOrd="0" presId="urn:microsoft.com/office/officeart/2018/2/layout/IconVerticalSolidList"/>
    <dgm:cxn modelId="{DFEA8095-6B5B-7D4D-B15F-D589098D34A6}" type="presParOf" srcId="{D4D6C69E-6C86-4D61-840B-8996AD024135}" destId="{DD9F759A-8246-478C-8F8F-CB2C1E091689}" srcOrd="1" destOrd="0" presId="urn:microsoft.com/office/officeart/2018/2/layout/IconVerticalSolidList"/>
    <dgm:cxn modelId="{2602F91E-C1B0-B046-928D-ABD88D39B34C}" type="presParOf" srcId="{D4D6C69E-6C86-4D61-840B-8996AD024135}" destId="{15A74D72-A439-4F11-9275-E5F5A65779BF}" srcOrd="2" destOrd="0" presId="urn:microsoft.com/office/officeart/2018/2/layout/IconVerticalSolidList"/>
    <dgm:cxn modelId="{7AE7D86E-A030-434E-BF25-68D389AD3AF8}" type="presParOf" srcId="{D4D6C69E-6C86-4D61-840B-8996AD024135}" destId="{CC0DD565-A289-4827-9ED0-5EB986C8A9D4}" srcOrd="3" destOrd="0" presId="urn:microsoft.com/office/officeart/2018/2/layout/IconVerticalSolidList"/>
    <dgm:cxn modelId="{02DA9A76-5F5C-4449-B623-C6384C9399BF}" type="presParOf" srcId="{BD63252E-0B29-47A9-BFDF-90D49EADCE75}" destId="{36375439-DC36-487C-B643-4F6DB2D7F1C8}" srcOrd="5" destOrd="0" presId="urn:microsoft.com/office/officeart/2018/2/layout/IconVerticalSolidList"/>
    <dgm:cxn modelId="{379519D1-1055-4141-B1C9-AD45829AA124}" type="presParOf" srcId="{BD63252E-0B29-47A9-BFDF-90D49EADCE75}" destId="{35295B6D-A073-4229-BD0D-80AA078634BC}" srcOrd="6" destOrd="0" presId="urn:microsoft.com/office/officeart/2018/2/layout/IconVerticalSolidList"/>
    <dgm:cxn modelId="{B36D13C9-AD0B-2A43-AE94-78CCE638B981}" type="presParOf" srcId="{35295B6D-A073-4229-BD0D-80AA078634BC}" destId="{16544B79-4F6A-4202-811C-838C0C0BE670}" srcOrd="0" destOrd="0" presId="urn:microsoft.com/office/officeart/2018/2/layout/IconVerticalSolidList"/>
    <dgm:cxn modelId="{B4B07740-4267-544F-82D3-0B881D4D7976}" type="presParOf" srcId="{35295B6D-A073-4229-BD0D-80AA078634BC}" destId="{5CD51538-09D1-4D95-A574-2D658BAE95C2}" srcOrd="1" destOrd="0" presId="urn:microsoft.com/office/officeart/2018/2/layout/IconVerticalSolidList"/>
    <dgm:cxn modelId="{500A64A3-FF2A-264F-A401-67A4C7AA20FD}" type="presParOf" srcId="{35295B6D-A073-4229-BD0D-80AA078634BC}" destId="{2A8E99CE-F0F9-4769-881B-8E029020D09E}" srcOrd="2" destOrd="0" presId="urn:microsoft.com/office/officeart/2018/2/layout/IconVerticalSolidList"/>
    <dgm:cxn modelId="{27187E1C-5F0D-F046-B7A0-A1DEC53A6B57}" type="presParOf" srcId="{35295B6D-A073-4229-BD0D-80AA078634BC}" destId="{E52B8281-AF24-4A04-B1E1-678CF4F4186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2E2C3E-8B4C-4E3F-B00D-DDFA4E25EE7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E6328E3-6D83-42B0-8327-9E7EF0C2BFD2}">
      <dgm:prSet/>
      <dgm:spPr/>
      <dgm:t>
        <a:bodyPr/>
        <a:lstStyle/>
        <a:p>
          <a:pPr>
            <a:defRPr cap="all"/>
          </a:pPr>
          <a:r>
            <a:rPr lang="en-US"/>
            <a:t>#randomForest(formula = Interest.Rate ~ ., data = wb_train, Importance = TRUE) </a:t>
          </a:r>
        </a:p>
      </dgm:t>
    </dgm:pt>
    <dgm:pt modelId="{D6F5508F-E2F7-4ABB-80E4-3349AC84FD9A}" type="parTrans" cxnId="{9C028A9C-18DB-4FC5-9564-E3CEA0F93640}">
      <dgm:prSet/>
      <dgm:spPr/>
      <dgm:t>
        <a:bodyPr/>
        <a:lstStyle/>
        <a:p>
          <a:endParaRPr lang="en-US"/>
        </a:p>
      </dgm:t>
    </dgm:pt>
    <dgm:pt modelId="{51D4074B-61C7-4C91-82AA-A5A05C3470B3}" type="sibTrans" cxnId="{9C028A9C-18DB-4FC5-9564-E3CEA0F93640}">
      <dgm:prSet/>
      <dgm:spPr/>
      <dgm:t>
        <a:bodyPr/>
        <a:lstStyle/>
        <a:p>
          <a:endParaRPr lang="en-US"/>
        </a:p>
      </dgm:t>
    </dgm:pt>
    <dgm:pt modelId="{16C31554-3C24-4FEB-9BC4-1AAEE99EA346}">
      <dgm:prSet/>
      <dgm:spPr/>
      <dgm:t>
        <a:bodyPr/>
        <a:lstStyle/>
        <a:p>
          <a:pPr>
            <a:defRPr cap="all"/>
          </a:pPr>
          <a:r>
            <a:rPr lang="en-US"/>
            <a:t>#Type of random forest: regression</a:t>
          </a:r>
        </a:p>
      </dgm:t>
    </dgm:pt>
    <dgm:pt modelId="{032FC84A-0A25-44A7-97A7-50952C6FAA39}" type="parTrans" cxnId="{DC9CEA2A-2881-41BE-91C5-1069A7A25BA1}">
      <dgm:prSet/>
      <dgm:spPr/>
      <dgm:t>
        <a:bodyPr/>
        <a:lstStyle/>
        <a:p>
          <a:endParaRPr lang="en-US"/>
        </a:p>
      </dgm:t>
    </dgm:pt>
    <dgm:pt modelId="{F3A4F573-1F96-4269-A0CA-79E0197C41D9}" type="sibTrans" cxnId="{DC9CEA2A-2881-41BE-91C5-1069A7A25BA1}">
      <dgm:prSet/>
      <dgm:spPr/>
      <dgm:t>
        <a:bodyPr/>
        <a:lstStyle/>
        <a:p>
          <a:endParaRPr lang="en-US"/>
        </a:p>
      </dgm:t>
    </dgm:pt>
    <dgm:pt modelId="{E26D04F4-153B-47CA-9085-4E83FA401FFE}">
      <dgm:prSet/>
      <dgm:spPr/>
      <dgm:t>
        <a:bodyPr/>
        <a:lstStyle/>
        <a:p>
          <a:pPr>
            <a:defRPr cap="all"/>
          </a:pPr>
          <a:r>
            <a:rPr lang="en-US"/>
            <a:t>#Number of trees: 500</a:t>
          </a:r>
        </a:p>
      </dgm:t>
    </dgm:pt>
    <dgm:pt modelId="{C284C18B-4A0E-4149-8B46-4DF9D86E2398}" type="parTrans" cxnId="{E510AFB4-411A-4B30-88B8-664433C2F071}">
      <dgm:prSet/>
      <dgm:spPr/>
      <dgm:t>
        <a:bodyPr/>
        <a:lstStyle/>
        <a:p>
          <a:endParaRPr lang="en-US"/>
        </a:p>
      </dgm:t>
    </dgm:pt>
    <dgm:pt modelId="{9956497C-FD90-43EE-982A-5D2F5830F36D}" type="sibTrans" cxnId="{E510AFB4-411A-4B30-88B8-664433C2F071}">
      <dgm:prSet/>
      <dgm:spPr/>
      <dgm:t>
        <a:bodyPr/>
        <a:lstStyle/>
        <a:p>
          <a:endParaRPr lang="en-US"/>
        </a:p>
      </dgm:t>
    </dgm:pt>
    <dgm:pt modelId="{F737FFAD-876D-4CE1-A291-33B48D514663}">
      <dgm:prSet/>
      <dgm:spPr/>
      <dgm:t>
        <a:bodyPr/>
        <a:lstStyle/>
        <a:p>
          <a:pPr>
            <a:defRPr cap="all"/>
          </a:pPr>
          <a:r>
            <a:rPr lang="en-US"/>
            <a:t>#No. of variables tried at each split: 8</a:t>
          </a:r>
        </a:p>
      </dgm:t>
    </dgm:pt>
    <dgm:pt modelId="{C33C4929-4225-4E37-8A19-420B3EB2B4EE}" type="parTrans" cxnId="{4C817C82-E263-4628-B561-0F02F9E81E83}">
      <dgm:prSet/>
      <dgm:spPr/>
      <dgm:t>
        <a:bodyPr/>
        <a:lstStyle/>
        <a:p>
          <a:endParaRPr lang="en-US"/>
        </a:p>
      </dgm:t>
    </dgm:pt>
    <dgm:pt modelId="{44BB8B75-44BC-47C7-93ED-BFC05B0ED61D}" type="sibTrans" cxnId="{4C817C82-E263-4628-B561-0F02F9E81E83}">
      <dgm:prSet/>
      <dgm:spPr/>
      <dgm:t>
        <a:bodyPr/>
        <a:lstStyle/>
        <a:p>
          <a:endParaRPr lang="en-US"/>
        </a:p>
      </dgm:t>
    </dgm:pt>
    <dgm:pt modelId="{8FF31158-F418-48B7-ADC2-50BE3901190F}">
      <dgm:prSet/>
      <dgm:spPr/>
      <dgm:t>
        <a:bodyPr/>
        <a:lstStyle/>
        <a:p>
          <a:pPr>
            <a:defRPr cap="all"/>
          </a:pPr>
          <a:r>
            <a:rPr lang="en-US"/>
            <a:t>#Mean of squared residuals: 0.8742744</a:t>
          </a:r>
        </a:p>
      </dgm:t>
    </dgm:pt>
    <dgm:pt modelId="{15BAEA99-4EB8-438D-8C09-6D16DE9AEC99}" type="parTrans" cxnId="{C4784E7D-810A-41DA-9AA8-4F41652AC0B9}">
      <dgm:prSet/>
      <dgm:spPr/>
      <dgm:t>
        <a:bodyPr/>
        <a:lstStyle/>
        <a:p>
          <a:endParaRPr lang="en-US"/>
        </a:p>
      </dgm:t>
    </dgm:pt>
    <dgm:pt modelId="{644635CC-86E8-41CB-B922-0F9E9458114C}" type="sibTrans" cxnId="{C4784E7D-810A-41DA-9AA8-4F41652AC0B9}">
      <dgm:prSet/>
      <dgm:spPr/>
      <dgm:t>
        <a:bodyPr/>
        <a:lstStyle/>
        <a:p>
          <a:endParaRPr lang="en-US"/>
        </a:p>
      </dgm:t>
    </dgm:pt>
    <dgm:pt modelId="{250C22A8-9C6D-48C6-B833-602CC6B13993}">
      <dgm:prSet/>
      <dgm:spPr/>
      <dgm:t>
        <a:bodyPr/>
        <a:lstStyle/>
        <a:p>
          <a:pPr>
            <a:defRPr cap="all"/>
          </a:pPr>
          <a:r>
            <a:rPr lang="en-US"/>
            <a:t>#% Var explained: 92.78</a:t>
          </a:r>
        </a:p>
      </dgm:t>
    </dgm:pt>
    <dgm:pt modelId="{D6F923AD-417F-47AB-94C2-441B2D74B3F8}" type="parTrans" cxnId="{46F76A3F-936B-40F2-976E-C2DC0B96E429}">
      <dgm:prSet/>
      <dgm:spPr/>
      <dgm:t>
        <a:bodyPr/>
        <a:lstStyle/>
        <a:p>
          <a:endParaRPr lang="en-US"/>
        </a:p>
      </dgm:t>
    </dgm:pt>
    <dgm:pt modelId="{DC22739F-010B-4C87-88DB-4E39AE0FAA1E}" type="sibTrans" cxnId="{46F76A3F-936B-40F2-976E-C2DC0B96E429}">
      <dgm:prSet/>
      <dgm:spPr/>
      <dgm:t>
        <a:bodyPr/>
        <a:lstStyle/>
        <a:p>
          <a:endParaRPr lang="en-US"/>
        </a:p>
      </dgm:t>
    </dgm:pt>
    <dgm:pt modelId="{F5AA03EC-9F23-44A6-BC59-369292D448DA}" type="pres">
      <dgm:prSet presAssocID="{A02E2C3E-8B4C-4E3F-B00D-DDFA4E25EE79}" presName="root" presStyleCnt="0">
        <dgm:presLayoutVars>
          <dgm:dir/>
          <dgm:resizeHandles val="exact"/>
        </dgm:presLayoutVars>
      </dgm:prSet>
      <dgm:spPr/>
    </dgm:pt>
    <dgm:pt modelId="{7AB53C94-94B7-434C-8A92-0F0829515CC9}" type="pres">
      <dgm:prSet presAssocID="{AE6328E3-6D83-42B0-8327-9E7EF0C2BFD2}" presName="compNode" presStyleCnt="0"/>
      <dgm:spPr/>
    </dgm:pt>
    <dgm:pt modelId="{256873F9-C814-4CF6-9085-5612DEED20D4}" type="pres">
      <dgm:prSet presAssocID="{AE6328E3-6D83-42B0-8327-9E7EF0C2BFD2}" presName="iconBgRect" presStyleLbl="bgShp" presStyleIdx="0" presStyleCnt="6"/>
      <dgm:spPr>
        <a:prstGeom prst="round2DiagRect">
          <a:avLst>
            <a:gd name="adj1" fmla="val 29727"/>
            <a:gd name="adj2" fmla="val 0"/>
          </a:avLst>
        </a:prstGeom>
      </dgm:spPr>
    </dgm:pt>
    <dgm:pt modelId="{5776C19C-1571-4A8A-AF5B-75668C062875}" type="pres">
      <dgm:prSet presAssocID="{AE6328E3-6D83-42B0-8327-9E7EF0C2BFD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F9F01B9C-F406-48C8-9BAC-23D906B1141A}" type="pres">
      <dgm:prSet presAssocID="{AE6328E3-6D83-42B0-8327-9E7EF0C2BFD2}" presName="spaceRect" presStyleCnt="0"/>
      <dgm:spPr/>
    </dgm:pt>
    <dgm:pt modelId="{2267BFBA-33BD-4FDC-9E35-E1563AF5251F}" type="pres">
      <dgm:prSet presAssocID="{AE6328E3-6D83-42B0-8327-9E7EF0C2BFD2}" presName="textRect" presStyleLbl="revTx" presStyleIdx="0" presStyleCnt="6">
        <dgm:presLayoutVars>
          <dgm:chMax val="1"/>
          <dgm:chPref val="1"/>
        </dgm:presLayoutVars>
      </dgm:prSet>
      <dgm:spPr/>
    </dgm:pt>
    <dgm:pt modelId="{443CA195-A683-4EDB-BDFC-FA0315B44C8A}" type="pres">
      <dgm:prSet presAssocID="{51D4074B-61C7-4C91-82AA-A5A05C3470B3}" presName="sibTrans" presStyleCnt="0"/>
      <dgm:spPr/>
    </dgm:pt>
    <dgm:pt modelId="{146A8AF9-3A7E-43C5-BB1F-A3686367B800}" type="pres">
      <dgm:prSet presAssocID="{16C31554-3C24-4FEB-9BC4-1AAEE99EA346}" presName="compNode" presStyleCnt="0"/>
      <dgm:spPr/>
    </dgm:pt>
    <dgm:pt modelId="{DA91CC55-8660-4272-9601-BA1A93B73BC9}" type="pres">
      <dgm:prSet presAssocID="{16C31554-3C24-4FEB-9BC4-1AAEE99EA346}" presName="iconBgRect" presStyleLbl="bgShp" presStyleIdx="1" presStyleCnt="6"/>
      <dgm:spPr>
        <a:prstGeom prst="round2DiagRect">
          <a:avLst>
            <a:gd name="adj1" fmla="val 29727"/>
            <a:gd name="adj2" fmla="val 0"/>
          </a:avLst>
        </a:prstGeom>
      </dgm:spPr>
    </dgm:pt>
    <dgm:pt modelId="{506A1E9A-BDD6-4AC9-9266-014ED0CBE1FC}" type="pres">
      <dgm:prSet presAssocID="{16C31554-3C24-4FEB-9BC4-1AAEE99EA34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est scene"/>
        </a:ext>
      </dgm:extLst>
    </dgm:pt>
    <dgm:pt modelId="{66A0E96B-CF0F-45AD-8B95-F4E45A2B2D2F}" type="pres">
      <dgm:prSet presAssocID="{16C31554-3C24-4FEB-9BC4-1AAEE99EA346}" presName="spaceRect" presStyleCnt="0"/>
      <dgm:spPr/>
    </dgm:pt>
    <dgm:pt modelId="{7DA5EC5C-22B9-4012-B3A8-642AD911DDCF}" type="pres">
      <dgm:prSet presAssocID="{16C31554-3C24-4FEB-9BC4-1AAEE99EA346}" presName="textRect" presStyleLbl="revTx" presStyleIdx="1" presStyleCnt="6">
        <dgm:presLayoutVars>
          <dgm:chMax val="1"/>
          <dgm:chPref val="1"/>
        </dgm:presLayoutVars>
      </dgm:prSet>
      <dgm:spPr/>
    </dgm:pt>
    <dgm:pt modelId="{F6CCB6F8-9A02-4B37-A89F-9BEC6B725329}" type="pres">
      <dgm:prSet presAssocID="{F3A4F573-1F96-4269-A0CA-79E0197C41D9}" presName="sibTrans" presStyleCnt="0"/>
      <dgm:spPr/>
    </dgm:pt>
    <dgm:pt modelId="{6FBFA5D5-CE55-4D41-AB93-ABFD68D8C13C}" type="pres">
      <dgm:prSet presAssocID="{E26D04F4-153B-47CA-9085-4E83FA401FFE}" presName="compNode" presStyleCnt="0"/>
      <dgm:spPr/>
    </dgm:pt>
    <dgm:pt modelId="{295D045E-F928-4F3C-B84F-C28AA61320F5}" type="pres">
      <dgm:prSet presAssocID="{E26D04F4-153B-47CA-9085-4E83FA401FFE}" presName="iconBgRect" presStyleLbl="bgShp" presStyleIdx="2" presStyleCnt="6"/>
      <dgm:spPr>
        <a:prstGeom prst="round2DiagRect">
          <a:avLst>
            <a:gd name="adj1" fmla="val 29727"/>
            <a:gd name="adj2" fmla="val 0"/>
          </a:avLst>
        </a:prstGeom>
      </dgm:spPr>
    </dgm:pt>
    <dgm:pt modelId="{053A03F8-6E5A-48C7-87F5-D3080E463C7C}" type="pres">
      <dgm:prSet presAssocID="{E26D04F4-153B-47CA-9085-4E83FA401FF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 tree"/>
        </a:ext>
      </dgm:extLst>
    </dgm:pt>
    <dgm:pt modelId="{7EAAC2F2-83CD-46A9-9B19-78015E9028C4}" type="pres">
      <dgm:prSet presAssocID="{E26D04F4-153B-47CA-9085-4E83FA401FFE}" presName="spaceRect" presStyleCnt="0"/>
      <dgm:spPr/>
    </dgm:pt>
    <dgm:pt modelId="{5B132B58-29E5-4658-957C-86A01BFAD5E5}" type="pres">
      <dgm:prSet presAssocID="{E26D04F4-153B-47CA-9085-4E83FA401FFE}" presName="textRect" presStyleLbl="revTx" presStyleIdx="2" presStyleCnt="6">
        <dgm:presLayoutVars>
          <dgm:chMax val="1"/>
          <dgm:chPref val="1"/>
        </dgm:presLayoutVars>
      </dgm:prSet>
      <dgm:spPr/>
    </dgm:pt>
    <dgm:pt modelId="{888E1C94-6E4E-49E5-B23E-A291BC9F0FCF}" type="pres">
      <dgm:prSet presAssocID="{9956497C-FD90-43EE-982A-5D2F5830F36D}" presName="sibTrans" presStyleCnt="0"/>
      <dgm:spPr/>
    </dgm:pt>
    <dgm:pt modelId="{F08DCEE2-9A4E-4273-BF33-49B2AB3CF409}" type="pres">
      <dgm:prSet presAssocID="{F737FFAD-876D-4CE1-A291-33B48D514663}" presName="compNode" presStyleCnt="0"/>
      <dgm:spPr/>
    </dgm:pt>
    <dgm:pt modelId="{4BA6D673-9C1E-4829-8752-E54695FDC3B3}" type="pres">
      <dgm:prSet presAssocID="{F737FFAD-876D-4CE1-A291-33B48D514663}" presName="iconBgRect" presStyleLbl="bgShp" presStyleIdx="3" presStyleCnt="6"/>
      <dgm:spPr>
        <a:prstGeom prst="round2DiagRect">
          <a:avLst>
            <a:gd name="adj1" fmla="val 29727"/>
            <a:gd name="adj2" fmla="val 0"/>
          </a:avLst>
        </a:prstGeom>
      </dgm:spPr>
    </dgm:pt>
    <dgm:pt modelId="{F70F1667-D236-4314-AE20-807D5D99D48D}" type="pres">
      <dgm:prSet presAssocID="{F737FFAD-876D-4CE1-A291-33B48D51466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FB5F00FC-5775-4E7A-AB29-54E094148CFD}" type="pres">
      <dgm:prSet presAssocID="{F737FFAD-876D-4CE1-A291-33B48D514663}" presName="spaceRect" presStyleCnt="0"/>
      <dgm:spPr/>
    </dgm:pt>
    <dgm:pt modelId="{9E6A0A43-D2BF-4C44-9E6E-5C72831EC0FA}" type="pres">
      <dgm:prSet presAssocID="{F737FFAD-876D-4CE1-A291-33B48D514663}" presName="textRect" presStyleLbl="revTx" presStyleIdx="3" presStyleCnt="6">
        <dgm:presLayoutVars>
          <dgm:chMax val="1"/>
          <dgm:chPref val="1"/>
        </dgm:presLayoutVars>
      </dgm:prSet>
      <dgm:spPr/>
    </dgm:pt>
    <dgm:pt modelId="{5125D801-D110-4D8E-AA22-13FB5948768E}" type="pres">
      <dgm:prSet presAssocID="{44BB8B75-44BC-47C7-93ED-BFC05B0ED61D}" presName="sibTrans" presStyleCnt="0"/>
      <dgm:spPr/>
    </dgm:pt>
    <dgm:pt modelId="{3FB3216A-0E97-4C48-9486-C47C5F7751BD}" type="pres">
      <dgm:prSet presAssocID="{8FF31158-F418-48B7-ADC2-50BE3901190F}" presName="compNode" presStyleCnt="0"/>
      <dgm:spPr/>
    </dgm:pt>
    <dgm:pt modelId="{B82BDBCC-BEB0-4A46-BAC2-8529EF14DA93}" type="pres">
      <dgm:prSet presAssocID="{8FF31158-F418-48B7-ADC2-50BE3901190F}" presName="iconBgRect" presStyleLbl="bgShp" presStyleIdx="4" presStyleCnt="6"/>
      <dgm:spPr>
        <a:prstGeom prst="round2DiagRect">
          <a:avLst>
            <a:gd name="adj1" fmla="val 29727"/>
            <a:gd name="adj2" fmla="val 0"/>
          </a:avLst>
        </a:prstGeom>
      </dgm:spPr>
    </dgm:pt>
    <dgm:pt modelId="{B792CED6-766F-4AE7-8907-FC32591F5788}" type="pres">
      <dgm:prSet presAssocID="{8FF31158-F418-48B7-ADC2-50BE3901190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CFBA1C02-E97D-4109-AC94-72F9151CE690}" type="pres">
      <dgm:prSet presAssocID="{8FF31158-F418-48B7-ADC2-50BE3901190F}" presName="spaceRect" presStyleCnt="0"/>
      <dgm:spPr/>
    </dgm:pt>
    <dgm:pt modelId="{373E32D4-A364-4086-93BA-C94450567BC1}" type="pres">
      <dgm:prSet presAssocID="{8FF31158-F418-48B7-ADC2-50BE3901190F}" presName="textRect" presStyleLbl="revTx" presStyleIdx="4" presStyleCnt="6">
        <dgm:presLayoutVars>
          <dgm:chMax val="1"/>
          <dgm:chPref val="1"/>
        </dgm:presLayoutVars>
      </dgm:prSet>
      <dgm:spPr/>
    </dgm:pt>
    <dgm:pt modelId="{142E4327-DB2D-45C7-86D4-1346EBD09647}" type="pres">
      <dgm:prSet presAssocID="{644635CC-86E8-41CB-B922-0F9E9458114C}" presName="sibTrans" presStyleCnt="0"/>
      <dgm:spPr/>
    </dgm:pt>
    <dgm:pt modelId="{EB23B564-7083-4116-A725-98747543C709}" type="pres">
      <dgm:prSet presAssocID="{250C22A8-9C6D-48C6-B833-602CC6B13993}" presName="compNode" presStyleCnt="0"/>
      <dgm:spPr/>
    </dgm:pt>
    <dgm:pt modelId="{3B3B5589-F6C9-4708-A2AB-18C6E9133A96}" type="pres">
      <dgm:prSet presAssocID="{250C22A8-9C6D-48C6-B833-602CC6B13993}" presName="iconBgRect" presStyleLbl="bgShp" presStyleIdx="5" presStyleCnt="6"/>
      <dgm:spPr>
        <a:prstGeom prst="round2DiagRect">
          <a:avLst>
            <a:gd name="adj1" fmla="val 29727"/>
            <a:gd name="adj2" fmla="val 0"/>
          </a:avLst>
        </a:prstGeom>
      </dgm:spPr>
    </dgm:pt>
    <dgm:pt modelId="{57AA79B7-DBAE-4C72-A36E-9792FC59F97C}" type="pres">
      <dgm:prSet presAssocID="{250C22A8-9C6D-48C6-B833-602CC6B1399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ocessor"/>
        </a:ext>
      </dgm:extLst>
    </dgm:pt>
    <dgm:pt modelId="{0858514F-3546-4B67-AC4A-979E9442C364}" type="pres">
      <dgm:prSet presAssocID="{250C22A8-9C6D-48C6-B833-602CC6B13993}" presName="spaceRect" presStyleCnt="0"/>
      <dgm:spPr/>
    </dgm:pt>
    <dgm:pt modelId="{38590C13-5118-43FA-8F25-6D94A6CA6911}" type="pres">
      <dgm:prSet presAssocID="{250C22A8-9C6D-48C6-B833-602CC6B13993}" presName="textRect" presStyleLbl="revTx" presStyleIdx="5" presStyleCnt="6">
        <dgm:presLayoutVars>
          <dgm:chMax val="1"/>
          <dgm:chPref val="1"/>
        </dgm:presLayoutVars>
      </dgm:prSet>
      <dgm:spPr/>
    </dgm:pt>
  </dgm:ptLst>
  <dgm:cxnLst>
    <dgm:cxn modelId="{BCD0C620-3FBB-46A6-942F-88B72D7839CD}" type="presOf" srcId="{8FF31158-F418-48B7-ADC2-50BE3901190F}" destId="{373E32D4-A364-4086-93BA-C94450567BC1}" srcOrd="0" destOrd="0" presId="urn:microsoft.com/office/officeart/2018/5/layout/IconLeafLabelList"/>
    <dgm:cxn modelId="{DC9CEA2A-2881-41BE-91C5-1069A7A25BA1}" srcId="{A02E2C3E-8B4C-4E3F-B00D-DDFA4E25EE79}" destId="{16C31554-3C24-4FEB-9BC4-1AAEE99EA346}" srcOrd="1" destOrd="0" parTransId="{032FC84A-0A25-44A7-97A7-50952C6FAA39}" sibTransId="{F3A4F573-1F96-4269-A0CA-79E0197C41D9}"/>
    <dgm:cxn modelId="{CD00D23B-6EAD-41BF-920B-56D68CFC1F14}" type="presOf" srcId="{A02E2C3E-8B4C-4E3F-B00D-DDFA4E25EE79}" destId="{F5AA03EC-9F23-44A6-BC59-369292D448DA}" srcOrd="0" destOrd="0" presId="urn:microsoft.com/office/officeart/2018/5/layout/IconLeafLabelList"/>
    <dgm:cxn modelId="{46F76A3F-936B-40F2-976E-C2DC0B96E429}" srcId="{A02E2C3E-8B4C-4E3F-B00D-DDFA4E25EE79}" destId="{250C22A8-9C6D-48C6-B833-602CC6B13993}" srcOrd="5" destOrd="0" parTransId="{D6F923AD-417F-47AB-94C2-441B2D74B3F8}" sibTransId="{DC22739F-010B-4C87-88DB-4E39AE0FAA1E}"/>
    <dgm:cxn modelId="{AC5EB76C-76D7-49B1-A5A5-5D7D97990899}" type="presOf" srcId="{16C31554-3C24-4FEB-9BC4-1AAEE99EA346}" destId="{7DA5EC5C-22B9-4012-B3A8-642AD911DDCF}" srcOrd="0" destOrd="0" presId="urn:microsoft.com/office/officeart/2018/5/layout/IconLeafLabelList"/>
    <dgm:cxn modelId="{7418D77C-D69B-44B1-8182-5C82AFB4D7BA}" type="presOf" srcId="{AE6328E3-6D83-42B0-8327-9E7EF0C2BFD2}" destId="{2267BFBA-33BD-4FDC-9E35-E1563AF5251F}" srcOrd="0" destOrd="0" presId="urn:microsoft.com/office/officeart/2018/5/layout/IconLeafLabelList"/>
    <dgm:cxn modelId="{C4784E7D-810A-41DA-9AA8-4F41652AC0B9}" srcId="{A02E2C3E-8B4C-4E3F-B00D-DDFA4E25EE79}" destId="{8FF31158-F418-48B7-ADC2-50BE3901190F}" srcOrd="4" destOrd="0" parTransId="{15BAEA99-4EB8-438D-8C09-6D16DE9AEC99}" sibTransId="{644635CC-86E8-41CB-B922-0F9E9458114C}"/>
    <dgm:cxn modelId="{4C817C82-E263-4628-B561-0F02F9E81E83}" srcId="{A02E2C3E-8B4C-4E3F-B00D-DDFA4E25EE79}" destId="{F737FFAD-876D-4CE1-A291-33B48D514663}" srcOrd="3" destOrd="0" parTransId="{C33C4929-4225-4E37-8A19-420B3EB2B4EE}" sibTransId="{44BB8B75-44BC-47C7-93ED-BFC05B0ED61D}"/>
    <dgm:cxn modelId="{9C028A9C-18DB-4FC5-9564-E3CEA0F93640}" srcId="{A02E2C3E-8B4C-4E3F-B00D-DDFA4E25EE79}" destId="{AE6328E3-6D83-42B0-8327-9E7EF0C2BFD2}" srcOrd="0" destOrd="0" parTransId="{D6F5508F-E2F7-4ABB-80E4-3349AC84FD9A}" sibTransId="{51D4074B-61C7-4C91-82AA-A5A05C3470B3}"/>
    <dgm:cxn modelId="{E510AFB4-411A-4B30-88B8-664433C2F071}" srcId="{A02E2C3E-8B4C-4E3F-B00D-DDFA4E25EE79}" destId="{E26D04F4-153B-47CA-9085-4E83FA401FFE}" srcOrd="2" destOrd="0" parTransId="{C284C18B-4A0E-4149-8B46-4DF9D86E2398}" sibTransId="{9956497C-FD90-43EE-982A-5D2F5830F36D}"/>
    <dgm:cxn modelId="{7DF5ADC7-AF7E-4896-ABB6-F17223BD7A66}" type="presOf" srcId="{F737FFAD-876D-4CE1-A291-33B48D514663}" destId="{9E6A0A43-D2BF-4C44-9E6E-5C72831EC0FA}" srcOrd="0" destOrd="0" presId="urn:microsoft.com/office/officeart/2018/5/layout/IconLeafLabelList"/>
    <dgm:cxn modelId="{634196D0-E8C4-42E7-9AAD-37FB95291C94}" type="presOf" srcId="{250C22A8-9C6D-48C6-B833-602CC6B13993}" destId="{38590C13-5118-43FA-8F25-6D94A6CA6911}" srcOrd="0" destOrd="0" presId="urn:microsoft.com/office/officeart/2018/5/layout/IconLeafLabelList"/>
    <dgm:cxn modelId="{6A8F83E5-3191-459C-83A4-8011AC99A60B}" type="presOf" srcId="{E26D04F4-153B-47CA-9085-4E83FA401FFE}" destId="{5B132B58-29E5-4658-957C-86A01BFAD5E5}" srcOrd="0" destOrd="0" presId="urn:microsoft.com/office/officeart/2018/5/layout/IconLeafLabelList"/>
    <dgm:cxn modelId="{7CDC33C1-35AE-4976-81C1-E0EDBB6832CF}" type="presParOf" srcId="{F5AA03EC-9F23-44A6-BC59-369292D448DA}" destId="{7AB53C94-94B7-434C-8A92-0F0829515CC9}" srcOrd="0" destOrd="0" presId="urn:microsoft.com/office/officeart/2018/5/layout/IconLeafLabelList"/>
    <dgm:cxn modelId="{B8B3B7CB-D40F-498D-9341-C98A4DA9BFEE}" type="presParOf" srcId="{7AB53C94-94B7-434C-8A92-0F0829515CC9}" destId="{256873F9-C814-4CF6-9085-5612DEED20D4}" srcOrd="0" destOrd="0" presId="urn:microsoft.com/office/officeart/2018/5/layout/IconLeafLabelList"/>
    <dgm:cxn modelId="{197820A0-2E6C-4AFE-8BF4-4C1DFBE790DD}" type="presParOf" srcId="{7AB53C94-94B7-434C-8A92-0F0829515CC9}" destId="{5776C19C-1571-4A8A-AF5B-75668C062875}" srcOrd="1" destOrd="0" presId="urn:microsoft.com/office/officeart/2018/5/layout/IconLeafLabelList"/>
    <dgm:cxn modelId="{9AAD7EEF-AC6C-4214-9401-B6677553CA3B}" type="presParOf" srcId="{7AB53C94-94B7-434C-8A92-0F0829515CC9}" destId="{F9F01B9C-F406-48C8-9BAC-23D906B1141A}" srcOrd="2" destOrd="0" presId="urn:microsoft.com/office/officeart/2018/5/layout/IconLeafLabelList"/>
    <dgm:cxn modelId="{CC328D79-066E-420F-B01E-160C5FD8DF93}" type="presParOf" srcId="{7AB53C94-94B7-434C-8A92-0F0829515CC9}" destId="{2267BFBA-33BD-4FDC-9E35-E1563AF5251F}" srcOrd="3" destOrd="0" presId="urn:microsoft.com/office/officeart/2018/5/layout/IconLeafLabelList"/>
    <dgm:cxn modelId="{2CAD805B-457A-4807-ADBF-045B8F0ABCCA}" type="presParOf" srcId="{F5AA03EC-9F23-44A6-BC59-369292D448DA}" destId="{443CA195-A683-4EDB-BDFC-FA0315B44C8A}" srcOrd="1" destOrd="0" presId="urn:microsoft.com/office/officeart/2018/5/layout/IconLeafLabelList"/>
    <dgm:cxn modelId="{1BB42A86-8B79-4429-BC00-6831ADC6C27D}" type="presParOf" srcId="{F5AA03EC-9F23-44A6-BC59-369292D448DA}" destId="{146A8AF9-3A7E-43C5-BB1F-A3686367B800}" srcOrd="2" destOrd="0" presId="urn:microsoft.com/office/officeart/2018/5/layout/IconLeafLabelList"/>
    <dgm:cxn modelId="{513E3F3C-94CE-4CEF-9D07-AD5613C48B64}" type="presParOf" srcId="{146A8AF9-3A7E-43C5-BB1F-A3686367B800}" destId="{DA91CC55-8660-4272-9601-BA1A93B73BC9}" srcOrd="0" destOrd="0" presId="urn:microsoft.com/office/officeart/2018/5/layout/IconLeafLabelList"/>
    <dgm:cxn modelId="{F1E259D8-CF87-4375-9664-4E7EBDA1FA58}" type="presParOf" srcId="{146A8AF9-3A7E-43C5-BB1F-A3686367B800}" destId="{506A1E9A-BDD6-4AC9-9266-014ED0CBE1FC}" srcOrd="1" destOrd="0" presId="urn:microsoft.com/office/officeart/2018/5/layout/IconLeafLabelList"/>
    <dgm:cxn modelId="{767B1E30-2C81-4AD3-ABAC-D23F98CCA203}" type="presParOf" srcId="{146A8AF9-3A7E-43C5-BB1F-A3686367B800}" destId="{66A0E96B-CF0F-45AD-8B95-F4E45A2B2D2F}" srcOrd="2" destOrd="0" presId="urn:microsoft.com/office/officeart/2018/5/layout/IconLeafLabelList"/>
    <dgm:cxn modelId="{DB6DBAF1-E9DF-403A-8CE0-A094B56793E0}" type="presParOf" srcId="{146A8AF9-3A7E-43C5-BB1F-A3686367B800}" destId="{7DA5EC5C-22B9-4012-B3A8-642AD911DDCF}" srcOrd="3" destOrd="0" presId="urn:microsoft.com/office/officeart/2018/5/layout/IconLeafLabelList"/>
    <dgm:cxn modelId="{FA3713BF-7C45-4E50-98D5-C9C6C0AC8BA4}" type="presParOf" srcId="{F5AA03EC-9F23-44A6-BC59-369292D448DA}" destId="{F6CCB6F8-9A02-4B37-A89F-9BEC6B725329}" srcOrd="3" destOrd="0" presId="urn:microsoft.com/office/officeart/2018/5/layout/IconLeafLabelList"/>
    <dgm:cxn modelId="{0FD6D8F3-5919-44D8-AB0C-D2E8B2072CF0}" type="presParOf" srcId="{F5AA03EC-9F23-44A6-BC59-369292D448DA}" destId="{6FBFA5D5-CE55-4D41-AB93-ABFD68D8C13C}" srcOrd="4" destOrd="0" presId="urn:microsoft.com/office/officeart/2018/5/layout/IconLeafLabelList"/>
    <dgm:cxn modelId="{23677986-CFD2-4526-9604-0C3A37DA13D2}" type="presParOf" srcId="{6FBFA5D5-CE55-4D41-AB93-ABFD68D8C13C}" destId="{295D045E-F928-4F3C-B84F-C28AA61320F5}" srcOrd="0" destOrd="0" presId="urn:microsoft.com/office/officeart/2018/5/layout/IconLeafLabelList"/>
    <dgm:cxn modelId="{22316C6B-F61B-4407-B73F-DB290DC47885}" type="presParOf" srcId="{6FBFA5D5-CE55-4D41-AB93-ABFD68D8C13C}" destId="{053A03F8-6E5A-48C7-87F5-D3080E463C7C}" srcOrd="1" destOrd="0" presId="urn:microsoft.com/office/officeart/2018/5/layout/IconLeafLabelList"/>
    <dgm:cxn modelId="{E82D2E6C-89C8-45CB-AD02-9D42E2BBE819}" type="presParOf" srcId="{6FBFA5D5-CE55-4D41-AB93-ABFD68D8C13C}" destId="{7EAAC2F2-83CD-46A9-9B19-78015E9028C4}" srcOrd="2" destOrd="0" presId="urn:microsoft.com/office/officeart/2018/5/layout/IconLeafLabelList"/>
    <dgm:cxn modelId="{7D9C01A7-84B7-43BF-A884-6C89AB7A2D4E}" type="presParOf" srcId="{6FBFA5D5-CE55-4D41-AB93-ABFD68D8C13C}" destId="{5B132B58-29E5-4658-957C-86A01BFAD5E5}" srcOrd="3" destOrd="0" presId="urn:microsoft.com/office/officeart/2018/5/layout/IconLeafLabelList"/>
    <dgm:cxn modelId="{E5879CC4-8963-43B0-99D1-007540EDA95A}" type="presParOf" srcId="{F5AA03EC-9F23-44A6-BC59-369292D448DA}" destId="{888E1C94-6E4E-49E5-B23E-A291BC9F0FCF}" srcOrd="5" destOrd="0" presId="urn:microsoft.com/office/officeart/2018/5/layout/IconLeafLabelList"/>
    <dgm:cxn modelId="{856BD756-B327-4FEA-8AB7-81F1156E039C}" type="presParOf" srcId="{F5AA03EC-9F23-44A6-BC59-369292D448DA}" destId="{F08DCEE2-9A4E-4273-BF33-49B2AB3CF409}" srcOrd="6" destOrd="0" presId="urn:microsoft.com/office/officeart/2018/5/layout/IconLeafLabelList"/>
    <dgm:cxn modelId="{C20BC96D-E94B-41F8-AF5B-48F1918CD26C}" type="presParOf" srcId="{F08DCEE2-9A4E-4273-BF33-49B2AB3CF409}" destId="{4BA6D673-9C1E-4829-8752-E54695FDC3B3}" srcOrd="0" destOrd="0" presId="urn:microsoft.com/office/officeart/2018/5/layout/IconLeafLabelList"/>
    <dgm:cxn modelId="{93317C35-CC9A-499F-81ED-B2A72A785AAB}" type="presParOf" srcId="{F08DCEE2-9A4E-4273-BF33-49B2AB3CF409}" destId="{F70F1667-D236-4314-AE20-807D5D99D48D}" srcOrd="1" destOrd="0" presId="urn:microsoft.com/office/officeart/2018/5/layout/IconLeafLabelList"/>
    <dgm:cxn modelId="{3E14CF08-9F38-4014-AFE0-B28D18BCA9A8}" type="presParOf" srcId="{F08DCEE2-9A4E-4273-BF33-49B2AB3CF409}" destId="{FB5F00FC-5775-4E7A-AB29-54E094148CFD}" srcOrd="2" destOrd="0" presId="urn:microsoft.com/office/officeart/2018/5/layout/IconLeafLabelList"/>
    <dgm:cxn modelId="{A0C78662-1FA4-4B57-8D7E-645E8ACD696C}" type="presParOf" srcId="{F08DCEE2-9A4E-4273-BF33-49B2AB3CF409}" destId="{9E6A0A43-D2BF-4C44-9E6E-5C72831EC0FA}" srcOrd="3" destOrd="0" presId="urn:microsoft.com/office/officeart/2018/5/layout/IconLeafLabelList"/>
    <dgm:cxn modelId="{A7E61766-7121-4311-BF58-D3D810F2B39D}" type="presParOf" srcId="{F5AA03EC-9F23-44A6-BC59-369292D448DA}" destId="{5125D801-D110-4D8E-AA22-13FB5948768E}" srcOrd="7" destOrd="0" presId="urn:microsoft.com/office/officeart/2018/5/layout/IconLeafLabelList"/>
    <dgm:cxn modelId="{B24FC778-5574-4AAF-91CA-D332D36E0280}" type="presParOf" srcId="{F5AA03EC-9F23-44A6-BC59-369292D448DA}" destId="{3FB3216A-0E97-4C48-9486-C47C5F7751BD}" srcOrd="8" destOrd="0" presId="urn:microsoft.com/office/officeart/2018/5/layout/IconLeafLabelList"/>
    <dgm:cxn modelId="{024C8965-C783-4CC9-96D5-058B9EA615E7}" type="presParOf" srcId="{3FB3216A-0E97-4C48-9486-C47C5F7751BD}" destId="{B82BDBCC-BEB0-4A46-BAC2-8529EF14DA93}" srcOrd="0" destOrd="0" presId="urn:microsoft.com/office/officeart/2018/5/layout/IconLeafLabelList"/>
    <dgm:cxn modelId="{6CF76FE4-0D6A-44FC-AA82-53E9E2A11977}" type="presParOf" srcId="{3FB3216A-0E97-4C48-9486-C47C5F7751BD}" destId="{B792CED6-766F-4AE7-8907-FC32591F5788}" srcOrd="1" destOrd="0" presId="urn:microsoft.com/office/officeart/2018/5/layout/IconLeafLabelList"/>
    <dgm:cxn modelId="{74ADA027-B054-4304-924B-1CE338E7004D}" type="presParOf" srcId="{3FB3216A-0E97-4C48-9486-C47C5F7751BD}" destId="{CFBA1C02-E97D-4109-AC94-72F9151CE690}" srcOrd="2" destOrd="0" presId="urn:microsoft.com/office/officeart/2018/5/layout/IconLeafLabelList"/>
    <dgm:cxn modelId="{B5746183-0DA4-4081-8700-25678FE1A435}" type="presParOf" srcId="{3FB3216A-0E97-4C48-9486-C47C5F7751BD}" destId="{373E32D4-A364-4086-93BA-C94450567BC1}" srcOrd="3" destOrd="0" presId="urn:microsoft.com/office/officeart/2018/5/layout/IconLeafLabelList"/>
    <dgm:cxn modelId="{4EDB94B0-6D94-4EAA-ACA0-D684D6A01DC7}" type="presParOf" srcId="{F5AA03EC-9F23-44A6-BC59-369292D448DA}" destId="{142E4327-DB2D-45C7-86D4-1346EBD09647}" srcOrd="9" destOrd="0" presId="urn:microsoft.com/office/officeart/2018/5/layout/IconLeafLabelList"/>
    <dgm:cxn modelId="{7ED0A9F9-866C-42F9-9024-7B56D7C5C676}" type="presParOf" srcId="{F5AA03EC-9F23-44A6-BC59-369292D448DA}" destId="{EB23B564-7083-4116-A725-98747543C709}" srcOrd="10" destOrd="0" presId="urn:microsoft.com/office/officeart/2018/5/layout/IconLeafLabelList"/>
    <dgm:cxn modelId="{E0189EE1-63E1-4BAA-86E4-4EFF5782F92C}" type="presParOf" srcId="{EB23B564-7083-4116-A725-98747543C709}" destId="{3B3B5589-F6C9-4708-A2AB-18C6E9133A96}" srcOrd="0" destOrd="0" presId="urn:microsoft.com/office/officeart/2018/5/layout/IconLeafLabelList"/>
    <dgm:cxn modelId="{66B2A0B3-2A45-4595-9128-652FA8104DB9}" type="presParOf" srcId="{EB23B564-7083-4116-A725-98747543C709}" destId="{57AA79B7-DBAE-4C72-A36E-9792FC59F97C}" srcOrd="1" destOrd="0" presId="urn:microsoft.com/office/officeart/2018/5/layout/IconLeafLabelList"/>
    <dgm:cxn modelId="{05ABBA52-D2E8-490D-829A-F3DDA6B3ADF2}" type="presParOf" srcId="{EB23B564-7083-4116-A725-98747543C709}" destId="{0858514F-3546-4B67-AC4A-979E9442C364}" srcOrd="2" destOrd="0" presId="urn:microsoft.com/office/officeart/2018/5/layout/IconLeafLabelList"/>
    <dgm:cxn modelId="{A281754A-D71A-4264-A320-2A649B86E2CB}" type="presParOf" srcId="{EB23B564-7083-4116-A725-98747543C709}" destId="{38590C13-5118-43FA-8F25-6D94A6CA691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DE5AE-DE5F-A54D-BB06-D42E3DF68B63}">
      <dsp:nvSpPr>
        <dsp:cNvPr id="0" name=""/>
        <dsp:cNvSpPr/>
      </dsp:nvSpPr>
      <dsp:spPr>
        <a:xfrm>
          <a:off x="0" y="2282"/>
          <a:ext cx="6171948" cy="11567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BE4F73-B28A-6D49-B7A9-C3455868BE58}">
      <dsp:nvSpPr>
        <dsp:cNvPr id="0" name=""/>
        <dsp:cNvSpPr/>
      </dsp:nvSpPr>
      <dsp:spPr>
        <a:xfrm>
          <a:off x="349915" y="262549"/>
          <a:ext cx="636209" cy="636209"/>
        </a:xfrm>
        <a:prstGeom prst="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AF793D-6162-5941-AC6B-2BC00197ED20}">
      <dsp:nvSpPr>
        <dsp:cNvPr id="0" name=""/>
        <dsp:cNvSpPr/>
      </dsp:nvSpPr>
      <dsp:spPr>
        <a:xfrm>
          <a:off x="1336039" y="2282"/>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666750">
            <a:lnSpc>
              <a:spcPct val="100000"/>
            </a:lnSpc>
            <a:spcBef>
              <a:spcPct val="0"/>
            </a:spcBef>
            <a:spcAft>
              <a:spcPct val="35000"/>
            </a:spcAft>
            <a:buNone/>
          </a:pPr>
          <a:r>
            <a:rPr lang="en-US" sz="1500" kern="1200" dirty="0"/>
            <a:t>My data consisted of World bank lending factors since 1947, the year of the program origin.</a:t>
          </a:r>
        </a:p>
      </dsp:txBody>
      <dsp:txXfrm>
        <a:off x="1336039" y="2282"/>
        <a:ext cx="4835908" cy="1156744"/>
      </dsp:txXfrm>
    </dsp:sp>
    <dsp:sp modelId="{7F00EF33-393B-41C5-8184-57901EA04D47}">
      <dsp:nvSpPr>
        <dsp:cNvPr id="0" name=""/>
        <dsp:cNvSpPr/>
      </dsp:nvSpPr>
      <dsp:spPr>
        <a:xfrm>
          <a:off x="0" y="1448212"/>
          <a:ext cx="6171948" cy="11567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3278A0-3C45-4FF6-B6C4-BA040D0CEFD1}">
      <dsp:nvSpPr>
        <dsp:cNvPr id="0" name=""/>
        <dsp:cNvSpPr/>
      </dsp:nvSpPr>
      <dsp:spPr>
        <a:xfrm>
          <a:off x="349915" y="1708480"/>
          <a:ext cx="636209" cy="6362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83C526-EBF2-4186-8719-4C9113D79535}">
      <dsp:nvSpPr>
        <dsp:cNvPr id="0" name=""/>
        <dsp:cNvSpPr/>
      </dsp:nvSpPr>
      <dsp:spPr>
        <a:xfrm>
          <a:off x="1336039" y="1448212"/>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666750">
            <a:lnSpc>
              <a:spcPct val="100000"/>
            </a:lnSpc>
            <a:spcBef>
              <a:spcPct val="0"/>
            </a:spcBef>
            <a:spcAft>
              <a:spcPct val="35000"/>
            </a:spcAft>
            <a:buNone/>
          </a:pPr>
          <a:r>
            <a:rPr lang="en-US" sz="1500" kern="1200" dirty="0"/>
            <a:t>My original dataset consisted of  8970 observations and 25 variables</a:t>
          </a:r>
        </a:p>
      </dsp:txBody>
      <dsp:txXfrm>
        <a:off x="1336039" y="1448212"/>
        <a:ext cx="4835908" cy="1156744"/>
      </dsp:txXfrm>
    </dsp:sp>
    <dsp:sp modelId="{F008DCFC-C9F0-4155-A20C-B0097BD4DB5E}">
      <dsp:nvSpPr>
        <dsp:cNvPr id="0" name=""/>
        <dsp:cNvSpPr/>
      </dsp:nvSpPr>
      <dsp:spPr>
        <a:xfrm>
          <a:off x="0" y="2894143"/>
          <a:ext cx="6171948" cy="115674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9F759A-8246-478C-8F8F-CB2C1E091689}">
      <dsp:nvSpPr>
        <dsp:cNvPr id="0" name=""/>
        <dsp:cNvSpPr/>
      </dsp:nvSpPr>
      <dsp:spPr>
        <a:xfrm>
          <a:off x="349915" y="3154410"/>
          <a:ext cx="636209" cy="6362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0DD565-A289-4827-9ED0-5EB986C8A9D4}">
      <dsp:nvSpPr>
        <dsp:cNvPr id="0" name=""/>
        <dsp:cNvSpPr/>
      </dsp:nvSpPr>
      <dsp:spPr>
        <a:xfrm>
          <a:off x="1336039" y="2894143"/>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666750">
            <a:lnSpc>
              <a:spcPct val="100000"/>
            </a:lnSpc>
            <a:spcBef>
              <a:spcPct val="0"/>
            </a:spcBef>
            <a:spcAft>
              <a:spcPct val="35000"/>
            </a:spcAft>
            <a:buNone/>
          </a:pPr>
          <a:r>
            <a:rPr lang="en-US" sz="1500" kern="1200"/>
            <a:t>After removing </a:t>
          </a:r>
          <a:r>
            <a:rPr lang="en-US" sz="1500" kern="1200" dirty="0"/>
            <a:t>incomplete data and NA’s: 8848 observations and 25 variables </a:t>
          </a:r>
        </a:p>
      </dsp:txBody>
      <dsp:txXfrm>
        <a:off x="1336039" y="2894143"/>
        <a:ext cx="4835908" cy="1156744"/>
      </dsp:txXfrm>
    </dsp:sp>
    <dsp:sp modelId="{16544B79-4F6A-4202-811C-838C0C0BE670}">
      <dsp:nvSpPr>
        <dsp:cNvPr id="0" name=""/>
        <dsp:cNvSpPr/>
      </dsp:nvSpPr>
      <dsp:spPr>
        <a:xfrm>
          <a:off x="0" y="4340073"/>
          <a:ext cx="6171948" cy="115674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D51538-09D1-4D95-A574-2D658BAE95C2}">
      <dsp:nvSpPr>
        <dsp:cNvPr id="0" name=""/>
        <dsp:cNvSpPr/>
      </dsp:nvSpPr>
      <dsp:spPr>
        <a:xfrm>
          <a:off x="349915" y="4600340"/>
          <a:ext cx="636209" cy="6362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2B8281-AF24-4A04-B1E1-678CF4F41861}">
      <dsp:nvSpPr>
        <dsp:cNvPr id="0" name=""/>
        <dsp:cNvSpPr/>
      </dsp:nvSpPr>
      <dsp:spPr>
        <a:xfrm>
          <a:off x="1336039" y="4340073"/>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666750">
            <a:lnSpc>
              <a:spcPct val="100000"/>
            </a:lnSpc>
            <a:spcBef>
              <a:spcPct val="0"/>
            </a:spcBef>
            <a:spcAft>
              <a:spcPct val="35000"/>
            </a:spcAft>
            <a:buNone/>
          </a:pPr>
          <a:r>
            <a:rPr lang="en-US" sz="1500" kern="1200" dirty="0"/>
            <a:t>After removing non-numerical data there were still 8848 complete observations  and 9 Variables for analysis for my final analysis (not including the variable interest rate being analyzed)</a:t>
          </a:r>
        </a:p>
      </dsp:txBody>
      <dsp:txXfrm>
        <a:off x="1336039" y="4340073"/>
        <a:ext cx="4835908" cy="11567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873F9-C814-4CF6-9085-5612DEED20D4}">
      <dsp:nvSpPr>
        <dsp:cNvPr id="0" name=""/>
        <dsp:cNvSpPr/>
      </dsp:nvSpPr>
      <dsp:spPr>
        <a:xfrm>
          <a:off x="307364" y="886137"/>
          <a:ext cx="947882" cy="94788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76C19C-1571-4A8A-AF5B-75668C062875}">
      <dsp:nvSpPr>
        <dsp:cNvPr id="0" name=""/>
        <dsp:cNvSpPr/>
      </dsp:nvSpPr>
      <dsp:spPr>
        <a:xfrm>
          <a:off x="509372" y="1088145"/>
          <a:ext cx="543867" cy="543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67BFBA-33BD-4FDC-9E35-E1563AF5251F}">
      <dsp:nvSpPr>
        <dsp:cNvPr id="0" name=""/>
        <dsp:cNvSpPr/>
      </dsp:nvSpPr>
      <dsp:spPr>
        <a:xfrm>
          <a:off x="4353" y="2129262"/>
          <a:ext cx="1553906" cy="62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#randomForest(formula = Interest.Rate ~ ., data = wb_train, Importance = TRUE) </a:t>
          </a:r>
        </a:p>
      </dsp:txBody>
      <dsp:txXfrm>
        <a:off x="4353" y="2129262"/>
        <a:ext cx="1553906" cy="621562"/>
      </dsp:txXfrm>
    </dsp:sp>
    <dsp:sp modelId="{DA91CC55-8660-4272-9601-BA1A93B73BC9}">
      <dsp:nvSpPr>
        <dsp:cNvPr id="0" name=""/>
        <dsp:cNvSpPr/>
      </dsp:nvSpPr>
      <dsp:spPr>
        <a:xfrm>
          <a:off x="2133204" y="886137"/>
          <a:ext cx="947882" cy="94788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6A1E9A-BDD6-4AC9-9266-014ED0CBE1FC}">
      <dsp:nvSpPr>
        <dsp:cNvPr id="0" name=""/>
        <dsp:cNvSpPr/>
      </dsp:nvSpPr>
      <dsp:spPr>
        <a:xfrm>
          <a:off x="2335212" y="1088145"/>
          <a:ext cx="543867" cy="543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A5EC5C-22B9-4012-B3A8-642AD911DDCF}">
      <dsp:nvSpPr>
        <dsp:cNvPr id="0" name=""/>
        <dsp:cNvSpPr/>
      </dsp:nvSpPr>
      <dsp:spPr>
        <a:xfrm>
          <a:off x="1830193" y="2129262"/>
          <a:ext cx="1553906" cy="62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#Type of random forest: regression</a:t>
          </a:r>
        </a:p>
      </dsp:txBody>
      <dsp:txXfrm>
        <a:off x="1830193" y="2129262"/>
        <a:ext cx="1553906" cy="621562"/>
      </dsp:txXfrm>
    </dsp:sp>
    <dsp:sp modelId="{295D045E-F928-4F3C-B84F-C28AA61320F5}">
      <dsp:nvSpPr>
        <dsp:cNvPr id="0" name=""/>
        <dsp:cNvSpPr/>
      </dsp:nvSpPr>
      <dsp:spPr>
        <a:xfrm>
          <a:off x="3959044" y="886137"/>
          <a:ext cx="947882" cy="94788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3A03F8-6E5A-48C7-87F5-D3080E463C7C}">
      <dsp:nvSpPr>
        <dsp:cNvPr id="0" name=""/>
        <dsp:cNvSpPr/>
      </dsp:nvSpPr>
      <dsp:spPr>
        <a:xfrm>
          <a:off x="4161052" y="1088145"/>
          <a:ext cx="543867" cy="5438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132B58-29E5-4658-957C-86A01BFAD5E5}">
      <dsp:nvSpPr>
        <dsp:cNvPr id="0" name=""/>
        <dsp:cNvSpPr/>
      </dsp:nvSpPr>
      <dsp:spPr>
        <a:xfrm>
          <a:off x="3656032" y="2129262"/>
          <a:ext cx="1553906" cy="62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#Number of trees: 500</a:t>
          </a:r>
        </a:p>
      </dsp:txBody>
      <dsp:txXfrm>
        <a:off x="3656032" y="2129262"/>
        <a:ext cx="1553906" cy="621562"/>
      </dsp:txXfrm>
    </dsp:sp>
    <dsp:sp modelId="{4BA6D673-9C1E-4829-8752-E54695FDC3B3}">
      <dsp:nvSpPr>
        <dsp:cNvPr id="0" name=""/>
        <dsp:cNvSpPr/>
      </dsp:nvSpPr>
      <dsp:spPr>
        <a:xfrm>
          <a:off x="5784884" y="886137"/>
          <a:ext cx="947882" cy="947882"/>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0F1667-D236-4314-AE20-807D5D99D48D}">
      <dsp:nvSpPr>
        <dsp:cNvPr id="0" name=""/>
        <dsp:cNvSpPr/>
      </dsp:nvSpPr>
      <dsp:spPr>
        <a:xfrm>
          <a:off x="5986892" y="1088145"/>
          <a:ext cx="543867" cy="5438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6A0A43-D2BF-4C44-9E6E-5C72831EC0FA}">
      <dsp:nvSpPr>
        <dsp:cNvPr id="0" name=""/>
        <dsp:cNvSpPr/>
      </dsp:nvSpPr>
      <dsp:spPr>
        <a:xfrm>
          <a:off x="5481872" y="2129262"/>
          <a:ext cx="1553906" cy="62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#No. of variables tried at each split: 8</a:t>
          </a:r>
        </a:p>
      </dsp:txBody>
      <dsp:txXfrm>
        <a:off x="5481872" y="2129262"/>
        <a:ext cx="1553906" cy="621562"/>
      </dsp:txXfrm>
    </dsp:sp>
    <dsp:sp modelId="{B82BDBCC-BEB0-4A46-BAC2-8529EF14DA93}">
      <dsp:nvSpPr>
        <dsp:cNvPr id="0" name=""/>
        <dsp:cNvSpPr/>
      </dsp:nvSpPr>
      <dsp:spPr>
        <a:xfrm>
          <a:off x="7610724" y="886137"/>
          <a:ext cx="947882" cy="947882"/>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92CED6-766F-4AE7-8907-FC32591F5788}">
      <dsp:nvSpPr>
        <dsp:cNvPr id="0" name=""/>
        <dsp:cNvSpPr/>
      </dsp:nvSpPr>
      <dsp:spPr>
        <a:xfrm>
          <a:off x="7812732" y="1088145"/>
          <a:ext cx="543867" cy="5438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3E32D4-A364-4086-93BA-C94450567BC1}">
      <dsp:nvSpPr>
        <dsp:cNvPr id="0" name=""/>
        <dsp:cNvSpPr/>
      </dsp:nvSpPr>
      <dsp:spPr>
        <a:xfrm>
          <a:off x="7307712" y="2129262"/>
          <a:ext cx="1553906" cy="62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#Mean of squared residuals: 0.8742744</a:t>
          </a:r>
        </a:p>
      </dsp:txBody>
      <dsp:txXfrm>
        <a:off x="7307712" y="2129262"/>
        <a:ext cx="1553906" cy="621562"/>
      </dsp:txXfrm>
    </dsp:sp>
    <dsp:sp modelId="{3B3B5589-F6C9-4708-A2AB-18C6E9133A96}">
      <dsp:nvSpPr>
        <dsp:cNvPr id="0" name=""/>
        <dsp:cNvSpPr/>
      </dsp:nvSpPr>
      <dsp:spPr>
        <a:xfrm>
          <a:off x="9436564" y="886137"/>
          <a:ext cx="947882" cy="94788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AA79B7-DBAE-4C72-A36E-9792FC59F97C}">
      <dsp:nvSpPr>
        <dsp:cNvPr id="0" name=""/>
        <dsp:cNvSpPr/>
      </dsp:nvSpPr>
      <dsp:spPr>
        <a:xfrm>
          <a:off x="9638572" y="1088145"/>
          <a:ext cx="543867" cy="54386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590C13-5118-43FA-8F25-6D94A6CA6911}">
      <dsp:nvSpPr>
        <dsp:cNvPr id="0" name=""/>
        <dsp:cNvSpPr/>
      </dsp:nvSpPr>
      <dsp:spPr>
        <a:xfrm>
          <a:off x="9133552" y="2129262"/>
          <a:ext cx="1553906" cy="62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 Var explained: 92.78</a:t>
          </a:r>
        </a:p>
      </dsp:txBody>
      <dsp:txXfrm>
        <a:off x="9133552" y="2129262"/>
        <a:ext cx="1553906" cy="62156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6E360-FC7C-E541-BAE4-77F05DDD8905}" type="datetimeFigureOut">
              <a:rPr lang="en-US" smtClean="0"/>
              <a:t>3/16/21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551FD8-F799-6547-BDAC-9F1C4CBC822D}" type="slidenum">
              <a:rPr lang="en-US" smtClean="0"/>
              <a:t>‹#›</a:t>
            </a:fld>
            <a:endParaRPr lang="en-US"/>
          </a:p>
        </p:txBody>
      </p:sp>
    </p:spTree>
    <p:extLst>
      <p:ext uri="{BB962C8B-B14F-4D97-AF65-F5344CB8AC3E}">
        <p14:creationId xmlns:p14="http://schemas.microsoft.com/office/powerpoint/2010/main" val="3514406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51FD8-F799-6547-BDAC-9F1C4CBC822D}" type="slidenum">
              <a:rPr lang="en-US" smtClean="0"/>
              <a:t>3</a:t>
            </a:fld>
            <a:endParaRPr lang="en-US"/>
          </a:p>
        </p:txBody>
      </p:sp>
    </p:spTree>
    <p:extLst>
      <p:ext uri="{BB962C8B-B14F-4D97-AF65-F5344CB8AC3E}">
        <p14:creationId xmlns:p14="http://schemas.microsoft.com/office/powerpoint/2010/main" val="1925830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this model to determine which variables would be most important for my model.</a:t>
            </a:r>
          </a:p>
        </p:txBody>
      </p:sp>
      <p:sp>
        <p:nvSpPr>
          <p:cNvPr id="4" name="Slide Number Placeholder 3"/>
          <p:cNvSpPr>
            <a:spLocks noGrp="1"/>
          </p:cNvSpPr>
          <p:nvPr>
            <p:ph type="sldNum" sz="quarter" idx="5"/>
          </p:nvPr>
        </p:nvSpPr>
        <p:spPr/>
        <p:txBody>
          <a:bodyPr/>
          <a:lstStyle/>
          <a:p>
            <a:fld id="{99551FD8-F799-6547-BDAC-9F1C4CBC822D}" type="slidenum">
              <a:rPr lang="en-US" smtClean="0"/>
              <a:t>7</a:t>
            </a:fld>
            <a:endParaRPr lang="en-US"/>
          </a:p>
        </p:txBody>
      </p:sp>
    </p:spTree>
    <p:extLst>
      <p:ext uri="{BB962C8B-B14F-4D97-AF65-F5344CB8AC3E}">
        <p14:creationId xmlns:p14="http://schemas.microsoft.com/office/powerpoint/2010/main" val="4063537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not a significant difference between the </a:t>
            </a:r>
            <a:r>
              <a:rPr lang="en-US" dirty="0" err="1"/>
              <a:t>mult</a:t>
            </a:r>
            <a:r>
              <a:rPr lang="en-US" dirty="0"/>
              <a:t>. R-squared and adjusted r-squared. Therefore, it is to  reasonable believed the model was appropriately fit.</a:t>
            </a:r>
          </a:p>
          <a:p>
            <a:r>
              <a:rPr lang="en-US" dirty="0"/>
              <a:t>P-values shows the variables chosen were significant </a:t>
            </a:r>
          </a:p>
        </p:txBody>
      </p:sp>
      <p:sp>
        <p:nvSpPr>
          <p:cNvPr id="4" name="Slide Number Placeholder 3"/>
          <p:cNvSpPr>
            <a:spLocks noGrp="1"/>
          </p:cNvSpPr>
          <p:nvPr>
            <p:ph type="sldNum" sz="quarter" idx="5"/>
          </p:nvPr>
        </p:nvSpPr>
        <p:spPr/>
        <p:txBody>
          <a:bodyPr/>
          <a:lstStyle/>
          <a:p>
            <a:fld id="{99551FD8-F799-6547-BDAC-9F1C4CBC822D}" type="slidenum">
              <a:rPr lang="en-US" smtClean="0"/>
              <a:t>8</a:t>
            </a:fld>
            <a:endParaRPr lang="en-US"/>
          </a:p>
        </p:txBody>
      </p:sp>
    </p:spTree>
    <p:extLst>
      <p:ext uri="{BB962C8B-B14F-4D97-AF65-F5344CB8AC3E}">
        <p14:creationId xmlns:p14="http://schemas.microsoft.com/office/powerpoint/2010/main" val="3996991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Africa East and West have the higher interest rates out of the </a:t>
            </a:r>
          </a:p>
        </p:txBody>
      </p:sp>
      <p:sp>
        <p:nvSpPr>
          <p:cNvPr id="4" name="Slide Number Placeholder 3"/>
          <p:cNvSpPr>
            <a:spLocks noGrp="1"/>
          </p:cNvSpPr>
          <p:nvPr>
            <p:ph type="sldNum" sz="quarter" idx="5"/>
          </p:nvPr>
        </p:nvSpPr>
        <p:spPr/>
        <p:txBody>
          <a:bodyPr/>
          <a:lstStyle/>
          <a:p>
            <a:fld id="{99551FD8-F799-6547-BDAC-9F1C4CBC822D}" type="slidenum">
              <a:rPr lang="en-US" smtClean="0"/>
              <a:t>10</a:t>
            </a:fld>
            <a:endParaRPr lang="en-US"/>
          </a:p>
        </p:txBody>
      </p:sp>
    </p:spTree>
    <p:extLst>
      <p:ext uri="{BB962C8B-B14F-4D97-AF65-F5344CB8AC3E}">
        <p14:creationId xmlns:p14="http://schemas.microsoft.com/office/powerpoint/2010/main" val="1083396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3/16/21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49367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3/16/21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9640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3/16/21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45230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3/16/21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07946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3/16/21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26037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3/16/21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67095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3/16/21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77840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3/16/21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05514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3/16/21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9475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3/16/21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56778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3/16/21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89468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3/16/21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41303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8" r:id="rId6"/>
    <p:sldLayoutId id="2147483743" r:id="rId7"/>
    <p:sldLayoutId id="2147483744" r:id="rId8"/>
    <p:sldLayoutId id="2147483745" r:id="rId9"/>
    <p:sldLayoutId id="2147483747" r:id="rId10"/>
    <p:sldLayoutId id="2147483746"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emf"/></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00DA51-6647-C84B-9360-40660444DFA2}"/>
              </a:ext>
            </a:extLst>
          </p:cNvPr>
          <p:cNvSpPr>
            <a:spLocks noGrp="1"/>
          </p:cNvSpPr>
          <p:nvPr>
            <p:ph type="ctrTitle"/>
          </p:nvPr>
        </p:nvSpPr>
        <p:spPr>
          <a:xfrm>
            <a:off x="647699" y="871758"/>
            <a:ext cx="5227171" cy="3871143"/>
          </a:xfrm>
        </p:spPr>
        <p:txBody>
          <a:bodyPr>
            <a:normAutofit/>
          </a:bodyPr>
          <a:lstStyle/>
          <a:p>
            <a:r>
              <a:rPr lang="en-US"/>
              <a:t>World Bank Bias Analysis</a:t>
            </a:r>
          </a:p>
        </p:txBody>
      </p:sp>
      <p:sp>
        <p:nvSpPr>
          <p:cNvPr id="3" name="Subtitle 2">
            <a:extLst>
              <a:ext uri="{FF2B5EF4-FFF2-40B4-BE49-F238E27FC236}">
                <a16:creationId xmlns:a16="http://schemas.microsoft.com/office/drawing/2014/main" id="{37CC2D80-DBA5-B14C-9F3E-42A98A40537B}"/>
              </a:ext>
            </a:extLst>
          </p:cNvPr>
          <p:cNvSpPr>
            <a:spLocks noGrp="1"/>
          </p:cNvSpPr>
          <p:nvPr>
            <p:ph type="subTitle" idx="1"/>
          </p:nvPr>
        </p:nvSpPr>
        <p:spPr>
          <a:xfrm>
            <a:off x="695325" y="4785543"/>
            <a:ext cx="4857857" cy="1005657"/>
          </a:xfrm>
        </p:spPr>
        <p:txBody>
          <a:bodyPr>
            <a:normAutofit/>
          </a:bodyPr>
          <a:lstStyle/>
          <a:p>
            <a:r>
              <a:rPr lang="en-US" dirty="0"/>
              <a:t>By: Najahme Ridley</a:t>
            </a:r>
          </a:p>
        </p:txBody>
      </p:sp>
      <p:cxnSp>
        <p:nvCxnSpPr>
          <p:cNvPr id="20" name="Straight Connector 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C06D6A5-2EEF-4571-A014-C3942A37D758}"/>
              </a:ext>
            </a:extLst>
          </p:cNvPr>
          <p:cNvPicPr>
            <a:picLocks noChangeAspect="1"/>
          </p:cNvPicPr>
          <p:nvPr/>
        </p:nvPicPr>
        <p:blipFill rotWithShape="1">
          <a:blip r:embed="rId2"/>
          <a:srcRect l="19203" r="29060"/>
          <a:stretch/>
        </p:blipFill>
        <p:spPr>
          <a:xfrm>
            <a:off x="6515100" y="10"/>
            <a:ext cx="5676900" cy="6857990"/>
          </a:xfrm>
          <a:prstGeom prst="rect">
            <a:avLst/>
          </a:prstGeom>
        </p:spPr>
      </p:pic>
    </p:spTree>
    <p:extLst>
      <p:ext uri="{BB962C8B-B14F-4D97-AF65-F5344CB8AC3E}">
        <p14:creationId xmlns:p14="http://schemas.microsoft.com/office/powerpoint/2010/main" val="164105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74ABF6B1-3A9A-4CEE-889E-0D96AB03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E7358B-0D8A-AA44-8310-435F8595A44D}"/>
              </a:ext>
            </a:extLst>
          </p:cNvPr>
          <p:cNvSpPr>
            <a:spLocks noGrp="1"/>
          </p:cNvSpPr>
          <p:nvPr>
            <p:ph type="title"/>
          </p:nvPr>
        </p:nvSpPr>
        <p:spPr>
          <a:xfrm>
            <a:off x="695325" y="870597"/>
            <a:ext cx="10848975" cy="1100559"/>
          </a:xfrm>
        </p:spPr>
        <p:txBody>
          <a:bodyPr vert="horz" lIns="91440" tIns="45720" rIns="91440" bIns="45720" rtlCol="0" anchor="t">
            <a:normAutofit/>
          </a:bodyPr>
          <a:lstStyle/>
          <a:p>
            <a:r>
              <a:rPr lang="en-US" sz="5400"/>
              <a:t>Dual Visuals Showing </a:t>
            </a:r>
          </a:p>
        </p:txBody>
      </p:sp>
      <p:cxnSp>
        <p:nvCxnSpPr>
          <p:cNvPr id="25" name="Straight Connector 24">
            <a:extLst>
              <a:ext uri="{FF2B5EF4-FFF2-40B4-BE49-F238E27FC236}">
                <a16:creationId xmlns:a16="http://schemas.microsoft.com/office/drawing/2014/main" id="{611CC0C8-C714-4135-84E8-4BC5A83F1A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5D67A523-E3B6-F94F-8D94-CF4884C8F421}"/>
              </a:ext>
            </a:extLst>
          </p:cNvPr>
          <p:cNvPicPr>
            <a:picLocks noGrp="1" noChangeAspect="1"/>
          </p:cNvPicPr>
          <p:nvPr>
            <p:ph idx="1"/>
          </p:nvPr>
        </p:nvPicPr>
        <p:blipFill>
          <a:blip r:embed="rId3"/>
          <a:stretch>
            <a:fillRect/>
          </a:stretch>
        </p:blipFill>
        <p:spPr>
          <a:xfrm>
            <a:off x="800100" y="3929056"/>
            <a:ext cx="3282532" cy="1871912"/>
          </a:xfrm>
          <a:prstGeom prst="rect">
            <a:avLst/>
          </a:prstGeom>
        </p:spPr>
      </p:pic>
      <p:pic>
        <p:nvPicPr>
          <p:cNvPr id="5" name="Content Placeholder 4">
            <a:extLst>
              <a:ext uri="{FF2B5EF4-FFF2-40B4-BE49-F238E27FC236}">
                <a16:creationId xmlns:a16="http://schemas.microsoft.com/office/drawing/2014/main" id="{AD761145-8285-384F-9891-39D95599860F}"/>
              </a:ext>
            </a:extLst>
          </p:cNvPr>
          <p:cNvPicPr>
            <a:picLocks noChangeAspect="1"/>
          </p:cNvPicPr>
          <p:nvPr/>
        </p:nvPicPr>
        <p:blipFill>
          <a:blip r:embed="rId4"/>
          <a:stretch>
            <a:fillRect/>
          </a:stretch>
        </p:blipFill>
        <p:spPr>
          <a:xfrm>
            <a:off x="5163788" y="3038231"/>
            <a:ext cx="1864424" cy="2752969"/>
          </a:xfrm>
          <a:prstGeom prst="rect">
            <a:avLst/>
          </a:prstGeom>
        </p:spPr>
      </p:pic>
      <p:pic>
        <p:nvPicPr>
          <p:cNvPr id="8" name="Picture 7">
            <a:extLst>
              <a:ext uri="{FF2B5EF4-FFF2-40B4-BE49-F238E27FC236}">
                <a16:creationId xmlns:a16="http://schemas.microsoft.com/office/drawing/2014/main" id="{ABCE7262-A9BF-BF49-A733-FE6D9131C98B}"/>
              </a:ext>
            </a:extLst>
          </p:cNvPr>
          <p:cNvPicPr>
            <a:picLocks noChangeAspect="1"/>
          </p:cNvPicPr>
          <p:nvPr/>
        </p:nvPicPr>
        <p:blipFill>
          <a:blip r:embed="rId5"/>
          <a:stretch>
            <a:fillRect/>
          </a:stretch>
        </p:blipFill>
        <p:spPr>
          <a:xfrm>
            <a:off x="8132484" y="3486784"/>
            <a:ext cx="3259416" cy="2314185"/>
          </a:xfrm>
          <a:prstGeom prst="rect">
            <a:avLst/>
          </a:prstGeom>
        </p:spPr>
      </p:pic>
      <p:cxnSp>
        <p:nvCxnSpPr>
          <p:cNvPr id="27" name="Straight Connector 26">
            <a:extLst>
              <a:ext uri="{FF2B5EF4-FFF2-40B4-BE49-F238E27FC236}">
                <a16:creationId xmlns:a16="http://schemas.microsoft.com/office/drawing/2014/main" id="{A0AFDA3D-3C0B-4E18-B444-F11410C3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377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5F8E27-46D8-AB44-AB84-7B7CE80C2D05}"/>
              </a:ext>
            </a:extLst>
          </p:cNvPr>
          <p:cNvSpPr>
            <a:spLocks noGrp="1"/>
          </p:cNvSpPr>
          <p:nvPr>
            <p:ph type="title"/>
          </p:nvPr>
        </p:nvSpPr>
        <p:spPr>
          <a:xfrm>
            <a:off x="695325" y="897753"/>
            <a:ext cx="3635046" cy="1575391"/>
          </a:xfrm>
        </p:spPr>
        <p:txBody>
          <a:bodyPr>
            <a:normAutofit/>
          </a:bodyPr>
          <a:lstStyle/>
          <a:p>
            <a:pPr>
              <a:lnSpc>
                <a:spcPct val="90000"/>
              </a:lnSpc>
            </a:pPr>
            <a:r>
              <a:rPr lang="en-US" sz="3400"/>
              <a:t>Further steps and Future analysis</a:t>
            </a:r>
          </a:p>
        </p:txBody>
      </p:sp>
      <p:cxnSp>
        <p:nvCxnSpPr>
          <p:cNvPr id="17" name="Straight Connector 16">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0318A3-58DB-894D-B18C-4C41C7941C44}"/>
              </a:ext>
            </a:extLst>
          </p:cNvPr>
          <p:cNvSpPr>
            <a:spLocks noGrp="1"/>
          </p:cNvSpPr>
          <p:nvPr>
            <p:ph idx="1"/>
          </p:nvPr>
        </p:nvSpPr>
        <p:spPr>
          <a:xfrm>
            <a:off x="695325" y="2710035"/>
            <a:ext cx="3587668" cy="3500265"/>
          </a:xfrm>
        </p:spPr>
        <p:txBody>
          <a:bodyPr>
            <a:normAutofit fontScale="92500" lnSpcReduction="20000"/>
          </a:bodyPr>
          <a:lstStyle/>
          <a:p>
            <a:pPr>
              <a:lnSpc>
                <a:spcPct val="110000"/>
              </a:lnSpc>
            </a:pPr>
            <a:r>
              <a:rPr lang="en-US" sz="1400" dirty="0"/>
              <a:t>Due to storage issues, I was not able to run code to gather my MSE for all models used other than Random Forest. I would like to collect MSE’s for all my models in future analysis.</a:t>
            </a:r>
          </a:p>
          <a:p>
            <a:pPr>
              <a:lnSpc>
                <a:spcPct val="110000"/>
              </a:lnSpc>
            </a:pPr>
            <a:r>
              <a:rPr lang="en-US" sz="1400" dirty="0"/>
              <a:t>In alignment with my discovery of regional biases I would like to further analyze repayment time for lenders that received higher interest loans in contrast to lower interest borrowers</a:t>
            </a:r>
          </a:p>
          <a:p>
            <a:pPr>
              <a:lnSpc>
                <a:spcPct val="110000"/>
              </a:lnSpc>
            </a:pPr>
            <a:r>
              <a:rPr lang="en-US" sz="1400" dirty="0"/>
              <a:t>If I were to do  additional analysis, I would like to further analyze the poverty ranking of the countries  and regions in this analysis. I think if such a metric exist it would be a reasonable variable in explaining why other countries that receive less funding are historically charged higher interest rates- what is the primary source of the countries income?</a:t>
            </a:r>
          </a:p>
          <a:p>
            <a:pPr marL="0" indent="0">
              <a:lnSpc>
                <a:spcPct val="110000"/>
              </a:lnSpc>
              <a:buNone/>
            </a:pPr>
            <a:endParaRPr lang="en-US" sz="1400" dirty="0"/>
          </a:p>
        </p:txBody>
      </p:sp>
      <p:pic>
        <p:nvPicPr>
          <p:cNvPr id="4" name="Picture 3">
            <a:extLst>
              <a:ext uri="{FF2B5EF4-FFF2-40B4-BE49-F238E27FC236}">
                <a16:creationId xmlns:a16="http://schemas.microsoft.com/office/drawing/2014/main" id="{57D8DB77-9351-B048-8E29-BC149B40872A}"/>
              </a:ext>
            </a:extLst>
          </p:cNvPr>
          <p:cNvPicPr>
            <a:picLocks noChangeAspect="1"/>
          </p:cNvPicPr>
          <p:nvPr/>
        </p:nvPicPr>
        <p:blipFill>
          <a:blip r:embed="rId2"/>
          <a:stretch>
            <a:fillRect/>
          </a:stretch>
        </p:blipFill>
        <p:spPr>
          <a:xfrm>
            <a:off x="6357257" y="1792986"/>
            <a:ext cx="4920343" cy="3272028"/>
          </a:xfrm>
          <a:prstGeom prst="rect">
            <a:avLst/>
          </a:prstGeom>
        </p:spPr>
      </p:pic>
    </p:spTree>
    <p:extLst>
      <p:ext uri="{BB962C8B-B14F-4D97-AF65-F5344CB8AC3E}">
        <p14:creationId xmlns:p14="http://schemas.microsoft.com/office/powerpoint/2010/main" val="4261492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5CCE1-CCB3-FB48-8E19-8418DFECEABA}"/>
              </a:ext>
            </a:extLst>
          </p:cNvPr>
          <p:cNvSpPr>
            <a:spLocks noGrp="1"/>
          </p:cNvSpPr>
          <p:nvPr>
            <p:ph type="title"/>
          </p:nvPr>
        </p:nvSpPr>
        <p:spPr/>
        <p:txBody>
          <a:bodyPr/>
          <a:lstStyle/>
          <a:p>
            <a:r>
              <a:rPr lang="en-US" dirty="0"/>
              <a:t>Conclusion &amp; Recommendations:</a:t>
            </a:r>
          </a:p>
        </p:txBody>
      </p:sp>
      <p:sp>
        <p:nvSpPr>
          <p:cNvPr id="3" name="Content Placeholder 2">
            <a:extLst>
              <a:ext uri="{FF2B5EF4-FFF2-40B4-BE49-F238E27FC236}">
                <a16:creationId xmlns:a16="http://schemas.microsoft.com/office/drawing/2014/main" id="{EB9817BF-759F-FF4C-BDAD-78E8215D12D6}"/>
              </a:ext>
            </a:extLst>
          </p:cNvPr>
          <p:cNvSpPr>
            <a:spLocks noGrp="1"/>
          </p:cNvSpPr>
          <p:nvPr>
            <p:ph idx="1"/>
          </p:nvPr>
        </p:nvSpPr>
        <p:spPr/>
        <p:txBody>
          <a:bodyPr/>
          <a:lstStyle/>
          <a:p>
            <a:r>
              <a:rPr lang="en-US" dirty="0"/>
              <a:t>There is negative correlation between borrower’s obligate repayment and interest rate and Disbursed amount and interest rate. It appears, higher loans are also a contribution to lower interest rates.</a:t>
            </a:r>
          </a:p>
          <a:p>
            <a:r>
              <a:rPr lang="en-US" dirty="0"/>
              <a:t>My recommendation would include requiring a guarantor for “high-risk” countries they would act as an investor. This guarantor would be required to pay or/front a portion of the loan as down-payment perhaps, 20% and this would qualify the borrowing country for lower interest loans. </a:t>
            </a:r>
          </a:p>
          <a:p>
            <a:pPr lvl="1"/>
            <a:r>
              <a:rPr lang="en-US" dirty="0"/>
              <a:t>The incentive would be stock in a portion of the country’s resources.</a:t>
            </a:r>
          </a:p>
          <a:p>
            <a:pPr lvl="2"/>
            <a:r>
              <a:rPr lang="en-US" dirty="0"/>
              <a:t>Researching the viability of this request is imperative.</a:t>
            </a:r>
          </a:p>
        </p:txBody>
      </p:sp>
    </p:spTree>
    <p:extLst>
      <p:ext uri="{BB962C8B-B14F-4D97-AF65-F5344CB8AC3E}">
        <p14:creationId xmlns:p14="http://schemas.microsoft.com/office/powerpoint/2010/main" val="3761024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64FB4-CA99-B54E-8DEA-FE5C7894EF11}"/>
              </a:ext>
            </a:extLst>
          </p:cNvPr>
          <p:cNvSpPr>
            <a:spLocks noGrp="1"/>
          </p:cNvSpPr>
          <p:nvPr>
            <p:ph type="title"/>
          </p:nvPr>
        </p:nvSpPr>
        <p:spPr>
          <a:xfrm>
            <a:off x="711273" y="559063"/>
            <a:ext cx="3396420" cy="5256025"/>
          </a:xfrm>
        </p:spPr>
        <p:txBody>
          <a:bodyPr>
            <a:normAutofit/>
          </a:bodyPr>
          <a:lstStyle/>
          <a:p>
            <a:r>
              <a:rPr lang="en-US" dirty="0"/>
              <a:t>Countries that have received Funding from the world bank since Origin</a:t>
            </a:r>
          </a:p>
        </p:txBody>
      </p:sp>
      <p:cxnSp>
        <p:nvCxnSpPr>
          <p:cNvPr id="10" name="Straight Connector 9">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68629"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E5CDC6AD-A0DB-6740-BBFE-FF406EAAACE4}"/>
              </a:ext>
            </a:extLst>
          </p:cNvPr>
          <p:cNvPicPr>
            <a:picLocks noGrp="1" noChangeAspect="1"/>
          </p:cNvPicPr>
          <p:nvPr>
            <p:ph idx="1"/>
          </p:nvPr>
        </p:nvPicPr>
        <p:blipFill>
          <a:blip r:embed="rId2"/>
          <a:stretch>
            <a:fillRect/>
          </a:stretch>
        </p:blipFill>
        <p:spPr>
          <a:xfrm>
            <a:off x="5133135" y="723900"/>
            <a:ext cx="6724765" cy="5450071"/>
          </a:xfrm>
          <a:prstGeom prst="rect">
            <a:avLst/>
          </a:prstGeom>
        </p:spPr>
      </p:pic>
    </p:spTree>
    <p:extLst>
      <p:ext uri="{BB962C8B-B14F-4D97-AF65-F5344CB8AC3E}">
        <p14:creationId xmlns:p14="http://schemas.microsoft.com/office/powerpoint/2010/main" val="1669319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0CC424-7BEF-6345-A939-D723F7B386B2}"/>
              </a:ext>
            </a:extLst>
          </p:cNvPr>
          <p:cNvSpPr>
            <a:spLocks noGrp="1"/>
          </p:cNvSpPr>
          <p:nvPr>
            <p:ph type="title"/>
          </p:nvPr>
        </p:nvSpPr>
        <p:spPr>
          <a:xfrm>
            <a:off x="695324" y="901701"/>
            <a:ext cx="3914776" cy="3977269"/>
          </a:xfrm>
        </p:spPr>
        <p:txBody>
          <a:bodyPr>
            <a:normAutofit/>
          </a:bodyPr>
          <a:lstStyle/>
          <a:p>
            <a:r>
              <a:rPr lang="en-US" b="1" u="sng" dirty="0"/>
              <a:t>About MY DATASET</a:t>
            </a:r>
          </a:p>
        </p:txBody>
      </p:sp>
      <p:cxnSp>
        <p:nvCxnSpPr>
          <p:cNvPr id="11" name="Straight Connector 10">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1F2C340-A137-4453-A765-0AB397B7C221}"/>
              </a:ext>
            </a:extLst>
          </p:cNvPr>
          <p:cNvGraphicFramePr>
            <a:graphicFrameLocks noGrp="1"/>
          </p:cNvGraphicFramePr>
          <p:nvPr>
            <p:ph idx="1"/>
            <p:extLst>
              <p:ext uri="{D42A27DB-BD31-4B8C-83A1-F6EECF244321}">
                <p14:modId xmlns:p14="http://schemas.microsoft.com/office/powerpoint/2010/main" val="797377466"/>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0519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174482-F29A-774B-A449-6872582CFE7A}"/>
              </a:ext>
            </a:extLst>
          </p:cNvPr>
          <p:cNvSpPr>
            <a:spLocks noGrp="1"/>
          </p:cNvSpPr>
          <p:nvPr>
            <p:ph type="title"/>
          </p:nvPr>
        </p:nvSpPr>
        <p:spPr>
          <a:xfrm>
            <a:off x="695325" y="555712"/>
            <a:ext cx="3741687" cy="5390257"/>
          </a:xfrm>
        </p:spPr>
        <p:txBody>
          <a:bodyPr vert="horz" lIns="91440" tIns="45720" rIns="91440" bIns="45720" rtlCol="0">
            <a:normAutofit/>
          </a:bodyPr>
          <a:lstStyle/>
          <a:p>
            <a:r>
              <a:rPr lang="en-US"/>
              <a:t>Hypothesis:</a:t>
            </a:r>
          </a:p>
        </p:txBody>
      </p:sp>
      <p:cxnSp>
        <p:nvCxnSpPr>
          <p:cNvPr id="24" name="Straight Connector 23">
            <a:extLst>
              <a:ext uri="{FF2B5EF4-FFF2-40B4-BE49-F238E27FC236}">
                <a16:creationId xmlns:a16="http://schemas.microsoft.com/office/drawing/2014/main" id="{40ADC89C-EB4E-4AA5-ABBD-448BEC5FA3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76800" y="723900"/>
            <a:ext cx="0" cy="54494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White bulbs with a yellow one standing out">
            <a:extLst>
              <a:ext uri="{FF2B5EF4-FFF2-40B4-BE49-F238E27FC236}">
                <a16:creationId xmlns:a16="http://schemas.microsoft.com/office/drawing/2014/main" id="{1194D4FF-FDD6-42CA-9A5F-4A565E4750AE}"/>
              </a:ext>
            </a:extLst>
          </p:cNvPr>
          <p:cNvPicPr>
            <a:picLocks noChangeAspect="1"/>
          </p:cNvPicPr>
          <p:nvPr/>
        </p:nvPicPr>
        <p:blipFill rotWithShape="1">
          <a:blip r:embed="rId2"/>
          <a:srcRect r="-2" b="38666"/>
          <a:stretch/>
        </p:blipFill>
        <p:spPr>
          <a:xfrm>
            <a:off x="5715001" y="723900"/>
            <a:ext cx="5676900" cy="2324100"/>
          </a:xfrm>
          <a:prstGeom prst="rect">
            <a:avLst/>
          </a:prstGeom>
        </p:spPr>
      </p:pic>
      <p:sp>
        <p:nvSpPr>
          <p:cNvPr id="3" name="Content Placeholder 2">
            <a:extLst>
              <a:ext uri="{FF2B5EF4-FFF2-40B4-BE49-F238E27FC236}">
                <a16:creationId xmlns:a16="http://schemas.microsoft.com/office/drawing/2014/main" id="{2669030C-B473-AE4D-9148-D303CEE3BCCE}"/>
              </a:ext>
            </a:extLst>
          </p:cNvPr>
          <p:cNvSpPr>
            <a:spLocks noGrp="1"/>
          </p:cNvSpPr>
          <p:nvPr>
            <p:ph idx="1"/>
          </p:nvPr>
        </p:nvSpPr>
        <p:spPr>
          <a:xfrm>
            <a:off x="5576419" y="3368485"/>
            <a:ext cx="5920256" cy="2804900"/>
          </a:xfrm>
        </p:spPr>
        <p:txBody>
          <a:bodyPr vert="horz" lIns="91440" tIns="45720" rIns="91440" bIns="45720" rtlCol="0">
            <a:normAutofit/>
          </a:bodyPr>
          <a:lstStyle/>
          <a:p>
            <a:pPr marL="0" indent="0">
              <a:buNone/>
            </a:pPr>
            <a:r>
              <a:rPr lang="en-US" b="1" u="sng" dirty="0"/>
              <a:t>Hypothesis:</a:t>
            </a:r>
            <a:r>
              <a:rPr lang="en-US" b="1" dirty="0"/>
              <a:t> </a:t>
            </a:r>
            <a:r>
              <a:rPr lang="en-US" dirty="0"/>
              <a:t>My hypothesis is that there would be bias in the lending practice. However, I was not sure how these biases would present. </a:t>
            </a:r>
          </a:p>
          <a:p>
            <a:pPr marL="0" indent="0">
              <a:buNone/>
            </a:pPr>
            <a:r>
              <a:rPr lang="en-US" b="1" u="sng" dirty="0"/>
              <a:t>Stakeholders: </a:t>
            </a:r>
            <a:r>
              <a:rPr lang="en-US" dirty="0"/>
              <a:t>World Bank Loan Officials &amp; Countries requiring Funding</a:t>
            </a:r>
          </a:p>
          <a:p>
            <a:pPr marL="0" indent="0">
              <a:buNone/>
            </a:pPr>
            <a:endParaRPr lang="en-US" dirty="0"/>
          </a:p>
        </p:txBody>
      </p:sp>
    </p:spTree>
    <p:extLst>
      <p:ext uri="{BB962C8B-B14F-4D97-AF65-F5344CB8AC3E}">
        <p14:creationId xmlns:p14="http://schemas.microsoft.com/office/powerpoint/2010/main" val="2364143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4AFF-5D33-E34A-A574-8BF9F383B0D3}"/>
              </a:ext>
            </a:extLst>
          </p:cNvPr>
          <p:cNvSpPr>
            <a:spLocks noGrp="1"/>
          </p:cNvSpPr>
          <p:nvPr>
            <p:ph type="title"/>
          </p:nvPr>
        </p:nvSpPr>
        <p:spPr/>
        <p:txBody>
          <a:bodyPr/>
          <a:lstStyle/>
          <a:p>
            <a:pPr algn="ctr"/>
            <a:r>
              <a:rPr lang="en-US" dirty="0"/>
              <a:t>Why this is Important</a:t>
            </a:r>
          </a:p>
        </p:txBody>
      </p:sp>
      <p:sp>
        <p:nvSpPr>
          <p:cNvPr id="3" name="Content Placeholder 2">
            <a:extLst>
              <a:ext uri="{FF2B5EF4-FFF2-40B4-BE49-F238E27FC236}">
                <a16:creationId xmlns:a16="http://schemas.microsoft.com/office/drawing/2014/main" id="{B9B148D6-CE94-2049-8891-68C7446408FF}"/>
              </a:ext>
            </a:extLst>
          </p:cNvPr>
          <p:cNvSpPr>
            <a:spLocks noGrp="1"/>
          </p:cNvSpPr>
          <p:nvPr>
            <p:ph idx="1"/>
          </p:nvPr>
        </p:nvSpPr>
        <p:spPr/>
        <p:txBody>
          <a:bodyPr/>
          <a:lstStyle/>
          <a:p>
            <a:pPr marL="0" indent="0" algn="ctr">
              <a:buNone/>
            </a:pPr>
            <a:r>
              <a:rPr lang="en-US" dirty="0"/>
              <a:t>The World Bank lending programs assist developing countries by providing them with reasonable, low interest loans. Analyzing biases in lending practices is beneficial to explain the lack of development in countries. </a:t>
            </a:r>
          </a:p>
          <a:p>
            <a:pPr marL="0" indent="0">
              <a:buNone/>
            </a:pPr>
            <a:r>
              <a:rPr lang="en-US" dirty="0"/>
              <a:t>Additionally, it would negate the goal of the organization if countries are not able to develop because they are crushed under the weight of loans they can not repay.</a:t>
            </a:r>
          </a:p>
          <a:p>
            <a:pPr marL="0" indent="0">
              <a:buNone/>
            </a:pPr>
            <a:r>
              <a:rPr lang="en-US" dirty="0"/>
              <a:t>For stakeholders, it is important to see if there lending practices are hindering a timely repayment.</a:t>
            </a:r>
          </a:p>
          <a:p>
            <a:pPr marL="0" indent="0">
              <a:buNone/>
            </a:pPr>
            <a:endParaRPr lang="en-US" dirty="0"/>
          </a:p>
        </p:txBody>
      </p:sp>
    </p:spTree>
    <p:extLst>
      <p:ext uri="{BB962C8B-B14F-4D97-AF65-F5344CB8AC3E}">
        <p14:creationId xmlns:p14="http://schemas.microsoft.com/office/powerpoint/2010/main" val="170178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B05A-2301-8F4D-8FDC-ED24ECA84677}"/>
              </a:ext>
            </a:extLst>
          </p:cNvPr>
          <p:cNvSpPr>
            <a:spLocks noGrp="1"/>
          </p:cNvSpPr>
          <p:nvPr>
            <p:ph type="title"/>
          </p:nvPr>
        </p:nvSpPr>
        <p:spPr/>
        <p:txBody>
          <a:bodyPr/>
          <a:lstStyle/>
          <a:p>
            <a:r>
              <a:rPr lang="en-US" dirty="0"/>
              <a:t>About My pre-Analysis process</a:t>
            </a:r>
            <a:br>
              <a:rPr lang="en-US" dirty="0"/>
            </a:br>
            <a:endParaRPr lang="en-US" dirty="0"/>
          </a:p>
        </p:txBody>
      </p:sp>
      <p:sp>
        <p:nvSpPr>
          <p:cNvPr id="3" name="Content Placeholder 2">
            <a:extLst>
              <a:ext uri="{FF2B5EF4-FFF2-40B4-BE49-F238E27FC236}">
                <a16:creationId xmlns:a16="http://schemas.microsoft.com/office/drawing/2014/main" id="{66BAC286-4DA5-D04E-87B3-F37FD1AABE1F}"/>
              </a:ext>
            </a:extLst>
          </p:cNvPr>
          <p:cNvSpPr>
            <a:spLocks noGrp="1"/>
          </p:cNvSpPr>
          <p:nvPr>
            <p:ph idx="1"/>
          </p:nvPr>
        </p:nvSpPr>
        <p:spPr/>
        <p:txBody>
          <a:bodyPr>
            <a:normAutofit fontScale="92500" lnSpcReduction="10000"/>
          </a:bodyPr>
          <a:lstStyle/>
          <a:p>
            <a:pPr marL="0" indent="0" algn="ctr">
              <a:buNone/>
            </a:pPr>
            <a:r>
              <a:rPr lang="en-US" dirty="0"/>
              <a:t>To begin my analysis, I started with Random Forest. This data was character heavy, so it was important to remove any variables that could not be used in analysis. Character values that I consider important were converted to factors to be used in Random Forest.</a:t>
            </a:r>
          </a:p>
          <a:p>
            <a:pPr marL="0" indent="0" algn="ctr">
              <a:buNone/>
            </a:pPr>
            <a:r>
              <a:rPr lang="en-US" dirty="0"/>
              <a:t>Data split: 80 Train/ 20 Test</a:t>
            </a:r>
          </a:p>
          <a:p>
            <a:pPr marL="0" indent="0" algn="ctr">
              <a:buNone/>
            </a:pPr>
            <a:r>
              <a:rPr lang="en-US" dirty="0"/>
              <a:t>Seed:123</a:t>
            </a:r>
          </a:p>
          <a:p>
            <a:pPr marL="0" indent="0" algn="ctr">
              <a:buNone/>
            </a:pPr>
            <a:r>
              <a:rPr lang="en-US" dirty="0"/>
              <a:t>Characters: Region &amp; Country converted to Factors for analysis.</a:t>
            </a:r>
          </a:p>
          <a:p>
            <a:pPr marL="0" indent="0" algn="ctr">
              <a:buNone/>
            </a:pPr>
            <a:r>
              <a:rPr lang="en-US" dirty="0"/>
              <a:t>Variables Removed:</a:t>
            </a:r>
          </a:p>
          <a:p>
            <a:pPr marL="0" indent="0" algn="ctr">
              <a:buNone/>
            </a:pPr>
            <a:r>
              <a:rPr lang="en-US" dirty="0"/>
              <a:t>Variables: Currency of commitment, last Disbursement Date, Undispersed Amount, Due to Third Party, Due to IBRD, Exchange Adjustments, Loans Held &amp;, Date orientated Data.</a:t>
            </a:r>
          </a:p>
          <a:p>
            <a:pPr marL="0" indent="0" algn="ctr">
              <a:buNone/>
            </a:pPr>
            <a:endParaRPr lang="en-US" dirty="0"/>
          </a:p>
        </p:txBody>
      </p:sp>
    </p:spTree>
    <p:extLst>
      <p:ext uri="{BB962C8B-B14F-4D97-AF65-F5344CB8AC3E}">
        <p14:creationId xmlns:p14="http://schemas.microsoft.com/office/powerpoint/2010/main" val="1892103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7">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62636-E02D-7144-AA0B-FC24E8324595}"/>
              </a:ext>
            </a:extLst>
          </p:cNvPr>
          <p:cNvSpPr>
            <a:spLocks noGrp="1"/>
          </p:cNvSpPr>
          <p:nvPr>
            <p:ph type="title"/>
          </p:nvPr>
        </p:nvSpPr>
        <p:spPr>
          <a:xfrm>
            <a:off x="700087" y="909638"/>
            <a:ext cx="10691813" cy="1155618"/>
          </a:xfrm>
        </p:spPr>
        <p:txBody>
          <a:bodyPr>
            <a:normAutofit/>
          </a:bodyPr>
          <a:lstStyle/>
          <a:p>
            <a:pPr algn="ctr"/>
            <a:r>
              <a:rPr lang="en-US" u="sng" dirty="0"/>
              <a:t>Random Forest Return:</a:t>
            </a:r>
          </a:p>
        </p:txBody>
      </p:sp>
      <p:cxnSp>
        <p:nvCxnSpPr>
          <p:cNvPr id="24" name="Straight Connector 19">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5" name="Content Placeholder 2">
            <a:extLst>
              <a:ext uri="{FF2B5EF4-FFF2-40B4-BE49-F238E27FC236}">
                <a16:creationId xmlns:a16="http://schemas.microsoft.com/office/drawing/2014/main" id="{BDB85D54-0540-4B95-B092-A06B59F3C9E7}"/>
              </a:ext>
            </a:extLst>
          </p:cNvPr>
          <p:cNvGraphicFramePr>
            <a:graphicFrameLocks noGrp="1"/>
          </p:cNvGraphicFramePr>
          <p:nvPr>
            <p:ph idx="1"/>
            <p:extLst>
              <p:ext uri="{D42A27DB-BD31-4B8C-83A1-F6EECF244321}">
                <p14:modId xmlns:p14="http://schemas.microsoft.com/office/powerpoint/2010/main" val="4138259753"/>
              </p:ext>
            </p:extLst>
          </p:nvPr>
        </p:nvGraphicFramePr>
        <p:xfrm>
          <a:off x="700088" y="2292350"/>
          <a:ext cx="10691812" cy="363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14">
            <a:extLst>
              <a:ext uri="{FF2B5EF4-FFF2-40B4-BE49-F238E27FC236}">
                <a16:creationId xmlns:a16="http://schemas.microsoft.com/office/drawing/2014/main" id="{5BFF2D65-1CF7-E940-8D5C-2DAD701E9C35}"/>
              </a:ext>
            </a:extLst>
          </p:cNvPr>
          <p:cNvPicPr>
            <a:picLocks noChangeAspect="1"/>
          </p:cNvPicPr>
          <p:nvPr/>
        </p:nvPicPr>
        <p:blipFill>
          <a:blip r:embed="rId8"/>
          <a:stretch>
            <a:fillRect/>
          </a:stretch>
        </p:blipFill>
        <p:spPr>
          <a:xfrm>
            <a:off x="9038563" y="909638"/>
            <a:ext cx="3053424" cy="2042492"/>
          </a:xfrm>
          <a:prstGeom prst="rect">
            <a:avLst/>
          </a:prstGeom>
        </p:spPr>
      </p:pic>
    </p:spTree>
    <p:extLst>
      <p:ext uri="{BB962C8B-B14F-4D97-AF65-F5344CB8AC3E}">
        <p14:creationId xmlns:p14="http://schemas.microsoft.com/office/powerpoint/2010/main" val="284223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1BBC-0574-7647-83BB-63827834BC22}"/>
              </a:ext>
            </a:extLst>
          </p:cNvPr>
          <p:cNvSpPr>
            <a:spLocks noGrp="1"/>
          </p:cNvSpPr>
          <p:nvPr>
            <p:ph type="title"/>
          </p:nvPr>
        </p:nvSpPr>
        <p:spPr/>
        <p:txBody>
          <a:bodyPr/>
          <a:lstStyle/>
          <a:p>
            <a:r>
              <a:rPr lang="en-US" dirty="0"/>
              <a:t>Exploration:  Multi-Linear Regression</a:t>
            </a:r>
          </a:p>
        </p:txBody>
      </p:sp>
      <p:sp>
        <p:nvSpPr>
          <p:cNvPr id="3" name="Content Placeholder 2">
            <a:extLst>
              <a:ext uri="{FF2B5EF4-FFF2-40B4-BE49-F238E27FC236}">
                <a16:creationId xmlns:a16="http://schemas.microsoft.com/office/drawing/2014/main" id="{9243A49E-2B86-604D-A501-074B4211E6FB}"/>
              </a:ext>
            </a:extLst>
          </p:cNvPr>
          <p:cNvSpPr>
            <a:spLocks noGrp="1"/>
          </p:cNvSpPr>
          <p:nvPr>
            <p:ph idx="1"/>
          </p:nvPr>
        </p:nvSpPr>
        <p:spPr/>
        <p:txBody>
          <a:bodyPr/>
          <a:lstStyle/>
          <a:p>
            <a:r>
              <a:rPr lang="en-US" b="1" u="sng" dirty="0"/>
              <a:t>Results:</a:t>
            </a:r>
          </a:p>
          <a:p>
            <a:pPr lvl="1"/>
            <a:r>
              <a:rPr lang="en-US" b="1" u="sng" dirty="0"/>
              <a:t>Variables included in the model: </a:t>
            </a:r>
            <a:r>
              <a:rPr lang="en-US" dirty="0"/>
              <a:t>Region, Loan Status, Interest Rate, Original Principal Amount, Cancelled Amount, Disbursed Amount, Repaid to IBRD, Borrowers Obligation &amp; Sold to 3</a:t>
            </a:r>
            <a:r>
              <a:rPr lang="en-US" baseline="30000" dirty="0"/>
              <a:t>rd</a:t>
            </a:r>
            <a:r>
              <a:rPr lang="en-US" dirty="0"/>
              <a:t> Party.</a:t>
            </a:r>
            <a:endParaRPr lang="en-US" b="1" u="sng" dirty="0"/>
          </a:p>
          <a:p>
            <a:r>
              <a:rPr lang="en-US" dirty="0"/>
              <a:t>Residual Standard Error: 2.505 on 8824 Degrees of Freedom</a:t>
            </a:r>
          </a:p>
          <a:p>
            <a:r>
              <a:rPr lang="en-US" dirty="0"/>
              <a:t>Multiple R-squared/ Adjusted R-squared</a:t>
            </a:r>
            <a:r>
              <a:rPr lang="en-US" dirty="0">
                <a:sym typeface="Wingdings" pitchFamily="2" charset="2"/>
              </a:rPr>
              <a:t> 0</a:t>
            </a:r>
            <a:r>
              <a:rPr lang="en-US" dirty="0"/>
              <a:t>.4828/0.4815</a:t>
            </a:r>
          </a:p>
          <a:p>
            <a:r>
              <a:rPr lang="en-US" dirty="0"/>
              <a:t>P-Value:2.2 e -16</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8015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26852-FA2D-CD48-A55D-EA169CA25F37}"/>
              </a:ext>
            </a:extLst>
          </p:cNvPr>
          <p:cNvSpPr>
            <a:spLocks noGrp="1"/>
          </p:cNvSpPr>
          <p:nvPr>
            <p:ph type="title"/>
          </p:nvPr>
        </p:nvSpPr>
        <p:spPr>
          <a:xfrm>
            <a:off x="647699" y="871759"/>
            <a:ext cx="5227171" cy="1015092"/>
          </a:xfrm>
        </p:spPr>
        <p:txBody>
          <a:bodyPr vert="horz" lIns="91440" tIns="45720" rIns="91440" bIns="45720" rtlCol="0" anchor="t">
            <a:normAutofit fontScale="90000"/>
          </a:bodyPr>
          <a:lstStyle/>
          <a:p>
            <a:pPr algn="ctr"/>
            <a:r>
              <a:rPr lang="en-US" sz="5400" b="1" u="sng" dirty="0"/>
              <a:t>Discovery:</a:t>
            </a:r>
            <a:br>
              <a:rPr lang="en-US" sz="5400" b="1" u="sng" dirty="0"/>
            </a:br>
            <a:br>
              <a:rPr lang="en-US" sz="5400" b="1" u="sng" dirty="0"/>
            </a:br>
            <a:r>
              <a:rPr lang="en-US" sz="2200" dirty="0"/>
              <a:t>Using linear regression, I discovered the most consistent variable the attributed to higher Interest rates were </a:t>
            </a:r>
            <a:r>
              <a:rPr lang="en-US" sz="2200" u="sng" dirty="0"/>
              <a:t>Regiona</a:t>
            </a:r>
            <a:r>
              <a:rPr lang="en-US" sz="2200" dirty="0"/>
              <a:t>l Biases. </a:t>
            </a:r>
            <a:br>
              <a:rPr lang="en-US" sz="2200" dirty="0"/>
            </a:br>
            <a:r>
              <a:rPr lang="en-US" sz="2200" dirty="0"/>
              <a:t>Although Latin America received the most funding, Their interest rate was within the median. </a:t>
            </a:r>
            <a:br>
              <a:rPr lang="en-US" sz="2200" dirty="0"/>
            </a:br>
            <a:br>
              <a:rPr lang="en-US" sz="2200" dirty="0"/>
            </a:br>
            <a:endParaRPr lang="en-US" sz="2200" dirty="0"/>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56D8B8D-E9BC-459F-8AFD-757B2A911753}"/>
              </a:ext>
            </a:extLst>
          </p:cNvPr>
          <p:cNvPicPr>
            <a:picLocks noChangeAspect="1"/>
          </p:cNvPicPr>
          <p:nvPr/>
        </p:nvPicPr>
        <p:blipFill rotWithShape="1">
          <a:blip r:embed="rId2"/>
          <a:srcRect l="23136" r="14781"/>
          <a:stretch/>
        </p:blipFill>
        <p:spPr>
          <a:xfrm>
            <a:off x="6515100" y="10"/>
            <a:ext cx="5676900" cy="6857990"/>
          </a:xfrm>
          <a:prstGeom prst="rect">
            <a:avLst/>
          </a:prstGeom>
        </p:spPr>
      </p:pic>
      <p:pic>
        <p:nvPicPr>
          <p:cNvPr id="6" name="Picture 5">
            <a:extLst>
              <a:ext uri="{FF2B5EF4-FFF2-40B4-BE49-F238E27FC236}">
                <a16:creationId xmlns:a16="http://schemas.microsoft.com/office/drawing/2014/main" id="{F9BBE6D5-69F4-D749-82C5-5CE111EEA376}"/>
              </a:ext>
            </a:extLst>
          </p:cNvPr>
          <p:cNvPicPr>
            <a:picLocks noChangeAspect="1"/>
          </p:cNvPicPr>
          <p:nvPr/>
        </p:nvPicPr>
        <p:blipFill>
          <a:blip r:embed="rId3"/>
          <a:stretch>
            <a:fillRect/>
          </a:stretch>
        </p:blipFill>
        <p:spPr>
          <a:xfrm>
            <a:off x="6477002" y="2844799"/>
            <a:ext cx="5714998" cy="4057433"/>
          </a:xfrm>
          <a:prstGeom prst="rect">
            <a:avLst/>
          </a:prstGeom>
        </p:spPr>
      </p:pic>
      <p:pic>
        <p:nvPicPr>
          <p:cNvPr id="7" name="Picture 6">
            <a:extLst>
              <a:ext uri="{FF2B5EF4-FFF2-40B4-BE49-F238E27FC236}">
                <a16:creationId xmlns:a16="http://schemas.microsoft.com/office/drawing/2014/main" id="{FEC74D3C-5D54-264C-8D7F-17FA4900744E}"/>
              </a:ext>
            </a:extLst>
          </p:cNvPr>
          <p:cNvPicPr>
            <a:picLocks noChangeAspect="1"/>
          </p:cNvPicPr>
          <p:nvPr/>
        </p:nvPicPr>
        <p:blipFill>
          <a:blip r:embed="rId4"/>
          <a:stretch>
            <a:fillRect/>
          </a:stretch>
        </p:blipFill>
        <p:spPr>
          <a:xfrm>
            <a:off x="6477002" y="-1"/>
            <a:ext cx="5555128" cy="2844799"/>
          </a:xfrm>
          <a:prstGeom prst="rect">
            <a:avLst/>
          </a:prstGeom>
        </p:spPr>
      </p:pic>
    </p:spTree>
    <p:extLst>
      <p:ext uri="{BB962C8B-B14F-4D97-AF65-F5344CB8AC3E}">
        <p14:creationId xmlns:p14="http://schemas.microsoft.com/office/powerpoint/2010/main" val="1152826895"/>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817</Words>
  <Application>Microsoft Macintosh PowerPoint</Application>
  <PresentationFormat>Widescreen</PresentationFormat>
  <Paragraphs>55</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Calisto MT</vt:lpstr>
      <vt:lpstr>Univers Condensed</vt:lpstr>
      <vt:lpstr>ChronicleVTI</vt:lpstr>
      <vt:lpstr>World Bank Bias Analysis</vt:lpstr>
      <vt:lpstr>Countries that have received Funding from the world bank since Origin</vt:lpstr>
      <vt:lpstr>About MY DATASET</vt:lpstr>
      <vt:lpstr>Hypothesis:</vt:lpstr>
      <vt:lpstr>Why this is Important</vt:lpstr>
      <vt:lpstr>About My pre-Analysis process </vt:lpstr>
      <vt:lpstr>Random Forest Return:</vt:lpstr>
      <vt:lpstr>Exploration:  Multi-Linear Regression</vt:lpstr>
      <vt:lpstr>Discovery:  Using linear regression, I discovered the most consistent variable the attributed to higher Interest rates were Regional Biases.  Although Latin America received the most funding, Their interest rate was within the median.   </vt:lpstr>
      <vt:lpstr>Dual Visuals Showing </vt:lpstr>
      <vt:lpstr>Further steps and Future analysis</vt:lpstr>
      <vt:lpstr>Conclusion &amp;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Bank Bias Analysis</dc:title>
  <dc:creator>Najahme Ridley</dc:creator>
  <cp:lastModifiedBy>Najahme Ridley</cp:lastModifiedBy>
  <cp:revision>8</cp:revision>
  <dcterms:created xsi:type="dcterms:W3CDTF">2021-02-01T23:45:28Z</dcterms:created>
  <dcterms:modified xsi:type="dcterms:W3CDTF">2021-03-16T14:03:33Z</dcterms:modified>
</cp:coreProperties>
</file>