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3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541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34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8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0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1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C830-C4D3-440D-9948-308C30B4B20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5184D1F-ED2E-42E8-A5B2-93A8640A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Title: The History </a:t>
            </a:r>
            <a:r>
              <a:rPr lang="en-US" b="1" dirty="0" smtClean="0"/>
              <a:t>of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Subtitle: From Abacus to Artificial </a:t>
            </a:r>
            <a:r>
              <a:rPr lang="en-US" dirty="0" smtClean="0">
                <a:solidFill>
                  <a:srgbClr val="FF0000"/>
                </a:solidFill>
              </a:rPr>
              <a:t>Intelligence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Name: Najam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33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Artificial Intelligence and Beyond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Early AI Research</a:t>
            </a:r>
          </a:p>
          <a:p>
            <a:r>
              <a:rPr lang="en-US" dirty="0">
                <a:solidFill>
                  <a:srgbClr val="FF0000"/>
                </a:solidFill>
              </a:rPr>
              <a:t>Machine Learning</a:t>
            </a:r>
          </a:p>
          <a:p>
            <a:r>
              <a:rPr lang="en-US" dirty="0">
                <a:solidFill>
                  <a:srgbClr val="FF0000"/>
                </a:solidFill>
              </a:rPr>
              <a:t>Future Trends (Quantum Computing, Brain-Computer Interfaces)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0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Recap of Key Milestones</a:t>
            </a:r>
          </a:p>
          <a:p>
            <a:r>
              <a:rPr lang="en-US" b="1" dirty="0">
                <a:solidFill>
                  <a:srgbClr val="FF0000"/>
                </a:solidFill>
              </a:rPr>
              <a:t>Impact of Computing on Society</a:t>
            </a:r>
          </a:p>
          <a:p>
            <a:r>
              <a:rPr lang="en-US" b="1" dirty="0">
                <a:solidFill>
                  <a:srgbClr val="FF0000"/>
                </a:solidFill>
              </a:rPr>
              <a:t>Future Prospects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Any additional remarks</a:t>
            </a:r>
          </a:p>
          <a:p>
            <a:r>
              <a:rPr lang="en-US" b="1" dirty="0">
                <a:solidFill>
                  <a:srgbClr val="FF0000"/>
                </a:solidFill>
              </a:rPr>
              <a:t>Contact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0"/>
            <a:ext cx="10515600" cy="1325563"/>
          </a:xfrm>
        </p:spPr>
        <p:txBody>
          <a:bodyPr/>
          <a:lstStyle/>
          <a:p>
            <a:r>
              <a:rPr lang="en-US" b="1" i="1" u="sng" dirty="0"/>
              <a:t>Introduction to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Definition of Computing</a:t>
            </a:r>
          </a:p>
          <a:p>
            <a:r>
              <a:rPr lang="en-US" dirty="0">
                <a:solidFill>
                  <a:srgbClr val="FF0000"/>
                </a:solidFill>
              </a:rPr>
              <a:t>Importance of Computing in Modern Society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85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The Pre-Computer 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Early Counting Tools (Abacus</a:t>
            </a:r>
            <a:r>
              <a:rPr lang="en-US" dirty="0" smtClean="0">
                <a:solidFill>
                  <a:srgbClr val="FF0000"/>
                </a:solidFill>
              </a:rPr>
              <a:t>,  </a:t>
            </a:r>
            <a:r>
              <a:rPr lang="en-US" dirty="0" err="1" smtClean="0">
                <a:solidFill>
                  <a:srgbClr val="FF0000"/>
                </a:solidFill>
              </a:rPr>
              <a:t>Ishango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Bone)</a:t>
            </a:r>
          </a:p>
          <a:p>
            <a:r>
              <a:rPr lang="en-US" dirty="0">
                <a:solidFill>
                  <a:srgbClr val="FF0000"/>
                </a:solidFill>
              </a:rPr>
              <a:t>Ancient Numerical Systems (Babylonian, Egyptian)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57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Mechanical Calculating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Pascal's </a:t>
            </a:r>
            <a:r>
              <a:rPr lang="en-US" dirty="0" err="1" smtClean="0">
                <a:solidFill>
                  <a:srgbClr val="FF0000"/>
                </a:solidFill>
              </a:rPr>
              <a:t>Pascaline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Leibniz's Step Reckoner</a:t>
            </a:r>
          </a:p>
          <a:p>
            <a:r>
              <a:rPr lang="en-US" dirty="0">
                <a:solidFill>
                  <a:srgbClr val="FF0000"/>
                </a:solidFill>
              </a:rPr>
              <a:t>Babbage's Difference Engine and Analytical Engine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398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Birth of Modern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Hollerith's Tabulating Machine</a:t>
            </a:r>
          </a:p>
          <a:p>
            <a:r>
              <a:rPr lang="en-US" dirty="0">
                <a:solidFill>
                  <a:srgbClr val="FF0000"/>
                </a:solidFill>
              </a:rPr>
              <a:t>Turing's Bombe and Turing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44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First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ENIAC</a:t>
            </a:r>
          </a:p>
          <a:p>
            <a:r>
              <a:rPr lang="en-US" dirty="0">
                <a:solidFill>
                  <a:srgbClr val="FF0000"/>
                </a:solidFill>
              </a:rPr>
              <a:t>UNIVAC</a:t>
            </a:r>
          </a:p>
          <a:p>
            <a:r>
              <a:rPr lang="en-US" dirty="0">
                <a:solidFill>
                  <a:srgbClr val="FF0000"/>
                </a:solidFill>
              </a:rPr>
              <a:t>IBM 701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9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Evolution of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Language</a:t>
            </a:r>
          </a:p>
          <a:p>
            <a:r>
              <a:rPr lang="en-US" dirty="0">
                <a:solidFill>
                  <a:srgbClr val="FF0000"/>
                </a:solidFill>
              </a:rPr>
              <a:t>Assembly Language</a:t>
            </a:r>
          </a:p>
          <a:p>
            <a:r>
              <a:rPr lang="en-US" dirty="0">
                <a:solidFill>
                  <a:srgbClr val="FF0000"/>
                </a:solidFill>
              </a:rPr>
              <a:t>High-Level Programming Languages (Fortran, COBOL)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Personal Computer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Altair 8800</a:t>
            </a:r>
          </a:p>
          <a:p>
            <a:r>
              <a:rPr lang="en-US" dirty="0">
                <a:solidFill>
                  <a:srgbClr val="FF0000"/>
                </a:solidFill>
              </a:rPr>
              <a:t>Apple I and II</a:t>
            </a:r>
          </a:p>
          <a:p>
            <a:r>
              <a:rPr lang="en-US" dirty="0">
                <a:solidFill>
                  <a:srgbClr val="FF0000"/>
                </a:solidFill>
              </a:rPr>
              <a:t>IBM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9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Internet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ARPANET</a:t>
            </a:r>
          </a:p>
          <a:p>
            <a:r>
              <a:rPr lang="en-US" dirty="0">
                <a:solidFill>
                  <a:srgbClr val="FF0000"/>
                </a:solidFill>
              </a:rPr>
              <a:t>World Wide Web</a:t>
            </a:r>
          </a:p>
          <a:p>
            <a:r>
              <a:rPr lang="en-US" dirty="0">
                <a:solidFill>
                  <a:srgbClr val="FF0000"/>
                </a:solidFill>
              </a:rPr>
              <a:t>Social Media and E-Commerce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9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159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Title: The History of Computing </vt:lpstr>
      <vt:lpstr>Introduction to Computing</vt:lpstr>
      <vt:lpstr>The Pre-Computer Era</vt:lpstr>
      <vt:lpstr>Mechanical Calculating Devices</vt:lpstr>
      <vt:lpstr>The Birth of Modern Computing</vt:lpstr>
      <vt:lpstr>The First Computers</vt:lpstr>
      <vt:lpstr>The Evolution of Programming</vt:lpstr>
      <vt:lpstr>The Personal Computer Revolution</vt:lpstr>
      <vt:lpstr>The Internet Age</vt:lpstr>
      <vt:lpstr>Artificial Intelligence and Beyond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The History of Computing</dc:title>
  <dc:creator>zi</dc:creator>
  <cp:lastModifiedBy>zi</cp:lastModifiedBy>
  <cp:revision>2</cp:revision>
  <dcterms:created xsi:type="dcterms:W3CDTF">2024-04-30T10:50:20Z</dcterms:created>
  <dcterms:modified xsi:type="dcterms:W3CDTF">2024-04-30T11:03:31Z</dcterms:modified>
</cp:coreProperties>
</file>