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5" r:id="rId7"/>
    <p:sldId id="263" r:id="rId8"/>
    <p:sldId id="264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45" d="100"/>
          <a:sy n="45" d="100"/>
        </p:scale>
        <p:origin x="53" y="9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009A-E7B2-4535-B1BB-22060EF32475}" type="datetimeFigureOut">
              <a:rPr lang="fr-FR" smtClean="0"/>
              <a:t>14/12/2023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92A9A-3D8A-4AAA-960C-887BBEC451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8351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009A-E7B2-4535-B1BB-22060EF32475}" type="datetimeFigureOut">
              <a:rPr lang="fr-FR" smtClean="0"/>
              <a:t>14/12/2023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92A9A-3D8A-4AAA-960C-887BBEC451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5049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009A-E7B2-4535-B1BB-22060EF32475}" type="datetimeFigureOut">
              <a:rPr lang="fr-FR" smtClean="0"/>
              <a:t>14/12/2023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92A9A-3D8A-4AAA-960C-887BBEC451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175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009A-E7B2-4535-B1BB-22060EF32475}" type="datetimeFigureOut">
              <a:rPr lang="fr-FR" smtClean="0"/>
              <a:t>14/12/2023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92A9A-3D8A-4AAA-960C-887BBEC451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79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009A-E7B2-4535-B1BB-22060EF32475}" type="datetimeFigureOut">
              <a:rPr lang="fr-FR" smtClean="0"/>
              <a:t>14/12/2023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92A9A-3D8A-4AAA-960C-887BBEC451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6868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009A-E7B2-4535-B1BB-22060EF32475}" type="datetimeFigureOut">
              <a:rPr lang="fr-FR" smtClean="0"/>
              <a:t>14/12/2023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92A9A-3D8A-4AAA-960C-887BBEC451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3200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009A-E7B2-4535-B1BB-22060EF32475}" type="datetimeFigureOut">
              <a:rPr lang="fr-FR" smtClean="0"/>
              <a:t>14/12/2023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92A9A-3D8A-4AAA-960C-887BBEC451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4500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009A-E7B2-4535-B1BB-22060EF32475}" type="datetimeFigureOut">
              <a:rPr lang="fr-FR" smtClean="0"/>
              <a:t>14/12/2023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92A9A-3D8A-4AAA-960C-887BBEC451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04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009A-E7B2-4535-B1BB-22060EF32475}" type="datetimeFigureOut">
              <a:rPr lang="fr-FR" smtClean="0"/>
              <a:t>14/12/2023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92A9A-3D8A-4AAA-960C-887BBEC451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2069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009A-E7B2-4535-B1BB-22060EF32475}" type="datetimeFigureOut">
              <a:rPr lang="fr-FR" smtClean="0"/>
              <a:t>14/12/2023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92A9A-3D8A-4AAA-960C-887BBEC451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8719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009A-E7B2-4535-B1BB-22060EF32475}" type="datetimeFigureOut">
              <a:rPr lang="fr-FR" smtClean="0"/>
              <a:t>14/12/2023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92A9A-3D8A-4AAA-960C-887BBEC451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724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B009A-E7B2-4535-B1BB-22060EF32475}" type="datetimeFigureOut">
              <a:rPr lang="fr-FR" smtClean="0"/>
              <a:t>14/12/2023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92A9A-3D8A-4AAA-960C-887BBEC451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6686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07999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10837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70933" y="280256"/>
            <a:ext cx="2827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bg1"/>
                </a:solidFill>
              </a:rPr>
              <a:t>Library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9635066" y="280256"/>
            <a:ext cx="2827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bg1"/>
                </a:solidFill>
              </a:rPr>
              <a:t>Se connecter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641600" y="2404533"/>
            <a:ext cx="133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Login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2641599" y="3122135"/>
            <a:ext cx="215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Mot de passe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4284133" y="2404533"/>
            <a:ext cx="448733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284133" y="2988733"/>
            <a:ext cx="448733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4385733" y="4187230"/>
            <a:ext cx="3420533" cy="53980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5317067" y="4272465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Se connecter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63333" y="1490133"/>
            <a:ext cx="304800" cy="23706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2963333" y="1913466"/>
            <a:ext cx="304800" cy="23706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3886200" y="1435953"/>
            <a:ext cx="214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Bibliothécaire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3877733" y="1790236"/>
            <a:ext cx="214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Abonné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4380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886748"/>
            <a:ext cx="12192000" cy="8205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10837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70933" y="280256"/>
            <a:ext cx="2827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bg1"/>
                </a:solidFill>
              </a:rPr>
              <a:t>Library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5401733" y="297188"/>
            <a:ext cx="5147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bg1"/>
                </a:solidFill>
              </a:rPr>
              <a:t>Espace Abonne 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448574" y="1253066"/>
            <a:ext cx="1949570" cy="58659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Gérer Profil</a:t>
            </a:r>
            <a:endParaRPr lang="fr-FR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2485845" y="1253066"/>
            <a:ext cx="1949570" cy="586597"/>
          </a:xfrm>
          <a:prstGeom prst="roundRect">
            <a:avLst/>
          </a:prstGeom>
          <a:solidFill>
            <a:schemeClr val="bg2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Gérer Réservation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48574" y="1932536"/>
            <a:ext cx="194957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2">
                    <a:lumMod val="75000"/>
                  </a:schemeClr>
                </a:solidFill>
              </a:rPr>
              <a:t>Consulter</a:t>
            </a:r>
          </a:p>
          <a:p>
            <a:r>
              <a:rPr lang="fr-FR" dirty="0" smtClean="0"/>
              <a:t>Modifier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2573546" y="1932536"/>
            <a:ext cx="194957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Consulter Ouvrage</a:t>
            </a:r>
          </a:p>
          <a:p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Réserver Ouvrage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166573" y="3229512"/>
            <a:ext cx="1269041" cy="3556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3987799" y="3215780"/>
            <a:ext cx="1413934" cy="3693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Rechercher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634553" y="3215780"/>
            <a:ext cx="89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ID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2216926" y="4347358"/>
            <a:ext cx="1269041" cy="3556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684906" y="4333626"/>
            <a:ext cx="89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login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2216926" y="4889756"/>
            <a:ext cx="1269041" cy="3556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684906" y="4876024"/>
            <a:ext cx="89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Mdp</a:t>
            </a:r>
            <a:endParaRPr lang="fr-FR" dirty="0"/>
          </a:p>
        </p:txBody>
      </p:sp>
      <p:sp>
        <p:nvSpPr>
          <p:cNvPr id="28" name="Rectangle à coins arrondis 27"/>
          <p:cNvSpPr/>
          <p:nvPr/>
        </p:nvSpPr>
        <p:spPr>
          <a:xfrm>
            <a:off x="448574" y="6745595"/>
            <a:ext cx="3425216" cy="31050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Enregistrer la modification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200119" y="5465204"/>
            <a:ext cx="1269041" cy="3556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668099" y="5451472"/>
            <a:ext cx="89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nom</a:t>
            </a:r>
            <a:endParaRPr lang="fr-FR" dirty="0"/>
          </a:p>
        </p:txBody>
      </p:sp>
      <p:sp>
        <p:nvSpPr>
          <p:cNvPr id="31" name="Rectangle 30"/>
          <p:cNvSpPr/>
          <p:nvPr/>
        </p:nvSpPr>
        <p:spPr>
          <a:xfrm>
            <a:off x="2166573" y="5993870"/>
            <a:ext cx="1269041" cy="3556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634553" y="5980138"/>
            <a:ext cx="89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adresse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7922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886748"/>
            <a:ext cx="12192000" cy="8205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10837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70933" y="280256"/>
            <a:ext cx="2827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bg1"/>
                </a:solidFill>
              </a:rPr>
              <a:t>Library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5401733" y="297188"/>
            <a:ext cx="5147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bg1"/>
                </a:solidFill>
              </a:rPr>
              <a:t>Espace Abonne 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448574" y="1253066"/>
            <a:ext cx="1949570" cy="58659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Gérer Profil</a:t>
            </a:r>
            <a:endParaRPr lang="fr-FR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2485845" y="1253066"/>
            <a:ext cx="1949570" cy="586597"/>
          </a:xfrm>
          <a:prstGeom prst="roundRect">
            <a:avLst/>
          </a:prstGeom>
          <a:solidFill>
            <a:schemeClr val="bg2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Gérer Réservation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48574" y="1932536"/>
            <a:ext cx="194957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2">
                    <a:lumMod val="75000"/>
                  </a:schemeClr>
                </a:solidFill>
              </a:rPr>
              <a:t>Consulter</a:t>
            </a:r>
          </a:p>
          <a:p>
            <a:r>
              <a:rPr lang="fr-FR" dirty="0" smtClean="0">
                <a:solidFill>
                  <a:schemeClr val="bg2">
                    <a:lumMod val="75000"/>
                  </a:schemeClr>
                </a:solidFill>
              </a:rPr>
              <a:t>Modifier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2573546" y="1932536"/>
            <a:ext cx="194957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Consulter Ouvrage</a:t>
            </a:r>
          </a:p>
          <a:p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Réserver Ouvrage</a:t>
            </a:r>
          </a:p>
        </p:txBody>
      </p:sp>
      <p:graphicFrame>
        <p:nvGraphicFramePr>
          <p:cNvPr id="23" name="Tableau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216436"/>
              </p:ext>
            </p:extLst>
          </p:nvPr>
        </p:nvGraphicFramePr>
        <p:xfrm>
          <a:off x="5537199" y="4367121"/>
          <a:ext cx="6151510" cy="1337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302"/>
                <a:gridCol w="1230302"/>
                <a:gridCol w="1230302"/>
                <a:gridCol w="1230302"/>
                <a:gridCol w="1230302"/>
              </a:tblGrid>
              <a:tr h="605499">
                <a:tc>
                  <a:txBody>
                    <a:bodyPr/>
                    <a:lstStyle/>
                    <a:p>
                      <a:r>
                        <a:rPr lang="fr-FR" dirty="0" smtClean="0"/>
                        <a:t>id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titre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auteur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id_reserv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Id_type</a:t>
                      </a:r>
                      <a:endParaRPr lang="fr-FR" dirty="0"/>
                    </a:p>
                  </a:txBody>
                  <a:tcPr/>
                </a:tc>
              </a:tr>
              <a:tr h="345999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aaa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NULL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45999"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bbb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2150533" y="4468151"/>
            <a:ext cx="1269041" cy="3556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734682" y="4499149"/>
            <a:ext cx="89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ID</a:t>
            </a:r>
            <a:endParaRPr lang="fr-FR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3835399" y="4490514"/>
            <a:ext cx="1413934" cy="3693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Rechercher</a:t>
            </a:r>
            <a:endParaRPr lang="fr-FR" dirty="0"/>
          </a:p>
        </p:txBody>
      </p:sp>
      <p:sp>
        <p:nvSpPr>
          <p:cNvPr id="33" name="Rectangle 32"/>
          <p:cNvSpPr/>
          <p:nvPr/>
        </p:nvSpPr>
        <p:spPr>
          <a:xfrm>
            <a:off x="2150533" y="4868481"/>
            <a:ext cx="1269041" cy="3556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742190" y="4878720"/>
            <a:ext cx="89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35" name="Rectangle 34"/>
          <p:cNvSpPr/>
          <p:nvPr/>
        </p:nvSpPr>
        <p:spPr>
          <a:xfrm>
            <a:off x="2150533" y="5302422"/>
            <a:ext cx="1269041" cy="3556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742190" y="5312661"/>
            <a:ext cx="89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auteur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7547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886748"/>
            <a:ext cx="12192000" cy="8205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10837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70933" y="280256"/>
            <a:ext cx="2827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bg1"/>
                </a:solidFill>
              </a:rPr>
              <a:t>Library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5401733" y="297188"/>
            <a:ext cx="5147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bg1"/>
                </a:solidFill>
              </a:rPr>
              <a:t>Espace Abonne 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448574" y="1253066"/>
            <a:ext cx="1949570" cy="58659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Gérer Profil</a:t>
            </a:r>
            <a:endParaRPr lang="fr-FR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2485845" y="1253066"/>
            <a:ext cx="1949570" cy="586597"/>
          </a:xfrm>
          <a:prstGeom prst="roundRect">
            <a:avLst/>
          </a:prstGeom>
          <a:solidFill>
            <a:schemeClr val="bg2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Gérer Réservation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48574" y="1932536"/>
            <a:ext cx="194957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2">
                    <a:lumMod val="75000"/>
                  </a:schemeClr>
                </a:solidFill>
              </a:rPr>
              <a:t>Consulter</a:t>
            </a:r>
          </a:p>
          <a:p>
            <a:r>
              <a:rPr lang="fr-FR" dirty="0" smtClean="0">
                <a:solidFill>
                  <a:schemeClr val="bg2">
                    <a:lumMod val="75000"/>
                  </a:schemeClr>
                </a:solidFill>
              </a:rPr>
              <a:t>Modifier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2573546" y="1932536"/>
            <a:ext cx="194957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Consulter Ouvrage</a:t>
            </a:r>
          </a:p>
          <a:p>
            <a:r>
              <a:rPr lang="fr-FR" dirty="0" smtClean="0"/>
              <a:t>Réserver Ouvrage</a:t>
            </a:r>
          </a:p>
        </p:txBody>
      </p:sp>
      <p:sp>
        <p:nvSpPr>
          <p:cNvPr id="26" name="Rectangle à coins arrondis 25"/>
          <p:cNvSpPr/>
          <p:nvPr/>
        </p:nvSpPr>
        <p:spPr>
          <a:xfrm>
            <a:off x="3987799" y="5164666"/>
            <a:ext cx="1413934" cy="34573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Réserver</a:t>
            </a:r>
            <a:endParaRPr lang="fr-FR" dirty="0"/>
          </a:p>
        </p:txBody>
      </p:sp>
      <p:graphicFrame>
        <p:nvGraphicFramePr>
          <p:cNvPr id="18" name="Tableau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850991"/>
              </p:ext>
            </p:extLst>
          </p:nvPr>
        </p:nvGraphicFramePr>
        <p:xfrm>
          <a:off x="2002277" y="3377723"/>
          <a:ext cx="615151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252"/>
                <a:gridCol w="1025252"/>
                <a:gridCol w="1025252"/>
                <a:gridCol w="1025252"/>
                <a:gridCol w="1025252"/>
                <a:gridCol w="1025252"/>
              </a:tblGrid>
              <a:tr h="60549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titre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auteur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id_reserv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Id_type</a:t>
                      </a:r>
                      <a:endParaRPr lang="fr-FR" dirty="0"/>
                    </a:p>
                  </a:txBody>
                  <a:tcPr/>
                </a:tc>
              </a:tr>
              <a:tr h="34599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aaa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NULL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4599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bbb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398144" y="4080933"/>
            <a:ext cx="175402" cy="1818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2398147" y="4453462"/>
            <a:ext cx="175402" cy="1818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67737" y="4084130"/>
            <a:ext cx="186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Sélecionner</a:t>
            </a:r>
            <a:r>
              <a:rPr lang="fr-FR" dirty="0" smtClean="0"/>
              <a:t> </a:t>
            </a:r>
            <a:r>
              <a:rPr lang="fr-FR" dirty="0" smtClean="0">
                <a:sym typeface="Wingdings" panose="05000000000000000000" pitchFamily="2" charset="2"/>
              </a:rPr>
              <a:t>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2610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69333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10837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70933" y="280256"/>
            <a:ext cx="2827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bg1"/>
                </a:solidFill>
              </a:rPr>
              <a:t>Library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5401733" y="297188"/>
            <a:ext cx="5147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bg1"/>
                </a:solidFill>
              </a:rPr>
              <a:t>Espace Bibliothécaire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1285336" y="3175637"/>
            <a:ext cx="1949570" cy="5865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Gérer Abonne</a:t>
            </a:r>
            <a:endParaRPr lang="fr-FR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3805686" y="3175636"/>
            <a:ext cx="1949570" cy="5865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Gérer Ouvrage</a:t>
            </a:r>
            <a:endParaRPr lang="fr-FR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6548887" y="3175636"/>
            <a:ext cx="2100053" cy="5865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Gérer TypeOuvrage</a:t>
            </a:r>
            <a:endParaRPr lang="fr-FR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9431547" y="3175636"/>
            <a:ext cx="2100053" cy="5865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Gérer Emprunt</a:t>
            </a:r>
          </a:p>
        </p:txBody>
      </p:sp>
    </p:spTree>
    <p:extLst>
      <p:ext uri="{BB962C8B-B14F-4D97-AF65-F5344CB8AC3E}">
        <p14:creationId xmlns:p14="http://schemas.microsoft.com/office/powerpoint/2010/main" val="409855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066800"/>
            <a:ext cx="12192000" cy="8205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10837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70933" y="280256"/>
            <a:ext cx="2827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bg1"/>
                </a:solidFill>
              </a:rPr>
              <a:t>Library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5401733" y="297188"/>
            <a:ext cx="5147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bg1"/>
                </a:solidFill>
              </a:rPr>
              <a:t>Espace Bibliothécaire 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448574" y="1253066"/>
            <a:ext cx="1949570" cy="58659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Gérer Abonne</a:t>
            </a:r>
            <a:endParaRPr lang="fr-FR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2485845" y="1253066"/>
            <a:ext cx="1949570" cy="586597"/>
          </a:xfrm>
          <a:prstGeom prst="roundRect">
            <a:avLst/>
          </a:prstGeom>
          <a:solidFill>
            <a:schemeClr val="bg2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Gérer Ouvrage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4523116" y="1253065"/>
            <a:ext cx="2100053" cy="586597"/>
          </a:xfrm>
          <a:prstGeom prst="roundRect">
            <a:avLst/>
          </a:prstGeom>
          <a:solidFill>
            <a:schemeClr val="bg2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Gérer TypeOuvrage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448574" y="1932536"/>
            <a:ext cx="194957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Consulter</a:t>
            </a:r>
          </a:p>
          <a:p>
            <a:r>
              <a:rPr lang="fr-FR" dirty="0" smtClean="0"/>
              <a:t>Ajouter</a:t>
            </a:r>
          </a:p>
          <a:p>
            <a:r>
              <a:rPr lang="fr-FR" dirty="0" smtClean="0"/>
              <a:t>Modifier</a:t>
            </a:r>
          </a:p>
          <a:p>
            <a:r>
              <a:rPr lang="fr-FR" dirty="0" smtClean="0"/>
              <a:t>Supprimer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2573546" y="1932536"/>
            <a:ext cx="194957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Consulter</a:t>
            </a:r>
          </a:p>
          <a:p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Ajouter</a:t>
            </a:r>
          </a:p>
          <a:p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Modifier</a:t>
            </a:r>
          </a:p>
          <a:p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Supprimer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4598357" y="1932536"/>
            <a:ext cx="194957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fr-FR" dirty="0"/>
              <a:t>Consulter</a:t>
            </a:r>
          </a:p>
          <a:p>
            <a:r>
              <a:rPr lang="fr-FR" dirty="0"/>
              <a:t>Ajouter</a:t>
            </a:r>
          </a:p>
          <a:p>
            <a:r>
              <a:rPr lang="fr-FR" dirty="0"/>
              <a:t>Modifier</a:t>
            </a:r>
          </a:p>
          <a:p>
            <a:r>
              <a:rPr lang="fr-FR" dirty="0"/>
              <a:t>Supprimer</a:t>
            </a:r>
          </a:p>
        </p:txBody>
      </p:sp>
      <p:sp>
        <p:nvSpPr>
          <p:cNvPr id="29" name="Rectangle à coins arrondis 28"/>
          <p:cNvSpPr/>
          <p:nvPr/>
        </p:nvSpPr>
        <p:spPr>
          <a:xfrm>
            <a:off x="6710870" y="1253065"/>
            <a:ext cx="2100053" cy="586597"/>
          </a:xfrm>
          <a:prstGeom prst="roundRect">
            <a:avLst/>
          </a:prstGeom>
          <a:solidFill>
            <a:schemeClr val="bg2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Gérer Emprunt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6786111" y="1928967"/>
            <a:ext cx="194957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fr-FR" dirty="0"/>
              <a:t>Consulter</a:t>
            </a:r>
          </a:p>
          <a:p>
            <a:r>
              <a:rPr lang="fr-FR" dirty="0"/>
              <a:t>Valider</a:t>
            </a:r>
          </a:p>
          <a:p>
            <a:r>
              <a:rPr lang="fr-FR" dirty="0"/>
              <a:t>Annuler</a:t>
            </a:r>
          </a:p>
        </p:txBody>
      </p:sp>
    </p:spTree>
    <p:extLst>
      <p:ext uri="{BB962C8B-B14F-4D97-AF65-F5344CB8AC3E}">
        <p14:creationId xmlns:p14="http://schemas.microsoft.com/office/powerpoint/2010/main" val="634550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794933" y="-1081201"/>
            <a:ext cx="13986933" cy="8205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10837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70933" y="280256"/>
            <a:ext cx="2827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bg1"/>
                </a:solidFill>
              </a:rPr>
              <a:t>Library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5401733" y="297188"/>
            <a:ext cx="5147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bg1"/>
                </a:solidFill>
              </a:rPr>
              <a:t>Espace Bibliothécaire 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448574" y="1253066"/>
            <a:ext cx="1949570" cy="58659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Gérer Abonne</a:t>
            </a:r>
            <a:endParaRPr lang="fr-FR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2485845" y="1253066"/>
            <a:ext cx="1949570" cy="586597"/>
          </a:xfrm>
          <a:prstGeom prst="roundRect">
            <a:avLst/>
          </a:prstGeom>
          <a:solidFill>
            <a:schemeClr val="bg2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Gérer Ouvrage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4523116" y="1253065"/>
            <a:ext cx="2100053" cy="586597"/>
          </a:xfrm>
          <a:prstGeom prst="roundRect">
            <a:avLst/>
          </a:prstGeom>
          <a:solidFill>
            <a:schemeClr val="bg2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Gérer TypeOuvrage</a:t>
            </a:r>
          </a:p>
        </p:txBody>
      </p:sp>
      <p:sp>
        <p:nvSpPr>
          <p:cNvPr id="27" name="Rectangle à coins arrondis 26"/>
          <p:cNvSpPr/>
          <p:nvPr/>
        </p:nvSpPr>
        <p:spPr>
          <a:xfrm>
            <a:off x="6710870" y="1253065"/>
            <a:ext cx="2100053" cy="586597"/>
          </a:xfrm>
          <a:prstGeom prst="roundRect">
            <a:avLst/>
          </a:prstGeom>
          <a:solidFill>
            <a:schemeClr val="bg2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Gérer Emprunt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457200" y="1874166"/>
            <a:ext cx="19495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Consulter</a:t>
            </a:r>
          </a:p>
        </p:txBody>
      </p:sp>
      <p:graphicFrame>
        <p:nvGraphicFramePr>
          <p:cNvPr id="40" name="Tableau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772509"/>
              </p:ext>
            </p:extLst>
          </p:nvPr>
        </p:nvGraphicFramePr>
        <p:xfrm>
          <a:off x="4808107" y="4579720"/>
          <a:ext cx="541866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</a:tblGrid>
              <a:tr h="286258">
                <a:tc>
                  <a:txBody>
                    <a:bodyPr/>
                    <a:lstStyle/>
                    <a:p>
                      <a:r>
                        <a:rPr lang="fr-FR" dirty="0" smtClean="0"/>
                        <a:t>id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adresse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id-_reserv</a:t>
                      </a:r>
                      <a:endParaRPr lang="fr-FR" dirty="0"/>
                    </a:p>
                  </a:txBody>
                  <a:tcPr/>
                </a:tc>
              </a:tr>
              <a:tr h="338454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aaa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NULL</a:t>
                      </a:r>
                      <a:endParaRPr lang="fr-FR" dirty="0"/>
                    </a:p>
                  </a:txBody>
                  <a:tcPr/>
                </a:tc>
              </a:tr>
              <a:tr h="338454"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bbb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Rectangle 40"/>
          <p:cNvSpPr/>
          <p:nvPr/>
        </p:nvSpPr>
        <p:spPr>
          <a:xfrm>
            <a:off x="1421441" y="4680750"/>
            <a:ext cx="1269041" cy="3556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534518" y="4667018"/>
            <a:ext cx="89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ID</a:t>
            </a:r>
            <a:endParaRPr lang="fr-FR" dirty="0"/>
          </a:p>
        </p:txBody>
      </p:sp>
      <p:sp>
        <p:nvSpPr>
          <p:cNvPr id="43" name="Rectangle à coins arrondis 42"/>
          <p:cNvSpPr/>
          <p:nvPr/>
        </p:nvSpPr>
        <p:spPr>
          <a:xfrm>
            <a:off x="3106307" y="4703113"/>
            <a:ext cx="1413934" cy="3693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Rechercher</a:t>
            </a:r>
            <a:endParaRPr lang="fr-FR" dirty="0"/>
          </a:p>
        </p:txBody>
      </p:sp>
      <p:sp>
        <p:nvSpPr>
          <p:cNvPr id="44" name="ZoneTexte 43"/>
          <p:cNvSpPr txBox="1"/>
          <p:nvPr/>
        </p:nvSpPr>
        <p:spPr>
          <a:xfrm>
            <a:off x="448574" y="1932536"/>
            <a:ext cx="194957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Consulter</a:t>
            </a:r>
          </a:p>
          <a:p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Ajouter</a:t>
            </a:r>
          </a:p>
          <a:p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Modifier</a:t>
            </a:r>
          </a:p>
          <a:p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Supprimer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500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794933" y="-969968"/>
            <a:ext cx="13986933" cy="8205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10837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70933" y="280256"/>
            <a:ext cx="2827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bg1"/>
                </a:solidFill>
              </a:rPr>
              <a:t>Library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5401733" y="297188"/>
            <a:ext cx="5147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bg1"/>
                </a:solidFill>
              </a:rPr>
              <a:t>Espace Bibliothécaire 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448574" y="1253066"/>
            <a:ext cx="1949570" cy="586597"/>
          </a:xfrm>
          <a:prstGeom prst="roundRect">
            <a:avLst/>
          </a:prstGeom>
          <a:solidFill>
            <a:schemeClr val="bg2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Gérer Abonne</a:t>
            </a:r>
          </a:p>
        </p:txBody>
      </p:sp>
      <p:sp>
        <p:nvSpPr>
          <p:cNvPr id="10" name="Rectangle à coins arrondis 9"/>
          <p:cNvSpPr/>
          <p:nvPr/>
        </p:nvSpPr>
        <p:spPr>
          <a:xfrm>
            <a:off x="2485845" y="1253066"/>
            <a:ext cx="1949570" cy="58659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Gérer Ouvrage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4523116" y="1253065"/>
            <a:ext cx="2100053" cy="586597"/>
          </a:xfrm>
          <a:prstGeom prst="roundRect">
            <a:avLst/>
          </a:prstGeom>
          <a:solidFill>
            <a:schemeClr val="bg2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Gérer TypeOuvrage</a:t>
            </a:r>
          </a:p>
        </p:txBody>
      </p:sp>
      <p:sp>
        <p:nvSpPr>
          <p:cNvPr id="27" name="Rectangle à coins arrondis 26"/>
          <p:cNvSpPr/>
          <p:nvPr/>
        </p:nvSpPr>
        <p:spPr>
          <a:xfrm>
            <a:off x="6710870" y="1253065"/>
            <a:ext cx="2100053" cy="586597"/>
          </a:xfrm>
          <a:prstGeom prst="roundRect">
            <a:avLst/>
          </a:prstGeom>
          <a:solidFill>
            <a:schemeClr val="bg2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Gérer Emprunt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40" name="Tableau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98689"/>
              </p:ext>
            </p:extLst>
          </p:nvPr>
        </p:nvGraphicFramePr>
        <p:xfrm>
          <a:off x="5537199" y="4367121"/>
          <a:ext cx="6151510" cy="1337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302"/>
                <a:gridCol w="1230302"/>
                <a:gridCol w="1230302"/>
                <a:gridCol w="1230302"/>
                <a:gridCol w="1230302"/>
              </a:tblGrid>
              <a:tr h="605499">
                <a:tc>
                  <a:txBody>
                    <a:bodyPr/>
                    <a:lstStyle/>
                    <a:p>
                      <a:r>
                        <a:rPr lang="fr-FR" dirty="0" smtClean="0"/>
                        <a:t>id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titre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auteur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id_reserv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Id_type</a:t>
                      </a:r>
                      <a:endParaRPr lang="fr-FR" dirty="0"/>
                    </a:p>
                  </a:txBody>
                  <a:tcPr/>
                </a:tc>
              </a:tr>
              <a:tr h="345999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aaa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NULL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45999"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bbb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Rectangle 40"/>
          <p:cNvSpPr/>
          <p:nvPr/>
        </p:nvSpPr>
        <p:spPr>
          <a:xfrm>
            <a:off x="2150533" y="4468151"/>
            <a:ext cx="1269041" cy="3556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734682" y="4499149"/>
            <a:ext cx="89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ID</a:t>
            </a:r>
            <a:endParaRPr lang="fr-FR" dirty="0"/>
          </a:p>
        </p:txBody>
      </p:sp>
      <p:sp>
        <p:nvSpPr>
          <p:cNvPr id="43" name="Rectangle à coins arrondis 42"/>
          <p:cNvSpPr/>
          <p:nvPr/>
        </p:nvSpPr>
        <p:spPr>
          <a:xfrm>
            <a:off x="3835399" y="4490514"/>
            <a:ext cx="1413934" cy="3693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Rechercher</a:t>
            </a:r>
            <a:endParaRPr lang="fr-FR" dirty="0"/>
          </a:p>
        </p:txBody>
      </p:sp>
      <p:sp>
        <p:nvSpPr>
          <p:cNvPr id="44" name="ZoneTexte 43"/>
          <p:cNvSpPr txBox="1"/>
          <p:nvPr/>
        </p:nvSpPr>
        <p:spPr>
          <a:xfrm>
            <a:off x="2485845" y="1932231"/>
            <a:ext cx="194957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Consulter</a:t>
            </a:r>
          </a:p>
          <a:p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Ajouter</a:t>
            </a:r>
          </a:p>
          <a:p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Modifier</a:t>
            </a:r>
          </a:p>
          <a:p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Supprimer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50533" y="4868481"/>
            <a:ext cx="1269041" cy="3556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742190" y="4878720"/>
            <a:ext cx="89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2150533" y="5302422"/>
            <a:ext cx="1269041" cy="3556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742190" y="5312661"/>
            <a:ext cx="89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auteur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403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794933" y="-969968"/>
            <a:ext cx="13986933" cy="8205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10837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70933" y="280256"/>
            <a:ext cx="2827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bg1"/>
                </a:solidFill>
              </a:rPr>
              <a:t>Library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5401733" y="297188"/>
            <a:ext cx="5147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bg1"/>
                </a:solidFill>
              </a:rPr>
              <a:t>Espace Bibliothécaire 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448574" y="1253066"/>
            <a:ext cx="1949570" cy="586597"/>
          </a:xfrm>
          <a:prstGeom prst="roundRect">
            <a:avLst/>
          </a:prstGeom>
          <a:solidFill>
            <a:schemeClr val="bg2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Gérer Abonne</a:t>
            </a:r>
          </a:p>
        </p:txBody>
      </p:sp>
      <p:sp>
        <p:nvSpPr>
          <p:cNvPr id="10" name="Rectangle à coins arrondis 9"/>
          <p:cNvSpPr/>
          <p:nvPr/>
        </p:nvSpPr>
        <p:spPr>
          <a:xfrm>
            <a:off x="2485845" y="1253066"/>
            <a:ext cx="1949570" cy="586597"/>
          </a:xfrm>
          <a:prstGeom prst="roundRect">
            <a:avLst/>
          </a:prstGeom>
          <a:solidFill>
            <a:schemeClr val="bg2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Gérer Ouvrage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4523116" y="1253065"/>
            <a:ext cx="2100053" cy="58659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Gérer TypeOuvrage</a:t>
            </a:r>
          </a:p>
        </p:txBody>
      </p:sp>
      <p:sp>
        <p:nvSpPr>
          <p:cNvPr id="27" name="Rectangle à coins arrondis 26"/>
          <p:cNvSpPr/>
          <p:nvPr/>
        </p:nvSpPr>
        <p:spPr>
          <a:xfrm>
            <a:off x="6710870" y="1253065"/>
            <a:ext cx="2100053" cy="586597"/>
          </a:xfrm>
          <a:prstGeom prst="roundRect">
            <a:avLst/>
          </a:prstGeom>
          <a:solidFill>
            <a:schemeClr val="bg2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Gérer Emprunt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40" name="Tableau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685922"/>
              </p:ext>
            </p:extLst>
          </p:nvPr>
        </p:nvGraphicFramePr>
        <p:xfrm>
          <a:off x="3539066" y="4341303"/>
          <a:ext cx="2460604" cy="1337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302"/>
                <a:gridCol w="1230302"/>
              </a:tblGrid>
              <a:tr h="605499">
                <a:tc>
                  <a:txBody>
                    <a:bodyPr/>
                    <a:lstStyle/>
                    <a:p>
                      <a:r>
                        <a:rPr lang="fr-FR" dirty="0" smtClean="0"/>
                        <a:t>id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type</a:t>
                      </a:r>
                      <a:endParaRPr lang="fr-FR" dirty="0"/>
                    </a:p>
                  </a:txBody>
                  <a:tcPr/>
                </a:tc>
              </a:tr>
              <a:tr h="345999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aaa</a:t>
                      </a:r>
                      <a:endParaRPr lang="fr-FR" dirty="0"/>
                    </a:p>
                  </a:txBody>
                  <a:tcPr/>
                </a:tc>
              </a:tr>
              <a:tr h="345999"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bbb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Rectangle 40"/>
          <p:cNvSpPr/>
          <p:nvPr/>
        </p:nvSpPr>
        <p:spPr>
          <a:xfrm>
            <a:off x="152400" y="4442333"/>
            <a:ext cx="1269041" cy="3556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-1000026" y="4464696"/>
            <a:ext cx="89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ID</a:t>
            </a:r>
            <a:endParaRPr lang="fr-FR" dirty="0"/>
          </a:p>
        </p:txBody>
      </p:sp>
      <p:sp>
        <p:nvSpPr>
          <p:cNvPr id="43" name="Rectangle à coins arrondis 42"/>
          <p:cNvSpPr/>
          <p:nvPr/>
        </p:nvSpPr>
        <p:spPr>
          <a:xfrm>
            <a:off x="1837266" y="4464696"/>
            <a:ext cx="1413934" cy="3693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Rechercher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152400" y="4842663"/>
            <a:ext cx="1269041" cy="3556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-992518" y="4844267"/>
            <a:ext cx="89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type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4598357" y="1916925"/>
            <a:ext cx="194957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Consulter</a:t>
            </a:r>
          </a:p>
          <a:p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Ajouter</a:t>
            </a:r>
          </a:p>
          <a:p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Modifier</a:t>
            </a:r>
          </a:p>
          <a:p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Supprimer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75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981200" y="-868368"/>
            <a:ext cx="13986933" cy="8205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10837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70933" y="280256"/>
            <a:ext cx="2827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bg1"/>
                </a:solidFill>
              </a:rPr>
              <a:t>Library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5401733" y="297188"/>
            <a:ext cx="5147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bg1"/>
                </a:solidFill>
              </a:rPr>
              <a:t>Espace Bibliothécaire 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448574" y="1253066"/>
            <a:ext cx="1949570" cy="586597"/>
          </a:xfrm>
          <a:prstGeom prst="roundRect">
            <a:avLst/>
          </a:prstGeom>
          <a:solidFill>
            <a:schemeClr val="bg2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Gérer Abonne</a:t>
            </a:r>
          </a:p>
        </p:txBody>
      </p:sp>
      <p:sp>
        <p:nvSpPr>
          <p:cNvPr id="10" name="Rectangle à coins arrondis 9"/>
          <p:cNvSpPr/>
          <p:nvPr/>
        </p:nvSpPr>
        <p:spPr>
          <a:xfrm>
            <a:off x="2485845" y="1253066"/>
            <a:ext cx="1949570" cy="586597"/>
          </a:xfrm>
          <a:prstGeom prst="roundRect">
            <a:avLst/>
          </a:prstGeom>
          <a:solidFill>
            <a:schemeClr val="bg2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Gérer Ouvrage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4523116" y="1253065"/>
            <a:ext cx="2100053" cy="586597"/>
          </a:xfrm>
          <a:prstGeom prst="roundRect">
            <a:avLst/>
          </a:prstGeom>
          <a:solidFill>
            <a:schemeClr val="bg2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Gérer TypeOuvrage</a:t>
            </a:r>
          </a:p>
        </p:txBody>
      </p:sp>
      <p:sp>
        <p:nvSpPr>
          <p:cNvPr id="27" name="Rectangle à coins arrondis 26"/>
          <p:cNvSpPr/>
          <p:nvPr/>
        </p:nvSpPr>
        <p:spPr>
          <a:xfrm>
            <a:off x="6710870" y="1253065"/>
            <a:ext cx="2100053" cy="58659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Gérer Emprunt</a:t>
            </a:r>
          </a:p>
        </p:txBody>
      </p:sp>
      <p:graphicFrame>
        <p:nvGraphicFramePr>
          <p:cNvPr id="40" name="Tableau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587411"/>
              </p:ext>
            </p:extLst>
          </p:nvPr>
        </p:nvGraphicFramePr>
        <p:xfrm>
          <a:off x="-209752" y="2734813"/>
          <a:ext cx="615151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302"/>
                <a:gridCol w="1230302"/>
                <a:gridCol w="1230302"/>
                <a:gridCol w="1230302"/>
                <a:gridCol w="1230302"/>
              </a:tblGrid>
              <a:tr h="605499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id_reserv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Id_livre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Titre_livre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id_abonne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Nom_abonne</a:t>
                      </a:r>
                      <a:endParaRPr lang="fr-FR" dirty="0"/>
                    </a:p>
                  </a:txBody>
                  <a:tcPr/>
                </a:tc>
              </a:tr>
              <a:tr h="345999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aaa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45999"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bbb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Rectangle 40"/>
          <p:cNvSpPr/>
          <p:nvPr/>
        </p:nvSpPr>
        <p:spPr>
          <a:xfrm>
            <a:off x="-651375" y="4700123"/>
            <a:ext cx="1269041" cy="3556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-626534" y="4269598"/>
            <a:ext cx="1338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ID_reserv</a:t>
            </a:r>
            <a:endParaRPr lang="fr-FR" dirty="0"/>
          </a:p>
        </p:txBody>
      </p:sp>
      <p:sp>
        <p:nvSpPr>
          <p:cNvPr id="43" name="Rectangle à coins arrondis 42"/>
          <p:cNvSpPr/>
          <p:nvPr/>
        </p:nvSpPr>
        <p:spPr>
          <a:xfrm>
            <a:off x="3816149" y="4721403"/>
            <a:ext cx="1413934" cy="3693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Rechercher</a:t>
            </a:r>
            <a:endParaRPr lang="fr-FR" dirty="0"/>
          </a:p>
        </p:txBody>
      </p:sp>
      <p:sp>
        <p:nvSpPr>
          <p:cNvPr id="44" name="ZoneTexte 43"/>
          <p:cNvSpPr txBox="1"/>
          <p:nvPr/>
        </p:nvSpPr>
        <p:spPr>
          <a:xfrm>
            <a:off x="6786111" y="1958195"/>
            <a:ext cx="194957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Consulter</a:t>
            </a:r>
          </a:p>
          <a:p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Valider</a:t>
            </a:r>
          </a:p>
          <a:p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Annuler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889644" y="4309268"/>
            <a:ext cx="127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id_livre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818387" y="4721403"/>
            <a:ext cx="1269041" cy="3556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286907" y="2234492"/>
            <a:ext cx="3173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Ouvrages empruntés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2283607" y="4309268"/>
            <a:ext cx="127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</a:t>
            </a:r>
            <a:r>
              <a:rPr lang="fr-FR" dirty="0" err="1" smtClean="0"/>
              <a:t>itre_livre</a:t>
            </a:r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2241105" y="4721403"/>
            <a:ext cx="1269041" cy="3556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96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981200" y="-868368"/>
            <a:ext cx="13986933" cy="8205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10837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70933" y="280256"/>
            <a:ext cx="2827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bg1"/>
                </a:solidFill>
              </a:rPr>
              <a:t>Library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5401733" y="297188"/>
            <a:ext cx="5147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bg1"/>
                </a:solidFill>
              </a:rPr>
              <a:t>Espace Bibliothécaire 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448574" y="1253066"/>
            <a:ext cx="1949570" cy="586597"/>
          </a:xfrm>
          <a:prstGeom prst="roundRect">
            <a:avLst/>
          </a:prstGeom>
          <a:solidFill>
            <a:schemeClr val="bg2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Gérer Abonne</a:t>
            </a:r>
          </a:p>
        </p:txBody>
      </p:sp>
      <p:sp>
        <p:nvSpPr>
          <p:cNvPr id="10" name="Rectangle à coins arrondis 9"/>
          <p:cNvSpPr/>
          <p:nvPr/>
        </p:nvSpPr>
        <p:spPr>
          <a:xfrm>
            <a:off x="2485845" y="1253066"/>
            <a:ext cx="1949570" cy="586597"/>
          </a:xfrm>
          <a:prstGeom prst="roundRect">
            <a:avLst/>
          </a:prstGeom>
          <a:solidFill>
            <a:schemeClr val="bg2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Gérer Ouvrage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4523116" y="1253065"/>
            <a:ext cx="2100053" cy="586597"/>
          </a:xfrm>
          <a:prstGeom prst="roundRect">
            <a:avLst/>
          </a:prstGeom>
          <a:solidFill>
            <a:schemeClr val="bg2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Gérer TypeOuvrage</a:t>
            </a:r>
          </a:p>
        </p:txBody>
      </p:sp>
      <p:sp>
        <p:nvSpPr>
          <p:cNvPr id="27" name="Rectangle à coins arrondis 26"/>
          <p:cNvSpPr/>
          <p:nvPr/>
        </p:nvSpPr>
        <p:spPr>
          <a:xfrm>
            <a:off x="6710870" y="1253065"/>
            <a:ext cx="2100053" cy="58659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Gérer Emprunt</a:t>
            </a:r>
          </a:p>
        </p:txBody>
      </p:sp>
      <p:graphicFrame>
        <p:nvGraphicFramePr>
          <p:cNvPr id="40" name="Tableau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712482"/>
              </p:ext>
            </p:extLst>
          </p:nvPr>
        </p:nvGraphicFramePr>
        <p:xfrm>
          <a:off x="-707547" y="4394666"/>
          <a:ext cx="8871990" cy="1706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665"/>
                <a:gridCol w="1478665"/>
                <a:gridCol w="1478665"/>
                <a:gridCol w="1478665"/>
                <a:gridCol w="1478665"/>
                <a:gridCol w="1478665"/>
              </a:tblGrid>
              <a:tr h="873462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id_reserv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Id_livre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Titre_livre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id_abonne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Nom_abonne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Statut_reserv</a:t>
                      </a:r>
                      <a:endParaRPr lang="fr-FR" dirty="0" smtClean="0"/>
                    </a:p>
                  </a:txBody>
                  <a:tcPr/>
                </a:tc>
              </a:tr>
              <a:tr h="416560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aaa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En attente</a:t>
                      </a:r>
                      <a:endParaRPr lang="fr-FR" dirty="0"/>
                    </a:p>
                  </a:txBody>
                  <a:tcPr/>
                </a:tc>
              </a:tr>
              <a:tr h="416560"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bbb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En attente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Rectangle 40"/>
          <p:cNvSpPr/>
          <p:nvPr/>
        </p:nvSpPr>
        <p:spPr>
          <a:xfrm>
            <a:off x="-17894" y="3668097"/>
            <a:ext cx="1269041" cy="3556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-51760" y="3201312"/>
            <a:ext cx="1338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ID_reserv</a:t>
            </a:r>
            <a:endParaRPr lang="fr-FR" dirty="0"/>
          </a:p>
        </p:txBody>
      </p:sp>
      <p:sp>
        <p:nvSpPr>
          <p:cNvPr id="43" name="Rectangle à coins arrondis 42"/>
          <p:cNvSpPr/>
          <p:nvPr/>
        </p:nvSpPr>
        <p:spPr>
          <a:xfrm>
            <a:off x="2046696" y="3647579"/>
            <a:ext cx="1413934" cy="3693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Rechercher</a:t>
            </a:r>
            <a:endParaRPr lang="fr-FR" dirty="0"/>
          </a:p>
        </p:txBody>
      </p:sp>
      <p:sp>
        <p:nvSpPr>
          <p:cNvPr id="44" name="ZoneTexte 43"/>
          <p:cNvSpPr txBox="1"/>
          <p:nvPr/>
        </p:nvSpPr>
        <p:spPr>
          <a:xfrm>
            <a:off x="6786111" y="1958195"/>
            <a:ext cx="194957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Consulter</a:t>
            </a:r>
          </a:p>
          <a:p>
            <a:r>
              <a:rPr lang="fr-FR" dirty="0" smtClean="0"/>
              <a:t>Valider</a:t>
            </a:r>
          </a:p>
          <a:p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Annuler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286907" y="2234492"/>
            <a:ext cx="3173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Statut réservation</a:t>
            </a:r>
            <a:endParaRPr lang="fr-FR" dirty="0"/>
          </a:p>
        </p:txBody>
      </p:sp>
      <p:sp>
        <p:nvSpPr>
          <p:cNvPr id="22" name="Rectangle à coins arrondis 21"/>
          <p:cNvSpPr/>
          <p:nvPr/>
        </p:nvSpPr>
        <p:spPr>
          <a:xfrm>
            <a:off x="3728448" y="3647579"/>
            <a:ext cx="1413934" cy="3693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Valider</a:t>
            </a:r>
            <a:endParaRPr lang="fr-FR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5573142" y="3647579"/>
            <a:ext cx="1413934" cy="3693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Annuler</a:t>
            </a:r>
          </a:p>
        </p:txBody>
      </p:sp>
    </p:spTree>
    <p:extLst>
      <p:ext uri="{BB962C8B-B14F-4D97-AF65-F5344CB8AC3E}">
        <p14:creationId xmlns:p14="http://schemas.microsoft.com/office/powerpoint/2010/main" val="328450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886748"/>
            <a:ext cx="12192000" cy="8205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10837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70933" y="280256"/>
            <a:ext cx="2827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bg1"/>
                </a:solidFill>
              </a:rPr>
              <a:t>Library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5401733" y="297188"/>
            <a:ext cx="5147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bg1"/>
                </a:solidFill>
              </a:rPr>
              <a:t>Espace Abonne 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448574" y="1253066"/>
            <a:ext cx="1949570" cy="58659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Gérer Profil</a:t>
            </a:r>
            <a:endParaRPr lang="fr-FR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2485845" y="1253066"/>
            <a:ext cx="1949570" cy="586597"/>
          </a:xfrm>
          <a:prstGeom prst="roundRect">
            <a:avLst/>
          </a:prstGeom>
          <a:solidFill>
            <a:schemeClr val="bg2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Gérer Réservation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48574" y="1932536"/>
            <a:ext cx="194957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Consulter</a:t>
            </a:r>
          </a:p>
          <a:p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Modifier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2573546" y="1932536"/>
            <a:ext cx="194957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Consulter Ouvrage</a:t>
            </a:r>
          </a:p>
          <a:p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Réserver Ouvrage</a:t>
            </a:r>
          </a:p>
        </p:txBody>
      </p:sp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021319"/>
              </p:ext>
            </p:extLst>
          </p:nvPr>
        </p:nvGraphicFramePr>
        <p:xfrm>
          <a:off x="448574" y="4416601"/>
          <a:ext cx="541866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</a:tblGrid>
              <a:tr h="286258">
                <a:tc>
                  <a:txBody>
                    <a:bodyPr/>
                    <a:lstStyle/>
                    <a:p>
                      <a:r>
                        <a:rPr lang="fr-FR" dirty="0" smtClean="0"/>
                        <a:t>id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adresse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id-_reserv</a:t>
                      </a:r>
                      <a:endParaRPr lang="fr-FR" dirty="0"/>
                    </a:p>
                  </a:txBody>
                  <a:tcPr/>
                </a:tc>
              </a:tr>
              <a:tr h="338454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aaa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NULL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2166573" y="3229512"/>
            <a:ext cx="1269041" cy="3556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3987799" y="3215780"/>
            <a:ext cx="1413934" cy="3693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Rechercher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634553" y="3215780"/>
            <a:ext cx="89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81689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292</Words>
  <Application>Microsoft Office PowerPoint</Application>
  <PresentationFormat>Grand écran</PresentationFormat>
  <Paragraphs>222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ILYAS</dc:creator>
  <cp:lastModifiedBy>ILYAS</cp:lastModifiedBy>
  <cp:revision>18</cp:revision>
  <dcterms:created xsi:type="dcterms:W3CDTF">2023-12-14T13:06:21Z</dcterms:created>
  <dcterms:modified xsi:type="dcterms:W3CDTF">2023-12-14T15:17:20Z</dcterms:modified>
</cp:coreProperties>
</file>