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6108A-3A14-409A-8789-D7052F1E4025}" v="49" dt="2020-05-06T11:49:5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407A-CF9F-45CF-ACFB-C8228F79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67725-2570-4CAE-AF31-8CCDDE22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8CEC-3B18-4229-99F4-48672EDF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D711-8DFF-475C-BE35-C8E767DF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AA9F-776C-44B4-9308-C9DDC25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2E94-96F1-44F1-BA38-CFBBAA8A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9D3FE-D074-4C4F-8650-AD730FAAD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40AB-BA11-428D-9973-0125D77A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9E45-9140-4044-B0CD-F844CE24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53D3-45AB-40DB-8A07-928370E5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A7CA0-1F17-441D-BB52-EC06A2BFA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E327A-D262-48D4-B0FA-5050D238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60E3-360C-4F49-8174-2F995E13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6332-9BB6-498A-9C53-EAAF11AD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3CBC-A92C-4B35-9FB0-C00B27D3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FEA0-2AB5-49B0-B7D2-DBE8FF5F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9924-F800-406F-B88B-A011B85F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09A0-E887-4356-B702-69C5BB28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1312-27B3-4E2C-AC59-B0531003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3272-644C-4F90-92BB-645B733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18CA-9313-4C0F-98F9-D2E2F543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E888B-9036-4E0A-AB5F-5D20A279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230A-00F3-4DEC-AAB8-EBD3B64C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F7D2-DF01-40F8-BE17-4B7D957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B3B0-0F45-47D3-9CEB-1AF146B6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C5F7-185C-4BE7-95CA-CBA56C19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6DFE-A0DB-42AA-9187-13CD3569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B64B5-D227-4392-BDC0-F3634EBC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75334-2298-45FC-8089-F83AE019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43D91-CFEC-445C-BAE9-64CE1720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9EB4C-30C1-4115-86C0-CA575500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7547-E468-4931-87EF-EEA295A9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EDD3A-B03A-4B4D-89CA-898B3733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36F6-07AE-43AB-B73C-B2E2A327B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8587F-6DC1-427C-9715-DDB565C0D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5410D-0644-4B82-9876-F7BD4FC95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FAED4-B878-4AD6-91FA-5B83B8F1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473E-7680-4395-99EA-F174F5B8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08A04-422C-45B1-B91D-91FD0FCC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FDE7-BA65-409E-BF13-9CEF7AE1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9734A-EEE1-4D2D-8E20-27CF4F9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5EED9-6E3B-471C-BFDA-B3B409AF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4AEB8-7553-406F-B96C-3CC82BC9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6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84E6B-A6D6-4209-BAC8-F18250F3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B3BEE-3A4B-44E3-A4D5-EB86A834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88D3F-3C52-4013-9940-51AB3EB5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10EE-F8ED-40F9-897E-551266BA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A2E0-C597-4CAE-9359-5F7FAC42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34DA6-BC70-463C-A3BA-C01670CF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AE4B3-5A59-4416-BBC4-A05AD028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36571-9B06-483A-BE58-EBF08D69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3BD6-B076-415B-B9B7-7EC77EF5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5E50-CE93-4F9A-AD77-8D4401B3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47DB8-AACD-4AE4-8F62-F2A0CD829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18114-CB24-4B1D-AB1C-900817D8E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B5E1-B2F7-4725-86FF-0697D6B3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FE27-7307-4E85-B205-A7D8B6D7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ACFB7-2E15-47C1-8604-956F4D57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F4344-2BCE-43E4-863E-333B3B52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9FBB2-9EA8-4767-88C8-823AE775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F7DC-D40A-4002-BC50-A5821BD19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6AE2-C78F-4306-B0F7-EC520A4986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FC85-E2CC-4D1E-972B-4E0856F15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0772-E68A-48D1-B321-B34DFD0D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2BA0A-11A4-4875-98D5-AEF95CF52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F7F6-8DB3-4CAD-A09F-7C62C97C1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18" y="199542"/>
            <a:ext cx="3472070" cy="73294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Rock_Way_4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EE8CB-CBF1-4058-947C-894414C91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5A651-1613-416E-A4B6-88E1DA3D0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9" t="19595" r="5735" b="9047"/>
          <a:stretch/>
        </p:blipFill>
        <p:spPr>
          <a:xfrm>
            <a:off x="478266" y="932483"/>
            <a:ext cx="11710992" cy="5383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37179-1CCC-44AD-85CC-3EB749F13F55}"/>
              </a:ext>
            </a:extLst>
          </p:cNvPr>
          <p:cNvSpPr txBox="1"/>
          <p:nvPr/>
        </p:nvSpPr>
        <p:spPr>
          <a:xfrm>
            <a:off x="7235686" y="755374"/>
            <a:ext cx="4094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מעתקים כל הפקודה לתוך מערך מחרוזות</a:t>
            </a:r>
          </a:p>
          <a:p>
            <a:pPr algn="r" rtl="1"/>
            <a:r>
              <a:rPr lang="en-US" dirty="0"/>
              <a:t>(return String[])</a:t>
            </a:r>
          </a:p>
          <a:p>
            <a:pPr algn="r" rtl="1"/>
            <a:r>
              <a:rPr lang="en-US" dirty="0"/>
              <a:t>*</a:t>
            </a:r>
            <a:r>
              <a:rPr lang="he-IL" dirty="0"/>
              <a:t>יש כלי שנקרא </a:t>
            </a:r>
            <a:r>
              <a:rPr lang="en-US" dirty="0"/>
              <a:t> “scanner”</a:t>
            </a:r>
            <a:endParaRPr lang="he-IL" dirty="0"/>
          </a:p>
          <a:p>
            <a:pPr algn="r" rtl="1"/>
            <a:r>
              <a:rPr lang="he-IL" dirty="0"/>
              <a:t>שיודע להבדיל בין ה </a:t>
            </a:r>
            <a:r>
              <a:rPr lang="en-US" dirty="0"/>
              <a:t> “tabs”</a:t>
            </a:r>
          </a:p>
          <a:p>
            <a:pPr algn="r" rtl="1"/>
            <a:r>
              <a:rPr lang="he-IL" dirty="0"/>
              <a:t>ומפרש את זה כהפרדה (צריך ללמוד על זה).</a:t>
            </a:r>
          </a:p>
          <a:p>
            <a:pPr algn="r" rtl="1"/>
            <a:r>
              <a:rPr lang="he-IL" dirty="0"/>
              <a:t>אחר כך.</a:t>
            </a:r>
          </a:p>
          <a:p>
            <a:pPr algn="r" rtl="1"/>
            <a:r>
              <a:rPr lang="en-US" dirty="0" err="1"/>
              <a:t>S.Next</a:t>
            </a:r>
            <a:r>
              <a:rPr lang="en-US" dirty="0"/>
              <a:t> </a:t>
            </a:r>
            <a:r>
              <a:rPr lang="he-IL" dirty="0"/>
              <a:t>עוברים על כל שורה בקוד ומכנסים אותה למערך.</a:t>
            </a:r>
          </a:p>
        </p:txBody>
      </p:sp>
    </p:spTree>
    <p:extLst>
      <p:ext uri="{BB962C8B-B14F-4D97-AF65-F5344CB8AC3E}">
        <p14:creationId xmlns:p14="http://schemas.microsoft.com/office/powerpoint/2010/main" val="17331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5E4F8B-7219-41FC-8C40-89526227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" t="24865" r="7439" b="4970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4AD15F-35F6-4F1A-AF81-C05DE327140D}"/>
              </a:ext>
            </a:extLst>
          </p:cNvPr>
          <p:cNvSpPr txBox="1"/>
          <p:nvPr/>
        </p:nvSpPr>
        <p:spPr>
          <a:xfrm>
            <a:off x="6191040" y="2243938"/>
            <a:ext cx="5349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" עובר על כל מילה וקורא ומפרש אותה לפי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he-IL" dirty="0">
                <a:solidFill>
                  <a:srgbClr val="FF0000"/>
                </a:solidFill>
              </a:rPr>
              <a:t>"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MAP: </a:t>
            </a:r>
            <a:r>
              <a:rPr lang="he-IL" dirty="0">
                <a:solidFill>
                  <a:srgbClr val="FF0000"/>
                </a:solidFill>
              </a:rPr>
              <a:t>לוקח סטרינג וקורא למחלקה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e-IL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Command</a:t>
            </a:r>
            <a:r>
              <a:rPr lang="he-IL" dirty="0">
                <a:solidFill>
                  <a:srgbClr val="FF0000"/>
                </a:solidFill>
              </a:rPr>
              <a:t>"</a:t>
            </a:r>
          </a:p>
          <a:p>
            <a:endParaRPr lang="he-IL" dirty="0">
              <a:solidFill>
                <a:srgbClr val="FF0000"/>
              </a:solidFill>
            </a:endParaRPr>
          </a:p>
          <a:p>
            <a:endParaRPr lang="he-IL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F4EF1-06FB-4B65-A4AC-666355D4AC33}"/>
              </a:ext>
            </a:extLst>
          </p:cNvPr>
          <p:cNvSpPr txBox="1"/>
          <p:nvPr/>
        </p:nvSpPr>
        <p:spPr>
          <a:xfrm>
            <a:off x="3246782" y="2828834"/>
            <a:ext cx="2292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לפי הפקודה הוא מחזיר כמה צריך לקדם את האינדקס כדי שיקלוט את הפקודה הבאה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5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1C15F-1265-40EB-9E78-1C21059F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1" t="20663" r="13586" b="26558"/>
          <a:stretch/>
        </p:blipFill>
        <p:spPr>
          <a:xfrm>
            <a:off x="-27933" y="0"/>
            <a:ext cx="12219933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EF3E3-313E-412D-9089-44F3FF48CD77}"/>
              </a:ext>
            </a:extLst>
          </p:cNvPr>
          <p:cNvSpPr txBox="1"/>
          <p:nvPr/>
        </p:nvSpPr>
        <p:spPr>
          <a:xfrm>
            <a:off x="5300870" y="371061"/>
            <a:ext cx="66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ה </a:t>
            </a:r>
            <a:r>
              <a:rPr lang="en-US" dirty="0">
                <a:solidFill>
                  <a:srgbClr val="FF0000"/>
                </a:solidFill>
              </a:rPr>
              <a:t>symbol table</a:t>
            </a:r>
            <a:r>
              <a:rPr lang="he-IL" dirty="0">
                <a:solidFill>
                  <a:srgbClr val="FF0000"/>
                </a:solidFill>
              </a:rPr>
              <a:t> תכיל את כל המשתנים והערך שלהם יהיה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(אנחנו נכין </a:t>
            </a:r>
            <a:r>
              <a:rPr lang="en-US" dirty="0">
                <a:solidFill>
                  <a:srgbClr val="FF0000"/>
                </a:solidFill>
              </a:rPr>
              <a:t>symbol table</a:t>
            </a:r>
            <a:r>
              <a:rPr lang="he-IL" dirty="0">
                <a:solidFill>
                  <a:srgbClr val="FF0000"/>
                </a:solidFill>
              </a:rPr>
              <a:t> שמכילה את כל המשתנים ומגדרים להם שהערך יהיה 0 ואם בבקודה יהיה שינוי לערך המשתנה אז נקרא למחלקת </a:t>
            </a:r>
            <a:r>
              <a:rPr lang="en-US" dirty="0">
                <a:solidFill>
                  <a:srgbClr val="FF0000"/>
                </a:solidFill>
              </a:rPr>
              <a:t>symbol table </a:t>
            </a:r>
            <a:r>
              <a:rPr lang="he-IL" dirty="0">
                <a:solidFill>
                  <a:srgbClr val="FF0000"/>
                </a:solidFill>
              </a:rPr>
              <a:t> ונשנה את הערך.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9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E09D2-67D9-410A-BE5D-C8936F1BD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5" t="17569" r="12718" b="24238"/>
          <a:stretch/>
        </p:blipFill>
        <p:spPr>
          <a:xfrm>
            <a:off x="-444" y="0"/>
            <a:ext cx="1219244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2519E-11B4-45E9-B99B-9B3D71E74F92}"/>
              </a:ext>
            </a:extLst>
          </p:cNvPr>
          <p:cNvSpPr txBox="1"/>
          <p:nvPr/>
        </p:nvSpPr>
        <p:spPr>
          <a:xfrm>
            <a:off x="8269357" y="940903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סיכום:אנחנו נצאור מחלקה </a:t>
            </a:r>
            <a:r>
              <a:rPr lang="en-US" dirty="0">
                <a:solidFill>
                  <a:srgbClr val="FF0000"/>
                </a:solidFill>
              </a:rPr>
              <a:t>command</a:t>
            </a:r>
            <a:r>
              <a:rPr lang="he-IL" dirty="0">
                <a:solidFill>
                  <a:srgbClr val="FF0000"/>
                </a:solidFill>
              </a:rPr>
              <a:t> בתוך המחלקה הזאת נצור פונקציה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he-IL" dirty="0">
                <a:solidFill>
                  <a:srgbClr val="FF0000"/>
                </a:solidFill>
              </a:rPr>
              <a:t> שנקראת </a:t>
            </a:r>
            <a:r>
              <a:rPr lang="en-US" dirty="0" err="1">
                <a:solidFill>
                  <a:srgbClr val="FF0000"/>
                </a:solidFill>
              </a:rPr>
              <a:t>docommand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e-IL" dirty="0">
                <a:solidFill>
                  <a:srgbClr val="FF0000"/>
                </a:solidFill>
              </a:rPr>
              <a:t> שכל מחלקה יורשת ממנה עושה לה אנסטאנס המתאים לה.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8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99D14-F7CF-4758-B6DE-A41E09545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6" t="27428" r="12067" b="58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A8ECFC-8816-45D9-B5E9-FD55E44FAA66}"/>
              </a:ext>
            </a:extLst>
          </p:cNvPr>
          <p:cNvSpPr txBox="1"/>
          <p:nvPr/>
        </p:nvSpPr>
        <p:spPr>
          <a:xfrm>
            <a:off x="278296" y="808383"/>
            <a:ext cx="2968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מה שאנחנו עושים ניגש למחלקה </a:t>
            </a:r>
            <a:r>
              <a:rPr lang="en-US" dirty="0">
                <a:solidFill>
                  <a:srgbClr val="FF0000"/>
                </a:solidFill>
              </a:rPr>
              <a:t>symbol table</a:t>
            </a:r>
            <a:r>
              <a:rPr lang="he-IL" dirty="0">
                <a:solidFill>
                  <a:srgbClr val="FF0000"/>
                </a:solidFill>
              </a:rPr>
              <a:t> נשלוף את הערך של המשתנה ואז נבדוק כמו שרשום למטה.</a:t>
            </a:r>
          </a:p>
          <a:p>
            <a:pPr algn="r" rtl="1"/>
            <a:r>
              <a:rPr lang="en-US" dirty="0" err="1">
                <a:solidFill>
                  <a:srgbClr val="FF0000"/>
                </a:solidFill>
              </a:rPr>
              <a:t>ConditionParser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אמורה להיות דומה למחלקה </a:t>
            </a:r>
            <a:r>
              <a:rPr lang="en-US" dirty="0">
                <a:solidFill>
                  <a:srgbClr val="FF0000"/>
                </a:solidFill>
              </a:rPr>
              <a:t>command </a:t>
            </a:r>
            <a:r>
              <a:rPr lang="he-IL" dirty="0">
                <a:solidFill>
                  <a:srgbClr val="FF0000"/>
                </a:solidFill>
              </a:rPr>
              <a:t> ולכן היא יורשת אותה.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C5D503-F28A-4C33-B38D-F17040851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t="18447" r="10693" b="224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1026A-E609-4CB8-8831-7AD4015215B4}"/>
              </a:ext>
            </a:extLst>
          </p:cNvPr>
          <p:cNvSpPr txBox="1"/>
          <p:nvPr/>
        </p:nvSpPr>
        <p:spPr>
          <a:xfrm>
            <a:off x="4501662" y="337625"/>
            <a:ext cx="27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אותו עקרון כמו בשקף הקודם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7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1BA1D3-E48A-4CAD-9328-F46354DDB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" t="13520" r="7578" b="1136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92F562-13D4-47C7-A3DC-C89429E51633}"/>
              </a:ext>
            </a:extLst>
          </p:cNvPr>
          <p:cNvSpPr txBox="1"/>
          <p:nvPr/>
        </p:nvSpPr>
        <p:spPr>
          <a:xfrm>
            <a:off x="10084904" y="140677"/>
            <a:ext cx="19007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יצירת המחלקה </a:t>
            </a:r>
          </a:p>
          <a:p>
            <a:pPr algn="r" rtl="1"/>
            <a:r>
              <a:rPr lang="en-US" dirty="0">
                <a:solidFill>
                  <a:srgbClr val="FF0000"/>
                </a:solidFill>
              </a:rPr>
              <a:t>Expression</a:t>
            </a:r>
          </a:p>
          <a:p>
            <a:pPr algn="r" rtl="1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e-IL" dirty="0">
                <a:solidFill>
                  <a:srgbClr val="FF0000"/>
                </a:solidFill>
              </a:rPr>
              <a:t>שמכילה את הפונקציה </a:t>
            </a:r>
            <a:r>
              <a:rPr lang="en-US" dirty="0">
                <a:solidFill>
                  <a:srgbClr val="FF0000"/>
                </a:solidFill>
              </a:rPr>
              <a:t>calculate()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שדומה ל</a:t>
            </a:r>
            <a:r>
              <a:rPr lang="en-US" dirty="0">
                <a:solidFill>
                  <a:srgbClr val="FF0000"/>
                </a:solidFill>
              </a:rPr>
              <a:t>do command</a:t>
            </a:r>
            <a:r>
              <a:rPr lang="he-IL" dirty="0">
                <a:solidFill>
                  <a:srgbClr val="FF0000"/>
                </a:solidFill>
              </a:rPr>
              <a:t>.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במחלקה 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algn="r" rtl="1"/>
            <a:r>
              <a:rPr lang="en-US" dirty="0" err="1">
                <a:solidFill>
                  <a:srgbClr val="FF0000"/>
                </a:solidFill>
              </a:rPr>
              <a:t>BinaryExpression</a:t>
            </a:r>
            <a:endParaRPr lang="en-US" dirty="0">
              <a:solidFill>
                <a:srgbClr val="FF0000"/>
              </a:solidFill>
            </a:endParaRP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יהיה </a:t>
            </a:r>
            <a:r>
              <a:rPr lang="en-US" dirty="0">
                <a:solidFill>
                  <a:srgbClr val="FF0000"/>
                </a:solidFill>
              </a:rPr>
              <a:t>left </a:t>
            </a:r>
            <a:r>
              <a:rPr lang="he-IL" dirty="0">
                <a:solidFill>
                  <a:srgbClr val="FF0000"/>
                </a:solidFill>
              </a:rPr>
              <a:t>ו </a:t>
            </a:r>
            <a:r>
              <a:rPr lang="en-US" dirty="0">
                <a:solidFill>
                  <a:srgbClr val="FF0000"/>
                </a:solidFill>
              </a:rPr>
              <a:t>right 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לפי העדיפות</a:t>
            </a:r>
          </a:p>
          <a:p>
            <a:pPr algn="r" rtl="1"/>
            <a:endParaRPr lang="en-US" dirty="0">
              <a:solidFill>
                <a:srgbClr val="FF0000"/>
              </a:solidFill>
            </a:endParaRPr>
          </a:p>
          <a:p>
            <a:pPr algn="r" rt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4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84E099-0851-494B-ADAD-CB6D49188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6" t="20908" r="10114" b="89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AC139-5CAE-4820-861A-B0F5DAB811E7}"/>
              </a:ext>
            </a:extLst>
          </p:cNvPr>
          <p:cNvSpPr txBox="1"/>
          <p:nvPr/>
        </p:nvSpPr>
        <p:spPr>
          <a:xfrm>
            <a:off x="10482470" y="1736035"/>
            <a:ext cx="1563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צריך לממש את זה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לא לדאוג יש לי מחלקה שכבר ממשת את הדבר הזה פשוט צריך לדעת איך לקשר אוצה עם ה </a:t>
            </a:r>
            <a:r>
              <a:rPr lang="en-US" dirty="0">
                <a:solidFill>
                  <a:srgbClr val="FF000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27724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9D21B8-5678-4306-9944-D06953D48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1" t="20662" r="17174" b="81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9B969-0E16-48F9-B618-1A49A3B2D463}"/>
              </a:ext>
            </a:extLst>
          </p:cNvPr>
          <p:cNvSpPr txBox="1"/>
          <p:nvPr/>
        </p:nvSpPr>
        <p:spPr>
          <a:xfrm>
            <a:off x="516835" y="2107096"/>
            <a:ext cx="57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קישור בין </a:t>
            </a:r>
            <a:r>
              <a:rPr lang="en-US" dirty="0">
                <a:solidFill>
                  <a:srgbClr val="FF0000"/>
                </a:solidFill>
              </a:rPr>
              <a:t>Command </a:t>
            </a:r>
            <a:r>
              <a:rPr lang="he-IL" dirty="0">
                <a:solidFill>
                  <a:srgbClr val="FF0000"/>
                </a:solidFill>
              </a:rPr>
              <a:t> ל </a:t>
            </a:r>
            <a:r>
              <a:rPr lang="en-US" dirty="0">
                <a:solidFill>
                  <a:srgbClr val="FF0000"/>
                </a:solidFill>
              </a:rPr>
              <a:t>Expression</a:t>
            </a:r>
            <a:r>
              <a:rPr lang="he-IL" dirty="0">
                <a:solidFill>
                  <a:srgbClr val="FF0000"/>
                </a:solidFill>
              </a:rPr>
              <a:t> זה יהיה באמצעות מחלקה שנקראת </a:t>
            </a:r>
            <a:r>
              <a:rPr lang="en-US" dirty="0">
                <a:solidFill>
                  <a:srgbClr val="FF0000"/>
                </a:solidFill>
              </a:rPr>
              <a:t>Command Expression</a:t>
            </a:r>
            <a:r>
              <a:rPr lang="he-IL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8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7180E8EA436A44B671517DE9BE91D8" ma:contentTypeVersion="2" ma:contentTypeDescription="Create a new document." ma:contentTypeScope="" ma:versionID="16857c3e793a7ee620380bc6385eed35">
  <xsd:schema xmlns:xsd="http://www.w3.org/2001/XMLSchema" xmlns:xs="http://www.w3.org/2001/XMLSchema" xmlns:p="http://schemas.microsoft.com/office/2006/metadata/properties" xmlns:ns3="8608fd67-9bae-4f3d-9b43-cc2aeba644e3" targetNamespace="http://schemas.microsoft.com/office/2006/metadata/properties" ma:root="true" ma:fieldsID="1589333cd180d26584ebd92c0de3c3b2" ns3:_="">
    <xsd:import namespace="8608fd67-9bae-4f3d-9b43-cc2aeba644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8fd67-9bae-4f3d-9b43-cc2aeba644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E37B-E602-4B51-86B0-84E563BEC4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8fd67-9bae-4f3d-9b43-cc2aeba64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A977D2-1B6F-4622-9EFD-F0BD06E225F2}">
  <ds:schemaRefs>
    <ds:schemaRef ds:uri="http://schemas.openxmlformats.org/package/2006/metadata/core-properties"/>
    <ds:schemaRef ds:uri="http://purl.org/dc/terms/"/>
    <ds:schemaRef ds:uri="8608fd67-9bae-4f3d-9b43-cc2aeba644e3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2967F95-F372-4F80-87CE-857B01883F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244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Rock_Way_4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Rock_Way_4</dc:title>
  <dc:creator>Shhade Najeeb</dc:creator>
  <cp:lastModifiedBy>Shhade Najeeb</cp:lastModifiedBy>
  <cp:revision>3</cp:revision>
  <dcterms:created xsi:type="dcterms:W3CDTF">2020-05-06T08:27:38Z</dcterms:created>
  <dcterms:modified xsi:type="dcterms:W3CDTF">2020-05-06T11:57:16Z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0x0101003A7180E8EA436A44B671517DE9BE91D8</vt:lpwstr>
  </property>
</Properties>
</file>