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FFB9A-EA9B-4808-AE78-2B6C7B8CF2C4}" v="3" dt="2021-08-09T09:32:03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Work Environment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Team-work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Employee Retention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92B55B0-D822-4E56-9041-3406334DBD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Policies</a:t>
          </a:r>
          <a:endParaRPr lang="en-US" dirty="0"/>
        </a:p>
      </dgm:t>
    </dgm:pt>
    <dgm:pt modelId="{288D950C-256C-42C8-8E0A-10DC7268AAC5}" type="parTrans" cxnId="{A49BDB88-7EE6-437B-A510-71C32CE224BC}">
      <dgm:prSet/>
      <dgm:spPr/>
      <dgm:t>
        <a:bodyPr/>
        <a:lstStyle/>
        <a:p>
          <a:endParaRPr lang="en-US"/>
        </a:p>
      </dgm:t>
    </dgm:pt>
    <dgm:pt modelId="{018022C9-2B46-4EDE-8E53-0A57B6E416E5}" type="sibTrans" cxnId="{A49BDB88-7EE6-437B-A510-71C32CE224BC}">
      <dgm:prSet/>
      <dgm:spPr/>
      <dgm:t>
        <a:bodyPr/>
        <a:lstStyle/>
        <a:p>
          <a:endParaRPr lang="en-US"/>
        </a:p>
      </dgm:t>
    </dgm:pt>
    <dgm:pt modelId="{F59D0D30-D462-4ADF-BFB7-B2D3ECCE8E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Career Growth</a:t>
          </a:r>
          <a:endParaRPr lang="en-US" dirty="0"/>
        </a:p>
      </dgm:t>
    </dgm:pt>
    <dgm:pt modelId="{E9831F28-4F09-47A6-BA53-BC4B1FF78F9D}" type="parTrans" cxnId="{5D8E4127-F0E2-4B05-8738-2A6FDCB320EC}">
      <dgm:prSet/>
      <dgm:spPr/>
      <dgm:t>
        <a:bodyPr/>
        <a:lstStyle/>
        <a:p>
          <a:endParaRPr lang="en-US"/>
        </a:p>
      </dgm:t>
    </dgm:pt>
    <dgm:pt modelId="{EC3852E0-B9DD-4B1B-A485-A67007908BFD}" type="sibTrans" cxnId="{5D8E4127-F0E2-4B05-8738-2A6FDCB320EC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5"/>
      <dgm:spPr/>
    </dgm:pt>
    <dgm:pt modelId="{7C175B98-93F4-4D7C-BB95-1514AB879CD5}" type="pres">
      <dgm:prSet presAssocID="{40FC4FFE-8987-4A26-B7F4-8A516F18ADAE}" presName="iconRect" presStyleLbl="node1" presStyleIdx="0" presStyleCnt="5" custLinFactNeighborX="-850" custLinFactNeighborY="8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5"/>
      <dgm:spPr/>
    </dgm:pt>
    <dgm:pt modelId="{DB4CA7C4-FCA1-4127-B20A-2A5C031A3CF4}" type="pres">
      <dgm:prSet presAssocID="{49225C73-1633-42F1-AB3B-7CB183E5F8B8}" presName="iconRect" presStyleLbl="node1" presStyleIdx="1" presStyleCnt="5" custLinFactNeighborY="6806"/>
      <dgm:spPr>
        <a:blipFill>
          <a:blip xmlns:r="http://schemas.openxmlformats.org/officeDocument/2006/relationships" r:embed="rId2"/>
          <a:srcRect/>
          <a:stretch>
            <a:fillRect l="-1000" r="-1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5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5"/>
      <dgm:spPr/>
    </dgm:pt>
    <dgm:pt modelId="{39509775-983E-4110-B989-EE2CD6514BE0}" type="pres">
      <dgm:prSet presAssocID="{1C383F32-22E8-4F62-A3E0-BDC3D5F48992}" presName="iconRect" presStyleLbl="node1" presStyleIdx="2" presStyleCnt="5"/>
      <dgm:spPr>
        <a:blipFill>
          <a:blip xmlns:r="http://schemas.openxmlformats.org/officeDocument/2006/relationships" r:embed="rId3"/>
          <a:srcRect/>
          <a:stretch>
            <a:fillRect l="-37000" r="-37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5">
        <dgm:presLayoutVars>
          <dgm:chMax val="1"/>
          <dgm:chPref val="1"/>
        </dgm:presLayoutVars>
      </dgm:prSet>
      <dgm:spPr/>
    </dgm:pt>
    <dgm:pt modelId="{DD1B2761-0848-41B5-A4BA-CF09DE51DA72}" type="pres">
      <dgm:prSet presAssocID="{8500F72A-2C6D-4FDF-9C1D-CA691380EB0B}" presName="sibTrans" presStyleCnt="0"/>
      <dgm:spPr/>
    </dgm:pt>
    <dgm:pt modelId="{2B7CF2DD-1789-41D6-8311-1A399EEADF13}" type="pres">
      <dgm:prSet presAssocID="{792B55B0-D822-4E56-9041-3406334DBD31}" presName="compNode" presStyleCnt="0"/>
      <dgm:spPr/>
    </dgm:pt>
    <dgm:pt modelId="{E923FB34-B199-4B98-99C5-3E8B3C05D920}" type="pres">
      <dgm:prSet presAssocID="{792B55B0-D822-4E56-9041-3406334DBD31}" presName="iconBgRect" presStyleLbl="bgShp" presStyleIdx="3" presStyleCnt="5"/>
      <dgm:spPr/>
    </dgm:pt>
    <dgm:pt modelId="{5C47C0F1-0524-4B7B-B970-2E9B420253AA}" type="pres">
      <dgm:prSet presAssocID="{792B55B0-D822-4E56-9041-3406334DBD31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3DB17A1-04BB-47E3-9844-535A8B2B7888}" type="pres">
      <dgm:prSet presAssocID="{792B55B0-D822-4E56-9041-3406334DBD31}" presName="spaceRect" presStyleCnt="0"/>
      <dgm:spPr/>
    </dgm:pt>
    <dgm:pt modelId="{E7B6E372-5187-4913-BB4D-4BF9D4A594A9}" type="pres">
      <dgm:prSet presAssocID="{792B55B0-D822-4E56-9041-3406334DBD31}" presName="textRect" presStyleLbl="revTx" presStyleIdx="3" presStyleCnt="5">
        <dgm:presLayoutVars>
          <dgm:chMax val="1"/>
          <dgm:chPref val="1"/>
        </dgm:presLayoutVars>
      </dgm:prSet>
      <dgm:spPr/>
    </dgm:pt>
    <dgm:pt modelId="{6EDF0B8E-F8B3-4492-BCEB-B1375C17EC08}" type="pres">
      <dgm:prSet presAssocID="{018022C9-2B46-4EDE-8E53-0A57B6E416E5}" presName="sibTrans" presStyleCnt="0"/>
      <dgm:spPr/>
    </dgm:pt>
    <dgm:pt modelId="{6467A27E-3DD5-4F90-8764-3EFAF9562D99}" type="pres">
      <dgm:prSet presAssocID="{F59D0D30-D462-4ADF-BFB7-B2D3ECCE8EE3}" presName="compNode" presStyleCnt="0"/>
      <dgm:spPr/>
    </dgm:pt>
    <dgm:pt modelId="{82A028C9-FC0E-43F3-83D6-1334F40AFB65}" type="pres">
      <dgm:prSet presAssocID="{F59D0D30-D462-4ADF-BFB7-B2D3ECCE8EE3}" presName="iconBgRect" presStyleLbl="bgShp" presStyleIdx="4" presStyleCnt="5"/>
      <dgm:spPr/>
    </dgm:pt>
    <dgm:pt modelId="{53469D51-ADE5-4CE5-91B6-CB36BF9A0B5F}" type="pres">
      <dgm:prSet presAssocID="{F59D0D30-D462-4ADF-BFB7-B2D3ECCE8EE3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A2332B4D-E375-4D15-BA63-992D647D8F5D}" type="pres">
      <dgm:prSet presAssocID="{F59D0D30-D462-4ADF-BFB7-B2D3ECCE8EE3}" presName="spaceRect" presStyleCnt="0"/>
      <dgm:spPr/>
    </dgm:pt>
    <dgm:pt modelId="{26880A0F-7098-46D5-9421-03975A08D1B9}" type="pres">
      <dgm:prSet presAssocID="{F59D0D30-D462-4ADF-BFB7-B2D3ECCE8E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D8E4127-F0E2-4B05-8738-2A6FDCB320EC}" srcId="{01A66772-F185-4D58-B8BB-E9370D7A7A2B}" destId="{F59D0D30-D462-4ADF-BFB7-B2D3ECCE8EE3}" srcOrd="4" destOrd="0" parTransId="{E9831F28-4F09-47A6-BA53-BC4B1FF78F9D}" sibTransId="{EC3852E0-B9DD-4B1B-A485-A67007908BF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E956CF7B-3DAA-4E59-A867-9A13D5C8DA64}" type="presOf" srcId="{792B55B0-D822-4E56-9041-3406334DBD31}" destId="{E7B6E372-5187-4913-BB4D-4BF9D4A594A9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A49BDB88-7EE6-437B-A510-71C32CE224BC}" srcId="{01A66772-F185-4D58-B8BB-E9370D7A7A2B}" destId="{792B55B0-D822-4E56-9041-3406334DBD31}" srcOrd="3" destOrd="0" parTransId="{288D950C-256C-42C8-8E0A-10DC7268AAC5}" sibTransId="{018022C9-2B46-4EDE-8E53-0A57B6E416E5}"/>
    <dgm:cxn modelId="{31374BCC-94DE-4B3F-9FCF-647A3F729E19}" type="presOf" srcId="{F59D0D30-D462-4ADF-BFB7-B2D3ECCE8EE3}" destId="{26880A0F-7098-46D5-9421-03975A08D1B9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C7FB325A-28AA-44BE-89AA-D9F76561D399}" type="presParOf" srcId="{50B3CE7C-E10B-4E23-BD93-03664997C932}" destId="{DD1B2761-0848-41B5-A4BA-CF09DE51DA72}" srcOrd="5" destOrd="0" presId="urn:microsoft.com/office/officeart/2018/5/layout/IconCircleLabelList"/>
    <dgm:cxn modelId="{3C09F9FC-7CFD-4840-A942-16C02B095432}" type="presParOf" srcId="{50B3CE7C-E10B-4E23-BD93-03664997C932}" destId="{2B7CF2DD-1789-41D6-8311-1A399EEADF13}" srcOrd="6" destOrd="0" presId="urn:microsoft.com/office/officeart/2018/5/layout/IconCircleLabelList"/>
    <dgm:cxn modelId="{DDC0D181-B879-4FFA-855F-EB43FF12B4BE}" type="presParOf" srcId="{2B7CF2DD-1789-41D6-8311-1A399EEADF13}" destId="{E923FB34-B199-4B98-99C5-3E8B3C05D920}" srcOrd="0" destOrd="0" presId="urn:microsoft.com/office/officeart/2018/5/layout/IconCircleLabelList"/>
    <dgm:cxn modelId="{EE6CFE4A-3187-492D-AEAF-5DD1F2F5366B}" type="presParOf" srcId="{2B7CF2DD-1789-41D6-8311-1A399EEADF13}" destId="{5C47C0F1-0524-4B7B-B970-2E9B420253AA}" srcOrd="1" destOrd="0" presId="urn:microsoft.com/office/officeart/2018/5/layout/IconCircleLabelList"/>
    <dgm:cxn modelId="{7104A6E4-B0DA-4254-AA86-72F19F63719D}" type="presParOf" srcId="{2B7CF2DD-1789-41D6-8311-1A399EEADF13}" destId="{83DB17A1-04BB-47E3-9844-535A8B2B7888}" srcOrd="2" destOrd="0" presId="urn:microsoft.com/office/officeart/2018/5/layout/IconCircleLabelList"/>
    <dgm:cxn modelId="{02076037-CD36-4670-B1A1-CFE16F93C27E}" type="presParOf" srcId="{2B7CF2DD-1789-41D6-8311-1A399EEADF13}" destId="{E7B6E372-5187-4913-BB4D-4BF9D4A594A9}" srcOrd="3" destOrd="0" presId="urn:microsoft.com/office/officeart/2018/5/layout/IconCircleLabelList"/>
    <dgm:cxn modelId="{1851432A-F2E0-43E0-9435-5A058786E999}" type="presParOf" srcId="{50B3CE7C-E10B-4E23-BD93-03664997C932}" destId="{6EDF0B8E-F8B3-4492-BCEB-B1375C17EC08}" srcOrd="7" destOrd="0" presId="urn:microsoft.com/office/officeart/2018/5/layout/IconCircleLabelList"/>
    <dgm:cxn modelId="{DD9BAE65-F653-4383-A9BD-B29A74698AAE}" type="presParOf" srcId="{50B3CE7C-E10B-4E23-BD93-03664997C932}" destId="{6467A27E-3DD5-4F90-8764-3EFAF9562D99}" srcOrd="8" destOrd="0" presId="urn:microsoft.com/office/officeart/2018/5/layout/IconCircleLabelList"/>
    <dgm:cxn modelId="{44D1E801-DC13-44B0-9844-AFDAB252F6D8}" type="presParOf" srcId="{6467A27E-3DD5-4F90-8764-3EFAF9562D99}" destId="{82A028C9-FC0E-43F3-83D6-1334F40AFB65}" srcOrd="0" destOrd="0" presId="urn:microsoft.com/office/officeart/2018/5/layout/IconCircleLabelList"/>
    <dgm:cxn modelId="{3F5F84EA-8793-4BDE-8209-3C1329726B1E}" type="presParOf" srcId="{6467A27E-3DD5-4F90-8764-3EFAF9562D99}" destId="{53469D51-ADE5-4CE5-91B6-CB36BF9A0B5F}" srcOrd="1" destOrd="0" presId="urn:microsoft.com/office/officeart/2018/5/layout/IconCircleLabelList"/>
    <dgm:cxn modelId="{8D8B4C16-3F24-4688-A4FE-C5BC0CFD6E89}" type="presParOf" srcId="{6467A27E-3DD5-4F90-8764-3EFAF9562D99}" destId="{A2332B4D-E375-4D15-BA63-992D647D8F5D}" srcOrd="2" destOrd="0" presId="urn:microsoft.com/office/officeart/2018/5/layout/IconCircleLabelList"/>
    <dgm:cxn modelId="{6010C668-8D39-4744-B67A-8663175F8272}" type="presParOf" srcId="{6467A27E-3DD5-4F90-8764-3EFAF9562D99}" destId="{26880A0F-7098-46D5-9421-03975A08D1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48206" y="804954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72162" y="1039406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4405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dirty="0"/>
            <a:t>Work Environment</a:t>
          </a:r>
          <a:endParaRPr lang="en-US" sz="1900" kern="1200" dirty="0"/>
        </a:p>
      </dsp:txBody>
      <dsp:txXfrm>
        <a:off x="4405" y="2215423"/>
        <a:ext cx="1763085" cy="705234"/>
      </dsp:txXfrm>
    </dsp:sp>
    <dsp:sp modelId="{BCD8CDD9-0C56-4401-ADB1-8B48DAB2C96F}">
      <dsp:nvSpPr>
        <dsp:cNvPr id="0" name=""/>
        <dsp:cNvSpPr/>
      </dsp:nvSpPr>
      <dsp:spPr>
        <a:xfrm>
          <a:off x="2419832" y="804954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649033" y="1076154"/>
          <a:ext cx="617080" cy="61708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076031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dirty="0"/>
            <a:t>Team-work</a:t>
          </a:r>
          <a:endParaRPr lang="en-US" sz="1900" kern="1200" dirty="0"/>
        </a:p>
      </dsp:txBody>
      <dsp:txXfrm>
        <a:off x="2076031" y="2215423"/>
        <a:ext cx="1763085" cy="705234"/>
      </dsp:txXfrm>
    </dsp:sp>
    <dsp:sp modelId="{FF93E135-77D6-48A0-8871-9BC93D705D06}">
      <dsp:nvSpPr>
        <dsp:cNvPr id="0" name=""/>
        <dsp:cNvSpPr/>
      </dsp:nvSpPr>
      <dsp:spPr>
        <a:xfrm>
          <a:off x="4491458" y="804954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720659" y="1034155"/>
          <a:ext cx="617080" cy="61708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37000" r="-3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4147657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dirty="0"/>
            <a:t>Employee Retention</a:t>
          </a:r>
          <a:endParaRPr lang="en-US" sz="1900" kern="1200" dirty="0"/>
        </a:p>
      </dsp:txBody>
      <dsp:txXfrm>
        <a:off x="4147657" y="2215423"/>
        <a:ext cx="1763085" cy="705234"/>
      </dsp:txXfrm>
    </dsp:sp>
    <dsp:sp modelId="{E923FB34-B199-4B98-99C5-3E8B3C05D920}">
      <dsp:nvSpPr>
        <dsp:cNvPr id="0" name=""/>
        <dsp:cNvSpPr/>
      </dsp:nvSpPr>
      <dsp:spPr>
        <a:xfrm>
          <a:off x="6563084" y="804954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7C0F1-0524-4B7B-B970-2E9B420253AA}">
      <dsp:nvSpPr>
        <dsp:cNvPr id="0" name=""/>
        <dsp:cNvSpPr/>
      </dsp:nvSpPr>
      <dsp:spPr>
        <a:xfrm>
          <a:off x="6792285" y="1034155"/>
          <a:ext cx="617080" cy="61708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6E372-5187-4913-BB4D-4BF9D4A594A9}">
      <dsp:nvSpPr>
        <dsp:cNvPr id="0" name=""/>
        <dsp:cNvSpPr/>
      </dsp:nvSpPr>
      <dsp:spPr>
        <a:xfrm>
          <a:off x="6219283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dirty="0"/>
            <a:t>Policies</a:t>
          </a:r>
          <a:endParaRPr lang="en-US" sz="1900" kern="1200" dirty="0"/>
        </a:p>
      </dsp:txBody>
      <dsp:txXfrm>
        <a:off x="6219283" y="2215423"/>
        <a:ext cx="1763085" cy="705234"/>
      </dsp:txXfrm>
    </dsp:sp>
    <dsp:sp modelId="{82A028C9-FC0E-43F3-83D6-1334F40AFB65}">
      <dsp:nvSpPr>
        <dsp:cNvPr id="0" name=""/>
        <dsp:cNvSpPr/>
      </dsp:nvSpPr>
      <dsp:spPr>
        <a:xfrm>
          <a:off x="8634710" y="804954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69D51-ADE5-4CE5-91B6-CB36BF9A0B5F}">
      <dsp:nvSpPr>
        <dsp:cNvPr id="0" name=""/>
        <dsp:cNvSpPr/>
      </dsp:nvSpPr>
      <dsp:spPr>
        <a:xfrm>
          <a:off x="8863911" y="1034155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80A0F-7098-46D5-9421-03975A08D1B9}">
      <dsp:nvSpPr>
        <dsp:cNvPr id="0" name=""/>
        <dsp:cNvSpPr/>
      </dsp:nvSpPr>
      <dsp:spPr>
        <a:xfrm>
          <a:off x="8290908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dirty="0"/>
            <a:t>Career Growth</a:t>
          </a:r>
          <a:endParaRPr lang="en-US" sz="1900" kern="1200" dirty="0"/>
        </a:p>
      </dsp:txBody>
      <dsp:txXfrm>
        <a:off x="8290908" y="2215423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7274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3731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Bold Ninjas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524435"/>
            <a:ext cx="4775075" cy="1358461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Members: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Akhtar Abbas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Khawar</a:t>
            </a:r>
            <a:r>
              <a:rPr lang="en-US" dirty="0">
                <a:solidFill>
                  <a:schemeClr val="tx1"/>
                </a:solidFill>
              </a:rPr>
              <a:t> Ahmad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Muneeb Ur Rehman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Najeeb Ahmad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FDCD-69D3-4479-B24B-04E0941C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Employee Engagement and Wellbeing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FF31-DA61-43D0-9F84-4F2D7510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Employee Engagement Dashboard</a:t>
            </a:r>
          </a:p>
          <a:p>
            <a:pPr lvl="1"/>
            <a:r>
              <a:rPr lang="en-US" dirty="0"/>
              <a:t>Consolidate Self Review survey results</a:t>
            </a:r>
          </a:p>
          <a:p>
            <a:pPr lvl="1"/>
            <a:r>
              <a:rPr lang="en-US" dirty="0"/>
              <a:t>Trust, Accountability, Driven, </a:t>
            </a:r>
            <a:r>
              <a:rPr lang="en-US" dirty="0" err="1"/>
              <a:t>BOLDbelief</a:t>
            </a:r>
            <a:r>
              <a:rPr lang="en-US" dirty="0"/>
              <a:t>, Goals performance etc.</a:t>
            </a:r>
          </a:p>
          <a:p>
            <a:pPr lvl="1"/>
            <a:r>
              <a:rPr lang="en-US" dirty="0"/>
              <a:t>Non-anonymous</a:t>
            </a:r>
          </a:p>
          <a:p>
            <a:pPr lvl="1"/>
            <a:r>
              <a:rPr lang="en-US" dirty="0"/>
              <a:t>Score 0 to 4 </a:t>
            </a:r>
          </a:p>
          <a:p>
            <a:pPr lvl="1"/>
            <a:r>
              <a:rPr lang="en-US" dirty="0"/>
              <a:t>Individual and across practice</a:t>
            </a:r>
          </a:p>
          <a:p>
            <a:pPr lvl="1"/>
            <a:r>
              <a:rPr lang="en-US" dirty="0"/>
              <a:t>Trends and Insights</a:t>
            </a:r>
          </a:p>
          <a:p>
            <a:r>
              <a:rPr lang="en-US" b="1" dirty="0"/>
              <a:t>Employee Wellbeing Dashboard</a:t>
            </a:r>
          </a:p>
          <a:p>
            <a:pPr lvl="1"/>
            <a:r>
              <a:rPr lang="en-US" dirty="0"/>
              <a:t>BOLD Index </a:t>
            </a:r>
          </a:p>
          <a:p>
            <a:pPr lvl="1"/>
            <a:r>
              <a:rPr lang="en-US" dirty="0"/>
              <a:t>Anonymous</a:t>
            </a:r>
          </a:p>
          <a:p>
            <a:pPr lvl="1"/>
            <a:r>
              <a:rPr lang="en-US" dirty="0"/>
              <a:t>Score 0 to 4 </a:t>
            </a:r>
          </a:p>
          <a:p>
            <a:pPr lvl="1"/>
            <a:r>
              <a:rPr lang="en-US" dirty="0"/>
              <a:t>Overall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0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810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incorporates </a:t>
            </a:r>
            <a:r>
              <a:rPr lang="en-US" b="1" dirty="0" err="1"/>
              <a:t>BOLDIndex</a:t>
            </a:r>
            <a:endParaRPr lang="en-US" b="1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8774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B5EC-E2A3-4D88-B0AC-A0867F7A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for </a:t>
            </a:r>
            <a:r>
              <a:rPr lang="en-US" dirty="0" err="1"/>
              <a:t>BOLDIndex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915BAA-EB58-49B6-ACA6-C782B055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76444"/>
            <a:ext cx="10058400" cy="3703674"/>
          </a:xfrm>
        </p:spPr>
      </p:pic>
    </p:spTree>
    <p:extLst>
      <p:ext uri="{BB962C8B-B14F-4D97-AF65-F5344CB8AC3E}">
        <p14:creationId xmlns:p14="http://schemas.microsoft.com/office/powerpoint/2010/main" val="48972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DC09-FE39-4996-BB2C-31B5428D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Employee Engagement Dashboard helps the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81C0-41CE-4738-9A52-026C698B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Consolidated view of all the self reviews</a:t>
            </a:r>
          </a:p>
          <a:p>
            <a:r>
              <a:rPr lang="en-US" dirty="0"/>
              <a:t>Individual and across practices’ comparison</a:t>
            </a:r>
          </a:p>
          <a:p>
            <a:r>
              <a:rPr lang="en-US" dirty="0"/>
              <a:t>Trends and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8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DC09-FE39-4996-BB2C-31B5428D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Employee Wellbeing Dashboard helps the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81C0-41CE-4738-9A52-026C698B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Anonymous feedback to the management about overall </a:t>
            </a:r>
            <a:r>
              <a:rPr lang="en-US" b="1" dirty="0"/>
              <a:t>employee wellbeing</a:t>
            </a:r>
          </a:p>
          <a:p>
            <a:r>
              <a:rPr lang="en-US" dirty="0"/>
              <a:t>Can be used to </a:t>
            </a:r>
            <a:r>
              <a:rPr lang="en-US" b="1" dirty="0"/>
              <a:t>track changes </a:t>
            </a:r>
            <a:r>
              <a:rPr lang="en-US" dirty="0"/>
              <a:t>over time and during changes in policy</a:t>
            </a:r>
          </a:p>
          <a:p>
            <a:r>
              <a:rPr lang="en-US" dirty="0"/>
              <a:t>Can help with predicting employee </a:t>
            </a:r>
            <a:r>
              <a:rPr lang="en-US" b="1" dirty="0"/>
              <a:t>retention and turnover </a:t>
            </a:r>
          </a:p>
          <a:p>
            <a:r>
              <a:rPr lang="en-US" b="1" dirty="0"/>
              <a:t>Employee’s feedback </a:t>
            </a:r>
            <a:endParaRPr lang="en-US" dirty="0"/>
          </a:p>
          <a:p>
            <a:pPr lvl="1"/>
            <a:r>
              <a:rPr lang="en-US" dirty="0"/>
              <a:t> work-life balance </a:t>
            </a:r>
          </a:p>
          <a:p>
            <a:pPr lvl="1"/>
            <a:r>
              <a:rPr lang="en-US" dirty="0"/>
              <a:t>office environment </a:t>
            </a:r>
          </a:p>
          <a:p>
            <a:pPr lvl="1"/>
            <a:r>
              <a:rPr lang="en-US" dirty="0"/>
              <a:t>career aspirations </a:t>
            </a:r>
          </a:p>
          <a:p>
            <a:pPr lvl="1"/>
            <a:r>
              <a:rPr lang="en-US" dirty="0"/>
              <a:t>career goals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PTO, benefits and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1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7AB245D6FC3246ADFD15D2FB4C4A25" ma:contentTypeVersion="9" ma:contentTypeDescription="Create a new document." ma:contentTypeScope="" ma:versionID="e90a1ae5820c3532ea672c2649710a48">
  <xsd:schema xmlns:xsd="http://www.w3.org/2001/XMLSchema" xmlns:xs="http://www.w3.org/2001/XMLSchema" xmlns:p="http://schemas.microsoft.com/office/2006/metadata/properties" xmlns:ns3="c531954f-5796-4932-bf39-11ef3ace2408" xmlns:ns4="05ea779b-404c-4372-8cf2-90cf872f2abd" targetNamespace="http://schemas.microsoft.com/office/2006/metadata/properties" ma:root="true" ma:fieldsID="1929ac8301e596aa80cca748a89315c4" ns3:_="" ns4:_="">
    <xsd:import namespace="c531954f-5796-4932-bf39-11ef3ace2408"/>
    <xsd:import namespace="05ea779b-404c-4372-8cf2-90cf872f2a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1954f-5796-4932-bf39-11ef3ace24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a779b-404c-4372-8cf2-90cf872f2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purl.org/dc/elements/1.1/"/>
    <ds:schemaRef ds:uri="http://purl.org/dc/dcmitype/"/>
    <ds:schemaRef ds:uri="c531954f-5796-4932-bf39-11ef3ace2408"/>
    <ds:schemaRef ds:uri="05ea779b-404c-4372-8cf2-90cf872f2abd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DBE892-4088-4C07-9293-48BE14869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31954f-5796-4932-bf39-11ef3ace2408"/>
    <ds:schemaRef ds:uri="05ea779b-404c-4372-8cf2-90cf872f2a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{F2977C71-5A7C-47BA-A2C9-72FCE88CBEFD}tf78438558_win32</Template>
  <TotalTime>127</TotalTime>
  <Words>153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Century Gothic</vt:lpstr>
      <vt:lpstr>Garamond</vt:lpstr>
      <vt:lpstr>SavonVTI</vt:lpstr>
      <vt:lpstr>Bold Ninjas</vt:lpstr>
      <vt:lpstr>Employee Engagement and Wellbeing Dashboards</vt:lpstr>
      <vt:lpstr>What incorporates BOLDIndex</vt:lpstr>
      <vt:lpstr>Sample Questions for BOLDIndex</vt:lpstr>
      <vt:lpstr>How Employee Engagement Dashboard helps the Management </vt:lpstr>
      <vt:lpstr>How Employee Wellbeing Dashboard helps the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Ninjas</dc:title>
  <dc:creator>Najeeb Ahmed</dc:creator>
  <cp:lastModifiedBy>Najeeb Ahmed</cp:lastModifiedBy>
  <cp:revision>7</cp:revision>
  <dcterms:created xsi:type="dcterms:W3CDTF">2021-08-09T08:11:46Z</dcterms:created>
  <dcterms:modified xsi:type="dcterms:W3CDTF">2021-08-09T10:19:20Z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0x0101006B7AB245D6FC3246ADFD15D2FB4C4A25</vt:lpwstr>
  </property>
</Properties>
</file>