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65425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62968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857515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0919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435905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575203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42418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58035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29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5653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786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187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57726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8612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70532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6041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6181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6/1/2021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83862024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dirty="0"/>
              <a:t>Introduction to </a:t>
            </a:r>
            <a:r>
              <a:rPr lang="fr-FR" b="1" dirty="0" err="1"/>
              <a:t>Databases</a:t>
            </a:r>
            <a:r>
              <a:rPr lang="fr-FR" b="1" dirty="0"/>
              <a:t> Checkpoint</a:t>
            </a:r>
            <a:endParaRPr lang="fr-FR" dirty="0"/>
          </a:p>
        </p:txBody>
      </p:sp>
      <p:sp>
        <p:nvSpPr>
          <p:cNvPr id="3" name="Sous-titre 2"/>
          <p:cNvSpPr>
            <a:spLocks noGrp="1"/>
          </p:cNvSpPr>
          <p:nvPr>
            <p:ph type="subTitle" idx="1"/>
          </p:nvPr>
        </p:nvSpPr>
        <p:spPr/>
        <p:txBody>
          <a:bodyPr/>
          <a:lstStyle/>
          <a:p>
            <a:pPr algn="r"/>
            <a:r>
              <a:rPr lang="fr-FR" dirty="0" err="1">
                <a:solidFill>
                  <a:schemeClr val="bg1"/>
                </a:solidFill>
              </a:rPr>
              <a:t>Realiser</a:t>
            </a:r>
            <a:r>
              <a:rPr lang="fr-FR" dirty="0">
                <a:solidFill>
                  <a:schemeClr val="bg1"/>
                </a:solidFill>
              </a:rPr>
              <a:t> par: Gaaloul </a:t>
            </a:r>
            <a:r>
              <a:rPr lang="fr-FR" dirty="0" err="1">
                <a:solidFill>
                  <a:schemeClr val="bg1"/>
                </a:solidFill>
              </a:rPr>
              <a:t>Najem</a:t>
            </a:r>
            <a:endParaRPr lang="fr-FR" dirty="0">
              <a:solidFill>
                <a:schemeClr val="bg1"/>
              </a:solidFill>
            </a:endParaRPr>
          </a:p>
        </p:txBody>
      </p:sp>
    </p:spTree>
    <p:extLst>
      <p:ext uri="{BB962C8B-B14F-4D97-AF65-F5344CB8AC3E}">
        <p14:creationId xmlns:p14="http://schemas.microsoft.com/office/powerpoint/2010/main"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MySQL ?</a:t>
            </a:r>
          </a:p>
        </p:txBody>
      </p:sp>
      <p:sp>
        <p:nvSpPr>
          <p:cNvPr id="9" name="Espace réservé du contenu 8"/>
          <p:cNvSpPr>
            <a:spLocks noGrp="1"/>
          </p:cNvSpPr>
          <p:nvPr>
            <p:ph sz="half" idx="2"/>
          </p:nvPr>
        </p:nvSpPr>
        <p:spPr>
          <a:xfrm>
            <a:off x="646111" y="2597525"/>
            <a:ext cx="6591816" cy="4224269"/>
          </a:xfrm>
        </p:spPr>
        <p:txBody>
          <a:bodyPr>
            <a:normAutofit/>
          </a:bodyPr>
          <a:lstStyle/>
          <a:p>
            <a:r>
              <a:rPr lang="en-US" dirty="0"/>
              <a:t>MySQL is the most popular open source SQL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07567" y="2770915"/>
            <a:ext cx="4026658" cy="2083795"/>
          </a:xfrm>
        </p:spPr>
      </p:pic>
    </p:spTree>
    <p:extLst>
      <p:ext uri="{BB962C8B-B14F-4D97-AF65-F5344CB8AC3E}">
        <p14:creationId xmlns:p14="http://schemas.microsoft.com/office/powerpoint/2010/main"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PostgreSQL</a:t>
            </a:r>
            <a:r>
              <a:rPr lang="fr-FR" dirty="0"/>
              <a:t> ?</a:t>
            </a:r>
          </a:p>
        </p:txBody>
      </p:sp>
      <p:sp>
        <p:nvSpPr>
          <p:cNvPr id="4" name="Espace réservé du contenu 3"/>
          <p:cNvSpPr>
            <a:spLocks noGrp="1"/>
          </p:cNvSpPr>
          <p:nvPr>
            <p:ph sz="half" idx="2"/>
          </p:nvPr>
        </p:nvSpPr>
        <p:spPr>
          <a:xfrm>
            <a:off x="646111" y="2500527"/>
            <a:ext cx="6607711" cy="4403090"/>
          </a:xfrm>
        </p:spPr>
        <p:txBody>
          <a:bodyPr>
            <a:normAutofit/>
          </a:bodyPr>
          <a:lstStyle/>
          <a:p>
            <a:r>
              <a:rPr lang="en-US" dirty="0" err="1"/>
              <a:t>PostgreSQL</a:t>
            </a:r>
            <a:r>
              <a:rPr lang="en-US" dirty="0"/>
              <a:t> is an open source SQL database that is not controlled by any corporation. It is typically used for web application development.</a:t>
            </a:r>
          </a:p>
          <a:p>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SQL SERVER ?</a:t>
            </a:r>
          </a:p>
        </p:txBody>
      </p:sp>
      <p:sp>
        <p:nvSpPr>
          <p:cNvPr id="4" name="Espace réservé du contenu 3"/>
          <p:cNvSpPr>
            <a:spLocks noGrp="1"/>
          </p:cNvSpPr>
          <p:nvPr>
            <p:ph sz="half" idx="2"/>
          </p:nvPr>
        </p:nvSpPr>
        <p:spPr>
          <a:xfrm>
            <a:off x="646111" y="2533733"/>
            <a:ext cx="6134615" cy="4002535"/>
          </a:xfrm>
        </p:spPr>
        <p:txBody>
          <a:bodyPr/>
          <a:lstStyle/>
          <a:p>
            <a:r>
              <a:rPr lang="en-US" dirty="0"/>
              <a:t>Microsoft owns SQL Server. Like Oracle DB, the code is close sourced.</a:t>
            </a:r>
          </a:p>
          <a:p>
            <a:r>
              <a:rPr lang="en-US" dirty="0"/>
              <a:t>Large enterprise applications mostly use SQL Server.</a:t>
            </a:r>
          </a:p>
          <a:p>
            <a:r>
              <a:rPr lang="en-US" dirty="0"/>
              <a:t>Microsoft offers a free entry-level version called </a:t>
            </a:r>
            <a:r>
              <a:rPr lang="en-US" i="1" dirty="0"/>
              <a:t>Express</a:t>
            </a:r>
            <a:r>
              <a:rPr lang="en-US" dirty="0"/>
              <a:t> but can become very expensive as you scale your application.</a:t>
            </a:r>
          </a:p>
          <a:p>
            <a:endParaRPr lang="fr-FR" dirty="0"/>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fontScale="90000"/>
          </a:bodyPr>
          <a:lstStyle/>
          <a:p>
            <a:r>
              <a:rPr lang="en-US" dirty="0"/>
              <a:t>A comparison between the three RDBMS</a:t>
            </a:r>
            <a:br>
              <a:rPr lang="en-US" dirty="0"/>
            </a:br>
            <a:endParaRPr lang="fr-FR" dirty="0"/>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431382550"/>
              </p:ext>
            </p:extLst>
          </p:nvPr>
        </p:nvGraphicFramePr>
        <p:xfrm>
          <a:off x="1103313" y="2141192"/>
          <a:ext cx="9993312" cy="4691376"/>
        </p:xfrm>
        <a:graphic>
          <a:graphicData uri="http://schemas.openxmlformats.org/drawingml/2006/table">
            <a:tbl>
              <a:tblPr firstRow="1" bandRow="1">
                <a:tableStyleId>{5C22544A-7EE6-4342-B048-85BDC9FD1C3A}</a:tableStyleId>
              </a:tblPr>
              <a:tblGrid>
                <a:gridCol w="3298415">
                  <a:extLst>
                    <a:ext uri="{9D8B030D-6E8A-4147-A177-3AD203B41FA5}">
                      <a16:colId xmlns:a16="http://schemas.microsoft.com/office/drawing/2014/main" val="20000"/>
                    </a:ext>
                  </a:extLst>
                </a:gridCol>
                <a:gridCol w="3298415">
                  <a:extLst>
                    <a:ext uri="{9D8B030D-6E8A-4147-A177-3AD203B41FA5}">
                      <a16:colId xmlns:a16="http://schemas.microsoft.com/office/drawing/2014/main" val="20001"/>
                    </a:ext>
                  </a:extLst>
                </a:gridCol>
                <a:gridCol w="3396482">
                  <a:extLst>
                    <a:ext uri="{9D8B030D-6E8A-4147-A177-3AD203B41FA5}">
                      <a16:colId xmlns:a16="http://schemas.microsoft.com/office/drawing/2014/main" val="20002"/>
                    </a:ext>
                  </a:extLst>
                </a:gridCol>
              </a:tblGrid>
              <a:tr h="372250">
                <a:tc>
                  <a:txBody>
                    <a:bodyPr/>
                    <a:lstStyle/>
                    <a:p>
                      <a:r>
                        <a:rPr lang="fr-FR" dirty="0"/>
                        <a:t>MySQL</a:t>
                      </a:r>
                    </a:p>
                  </a:txBody>
                  <a:tcPr/>
                </a:tc>
                <a:tc>
                  <a:txBody>
                    <a:bodyPr/>
                    <a:lstStyle/>
                    <a:p>
                      <a:r>
                        <a:rPr lang="fr-FR" dirty="0" err="1"/>
                        <a:t>PostgreSQL</a:t>
                      </a:r>
                      <a:endParaRPr lang="fr-FR" dirty="0"/>
                    </a:p>
                  </a:txBody>
                  <a:tcPr/>
                </a:tc>
                <a:tc>
                  <a:txBody>
                    <a:bodyPr/>
                    <a:lstStyle/>
                    <a:p>
                      <a:r>
                        <a:rPr lang="fr-FR" dirty="0"/>
                        <a:t>SQL Server</a:t>
                      </a:r>
                    </a:p>
                  </a:txBody>
                  <a:tcPr/>
                </a:tc>
                <a:extLst>
                  <a:ext uri="{0D108BD9-81ED-4DB2-BD59-A6C34878D82A}">
                    <a16:rowId xmlns:a16="http://schemas.microsoft.com/office/drawing/2014/main" val="10000"/>
                  </a:ext>
                </a:extLst>
              </a:tr>
              <a:tr h="372250">
                <a:tc>
                  <a:txBody>
                    <a:bodyPr/>
                    <a:lstStyle/>
                    <a:p>
                      <a:r>
                        <a:rPr lang="fr-FR" dirty="0"/>
                        <a:t>Open-Source</a:t>
                      </a:r>
                    </a:p>
                  </a:txBody>
                  <a:tcPr/>
                </a:tc>
                <a:tc>
                  <a:txBody>
                    <a:bodyPr/>
                    <a:lstStyle/>
                    <a:p>
                      <a:r>
                        <a:rPr lang="fr-FR" dirty="0"/>
                        <a:t>Open-Source</a:t>
                      </a:r>
                    </a:p>
                  </a:txBody>
                  <a:tcPr/>
                </a:tc>
                <a:tc>
                  <a:txBody>
                    <a:bodyPr/>
                    <a:lstStyle/>
                    <a:p>
                      <a:r>
                        <a:rPr lang="fr-FR" dirty="0" err="1"/>
                        <a:t>Licensed</a:t>
                      </a:r>
                      <a:endParaRPr lang="fr-FR" dirty="0"/>
                    </a:p>
                  </a:txBody>
                  <a:tcPr/>
                </a:tc>
                <a:extLst>
                  <a:ext uri="{0D108BD9-81ED-4DB2-BD59-A6C34878D82A}">
                    <a16:rowId xmlns:a16="http://schemas.microsoft.com/office/drawing/2014/main" val="10001"/>
                  </a:ext>
                </a:extLst>
              </a:tr>
              <a:tr h="917878">
                <a:tc>
                  <a:txBody>
                    <a:bodyPr/>
                    <a:lstStyle/>
                    <a:p>
                      <a:r>
                        <a:rPr lang="fr-FR" dirty="0" err="1"/>
                        <a:t>Owned</a:t>
                      </a:r>
                      <a:r>
                        <a:rPr lang="fr-FR" dirty="0"/>
                        <a:t> by Oracle</a:t>
                      </a:r>
                    </a:p>
                  </a:txBody>
                  <a:tcPr/>
                </a:tc>
                <a:tc>
                  <a:txBody>
                    <a:bodyPr/>
                    <a:lstStyle/>
                    <a:p>
                      <a:r>
                        <a:rPr lang="fr-FR" dirty="0" err="1"/>
                        <a:t>Owned</a:t>
                      </a:r>
                      <a:r>
                        <a:rPr lang="fr-FR" dirty="0"/>
                        <a:t> by </a:t>
                      </a:r>
                      <a:r>
                        <a:rPr lang="fr-FR" dirty="0" err="1"/>
                        <a:t>PostgreSQL</a:t>
                      </a:r>
                      <a:r>
                        <a:rPr lang="fr-FR" dirty="0"/>
                        <a:t> Global</a:t>
                      </a:r>
                      <a:r>
                        <a:rPr lang="fr-FR" baseline="0" dirty="0"/>
                        <a:t> </a:t>
                      </a:r>
                      <a:r>
                        <a:rPr lang="fr-FR" baseline="0" dirty="0" err="1"/>
                        <a:t>Development</a:t>
                      </a:r>
                      <a:r>
                        <a:rPr lang="fr-FR" baseline="0" dirty="0"/>
                        <a:t> Groupe</a:t>
                      </a:r>
                      <a:endParaRPr lang="fr-FR" dirty="0"/>
                    </a:p>
                  </a:txBody>
                  <a:tcPr/>
                </a:tc>
                <a:tc>
                  <a:txBody>
                    <a:bodyPr/>
                    <a:lstStyle/>
                    <a:p>
                      <a:r>
                        <a:rPr lang="fr-FR" dirty="0" err="1"/>
                        <a:t>Owned</a:t>
                      </a:r>
                      <a:r>
                        <a:rPr lang="fr-FR" dirty="0"/>
                        <a:t> by Microsoft</a:t>
                      </a:r>
                    </a:p>
                  </a:txBody>
                  <a:tcPr/>
                </a:tc>
                <a:extLst>
                  <a:ext uri="{0D108BD9-81ED-4DB2-BD59-A6C34878D82A}">
                    <a16:rowId xmlns:a16="http://schemas.microsoft.com/office/drawing/2014/main" val="10002"/>
                  </a:ext>
                </a:extLst>
              </a:tr>
              <a:tr h="642515">
                <a:tc>
                  <a:txBody>
                    <a:bodyPr/>
                    <a:lstStyle/>
                    <a:p>
                      <a:r>
                        <a:rPr lang="fr-FR" dirty="0" err="1"/>
                        <a:t>Scalable</a:t>
                      </a:r>
                      <a:r>
                        <a:rPr lang="fr-FR" baseline="0" dirty="0"/>
                        <a:t> buffer pool to pull cache</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a:t>Scalable</a:t>
                      </a:r>
                      <a:r>
                        <a:rPr lang="fr-FR" baseline="0" dirty="0"/>
                        <a:t> buffer pool to pull cache</a:t>
                      </a:r>
                      <a:endParaRPr lang="fr-FR" dirty="0"/>
                    </a:p>
                  </a:txBody>
                  <a:tcPr/>
                </a:tc>
                <a:tc>
                  <a:txBody>
                    <a:bodyPr/>
                    <a:lstStyle/>
                    <a:p>
                      <a:r>
                        <a:rPr lang="fr-FR" dirty="0" err="1"/>
                        <a:t>Isolate</a:t>
                      </a:r>
                      <a:r>
                        <a:rPr lang="fr-FR" dirty="0"/>
                        <a:t> </a:t>
                      </a:r>
                      <a:r>
                        <a:rPr lang="fr-FR" dirty="0" err="1"/>
                        <a:t>processes</a:t>
                      </a:r>
                      <a:r>
                        <a:rPr lang="fr-FR" dirty="0"/>
                        <a:t> as </a:t>
                      </a:r>
                      <a:r>
                        <a:rPr lang="fr-FR" dirty="0" err="1"/>
                        <a:t>separate</a:t>
                      </a:r>
                      <a:r>
                        <a:rPr lang="fr-FR" dirty="0"/>
                        <a:t> OS </a:t>
                      </a:r>
                      <a:r>
                        <a:rPr lang="fr-FR" dirty="0" err="1"/>
                        <a:t>processes</a:t>
                      </a:r>
                      <a:endParaRPr lang="fr-FR" dirty="0"/>
                    </a:p>
                  </a:txBody>
                  <a:tcPr/>
                </a:tc>
                <a:extLst>
                  <a:ext uri="{0D108BD9-81ED-4DB2-BD59-A6C34878D82A}">
                    <a16:rowId xmlns:a16="http://schemas.microsoft.com/office/drawing/2014/main" val="10003"/>
                  </a:ext>
                </a:extLst>
              </a:tr>
              <a:tr h="1468605">
                <a:tc>
                  <a:txBody>
                    <a:bodyPr/>
                    <a:lstStyle/>
                    <a:p>
                      <a:r>
                        <a:rPr lang="fr-FR" dirty="0"/>
                        <a:t>Limited</a:t>
                      </a:r>
                      <a:r>
                        <a:rPr lang="fr-FR" baseline="0" dirty="0"/>
                        <a:t> </a:t>
                      </a:r>
                      <a:r>
                        <a:rPr lang="fr-FR" baseline="0" dirty="0" err="1"/>
                        <a:t>functionality</a:t>
                      </a:r>
                      <a:r>
                        <a:rPr lang="fr-FR" baseline="0" dirty="0"/>
                        <a:t> </a:t>
                      </a:r>
                      <a:r>
                        <a:rPr lang="fr-FR" baseline="0" dirty="0" err="1"/>
                        <a:t>regarding</a:t>
                      </a:r>
                      <a:r>
                        <a:rPr lang="fr-FR" baseline="0" dirty="0"/>
                        <a:t> tables to deal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tc>
                  <a:txBody>
                    <a:bodyPr/>
                    <a:lstStyle/>
                    <a:p>
                      <a:r>
                        <a:rPr lang="fr-FR" dirty="0"/>
                        <a:t>More </a:t>
                      </a:r>
                      <a:r>
                        <a:rPr lang="fr-FR" dirty="0" err="1"/>
                        <a:t>functionality</a:t>
                      </a:r>
                      <a:r>
                        <a:rPr lang="fr-FR" dirty="0"/>
                        <a:t> </a:t>
                      </a:r>
                      <a:r>
                        <a:rPr lang="fr-FR" dirty="0" err="1"/>
                        <a:t>regarding</a:t>
                      </a:r>
                      <a:r>
                        <a:rPr lang="fr-FR" dirty="0"/>
                        <a:t> </a:t>
                      </a:r>
                      <a:r>
                        <a:rPr lang="fr-FR" dirty="0" err="1"/>
                        <a:t>temporary</a:t>
                      </a:r>
                      <a:r>
                        <a:rPr lang="fr-FR" dirty="0"/>
                        <a:t> tables</a:t>
                      </a:r>
                      <a:r>
                        <a:rPr lang="fr-FR" baseline="0" dirty="0"/>
                        <a:t> (</a:t>
                      </a:r>
                      <a:r>
                        <a:rPr lang="fr-FR" baseline="0" dirty="0" err="1"/>
                        <a:t>divide</a:t>
                      </a:r>
                      <a:r>
                        <a:rPr lang="fr-FR" baseline="0" dirty="0"/>
                        <a:t> tables </a:t>
                      </a:r>
                      <a:r>
                        <a:rPr lang="fr-FR" baseline="0" dirty="0" err="1"/>
                        <a:t>into</a:t>
                      </a:r>
                      <a:r>
                        <a:rPr lang="fr-FR" baseline="0" dirty="0"/>
                        <a:t> local and global), </a:t>
                      </a:r>
                      <a:r>
                        <a:rPr lang="fr-FR" baseline="0" dirty="0" err="1"/>
                        <a:t>Better</a:t>
                      </a:r>
                      <a:r>
                        <a:rPr lang="fr-FR" baseline="0" dirty="0"/>
                        <a:t>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More </a:t>
                      </a:r>
                      <a:r>
                        <a:rPr lang="fr-FR" dirty="0" err="1"/>
                        <a:t>functionality</a:t>
                      </a:r>
                      <a:r>
                        <a:rPr lang="fr-FR" dirty="0"/>
                        <a:t> </a:t>
                      </a:r>
                      <a:r>
                        <a:rPr lang="fr-FR" dirty="0" err="1"/>
                        <a:t>regarding</a:t>
                      </a:r>
                      <a:r>
                        <a:rPr lang="fr-FR" dirty="0"/>
                        <a:t> </a:t>
                      </a:r>
                      <a:r>
                        <a:rPr lang="fr-FR" dirty="0" err="1"/>
                        <a:t>temporary</a:t>
                      </a:r>
                      <a:r>
                        <a:rPr lang="fr-FR" dirty="0"/>
                        <a:t> tables</a:t>
                      </a:r>
                      <a:r>
                        <a:rPr lang="fr-FR" baseline="0" dirty="0"/>
                        <a:t> (</a:t>
                      </a:r>
                      <a:r>
                        <a:rPr lang="fr-FR" baseline="0" dirty="0" err="1"/>
                        <a:t>divide</a:t>
                      </a:r>
                      <a:r>
                        <a:rPr lang="fr-FR" baseline="0" dirty="0"/>
                        <a:t> tables </a:t>
                      </a:r>
                      <a:r>
                        <a:rPr lang="fr-FR" baseline="0" dirty="0" err="1"/>
                        <a:t>into</a:t>
                      </a:r>
                      <a:r>
                        <a:rPr lang="fr-FR" baseline="0" dirty="0"/>
                        <a:t> local and global), </a:t>
                      </a:r>
                      <a:r>
                        <a:rPr lang="fr-FR" baseline="0" dirty="0" err="1"/>
                        <a:t>Better</a:t>
                      </a:r>
                      <a:r>
                        <a:rPr lang="fr-FR" baseline="0" dirty="0"/>
                        <a:t>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extLst>
                  <a:ext uri="{0D108BD9-81ED-4DB2-BD59-A6C34878D82A}">
                    <a16:rowId xmlns:a16="http://schemas.microsoft.com/office/drawing/2014/main" val="10004"/>
                  </a:ext>
                </a:extLst>
              </a:tr>
              <a:tr h="917878">
                <a:tc>
                  <a:txBody>
                    <a:bodyPr/>
                    <a:lstStyle/>
                    <a:p>
                      <a:r>
                        <a:rPr lang="fr-FR" dirty="0" err="1"/>
                        <a:t>Organizes</a:t>
                      </a:r>
                      <a:r>
                        <a:rPr lang="fr-FR" dirty="0"/>
                        <a:t> index </a:t>
                      </a:r>
                      <a:r>
                        <a:rPr lang="fr-FR" dirty="0" err="1"/>
                        <a:t>into</a:t>
                      </a:r>
                      <a:r>
                        <a:rPr lang="fr-FR" dirty="0"/>
                        <a:t> clusters and tables (not </a:t>
                      </a:r>
                      <a:r>
                        <a:rPr lang="fr-FR" dirty="0" err="1"/>
                        <a:t>very</a:t>
                      </a:r>
                      <a:r>
                        <a:rPr lang="fr-FR" dirty="0"/>
                        <a:t> flexible </a:t>
                      </a:r>
                      <a:r>
                        <a:rPr lang="fr-FR" dirty="0" err="1"/>
                        <a:t>search</a:t>
                      </a:r>
                      <a:r>
                        <a:rPr lang="fr-FR" dirty="0"/>
                        <a:t>)</a:t>
                      </a:r>
                    </a:p>
                  </a:txBody>
                  <a:tcPr/>
                </a:tc>
                <a:tc>
                  <a:txBody>
                    <a:bodyPr/>
                    <a:lstStyle/>
                    <a:p>
                      <a:r>
                        <a:rPr lang="fr-FR" dirty="0" err="1"/>
                        <a:t>Rich</a:t>
                      </a:r>
                      <a:r>
                        <a:rPr lang="fr-FR" dirty="0"/>
                        <a:t> </a:t>
                      </a:r>
                      <a:r>
                        <a:rPr lang="fr-FR" dirty="0" err="1"/>
                        <a:t>automated</a:t>
                      </a:r>
                      <a:r>
                        <a:rPr lang="fr-FR" dirty="0"/>
                        <a:t> </a:t>
                      </a:r>
                      <a:r>
                        <a:rPr lang="fr-FR" dirty="0" err="1"/>
                        <a:t>functionality</a:t>
                      </a:r>
                      <a:r>
                        <a:rPr lang="fr-FR" dirty="0"/>
                        <a:t> for index management </a:t>
                      </a:r>
                    </a:p>
                  </a:txBody>
                  <a:tcPr/>
                </a:tc>
                <a:tc>
                  <a:txBody>
                    <a:bodyPr/>
                    <a:lstStyle/>
                    <a:p>
                      <a:r>
                        <a:rPr lang="fr-FR" dirty="0"/>
                        <a:t>Flexible </a:t>
                      </a:r>
                      <a:r>
                        <a:rPr lang="fr-FR" dirty="0" err="1"/>
                        <a:t>search</a:t>
                      </a:r>
                      <a:endParaRPr lang="fr-F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232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374</Words>
  <Application>Microsoft Office PowerPoint</Application>
  <PresentationFormat>Grand écran</PresentationFormat>
  <Paragraphs>33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Ion</vt:lpstr>
      <vt:lpstr>Introduction to Databases Checkpoint</vt:lpstr>
      <vt:lpstr>What is MySQL ?</vt:lpstr>
      <vt:lpstr>What is PostgreSQL ?</vt:lpstr>
      <vt:lpstr>What is SQL SERVER ?</vt:lpstr>
      <vt:lpstr>A comparison between the three RDBMS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Walid Gaaloul</cp:lastModifiedBy>
  <cp:revision>10</cp:revision>
  <dcterms:created xsi:type="dcterms:W3CDTF">2021-02-01T12:38:41Z</dcterms:created>
  <dcterms:modified xsi:type="dcterms:W3CDTF">2021-06-01T13:56:47Z</dcterms:modified>
</cp:coreProperties>
</file>