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fc2216f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fc2216f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87477b8a33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87477b8a33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874957233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874957233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7477b8a3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7477b8a3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7495723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7495723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7495723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7495723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74957233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874957233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74957233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74957233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7477b8a33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7477b8a33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Apache Spark</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33" name="Google Shape;133;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5000"/>
              <a:t>Thanks</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&amp; Why</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Its a open-source distributed computing system </a:t>
            </a:r>
            <a:endParaRPr/>
          </a:p>
          <a:p>
            <a:pPr indent="-342900" lvl="0" marL="457200" rtl="0" algn="l">
              <a:spcBef>
                <a:spcPts val="0"/>
              </a:spcBef>
              <a:spcAft>
                <a:spcPts val="0"/>
              </a:spcAft>
              <a:buSzPts val="1800"/>
              <a:buChar char="●"/>
            </a:pPr>
            <a:r>
              <a:rPr lang="en"/>
              <a:t>Designed for big data processing and analytics </a:t>
            </a:r>
            <a:endParaRPr/>
          </a:p>
          <a:p>
            <a:pPr indent="-342900" lvl="0" marL="457200" rtl="0" algn="l">
              <a:spcBef>
                <a:spcPts val="0"/>
              </a:spcBef>
              <a:spcAft>
                <a:spcPts val="0"/>
              </a:spcAft>
              <a:buSzPts val="1800"/>
              <a:buChar char="●"/>
            </a:pPr>
            <a:r>
              <a:rPr lang="en"/>
              <a:t>Provides </a:t>
            </a:r>
            <a:r>
              <a:rPr lang="en"/>
              <a:t>parallelism</a:t>
            </a:r>
            <a:r>
              <a:rPr lang="en"/>
              <a:t> and Fault </a:t>
            </a:r>
            <a:r>
              <a:rPr lang="en"/>
              <a:t>Tolerance</a:t>
            </a:r>
            <a:endParaRPr/>
          </a:p>
          <a:p>
            <a:pPr indent="-342900" lvl="0" marL="457200" rtl="0" algn="l">
              <a:spcBef>
                <a:spcPts val="0"/>
              </a:spcBef>
              <a:spcAft>
                <a:spcPts val="0"/>
              </a:spcAft>
              <a:buSzPts val="1800"/>
              <a:buChar char="●"/>
            </a:pPr>
            <a:r>
              <a:rPr lang="en"/>
              <a:t>High speed and efficiency</a:t>
            </a:r>
            <a:endParaRPr/>
          </a:p>
          <a:p>
            <a:pPr indent="-342900" lvl="0" marL="457200" rtl="0" algn="l">
              <a:spcBef>
                <a:spcPts val="0"/>
              </a:spcBef>
              <a:spcAft>
                <a:spcPts val="0"/>
              </a:spcAft>
              <a:buSzPts val="1800"/>
              <a:buChar char="●"/>
            </a:pPr>
            <a:r>
              <a:rPr lang="en"/>
              <a:t>Ease of Use</a:t>
            </a:r>
            <a:endParaRPr/>
          </a:p>
          <a:p>
            <a:pPr indent="-342900" lvl="0" marL="457200" rtl="0" algn="l">
              <a:spcBef>
                <a:spcPts val="0"/>
              </a:spcBef>
              <a:spcAft>
                <a:spcPts val="0"/>
              </a:spcAft>
              <a:buSzPts val="1800"/>
              <a:buChar char="●"/>
            </a:pPr>
            <a:r>
              <a:rPr lang="en"/>
              <a:t>Runs </a:t>
            </a:r>
            <a:r>
              <a:rPr lang="en"/>
              <a:t>everywhere</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Structures </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RDD ( Resilient Distributed Dataset)</a:t>
            </a:r>
            <a:endParaRPr/>
          </a:p>
          <a:p>
            <a:pPr indent="-317500" lvl="1" marL="914400" rtl="0" algn="l">
              <a:spcBef>
                <a:spcPts val="0"/>
              </a:spcBef>
              <a:spcAft>
                <a:spcPts val="0"/>
              </a:spcAft>
              <a:buSzPts val="1400"/>
              <a:buChar char="○"/>
            </a:pPr>
            <a:r>
              <a:rPr lang="en"/>
              <a:t>The foundational data structure in Spark.</a:t>
            </a:r>
            <a:endParaRPr/>
          </a:p>
          <a:p>
            <a:pPr indent="-317500" lvl="1" marL="914400" rtl="0" algn="l">
              <a:spcBef>
                <a:spcPts val="0"/>
              </a:spcBef>
              <a:spcAft>
                <a:spcPts val="0"/>
              </a:spcAft>
              <a:buSzPts val="1400"/>
              <a:buChar char="○"/>
            </a:pPr>
            <a:r>
              <a:rPr lang="en"/>
              <a:t>Immutable and distributed collection of objects that can be processed in parallel.</a:t>
            </a:r>
            <a:endParaRPr/>
          </a:p>
          <a:p>
            <a:pPr indent="-342900" lvl="0" marL="457200" rtl="0" algn="l">
              <a:spcBef>
                <a:spcPts val="0"/>
              </a:spcBef>
              <a:spcAft>
                <a:spcPts val="0"/>
              </a:spcAft>
              <a:buSzPts val="1800"/>
              <a:buChar char="●"/>
            </a:pPr>
            <a:r>
              <a:rPr lang="en"/>
              <a:t>DataFrame</a:t>
            </a:r>
            <a:endParaRPr/>
          </a:p>
          <a:p>
            <a:pPr indent="-317500" lvl="1" marL="914400" rtl="0" algn="l">
              <a:spcBef>
                <a:spcPts val="0"/>
              </a:spcBef>
              <a:spcAft>
                <a:spcPts val="0"/>
              </a:spcAft>
              <a:buSzPts val="1400"/>
              <a:buChar char="○"/>
            </a:pPr>
            <a:r>
              <a:rPr lang="en"/>
              <a:t>A distributed collection of data organized into named columns, similar to a table in a relational database</a:t>
            </a:r>
            <a:endParaRPr/>
          </a:p>
          <a:p>
            <a:pPr indent="-317500" lvl="1" marL="914400" rtl="0" algn="l">
              <a:spcBef>
                <a:spcPts val="0"/>
              </a:spcBef>
              <a:spcAft>
                <a:spcPts val="0"/>
              </a:spcAft>
              <a:buSzPts val="1400"/>
              <a:buChar char="○"/>
            </a:pPr>
            <a:r>
              <a:rPr lang="en"/>
              <a:t>Easier to work with structured data, and it is the recommended structure for most use cases.</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Component of Spark</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6"/>
          <p:cNvPicPr preferRelativeResize="0"/>
          <p:nvPr/>
        </p:nvPicPr>
        <p:blipFill>
          <a:blip r:embed="rId3">
            <a:alphaModFix/>
          </a:blip>
          <a:stretch>
            <a:fillRect/>
          </a:stretch>
        </p:blipFill>
        <p:spPr>
          <a:xfrm>
            <a:off x="1037400" y="1903125"/>
            <a:ext cx="6648450" cy="2105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Spark Architecture</a:t>
            </a:r>
            <a:endParaRPr/>
          </a:p>
        </p:txBody>
      </p:sp>
      <p:pic>
        <p:nvPicPr>
          <p:cNvPr id="89" name="Google Shape;89;p17"/>
          <p:cNvPicPr preferRelativeResize="0"/>
          <p:nvPr/>
        </p:nvPicPr>
        <p:blipFill>
          <a:blip r:embed="rId3">
            <a:alphaModFix/>
          </a:blip>
          <a:stretch>
            <a:fillRect/>
          </a:stretch>
        </p:blipFill>
        <p:spPr>
          <a:xfrm>
            <a:off x="1997475" y="1381100"/>
            <a:ext cx="4073725" cy="3296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Spark Driver</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6" name="Google Shape;96;p18"/>
          <p:cNvSpPr/>
          <p:nvPr/>
        </p:nvSpPr>
        <p:spPr>
          <a:xfrm>
            <a:off x="488700" y="2362200"/>
            <a:ext cx="1935300" cy="6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Program</a:t>
            </a:r>
            <a:endParaRPr>
              <a:latin typeface="Roboto"/>
              <a:ea typeface="Roboto"/>
              <a:cs typeface="Roboto"/>
              <a:sym typeface="Roboto"/>
            </a:endParaRPr>
          </a:p>
        </p:txBody>
      </p:sp>
      <p:sp>
        <p:nvSpPr>
          <p:cNvPr id="97" name="Google Shape;97;p18"/>
          <p:cNvSpPr/>
          <p:nvPr/>
        </p:nvSpPr>
        <p:spPr>
          <a:xfrm>
            <a:off x="3094500" y="1640700"/>
            <a:ext cx="1683000" cy="243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8" name="Google Shape;98;p18"/>
          <p:cNvSpPr/>
          <p:nvPr/>
        </p:nvSpPr>
        <p:spPr>
          <a:xfrm>
            <a:off x="5448000" y="2228700"/>
            <a:ext cx="1046400" cy="6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Cluster Manager</a:t>
            </a:r>
            <a:endParaRPr>
              <a:latin typeface="Roboto"/>
              <a:ea typeface="Roboto"/>
              <a:cs typeface="Roboto"/>
              <a:sym typeface="Roboto"/>
            </a:endParaRPr>
          </a:p>
        </p:txBody>
      </p:sp>
      <p:sp>
        <p:nvSpPr>
          <p:cNvPr id="99" name="Google Shape;99;p18"/>
          <p:cNvSpPr/>
          <p:nvPr/>
        </p:nvSpPr>
        <p:spPr>
          <a:xfrm>
            <a:off x="7164900" y="1640700"/>
            <a:ext cx="967800" cy="21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Executer</a:t>
            </a:r>
            <a:endParaRPr>
              <a:latin typeface="Roboto"/>
              <a:ea typeface="Roboto"/>
              <a:cs typeface="Roboto"/>
              <a:sym typeface="Roboto"/>
            </a:endParaRPr>
          </a:p>
        </p:txBody>
      </p:sp>
      <p:sp>
        <p:nvSpPr>
          <p:cNvPr id="100" name="Google Shape;100;p18"/>
          <p:cNvSpPr/>
          <p:nvPr/>
        </p:nvSpPr>
        <p:spPr>
          <a:xfrm>
            <a:off x="3094500" y="1725075"/>
            <a:ext cx="1683000" cy="456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RDD Graph</a:t>
            </a:r>
            <a:endParaRPr>
              <a:latin typeface="Roboto"/>
              <a:ea typeface="Roboto"/>
              <a:cs typeface="Roboto"/>
              <a:sym typeface="Roboto"/>
            </a:endParaRPr>
          </a:p>
        </p:txBody>
      </p:sp>
      <p:sp>
        <p:nvSpPr>
          <p:cNvPr id="101" name="Google Shape;101;p18"/>
          <p:cNvSpPr/>
          <p:nvPr/>
        </p:nvSpPr>
        <p:spPr>
          <a:xfrm>
            <a:off x="3094500" y="2343450"/>
            <a:ext cx="1683000" cy="456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DAG Scheduler</a:t>
            </a:r>
            <a:endParaRPr>
              <a:latin typeface="Roboto"/>
              <a:ea typeface="Roboto"/>
              <a:cs typeface="Roboto"/>
              <a:sym typeface="Roboto"/>
            </a:endParaRPr>
          </a:p>
        </p:txBody>
      </p:sp>
      <p:sp>
        <p:nvSpPr>
          <p:cNvPr id="102" name="Google Shape;102;p18"/>
          <p:cNvSpPr/>
          <p:nvPr/>
        </p:nvSpPr>
        <p:spPr>
          <a:xfrm>
            <a:off x="3094500" y="2961825"/>
            <a:ext cx="1683000" cy="456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Task Scheduler</a:t>
            </a:r>
            <a:endParaRPr>
              <a:latin typeface="Roboto"/>
              <a:ea typeface="Roboto"/>
              <a:cs typeface="Roboto"/>
              <a:sym typeface="Roboto"/>
            </a:endParaRPr>
          </a:p>
        </p:txBody>
      </p:sp>
      <p:sp>
        <p:nvSpPr>
          <p:cNvPr id="103" name="Google Shape;103;p18"/>
          <p:cNvSpPr/>
          <p:nvPr/>
        </p:nvSpPr>
        <p:spPr>
          <a:xfrm>
            <a:off x="3094500" y="3580200"/>
            <a:ext cx="1683000" cy="456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Schedule Backend</a:t>
            </a:r>
            <a:endParaRPr>
              <a:latin typeface="Roboto"/>
              <a:ea typeface="Roboto"/>
              <a:cs typeface="Roboto"/>
              <a:sym typeface="Roboto"/>
            </a:endParaRPr>
          </a:p>
        </p:txBody>
      </p:sp>
      <p:sp>
        <p:nvSpPr>
          <p:cNvPr id="104" name="Google Shape;104;p18"/>
          <p:cNvSpPr txBox="1"/>
          <p:nvPr/>
        </p:nvSpPr>
        <p:spPr>
          <a:xfrm>
            <a:off x="3210225" y="1287450"/>
            <a:ext cx="925500" cy="2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Driver</a:t>
            </a:r>
            <a:endParaRPr sz="1800">
              <a:solidFill>
                <a:schemeClr val="dk1"/>
              </a:solidFill>
              <a:latin typeface="Roboto"/>
              <a:ea typeface="Roboto"/>
              <a:cs typeface="Roboto"/>
              <a:sym typeface="Roboto"/>
            </a:endParaRPr>
          </a:p>
        </p:txBody>
      </p:sp>
      <p:cxnSp>
        <p:nvCxnSpPr>
          <p:cNvPr id="105" name="Google Shape;105;p18"/>
          <p:cNvCxnSpPr>
            <a:stCxn id="96" idx="3"/>
          </p:cNvCxnSpPr>
          <p:nvPr/>
        </p:nvCxnSpPr>
        <p:spPr>
          <a:xfrm flipH="1" rot="10800000">
            <a:off x="2424000" y="1976250"/>
            <a:ext cx="670500" cy="729000"/>
          </a:xfrm>
          <a:prstGeom prst="straightConnector1">
            <a:avLst/>
          </a:prstGeom>
          <a:noFill/>
          <a:ln cap="flat" cmpd="sng" w="9525">
            <a:solidFill>
              <a:schemeClr val="dk1"/>
            </a:solidFill>
            <a:prstDash val="solid"/>
            <a:round/>
            <a:headEnd len="med" w="med" type="none"/>
            <a:tailEnd len="med" w="med" type="triangle"/>
          </a:ln>
        </p:spPr>
      </p:cxnSp>
      <p:cxnSp>
        <p:nvCxnSpPr>
          <p:cNvPr id="106" name="Google Shape;106;p18"/>
          <p:cNvCxnSpPr>
            <a:stCxn id="96" idx="3"/>
          </p:cNvCxnSpPr>
          <p:nvPr/>
        </p:nvCxnSpPr>
        <p:spPr>
          <a:xfrm>
            <a:off x="2424000" y="2705250"/>
            <a:ext cx="389400" cy="1318800"/>
          </a:xfrm>
          <a:prstGeom prst="straightConnector1">
            <a:avLst/>
          </a:prstGeom>
          <a:noFill/>
          <a:ln cap="flat" cmpd="sng" w="9525">
            <a:solidFill>
              <a:schemeClr val="dk1"/>
            </a:solidFill>
            <a:prstDash val="solid"/>
            <a:round/>
            <a:headEnd len="med" w="med" type="none"/>
            <a:tailEnd len="med" w="med" type="triangle"/>
          </a:ln>
        </p:spPr>
      </p:cxnSp>
      <p:cxnSp>
        <p:nvCxnSpPr>
          <p:cNvPr id="107" name="Google Shape;107;p18"/>
          <p:cNvCxnSpPr/>
          <p:nvPr/>
        </p:nvCxnSpPr>
        <p:spPr>
          <a:xfrm flipH="1" rot="10800000">
            <a:off x="5071975" y="2271100"/>
            <a:ext cx="1672500" cy="31500"/>
          </a:xfrm>
          <a:prstGeom prst="straightConnector1">
            <a:avLst/>
          </a:prstGeom>
          <a:noFill/>
          <a:ln cap="flat" cmpd="sng" w="9525">
            <a:solidFill>
              <a:schemeClr val="dk1"/>
            </a:solidFill>
            <a:prstDash val="solid"/>
            <a:round/>
            <a:headEnd len="med" w="med" type="none"/>
            <a:tailEnd len="med" w="med" type="triangle"/>
          </a:ln>
        </p:spPr>
      </p:cxnSp>
      <p:cxnSp>
        <p:nvCxnSpPr>
          <p:cNvPr id="108" name="Google Shape;108;p18"/>
          <p:cNvCxnSpPr/>
          <p:nvPr/>
        </p:nvCxnSpPr>
        <p:spPr>
          <a:xfrm rot="10800000">
            <a:off x="5145725" y="2823150"/>
            <a:ext cx="17775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4" name="Google Shape;114;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19"/>
          <p:cNvPicPr preferRelativeResize="0"/>
          <p:nvPr/>
        </p:nvPicPr>
        <p:blipFill>
          <a:blip r:embed="rId3">
            <a:alphaModFix/>
          </a:blip>
          <a:stretch>
            <a:fillRect/>
          </a:stretch>
        </p:blipFill>
        <p:spPr>
          <a:xfrm>
            <a:off x="623400" y="1560925"/>
            <a:ext cx="8132700" cy="247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21" name="Google Shape;121;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SparkContext – represents the connection to a Spark cluster, and can be used to create RDDs, accumulators and broadcast variables on that cluster</a:t>
            </a:r>
            <a:endParaRPr/>
          </a:p>
          <a:p>
            <a:pPr indent="-342900" lvl="0" marL="457200" rtl="0" algn="l">
              <a:spcBef>
                <a:spcPts val="0"/>
              </a:spcBef>
              <a:spcAft>
                <a:spcPts val="0"/>
              </a:spcAft>
              <a:buSzPts val="1800"/>
              <a:buChar char="●"/>
            </a:pPr>
            <a:r>
              <a:rPr lang="en"/>
              <a:t>DAGScheduler – computes a DAG of stages for each job and submits them to TaskScheduler determines preferred locations for tasks (based on cache status or shuffle files locations) and finds minimum schedule to run the job</a:t>
            </a:r>
            <a:r>
              <a:rPr lang="en"/>
              <a:t>s</a:t>
            </a:r>
            <a:endParaRPr/>
          </a:p>
          <a:p>
            <a:pPr indent="-342900" lvl="0" marL="457200" rtl="0" algn="l">
              <a:spcBef>
                <a:spcPts val="0"/>
              </a:spcBef>
              <a:spcAft>
                <a:spcPts val="0"/>
              </a:spcAft>
              <a:buSzPts val="1800"/>
              <a:buChar char="●"/>
            </a:pPr>
            <a:r>
              <a:rPr lang="en"/>
              <a:t>TaskScheduler – responsible for sending tasks to the cluster, running them, retrying if there are failures, and mitigating stragglers</a:t>
            </a:r>
            <a:endParaRPr/>
          </a:p>
          <a:p>
            <a:pPr indent="-342900" lvl="0" marL="457200" rtl="0" algn="l">
              <a:spcBef>
                <a:spcPts val="0"/>
              </a:spcBef>
              <a:spcAft>
                <a:spcPts val="0"/>
              </a:spcAft>
              <a:buSzPts val="1800"/>
              <a:buChar char="●"/>
            </a:pPr>
            <a:r>
              <a:rPr lang="en"/>
              <a:t>backend interface for scheduling systems that allows plugging in different implementations(Mesos, YARN, Standalone, local)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Common Use Cases</a:t>
            </a:r>
            <a:endParaRPr/>
          </a:p>
        </p:txBody>
      </p:sp>
      <p:sp>
        <p:nvSpPr>
          <p:cNvPr id="127" name="Google Shape;127;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Fraud Detection </a:t>
            </a:r>
            <a:endParaRPr/>
          </a:p>
          <a:p>
            <a:pPr indent="-342900" lvl="0" marL="457200" rtl="0" algn="l">
              <a:spcBef>
                <a:spcPts val="0"/>
              </a:spcBef>
              <a:spcAft>
                <a:spcPts val="0"/>
              </a:spcAft>
              <a:buSzPts val="1800"/>
              <a:buChar char="●"/>
            </a:pPr>
            <a:r>
              <a:rPr lang="en"/>
              <a:t>Recommendation System </a:t>
            </a:r>
            <a:endParaRPr/>
          </a:p>
          <a:p>
            <a:pPr indent="-342900" lvl="0" marL="457200" rtl="0" algn="l">
              <a:spcBef>
                <a:spcPts val="0"/>
              </a:spcBef>
              <a:spcAft>
                <a:spcPts val="0"/>
              </a:spcAft>
              <a:buSzPts val="1800"/>
              <a:buChar char="●"/>
            </a:pPr>
            <a:r>
              <a:rPr lang="en"/>
              <a:t>Predictive Analytics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