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 SemiBold"/>
      <p:regular r:id="rId15"/>
      <p:bold r:id="rId16"/>
      <p:italic r:id="rId17"/>
      <p:boldItalic r:id="rId18"/>
    </p:embeddedFont>
    <p:embeddedFont>
      <p:font typeface="Proxima Nova"/>
      <p:regular r:id="rId19"/>
      <p:bold r:id="rId20"/>
      <p:italic r:id="rId21"/>
      <p:boldItalic r:id="rId22"/>
    </p:embeddedFont>
    <p:embeddedFont>
      <p:font typeface="Spectral SemiBold"/>
      <p:regular r:id="rId23"/>
      <p:bold r:id="rId24"/>
      <p:italic r:id="rId25"/>
      <p:boldItalic r:id="rId26"/>
    </p:embeddedFont>
    <p:embeddedFont>
      <p:font typeface="Spectral Medium"/>
      <p:regular r:id="rId27"/>
      <p:bold r:id="rId28"/>
      <p:italic r:id="rId29"/>
      <p:boldItalic r:id="rId30"/>
    </p:embeddedFont>
    <p:embeddedFont>
      <p:font typeface="Alfa Slab One"/>
      <p:regular r:id="rId31"/>
    </p:embeddedFont>
    <p:embeddedFont>
      <p:font typeface="Spectral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SpectralSemiBold-bold.fntdata"/><Relationship Id="rId23" Type="http://schemas.openxmlformats.org/officeDocument/2006/relationships/font" Target="fonts/Spectral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SemiBold-boldItalic.fntdata"/><Relationship Id="rId25" Type="http://schemas.openxmlformats.org/officeDocument/2006/relationships/font" Target="fonts/SpectralSemiBold-italic.fntdata"/><Relationship Id="rId28" Type="http://schemas.openxmlformats.org/officeDocument/2006/relationships/font" Target="fonts/SpectralMedium-bold.fntdata"/><Relationship Id="rId27" Type="http://schemas.openxmlformats.org/officeDocument/2006/relationships/font" Target="fonts/Spectral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Spectral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Spectral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Spectral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ono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SemiBold-italic.fntdata"/><Relationship Id="rId16" Type="http://schemas.openxmlformats.org/officeDocument/2006/relationships/font" Target="fonts/RobotoMonoSemiBold-bold.fntdata"/><Relationship Id="rId19" Type="http://schemas.openxmlformats.org/officeDocument/2006/relationships/font" Target="fonts/ProximaNova-regular.fntdata"/><Relationship Id="rId18" Type="http://schemas.openxmlformats.org/officeDocument/2006/relationships/font" Target="fonts/RobotoMon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c6bc2d3c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c6bc2d3c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c6bc2d3c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c6bc2d3c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c6bc2d3c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c6bc2d3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c6bc2d3c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c6bc2d3c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c6bc2d3c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c6bc2d3c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c6bc2d3c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c6bc2d3c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c6bc2d3c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c6bc2d3c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c6bc2d3c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c6bc2d3c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ExtraBold"/>
                <a:ea typeface="Spectral ExtraBold"/>
                <a:cs typeface="Spectral ExtraBold"/>
                <a:sym typeface="Spectral ExtraBold"/>
              </a:rPr>
              <a:t>Crew AI</a:t>
            </a:r>
            <a:endParaRPr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Crew AI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●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CrewAI is a cutting-edge Python framework for orchestrating role-playing, autonomous AI agents.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●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By fostering collaborative intelligence, CrewAI empowers agents to work together seamlessly, tackling complex tasks.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85" y="52600"/>
            <a:ext cx="749743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Building Blocks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●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Agents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○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An agent is an autonomous unit programmed to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A5A1A1"/>
              </a:buClr>
              <a:buSzPts val="12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Perform tasks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A5A1A1"/>
              </a:buClr>
              <a:buSzPts val="12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Make decisions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A5A1A1"/>
              </a:buClr>
              <a:buSzPts val="12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Communicate with other agents</a:t>
            </a:r>
            <a:endParaRPr sz="1200">
              <a:solidFill>
                <a:srgbClr val="A5A1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13" y="3027088"/>
            <a:ext cx="69627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writer_agent:</a:t>
            </a:r>
            <a:endParaRPr>
              <a:solidFill>
                <a:srgbClr val="00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role: &gt;</a:t>
            </a:r>
            <a:endParaRPr>
              <a:solidFill>
                <a:srgbClr val="00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  	Job Description Writer</a:t>
            </a:r>
            <a:endParaRPr>
              <a:solidFill>
                <a:srgbClr val="00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goal: &gt;</a:t>
            </a:r>
            <a:endParaRPr>
              <a:solidFill>
                <a:srgbClr val="00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  Use insights from the Research Analyst to create a detailed,</a:t>
            </a:r>
            <a:endParaRPr>
              <a:solidFill>
                <a:srgbClr val="00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  engaging, and enticing job posting.</a:t>
            </a:r>
            <a:endParaRPr>
              <a:solidFill>
                <a:srgbClr val="00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backstory: &gt;</a:t>
            </a:r>
            <a:endParaRPr>
              <a:solidFill>
                <a:srgbClr val="00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  Skilled in crafting compelling job descriptions that resonate</a:t>
            </a:r>
            <a:endParaRPr>
              <a:solidFill>
                <a:srgbClr val="00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   with the company's values and attract the right candidates.</a:t>
            </a:r>
            <a:endParaRPr>
              <a:solidFill>
                <a:srgbClr val="000000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Building Blocks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●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Task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○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Detailed guide on managing and creating tasks within the CrewAI framework, reflecting the latest codebase updates.</a:t>
            </a:r>
            <a:endParaRPr sz="1200">
              <a:solidFill>
                <a:srgbClr val="A5A1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673388"/>
            <a:ext cx="86201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Building Blocks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●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Crew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○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A crew in crewAI represents a collaborative group of agents working together to achieve a set of tasks. Each crew defines the strategy for task execution, agent collaboration, and the overall workflow.</a:t>
            </a:r>
            <a:endParaRPr sz="1200">
              <a:solidFill>
                <a:srgbClr val="A5A1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113" y="2485513"/>
            <a:ext cx="35337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Building Blocks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●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Tools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○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A tool in CrewAI is a skill or function that agents can utilize to perform various actions.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○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Interface of AI Agents to the external </a:t>
            </a: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world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■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CrewAI Toolkit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 SemiBold"/>
              <a:buChar char="■"/>
            </a:pPr>
            <a:r>
              <a:rPr lang="en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LangChain Tools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