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3421722-631F-4589-B030-91859D9EEF21}">
  <a:tblStyle styleId="{33421722-631F-4589-B030-91859D9EEF2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3ff528b020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3ff528b020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3ff528b020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3ff528b020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3ff528b020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3ff528b020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3ff528b020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3ff528b020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ff528b020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3ff528b020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3ff528b020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3ff528b020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Insurance Premium Prediction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Objective of the project is to </a:t>
            </a:r>
            <a:r>
              <a:rPr lang="en"/>
              <a:t>calculate</a:t>
            </a:r>
            <a:r>
              <a:rPr lang="en"/>
              <a:t> the insurance premium charges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5125" y="1703975"/>
            <a:ext cx="4643325" cy="343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3A3A00"/>
              </a:buClr>
              <a:buSzPts val="1600"/>
              <a:buFont typeface="Arial"/>
              <a:buChar char="○"/>
            </a:pPr>
            <a:r>
              <a:rPr lang="en" sz="1500">
                <a:solidFill>
                  <a:srgbClr val="4F4F00"/>
                </a:solidFill>
                <a:latin typeface="Arial"/>
                <a:ea typeface="Arial"/>
                <a:cs typeface="Arial"/>
                <a:sym typeface="Arial"/>
              </a:rPr>
              <a:t>Data Ingestion</a:t>
            </a:r>
            <a:endParaRPr sz="1500">
              <a:solidFill>
                <a:srgbClr val="4F4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2" marL="1371600" marR="0" rtl="0" algn="l">
              <a:spcBef>
                <a:spcPts val="0"/>
              </a:spcBef>
              <a:spcAft>
                <a:spcPts val="0"/>
              </a:spcAft>
              <a:buClr>
                <a:srgbClr val="4F4F00"/>
              </a:buClr>
              <a:buSzPts val="1500"/>
              <a:buFont typeface="Arial"/>
              <a:buChar char="■"/>
            </a:pPr>
            <a:r>
              <a:rPr lang="en" sz="1500">
                <a:solidFill>
                  <a:srgbClr val="4F4F00"/>
                </a:solidFill>
                <a:latin typeface="Arial"/>
                <a:ea typeface="Arial"/>
                <a:cs typeface="Arial"/>
                <a:sym typeface="Arial"/>
              </a:rPr>
              <a:t>Here we will download the dataset from the repo</a:t>
            </a:r>
            <a:endParaRPr sz="1500">
              <a:solidFill>
                <a:srgbClr val="4F4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2" marL="1371600" marR="0" rtl="0" algn="l">
              <a:spcBef>
                <a:spcPts val="0"/>
              </a:spcBef>
              <a:spcAft>
                <a:spcPts val="0"/>
              </a:spcAft>
              <a:buClr>
                <a:srgbClr val="4F4F00"/>
              </a:buClr>
              <a:buSzPts val="1500"/>
              <a:buFont typeface="Arial"/>
              <a:buChar char="■"/>
            </a:pPr>
            <a:r>
              <a:rPr lang="en" sz="1500">
                <a:solidFill>
                  <a:srgbClr val="4F4F00"/>
                </a:solidFill>
                <a:latin typeface="Arial"/>
                <a:ea typeface="Arial"/>
                <a:cs typeface="Arial"/>
                <a:sym typeface="Arial"/>
              </a:rPr>
              <a:t>We will split it to test and train data frame</a:t>
            </a:r>
            <a:endParaRPr sz="1500">
              <a:solidFill>
                <a:srgbClr val="4F4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4F4F00"/>
              </a:buClr>
              <a:buSzPts val="1500"/>
              <a:buFont typeface="Arial"/>
              <a:buChar char="○"/>
            </a:pPr>
            <a:r>
              <a:rPr lang="en" sz="1500">
                <a:solidFill>
                  <a:srgbClr val="4F4F00"/>
                </a:solidFill>
                <a:latin typeface="Arial"/>
                <a:ea typeface="Arial"/>
                <a:cs typeface="Arial"/>
                <a:sym typeface="Arial"/>
              </a:rPr>
              <a:t>Data Validation</a:t>
            </a:r>
            <a:endParaRPr sz="1500">
              <a:solidFill>
                <a:srgbClr val="4F4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2" marL="1371600" marR="0" rtl="0" algn="l">
              <a:spcBef>
                <a:spcPts val="0"/>
              </a:spcBef>
              <a:spcAft>
                <a:spcPts val="0"/>
              </a:spcAft>
              <a:buClr>
                <a:srgbClr val="4F4F00"/>
              </a:buClr>
              <a:buSzPts val="1500"/>
              <a:buFont typeface="Arial"/>
              <a:buChar char="■"/>
            </a:pPr>
            <a:r>
              <a:rPr lang="en" sz="1500">
                <a:solidFill>
                  <a:srgbClr val="4F4F00"/>
                </a:solidFill>
                <a:latin typeface="Arial"/>
                <a:ea typeface="Arial"/>
                <a:cs typeface="Arial"/>
                <a:sym typeface="Arial"/>
              </a:rPr>
              <a:t>Will do the validation </a:t>
            </a:r>
            <a:endParaRPr sz="1500">
              <a:solidFill>
                <a:srgbClr val="4F4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2" marL="1371600" marR="0" rtl="0" algn="l">
              <a:spcBef>
                <a:spcPts val="0"/>
              </a:spcBef>
              <a:spcAft>
                <a:spcPts val="0"/>
              </a:spcAft>
              <a:buClr>
                <a:srgbClr val="4F4F00"/>
              </a:buClr>
              <a:buSzPts val="1500"/>
              <a:buFont typeface="Arial"/>
              <a:buChar char="■"/>
            </a:pPr>
            <a:r>
              <a:rPr lang="en" sz="1500">
                <a:solidFill>
                  <a:srgbClr val="4F4F00"/>
                </a:solidFill>
                <a:latin typeface="Arial"/>
                <a:ea typeface="Arial"/>
                <a:cs typeface="Arial"/>
                <a:sym typeface="Arial"/>
              </a:rPr>
              <a:t>We shall ensure that the features are same </a:t>
            </a:r>
            <a:endParaRPr sz="1500">
              <a:solidFill>
                <a:srgbClr val="4F4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2" marL="1371600" marR="0" rtl="0" algn="l">
              <a:spcBef>
                <a:spcPts val="0"/>
              </a:spcBef>
              <a:spcAft>
                <a:spcPts val="0"/>
              </a:spcAft>
              <a:buClr>
                <a:srgbClr val="4F4F00"/>
              </a:buClr>
              <a:buSzPts val="1500"/>
              <a:buFont typeface="Arial"/>
              <a:buChar char="■"/>
            </a:pPr>
            <a:r>
              <a:rPr lang="en" sz="1500">
                <a:solidFill>
                  <a:srgbClr val="4F4F00"/>
                </a:solidFill>
                <a:latin typeface="Arial"/>
                <a:ea typeface="Arial"/>
                <a:cs typeface="Arial"/>
                <a:sym typeface="Arial"/>
              </a:rPr>
              <a:t>We shall ensure the datatypes are matching </a:t>
            </a:r>
            <a:endParaRPr sz="1500">
              <a:solidFill>
                <a:srgbClr val="4F4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2" marL="1371600" marR="0" rtl="0" algn="l">
              <a:spcBef>
                <a:spcPts val="0"/>
              </a:spcBef>
              <a:spcAft>
                <a:spcPts val="0"/>
              </a:spcAft>
              <a:buClr>
                <a:srgbClr val="4F4F00"/>
              </a:buClr>
              <a:buSzPts val="1500"/>
              <a:buFont typeface="Arial"/>
              <a:buChar char="■"/>
            </a:pPr>
            <a:r>
              <a:rPr lang="en" sz="1500">
                <a:solidFill>
                  <a:srgbClr val="4F4F00"/>
                </a:solidFill>
                <a:latin typeface="Arial"/>
                <a:ea typeface="Arial"/>
                <a:cs typeface="Arial"/>
                <a:sym typeface="Arial"/>
              </a:rPr>
              <a:t>We shall ensure categories are matching</a:t>
            </a:r>
            <a:endParaRPr sz="1500">
              <a:solidFill>
                <a:srgbClr val="4F4F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914400" marR="0" rtl="0" algn="l">
              <a:spcBef>
                <a:spcPts val="0"/>
              </a:spcBef>
              <a:spcAft>
                <a:spcPts val="0"/>
              </a:spcAft>
              <a:buClr>
                <a:srgbClr val="4F4F00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4F4F00"/>
                </a:solidFill>
                <a:latin typeface="Arial"/>
                <a:ea typeface="Arial"/>
                <a:cs typeface="Arial"/>
                <a:sym typeface="Arial"/>
              </a:rPr>
              <a:t>Data Transformation</a:t>
            </a:r>
            <a:endParaRPr sz="1500">
              <a:solidFill>
                <a:srgbClr val="4F4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1371600" marR="0" rtl="0" algn="l">
              <a:spcBef>
                <a:spcPts val="0"/>
              </a:spcBef>
              <a:spcAft>
                <a:spcPts val="0"/>
              </a:spcAft>
              <a:buClr>
                <a:srgbClr val="4F4F00"/>
              </a:buClr>
              <a:buSzPts val="1500"/>
              <a:buFont typeface="Arial"/>
              <a:buChar char="○"/>
            </a:pPr>
            <a:r>
              <a:rPr lang="en" sz="1500">
                <a:solidFill>
                  <a:srgbClr val="4F4F00"/>
                </a:solidFill>
                <a:latin typeface="Arial"/>
                <a:ea typeface="Arial"/>
                <a:cs typeface="Arial"/>
                <a:sym typeface="Arial"/>
              </a:rPr>
              <a:t>Here will do the transformation </a:t>
            </a:r>
            <a:endParaRPr sz="1500">
              <a:solidFill>
                <a:srgbClr val="4F4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1371600" marR="0" rtl="0" algn="l">
              <a:spcBef>
                <a:spcPts val="0"/>
              </a:spcBef>
              <a:spcAft>
                <a:spcPts val="0"/>
              </a:spcAft>
              <a:buClr>
                <a:srgbClr val="4F4F00"/>
              </a:buClr>
              <a:buSzPts val="1500"/>
              <a:buFont typeface="Arial"/>
              <a:buChar char="○"/>
            </a:pPr>
            <a:r>
              <a:rPr lang="en" sz="1500">
                <a:solidFill>
                  <a:srgbClr val="4F4F00"/>
                </a:solidFill>
                <a:latin typeface="Arial"/>
                <a:ea typeface="Arial"/>
                <a:cs typeface="Arial"/>
                <a:sym typeface="Arial"/>
              </a:rPr>
              <a:t>Empty values shall be replaced with the median for integer/float datatypes and for the category it shall be replaced with most frequent</a:t>
            </a:r>
            <a:endParaRPr sz="1500">
              <a:solidFill>
                <a:srgbClr val="4F4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914400" marR="0" rtl="0" algn="l">
              <a:spcBef>
                <a:spcPts val="0"/>
              </a:spcBef>
              <a:spcAft>
                <a:spcPts val="0"/>
              </a:spcAft>
              <a:buClr>
                <a:srgbClr val="4F4F00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4F4F00"/>
                </a:solidFill>
                <a:latin typeface="Arial"/>
                <a:ea typeface="Arial"/>
                <a:cs typeface="Arial"/>
                <a:sym typeface="Arial"/>
              </a:rPr>
              <a:t>Model Training</a:t>
            </a:r>
            <a:endParaRPr sz="1500">
              <a:solidFill>
                <a:srgbClr val="4F4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1371600" marR="0" rtl="0" algn="l">
              <a:spcBef>
                <a:spcPts val="0"/>
              </a:spcBef>
              <a:spcAft>
                <a:spcPts val="0"/>
              </a:spcAft>
              <a:buClr>
                <a:srgbClr val="4F4F00"/>
              </a:buClr>
              <a:buSzPts val="1500"/>
              <a:buFont typeface="Arial"/>
              <a:buChar char="○"/>
            </a:pPr>
            <a:r>
              <a:rPr lang="en" sz="1500">
                <a:solidFill>
                  <a:srgbClr val="4F4F00"/>
                </a:solidFill>
                <a:latin typeface="Arial"/>
                <a:ea typeface="Arial"/>
                <a:cs typeface="Arial"/>
                <a:sym typeface="Arial"/>
              </a:rPr>
              <a:t>In model training, We shall run the model based on the configuration </a:t>
            </a:r>
            <a:endParaRPr sz="1500">
              <a:solidFill>
                <a:srgbClr val="4F4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1371600" marR="0" rtl="0" algn="l">
              <a:spcBef>
                <a:spcPts val="0"/>
              </a:spcBef>
              <a:spcAft>
                <a:spcPts val="0"/>
              </a:spcAft>
              <a:buClr>
                <a:srgbClr val="4F4F00"/>
              </a:buClr>
              <a:buSzPts val="1500"/>
              <a:buFont typeface="Arial"/>
              <a:buChar char="○"/>
            </a:pPr>
            <a:r>
              <a:rPr lang="en" sz="1500">
                <a:solidFill>
                  <a:srgbClr val="4F4F00"/>
                </a:solidFill>
                <a:latin typeface="Arial"/>
                <a:ea typeface="Arial"/>
                <a:cs typeface="Arial"/>
                <a:sym typeface="Arial"/>
              </a:rPr>
              <a:t>We shall be adding multiple regression model configuration </a:t>
            </a:r>
            <a:endParaRPr sz="1500">
              <a:solidFill>
                <a:srgbClr val="4F4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1371600" marR="0" rtl="0" algn="l">
              <a:spcBef>
                <a:spcPts val="0"/>
              </a:spcBef>
              <a:spcAft>
                <a:spcPts val="0"/>
              </a:spcAft>
              <a:buClr>
                <a:srgbClr val="4F4F00"/>
              </a:buClr>
              <a:buSzPts val="1500"/>
              <a:buFont typeface="Arial"/>
              <a:buChar char="○"/>
            </a:pPr>
            <a:r>
              <a:rPr lang="en" sz="1500">
                <a:solidFill>
                  <a:srgbClr val="4F4F00"/>
                </a:solidFill>
                <a:latin typeface="Arial"/>
                <a:ea typeface="Arial"/>
                <a:cs typeface="Arial"/>
                <a:sym typeface="Arial"/>
              </a:rPr>
              <a:t>Based on the best accuracy, we shall be selecting the model</a:t>
            </a:r>
            <a:endParaRPr sz="1500">
              <a:solidFill>
                <a:srgbClr val="4F4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3716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F4F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914400" marR="0" rtl="0" algn="l">
              <a:spcBef>
                <a:spcPts val="0"/>
              </a:spcBef>
              <a:spcAft>
                <a:spcPts val="0"/>
              </a:spcAft>
              <a:buClr>
                <a:srgbClr val="4F4F00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4F4F00"/>
                </a:solidFill>
                <a:latin typeface="Arial"/>
                <a:ea typeface="Arial"/>
                <a:cs typeface="Arial"/>
                <a:sym typeface="Arial"/>
              </a:rPr>
              <a:t>Model Evaluation </a:t>
            </a:r>
            <a:endParaRPr sz="1500">
              <a:solidFill>
                <a:srgbClr val="4F4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1371600" marR="0" rtl="0" algn="l">
              <a:spcBef>
                <a:spcPts val="0"/>
              </a:spcBef>
              <a:spcAft>
                <a:spcPts val="0"/>
              </a:spcAft>
              <a:buClr>
                <a:srgbClr val="4F4F00"/>
              </a:buClr>
              <a:buSzPts val="1500"/>
              <a:buFont typeface="Arial"/>
              <a:buChar char="○"/>
            </a:pPr>
            <a:r>
              <a:rPr lang="en" sz="1500">
                <a:solidFill>
                  <a:srgbClr val="4F4F00"/>
                </a:solidFill>
                <a:latin typeface="Arial"/>
                <a:ea typeface="Arial"/>
                <a:cs typeface="Arial"/>
                <a:sym typeface="Arial"/>
              </a:rPr>
              <a:t>Model shall be evaluated for train and test data </a:t>
            </a:r>
            <a:endParaRPr sz="1500">
              <a:solidFill>
                <a:srgbClr val="4F4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1371600" marR="0" rtl="0" algn="l">
              <a:spcBef>
                <a:spcPts val="0"/>
              </a:spcBef>
              <a:spcAft>
                <a:spcPts val="0"/>
              </a:spcAft>
              <a:buClr>
                <a:srgbClr val="4F4F00"/>
              </a:buClr>
              <a:buSzPts val="1500"/>
              <a:buFont typeface="Arial"/>
              <a:buChar char="○"/>
            </a:pPr>
            <a:r>
              <a:rPr lang="en" sz="1500">
                <a:solidFill>
                  <a:srgbClr val="4F4F00"/>
                </a:solidFill>
                <a:latin typeface="Arial"/>
                <a:ea typeface="Arial"/>
                <a:cs typeface="Arial"/>
                <a:sym typeface="Arial"/>
              </a:rPr>
              <a:t>New model shall be compared with the last model and based on the performance we shall be selecting the model</a:t>
            </a:r>
            <a:endParaRPr sz="1500">
              <a:solidFill>
                <a:srgbClr val="4F4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1371600" marR="0" rtl="0" algn="l">
              <a:spcBef>
                <a:spcPts val="0"/>
              </a:spcBef>
              <a:spcAft>
                <a:spcPts val="0"/>
              </a:spcAft>
              <a:buClr>
                <a:srgbClr val="4F4F00"/>
              </a:buClr>
              <a:buSzPts val="1500"/>
              <a:buFont typeface="Arial"/>
              <a:buChar char="○"/>
            </a:pPr>
            <a:r>
              <a:rPr lang="en" sz="1500">
                <a:solidFill>
                  <a:srgbClr val="4F4F00"/>
                </a:solidFill>
                <a:latin typeface="Arial"/>
                <a:ea typeface="Arial"/>
                <a:cs typeface="Arial"/>
                <a:sym typeface="Arial"/>
              </a:rPr>
              <a:t>After </a:t>
            </a:r>
            <a:r>
              <a:rPr lang="en" sz="1500">
                <a:solidFill>
                  <a:srgbClr val="4F4F00"/>
                </a:solidFill>
                <a:latin typeface="Arial"/>
                <a:ea typeface="Arial"/>
                <a:cs typeface="Arial"/>
                <a:sym typeface="Arial"/>
              </a:rPr>
              <a:t>model</a:t>
            </a:r>
            <a:r>
              <a:rPr lang="en" sz="1500">
                <a:solidFill>
                  <a:srgbClr val="4F4F00"/>
                </a:solidFill>
                <a:latin typeface="Arial"/>
                <a:ea typeface="Arial"/>
                <a:cs typeface="Arial"/>
                <a:sym typeface="Arial"/>
              </a:rPr>
              <a:t> evaluation it was found that the RandomForest is giving more accuracy than the Linear Regression.</a:t>
            </a:r>
            <a:endParaRPr sz="1500">
              <a:solidFill>
                <a:srgbClr val="4F4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914400" marR="0" rtl="0" algn="l">
              <a:spcBef>
                <a:spcPts val="0"/>
              </a:spcBef>
              <a:spcAft>
                <a:spcPts val="0"/>
              </a:spcAft>
              <a:buClr>
                <a:srgbClr val="4F4F00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4F4F00"/>
                </a:solidFill>
                <a:latin typeface="Arial"/>
                <a:ea typeface="Arial"/>
                <a:cs typeface="Arial"/>
                <a:sym typeface="Arial"/>
              </a:rPr>
              <a:t>Model Pusher</a:t>
            </a:r>
            <a:endParaRPr sz="1500">
              <a:solidFill>
                <a:srgbClr val="4F4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1371600" marR="0" rtl="0" algn="l">
              <a:spcBef>
                <a:spcPts val="0"/>
              </a:spcBef>
              <a:spcAft>
                <a:spcPts val="0"/>
              </a:spcAft>
              <a:buClr>
                <a:srgbClr val="4F4F00"/>
              </a:buClr>
              <a:buSzPts val="1500"/>
              <a:buFont typeface="Arial"/>
              <a:buChar char="○"/>
            </a:pPr>
            <a:r>
              <a:rPr lang="en" sz="1500">
                <a:solidFill>
                  <a:srgbClr val="4F4F00"/>
                </a:solidFill>
                <a:latin typeface="Arial"/>
                <a:ea typeface="Arial"/>
                <a:cs typeface="Arial"/>
                <a:sym typeface="Arial"/>
              </a:rPr>
              <a:t>Once the new model has higher accuracy, it shall be pushed to the location</a:t>
            </a:r>
            <a:endParaRPr sz="1500">
              <a:solidFill>
                <a:srgbClr val="4F4F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</a:t>
            </a:r>
            <a:r>
              <a:rPr lang="en"/>
              <a:t>Metrics</a:t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Random Forest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		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06" name="Google Shape;106;p19"/>
          <p:cNvGraphicFramePr/>
          <p:nvPr/>
        </p:nvGraphicFramePr>
        <p:xfrm>
          <a:off x="571500" y="2952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{33421722-631F-4589-B030-91859D9EEF21}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8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Train Score	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8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Test Score	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8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Average Score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8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0.889		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8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0.886	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8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	0.887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