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8"/>
  </p:notesMasterIdLst>
  <p:sldIdLst>
    <p:sldId id="320" r:id="rId2"/>
    <p:sldId id="321" r:id="rId3"/>
    <p:sldId id="322" r:id="rId4"/>
    <p:sldId id="323" r:id="rId5"/>
    <p:sldId id="331" r:id="rId6"/>
    <p:sldId id="345" r:id="rId7"/>
  </p:sldIdLst>
  <p:sldSz cx="12192000" cy="6858000"/>
  <p:notesSz cx="6858000" cy="9144000"/>
  <p:embeddedFontLst>
    <p:embeddedFont>
      <p:font typeface="Clear Sans Light" panose="020B0303030202020304" pitchFamily="34" charset="0"/>
      <p:regular r:id="rId9"/>
    </p:embeddedFont>
    <p:embeddedFont>
      <p:font typeface="Clear Sans" panose="020B05030302020203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lear Sans Bold" panose="020B0803030202020304" pitchFamily="34" charset="0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6B6B"/>
    <a:srgbClr val="762536"/>
    <a:srgbClr val="008080"/>
    <a:srgbClr val="F8F8F8"/>
    <a:srgbClr val="4F1925"/>
    <a:srgbClr val="EAEAEA"/>
    <a:srgbClr val="649696"/>
    <a:srgbClr val="6B6BC5"/>
    <a:srgbClr val="6BC56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0909" autoAdjust="0"/>
  </p:normalViewPr>
  <p:slideViewPr>
    <p:cSldViewPr>
      <p:cViewPr>
        <p:scale>
          <a:sx n="66" d="100"/>
          <a:sy n="66" d="100"/>
        </p:scale>
        <p:origin x="600" y="342"/>
      </p:cViewPr>
      <p:guideLst>
        <p:guide orient="horz" pos="272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CC8BC-5237-4995-A24C-11FB65537625}" type="datetimeFigureOut">
              <a:rPr lang="hu-HU" smtClean="0"/>
              <a:t>2016. 09. 21.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CE64D-B290-4BEA-A515-475B252860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68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CBAFE-7C78-43C2-B256-992C7E09D18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98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CBAFE-7C78-43C2-B256-992C7E09D18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29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CBAFE-7C78-43C2-B256-992C7E09D18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57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CBAFE-7C78-43C2-B256-992C7E09D18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465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CE64D-B290-4BEA-A515-475B25286059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31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6342-F907-4D34-A2FD-FAD87774D1EE}" type="datetime1">
              <a:rPr lang="hu-HU" smtClean="0"/>
              <a:t>2016. 09. 21.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105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E49A-8C5A-4348-B4FD-51716FB0DFB7}" type="datetime1">
              <a:rPr lang="hu-HU" smtClean="0"/>
              <a:t>2016. 09. 21.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400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B777-2617-4695-A2C9-22B245F79A58}" type="datetime1">
              <a:rPr lang="hu-HU" smtClean="0"/>
              <a:t>2016. 09. 21.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58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7A6-9D01-4B08-B8AA-AAF9E458FE0E}" type="datetime1">
              <a:rPr lang="hu-HU" smtClean="0"/>
              <a:t>2016. 09. 21.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69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FBB3-A07C-466F-9A6E-DC70BDEC923D}" type="datetime1">
              <a:rPr lang="hu-HU" smtClean="0"/>
              <a:t>2016. 09. 21.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89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333E-D270-4806-A2E0-2F7BC81CC466}" type="datetime1">
              <a:rPr lang="hu-HU" smtClean="0"/>
              <a:t>2016. 09. 21.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825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38E4-C050-4482-AFC2-EDA5BA461242}" type="datetime1">
              <a:rPr lang="hu-HU" smtClean="0"/>
              <a:t>2016. 09. 21.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7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CFAB-AB79-49CC-A712-F027B8DE8C91}" type="datetime1">
              <a:rPr lang="hu-HU" smtClean="0"/>
              <a:t>2016. 09. 21.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58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AE07-244C-4393-8FAD-000AD27152A9}" type="datetime1">
              <a:rPr lang="hu-HU" smtClean="0"/>
              <a:t>2016. 09. 21.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95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77F9-8DFF-4165-9C2D-0E3F1160031B}" type="datetime1">
              <a:rPr lang="hu-HU" smtClean="0"/>
              <a:t>2016. 09. 21.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85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FBAF-374F-4A7C-9AF2-B65FF729B51E}" type="datetime1">
              <a:rPr lang="hu-HU" smtClean="0"/>
              <a:t>2016. 09. 21.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387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defRPr>
            </a:lvl1pPr>
          </a:lstStyle>
          <a:p>
            <a:fld id="{62DE89C0-C9B0-4F8B-ADAE-38C0D06B8D91}" type="datetime1">
              <a:rPr lang="hu-HU" smtClean="0"/>
              <a:t>2016. 09. 21.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2392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fld id="{9F9F7D46-8577-4753-8E74-133FFC23CB37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13" cstate="print">
            <a:lum bright="75000" contrast="-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99" y="6906722"/>
            <a:ext cx="1872209" cy="626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Kép 7"/>
          <p:cNvPicPr>
            <a:picLocks noChangeAspect="1"/>
          </p:cNvPicPr>
          <p:nvPr userDrawn="1"/>
        </p:nvPicPr>
        <p:blipFill>
          <a:blip r:embed="rId14" cstate="print">
            <a:lum bright="75000" contrast="-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9" y="6948823"/>
            <a:ext cx="2016000" cy="54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10000"/>
            </a:schemeClr>
          </a:solidFill>
          <a:latin typeface="Clear Sans Bold" panose="020B0803030202020304" pitchFamily="34" charset="0"/>
          <a:ea typeface="+mj-ea"/>
          <a:cs typeface="Clear Sans Bold" panose="020B08030302020203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lear Sans Light" panose="020B0303030202020304" pitchFamily="34" charset="0"/>
          <a:ea typeface="+mn-ea"/>
          <a:cs typeface="Clear Sans Light" panose="020B03030302020203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lear Sans Light" panose="020B0303030202020304" pitchFamily="34" charset="0"/>
          <a:ea typeface="+mn-ea"/>
          <a:cs typeface="Clear Sans Light" panose="020B03030302020203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lear Sans Light" panose="020B0303030202020304" pitchFamily="34" charset="0"/>
          <a:ea typeface="+mn-ea"/>
          <a:cs typeface="Clear Sans Light" panose="020B03030302020203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lear Sans Light" panose="020B0303030202020304" pitchFamily="34" charset="0"/>
          <a:ea typeface="+mn-ea"/>
          <a:cs typeface="Clear Sans Light" panose="020B03030302020203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lear Sans Light" panose="020B0303030202020304" pitchFamily="34" charset="0"/>
          <a:ea typeface="+mn-ea"/>
          <a:cs typeface="Clear Sans Light" panose="020B03030302020203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2"/>
          <p:cNvGrpSpPr/>
          <p:nvPr/>
        </p:nvGrpSpPr>
        <p:grpSpPr>
          <a:xfrm>
            <a:off x="3287688" y="908720"/>
            <a:ext cx="4295327" cy="4274867"/>
            <a:chOff x="5056355" y="1356965"/>
            <a:chExt cx="4295327" cy="4274867"/>
          </a:xfrm>
        </p:grpSpPr>
        <p:sp>
          <p:nvSpPr>
            <p:cNvPr id="4" name="Ellipszis 3"/>
            <p:cNvSpPr/>
            <p:nvPr/>
          </p:nvSpPr>
          <p:spPr>
            <a:xfrm>
              <a:off x="6457690" y="1356965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Module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31" name="Ellipszis 30"/>
            <p:cNvSpPr/>
            <p:nvPr/>
          </p:nvSpPr>
          <p:spPr>
            <a:xfrm>
              <a:off x="6460995" y="1923232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VariableDeclarationStatement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33" name="Ellipszis 32"/>
            <p:cNvSpPr/>
            <p:nvPr/>
          </p:nvSpPr>
          <p:spPr>
            <a:xfrm>
              <a:off x="6460995" y="2489499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VariableDeclaration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34" name="Ellipszis 33"/>
            <p:cNvSpPr/>
            <p:nvPr/>
          </p:nvSpPr>
          <p:spPr>
            <a:xfrm>
              <a:off x="6460995" y="3055766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VariableDeclarator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35" name="Ellipszis 34"/>
            <p:cNvSpPr/>
            <p:nvPr/>
          </p:nvSpPr>
          <p:spPr>
            <a:xfrm>
              <a:off x="5056355" y="3964933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endParaRPr lang="hu-HU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BindingIdentifier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name</a:t>
              </a:r>
              <a: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= `</a:t>
              </a:r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foo</a:t>
              </a:r>
              <a: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`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36" name="Ellipszis 35"/>
            <p:cNvSpPr/>
            <p:nvPr/>
          </p:nvSpPr>
          <p:spPr>
            <a:xfrm>
              <a:off x="7931769" y="3964932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endParaRPr lang="hu-HU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BinaryExpression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operator = `</a:t>
              </a:r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Div</a:t>
              </a:r>
              <a: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`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37" name="Ellipszis 36"/>
            <p:cNvSpPr/>
            <p:nvPr/>
          </p:nvSpPr>
          <p:spPr>
            <a:xfrm>
              <a:off x="5254208" y="5245320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endParaRPr lang="hu-HU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LiteralNumericExpression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value</a:t>
              </a:r>
              <a: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= 1.0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39" name="Ellipszis 38"/>
            <p:cNvSpPr/>
            <p:nvPr/>
          </p:nvSpPr>
          <p:spPr>
            <a:xfrm>
              <a:off x="8969717" y="5249867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endParaRPr lang="hu-HU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LiteralNumericExpression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value</a:t>
              </a:r>
              <a: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= 0.0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cxnSp>
          <p:nvCxnSpPr>
            <p:cNvPr id="15" name="Görbe összekötő 14"/>
            <p:cNvCxnSpPr>
              <a:stCxn id="31" idx="2"/>
              <a:endCxn id="33" idx="2"/>
            </p:cNvCxnSpPr>
            <p:nvPr/>
          </p:nvCxnSpPr>
          <p:spPr>
            <a:xfrm rot="10800000" flipV="1">
              <a:off x="6460995" y="2114214"/>
              <a:ext cx="12700" cy="566267"/>
            </a:xfrm>
            <a:prstGeom prst="curvedConnector3">
              <a:avLst>
                <a:gd name="adj1" fmla="val 1800000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örbe összekötő 17"/>
            <p:cNvCxnSpPr>
              <a:stCxn id="4" idx="2"/>
              <a:endCxn id="31" idx="2"/>
            </p:cNvCxnSpPr>
            <p:nvPr/>
          </p:nvCxnSpPr>
          <p:spPr>
            <a:xfrm rot="10800000" flipH="1" flipV="1">
              <a:off x="6457689" y="1547947"/>
              <a:ext cx="3305" cy="566267"/>
            </a:xfrm>
            <a:prstGeom prst="curvedConnector3">
              <a:avLst>
                <a:gd name="adj1" fmla="val -6916793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örbe összekötő 41"/>
            <p:cNvCxnSpPr>
              <a:stCxn id="33" idx="2"/>
              <a:endCxn id="34" idx="2"/>
            </p:cNvCxnSpPr>
            <p:nvPr/>
          </p:nvCxnSpPr>
          <p:spPr>
            <a:xfrm rot="10800000" flipV="1">
              <a:off x="6460995" y="2680481"/>
              <a:ext cx="12700" cy="566267"/>
            </a:xfrm>
            <a:prstGeom prst="curvedConnector3">
              <a:avLst>
                <a:gd name="adj1" fmla="val 1800000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örbe összekötő 43"/>
            <p:cNvCxnSpPr>
              <a:stCxn id="34" idx="4"/>
              <a:endCxn id="35" idx="7"/>
            </p:cNvCxnSpPr>
            <p:nvPr/>
          </p:nvCxnSpPr>
          <p:spPr>
            <a:xfrm rot="5400000">
              <a:off x="5725612" y="3094503"/>
              <a:ext cx="583139" cy="1269595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örbe összekötő 45"/>
            <p:cNvCxnSpPr>
              <a:stCxn id="34" idx="4"/>
              <a:endCxn id="36" idx="1"/>
            </p:cNvCxnSpPr>
            <p:nvPr/>
          </p:nvCxnSpPr>
          <p:spPr>
            <a:xfrm rot="16200000" flipH="1">
              <a:off x="7028273" y="3061436"/>
              <a:ext cx="583138" cy="1335728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örbe összekötő 48"/>
            <p:cNvCxnSpPr>
              <a:stCxn id="36" idx="4"/>
              <a:endCxn id="37" idx="7"/>
            </p:cNvCxnSpPr>
            <p:nvPr/>
          </p:nvCxnSpPr>
          <p:spPr>
            <a:xfrm rot="5400000">
              <a:off x="6374314" y="3552819"/>
              <a:ext cx="954360" cy="2542516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örbe összekötő 50"/>
            <p:cNvCxnSpPr>
              <a:stCxn id="36" idx="4"/>
              <a:endCxn id="39" idx="1"/>
            </p:cNvCxnSpPr>
            <p:nvPr/>
          </p:nvCxnSpPr>
          <p:spPr>
            <a:xfrm rot="16200000" flipH="1">
              <a:off x="8094750" y="4374899"/>
              <a:ext cx="958907" cy="902902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zövegdoboz 53"/>
            <p:cNvSpPr txBox="1"/>
            <p:nvPr/>
          </p:nvSpPr>
          <p:spPr>
            <a:xfrm>
              <a:off x="5205322" y="2210851"/>
              <a:ext cx="1074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declaration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55" name="Szövegdoboz 54"/>
            <p:cNvSpPr txBox="1"/>
            <p:nvPr/>
          </p:nvSpPr>
          <p:spPr>
            <a:xfrm>
              <a:off x="5184986" y="2783511"/>
              <a:ext cx="10806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declarators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56" name="Szövegdoboz 55"/>
            <p:cNvSpPr txBox="1"/>
            <p:nvPr/>
          </p:nvSpPr>
          <p:spPr>
            <a:xfrm>
              <a:off x="5634659" y="1663562"/>
              <a:ext cx="612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items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57" name="Szövegdoboz 56"/>
            <p:cNvSpPr txBox="1"/>
            <p:nvPr/>
          </p:nvSpPr>
          <p:spPr>
            <a:xfrm>
              <a:off x="5504840" y="3358786"/>
              <a:ext cx="772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binding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58" name="Szövegdoboz 57"/>
            <p:cNvSpPr txBox="1"/>
            <p:nvPr/>
          </p:nvSpPr>
          <p:spPr>
            <a:xfrm>
              <a:off x="7577694" y="344529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init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59" name="Szövegdoboz 58"/>
            <p:cNvSpPr txBox="1"/>
            <p:nvPr/>
          </p:nvSpPr>
          <p:spPr>
            <a:xfrm>
              <a:off x="6711136" y="4796178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left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60" name="Szövegdoboz 59"/>
            <p:cNvSpPr txBox="1"/>
            <p:nvPr/>
          </p:nvSpPr>
          <p:spPr>
            <a:xfrm>
              <a:off x="8057312" y="4796178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right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01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AST_2"/>
          <p:cNvGrpSpPr/>
          <p:nvPr/>
        </p:nvGrpSpPr>
        <p:grpSpPr>
          <a:xfrm>
            <a:off x="5109682" y="1357254"/>
            <a:ext cx="4295327" cy="4274867"/>
            <a:chOff x="8099041" y="1357254"/>
            <a:chExt cx="4295327" cy="4274867"/>
          </a:xfrm>
        </p:grpSpPr>
        <p:sp>
          <p:nvSpPr>
            <p:cNvPr id="63" name="Ellipszis 62"/>
            <p:cNvSpPr/>
            <p:nvPr/>
          </p:nvSpPr>
          <p:spPr>
            <a:xfrm>
              <a:off x="9500376" y="1357254"/>
              <a:ext cx="381965" cy="381965"/>
            </a:xfrm>
            <a:prstGeom prst="ellipse">
              <a:avLst/>
            </a:prstGeom>
            <a:solidFill>
              <a:srgbClr val="B89098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Module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64" name="Ellipszis 63"/>
            <p:cNvSpPr/>
            <p:nvPr/>
          </p:nvSpPr>
          <p:spPr>
            <a:xfrm>
              <a:off x="9503681" y="1923521"/>
              <a:ext cx="381965" cy="381965"/>
            </a:xfrm>
            <a:prstGeom prst="ellipse">
              <a:avLst/>
            </a:prstGeom>
            <a:solidFill>
              <a:srgbClr val="B89098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VariableDeclarationStatement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65" name="Ellipszis 64"/>
            <p:cNvSpPr/>
            <p:nvPr/>
          </p:nvSpPr>
          <p:spPr>
            <a:xfrm>
              <a:off x="9503681" y="2489788"/>
              <a:ext cx="381965" cy="381965"/>
            </a:xfrm>
            <a:prstGeom prst="ellipse">
              <a:avLst/>
            </a:prstGeom>
            <a:solidFill>
              <a:srgbClr val="B89098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VariableDeclaration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66" name="Ellipszis 65"/>
            <p:cNvSpPr/>
            <p:nvPr/>
          </p:nvSpPr>
          <p:spPr>
            <a:xfrm>
              <a:off x="9503681" y="3056055"/>
              <a:ext cx="381965" cy="381965"/>
            </a:xfrm>
            <a:prstGeom prst="ellipse">
              <a:avLst/>
            </a:prstGeom>
            <a:solidFill>
              <a:srgbClr val="B89098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VariableDeclarator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67" name="Ellipszis 66"/>
            <p:cNvSpPr/>
            <p:nvPr/>
          </p:nvSpPr>
          <p:spPr>
            <a:xfrm>
              <a:off x="8099041" y="3965222"/>
              <a:ext cx="381965" cy="381965"/>
            </a:xfrm>
            <a:prstGeom prst="ellipse">
              <a:avLst/>
            </a:prstGeom>
            <a:solidFill>
              <a:srgbClr val="B89098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endPara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BindingIdentifier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4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name</a:t>
              </a:r>
              <a:r>
                <a:rPr lang="hu-HU" sz="14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= `</a:t>
              </a:r>
              <a:r>
                <a:rPr lang="hu-HU" sz="14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foo</a:t>
              </a:r>
              <a:r>
                <a:rPr lang="hu-HU" sz="14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`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68" name="Ellipszis 67"/>
            <p:cNvSpPr/>
            <p:nvPr/>
          </p:nvSpPr>
          <p:spPr>
            <a:xfrm>
              <a:off x="10974455" y="3965221"/>
              <a:ext cx="381965" cy="381965"/>
            </a:xfrm>
            <a:prstGeom prst="ellipse">
              <a:avLst/>
            </a:prstGeom>
            <a:solidFill>
              <a:srgbClr val="B89098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endPara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BinaryExpression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4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operator = `</a:t>
              </a:r>
              <a:r>
                <a:rPr lang="hu-HU" sz="14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Div</a:t>
              </a:r>
              <a:r>
                <a:rPr lang="hu-HU" sz="14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`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69" name="Ellipszis 68"/>
            <p:cNvSpPr/>
            <p:nvPr/>
          </p:nvSpPr>
          <p:spPr>
            <a:xfrm>
              <a:off x="8296894" y="5245609"/>
              <a:ext cx="381965" cy="381965"/>
            </a:xfrm>
            <a:prstGeom prst="ellipse">
              <a:avLst/>
            </a:prstGeom>
            <a:solidFill>
              <a:srgbClr val="B89098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endPara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LiteralNumericExpression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4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value</a:t>
              </a:r>
              <a:r>
                <a:rPr lang="hu-HU" sz="14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= 1.0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70" name="Ellipszis 69"/>
            <p:cNvSpPr/>
            <p:nvPr/>
          </p:nvSpPr>
          <p:spPr>
            <a:xfrm>
              <a:off x="12012403" y="5250156"/>
              <a:ext cx="381965" cy="381965"/>
            </a:xfrm>
            <a:prstGeom prst="ellipse">
              <a:avLst/>
            </a:prstGeom>
            <a:solidFill>
              <a:srgbClr val="B89098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endPara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LiteralNumericExpression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4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value</a:t>
              </a:r>
              <a:r>
                <a:rPr lang="hu-HU" sz="14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= 0.0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cxnSp>
          <p:nvCxnSpPr>
            <p:cNvPr id="71" name="Görbe összekötő 70"/>
            <p:cNvCxnSpPr>
              <a:stCxn id="64" idx="2"/>
              <a:endCxn id="65" idx="2"/>
            </p:cNvCxnSpPr>
            <p:nvPr/>
          </p:nvCxnSpPr>
          <p:spPr>
            <a:xfrm rot="10800000" flipV="1">
              <a:off x="9503681" y="2114503"/>
              <a:ext cx="12700" cy="566267"/>
            </a:xfrm>
            <a:prstGeom prst="curvedConnector3">
              <a:avLst>
                <a:gd name="adj1" fmla="val 1800000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örbe összekötő 71"/>
            <p:cNvCxnSpPr>
              <a:stCxn id="63" idx="2"/>
              <a:endCxn id="64" idx="2"/>
            </p:cNvCxnSpPr>
            <p:nvPr/>
          </p:nvCxnSpPr>
          <p:spPr>
            <a:xfrm rot="10800000" flipH="1" flipV="1">
              <a:off x="9500375" y="1548236"/>
              <a:ext cx="3305" cy="566267"/>
            </a:xfrm>
            <a:prstGeom prst="curvedConnector3">
              <a:avLst>
                <a:gd name="adj1" fmla="val -6916793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örbe összekötő 72"/>
            <p:cNvCxnSpPr>
              <a:stCxn id="65" idx="2"/>
              <a:endCxn id="66" idx="2"/>
            </p:cNvCxnSpPr>
            <p:nvPr/>
          </p:nvCxnSpPr>
          <p:spPr>
            <a:xfrm rot="10800000" flipV="1">
              <a:off x="9503681" y="2680770"/>
              <a:ext cx="12700" cy="566267"/>
            </a:xfrm>
            <a:prstGeom prst="curvedConnector3">
              <a:avLst>
                <a:gd name="adj1" fmla="val 1800000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örbe összekötő 73"/>
            <p:cNvCxnSpPr>
              <a:stCxn id="66" idx="4"/>
              <a:endCxn id="67" idx="7"/>
            </p:cNvCxnSpPr>
            <p:nvPr/>
          </p:nvCxnSpPr>
          <p:spPr>
            <a:xfrm rot="5400000">
              <a:off x="8768298" y="3094792"/>
              <a:ext cx="583139" cy="1269595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örbe összekötő 74"/>
            <p:cNvCxnSpPr>
              <a:stCxn id="66" idx="4"/>
              <a:endCxn id="68" idx="1"/>
            </p:cNvCxnSpPr>
            <p:nvPr/>
          </p:nvCxnSpPr>
          <p:spPr>
            <a:xfrm rot="16200000" flipH="1">
              <a:off x="10070959" y="3061725"/>
              <a:ext cx="583138" cy="1335728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örbe összekötő 75"/>
            <p:cNvCxnSpPr>
              <a:stCxn id="68" idx="4"/>
              <a:endCxn id="69" idx="7"/>
            </p:cNvCxnSpPr>
            <p:nvPr/>
          </p:nvCxnSpPr>
          <p:spPr>
            <a:xfrm rot="5400000">
              <a:off x="9417000" y="3553108"/>
              <a:ext cx="954360" cy="2542516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örbe összekötő 76"/>
            <p:cNvCxnSpPr>
              <a:stCxn id="68" idx="4"/>
              <a:endCxn id="70" idx="1"/>
            </p:cNvCxnSpPr>
            <p:nvPr/>
          </p:nvCxnSpPr>
          <p:spPr>
            <a:xfrm rot="16200000" flipH="1">
              <a:off x="11137436" y="4375188"/>
              <a:ext cx="958907" cy="902902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Szövegdoboz 77"/>
            <p:cNvSpPr txBox="1"/>
            <p:nvPr/>
          </p:nvSpPr>
          <p:spPr>
            <a:xfrm>
              <a:off x="8248008" y="2211140"/>
              <a:ext cx="1074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declaration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79" name="Szövegdoboz 78"/>
            <p:cNvSpPr txBox="1"/>
            <p:nvPr/>
          </p:nvSpPr>
          <p:spPr>
            <a:xfrm>
              <a:off x="8227672" y="2783800"/>
              <a:ext cx="10806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declarators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80" name="Szövegdoboz 79"/>
            <p:cNvSpPr txBox="1"/>
            <p:nvPr/>
          </p:nvSpPr>
          <p:spPr>
            <a:xfrm>
              <a:off x="8677345" y="1663851"/>
              <a:ext cx="612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items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81" name="Szövegdoboz 80"/>
            <p:cNvSpPr txBox="1"/>
            <p:nvPr/>
          </p:nvSpPr>
          <p:spPr>
            <a:xfrm>
              <a:off x="8547526" y="3359075"/>
              <a:ext cx="772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binding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82" name="Szövegdoboz 81"/>
            <p:cNvSpPr txBox="1"/>
            <p:nvPr/>
          </p:nvSpPr>
          <p:spPr>
            <a:xfrm>
              <a:off x="10620380" y="3445581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init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83" name="Szövegdoboz 82"/>
            <p:cNvSpPr txBox="1"/>
            <p:nvPr/>
          </p:nvSpPr>
          <p:spPr>
            <a:xfrm>
              <a:off x="9753822" y="4796467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left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84" name="Szövegdoboz 83"/>
            <p:cNvSpPr txBox="1"/>
            <p:nvPr/>
          </p:nvSpPr>
          <p:spPr>
            <a:xfrm>
              <a:off x="11099998" y="4796467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right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119" name="ASG"/>
          <p:cNvGrpSpPr/>
          <p:nvPr/>
        </p:nvGrpSpPr>
        <p:grpSpPr>
          <a:xfrm>
            <a:off x="623392" y="1107187"/>
            <a:ext cx="5871554" cy="4023484"/>
            <a:chOff x="3612751" y="1107187"/>
            <a:chExt cx="5871554" cy="4023484"/>
          </a:xfrm>
        </p:grpSpPr>
        <p:cxnSp>
          <p:nvCxnSpPr>
            <p:cNvPr id="108" name="Görbe összekötő 107"/>
            <p:cNvCxnSpPr>
              <a:stCxn id="86" idx="0"/>
              <a:endCxn id="63" idx="1"/>
            </p:cNvCxnSpPr>
            <p:nvPr/>
          </p:nvCxnSpPr>
          <p:spPr>
            <a:xfrm rot="5400000" flipH="1" flipV="1">
              <a:off x="7362790" y="-125938"/>
              <a:ext cx="582385" cy="3660645"/>
            </a:xfrm>
            <a:prstGeom prst="curvedConnector3">
              <a:avLst>
                <a:gd name="adj1" fmla="val 148857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lipszis 84"/>
            <p:cNvSpPr/>
            <p:nvPr/>
          </p:nvSpPr>
          <p:spPr>
            <a:xfrm>
              <a:off x="5632705" y="1429280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GlobalScope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86" name="Ellipszis 85"/>
            <p:cNvSpPr/>
            <p:nvPr/>
          </p:nvSpPr>
          <p:spPr>
            <a:xfrm rot="21540000">
              <a:off x="5636010" y="1995547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Scope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87" name="Ellipszis 86"/>
            <p:cNvSpPr/>
            <p:nvPr/>
          </p:nvSpPr>
          <p:spPr>
            <a:xfrm rot="21540000">
              <a:off x="5636010" y="2561814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br>
                <a:rPr lang="hu-HU" sz="14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Variable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400" dirty="0" err="1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name</a:t>
              </a:r>
              <a:r>
                <a:rPr lang="hu-HU" sz="1400" dirty="0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= `</a:t>
              </a:r>
              <a:r>
                <a:rPr lang="hu-HU" sz="1400" dirty="0" err="1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foo</a:t>
              </a:r>
              <a:r>
                <a:rPr lang="hu-HU" sz="1400" dirty="0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`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88" name="Ellipszis 87"/>
            <p:cNvSpPr/>
            <p:nvPr/>
          </p:nvSpPr>
          <p:spPr>
            <a:xfrm rot="21540000">
              <a:off x="3612751" y="4022297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br>
                <a:rPr lang="hu-HU" sz="14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Reference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400" dirty="0" err="1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accessibility</a:t>
              </a:r>
              <a:r>
                <a:rPr lang="hu-HU" sz="1400" dirty="0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= `</a:t>
              </a:r>
              <a:r>
                <a:rPr lang="hu-HU" sz="1400" dirty="0" err="1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Write</a:t>
              </a:r>
              <a:r>
                <a:rPr lang="hu-HU" sz="1400" dirty="0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`</a:t>
              </a:r>
              <a:endParaRPr lang="en-US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cxnSp>
          <p:nvCxnSpPr>
            <p:cNvPr id="89" name="Görbe összekötő 88"/>
            <p:cNvCxnSpPr>
              <a:stCxn id="86" idx="2"/>
              <a:endCxn id="87" idx="2"/>
            </p:cNvCxnSpPr>
            <p:nvPr/>
          </p:nvCxnSpPr>
          <p:spPr>
            <a:xfrm rot="10800000" flipV="1">
              <a:off x="5636039" y="2189862"/>
              <a:ext cx="12700" cy="566267"/>
            </a:xfrm>
            <a:prstGeom prst="curvedConnector3">
              <a:avLst>
                <a:gd name="adj1" fmla="val 1800228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örbe összekötő 89"/>
            <p:cNvCxnSpPr>
              <a:stCxn id="85" idx="2"/>
              <a:endCxn id="86" idx="2"/>
            </p:cNvCxnSpPr>
            <p:nvPr/>
          </p:nvCxnSpPr>
          <p:spPr>
            <a:xfrm rot="10800000" flipH="1" flipV="1">
              <a:off x="5632705" y="1620263"/>
              <a:ext cx="3334" cy="569600"/>
            </a:xfrm>
            <a:prstGeom prst="curvedConnector3">
              <a:avLst>
                <a:gd name="adj1" fmla="val -6856629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örbe összekötő 90"/>
            <p:cNvCxnSpPr>
              <a:stCxn id="87" idx="4"/>
              <a:endCxn id="88" idx="7"/>
            </p:cNvCxnSpPr>
            <p:nvPr/>
          </p:nvCxnSpPr>
          <p:spPr>
            <a:xfrm rot="5400000">
              <a:off x="4317290" y="2562862"/>
              <a:ext cx="1132148" cy="189392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zövegdoboz 91"/>
            <p:cNvSpPr txBox="1"/>
            <p:nvPr/>
          </p:nvSpPr>
          <p:spPr>
            <a:xfrm>
              <a:off x="4561283" y="2283166"/>
              <a:ext cx="893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variables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93" name="Szövegdoboz 92"/>
            <p:cNvSpPr txBox="1"/>
            <p:nvPr/>
          </p:nvSpPr>
          <p:spPr>
            <a:xfrm>
              <a:off x="4150179" y="3189509"/>
              <a:ext cx="1007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references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94" name="Szövegdoboz 93"/>
            <p:cNvSpPr txBox="1"/>
            <p:nvPr/>
          </p:nvSpPr>
          <p:spPr>
            <a:xfrm>
              <a:off x="4622701" y="1735877"/>
              <a:ext cx="817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children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95" name="Ellipszis 94"/>
            <p:cNvSpPr/>
            <p:nvPr/>
          </p:nvSpPr>
          <p:spPr>
            <a:xfrm rot="21540000">
              <a:off x="6247806" y="4022297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br>
                <a:rPr lang="hu-HU" sz="14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Declaration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400" dirty="0" err="1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kind</a:t>
              </a:r>
              <a:r>
                <a:rPr lang="hu-HU" sz="1400" dirty="0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= `Var`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cxnSp>
          <p:nvCxnSpPr>
            <p:cNvPr id="96" name="Görbe összekötő 95"/>
            <p:cNvCxnSpPr>
              <a:stCxn id="87" idx="4"/>
              <a:endCxn id="95" idx="2"/>
            </p:cNvCxnSpPr>
            <p:nvPr/>
          </p:nvCxnSpPr>
          <p:spPr>
            <a:xfrm rot="16200000" flipH="1">
              <a:off x="5402649" y="3371426"/>
              <a:ext cx="1272863" cy="417509"/>
            </a:xfrm>
            <a:prstGeom prst="curved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Szövegdoboz 96"/>
            <p:cNvSpPr txBox="1"/>
            <p:nvPr/>
          </p:nvSpPr>
          <p:spPr>
            <a:xfrm>
              <a:off x="5898112" y="3427303"/>
              <a:ext cx="1159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declarations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cxnSp>
          <p:nvCxnSpPr>
            <p:cNvPr id="100" name="Görbe összekötő 99"/>
            <p:cNvCxnSpPr>
              <a:stCxn id="88" idx="4"/>
              <a:endCxn id="67" idx="4"/>
            </p:cNvCxnSpPr>
            <p:nvPr/>
          </p:nvCxnSpPr>
          <p:spPr>
            <a:xfrm rot="5400000" flipH="1" flipV="1">
              <a:off x="5984018" y="2170235"/>
              <a:ext cx="57046" cy="4410949"/>
            </a:xfrm>
            <a:prstGeom prst="curvedConnector3">
              <a:avLst>
                <a:gd name="adj1" fmla="val -1135454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örbe összekötő 100"/>
            <p:cNvCxnSpPr>
              <a:stCxn id="95" idx="4"/>
              <a:endCxn id="67" idx="4"/>
            </p:cNvCxnSpPr>
            <p:nvPr/>
          </p:nvCxnSpPr>
          <p:spPr>
            <a:xfrm rot="5400000" flipH="1" flipV="1">
              <a:off x="7301546" y="3487763"/>
              <a:ext cx="57046" cy="1775894"/>
            </a:xfrm>
            <a:prstGeom prst="curvedConnector3">
              <a:avLst>
                <a:gd name="adj1" fmla="val -712458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Szövegdoboz 106"/>
            <p:cNvSpPr txBox="1"/>
            <p:nvPr/>
          </p:nvSpPr>
          <p:spPr>
            <a:xfrm>
              <a:off x="7169623" y="4822894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node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cxnSp>
          <p:nvCxnSpPr>
            <p:cNvPr id="109" name="Görbe összekötő 108"/>
            <p:cNvCxnSpPr>
              <a:stCxn id="85" idx="0"/>
              <a:endCxn id="63" idx="1"/>
            </p:cNvCxnSpPr>
            <p:nvPr/>
          </p:nvCxnSpPr>
          <p:spPr>
            <a:xfrm rot="5400000" flipH="1" flipV="1">
              <a:off x="7645952" y="-409072"/>
              <a:ext cx="16089" cy="3660617"/>
            </a:xfrm>
            <a:prstGeom prst="curvedConnector3">
              <a:avLst>
                <a:gd name="adj1" fmla="val 1868519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Szövegdoboz 119"/>
            <p:cNvSpPr txBox="1"/>
            <p:nvPr/>
          </p:nvSpPr>
          <p:spPr>
            <a:xfrm>
              <a:off x="7580904" y="1107187"/>
              <a:ext cx="838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astNode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05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zis 15"/>
          <p:cNvSpPr/>
          <p:nvPr/>
        </p:nvSpPr>
        <p:spPr>
          <a:xfrm>
            <a:off x="4934424" y="1583384"/>
            <a:ext cx="381965" cy="381965"/>
          </a:xfrm>
          <a:prstGeom prst="ellipse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r>
              <a:rPr lang="hu-HU" sz="16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VariableDeclarator</a:t>
            </a:r>
            <a:endParaRPr lang="en-US" sz="16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17" name="Ellipszis 16"/>
          <p:cNvSpPr/>
          <p:nvPr/>
        </p:nvSpPr>
        <p:spPr>
          <a:xfrm>
            <a:off x="3529784" y="2492551"/>
            <a:ext cx="381965" cy="381965"/>
          </a:xfrm>
          <a:prstGeom prst="ellipse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hu-HU" sz="14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  <a:p>
            <a:pPr marL="384048" lvl="1"/>
            <a:r>
              <a:rPr lang="hu-HU" sz="16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BindingIdentifier</a:t>
            </a:r>
            <a:br>
              <a:rPr lang="hu-HU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</a:br>
            <a:r>
              <a:rPr lang="hu-HU" sz="14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name</a:t>
            </a:r>
            <a:r>
              <a: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 = `</a:t>
            </a:r>
            <a:r>
              <a:rPr lang="hu-HU" sz="14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foo</a:t>
            </a:r>
            <a:r>
              <a: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`</a:t>
            </a:r>
            <a:endParaRPr lang="en-US" sz="16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18" name="Ellipszis 17"/>
          <p:cNvSpPr/>
          <p:nvPr/>
        </p:nvSpPr>
        <p:spPr>
          <a:xfrm>
            <a:off x="6408532" y="2490883"/>
            <a:ext cx="381965" cy="381965"/>
          </a:xfrm>
          <a:prstGeom prst="ellipse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hu-HU" sz="14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  <a:p>
            <a:pPr marL="384048" lvl="1"/>
            <a:r>
              <a:rPr lang="hu-HU" sz="16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BinaryExpression</a:t>
            </a:r>
            <a:br>
              <a:rPr lang="hu-HU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</a:br>
            <a:r>
              <a: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operator = `</a:t>
            </a:r>
            <a:r>
              <a:rPr lang="hu-HU" sz="14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Div</a:t>
            </a:r>
            <a:r>
              <a: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`</a:t>
            </a:r>
            <a:endParaRPr lang="en-US" sz="16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19" name="Ellipszis 18"/>
          <p:cNvSpPr/>
          <p:nvPr/>
        </p:nvSpPr>
        <p:spPr>
          <a:xfrm>
            <a:off x="4366871" y="3789039"/>
            <a:ext cx="381965" cy="381965"/>
          </a:xfrm>
          <a:prstGeom prst="ellipse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hu-HU" sz="14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  <a:p>
            <a:pPr marL="384048" lvl="1"/>
            <a:r>
              <a:rPr lang="hu-HU" sz="16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LNExpression</a:t>
            </a:r>
            <a:br>
              <a:rPr lang="hu-HU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</a:br>
            <a:r>
              <a:rPr lang="hu-HU" sz="14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value</a:t>
            </a:r>
            <a:r>
              <a: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 = 1.0</a:t>
            </a:r>
            <a:endParaRPr lang="en-US" sz="16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20" name="Ellipszis 19"/>
          <p:cNvSpPr/>
          <p:nvPr/>
        </p:nvSpPr>
        <p:spPr>
          <a:xfrm>
            <a:off x="7536161" y="3789040"/>
            <a:ext cx="381965" cy="381965"/>
          </a:xfrm>
          <a:prstGeom prst="ellipse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hu-HU" sz="14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  <a:p>
            <a:pPr marL="384048" lvl="1"/>
            <a:r>
              <a:rPr lang="hu-HU" sz="16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LNExpression</a:t>
            </a:r>
            <a:br>
              <a:rPr lang="hu-HU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</a:br>
            <a:r>
              <a:rPr lang="hu-HU" sz="14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value</a:t>
            </a:r>
            <a:r>
              <a: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 = 0.0</a:t>
            </a:r>
            <a:endParaRPr lang="en-US" sz="16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cxnSp>
        <p:nvCxnSpPr>
          <p:cNvPr id="24" name="Görbe összekötő 23"/>
          <p:cNvCxnSpPr/>
          <p:nvPr/>
        </p:nvCxnSpPr>
        <p:spPr>
          <a:xfrm rot="5460000">
            <a:off x="4200672" y="1618084"/>
            <a:ext cx="580832" cy="1275305"/>
          </a:xfrm>
          <a:prstGeom prst="curved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örbe összekötő 24"/>
          <p:cNvCxnSpPr/>
          <p:nvPr/>
        </p:nvCxnSpPr>
        <p:spPr>
          <a:xfrm rot="16260000" flipH="1">
            <a:off x="5500997" y="1593062"/>
            <a:ext cx="585544" cy="1330059"/>
          </a:xfrm>
          <a:prstGeom prst="curved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örbe összekötő 25"/>
          <p:cNvCxnSpPr/>
          <p:nvPr/>
        </p:nvCxnSpPr>
        <p:spPr>
          <a:xfrm rot="5460000">
            <a:off x="5160941" y="2404067"/>
            <a:ext cx="968154" cy="1908992"/>
          </a:xfrm>
          <a:prstGeom prst="curved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örbe összekötő 26"/>
          <p:cNvCxnSpPr/>
          <p:nvPr/>
        </p:nvCxnSpPr>
        <p:spPr>
          <a:xfrm rot="16260000" flipH="1">
            <a:off x="6608204" y="2865796"/>
            <a:ext cx="972868" cy="990248"/>
          </a:xfrm>
          <a:prstGeom prst="curved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/>
          <p:cNvSpPr txBox="1"/>
          <p:nvPr/>
        </p:nvSpPr>
        <p:spPr>
          <a:xfrm>
            <a:off x="3978269" y="1886404"/>
            <a:ext cx="772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err="1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binding</a:t>
            </a:r>
            <a:endParaRPr lang="en-US" sz="1400" dirty="0">
              <a:solidFill>
                <a:srgbClr val="B83A55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51123" y="197291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init</a:t>
            </a:r>
            <a:endParaRPr lang="en-US" sz="1400" dirty="0">
              <a:solidFill>
                <a:srgbClr val="B83A55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5184565" y="3323796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left</a:t>
            </a:r>
            <a:endParaRPr lang="en-US" sz="1400" dirty="0">
              <a:solidFill>
                <a:srgbClr val="B83A55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6530741" y="3323796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right</a:t>
            </a:r>
            <a:endParaRPr lang="en-US" sz="1400" dirty="0">
              <a:solidFill>
                <a:srgbClr val="B83A55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9" name="Ellipszis 38"/>
          <p:cNvSpPr/>
          <p:nvPr/>
        </p:nvSpPr>
        <p:spPr>
          <a:xfrm>
            <a:off x="3533005" y="2489216"/>
            <a:ext cx="381965" cy="381965"/>
          </a:xfrm>
          <a:prstGeom prst="ellipse">
            <a:avLst/>
          </a:prstGeom>
          <a:solidFill>
            <a:srgbClr val="B89098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768096" rtlCol="0" anchor="ctr" anchorCtr="0"/>
          <a:lstStyle/>
          <a:p>
            <a:pPr indent="-73152" algn="r"/>
            <a:r>
              <a:rPr lang="hu-HU" sz="1600" dirty="0" err="1">
                <a:solidFill>
                  <a:srgbClr val="B83A55"/>
                </a:solidFill>
                <a:latin typeface="Clear Sans Bold" panose="020B0803030202020304" pitchFamily="34" charset="0"/>
                <a:cs typeface="Clear Sans Bold" panose="020B0803030202020304" pitchFamily="34" charset="0"/>
              </a:rPr>
              <a:t>binding</a:t>
            </a:r>
            <a:endParaRPr lang="en-US" sz="1600" dirty="0">
              <a:solidFill>
                <a:srgbClr val="B83A55"/>
              </a:solidFill>
              <a:latin typeface="Clear Sans Bold" panose="020B0803030202020304" pitchFamily="34" charset="0"/>
              <a:cs typeface="Clear Sans Bold" panose="020B0803030202020304" pitchFamily="34" charset="0"/>
            </a:endParaRPr>
          </a:p>
        </p:txBody>
      </p:sp>
      <p:sp>
        <p:nvSpPr>
          <p:cNvPr id="41" name="Ellipszis 40"/>
          <p:cNvSpPr/>
          <p:nvPr/>
        </p:nvSpPr>
        <p:spPr>
          <a:xfrm>
            <a:off x="6408532" y="2490883"/>
            <a:ext cx="381965" cy="381965"/>
          </a:xfrm>
          <a:prstGeom prst="ellipse">
            <a:avLst/>
          </a:prstGeom>
          <a:solidFill>
            <a:srgbClr val="B89098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768096" rtlCol="0" anchor="ctr" anchorCtr="0"/>
          <a:lstStyle/>
          <a:p>
            <a:pPr indent="-73152" algn="r"/>
            <a:r>
              <a:rPr lang="hu-HU" sz="1600" dirty="0">
                <a:solidFill>
                  <a:srgbClr val="B83A55"/>
                </a:solidFill>
                <a:latin typeface="Clear Sans Bold" panose="020B0803030202020304" pitchFamily="34" charset="0"/>
                <a:cs typeface="Clear Sans Bold" panose="020B0803030202020304" pitchFamily="34" charset="0"/>
              </a:rPr>
              <a:t>be</a:t>
            </a:r>
            <a:endParaRPr lang="en-US" sz="1600" dirty="0">
              <a:solidFill>
                <a:srgbClr val="B83A55"/>
              </a:solidFill>
              <a:latin typeface="Clear Sans Bold" panose="020B0803030202020304" pitchFamily="34" charset="0"/>
              <a:cs typeface="Clear Sans Bold" panose="020B0803030202020304" pitchFamily="34" charset="0"/>
            </a:endParaRPr>
          </a:p>
        </p:txBody>
      </p:sp>
      <p:sp>
        <p:nvSpPr>
          <p:cNvPr id="42" name="Ellipszis 41"/>
          <p:cNvSpPr/>
          <p:nvPr/>
        </p:nvSpPr>
        <p:spPr>
          <a:xfrm>
            <a:off x="7536160" y="3789040"/>
            <a:ext cx="381965" cy="381965"/>
          </a:xfrm>
          <a:prstGeom prst="ellipse">
            <a:avLst/>
          </a:prstGeom>
          <a:solidFill>
            <a:srgbClr val="B89098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768096" rtlCol="0" anchor="ctr" anchorCtr="0"/>
          <a:lstStyle/>
          <a:p>
            <a:pPr indent="-73152" algn="r"/>
            <a:r>
              <a:rPr lang="hu-HU" sz="1600" dirty="0" err="1">
                <a:solidFill>
                  <a:srgbClr val="B83A55"/>
                </a:solidFill>
                <a:latin typeface="Clear Sans Bold" panose="020B0803030202020304" pitchFamily="34" charset="0"/>
                <a:cs typeface="Clear Sans Bold" panose="020B0803030202020304" pitchFamily="34" charset="0"/>
              </a:rPr>
              <a:t>right</a:t>
            </a:r>
            <a:endParaRPr lang="en-US" sz="1600" dirty="0">
              <a:solidFill>
                <a:srgbClr val="B83A55"/>
              </a:solidFill>
              <a:latin typeface="Clear Sans Bold" panose="020B0803030202020304" pitchFamily="34" charset="0"/>
              <a:cs typeface="Clear Sans Bold" panose="020B08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31" grpId="0"/>
      <p:bldP spid="32" grpId="0"/>
      <p:bldP spid="33" grpId="0"/>
      <p:bldP spid="34" grpId="0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555932" y="1614666"/>
            <a:ext cx="2520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Version</a:t>
            </a:r>
            <a:br>
              <a:rPr lang="hu-HU" sz="1600" dirty="0">
                <a:latin typeface="Clear Sans Light" panose="020B0303030202020304" pitchFamily="34" charset="0"/>
                <a:cs typeface="Clear Sans Light" panose="020B0303030202020304" pitchFamily="34" charset="0"/>
              </a:rPr>
            </a:br>
            <a:r>
              <a:rPr lang="hu-HU" sz="16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Control</a:t>
            </a:r>
            <a:br>
              <a:rPr lang="hu-HU" sz="1600" dirty="0">
                <a:latin typeface="Clear Sans Light" panose="020B0303030202020304" pitchFamily="34" charset="0"/>
                <a:cs typeface="Clear Sans Light" panose="020B0303030202020304" pitchFamily="34" charset="0"/>
              </a:rPr>
            </a:br>
            <a:r>
              <a:rPr lang="hu-HU" sz="16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System</a:t>
            </a:r>
            <a:endParaRPr lang="en-US" sz="16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grpSp>
        <p:nvGrpSpPr>
          <p:cNvPr id="6" name="Csoportba foglalás 5"/>
          <p:cNvGrpSpPr/>
          <p:nvPr/>
        </p:nvGrpSpPr>
        <p:grpSpPr>
          <a:xfrm>
            <a:off x="6893149" y="1614666"/>
            <a:ext cx="1566672" cy="1569660"/>
            <a:chOff x="7616508" y="2083705"/>
            <a:chExt cx="1566672" cy="1569660"/>
          </a:xfrm>
        </p:grpSpPr>
        <p:sp>
          <p:nvSpPr>
            <p:cNvPr id="54" name="Szövegdoboz 53"/>
            <p:cNvSpPr txBox="1"/>
            <p:nvPr/>
          </p:nvSpPr>
          <p:spPr>
            <a:xfrm>
              <a:off x="7616508" y="2083705"/>
              <a:ext cx="1566672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latin typeface="Clear Sans Light" panose="020B0303030202020304" pitchFamily="34" charset="0"/>
                  <a:cs typeface="Clear Sans Light" panose="020B0303030202020304" pitchFamily="34" charset="0"/>
                </a:rPr>
                <a:t>transformation</a:t>
              </a:r>
              <a:endParaRPr lang="en-US" sz="1600" dirty="0"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12" name="Csoportba foglalás 11"/>
            <p:cNvGrpSpPr/>
            <p:nvPr/>
          </p:nvGrpSpPr>
          <p:grpSpPr>
            <a:xfrm>
              <a:off x="7964869" y="2205121"/>
              <a:ext cx="952500" cy="990601"/>
              <a:chOff x="7440613" y="2230438"/>
              <a:chExt cx="952500" cy="990601"/>
            </a:xfrm>
          </p:grpSpPr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7440613" y="2230438"/>
                <a:ext cx="434975" cy="4365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7440613" y="2230438"/>
                <a:ext cx="434975" cy="436563"/>
              </a:xfrm>
              <a:prstGeom prst="rect">
                <a:avLst/>
              </a:prstGeom>
              <a:noFill/>
              <a:ln w="25400" cap="sq">
                <a:solidFill>
                  <a:srgbClr val="3F3F3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7613650" y="2416176"/>
                <a:ext cx="434975" cy="434975"/>
              </a:xfrm>
              <a:custGeom>
                <a:avLst/>
                <a:gdLst>
                  <a:gd name="T0" fmla="*/ 121 w 726"/>
                  <a:gd name="T1" fmla="*/ 726 h 726"/>
                  <a:gd name="T2" fmla="*/ 605 w 726"/>
                  <a:gd name="T3" fmla="*/ 726 h 726"/>
                  <a:gd name="T4" fmla="*/ 726 w 726"/>
                  <a:gd name="T5" fmla="*/ 605 h 726"/>
                  <a:gd name="T6" fmla="*/ 726 w 726"/>
                  <a:gd name="T7" fmla="*/ 121 h 726"/>
                  <a:gd name="T8" fmla="*/ 605 w 726"/>
                  <a:gd name="T9" fmla="*/ 0 h 726"/>
                  <a:gd name="T10" fmla="*/ 121 w 726"/>
                  <a:gd name="T11" fmla="*/ 0 h 726"/>
                  <a:gd name="T12" fmla="*/ 0 w 726"/>
                  <a:gd name="T13" fmla="*/ 121 h 726"/>
                  <a:gd name="T14" fmla="*/ 0 w 726"/>
                  <a:gd name="T15" fmla="*/ 605 h 726"/>
                  <a:gd name="T16" fmla="*/ 121 w 726"/>
                  <a:gd name="T17" fmla="*/ 726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6" h="726">
                    <a:moveTo>
                      <a:pt x="121" y="726"/>
                    </a:moveTo>
                    <a:lnTo>
                      <a:pt x="605" y="726"/>
                    </a:lnTo>
                    <a:cubicBezTo>
                      <a:pt x="672" y="726"/>
                      <a:pt x="726" y="672"/>
                      <a:pt x="726" y="605"/>
                    </a:cubicBezTo>
                    <a:lnTo>
                      <a:pt x="726" y="121"/>
                    </a:lnTo>
                    <a:cubicBezTo>
                      <a:pt x="726" y="54"/>
                      <a:pt x="672" y="0"/>
                      <a:pt x="605" y="0"/>
                    </a:cubicBezTo>
                    <a:lnTo>
                      <a:pt x="121" y="0"/>
                    </a:lnTo>
                    <a:cubicBezTo>
                      <a:pt x="54" y="0"/>
                      <a:pt x="0" y="54"/>
                      <a:pt x="0" y="121"/>
                    </a:cubicBezTo>
                    <a:lnTo>
                      <a:pt x="0" y="605"/>
                    </a:lnTo>
                    <a:cubicBezTo>
                      <a:pt x="0" y="672"/>
                      <a:pt x="54" y="726"/>
                      <a:pt x="121" y="7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7613650" y="2416176"/>
                <a:ext cx="434975" cy="434975"/>
              </a:xfrm>
              <a:custGeom>
                <a:avLst/>
                <a:gdLst>
                  <a:gd name="T0" fmla="*/ 121 w 726"/>
                  <a:gd name="T1" fmla="*/ 726 h 726"/>
                  <a:gd name="T2" fmla="*/ 605 w 726"/>
                  <a:gd name="T3" fmla="*/ 726 h 726"/>
                  <a:gd name="T4" fmla="*/ 726 w 726"/>
                  <a:gd name="T5" fmla="*/ 605 h 726"/>
                  <a:gd name="T6" fmla="*/ 726 w 726"/>
                  <a:gd name="T7" fmla="*/ 121 h 726"/>
                  <a:gd name="T8" fmla="*/ 605 w 726"/>
                  <a:gd name="T9" fmla="*/ 0 h 726"/>
                  <a:gd name="T10" fmla="*/ 121 w 726"/>
                  <a:gd name="T11" fmla="*/ 0 h 726"/>
                  <a:gd name="T12" fmla="*/ 0 w 726"/>
                  <a:gd name="T13" fmla="*/ 121 h 726"/>
                  <a:gd name="T14" fmla="*/ 0 w 726"/>
                  <a:gd name="T15" fmla="*/ 605 h 726"/>
                  <a:gd name="T16" fmla="*/ 121 w 726"/>
                  <a:gd name="T17" fmla="*/ 726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6" h="726">
                    <a:moveTo>
                      <a:pt x="121" y="726"/>
                    </a:moveTo>
                    <a:lnTo>
                      <a:pt x="605" y="726"/>
                    </a:lnTo>
                    <a:cubicBezTo>
                      <a:pt x="672" y="726"/>
                      <a:pt x="726" y="672"/>
                      <a:pt x="726" y="605"/>
                    </a:cubicBezTo>
                    <a:lnTo>
                      <a:pt x="726" y="121"/>
                    </a:lnTo>
                    <a:cubicBezTo>
                      <a:pt x="726" y="54"/>
                      <a:pt x="672" y="0"/>
                      <a:pt x="605" y="0"/>
                    </a:cubicBezTo>
                    <a:lnTo>
                      <a:pt x="121" y="0"/>
                    </a:lnTo>
                    <a:cubicBezTo>
                      <a:pt x="54" y="0"/>
                      <a:pt x="0" y="54"/>
                      <a:pt x="0" y="121"/>
                    </a:cubicBezTo>
                    <a:lnTo>
                      <a:pt x="0" y="605"/>
                    </a:lnTo>
                    <a:cubicBezTo>
                      <a:pt x="0" y="672"/>
                      <a:pt x="54" y="726"/>
                      <a:pt x="121" y="726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3F3F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7785100" y="2600326"/>
                <a:ext cx="436562" cy="436563"/>
              </a:xfrm>
              <a:custGeom>
                <a:avLst/>
                <a:gdLst>
                  <a:gd name="T0" fmla="*/ 242 w 726"/>
                  <a:gd name="T1" fmla="*/ 725 h 725"/>
                  <a:gd name="T2" fmla="*/ 484 w 726"/>
                  <a:gd name="T3" fmla="*/ 725 h 725"/>
                  <a:gd name="T4" fmla="*/ 726 w 726"/>
                  <a:gd name="T5" fmla="*/ 483 h 725"/>
                  <a:gd name="T6" fmla="*/ 726 w 726"/>
                  <a:gd name="T7" fmla="*/ 241 h 725"/>
                  <a:gd name="T8" fmla="*/ 484 w 726"/>
                  <a:gd name="T9" fmla="*/ 0 h 725"/>
                  <a:gd name="T10" fmla="*/ 242 w 726"/>
                  <a:gd name="T11" fmla="*/ 0 h 725"/>
                  <a:gd name="T12" fmla="*/ 0 w 726"/>
                  <a:gd name="T13" fmla="*/ 241 h 725"/>
                  <a:gd name="T14" fmla="*/ 0 w 726"/>
                  <a:gd name="T15" fmla="*/ 483 h 725"/>
                  <a:gd name="T16" fmla="*/ 242 w 726"/>
                  <a:gd name="T17" fmla="*/ 725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6" h="725">
                    <a:moveTo>
                      <a:pt x="242" y="725"/>
                    </a:moveTo>
                    <a:lnTo>
                      <a:pt x="484" y="725"/>
                    </a:lnTo>
                    <a:cubicBezTo>
                      <a:pt x="618" y="725"/>
                      <a:pt x="726" y="617"/>
                      <a:pt x="726" y="483"/>
                    </a:cubicBezTo>
                    <a:lnTo>
                      <a:pt x="726" y="241"/>
                    </a:lnTo>
                    <a:cubicBezTo>
                      <a:pt x="726" y="108"/>
                      <a:pt x="618" y="0"/>
                      <a:pt x="484" y="0"/>
                    </a:cubicBezTo>
                    <a:lnTo>
                      <a:pt x="242" y="0"/>
                    </a:lnTo>
                    <a:cubicBezTo>
                      <a:pt x="109" y="0"/>
                      <a:pt x="0" y="108"/>
                      <a:pt x="0" y="241"/>
                    </a:cubicBezTo>
                    <a:lnTo>
                      <a:pt x="0" y="483"/>
                    </a:lnTo>
                    <a:cubicBezTo>
                      <a:pt x="0" y="617"/>
                      <a:pt x="109" y="725"/>
                      <a:pt x="242" y="7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7785100" y="2600326"/>
                <a:ext cx="436562" cy="436563"/>
              </a:xfrm>
              <a:custGeom>
                <a:avLst/>
                <a:gdLst>
                  <a:gd name="T0" fmla="*/ 242 w 726"/>
                  <a:gd name="T1" fmla="*/ 725 h 725"/>
                  <a:gd name="T2" fmla="*/ 484 w 726"/>
                  <a:gd name="T3" fmla="*/ 725 h 725"/>
                  <a:gd name="T4" fmla="*/ 726 w 726"/>
                  <a:gd name="T5" fmla="*/ 483 h 725"/>
                  <a:gd name="T6" fmla="*/ 726 w 726"/>
                  <a:gd name="T7" fmla="*/ 241 h 725"/>
                  <a:gd name="T8" fmla="*/ 484 w 726"/>
                  <a:gd name="T9" fmla="*/ 0 h 725"/>
                  <a:gd name="T10" fmla="*/ 242 w 726"/>
                  <a:gd name="T11" fmla="*/ 0 h 725"/>
                  <a:gd name="T12" fmla="*/ 0 w 726"/>
                  <a:gd name="T13" fmla="*/ 241 h 725"/>
                  <a:gd name="T14" fmla="*/ 0 w 726"/>
                  <a:gd name="T15" fmla="*/ 483 h 725"/>
                  <a:gd name="T16" fmla="*/ 242 w 726"/>
                  <a:gd name="T17" fmla="*/ 725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6" h="725">
                    <a:moveTo>
                      <a:pt x="242" y="725"/>
                    </a:moveTo>
                    <a:lnTo>
                      <a:pt x="484" y="725"/>
                    </a:lnTo>
                    <a:cubicBezTo>
                      <a:pt x="618" y="725"/>
                      <a:pt x="726" y="617"/>
                      <a:pt x="726" y="483"/>
                    </a:cubicBezTo>
                    <a:lnTo>
                      <a:pt x="726" y="241"/>
                    </a:lnTo>
                    <a:cubicBezTo>
                      <a:pt x="726" y="108"/>
                      <a:pt x="618" y="0"/>
                      <a:pt x="484" y="0"/>
                    </a:cubicBezTo>
                    <a:lnTo>
                      <a:pt x="242" y="0"/>
                    </a:lnTo>
                    <a:cubicBezTo>
                      <a:pt x="109" y="0"/>
                      <a:pt x="0" y="108"/>
                      <a:pt x="0" y="241"/>
                    </a:cubicBezTo>
                    <a:lnTo>
                      <a:pt x="0" y="483"/>
                    </a:lnTo>
                    <a:cubicBezTo>
                      <a:pt x="0" y="617"/>
                      <a:pt x="109" y="725"/>
                      <a:pt x="242" y="725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3F3F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19" name="Oval 11"/>
              <p:cNvSpPr>
                <a:spLocks noChangeArrowheads="1"/>
              </p:cNvSpPr>
              <p:nvPr/>
            </p:nvSpPr>
            <p:spPr bwMode="auto">
              <a:xfrm>
                <a:off x="7958138" y="2784476"/>
                <a:ext cx="434975" cy="436563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20" name="Oval 12"/>
              <p:cNvSpPr>
                <a:spLocks noChangeArrowheads="1"/>
              </p:cNvSpPr>
              <p:nvPr/>
            </p:nvSpPr>
            <p:spPr bwMode="auto">
              <a:xfrm>
                <a:off x="7958138" y="2784476"/>
                <a:ext cx="434975" cy="436563"/>
              </a:xfrm>
              <a:prstGeom prst="ellipse">
                <a:avLst/>
              </a:prstGeom>
              <a:noFill/>
              <a:ln w="25400" cap="rnd">
                <a:solidFill>
                  <a:srgbClr val="3F3F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</p:grpSp>
      </p:grpSp>
      <p:sp>
        <p:nvSpPr>
          <p:cNvPr id="21" name="Szövegdoboz 20"/>
          <p:cNvSpPr txBox="1"/>
          <p:nvPr/>
        </p:nvSpPr>
        <p:spPr>
          <a:xfrm>
            <a:off x="555933" y="2851537"/>
            <a:ext cx="2520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6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Integrated</a:t>
            </a:r>
            <a:br>
              <a:rPr lang="hu-HU" sz="1600" dirty="0">
                <a:latin typeface="Clear Sans Light" panose="020B0303030202020304" pitchFamily="34" charset="0"/>
                <a:cs typeface="Clear Sans Light" panose="020B0303030202020304" pitchFamily="34" charset="0"/>
              </a:rPr>
            </a:br>
            <a:r>
              <a:rPr lang="hu-HU" sz="16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Developer</a:t>
            </a:r>
            <a:br>
              <a:rPr lang="hu-HU" sz="1600" dirty="0">
                <a:latin typeface="Clear Sans Light" panose="020B0303030202020304" pitchFamily="34" charset="0"/>
                <a:cs typeface="Clear Sans Light" panose="020B0303030202020304" pitchFamily="34" charset="0"/>
              </a:rPr>
            </a:br>
            <a:r>
              <a:rPr lang="hu-HU" sz="16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Environment</a:t>
            </a:r>
            <a:endParaRPr lang="en-US" sz="16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7" name="Szövegdoboz 36"/>
          <p:cNvSpPr txBox="1"/>
          <p:nvPr/>
        </p:nvSpPr>
        <p:spPr>
          <a:xfrm>
            <a:off x="2704674" y="2162753"/>
            <a:ext cx="2254109" cy="307777"/>
          </a:xfrm>
          <a:prstGeom prst="rect">
            <a:avLst/>
          </a:prstGeom>
          <a:noFill/>
        </p:spPr>
        <p:txBody>
          <a:bodyPr wrap="square" rIns="365760" rtlCol="0">
            <a:spAutoFit/>
          </a:bodyPr>
          <a:lstStyle>
            <a:defPPr>
              <a:defRPr lang="hu-HU"/>
            </a:defPPr>
            <a:lvl1pPr algn="ctr">
              <a:defRPr>
                <a:latin typeface="+mj-lt"/>
              </a:defRPr>
            </a:lvl1pPr>
          </a:lstStyle>
          <a:p>
            <a:pPr algn="r"/>
            <a:r>
              <a:rPr lang="hu-HU" sz="14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tokenizer</a:t>
            </a:r>
            <a:endParaRPr lang="hu-HU" sz="14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8" name="Szövegdoboz 37"/>
          <p:cNvSpPr txBox="1"/>
          <p:nvPr/>
        </p:nvSpPr>
        <p:spPr>
          <a:xfrm>
            <a:off x="3831729" y="1614666"/>
            <a:ext cx="225410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>
                <a:latin typeface="+mj-lt"/>
              </a:defRPr>
            </a:lvl1pPr>
          </a:lstStyle>
          <a:p>
            <a:r>
              <a:rPr lang="hu-HU" sz="14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source</a:t>
            </a:r>
            <a:r>
              <a:rPr lang="hu-HU" sz="14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 </a:t>
            </a:r>
            <a:r>
              <a:rPr lang="hu-HU" sz="14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code</a:t>
            </a:r>
            <a:endParaRPr lang="hu-HU" sz="14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9" name="Szövegdoboz 38"/>
          <p:cNvSpPr txBox="1"/>
          <p:nvPr/>
        </p:nvSpPr>
        <p:spPr>
          <a:xfrm>
            <a:off x="4795483" y="2158428"/>
            <a:ext cx="326600" cy="331441"/>
          </a:xfrm>
          <a:prstGeom prst="diamond">
            <a:avLst/>
          </a:prstGeom>
          <a:solidFill>
            <a:srgbClr val="B83A55"/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41" name="Szövegdoboz 40"/>
          <p:cNvSpPr txBox="1"/>
          <p:nvPr/>
        </p:nvSpPr>
        <p:spPr>
          <a:xfrm>
            <a:off x="3831729" y="2712047"/>
            <a:ext cx="225410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 sz="1600" b="0"/>
            </a:lvl1pPr>
          </a:lstStyle>
          <a:p>
            <a:r>
              <a:rPr lang="hu-HU" sz="14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tokens</a:t>
            </a:r>
            <a:endParaRPr lang="hu-HU" sz="14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42" name="Szövegdoboz 41"/>
          <p:cNvSpPr txBox="1"/>
          <p:nvPr/>
        </p:nvSpPr>
        <p:spPr>
          <a:xfrm>
            <a:off x="3831729" y="3809429"/>
            <a:ext cx="225410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 b="1"/>
            </a:lvl1pPr>
          </a:lstStyle>
          <a:p>
            <a:r>
              <a:rPr lang="hu-HU" sz="1400" b="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AST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3831729" y="4906809"/>
            <a:ext cx="225410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 b="1"/>
            </a:lvl1pPr>
          </a:lstStyle>
          <a:p>
            <a:r>
              <a:rPr lang="hu-HU" sz="1400" b="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ASG</a:t>
            </a:r>
          </a:p>
        </p:txBody>
      </p:sp>
      <p:cxnSp>
        <p:nvCxnSpPr>
          <p:cNvPr id="44" name="Egyenes összekötő nyíllal 43"/>
          <p:cNvCxnSpPr/>
          <p:nvPr/>
        </p:nvCxnSpPr>
        <p:spPr>
          <a:xfrm>
            <a:off x="4958783" y="1953220"/>
            <a:ext cx="0" cy="210137"/>
          </a:xfrm>
          <a:prstGeom prst="straightConnector1">
            <a:avLst/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/>
          <p:cNvCxnSpPr/>
          <p:nvPr/>
        </p:nvCxnSpPr>
        <p:spPr>
          <a:xfrm>
            <a:off x="4958783" y="2493001"/>
            <a:ext cx="0" cy="219047"/>
          </a:xfrm>
          <a:prstGeom prst="straightConnector1">
            <a:avLst/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/>
          <p:nvPr/>
        </p:nvCxnSpPr>
        <p:spPr>
          <a:xfrm>
            <a:off x="4958783" y="3041692"/>
            <a:ext cx="0" cy="219047"/>
          </a:xfrm>
          <a:prstGeom prst="straightConnector1">
            <a:avLst/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/>
          <p:nvPr/>
        </p:nvCxnSpPr>
        <p:spPr>
          <a:xfrm>
            <a:off x="4958783" y="3590383"/>
            <a:ext cx="0" cy="219047"/>
          </a:xfrm>
          <a:prstGeom prst="straightConnector1">
            <a:avLst/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/>
          <p:cNvCxnSpPr/>
          <p:nvPr/>
        </p:nvCxnSpPr>
        <p:spPr>
          <a:xfrm>
            <a:off x="4958783" y="4139074"/>
            <a:ext cx="0" cy="219047"/>
          </a:xfrm>
          <a:prstGeom prst="straightConnector1">
            <a:avLst/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/>
          <p:nvPr/>
        </p:nvCxnSpPr>
        <p:spPr>
          <a:xfrm>
            <a:off x="4958783" y="4687763"/>
            <a:ext cx="0" cy="219047"/>
          </a:xfrm>
          <a:prstGeom prst="straightConnector1">
            <a:avLst/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zövegdoboz 49"/>
          <p:cNvSpPr txBox="1"/>
          <p:nvPr/>
        </p:nvSpPr>
        <p:spPr>
          <a:xfrm>
            <a:off x="4795483" y="3266397"/>
            <a:ext cx="326600" cy="331441"/>
          </a:xfrm>
          <a:prstGeom prst="diamond">
            <a:avLst/>
          </a:prstGeom>
          <a:solidFill>
            <a:srgbClr val="B83A55"/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51" name="Szövegdoboz 50"/>
          <p:cNvSpPr txBox="1"/>
          <p:nvPr/>
        </p:nvSpPr>
        <p:spPr>
          <a:xfrm>
            <a:off x="4795483" y="4363041"/>
            <a:ext cx="326600" cy="331441"/>
          </a:xfrm>
          <a:prstGeom prst="diamond">
            <a:avLst/>
          </a:prstGeom>
          <a:solidFill>
            <a:srgbClr val="B83A55"/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52" name="Szövegdoboz 51"/>
          <p:cNvSpPr txBox="1"/>
          <p:nvPr/>
        </p:nvSpPr>
        <p:spPr>
          <a:xfrm>
            <a:off x="2704674" y="3260133"/>
            <a:ext cx="2254109" cy="307777"/>
          </a:xfrm>
          <a:prstGeom prst="rect">
            <a:avLst/>
          </a:prstGeom>
          <a:noFill/>
        </p:spPr>
        <p:txBody>
          <a:bodyPr wrap="square" rIns="365760" rtlCol="0">
            <a:spAutoFit/>
          </a:bodyPr>
          <a:lstStyle>
            <a:defPPr>
              <a:defRPr lang="hu-HU"/>
            </a:defPPr>
            <a:lvl1pPr algn="ctr">
              <a:defRPr>
                <a:latin typeface="+mj-lt"/>
              </a:defRPr>
            </a:lvl1pPr>
          </a:lstStyle>
          <a:p>
            <a:pPr algn="r"/>
            <a:r>
              <a:rPr lang="hu-HU" sz="14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parser</a:t>
            </a:r>
          </a:p>
        </p:txBody>
      </p:sp>
      <p:sp>
        <p:nvSpPr>
          <p:cNvPr id="53" name="Szövegdoboz 52"/>
          <p:cNvSpPr txBox="1"/>
          <p:nvPr/>
        </p:nvSpPr>
        <p:spPr>
          <a:xfrm>
            <a:off x="2704674" y="4364839"/>
            <a:ext cx="2254109" cy="307777"/>
          </a:xfrm>
          <a:prstGeom prst="rect">
            <a:avLst/>
          </a:prstGeom>
          <a:noFill/>
        </p:spPr>
        <p:txBody>
          <a:bodyPr wrap="square" rIns="365760" rtlCol="0">
            <a:spAutoFit/>
          </a:bodyPr>
          <a:lstStyle>
            <a:defPPr>
              <a:defRPr lang="hu-HU"/>
            </a:defPPr>
            <a:lvl1pPr algn="ctr">
              <a:defRPr>
                <a:latin typeface="+mj-lt"/>
              </a:defRPr>
            </a:lvl1pPr>
          </a:lstStyle>
          <a:p>
            <a:pPr algn="r"/>
            <a:r>
              <a:rPr lang="hu-HU" sz="14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scope</a:t>
            </a:r>
            <a:r>
              <a:rPr lang="hu-HU" sz="14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 </a:t>
            </a:r>
            <a:r>
              <a:rPr lang="hu-HU" sz="14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analyzer</a:t>
            </a:r>
            <a:endParaRPr lang="hu-HU" sz="14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grpSp>
        <p:nvGrpSpPr>
          <p:cNvPr id="56" name="Csoportba foglalás 55"/>
          <p:cNvGrpSpPr/>
          <p:nvPr/>
        </p:nvGrpSpPr>
        <p:grpSpPr>
          <a:xfrm flipV="1">
            <a:off x="6893149" y="3743931"/>
            <a:ext cx="1566672" cy="1569660"/>
            <a:chOff x="7616508" y="1731001"/>
            <a:chExt cx="1566672" cy="1589379"/>
          </a:xfrm>
        </p:grpSpPr>
        <p:sp>
          <p:nvSpPr>
            <p:cNvPr id="57" name="Szövegdoboz 56"/>
            <p:cNvSpPr txBox="1"/>
            <p:nvPr/>
          </p:nvSpPr>
          <p:spPr>
            <a:xfrm rot="10800000">
              <a:off x="7616508" y="1731001"/>
              <a:ext cx="1566672" cy="15893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latin typeface="Clear Sans Light" panose="020B0303030202020304" pitchFamily="34" charset="0"/>
                  <a:cs typeface="Clear Sans Light" panose="020B0303030202020304" pitchFamily="34" charset="0"/>
                </a:rPr>
                <a:t>querying</a:t>
              </a:r>
              <a:endParaRPr lang="en-US" sz="1600" dirty="0"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58" name="Csoportba foglalás 57"/>
            <p:cNvGrpSpPr/>
            <p:nvPr/>
          </p:nvGrpSpPr>
          <p:grpSpPr>
            <a:xfrm>
              <a:off x="7964869" y="2205121"/>
              <a:ext cx="952500" cy="990601"/>
              <a:chOff x="7440613" y="2230438"/>
              <a:chExt cx="952500" cy="990601"/>
            </a:xfrm>
          </p:grpSpPr>
          <p:sp>
            <p:nvSpPr>
              <p:cNvPr id="59" name="Rectangle 5"/>
              <p:cNvSpPr>
                <a:spLocks noChangeArrowheads="1"/>
              </p:cNvSpPr>
              <p:nvPr/>
            </p:nvSpPr>
            <p:spPr bwMode="auto">
              <a:xfrm>
                <a:off x="7440613" y="2230438"/>
                <a:ext cx="434975" cy="4365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60" name="Rectangle 6"/>
              <p:cNvSpPr>
                <a:spLocks noChangeArrowheads="1"/>
              </p:cNvSpPr>
              <p:nvPr/>
            </p:nvSpPr>
            <p:spPr bwMode="auto">
              <a:xfrm>
                <a:off x="7440613" y="2230438"/>
                <a:ext cx="434975" cy="436563"/>
              </a:xfrm>
              <a:prstGeom prst="rect">
                <a:avLst/>
              </a:prstGeom>
              <a:noFill/>
              <a:ln w="25400" cap="sq">
                <a:solidFill>
                  <a:srgbClr val="3F3F3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61" name="Freeform 7"/>
              <p:cNvSpPr>
                <a:spLocks/>
              </p:cNvSpPr>
              <p:nvPr/>
            </p:nvSpPr>
            <p:spPr bwMode="auto">
              <a:xfrm>
                <a:off x="7613650" y="2416175"/>
                <a:ext cx="434975" cy="434976"/>
              </a:xfrm>
              <a:custGeom>
                <a:avLst/>
                <a:gdLst>
                  <a:gd name="T0" fmla="*/ 121 w 726"/>
                  <a:gd name="T1" fmla="*/ 726 h 726"/>
                  <a:gd name="T2" fmla="*/ 605 w 726"/>
                  <a:gd name="T3" fmla="*/ 726 h 726"/>
                  <a:gd name="T4" fmla="*/ 726 w 726"/>
                  <a:gd name="T5" fmla="*/ 605 h 726"/>
                  <a:gd name="T6" fmla="*/ 726 w 726"/>
                  <a:gd name="T7" fmla="*/ 121 h 726"/>
                  <a:gd name="T8" fmla="*/ 605 w 726"/>
                  <a:gd name="T9" fmla="*/ 0 h 726"/>
                  <a:gd name="T10" fmla="*/ 121 w 726"/>
                  <a:gd name="T11" fmla="*/ 0 h 726"/>
                  <a:gd name="T12" fmla="*/ 0 w 726"/>
                  <a:gd name="T13" fmla="*/ 121 h 726"/>
                  <a:gd name="T14" fmla="*/ 0 w 726"/>
                  <a:gd name="T15" fmla="*/ 605 h 726"/>
                  <a:gd name="T16" fmla="*/ 121 w 726"/>
                  <a:gd name="T17" fmla="*/ 726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6" h="726">
                    <a:moveTo>
                      <a:pt x="121" y="726"/>
                    </a:moveTo>
                    <a:lnTo>
                      <a:pt x="605" y="726"/>
                    </a:lnTo>
                    <a:cubicBezTo>
                      <a:pt x="672" y="726"/>
                      <a:pt x="726" y="672"/>
                      <a:pt x="726" y="605"/>
                    </a:cubicBezTo>
                    <a:lnTo>
                      <a:pt x="726" y="121"/>
                    </a:lnTo>
                    <a:cubicBezTo>
                      <a:pt x="726" y="54"/>
                      <a:pt x="672" y="0"/>
                      <a:pt x="605" y="0"/>
                    </a:cubicBezTo>
                    <a:lnTo>
                      <a:pt x="121" y="0"/>
                    </a:lnTo>
                    <a:cubicBezTo>
                      <a:pt x="54" y="0"/>
                      <a:pt x="0" y="54"/>
                      <a:pt x="0" y="121"/>
                    </a:cubicBezTo>
                    <a:lnTo>
                      <a:pt x="0" y="605"/>
                    </a:lnTo>
                    <a:cubicBezTo>
                      <a:pt x="0" y="672"/>
                      <a:pt x="54" y="726"/>
                      <a:pt x="121" y="7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62" name="Freeform 8"/>
              <p:cNvSpPr>
                <a:spLocks/>
              </p:cNvSpPr>
              <p:nvPr/>
            </p:nvSpPr>
            <p:spPr bwMode="auto">
              <a:xfrm>
                <a:off x="7613650" y="2416176"/>
                <a:ext cx="434975" cy="434975"/>
              </a:xfrm>
              <a:custGeom>
                <a:avLst/>
                <a:gdLst>
                  <a:gd name="T0" fmla="*/ 121 w 726"/>
                  <a:gd name="T1" fmla="*/ 726 h 726"/>
                  <a:gd name="T2" fmla="*/ 605 w 726"/>
                  <a:gd name="T3" fmla="*/ 726 h 726"/>
                  <a:gd name="T4" fmla="*/ 726 w 726"/>
                  <a:gd name="T5" fmla="*/ 605 h 726"/>
                  <a:gd name="T6" fmla="*/ 726 w 726"/>
                  <a:gd name="T7" fmla="*/ 121 h 726"/>
                  <a:gd name="T8" fmla="*/ 605 w 726"/>
                  <a:gd name="T9" fmla="*/ 0 h 726"/>
                  <a:gd name="T10" fmla="*/ 121 w 726"/>
                  <a:gd name="T11" fmla="*/ 0 h 726"/>
                  <a:gd name="T12" fmla="*/ 0 w 726"/>
                  <a:gd name="T13" fmla="*/ 121 h 726"/>
                  <a:gd name="T14" fmla="*/ 0 w 726"/>
                  <a:gd name="T15" fmla="*/ 605 h 726"/>
                  <a:gd name="T16" fmla="*/ 121 w 726"/>
                  <a:gd name="T17" fmla="*/ 726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6" h="726">
                    <a:moveTo>
                      <a:pt x="121" y="726"/>
                    </a:moveTo>
                    <a:lnTo>
                      <a:pt x="605" y="726"/>
                    </a:lnTo>
                    <a:cubicBezTo>
                      <a:pt x="672" y="726"/>
                      <a:pt x="726" y="672"/>
                      <a:pt x="726" y="605"/>
                    </a:cubicBezTo>
                    <a:lnTo>
                      <a:pt x="726" y="121"/>
                    </a:lnTo>
                    <a:cubicBezTo>
                      <a:pt x="726" y="54"/>
                      <a:pt x="672" y="0"/>
                      <a:pt x="605" y="0"/>
                    </a:cubicBezTo>
                    <a:lnTo>
                      <a:pt x="121" y="0"/>
                    </a:lnTo>
                    <a:cubicBezTo>
                      <a:pt x="54" y="0"/>
                      <a:pt x="0" y="54"/>
                      <a:pt x="0" y="121"/>
                    </a:cubicBezTo>
                    <a:lnTo>
                      <a:pt x="0" y="605"/>
                    </a:lnTo>
                    <a:cubicBezTo>
                      <a:pt x="0" y="672"/>
                      <a:pt x="54" y="726"/>
                      <a:pt x="121" y="726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3F3F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63" name="Freeform 9"/>
              <p:cNvSpPr>
                <a:spLocks/>
              </p:cNvSpPr>
              <p:nvPr/>
            </p:nvSpPr>
            <p:spPr bwMode="auto">
              <a:xfrm>
                <a:off x="7785100" y="2600326"/>
                <a:ext cx="436562" cy="436563"/>
              </a:xfrm>
              <a:custGeom>
                <a:avLst/>
                <a:gdLst>
                  <a:gd name="T0" fmla="*/ 242 w 726"/>
                  <a:gd name="T1" fmla="*/ 725 h 725"/>
                  <a:gd name="T2" fmla="*/ 484 w 726"/>
                  <a:gd name="T3" fmla="*/ 725 h 725"/>
                  <a:gd name="T4" fmla="*/ 726 w 726"/>
                  <a:gd name="T5" fmla="*/ 483 h 725"/>
                  <a:gd name="T6" fmla="*/ 726 w 726"/>
                  <a:gd name="T7" fmla="*/ 241 h 725"/>
                  <a:gd name="T8" fmla="*/ 484 w 726"/>
                  <a:gd name="T9" fmla="*/ 0 h 725"/>
                  <a:gd name="T10" fmla="*/ 242 w 726"/>
                  <a:gd name="T11" fmla="*/ 0 h 725"/>
                  <a:gd name="T12" fmla="*/ 0 w 726"/>
                  <a:gd name="T13" fmla="*/ 241 h 725"/>
                  <a:gd name="T14" fmla="*/ 0 w 726"/>
                  <a:gd name="T15" fmla="*/ 483 h 725"/>
                  <a:gd name="T16" fmla="*/ 242 w 726"/>
                  <a:gd name="T17" fmla="*/ 725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6" h="725">
                    <a:moveTo>
                      <a:pt x="242" y="725"/>
                    </a:moveTo>
                    <a:lnTo>
                      <a:pt x="484" y="725"/>
                    </a:lnTo>
                    <a:cubicBezTo>
                      <a:pt x="618" y="725"/>
                      <a:pt x="726" y="617"/>
                      <a:pt x="726" y="483"/>
                    </a:cubicBezTo>
                    <a:lnTo>
                      <a:pt x="726" y="241"/>
                    </a:lnTo>
                    <a:cubicBezTo>
                      <a:pt x="726" y="108"/>
                      <a:pt x="618" y="0"/>
                      <a:pt x="484" y="0"/>
                    </a:cubicBezTo>
                    <a:lnTo>
                      <a:pt x="242" y="0"/>
                    </a:lnTo>
                    <a:cubicBezTo>
                      <a:pt x="109" y="0"/>
                      <a:pt x="0" y="108"/>
                      <a:pt x="0" y="241"/>
                    </a:cubicBezTo>
                    <a:lnTo>
                      <a:pt x="0" y="483"/>
                    </a:lnTo>
                    <a:cubicBezTo>
                      <a:pt x="0" y="617"/>
                      <a:pt x="109" y="725"/>
                      <a:pt x="242" y="7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64" name="Freeform 10"/>
              <p:cNvSpPr>
                <a:spLocks/>
              </p:cNvSpPr>
              <p:nvPr/>
            </p:nvSpPr>
            <p:spPr bwMode="auto">
              <a:xfrm>
                <a:off x="7785100" y="2600326"/>
                <a:ext cx="436562" cy="436563"/>
              </a:xfrm>
              <a:custGeom>
                <a:avLst/>
                <a:gdLst>
                  <a:gd name="T0" fmla="*/ 242 w 726"/>
                  <a:gd name="T1" fmla="*/ 725 h 725"/>
                  <a:gd name="T2" fmla="*/ 484 w 726"/>
                  <a:gd name="T3" fmla="*/ 725 h 725"/>
                  <a:gd name="T4" fmla="*/ 726 w 726"/>
                  <a:gd name="T5" fmla="*/ 483 h 725"/>
                  <a:gd name="T6" fmla="*/ 726 w 726"/>
                  <a:gd name="T7" fmla="*/ 241 h 725"/>
                  <a:gd name="T8" fmla="*/ 484 w 726"/>
                  <a:gd name="T9" fmla="*/ 0 h 725"/>
                  <a:gd name="T10" fmla="*/ 242 w 726"/>
                  <a:gd name="T11" fmla="*/ 0 h 725"/>
                  <a:gd name="T12" fmla="*/ 0 w 726"/>
                  <a:gd name="T13" fmla="*/ 241 h 725"/>
                  <a:gd name="T14" fmla="*/ 0 w 726"/>
                  <a:gd name="T15" fmla="*/ 483 h 725"/>
                  <a:gd name="T16" fmla="*/ 242 w 726"/>
                  <a:gd name="T17" fmla="*/ 725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6" h="725">
                    <a:moveTo>
                      <a:pt x="242" y="725"/>
                    </a:moveTo>
                    <a:lnTo>
                      <a:pt x="484" y="725"/>
                    </a:lnTo>
                    <a:cubicBezTo>
                      <a:pt x="618" y="725"/>
                      <a:pt x="726" y="617"/>
                      <a:pt x="726" y="483"/>
                    </a:cubicBezTo>
                    <a:lnTo>
                      <a:pt x="726" y="241"/>
                    </a:lnTo>
                    <a:cubicBezTo>
                      <a:pt x="726" y="108"/>
                      <a:pt x="618" y="0"/>
                      <a:pt x="484" y="0"/>
                    </a:cubicBezTo>
                    <a:lnTo>
                      <a:pt x="242" y="0"/>
                    </a:lnTo>
                    <a:cubicBezTo>
                      <a:pt x="109" y="0"/>
                      <a:pt x="0" y="108"/>
                      <a:pt x="0" y="241"/>
                    </a:cubicBezTo>
                    <a:lnTo>
                      <a:pt x="0" y="483"/>
                    </a:lnTo>
                    <a:cubicBezTo>
                      <a:pt x="0" y="617"/>
                      <a:pt x="109" y="725"/>
                      <a:pt x="242" y="725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3F3F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65" name="Oval 11"/>
              <p:cNvSpPr>
                <a:spLocks noChangeArrowheads="1"/>
              </p:cNvSpPr>
              <p:nvPr/>
            </p:nvSpPr>
            <p:spPr bwMode="auto">
              <a:xfrm>
                <a:off x="7958138" y="2784476"/>
                <a:ext cx="434975" cy="436563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66" name="Oval 12"/>
              <p:cNvSpPr>
                <a:spLocks noChangeArrowheads="1"/>
              </p:cNvSpPr>
              <p:nvPr/>
            </p:nvSpPr>
            <p:spPr bwMode="auto">
              <a:xfrm>
                <a:off x="7958138" y="2784476"/>
                <a:ext cx="434975" cy="436563"/>
              </a:xfrm>
              <a:prstGeom prst="ellipse">
                <a:avLst/>
              </a:prstGeom>
              <a:noFill/>
              <a:ln w="25400" cap="rnd">
                <a:solidFill>
                  <a:srgbClr val="3F3F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</p:grpSp>
      </p:grpSp>
      <p:cxnSp>
        <p:nvCxnSpPr>
          <p:cNvPr id="67" name="Egyenes összekötő nyíllal 66"/>
          <p:cNvCxnSpPr>
            <a:stCxn id="3" idx="3"/>
            <a:endCxn id="38" idx="1"/>
          </p:cNvCxnSpPr>
          <p:nvPr/>
        </p:nvCxnSpPr>
        <p:spPr>
          <a:xfrm flipV="1">
            <a:off x="3075932" y="1768555"/>
            <a:ext cx="755797" cy="261610"/>
          </a:xfrm>
          <a:prstGeom prst="curvedConnector3">
            <a:avLst>
              <a:gd name="adj1" fmla="val 50000"/>
            </a:avLst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6"/>
          <p:cNvCxnSpPr>
            <a:stCxn id="21" idx="3"/>
            <a:endCxn id="38" idx="1"/>
          </p:cNvCxnSpPr>
          <p:nvPr/>
        </p:nvCxnSpPr>
        <p:spPr>
          <a:xfrm flipV="1">
            <a:off x="3075933" y="1768555"/>
            <a:ext cx="755796" cy="1498481"/>
          </a:xfrm>
          <a:prstGeom prst="curvedConnector3">
            <a:avLst>
              <a:gd name="adj1" fmla="val 50000"/>
            </a:avLst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gyenes összekötő nyíllal 66"/>
          <p:cNvCxnSpPr>
            <a:stCxn id="43" idx="3"/>
            <a:endCxn id="14" idx="1"/>
          </p:cNvCxnSpPr>
          <p:nvPr/>
        </p:nvCxnSpPr>
        <p:spPr>
          <a:xfrm flipV="1">
            <a:off x="6085838" y="1954364"/>
            <a:ext cx="1155672" cy="3106334"/>
          </a:xfrm>
          <a:prstGeom prst="curvedConnector3">
            <a:avLst>
              <a:gd name="adj1" fmla="val 50000"/>
            </a:avLst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nyíllal 66"/>
          <p:cNvCxnSpPr>
            <a:stCxn id="20" idx="6"/>
            <a:endCxn id="55" idx="1"/>
          </p:cNvCxnSpPr>
          <p:nvPr/>
        </p:nvCxnSpPr>
        <p:spPr>
          <a:xfrm>
            <a:off x="8194010" y="2508402"/>
            <a:ext cx="1124638" cy="957394"/>
          </a:xfrm>
          <a:prstGeom prst="curvedConnector3">
            <a:avLst>
              <a:gd name="adj1" fmla="val 50000"/>
            </a:avLst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nyíllal 66"/>
          <p:cNvCxnSpPr>
            <a:stCxn id="55" idx="1"/>
            <a:endCxn id="66" idx="6"/>
          </p:cNvCxnSpPr>
          <p:nvPr/>
        </p:nvCxnSpPr>
        <p:spPr>
          <a:xfrm rot="10800000" flipV="1">
            <a:off x="8194010" y="3465795"/>
            <a:ext cx="1124638" cy="616819"/>
          </a:xfrm>
          <a:prstGeom prst="curvedConnector3">
            <a:avLst>
              <a:gd name="adj1" fmla="val 50000"/>
            </a:avLst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66"/>
          <p:cNvCxnSpPr>
            <a:stCxn id="57" idx="2"/>
            <a:endCxn id="21" idx="2"/>
          </p:cNvCxnSpPr>
          <p:nvPr/>
        </p:nvCxnSpPr>
        <p:spPr>
          <a:xfrm rot="5400000" flipH="1">
            <a:off x="3930680" y="1567787"/>
            <a:ext cx="1631057" cy="5860552"/>
          </a:xfrm>
          <a:prstGeom prst="curvedConnector3">
            <a:avLst>
              <a:gd name="adj1" fmla="val -14015"/>
            </a:avLst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gyenes összekötő nyíllal 66"/>
          <p:cNvCxnSpPr>
            <a:stCxn id="21" idx="1"/>
            <a:endCxn id="3" idx="1"/>
          </p:cNvCxnSpPr>
          <p:nvPr/>
        </p:nvCxnSpPr>
        <p:spPr>
          <a:xfrm rot="10800000">
            <a:off x="555933" y="2030166"/>
            <a:ext cx="1" cy="1236871"/>
          </a:xfrm>
          <a:prstGeom prst="curvedConnector3">
            <a:avLst>
              <a:gd name="adj1" fmla="val 22860100000"/>
            </a:avLst>
          </a:prstGeom>
          <a:ln w="38100">
            <a:solidFill>
              <a:srgbClr val="76253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Csoportba foglalás 107"/>
          <p:cNvGrpSpPr/>
          <p:nvPr/>
        </p:nvGrpSpPr>
        <p:grpSpPr>
          <a:xfrm>
            <a:off x="9318648" y="1572970"/>
            <a:ext cx="2520000" cy="3785652"/>
            <a:chOff x="9360123" y="1701760"/>
            <a:chExt cx="2520000" cy="3785652"/>
          </a:xfrm>
        </p:grpSpPr>
        <p:sp>
          <p:nvSpPr>
            <p:cNvPr id="55" name="Szövegdoboz 54"/>
            <p:cNvSpPr txBox="1"/>
            <p:nvPr/>
          </p:nvSpPr>
          <p:spPr>
            <a:xfrm>
              <a:off x="9360123" y="1701760"/>
              <a:ext cx="2520000" cy="3785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latin typeface="Clear Sans Light" panose="020B0303030202020304" pitchFamily="34" charset="0"/>
                  <a:cs typeface="Clear Sans Light" panose="020B0303030202020304" pitchFamily="34" charset="0"/>
                </a:rPr>
                <a:t>graph</a:t>
              </a: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latin typeface="Clear Sans Light" panose="020B0303030202020304" pitchFamily="34" charset="0"/>
                  <a:cs typeface="Clear Sans Light" panose="020B0303030202020304" pitchFamily="34" charset="0"/>
                </a:rPr>
                <a:t>database</a:t>
              </a: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endParaRPr lang="en-US" sz="1600" dirty="0"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107" name="Folyamatábra: Mágneslemez 106"/>
            <p:cNvSpPr/>
            <p:nvPr/>
          </p:nvSpPr>
          <p:spPr>
            <a:xfrm>
              <a:off x="10270671" y="2418910"/>
              <a:ext cx="734786" cy="801874"/>
            </a:xfrm>
            <a:prstGeom prst="flowChartMagneticDisk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111" name="Jobb oldali szögletes zárójel 110"/>
          <p:cNvSpPr/>
          <p:nvPr/>
        </p:nvSpPr>
        <p:spPr>
          <a:xfrm rot="5400000">
            <a:off x="1782626" y="4236975"/>
            <a:ext cx="66612" cy="2700000"/>
          </a:xfrm>
          <a:prstGeom prst="rightBracket">
            <a:avLst/>
          </a:prstGeom>
          <a:ln>
            <a:solidFill>
              <a:srgbClr val="B83A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wrap="none" lIns="384048" rtlCol="0" anchor="t" anchorCtr="0"/>
          <a:lstStyle/>
          <a:p>
            <a:pPr algn="ctr"/>
            <a:r>
              <a:rPr lang="hu-HU" sz="1400" spc="-1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Git</a:t>
            </a:r>
            <a:r>
              <a:rPr lang="hu-HU" sz="1400" spc="-1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, Visual </a:t>
            </a:r>
            <a:r>
              <a:rPr lang="hu-HU" sz="1400" spc="-1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Studio</a:t>
            </a:r>
            <a:r>
              <a:rPr lang="hu-HU" sz="1400" spc="-1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 </a:t>
            </a:r>
            <a:r>
              <a:rPr lang="hu-HU" sz="1400" spc="-1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Code</a:t>
            </a:r>
            <a:endParaRPr lang="en-US" sz="1400" spc="-1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112" name="Jobb oldali szögletes zárójel 111"/>
          <p:cNvSpPr/>
          <p:nvPr/>
        </p:nvSpPr>
        <p:spPr>
          <a:xfrm rot="5400000">
            <a:off x="4925477" y="4236975"/>
            <a:ext cx="66612" cy="2700000"/>
          </a:xfrm>
          <a:prstGeom prst="rightBracket">
            <a:avLst/>
          </a:prstGeom>
          <a:ln>
            <a:solidFill>
              <a:srgbClr val="B83A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wrap="none" lIns="384048" rtlCol="0" anchor="t" anchorCtr="0"/>
          <a:lstStyle/>
          <a:p>
            <a:pPr algn="ctr"/>
            <a:r>
              <a:rPr lang="hu-HU" sz="1400" spc="-1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ShapeSecurity</a:t>
            </a:r>
            <a:r>
              <a:rPr lang="hu-HU" sz="1400" spc="-1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 Shift</a:t>
            </a:r>
            <a:endParaRPr lang="en-US" sz="1400" spc="-1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113" name="Jobb oldali szögletes zárójel 112"/>
          <p:cNvSpPr/>
          <p:nvPr/>
        </p:nvSpPr>
        <p:spPr>
          <a:xfrm rot="5400000">
            <a:off x="7770972" y="4224513"/>
            <a:ext cx="66612" cy="2700000"/>
          </a:xfrm>
          <a:prstGeom prst="rightBracket">
            <a:avLst/>
          </a:prstGeom>
          <a:ln>
            <a:solidFill>
              <a:srgbClr val="B83A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wrap="none" lIns="384048" rtlCol="0" anchor="t" anchorCtr="0"/>
          <a:lstStyle/>
          <a:p>
            <a:pPr algn="ctr"/>
            <a:r>
              <a:rPr lang="hu-HU" sz="1400" spc="-1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Java, </a:t>
            </a:r>
            <a:r>
              <a:rPr lang="hu-HU" sz="1400" spc="-1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Cypher</a:t>
            </a:r>
            <a:endParaRPr lang="en-US" sz="1400" spc="-1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114" name="Jobb oldali szögletes zárójel 113"/>
          <p:cNvSpPr/>
          <p:nvPr/>
        </p:nvSpPr>
        <p:spPr>
          <a:xfrm rot="5400000">
            <a:off x="10545342" y="4224513"/>
            <a:ext cx="66612" cy="2700000"/>
          </a:xfrm>
          <a:prstGeom prst="rightBracket">
            <a:avLst/>
          </a:prstGeom>
          <a:ln>
            <a:solidFill>
              <a:srgbClr val="B83A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wrap="none" lIns="384048" rtlCol="0" anchor="t" anchorCtr="0"/>
          <a:lstStyle/>
          <a:p>
            <a:pPr algn="ctr"/>
            <a:r>
              <a:rPr lang="hu-HU" sz="1400" spc="-1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Neo4j</a:t>
            </a:r>
            <a:endParaRPr lang="en-US" sz="1400" spc="-1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50" grpId="0" animBg="1"/>
      <p:bldP spid="51" grpId="0" animBg="1"/>
      <p:bldP spid="52" grpId="0"/>
      <p:bldP spid="53" grpId="0"/>
      <p:bldP spid="111" grpId="0" animBg="1"/>
      <p:bldP spid="112" grpId="0" animBg="1"/>
      <p:bldP spid="113" grpId="0" animBg="1"/>
      <p:bldP spid="1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kerekített téglalap 6"/>
          <p:cNvSpPr/>
          <p:nvPr/>
        </p:nvSpPr>
        <p:spPr>
          <a:xfrm>
            <a:off x="4890318" y="1435861"/>
            <a:ext cx="1357834" cy="442674"/>
          </a:xfrm>
          <a:prstGeom prst="roundRect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ctr"/>
            <a:r>
              <a:rPr lang="hu-HU" sz="20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statement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cxnSp>
        <p:nvCxnSpPr>
          <p:cNvPr id="20" name="Görbe összekötő 19"/>
          <p:cNvCxnSpPr>
            <a:stCxn id="7" idx="2"/>
            <a:endCxn id="30" idx="0"/>
          </p:cNvCxnSpPr>
          <p:nvPr/>
        </p:nvCxnSpPr>
        <p:spPr>
          <a:xfrm rot="16200000" flipH="1">
            <a:off x="5443652" y="2004118"/>
            <a:ext cx="254035" cy="2868"/>
          </a:xfrm>
          <a:prstGeom prst="curved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kerekített téglalap 29"/>
          <p:cNvSpPr/>
          <p:nvPr/>
        </p:nvSpPr>
        <p:spPr>
          <a:xfrm>
            <a:off x="4893186" y="2132570"/>
            <a:ext cx="1357834" cy="442674"/>
          </a:xfrm>
          <a:prstGeom prst="roundRect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ctr"/>
            <a:r>
              <a:rPr lang="hu-HU" sz="20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statement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1" name="Lekerekített téglalap 30"/>
          <p:cNvSpPr/>
          <p:nvPr/>
        </p:nvSpPr>
        <p:spPr>
          <a:xfrm>
            <a:off x="3758943" y="3578255"/>
            <a:ext cx="1357834" cy="442674"/>
          </a:xfrm>
          <a:prstGeom prst="roundRect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ctr"/>
            <a:r>
              <a:rPr lang="hu-HU" sz="20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statement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2" name="Lekerekített téglalap 31"/>
          <p:cNvSpPr/>
          <p:nvPr/>
        </p:nvSpPr>
        <p:spPr>
          <a:xfrm>
            <a:off x="6018218" y="3578254"/>
            <a:ext cx="1357834" cy="442674"/>
          </a:xfrm>
          <a:prstGeom prst="roundRect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ctr"/>
            <a:r>
              <a:rPr lang="hu-HU" sz="20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statement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3" name="Lekerekített téglalap 32"/>
          <p:cNvSpPr/>
          <p:nvPr/>
        </p:nvSpPr>
        <p:spPr>
          <a:xfrm>
            <a:off x="4898021" y="5120400"/>
            <a:ext cx="1357834" cy="442674"/>
          </a:xfrm>
          <a:prstGeom prst="roundRect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ctr"/>
            <a:r>
              <a:rPr lang="hu-HU" sz="20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statement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4" name="Lekerekített téglalap 33"/>
          <p:cNvSpPr/>
          <p:nvPr/>
        </p:nvSpPr>
        <p:spPr>
          <a:xfrm>
            <a:off x="8378070" y="1052736"/>
            <a:ext cx="794100" cy="442674"/>
          </a:xfrm>
          <a:prstGeom prst="roundRect">
            <a:avLst/>
          </a:prstGeom>
          <a:solidFill>
            <a:srgbClr val="762536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r"/>
            <a:r>
              <a:rPr lang="hu-HU" sz="2000" dirty="0" err="1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error</a:t>
            </a:r>
            <a:endParaRPr lang="en-US" sz="2000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cxnSp>
        <p:nvCxnSpPr>
          <p:cNvPr id="37" name="Görbe összekötő 36"/>
          <p:cNvCxnSpPr>
            <a:stCxn id="40" idx="1"/>
            <a:endCxn id="31" idx="0"/>
          </p:cNvCxnSpPr>
          <p:nvPr/>
        </p:nvCxnSpPr>
        <p:spPr>
          <a:xfrm rot="10800000" flipV="1">
            <a:off x="4437860" y="3214179"/>
            <a:ext cx="875172" cy="364075"/>
          </a:xfrm>
          <a:prstGeom prst="curvedConnector2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mbusz 39"/>
          <p:cNvSpPr/>
          <p:nvPr/>
        </p:nvSpPr>
        <p:spPr>
          <a:xfrm>
            <a:off x="5313032" y="2970060"/>
            <a:ext cx="512401" cy="488240"/>
          </a:xfrm>
          <a:prstGeom prst="diamond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marL="0" lvl="1" algn="ctr"/>
            <a:r>
              <a:rPr lang="hu-HU" sz="20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if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42" name="Lekerekített téglalap 41"/>
          <p:cNvSpPr/>
          <p:nvPr/>
        </p:nvSpPr>
        <p:spPr>
          <a:xfrm>
            <a:off x="8249489" y="4915730"/>
            <a:ext cx="925903" cy="4426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r"/>
            <a:r>
              <a:rPr lang="hu-HU" sz="2000" dirty="0" err="1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return</a:t>
            </a:r>
            <a:endParaRPr lang="en-US" sz="2000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cxnSp>
        <p:nvCxnSpPr>
          <p:cNvPr id="44" name="Görbe összekötő 43"/>
          <p:cNvCxnSpPr>
            <a:stCxn id="51" idx="2"/>
            <a:endCxn id="33" idx="0"/>
          </p:cNvCxnSpPr>
          <p:nvPr/>
        </p:nvCxnSpPr>
        <p:spPr>
          <a:xfrm rot="16200000" flipH="1">
            <a:off x="4785693" y="4329154"/>
            <a:ext cx="442943" cy="1139547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örbe összekötő 44"/>
          <p:cNvCxnSpPr>
            <a:stCxn id="31" idx="2"/>
            <a:endCxn id="51" idx="0"/>
          </p:cNvCxnSpPr>
          <p:nvPr/>
        </p:nvCxnSpPr>
        <p:spPr>
          <a:xfrm rot="5400000">
            <a:off x="4330699" y="4127622"/>
            <a:ext cx="213854" cy="469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örbe összekötő 45"/>
          <p:cNvCxnSpPr>
            <a:stCxn id="40" idx="3"/>
            <a:endCxn id="32" idx="0"/>
          </p:cNvCxnSpPr>
          <p:nvPr/>
        </p:nvCxnSpPr>
        <p:spPr>
          <a:xfrm>
            <a:off x="5825433" y="3214180"/>
            <a:ext cx="871702" cy="364074"/>
          </a:xfrm>
          <a:prstGeom prst="curvedConnector2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kerekített téglalap 50"/>
          <p:cNvSpPr/>
          <p:nvPr/>
        </p:nvSpPr>
        <p:spPr>
          <a:xfrm>
            <a:off x="3758474" y="4234783"/>
            <a:ext cx="1357834" cy="442674"/>
          </a:xfrm>
          <a:prstGeom prst="roundRect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ctr"/>
            <a:r>
              <a:rPr lang="hu-HU" sz="20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statement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cxnSp>
        <p:nvCxnSpPr>
          <p:cNvPr id="55" name="Görbe összekötő 54"/>
          <p:cNvCxnSpPr>
            <a:stCxn id="32" idx="2"/>
            <a:endCxn id="33" idx="0"/>
          </p:cNvCxnSpPr>
          <p:nvPr/>
        </p:nvCxnSpPr>
        <p:spPr>
          <a:xfrm rot="5400000">
            <a:off x="5587301" y="4010566"/>
            <a:ext cx="1099472" cy="1120197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örbe összekötő 57"/>
          <p:cNvCxnSpPr>
            <a:stCxn id="30" idx="2"/>
            <a:endCxn id="40" idx="0"/>
          </p:cNvCxnSpPr>
          <p:nvPr/>
        </p:nvCxnSpPr>
        <p:spPr>
          <a:xfrm rot="5400000">
            <a:off x="5373260" y="2771217"/>
            <a:ext cx="394816" cy="287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örbe összekötő 60"/>
          <p:cNvCxnSpPr>
            <a:stCxn id="40" idx="0"/>
            <a:endCxn id="26" idx="0"/>
          </p:cNvCxnSpPr>
          <p:nvPr/>
        </p:nvCxnSpPr>
        <p:spPr>
          <a:xfrm rot="5400000" flipH="1" flipV="1">
            <a:off x="7013829" y="1521010"/>
            <a:ext cx="4455" cy="2893646"/>
          </a:xfrm>
          <a:prstGeom prst="curvedConnector3">
            <a:avLst>
              <a:gd name="adj1" fmla="val 5231313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örbe összekötő 77"/>
          <p:cNvCxnSpPr>
            <a:stCxn id="51" idx="3"/>
            <a:endCxn id="34" idx="1"/>
          </p:cNvCxnSpPr>
          <p:nvPr/>
        </p:nvCxnSpPr>
        <p:spPr>
          <a:xfrm flipV="1">
            <a:off x="5116308" y="1274073"/>
            <a:ext cx="3261762" cy="3182047"/>
          </a:xfrm>
          <a:prstGeom prst="curvedConnector3">
            <a:avLst>
              <a:gd name="adj1" fmla="val 32201"/>
            </a:avLst>
          </a:prstGeom>
          <a:ln w="15875">
            <a:solidFill>
              <a:srgbClr val="76253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örbe összekötő 82"/>
          <p:cNvCxnSpPr>
            <a:stCxn id="33" idx="2"/>
            <a:endCxn id="42" idx="1"/>
          </p:cNvCxnSpPr>
          <p:nvPr/>
        </p:nvCxnSpPr>
        <p:spPr>
          <a:xfrm rot="5400000" flipH="1" flipV="1">
            <a:off x="6700209" y="4013795"/>
            <a:ext cx="426007" cy="2672551"/>
          </a:xfrm>
          <a:prstGeom prst="curvedConnector4">
            <a:avLst>
              <a:gd name="adj1" fmla="val -53661"/>
              <a:gd name="adj2" fmla="val 62702"/>
            </a:avLst>
          </a:prstGeom>
          <a:ln w="15875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örbe összekötő 87"/>
          <p:cNvCxnSpPr>
            <a:stCxn id="33" idx="2"/>
            <a:endCxn id="30" idx="1"/>
          </p:cNvCxnSpPr>
          <p:nvPr/>
        </p:nvCxnSpPr>
        <p:spPr>
          <a:xfrm rot="5400000" flipH="1">
            <a:off x="3630478" y="3616615"/>
            <a:ext cx="3209167" cy="683752"/>
          </a:xfrm>
          <a:prstGeom prst="curvedConnector4">
            <a:avLst>
              <a:gd name="adj1" fmla="val -7123"/>
              <a:gd name="adj2" fmla="val 383916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25"/>
          <p:cNvSpPr/>
          <p:nvPr/>
        </p:nvSpPr>
        <p:spPr>
          <a:xfrm>
            <a:off x="7815204" y="2965605"/>
            <a:ext cx="1295350" cy="44267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r"/>
            <a:r>
              <a:rPr lang="hu-HU" sz="2000" dirty="0" err="1">
                <a:solidFill>
                  <a:schemeClr val="tx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condition</a:t>
            </a:r>
            <a:endParaRPr lang="en-US" sz="2000" dirty="0">
              <a:solidFill>
                <a:schemeClr val="tx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7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0" grpId="0" animBg="1"/>
      <p:bldP spid="42" grpId="0" animBg="1"/>
      <p:bldP spid="51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>
            <a:off x="2648877" y="3068961"/>
            <a:ext cx="381965" cy="381965"/>
          </a:xfrm>
          <a:prstGeom prst="ellipse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marL="0" lvl="1" algn="ctr"/>
            <a:r>
              <a:rPr lang="hu-HU" dirty="0">
                <a:solidFill>
                  <a:schemeClr val="tx1"/>
                </a:solidFill>
                <a:latin typeface="+mj-lt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3598542" y="3068961"/>
            <a:ext cx="381965" cy="3819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4349354" y="3068961"/>
            <a:ext cx="381965" cy="38196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5113601" y="3068961"/>
            <a:ext cx="381965" cy="3819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Görbe összekötő 15"/>
          <p:cNvCxnSpPr/>
          <p:nvPr/>
        </p:nvCxnSpPr>
        <p:spPr>
          <a:xfrm>
            <a:off x="3980507" y="3253593"/>
            <a:ext cx="368847" cy="1270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örbe összekötő 16"/>
          <p:cNvCxnSpPr/>
          <p:nvPr/>
        </p:nvCxnSpPr>
        <p:spPr>
          <a:xfrm>
            <a:off x="3030842" y="3253593"/>
            <a:ext cx="567700" cy="1270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örbe összekötő 17"/>
          <p:cNvCxnSpPr/>
          <p:nvPr/>
        </p:nvCxnSpPr>
        <p:spPr>
          <a:xfrm>
            <a:off x="4731319" y="3253593"/>
            <a:ext cx="382282" cy="1270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örbe összekötő 18"/>
          <p:cNvCxnSpPr/>
          <p:nvPr/>
        </p:nvCxnSpPr>
        <p:spPr>
          <a:xfrm flipV="1">
            <a:off x="5495566" y="3257565"/>
            <a:ext cx="580023" cy="4756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örbe összekötő 19"/>
          <p:cNvCxnSpPr/>
          <p:nvPr/>
        </p:nvCxnSpPr>
        <p:spPr>
          <a:xfrm flipV="1">
            <a:off x="7972613" y="3259943"/>
            <a:ext cx="765758" cy="1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zis 51"/>
          <p:cNvSpPr/>
          <p:nvPr/>
        </p:nvSpPr>
        <p:spPr>
          <a:xfrm>
            <a:off x="6075589" y="3068961"/>
            <a:ext cx="381965" cy="3819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Ellipszis 52"/>
          <p:cNvSpPr/>
          <p:nvPr/>
        </p:nvSpPr>
        <p:spPr>
          <a:xfrm>
            <a:off x="6826401" y="3068961"/>
            <a:ext cx="381965" cy="38196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Ellipszis 53"/>
          <p:cNvSpPr/>
          <p:nvPr/>
        </p:nvSpPr>
        <p:spPr>
          <a:xfrm>
            <a:off x="7590648" y="3068961"/>
            <a:ext cx="381965" cy="3819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Görbe összekötő 54"/>
          <p:cNvCxnSpPr/>
          <p:nvPr/>
        </p:nvCxnSpPr>
        <p:spPr>
          <a:xfrm>
            <a:off x="6457554" y="3253593"/>
            <a:ext cx="368847" cy="1270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örbe összekötő 55"/>
          <p:cNvCxnSpPr/>
          <p:nvPr/>
        </p:nvCxnSpPr>
        <p:spPr>
          <a:xfrm>
            <a:off x="7208366" y="3253593"/>
            <a:ext cx="382282" cy="1270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zis 58"/>
          <p:cNvSpPr/>
          <p:nvPr/>
        </p:nvSpPr>
        <p:spPr>
          <a:xfrm>
            <a:off x="8738371" y="3068961"/>
            <a:ext cx="381965" cy="381965"/>
          </a:xfrm>
          <a:prstGeom prst="ellipse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marL="0" lvl="1" algn="ctr"/>
            <a:r>
              <a:rPr lang="hu-HU" dirty="0">
                <a:solidFill>
                  <a:schemeClr val="tx1"/>
                </a:solidFill>
                <a:latin typeface="+mj-lt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Jobb oldali szögletes zárójel 63"/>
          <p:cNvSpPr/>
          <p:nvPr/>
        </p:nvSpPr>
        <p:spPr>
          <a:xfrm rot="5400000">
            <a:off x="7366201" y="2490608"/>
            <a:ext cx="66612" cy="2520000"/>
          </a:xfrm>
          <a:prstGeom prst="rightBracket">
            <a:avLst/>
          </a:prstGeom>
          <a:ln>
            <a:solidFill>
              <a:srgbClr val="B83A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wrap="none" lIns="384048" rtlCol="0" anchor="t" anchorCtr="0"/>
          <a:lstStyle/>
          <a:p>
            <a:pPr algn="ctr"/>
            <a:endParaRPr lang="en-US" sz="1600" spc="-100" dirty="0">
              <a:latin typeface="+mj-lt"/>
            </a:endParaRPr>
          </a:p>
        </p:txBody>
      </p:sp>
      <p:sp>
        <p:nvSpPr>
          <p:cNvPr id="65" name="Jobb oldali szögletes zárójel 64"/>
          <p:cNvSpPr/>
          <p:nvPr/>
        </p:nvSpPr>
        <p:spPr>
          <a:xfrm rot="5400000">
            <a:off x="4788698" y="2490608"/>
            <a:ext cx="66612" cy="2520000"/>
          </a:xfrm>
          <a:prstGeom prst="rightBracket">
            <a:avLst/>
          </a:prstGeom>
          <a:ln>
            <a:solidFill>
              <a:srgbClr val="B83A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wrap="none" lIns="384048" rtlCol="0" anchor="t" anchorCtr="0"/>
          <a:lstStyle/>
          <a:p>
            <a:pPr algn="ctr"/>
            <a:endParaRPr lang="en-US" sz="1600" spc="-100" dirty="0">
              <a:latin typeface="+mj-lt"/>
            </a:endParaRPr>
          </a:p>
        </p:txBody>
      </p:sp>
      <p:sp>
        <p:nvSpPr>
          <p:cNvPr id="66" name="Jobb oldali szögletes zárójel 65"/>
          <p:cNvSpPr/>
          <p:nvPr/>
        </p:nvSpPr>
        <p:spPr>
          <a:xfrm rot="5400000">
            <a:off x="6042283" y="3139605"/>
            <a:ext cx="66612" cy="1980000"/>
          </a:xfrm>
          <a:prstGeom prst="rightBracket">
            <a:avLst/>
          </a:prstGeom>
          <a:ln w="12700">
            <a:solidFill>
              <a:srgbClr val="0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wrap="none" lIns="384048" rtlCol="0" anchor="t" anchorCtr="0"/>
          <a:lstStyle/>
          <a:p>
            <a:pPr algn="ctr"/>
            <a:r>
              <a:rPr lang="hu-HU" sz="3200" b="1" spc="-100" dirty="0">
                <a:latin typeface="Clear Sans Bold" panose="020B0803030202020304" pitchFamily="34" charset="0"/>
                <a:cs typeface="Clear Sans Bold" panose="020B0803030202020304" pitchFamily="34" charset="0"/>
              </a:rPr>
              <a:t>*</a:t>
            </a:r>
            <a:endParaRPr lang="en-US" sz="1600" b="1" spc="-100" dirty="0">
              <a:latin typeface="Clear Sans Bold" panose="020B0803030202020304" pitchFamily="34" charset="0"/>
              <a:cs typeface="Clear Sans Bold" panose="020B0803030202020304" pitchFamily="34" charset="0"/>
            </a:endParaRPr>
          </a:p>
        </p:txBody>
      </p:sp>
      <p:cxnSp>
        <p:nvCxnSpPr>
          <p:cNvPr id="67" name="Görbe összekötő 66"/>
          <p:cNvCxnSpPr>
            <a:stCxn id="9" idx="0"/>
            <a:endCxn id="52" idx="1"/>
          </p:cNvCxnSpPr>
          <p:nvPr/>
        </p:nvCxnSpPr>
        <p:spPr>
          <a:xfrm rot="16200000" flipH="1">
            <a:off x="4932556" y="1925929"/>
            <a:ext cx="55937" cy="2342001"/>
          </a:xfrm>
          <a:prstGeom prst="curvedConnector3">
            <a:avLst>
              <a:gd name="adj1" fmla="val -408674"/>
            </a:avLst>
          </a:prstGeom>
          <a:ln w="15875">
            <a:solidFill>
              <a:srgbClr val="00808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örbe összekötő 69"/>
          <p:cNvCxnSpPr>
            <a:stCxn id="52" idx="0"/>
            <a:endCxn id="59" idx="1"/>
          </p:cNvCxnSpPr>
          <p:nvPr/>
        </p:nvCxnSpPr>
        <p:spPr>
          <a:xfrm rot="16200000" flipH="1">
            <a:off x="7502471" y="1833061"/>
            <a:ext cx="55937" cy="2527736"/>
          </a:xfrm>
          <a:prstGeom prst="curvedConnector3">
            <a:avLst>
              <a:gd name="adj1" fmla="val -408674"/>
            </a:avLst>
          </a:prstGeom>
          <a:ln w="15875">
            <a:solidFill>
              <a:srgbClr val="00808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8080"/>
        </a:solidFill>
        <a:ln>
          <a:noFill/>
        </a:ln>
      </a:spPr>
      <a:bodyPr rtlCol="0" anchor="ctr"/>
      <a:lstStyle>
        <a:defPPr>
          <a:defRPr sz="2000" dirty="0">
            <a:latin typeface="Clear Sans Light" panose="020B0303030202020304" pitchFamily="34" charset="0"/>
            <a:cs typeface="Clear Sans Light" panose="020B03030302020203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90</Words>
  <Application>Microsoft Office PowerPoint</Application>
  <PresentationFormat>Szélesvásznú</PresentationFormat>
  <Paragraphs>99</Paragraphs>
  <Slides>6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3" baseType="lpstr">
      <vt:lpstr>Clear Sans Light</vt:lpstr>
      <vt:lpstr>Clear Sans</vt:lpstr>
      <vt:lpstr>Calibri Light</vt:lpstr>
      <vt:lpstr>Clear Sans Bold</vt:lpstr>
      <vt:lpstr>Calibri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Model</dc:title>
  <dc:creator>Stein Dániel</dc:creator>
  <cp:lastModifiedBy>Stein Dániel</cp:lastModifiedBy>
  <cp:revision>346</cp:revision>
  <dcterms:created xsi:type="dcterms:W3CDTF">2014-04-07T20:16:04Z</dcterms:created>
  <dcterms:modified xsi:type="dcterms:W3CDTF">2016-09-21T20:45:05Z</dcterms:modified>
</cp:coreProperties>
</file>