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7" r:id="rId2"/>
    <p:sldId id="262" r:id="rId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86470" autoAdjust="0"/>
  </p:normalViewPr>
  <p:slideViewPr>
    <p:cSldViewPr showGuides="1">
      <p:cViewPr varScale="1">
        <p:scale>
          <a:sx n="51" d="100"/>
          <a:sy n="51" d="100"/>
        </p:scale>
        <p:origin x="42" y="1074"/>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32607-07B4-443B-9164-95CDD31234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4CEAE3-17F2-4A13-A718-95C1E7966E09}">
      <dgm:prSet/>
      <dgm:spPr/>
      <dgm:t>
        <a:bodyPr/>
        <a:lstStyle/>
        <a:p>
          <a:pPr rtl="0"/>
          <a:r>
            <a:rPr lang="en-US" smtClean="0"/>
            <a:t>Handset leasing plan</a:t>
          </a:r>
          <a:endParaRPr lang="en-US"/>
        </a:p>
      </dgm:t>
    </dgm:pt>
    <dgm:pt modelId="{195FC0E4-1CFE-4964-A7E8-3A7CEA0EEE71}" type="parTrans" cxnId="{3DC2A9AC-9F48-42D7-98EF-677E75D3E9EE}">
      <dgm:prSet/>
      <dgm:spPr/>
      <dgm:t>
        <a:bodyPr/>
        <a:lstStyle/>
        <a:p>
          <a:endParaRPr lang="en-US"/>
        </a:p>
      </dgm:t>
    </dgm:pt>
    <dgm:pt modelId="{8C8D184D-4110-44A8-A46A-D11B81855F50}" type="sibTrans" cxnId="{3DC2A9AC-9F48-42D7-98EF-677E75D3E9EE}">
      <dgm:prSet/>
      <dgm:spPr/>
      <dgm:t>
        <a:bodyPr/>
        <a:lstStyle/>
        <a:p>
          <a:endParaRPr lang="en-US"/>
        </a:p>
      </dgm:t>
    </dgm:pt>
    <dgm:pt modelId="{BE4EA99A-D422-4A82-A2B1-944BB1517841}" type="pres">
      <dgm:prSet presAssocID="{8A532607-07B4-443B-9164-95CDD31234E6}" presName="linear" presStyleCnt="0">
        <dgm:presLayoutVars>
          <dgm:animLvl val="lvl"/>
          <dgm:resizeHandles val="exact"/>
        </dgm:presLayoutVars>
      </dgm:prSet>
      <dgm:spPr/>
    </dgm:pt>
    <dgm:pt modelId="{ED8F2A04-A4E4-434E-85A5-E9EBF07E4451}" type="pres">
      <dgm:prSet presAssocID="{3E4CEAE3-17F2-4A13-A718-95C1E7966E09}" presName="parentText" presStyleLbl="node1" presStyleIdx="0" presStyleCnt="1">
        <dgm:presLayoutVars>
          <dgm:chMax val="0"/>
          <dgm:bulletEnabled val="1"/>
        </dgm:presLayoutVars>
      </dgm:prSet>
      <dgm:spPr/>
    </dgm:pt>
  </dgm:ptLst>
  <dgm:cxnLst>
    <dgm:cxn modelId="{16CA2554-2E7F-44C6-B869-D572FF1A74DF}" type="presOf" srcId="{3E4CEAE3-17F2-4A13-A718-95C1E7966E09}" destId="{ED8F2A04-A4E4-434E-85A5-E9EBF07E4451}" srcOrd="0" destOrd="0" presId="urn:microsoft.com/office/officeart/2005/8/layout/vList2"/>
    <dgm:cxn modelId="{79934A3B-535B-49D1-8B70-92C49DAADA8F}" type="presOf" srcId="{8A532607-07B4-443B-9164-95CDD31234E6}" destId="{BE4EA99A-D422-4A82-A2B1-944BB1517841}" srcOrd="0" destOrd="0" presId="urn:microsoft.com/office/officeart/2005/8/layout/vList2"/>
    <dgm:cxn modelId="{3DC2A9AC-9F48-42D7-98EF-677E75D3E9EE}" srcId="{8A532607-07B4-443B-9164-95CDD31234E6}" destId="{3E4CEAE3-17F2-4A13-A718-95C1E7966E09}" srcOrd="0" destOrd="0" parTransId="{195FC0E4-1CFE-4964-A7E8-3A7CEA0EEE71}" sibTransId="{8C8D184D-4110-44A8-A46A-D11B81855F50}"/>
    <dgm:cxn modelId="{EEB16A0C-0670-4216-A1ED-D5195121679E}" type="presParOf" srcId="{BE4EA99A-D422-4A82-A2B1-944BB1517841}" destId="{ED8F2A04-A4E4-434E-85A5-E9EBF07E445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F2A04-A4E4-434E-85A5-E9EBF07E4451}">
      <dsp:nvSpPr>
        <dsp:cNvPr id="0" name=""/>
        <dsp:cNvSpPr/>
      </dsp:nvSpPr>
      <dsp:spPr>
        <a:xfrm>
          <a:off x="0" y="4486"/>
          <a:ext cx="7391400" cy="360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Handset leasing plan</a:t>
          </a:r>
          <a:endParaRPr lang="en-US" sz="1400" kern="1200"/>
        </a:p>
      </dsp:txBody>
      <dsp:txXfrm>
        <a:off x="17591" y="22077"/>
        <a:ext cx="7356218" cy="3251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3/3/2023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3/3/2023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3/3/2023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3/3/2023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812" y="914400"/>
            <a:ext cx="5410198" cy="2514600"/>
          </a:xfrm>
        </p:spPr>
        <p:txBody>
          <a:bodyPr/>
          <a:lstStyle/>
          <a:p>
            <a:r>
              <a:rPr lang="en-US" dirty="0" smtClean="0"/>
              <a:t>Handset leasing plan</a:t>
            </a:r>
            <a:endParaRPr lang="en-US" dirty="0"/>
          </a:p>
        </p:txBody>
      </p:sp>
      <p:sp>
        <p:nvSpPr>
          <p:cNvPr id="3" name="Content Placeholder 2"/>
          <p:cNvSpPr>
            <a:spLocks noGrp="1"/>
          </p:cNvSpPr>
          <p:nvPr>
            <p:ph type="subTitle" idx="1"/>
          </p:nvPr>
        </p:nvSpPr>
        <p:spPr/>
        <p:txBody>
          <a:bodyPr/>
          <a:lstStyle/>
          <a:p>
            <a:r>
              <a:rPr lang="en-US" dirty="0" err="1" smtClean="0"/>
              <a:t>CompanyX</a:t>
            </a:r>
            <a:endParaRPr lang="en-US" dirty="0"/>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914400"/>
            <a:ext cx="10591800" cy="6096000"/>
          </a:xfrm>
        </p:spPr>
        <p:txBody>
          <a:bodyPr>
            <a:normAutofit/>
          </a:bodyPr>
          <a:lstStyle/>
          <a:p>
            <a:r>
              <a:rPr lang="en-US" dirty="0"/>
              <a:t>After careful research and analysis, we could only advise that the phone leasing plan will be effective in generating revenue to your firm. Your firm’s revenue will grow its revenue by a wonderful 1.7% yearly.</a:t>
            </a:r>
          </a:p>
          <a:p>
            <a:r>
              <a:rPr lang="en-US" dirty="0"/>
              <a:t>It is worth mentioning that we were able to notice that there could be significant fall in your revenue per costumer given the fact that they would have to spend less, also careful promotion strategy is needed to shifts customers perspectives on insurance, more that 60% return their product before the end of their leasing plan. However the plan itself is self-promoting and top competitors have included it in their plans with high success rate.</a:t>
            </a:r>
          </a:p>
          <a:p>
            <a:r>
              <a:rPr lang="en-US" dirty="0"/>
              <a:t>The advice to execute the phone leasing plan is due to; high revenue generation which will only continue to increase yearly, we understand that revenue per customer is likely to reduce, interestingly number of customer increases which in turn increase general revenue, while cost on production, inventory holding and promotion are reduced.</a:t>
            </a:r>
          </a:p>
          <a:p>
            <a:r>
              <a:rPr lang="en-US" dirty="0"/>
              <a:t>We advise strong promotion strategy to support the revenue curve and successfully shift customers behavior relating to insurance, a reasonable upfront cost of product will also add significant sales boost, every top competitor have successfully implemented this plan have experienced huge revenue growth. </a:t>
            </a:r>
          </a:p>
          <a:p>
            <a:endParaRPr lang="en-US" dirty="0"/>
          </a:p>
        </p:txBody>
      </p:sp>
      <p:graphicFrame>
        <p:nvGraphicFramePr>
          <p:cNvPr id="5" name="Diagram 4"/>
          <p:cNvGraphicFramePr/>
          <p:nvPr/>
        </p:nvGraphicFramePr>
        <p:xfrm>
          <a:off x="760412" y="381000"/>
          <a:ext cx="73914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11</TotalTime>
  <Words>231</Words>
  <Application>Microsoft Office PowerPoint</Application>
  <PresentationFormat>Custom</PresentationFormat>
  <Paragraphs>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Palatino Linotype</vt:lpstr>
      <vt:lpstr>Business strategy presentation</vt:lpstr>
      <vt:lpstr>Handset leasing plan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Handset leasing plan</dc:title>
  <dc:creator>Microsoft account</dc:creator>
  <cp:lastModifiedBy>Microsoft account</cp:lastModifiedBy>
  <cp:revision>2</cp:revision>
  <dcterms:created xsi:type="dcterms:W3CDTF">2023-03-03T22:01:14Z</dcterms:created>
  <dcterms:modified xsi:type="dcterms:W3CDTF">2023-03-03T22:12:21Z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