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4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893548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7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73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43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784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21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537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e542a77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e542a77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16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e542a77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e542a7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536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bcg.com/publications/2013/innovation-strategic-planning-building-new-box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u="sng">
                <a:solidFill>
                  <a:schemeClr val="hlink"/>
                </a:solidFill>
                <a:latin typeface="Georgia"/>
                <a:ea typeface="Georgia"/>
                <a:cs typeface="Georgia"/>
                <a:sym typeface="Georgia"/>
                <a:hlinkClick r:id="rId5"/>
              </a:rPr>
              <a:t>Building New Boxes: How to Run Brainstorming Sessions That Work</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The article offers five suggestions to achieve real, valuable insights from brainstorming</a:t>
            </a:r>
            <a:endParaRPr/>
          </a:p>
          <a:p>
            <a:pPr marL="0" lvl="0" indent="0" algn="l" rtl="0">
              <a:spcBef>
                <a:spcPts val="0"/>
              </a:spcBef>
              <a:spcAft>
                <a:spcPts val="0"/>
              </a:spcAft>
              <a:buClr>
                <a:schemeClr val="dk1"/>
              </a:buClr>
              <a:buSzPct val="85344"/>
              <a:buFont typeface="Arial"/>
              <a:buNone/>
            </a:pPr>
            <a:r>
              <a:rPr lang="en-GB" sz="1288" b="0">
                <a:solidFill>
                  <a:schemeClr val="dk1"/>
                </a:solidFill>
              </a:rPr>
              <a:t>We will focus on three of these in today’s task (as well as the brainstorming itself), highlighted in </a:t>
            </a:r>
            <a:r>
              <a:rPr lang="en-GB" sz="1288" b="0">
                <a:solidFill>
                  <a:schemeClr val="dk1"/>
                </a:solidFill>
                <a:highlight>
                  <a:srgbClr val="D9EAD3"/>
                </a:highlight>
              </a:rPr>
              <a:t>green</a:t>
            </a:r>
            <a:endParaRPr>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1.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Frame the question effectively</a:t>
            </a:r>
            <a:endParaRPr b="1"/>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2.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Create creativity conditions</a:t>
            </a:r>
            <a:endParaRPr b="1"/>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3.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Reveal and doubt your boxes</a:t>
            </a:r>
            <a:endParaRPr b="1"/>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4.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Bring new boxes</a:t>
            </a:r>
            <a:endParaRPr b="1"/>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a:latin typeface="Georgia"/>
                <a:ea typeface="Georgia"/>
                <a:cs typeface="Georgia"/>
                <a:sym typeface="Georgia"/>
              </a:rPr>
              <a:t>Brainstorm</a:t>
            </a:r>
            <a:endParaRPr sz="11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Your task</a:t>
            </a:r>
            <a:endParaRPr/>
          </a:p>
        </p:txBody>
      </p:sp>
      <p:sp>
        <p:nvSpPr>
          <p:cNvPr id="87" name="Google Shape;87;p16"/>
          <p:cNvSpPr txBox="1">
            <a:spLocks noGrp="1"/>
          </p:cNvSpPr>
          <p:nvPr>
            <p:ph type="body" idx="1"/>
          </p:nvPr>
        </p:nvSpPr>
        <p:spPr>
          <a:xfrm>
            <a:off x="311700" y="1152475"/>
            <a:ext cx="4968000" cy="340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BCG has been brought in to help ClothingCo, a luxury clothing brand, grow their top line (i.e., increase revenue) after a period of declining sales.</a:t>
            </a:r>
            <a:endParaRPr/>
          </a:p>
          <a:p>
            <a:pPr marL="0" lvl="0" indent="0" algn="l" rtl="0">
              <a:spcBef>
                <a:spcPts val="1200"/>
              </a:spcBef>
              <a:spcAft>
                <a:spcPts val="0"/>
              </a:spcAft>
              <a:buNone/>
            </a:pPr>
            <a:r>
              <a:rPr lang="en-GB"/>
              <a:t>The client is gearing up for the winter season. Imagine that you are a strategy consultant working on the project. </a:t>
            </a:r>
            <a:endParaRPr/>
          </a:p>
          <a:p>
            <a:pPr marL="0" lvl="0" indent="0" algn="l" rtl="0">
              <a:spcBef>
                <a:spcPts val="1200"/>
              </a:spcBef>
              <a:spcAft>
                <a:spcPts val="1200"/>
              </a:spcAft>
              <a:buNone/>
            </a:pPr>
            <a:r>
              <a:rPr lang="en-GB"/>
              <a:t>You will enter your responses in the </a:t>
            </a:r>
            <a:r>
              <a:rPr lang="en-GB">
                <a:highlight>
                  <a:srgbClr val="D9EAD3"/>
                </a:highlight>
              </a:rPr>
              <a:t>green boxes</a:t>
            </a:r>
            <a:r>
              <a:rPr lang="en-GB"/>
              <a:t> throughout the remaining slides.</a:t>
            </a:r>
            <a:endParaRPr/>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Frame the question effectively</a:t>
            </a:r>
            <a:endParaRPr/>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952" i="1"/>
              <a:t>“If I were given one hour to save the planet, I would spend fifty-nine minutes defining the problem and one minute resolving it.” </a:t>
            </a:r>
            <a:endParaRPr sz="2952" i="1"/>
          </a:p>
          <a:p>
            <a:pPr marL="0" lvl="0" indent="0" algn="r" rtl="0">
              <a:spcBef>
                <a:spcPts val="1200"/>
              </a:spcBef>
              <a:spcAft>
                <a:spcPts val="1200"/>
              </a:spcAft>
              <a:buNone/>
            </a:pPr>
            <a:r>
              <a:rPr lang="en-GB" b="1"/>
              <a:t>– Albert Einstein</a:t>
            </a:r>
            <a:endParaRPr/>
          </a:p>
        </p:txBody>
      </p:sp>
      <p:sp>
        <p:nvSpPr>
          <p:cNvPr id="95" name="Google Shape;95;p17"/>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Question to be reframed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How could we sell more outerwear this winter season?</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Revised, effective questions:</a:t>
            </a:r>
            <a:endParaRPr sz="1200" dirty="0">
              <a:latin typeface="Georgia"/>
              <a:ea typeface="Georgia"/>
              <a:cs typeface="Georgia"/>
              <a:sym typeface="Georgia"/>
            </a:endParaRPr>
          </a:p>
          <a:p>
            <a:pPr marL="457200" lvl="0" indent="-304800" algn="ctr" rtl="0">
              <a:spcBef>
                <a:spcPts val="0"/>
              </a:spcBef>
              <a:spcAft>
                <a:spcPts val="0"/>
              </a:spcAft>
              <a:buSzPts val="1200"/>
              <a:buFont typeface="Georgia"/>
              <a:buAutoNum type="arabicPeriod"/>
            </a:pPr>
            <a:r>
              <a:rPr lang="en-GB" sz="1200" dirty="0" smtClean="0">
                <a:latin typeface="Georgia"/>
                <a:ea typeface="Georgia"/>
                <a:cs typeface="Georgia"/>
                <a:sym typeface="Georgia"/>
              </a:rPr>
              <a:t>What if we start a winter collection</a:t>
            </a:r>
            <a:endParaRPr sz="1200" dirty="0">
              <a:latin typeface="Georgia"/>
              <a:ea typeface="Georgia"/>
              <a:cs typeface="Georgia"/>
              <a:sym typeface="Georgia"/>
            </a:endParaRPr>
          </a:p>
          <a:p>
            <a:pPr marL="457200" lvl="0" indent="-304800" algn="ctr">
              <a:buSzPts val="1200"/>
              <a:buFont typeface="Georgia"/>
              <a:buAutoNum type="arabicPeriod"/>
            </a:pPr>
            <a:r>
              <a:rPr lang="en-GB" sz="1200" dirty="0" smtClean="0">
                <a:solidFill>
                  <a:schemeClr val="dk1"/>
                </a:solidFill>
                <a:latin typeface="Georgia"/>
                <a:ea typeface="Georgia"/>
                <a:cs typeface="Georgia"/>
                <a:sym typeface="Georgia"/>
              </a:rPr>
              <a:t>How could we look more appealing to youths and </a:t>
            </a:r>
            <a:r>
              <a:rPr lang="en-GB" sz="1200" dirty="0" err="1" smtClean="0">
                <a:solidFill>
                  <a:schemeClr val="dk1"/>
                </a:solidFill>
                <a:latin typeface="Georgia"/>
                <a:ea typeface="Georgia"/>
                <a:cs typeface="Georgia"/>
                <a:sym typeface="Georgia"/>
              </a:rPr>
              <a:t>fashionistas</a:t>
            </a:r>
            <a:r>
              <a:rPr lang="en-GB" sz="1200" dirty="0" smtClean="0">
                <a:solidFill>
                  <a:schemeClr val="dk1"/>
                </a:solidFill>
                <a:latin typeface="Georgia"/>
                <a:ea typeface="Georgia"/>
                <a:cs typeface="Georgia"/>
                <a:sym typeface="Georgia"/>
              </a:rPr>
              <a:t> </a:t>
            </a:r>
            <a:endParaRPr sz="1200" dirty="0">
              <a:solidFill>
                <a:schemeClr val="dk1"/>
              </a:solidFill>
              <a:latin typeface="Georgia"/>
              <a:ea typeface="Georgia"/>
              <a:cs typeface="Georgia"/>
              <a:sym typeface="Georgia"/>
            </a:endParaRPr>
          </a:p>
          <a:p>
            <a:pPr marL="457200" lvl="0" indent="-304800" algn="ctr" rtl="0">
              <a:spcBef>
                <a:spcPts val="0"/>
              </a:spcBef>
              <a:spcAft>
                <a:spcPts val="0"/>
              </a:spcAft>
              <a:buClr>
                <a:schemeClr val="dk1"/>
              </a:buClr>
              <a:buSzPts val="1200"/>
              <a:buFont typeface="Georgia"/>
              <a:buAutoNum type="arabicPeriod"/>
            </a:pPr>
            <a:r>
              <a:rPr lang="en-GB" sz="1200" dirty="0" smtClean="0">
                <a:solidFill>
                  <a:schemeClr val="dk1"/>
                </a:solidFill>
                <a:latin typeface="Georgia"/>
                <a:ea typeface="Georgia"/>
                <a:cs typeface="Georgia"/>
                <a:sym typeface="Georgia"/>
              </a:rPr>
              <a:t>How can we keep our  customer warmer this season</a:t>
            </a:r>
          </a:p>
          <a:p>
            <a:pPr marL="457200" lvl="0" indent="-304800" algn="ctr" rtl="0">
              <a:spcBef>
                <a:spcPts val="0"/>
              </a:spcBef>
              <a:spcAft>
                <a:spcPts val="0"/>
              </a:spcAft>
              <a:buClr>
                <a:schemeClr val="dk1"/>
              </a:buClr>
              <a:buSzPts val="1200"/>
              <a:buFont typeface="Georgia"/>
              <a:buAutoNum type="arabicPeriod"/>
            </a:pPr>
            <a:r>
              <a:rPr lang="en-GB" sz="1200" dirty="0" smtClean="0">
                <a:solidFill>
                  <a:schemeClr val="dk1"/>
                </a:solidFill>
                <a:latin typeface="Georgia"/>
                <a:ea typeface="Georgia"/>
                <a:cs typeface="Georgia"/>
                <a:sym typeface="Georgia"/>
              </a:rPr>
              <a:t>How could we improve our brand exposure</a:t>
            </a:r>
            <a:endParaRPr lang="en-GB" sz="1200" dirty="0" smtClean="0">
              <a:solidFill>
                <a:schemeClr val="dk1"/>
              </a:solidFill>
              <a:latin typeface="Georgia"/>
              <a:ea typeface="Georgia"/>
              <a:cs typeface="Georgia"/>
              <a:sym typeface="Georgia"/>
            </a:endParaRPr>
          </a:p>
          <a:p>
            <a:pPr marL="457200" lvl="0" indent="-304800" algn="ctr" rtl="0">
              <a:spcBef>
                <a:spcPts val="0"/>
              </a:spcBef>
              <a:spcAft>
                <a:spcPts val="0"/>
              </a:spcAft>
              <a:buClr>
                <a:schemeClr val="dk1"/>
              </a:buClr>
              <a:buSzPts val="1200"/>
              <a:buFont typeface="Georgia"/>
              <a:buAutoNum type="arabicPeriod"/>
            </a:pP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a:t>
            </a:r>
            <a:endParaRPr sz="1200" b="1"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Remember: </a:t>
            </a:r>
            <a:r>
              <a:rPr lang="en-GB" sz="1200" dirty="0">
                <a:solidFill>
                  <a:schemeClr val="dk1"/>
                </a:solidFill>
                <a:latin typeface="Georgia"/>
                <a:ea typeface="Georgia"/>
                <a:cs typeface="Georgia"/>
                <a:sym typeface="Georgia"/>
              </a:rPr>
              <a:t>A good question for brainstorming will be narrow and concrete, so that people feel they know how to begin answering it. </a:t>
            </a:r>
            <a:endParaRPr sz="1200"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Reveal and doubt your boxes</a:t>
            </a:r>
            <a:endParaRPr/>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first step in the creative process entails identifying and doubting one’s current boxes and determining which ones require re-evaluation or replacement. </a:t>
            </a:r>
            <a:endParaRPr dirty="0"/>
          </a:p>
          <a:p>
            <a:pPr marL="0" lvl="0" indent="0" algn="l" rtl="0">
              <a:spcBef>
                <a:spcPts val="1200"/>
              </a:spcBef>
              <a:spcAft>
                <a:spcPts val="1200"/>
              </a:spcAft>
              <a:buNone/>
            </a:pPr>
            <a:r>
              <a:rPr lang="en-GB" dirty="0"/>
              <a:t>Make a short list of the shared beliefs and assumptions that likely prevail in </a:t>
            </a:r>
            <a:r>
              <a:rPr lang="en-GB" dirty="0" err="1"/>
              <a:t>ClothingCo</a:t>
            </a:r>
            <a:r>
              <a:rPr lang="en-GB" dirty="0"/>
              <a:t>. Determine which are still relevant and which need to be redefined.</a:t>
            </a:r>
            <a:endParaRPr dirty="0"/>
          </a:p>
        </p:txBody>
      </p:sp>
      <p:sp>
        <p:nvSpPr>
          <p:cNvPr id="102" name="Google Shape;102;p18"/>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b="1" i="1" dirty="0">
                <a:solidFill>
                  <a:schemeClr val="dk1"/>
                </a:solidFill>
                <a:latin typeface="Georgia"/>
                <a:ea typeface="Georgia"/>
                <a:cs typeface="Georgia"/>
                <a:sym typeface="Georgia"/>
              </a:rPr>
              <a:t>In this fictional scenario, make assumptions that seem reasonable</a:t>
            </a:r>
            <a:endParaRPr sz="1200" b="1" i="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a:t>
            </a: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What boxes currently exist that are still relevant?</a:t>
            </a:r>
            <a:endParaRPr sz="1200" b="1" dirty="0">
              <a:solidFill>
                <a:srgbClr val="00754B"/>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GB" sz="1200" dirty="0" smtClean="0">
                <a:solidFill>
                  <a:schemeClr val="dk1"/>
                </a:solidFill>
                <a:latin typeface="Georgia"/>
                <a:ea typeface="Georgia"/>
                <a:cs typeface="Georgia"/>
                <a:sym typeface="Georgia"/>
              </a:rPr>
              <a:t>We are a clothing brand</a:t>
            </a: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GB" sz="1200" dirty="0" smtClean="0">
                <a:solidFill>
                  <a:schemeClr val="dk1"/>
                </a:solidFill>
                <a:latin typeface="Georgia"/>
                <a:ea typeface="Georgia"/>
                <a:cs typeface="Georgia"/>
                <a:sym typeface="Georgia"/>
              </a:rPr>
              <a:t>We produce quality product</a:t>
            </a:r>
            <a:endParaRPr sz="1200" dirty="0">
              <a:solidFill>
                <a:schemeClr val="dk1"/>
              </a:solidFill>
              <a:latin typeface="Georgia"/>
              <a:ea typeface="Georgia"/>
              <a:cs typeface="Georgia"/>
              <a:sym typeface="Georgia"/>
            </a:endParaRPr>
          </a:p>
          <a:p>
            <a:pPr marL="0" lvl="0" indent="0" algn="l"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dirty="0">
                <a:solidFill>
                  <a:schemeClr val="dk1"/>
                </a:solidFill>
                <a:latin typeface="Georgia"/>
                <a:ea typeface="Georgia"/>
                <a:cs typeface="Georgia"/>
                <a:sym typeface="Georgia"/>
              </a:rPr>
              <a:t>–</a:t>
            </a:r>
            <a:endParaRPr sz="1200"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What boxes currently exist that need to be doubted?</a:t>
            </a:r>
            <a:endParaRPr sz="1200" b="1" dirty="0">
              <a:solidFill>
                <a:srgbClr val="00754B"/>
              </a:solidFill>
              <a:latin typeface="Georgia"/>
              <a:ea typeface="Georgia"/>
              <a:cs typeface="Georgia"/>
              <a:sym typeface="Georgia"/>
            </a:endParaRPr>
          </a:p>
          <a:p>
            <a:pPr marL="0" lvl="0" indent="0" algn="l" rtl="0">
              <a:spcBef>
                <a:spcPts val="0"/>
              </a:spcBef>
              <a:spcAft>
                <a:spcPts val="0"/>
              </a:spcAft>
              <a:buNone/>
            </a:pPr>
            <a:endParaRPr sz="1200" dirty="0">
              <a:latin typeface="Georgia"/>
              <a:ea typeface="Georgia"/>
              <a:cs typeface="Georgia"/>
              <a:sym typeface="Georgia"/>
            </a:endParaRPr>
          </a:p>
          <a:p>
            <a:pPr marL="457200" lvl="0" indent="-304800" algn="l" rtl="0">
              <a:spcBef>
                <a:spcPts val="0"/>
              </a:spcBef>
              <a:spcAft>
                <a:spcPts val="0"/>
              </a:spcAft>
              <a:buSzPts val="1200"/>
              <a:buFont typeface="Georgia"/>
              <a:buAutoNum type="arabicPeriod"/>
            </a:pPr>
            <a:r>
              <a:rPr lang="en-GB" sz="1200" dirty="0" smtClean="0">
                <a:latin typeface="Georgia"/>
                <a:ea typeface="Georgia"/>
                <a:cs typeface="Georgia"/>
                <a:sym typeface="Georgia"/>
              </a:rPr>
              <a:t>Brand exposure through print materials</a:t>
            </a:r>
            <a:endParaRPr sz="1200" dirty="0">
              <a:latin typeface="Georgia"/>
              <a:ea typeface="Georgia"/>
              <a:cs typeface="Georgia"/>
              <a:sym typeface="Georgia"/>
            </a:endParaRPr>
          </a:p>
          <a:p>
            <a:pPr marL="457200" lvl="0" indent="-304800" algn="l" rtl="0">
              <a:spcBef>
                <a:spcPts val="0"/>
              </a:spcBef>
              <a:spcAft>
                <a:spcPts val="0"/>
              </a:spcAft>
              <a:buSzPts val="1200"/>
              <a:buFont typeface="Georgia"/>
              <a:buAutoNum type="arabicPeriod"/>
            </a:pP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GB" sz="1200" dirty="0" smtClean="0">
                <a:solidFill>
                  <a:schemeClr val="dk1"/>
                </a:solidFill>
                <a:latin typeface="Georgia"/>
                <a:ea typeface="Georgia"/>
                <a:cs typeface="Georgia"/>
                <a:sym typeface="Georgia"/>
              </a:rPr>
              <a:t>Customers will definit</a:t>
            </a:r>
            <a:r>
              <a:rPr lang="en-GB" sz="1200" dirty="0" smtClean="0">
                <a:solidFill>
                  <a:schemeClr val="dk1"/>
                </a:solidFill>
                <a:latin typeface="Georgia"/>
                <a:ea typeface="Georgia"/>
                <a:cs typeface="Georgia"/>
                <a:sym typeface="Georgia"/>
              </a:rPr>
              <a:t>ely buy cloth to cover themselves, why worry</a:t>
            </a:r>
          </a:p>
          <a:p>
            <a:pPr marL="457200" lvl="0" indent="-304800" algn="l" rtl="0">
              <a:spcBef>
                <a:spcPts val="0"/>
              </a:spcBef>
              <a:spcAft>
                <a:spcPts val="0"/>
              </a:spcAft>
              <a:buClr>
                <a:schemeClr val="dk1"/>
              </a:buClr>
              <a:buSzPts val="1200"/>
              <a:buFont typeface="Georgia"/>
              <a:buAutoNum type="arabicPeriod"/>
            </a:pPr>
            <a:r>
              <a:rPr lang="en-GB" sz="1200" dirty="0" smtClean="0">
                <a:solidFill>
                  <a:schemeClr val="dk1"/>
                </a:solidFill>
                <a:latin typeface="Georgia"/>
                <a:ea typeface="Georgia"/>
                <a:cs typeface="Georgia"/>
                <a:sym typeface="Georgia"/>
              </a:rPr>
              <a:t>There are bad sales seasons </a:t>
            </a:r>
            <a:endParaRPr sz="1200" dirty="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Bring new boxes</a:t>
            </a:r>
            <a:endParaRPr/>
          </a:p>
        </p:txBody>
      </p:sp>
      <p:sp>
        <p:nvSpPr>
          <p:cNvPr id="108" name="Google Shape;108;p19"/>
          <p:cNvSpPr txBox="1">
            <a:spLocks noGrp="1"/>
          </p:cNvSpPr>
          <p:nvPr>
            <p:ph type="body" idx="1"/>
          </p:nvPr>
        </p:nvSpPr>
        <p:spPr>
          <a:xfrm>
            <a:off x="311700" y="1152475"/>
            <a:ext cx="3345600" cy="29958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GB"/>
              <a:t>Prepare for brainstorming by creating new boxes to bring to the session; new boxes will nurture ideation and can dramatically increase the odds of a useful result.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Remember:</a:t>
            </a:r>
            <a:r>
              <a:rPr lang="en-GB"/>
              <a:t> Defining new boxes requires a mixture of analysis and art. Boxes need to be grounded in fact. Different sectors will call for different inputs.</a:t>
            </a:r>
            <a:endParaRPr/>
          </a:p>
        </p:txBody>
      </p:sp>
      <p:sp>
        <p:nvSpPr>
          <p:cNvPr id="109" name="Google Shape;109;p19"/>
          <p:cNvSpPr/>
          <p:nvPr/>
        </p:nvSpPr>
        <p:spPr>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#2</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smtClean="0">
                <a:solidFill>
                  <a:schemeClr val="dk1"/>
                </a:solidFill>
                <a:latin typeface="Georgia"/>
                <a:ea typeface="Georgia"/>
                <a:cs typeface="Georgia"/>
                <a:sym typeface="Georgia"/>
              </a:rPr>
              <a:t>Starting a winter </a:t>
            </a:r>
            <a:r>
              <a:rPr lang="en-GB" sz="1200" b="1" smtClean="0">
                <a:solidFill>
                  <a:schemeClr val="dk1"/>
                </a:solidFill>
                <a:latin typeface="Georgia"/>
                <a:ea typeface="Georgia"/>
                <a:cs typeface="Georgia"/>
                <a:sym typeface="Georgia"/>
              </a:rPr>
              <a:t>collection </a:t>
            </a:r>
            <a:endParaRPr lang="en-GB" sz="1200" b="1" dirty="0" smtClean="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smtClean="0">
                <a:solidFill>
                  <a:schemeClr val="dk1"/>
                </a:solidFill>
                <a:latin typeface="Georgia"/>
                <a:ea typeface="Georgia"/>
                <a:cs typeface="Georgia"/>
                <a:sym typeface="Georgia"/>
              </a:rPr>
              <a:t>What way could we capture all age grades in the collection</a:t>
            </a:r>
          </a:p>
          <a:p>
            <a:pPr marL="179999" marR="0" lvl="0" indent="-171450" algn="l" rtl="0">
              <a:lnSpc>
                <a:spcPct val="100000"/>
              </a:lnSpc>
              <a:spcBef>
                <a:spcPts val="0"/>
              </a:spcBef>
              <a:spcAft>
                <a:spcPts val="0"/>
              </a:spcAft>
              <a:buSzPts val="1200"/>
              <a:buFont typeface="Georgia"/>
              <a:buChar char="●"/>
            </a:pPr>
            <a:r>
              <a:rPr lang="en-GB" sz="1200" dirty="0" smtClean="0">
                <a:solidFill>
                  <a:schemeClr val="dk1"/>
                </a:solidFill>
                <a:latin typeface="Georgia"/>
                <a:ea typeface="Georgia"/>
                <a:cs typeface="Georgia"/>
                <a:sym typeface="Georgia"/>
              </a:rPr>
              <a:t>What </a:t>
            </a:r>
            <a:r>
              <a:rPr lang="en-GB" sz="1200" dirty="0" smtClean="0">
                <a:solidFill>
                  <a:schemeClr val="dk1"/>
                </a:solidFill>
                <a:latin typeface="Georgia"/>
                <a:ea typeface="Georgia"/>
                <a:cs typeface="Georgia"/>
                <a:sym typeface="Georgia"/>
              </a:rPr>
              <a:t>about a </a:t>
            </a:r>
            <a:r>
              <a:rPr lang="en-GB" sz="1200" dirty="0" smtClean="0">
                <a:solidFill>
                  <a:schemeClr val="dk1"/>
                </a:solidFill>
                <a:latin typeface="Georgia"/>
                <a:ea typeface="Georgia"/>
                <a:cs typeface="Georgia"/>
                <a:sym typeface="Georgia"/>
              </a:rPr>
              <a:t>fashion show</a:t>
            </a:r>
          </a:p>
          <a:p>
            <a:pPr marL="179999" marR="0" lvl="0" indent="-171450" algn="l" rtl="0">
              <a:lnSpc>
                <a:spcPct val="100000"/>
              </a:lnSpc>
              <a:spcBef>
                <a:spcPts val="0"/>
              </a:spcBef>
              <a:spcAft>
                <a:spcPts val="0"/>
              </a:spcAft>
              <a:buSzPts val="1200"/>
              <a:buFont typeface="Georgia"/>
              <a:buChar char="●"/>
            </a:pPr>
            <a:r>
              <a:rPr lang="en-GB" sz="1200" dirty="0" smtClean="0">
                <a:solidFill>
                  <a:schemeClr val="dk1"/>
                </a:solidFill>
                <a:latin typeface="Georgia"/>
                <a:ea typeface="Georgia"/>
                <a:cs typeface="Georgia"/>
                <a:sym typeface="Georgia"/>
              </a:rPr>
              <a:t>How could we come to the mind of all potential individuals who thing about the winter season</a:t>
            </a:r>
            <a:endParaRPr sz="1200" dirty="0">
              <a:latin typeface="Georgia"/>
              <a:ea typeface="Georgia"/>
              <a:cs typeface="Georgia"/>
              <a:sym typeface="Georgia"/>
            </a:endParaRPr>
          </a:p>
        </p:txBody>
      </p:sp>
      <p:sp>
        <p:nvSpPr>
          <p:cNvPr id="110" name="Google Shape;110;p19"/>
          <p:cNvSpPr/>
          <p:nvPr/>
        </p:nvSpPr>
        <p:spPr>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#1</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b="1" dirty="0" smtClean="0">
                <a:solidFill>
                  <a:schemeClr val="dk1"/>
                </a:solidFill>
                <a:latin typeface="Georgia"/>
                <a:ea typeface="Georgia"/>
                <a:cs typeface="Georgia"/>
                <a:sym typeface="Georgia"/>
              </a:rPr>
              <a:t>We should </a:t>
            </a:r>
            <a:r>
              <a:rPr lang="en-GB" sz="1200" b="1" dirty="0" smtClean="0">
                <a:solidFill>
                  <a:schemeClr val="dk1"/>
                </a:solidFill>
                <a:latin typeface="Georgia"/>
                <a:ea typeface="Georgia"/>
                <a:cs typeface="Georgia"/>
                <a:sym typeface="Georgia"/>
              </a:rPr>
              <a:t>leverage digital marketing</a:t>
            </a: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smtClean="0">
                <a:latin typeface="Georgia"/>
                <a:ea typeface="Georgia"/>
                <a:cs typeface="Georgia"/>
                <a:sym typeface="Georgia"/>
              </a:rPr>
              <a:t>How </a:t>
            </a:r>
            <a:r>
              <a:rPr lang="en-GB" sz="1200" dirty="0" smtClean="0">
                <a:latin typeface="Georgia"/>
                <a:ea typeface="Georgia"/>
                <a:cs typeface="Georgia"/>
                <a:sym typeface="Georgia"/>
              </a:rPr>
              <a:t>could we rank on various search engines</a:t>
            </a:r>
          </a:p>
          <a:p>
            <a:pPr marL="179999" marR="0" lvl="0" indent="-171450" algn="l" rtl="0">
              <a:lnSpc>
                <a:spcPct val="100000"/>
              </a:lnSpc>
              <a:spcBef>
                <a:spcPts val="0"/>
              </a:spcBef>
              <a:spcAft>
                <a:spcPts val="0"/>
              </a:spcAft>
              <a:buSzPts val="1200"/>
              <a:buFont typeface="Georgia"/>
              <a:buChar char="●"/>
            </a:pPr>
            <a:r>
              <a:rPr lang="en-GB" sz="1200" dirty="0" smtClean="0">
                <a:solidFill>
                  <a:schemeClr val="dk1"/>
                </a:solidFill>
                <a:latin typeface="Georgia"/>
                <a:ea typeface="Georgia"/>
                <a:cs typeface="Georgia"/>
                <a:sym typeface="Georgia"/>
              </a:rPr>
              <a:t>What if we partner with influencers </a:t>
            </a:r>
          </a:p>
          <a:p>
            <a:pPr marL="179999" marR="0" lvl="0" indent="-171450" algn="l" rtl="0">
              <a:lnSpc>
                <a:spcPct val="100000"/>
              </a:lnSpc>
              <a:spcBef>
                <a:spcPts val="0"/>
              </a:spcBef>
              <a:spcAft>
                <a:spcPts val="0"/>
              </a:spcAft>
              <a:buSzPts val="1200"/>
              <a:buFont typeface="Georgia"/>
              <a:buChar char="●"/>
            </a:pPr>
            <a:r>
              <a:rPr lang="en-GB" sz="1200" dirty="0" smtClean="0">
                <a:solidFill>
                  <a:schemeClr val="dk1"/>
                </a:solidFill>
                <a:latin typeface="Georgia"/>
                <a:ea typeface="Georgia"/>
                <a:cs typeface="Georgia"/>
                <a:sym typeface="Georgia"/>
              </a:rPr>
              <a:t>What type of </a:t>
            </a:r>
            <a:r>
              <a:rPr lang="en-GB" sz="1200" dirty="0" smtClean="0">
                <a:solidFill>
                  <a:schemeClr val="dk1"/>
                </a:solidFill>
                <a:latin typeface="Georgia"/>
                <a:ea typeface="Georgia"/>
                <a:cs typeface="Georgia"/>
                <a:sym typeface="Georgia"/>
              </a:rPr>
              <a:t>blog post would help drive sales</a:t>
            </a:r>
            <a:endParaRPr sz="1200" dirty="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a:off x="-75" y="1571325"/>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311700" y="1961675"/>
            <a:ext cx="4035600" cy="26070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GB" sz="1600" dirty="0" smtClean="0"/>
              <a:t>We could sponsor influencers </a:t>
            </a:r>
            <a:endParaRPr sz="1600" dirty="0"/>
          </a:p>
          <a:p>
            <a:pPr marL="457200" lvl="0" indent="-330200" algn="l" rtl="0">
              <a:spcBef>
                <a:spcPts val="600"/>
              </a:spcBef>
              <a:spcAft>
                <a:spcPts val="0"/>
              </a:spcAft>
              <a:buSzPts val="1600"/>
              <a:buChar char="●"/>
            </a:pPr>
            <a:r>
              <a:rPr lang="en-GB" sz="1600" dirty="0" smtClean="0"/>
              <a:t>What if we hold a virtual fashion show</a:t>
            </a:r>
            <a:endParaRPr sz="1600" dirty="0"/>
          </a:p>
          <a:p>
            <a:pPr marL="457200" lvl="0" indent="-330200" algn="l" rtl="0">
              <a:spcBef>
                <a:spcPts val="600"/>
              </a:spcBef>
              <a:spcAft>
                <a:spcPts val="0"/>
              </a:spcAft>
              <a:buSzPts val="1600"/>
              <a:buChar char="●"/>
            </a:pPr>
            <a:r>
              <a:rPr lang="en-GB" sz="1600" dirty="0" smtClean="0"/>
              <a:t>We should start a winter collection</a:t>
            </a:r>
            <a:endParaRPr sz="1600" dirty="0"/>
          </a:p>
          <a:p>
            <a:pPr marL="457200" lvl="0" indent="-330200" algn="l" rtl="0">
              <a:spcBef>
                <a:spcPts val="600"/>
              </a:spcBef>
              <a:spcAft>
                <a:spcPts val="0"/>
              </a:spcAft>
              <a:buSzPts val="1600"/>
              <a:buChar char="●"/>
            </a:pPr>
            <a:r>
              <a:rPr lang="en-US" sz="1600" dirty="0" smtClean="0"/>
              <a:t>How could we rank high on search engines</a:t>
            </a:r>
            <a:endParaRPr sz="1600" dirty="0"/>
          </a:p>
          <a:p>
            <a:pPr marL="457200" lvl="0" indent="-330200" algn="l" rtl="0">
              <a:spcBef>
                <a:spcPts val="600"/>
              </a:spcBef>
              <a:spcAft>
                <a:spcPts val="600"/>
              </a:spcAft>
              <a:buSzPts val="1600"/>
              <a:buChar char="●"/>
            </a:pPr>
            <a:endParaRPr sz="1600" dirty="0"/>
          </a:p>
        </p:txBody>
      </p:sp>
      <p:sp>
        <p:nvSpPr>
          <p:cNvPr id="117" name="Google Shape;117;p20"/>
          <p:cNvSpPr txBox="1">
            <a:spLocks noGrp="1"/>
          </p:cNvSpPr>
          <p:nvPr>
            <p:ph type="body" idx="1"/>
          </p:nvPr>
        </p:nvSpPr>
        <p:spPr>
          <a:xfrm>
            <a:off x="4731300" y="1961675"/>
            <a:ext cx="4035600" cy="26070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GB" sz="1600" dirty="0" smtClean="0"/>
              <a:t>We could start a newsletter and discount for subscriber</a:t>
            </a:r>
            <a:endParaRPr sz="1600" dirty="0"/>
          </a:p>
          <a:p>
            <a:pPr marL="457200" lvl="0" indent="-330200" algn="l" rtl="0">
              <a:spcBef>
                <a:spcPts val="600"/>
              </a:spcBef>
              <a:spcAft>
                <a:spcPts val="0"/>
              </a:spcAft>
              <a:buSzPts val="1600"/>
              <a:buChar char="●"/>
            </a:pPr>
            <a:r>
              <a:rPr lang="en-GB" sz="1600" dirty="0" smtClean="0"/>
              <a:t>Sponsor fashion shows and programs </a:t>
            </a:r>
            <a:endParaRPr sz="1600" dirty="0"/>
          </a:p>
          <a:p>
            <a:pPr marL="457200" lvl="0" indent="-330200" algn="l" rtl="0">
              <a:spcBef>
                <a:spcPts val="600"/>
              </a:spcBef>
              <a:spcAft>
                <a:spcPts val="0"/>
              </a:spcAft>
              <a:buSzPts val="1600"/>
              <a:buChar char="●"/>
            </a:pPr>
            <a:r>
              <a:rPr lang="en-GB" sz="1600" dirty="0" smtClean="0"/>
              <a:t>We could create more blog post</a:t>
            </a:r>
            <a:endParaRPr sz="1600" dirty="0"/>
          </a:p>
          <a:p>
            <a:pPr marL="457200" lvl="0" indent="-330200" algn="l" rtl="0">
              <a:spcBef>
                <a:spcPts val="600"/>
              </a:spcBef>
              <a:spcAft>
                <a:spcPts val="0"/>
              </a:spcAft>
              <a:buSzPts val="1600"/>
              <a:buChar char="●"/>
            </a:pPr>
            <a:r>
              <a:rPr lang="en-GB" sz="1600" dirty="0" smtClean="0"/>
              <a:t>Revaluate our social media presence</a:t>
            </a:r>
            <a:endParaRPr sz="1600" dirty="0"/>
          </a:p>
          <a:p>
            <a:pPr marL="457200" lvl="0" indent="-330200" algn="l" rtl="0">
              <a:spcBef>
                <a:spcPts val="600"/>
              </a:spcBef>
              <a:spcAft>
                <a:spcPts val="600"/>
              </a:spcAft>
              <a:buSzPts val="1600"/>
              <a:buChar char="●"/>
            </a:pPr>
            <a:r>
              <a:rPr lang="en-US" sz="1600" dirty="0" smtClean="0"/>
              <a:t>Revisit or mission and vision </a:t>
            </a:r>
            <a:endParaRPr sz="1600" dirty="0"/>
          </a:p>
        </p:txBody>
      </p:sp>
      <p:graphicFrame>
        <p:nvGraphicFramePr>
          <p:cNvPr id="118" name="Google Shape;118;p20"/>
          <p:cNvGraphicFramePr/>
          <p:nvPr>
            <p:extLst>
              <p:ext uri="{D42A27DB-BD31-4B8C-83A1-F6EECF244321}">
                <p14:modId xmlns:p14="http://schemas.microsoft.com/office/powerpoint/2010/main" val="15209671"/>
              </p:ext>
            </p:extLst>
          </p:nvPr>
        </p:nvGraphicFramePr>
        <p:xfrm>
          <a:off x="3744250" y="303595"/>
          <a:ext cx="5264350" cy="933850"/>
        </p:xfrm>
        <a:graphic>
          <a:graphicData uri="http://schemas.openxmlformats.org/drawingml/2006/table">
            <a:tbl>
              <a:tblPr>
                <a:noFill/>
                <a:tableStyleId>{BB5403E0-DBA2-472D-B42A-28A8DA74AA83}</a:tableStyleId>
              </a:tblPr>
              <a:tblGrid>
                <a:gridCol w="914175"/>
                <a:gridCol w="4350175"/>
              </a:tblGrid>
              <a:tr h="466925">
                <a:tc>
                  <a:txBody>
                    <a:bodyPr/>
                    <a:lstStyle/>
                    <a:p>
                      <a:pPr marL="0" lvl="0" indent="0" algn="l" rtl="0">
                        <a:spcBef>
                          <a:spcPts val="0"/>
                        </a:spcBef>
                        <a:spcAft>
                          <a:spcPts val="0"/>
                        </a:spcAft>
                        <a:buNone/>
                      </a:pPr>
                      <a:r>
                        <a:rPr lang="en-GB" sz="1150" b="1" dirty="0">
                          <a:latin typeface="Georgia"/>
                          <a:ea typeface="Georgia"/>
                          <a:cs typeface="Georgia"/>
                          <a:sym typeface="Georgia"/>
                        </a:rPr>
                        <a:t>Question</a:t>
                      </a:r>
                      <a:endParaRPr sz="1150" b="1"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Georgia"/>
                          <a:ea typeface="Georgia"/>
                          <a:cs typeface="Georgia"/>
                          <a:sym typeface="Georgia"/>
                        </a:rPr>
                        <a:t>Ho</a:t>
                      </a:r>
                      <a:r>
                        <a:rPr lang="en-US" baseline="0" dirty="0" smtClean="0">
                          <a:latin typeface="Georgia"/>
                          <a:ea typeface="Georgia"/>
                          <a:cs typeface="Georgia"/>
                          <a:sym typeface="Georgia"/>
                        </a:rPr>
                        <a:t>w could we improve our brand exposure</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F1F1F1"/>
                      </a:solidFill>
                      <a:prstDash val="solid"/>
                      <a:round/>
                      <a:headEnd type="none" w="sm" len="sm"/>
                      <a:tailEnd type="none" w="sm" len="sm"/>
                    </a:lnB>
                    <a:solidFill>
                      <a:srgbClr val="D9EAD3"/>
                    </a:solidFill>
                  </a:tcPr>
                </a:tc>
              </a:tr>
              <a:tr h="466925">
                <a:tc>
                  <a:txBody>
                    <a:bodyPr/>
                    <a:lstStyle/>
                    <a:p>
                      <a:pPr marL="0" lvl="0" indent="0" algn="l" rtl="0">
                        <a:spcBef>
                          <a:spcPts val="0"/>
                        </a:spcBef>
                        <a:spcAft>
                          <a:spcPts val="0"/>
                        </a:spcAft>
                        <a:buNone/>
                      </a:pPr>
                      <a:r>
                        <a:rPr lang="en-GB" sz="1150" b="1">
                          <a:latin typeface="Georgia"/>
                          <a:ea typeface="Georgia"/>
                          <a:cs typeface="Georgia"/>
                          <a:sym typeface="Georgia"/>
                        </a:rPr>
                        <a:t>New box</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Georgia"/>
                          <a:ea typeface="Georgia"/>
                          <a:cs typeface="Georgia"/>
                          <a:sym typeface="Georgia"/>
                        </a:rPr>
                        <a:t>Leveraging digital marketing</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F1F1F1"/>
                      </a:solidFill>
                      <a:prstDash val="solid"/>
                      <a:round/>
                      <a:headEnd type="none" w="sm" len="sm"/>
                      <a:tailEnd type="none" w="sm" len="sm"/>
                    </a:lnT>
                    <a:lnB w="38100" cap="flat" cmpd="sng">
                      <a:solidFill>
                        <a:srgbClr val="9E9E9E">
                          <a:alpha val="0"/>
                        </a:srgbClr>
                      </a:solidFill>
                      <a:prstDash val="solid"/>
                      <a:round/>
                      <a:headEnd type="none" w="sm" len="sm"/>
                      <a:tailEnd type="none" w="sm" len="sm"/>
                    </a:lnB>
                    <a:solidFill>
                      <a:srgbClr val="D9EAD3"/>
                    </a:solidFill>
                  </a:tcPr>
                </a:tc>
              </a:tr>
            </a:tbl>
          </a:graphicData>
        </a:graphic>
      </p:graphicFrame>
      <p:pic>
        <p:nvPicPr>
          <p:cNvPr id="119" name="Google Shape;119;p20"/>
          <p:cNvPicPr preferRelativeResize="0"/>
          <p:nvPr/>
        </p:nvPicPr>
        <p:blipFill>
          <a:blip r:embed="rId3">
            <a:alphaModFix/>
          </a:blip>
          <a:stretch>
            <a:fillRect/>
          </a:stretch>
        </p:blipFill>
        <p:spPr>
          <a:xfrm>
            <a:off x="8543075" y="4838625"/>
            <a:ext cx="501600" cy="203025"/>
          </a:xfrm>
          <a:prstGeom prst="rect">
            <a:avLst/>
          </a:prstGeom>
          <a:noFill/>
          <a:ln>
            <a:noFill/>
          </a:ln>
        </p:spPr>
      </p:pic>
      <p:sp>
        <p:nvSpPr>
          <p:cNvPr id="120" name="Google Shape;120;p20"/>
          <p:cNvSpPr txBox="1">
            <a:spLocks noGrp="1"/>
          </p:cNvSpPr>
          <p:nvPr>
            <p:ph type="title"/>
          </p:nvPr>
        </p:nvSpPr>
        <p:spPr>
          <a:xfrm>
            <a:off x="311700" y="445025"/>
            <a:ext cx="347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Brainstorm</a:t>
            </a:r>
            <a:endParaRPr/>
          </a:p>
          <a:p>
            <a:pPr marL="0" lvl="0" indent="0" algn="l" rtl="0">
              <a:spcBef>
                <a:spcPts val="0"/>
              </a:spcBef>
              <a:spcAft>
                <a:spcPts val="0"/>
              </a:spcAft>
              <a:buClr>
                <a:schemeClr val="dk1"/>
              </a:buClr>
              <a:buSzPct val="85344"/>
              <a:buFont typeface="Arial"/>
              <a:buNone/>
            </a:pPr>
            <a:r>
              <a:rPr lang="en-GB" sz="1288" b="0">
                <a:solidFill>
                  <a:schemeClr val="dk1"/>
                </a:solidFill>
              </a:rPr>
              <a:t>Choose one of the effective questions you created on slide 5, and a new box from slide 7, and brainstorm potential ideas to address the question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624</Words>
  <Application>Microsoft Office PowerPoint</Application>
  <PresentationFormat>On-screen Show (16:9)</PresentationFormat>
  <Paragraphs>90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Building new boxes</vt:lpstr>
      <vt:lpstr>We are going to discuss effective brainstorming. Start by reviewing this article on the BCG website:</vt:lpstr>
      <vt:lpstr>The article offers five suggestions to achieve real, valuable insights from brainstorming We will focus on three of these in today’s task (as well as the brainstorming itself), highlighted in green</vt:lpstr>
      <vt:lpstr>Your task</vt:lpstr>
      <vt:lpstr>Frame the question effectively</vt:lpstr>
      <vt:lpstr>Reveal and doubt your boxes</vt:lpstr>
      <vt:lpstr>Bring new boxes</vt:lpstr>
      <vt:lpstr>Brainstorm Choose one of the effective questions you created on slide 5, and a new box from slide 7, and brainstorm potential ideas to address the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new boxes</dc:title>
  <dc:creator>LING DEV</dc:creator>
  <cp:lastModifiedBy>Microsoft account</cp:lastModifiedBy>
  <cp:revision>11</cp:revision>
  <dcterms:modified xsi:type="dcterms:W3CDTF">2023-02-21T11:55:14Z</dcterms:modified>
</cp:coreProperties>
</file>