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2" r:id="rId6"/>
    <p:sldId id="287" r:id="rId7"/>
    <p:sldId id="279" r:id="rId8"/>
    <p:sldId id="28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315" autoAdjust="0"/>
  </p:normalViewPr>
  <p:slideViewPr>
    <p:cSldViewPr snapToGrid="0" showGuides="1">
      <p:cViewPr varScale="1">
        <p:scale>
          <a:sx n="79" d="100"/>
          <a:sy n="79" d="100"/>
        </p:scale>
        <p:origin x="930" y="4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2/28/2023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xmlns="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xmlns="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xmlns="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xmlns="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xmlns="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xmlns="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xmlns="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xmlns="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xmlns="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xmlns="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xmlns="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xmlns="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xmlns="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xmlns="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xmlns="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xmlns="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xmlns="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xmlns="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xmlns="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xmlns="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xmlns="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xmlns="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xmlns="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xmlns="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xmlns="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xmlns="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xmlns="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xmlns="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xmlns="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xmlns="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xmlns="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xmlns="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xmlns="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xmlns="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xmlns="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xmlns="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xmlns="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xmlns="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xmlns="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xmlns="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xmlns="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xmlns="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CompanyX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Understanding consumer needs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145" y="6274790"/>
            <a:ext cx="266700" cy="225969"/>
          </a:xfrm>
        </p:spPr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9" y="677649"/>
            <a:ext cx="5679831" cy="606677"/>
          </a:xfrm>
        </p:spPr>
        <p:txBody>
          <a:bodyPr/>
          <a:lstStyle/>
          <a:p>
            <a:r>
              <a:rPr lang="en-US" dirty="0" smtClean="0"/>
              <a:t>Leasing Plan Matrix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8555147" y="1567030"/>
            <a:ext cx="1844275" cy="291917"/>
          </a:xfrm>
        </p:spPr>
        <p:txBody>
          <a:bodyPr/>
          <a:lstStyle/>
          <a:p>
            <a:r>
              <a:rPr lang="en-US" dirty="0" smtClean="0"/>
              <a:t>Trade in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5"/>
          </p:nvPr>
        </p:nvSpPr>
        <p:spPr>
          <a:xfrm>
            <a:off x="3857502" y="1527439"/>
            <a:ext cx="1844275" cy="291917"/>
          </a:xfrm>
        </p:spPr>
        <p:txBody>
          <a:bodyPr/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8567179" y="1951007"/>
            <a:ext cx="3600757" cy="786293"/>
          </a:xfrm>
        </p:spPr>
        <p:txBody>
          <a:bodyPr/>
          <a:lstStyle/>
          <a:p>
            <a:pPr algn="just"/>
            <a:r>
              <a:rPr lang="en-US" i="0" dirty="0" smtClean="0"/>
              <a:t>58% of customers trade in their phones when they upgrade despite being optional for existing price plans</a:t>
            </a:r>
            <a:endParaRPr lang="en-US" i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18777" y="1885008"/>
            <a:ext cx="2337957" cy="157902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TRADE 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556734" y="3464035"/>
            <a:ext cx="2337957" cy="1536242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218778" y="3464036"/>
            <a:ext cx="2337957" cy="1536241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 smtClean="0"/>
              <a:t>UPGRADE</a:t>
            </a:r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5556734" y="1888776"/>
            <a:ext cx="2337957" cy="1536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288000" tIns="288000" rIns="288000" bIns="288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UPFRONT COST</a:t>
            </a:r>
            <a:endParaRPr lang="en-US" dirty="0"/>
          </a:p>
        </p:txBody>
      </p:sp>
      <p:sp>
        <p:nvSpPr>
          <p:cNvPr id="23" name="Text Placeholder 16"/>
          <p:cNvSpPr txBox="1">
            <a:spLocks/>
          </p:cNvSpPr>
          <p:nvPr/>
        </p:nvSpPr>
        <p:spPr>
          <a:xfrm>
            <a:off x="6116975" y="1524095"/>
            <a:ext cx="1844275" cy="29191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 Placeholder 16"/>
          <p:cNvSpPr txBox="1">
            <a:spLocks/>
          </p:cNvSpPr>
          <p:nvPr/>
        </p:nvSpPr>
        <p:spPr>
          <a:xfrm rot="16200000">
            <a:off x="2351419" y="2335785"/>
            <a:ext cx="1273806" cy="36948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High</a:t>
            </a:r>
            <a:endParaRPr lang="en-US" dirty="0"/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 rot="16200000">
            <a:off x="2412854" y="3860343"/>
            <a:ext cx="1314022" cy="3570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8591242" y="2531284"/>
            <a:ext cx="1844275" cy="29191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Upfront Cost</a:t>
            </a:r>
            <a:endParaRPr lang="en-US" dirty="0"/>
          </a:p>
        </p:txBody>
      </p:sp>
      <p:sp>
        <p:nvSpPr>
          <p:cNvPr id="27" name="Text Placeholder 18"/>
          <p:cNvSpPr txBox="1">
            <a:spLocks/>
          </p:cNvSpPr>
          <p:nvPr/>
        </p:nvSpPr>
        <p:spPr>
          <a:xfrm>
            <a:off x="8599020" y="2964494"/>
            <a:ext cx="3568916" cy="97745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14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0" dirty="0" smtClean="0"/>
              <a:t>60% confirmed that upfront cost was the most important factor when making buying decisions and 45% also would not pay more that $500 upfront for a new phone</a:t>
            </a:r>
            <a:endParaRPr lang="en-US" i="0" dirty="0"/>
          </a:p>
        </p:txBody>
      </p:sp>
      <p:sp>
        <p:nvSpPr>
          <p:cNvPr id="28" name="Text Placeholder 13"/>
          <p:cNvSpPr txBox="1">
            <a:spLocks/>
          </p:cNvSpPr>
          <p:nvPr/>
        </p:nvSpPr>
        <p:spPr>
          <a:xfrm>
            <a:off x="8599020" y="3746974"/>
            <a:ext cx="1844275" cy="29191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Upgrade </a:t>
            </a:r>
            <a:endParaRPr lang="en-US" dirty="0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8599020" y="4152807"/>
            <a:ext cx="3568916" cy="97745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14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0" dirty="0" smtClean="0"/>
              <a:t>63% of age 30 and below would lease a handset if they could upgrade every 12 month, 48% currently upgrade every 24 months, 26% every 36 months, 26% every 12 months, </a:t>
            </a:r>
            <a:endParaRPr lang="en-US" i="0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8599020" y="4976213"/>
            <a:ext cx="1844275" cy="291917"/>
          </a:xfrm>
        </p:spPr>
        <p:txBody>
          <a:bodyPr/>
          <a:lstStyle/>
          <a:p>
            <a:r>
              <a:rPr lang="en-US" dirty="0" smtClean="0"/>
              <a:t>Insurance </a:t>
            </a:r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8599020" y="5414606"/>
            <a:ext cx="3472663" cy="786293"/>
          </a:xfrm>
        </p:spPr>
        <p:txBody>
          <a:bodyPr/>
          <a:lstStyle/>
          <a:p>
            <a:pPr algn="just"/>
            <a:r>
              <a:rPr lang="en-US" i="0" dirty="0" smtClean="0"/>
              <a:t>92% have never bought insurance, will 38% have had their phone replaced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Offering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3289"/>
            <a:ext cx="7800832" cy="48146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more convincing offer for the leasing plan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1"/>
          </p:nvPr>
        </p:nvSpPr>
        <p:spPr>
          <a:xfrm>
            <a:off x="669505" y="2240131"/>
            <a:ext cx="10231105" cy="4248596"/>
          </a:xfrm>
        </p:spPr>
        <p:txBody>
          <a:bodyPr>
            <a:normAutofit/>
          </a:bodyPr>
          <a:lstStyle/>
          <a:p>
            <a:r>
              <a:rPr lang="en-US" dirty="0" smtClean="0"/>
              <a:t>Trade 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Trade in fees could better be promoted as the following to shift the decision of the customers towards the main aim of the leasing plan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Trade in after 1 year = 23% of retail price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Trade </a:t>
            </a:r>
            <a:r>
              <a:rPr lang="en-US" dirty="0">
                <a:solidFill>
                  <a:schemeClr val="tx2"/>
                </a:solidFill>
              </a:rPr>
              <a:t>in after </a:t>
            </a:r>
            <a:r>
              <a:rPr lang="en-US" dirty="0" smtClean="0">
                <a:solidFill>
                  <a:schemeClr val="tx2"/>
                </a:solidFill>
              </a:rPr>
              <a:t>2 </a:t>
            </a:r>
            <a:r>
              <a:rPr lang="en-US" dirty="0">
                <a:solidFill>
                  <a:schemeClr val="tx2"/>
                </a:solidFill>
              </a:rPr>
              <a:t>year = </a:t>
            </a:r>
            <a:r>
              <a:rPr lang="en-US" dirty="0" smtClean="0">
                <a:solidFill>
                  <a:schemeClr val="tx2"/>
                </a:solidFill>
              </a:rPr>
              <a:t>11% </a:t>
            </a:r>
            <a:r>
              <a:rPr lang="en-US" dirty="0">
                <a:solidFill>
                  <a:schemeClr val="tx2"/>
                </a:solidFill>
              </a:rPr>
              <a:t>of retail price</a:t>
            </a:r>
          </a:p>
          <a:p>
            <a:r>
              <a:rPr lang="en-US" dirty="0">
                <a:solidFill>
                  <a:schemeClr val="tx2"/>
                </a:solidFill>
              </a:rPr>
              <a:t>Trade in after </a:t>
            </a:r>
            <a:r>
              <a:rPr lang="en-US" dirty="0" smtClean="0">
                <a:solidFill>
                  <a:schemeClr val="tx2"/>
                </a:solidFill>
              </a:rPr>
              <a:t>3 </a:t>
            </a:r>
            <a:r>
              <a:rPr lang="en-US" dirty="0">
                <a:solidFill>
                  <a:schemeClr val="tx2"/>
                </a:solidFill>
              </a:rPr>
              <a:t>year = </a:t>
            </a:r>
            <a:r>
              <a:rPr lang="en-US" dirty="0" smtClean="0">
                <a:solidFill>
                  <a:schemeClr val="tx2"/>
                </a:solidFill>
              </a:rPr>
              <a:t>2% </a:t>
            </a:r>
            <a:r>
              <a:rPr lang="en-US" dirty="0">
                <a:solidFill>
                  <a:schemeClr val="tx2"/>
                </a:solidFill>
              </a:rPr>
              <a:t>of retail </a:t>
            </a:r>
            <a:r>
              <a:rPr lang="en-US" dirty="0" smtClean="0">
                <a:solidFill>
                  <a:schemeClr val="tx2"/>
                </a:solidFill>
              </a:rPr>
              <a:t>price</a:t>
            </a:r>
          </a:p>
          <a:p>
            <a:r>
              <a:rPr lang="en-US" dirty="0" smtClean="0"/>
              <a:t>Upfront Cost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60% of the customers are concerned about the upfront cost, this seems like a juicy plan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Upfront cost = 15% of retail price</a:t>
            </a:r>
          </a:p>
          <a:p>
            <a:pPr algn="just"/>
            <a:r>
              <a:rPr lang="en-US" dirty="0" smtClean="0"/>
              <a:t>Upgrade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26% customers upgrade their phone every 36 and 12 month, upgrade fee for 2 and 3 years should be 15% and 10% respectively of the retail price to achieve change  in customers perception to the 1 year plane and create more compelling offers to help in their decision making. </a:t>
            </a:r>
          </a:p>
          <a:p>
            <a:pPr algn="just"/>
            <a:r>
              <a:rPr lang="en-US" dirty="0" smtClean="0"/>
              <a:t>Insurance 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% of the retail price could be added to the upfront cost as basic insurance cover which could be renewed every year since 38% return their phone before the end of their payment contract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xmlns="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7540" y="3035322"/>
            <a:ext cx="5276260" cy="539496"/>
          </a:xfrm>
        </p:spPr>
        <p:txBody>
          <a:bodyPr/>
          <a:lstStyle/>
          <a:p>
            <a:r>
              <a:rPr lang="en-US" dirty="0" err="1" smtClean="0"/>
              <a:t>SmartCart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Smartcart</a:t>
            </a:r>
            <a:r>
              <a:rPr lang="en-US" dirty="0"/>
              <a:t> </a:t>
            </a:r>
            <a:r>
              <a:rPr lang="en-US" dirty="0" smtClean="0"/>
              <a:t>coined from smart and cart is short, easy to remember and self explanatory, it could also create a line of series for other related plans such as </a:t>
            </a:r>
            <a:r>
              <a:rPr lang="en-US" dirty="0" err="1" smtClean="0"/>
              <a:t>smartcart</a:t>
            </a:r>
            <a:r>
              <a:rPr lang="en-US" dirty="0" smtClean="0"/>
              <a:t> plus, </a:t>
            </a:r>
            <a:r>
              <a:rPr lang="en-US" dirty="0" err="1" smtClean="0"/>
              <a:t>smartcart</a:t>
            </a:r>
            <a:r>
              <a:rPr lang="en-US" dirty="0" smtClean="0"/>
              <a:t> junior, </a:t>
            </a:r>
            <a:r>
              <a:rPr lang="en-US" dirty="0" err="1" smtClean="0"/>
              <a:t>smartcart</a:t>
            </a:r>
            <a:r>
              <a:rPr lang="en-US" dirty="0" smtClean="0"/>
              <a:t> pro and so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A376B7-AF38-415A-A7A0-8E8934D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3CA7F4-70FA-4B91-9A08-DC4A6FD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smtClean="0"/>
              <a:t>2349 02926 3631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najimdeen_yoonus@bcg.co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Bcg/strategy.co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383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Wingdings</vt:lpstr>
      <vt:lpstr>Financial_PitchDeck_MO-v6</vt:lpstr>
      <vt:lpstr>CompanyX</vt:lpstr>
      <vt:lpstr>Leasing Plan Matrix</vt:lpstr>
      <vt:lpstr>New Offering</vt:lpstr>
      <vt:lpstr>Offer Name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2023-02-28T17:37:31Z</dcterms:created>
  <dcterms:modified xsi:type="dcterms:W3CDTF">2023-02-28T21:28:06Z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