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8"/>
  </p:normalViewPr>
  <p:slideViewPr>
    <p:cSldViewPr>
      <p:cViewPr>
        <p:scale>
          <a:sx n="132" d="100"/>
          <a:sy n="132" d="100"/>
        </p:scale>
        <p:origin x="144" y="-8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2099"/>
            <a:ext cx="12192000" cy="637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353" y="490728"/>
            <a:ext cx="9599292" cy="106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2689" y="1747520"/>
            <a:ext cx="9506620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038600"/>
            <a:ext cx="9100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60" dirty="0">
                <a:solidFill>
                  <a:srgbClr val="2A2A2A"/>
                </a:solidFill>
                <a:latin typeface="Verdana"/>
                <a:cs typeface="Verdana"/>
              </a:rPr>
              <a:t>Movie budget predictions   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876800"/>
            <a:ext cx="3214370" cy="96693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NAJLA BIN-MELHA</a:t>
            </a:r>
          </a:p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MUTAB ALZUBAIR</a:t>
            </a:r>
          </a:p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lang="en-GB" sz="2000" spc="11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lang="en-US" sz="2000" spc="110" dirty="0">
                <a:solidFill>
                  <a:srgbClr val="545454"/>
                </a:solidFill>
                <a:latin typeface="Verdana"/>
                <a:cs typeface="Verdana"/>
              </a:rPr>
              <a:t>HANI ALDOSARI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790257"/>
            <a:ext cx="9062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Initial hypotheses on worldwide gross </a:t>
            </a:r>
            <a:endParaRPr lang="en-US"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342688" y="1554480"/>
            <a:ext cx="8715711" cy="1700466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41300" indent="-228600">
              <a:spcBef>
                <a:spcPts val="16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195" dirty="0">
                <a:solidFill>
                  <a:srgbClr val="545454"/>
                </a:solidFill>
                <a:latin typeface="Verdana"/>
                <a:cs typeface="Verdana"/>
              </a:rPr>
              <a:t>Opening US domestic gross a strong predictor 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195" dirty="0">
                <a:solidFill>
                  <a:srgbClr val="545454"/>
                </a:solidFill>
                <a:latin typeface="Verdana"/>
                <a:cs typeface="Verdana"/>
              </a:rPr>
              <a:t>Starry actors play a large role</a:t>
            </a: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195" dirty="0">
                <a:solidFill>
                  <a:srgbClr val="545454"/>
                </a:solidFill>
                <a:latin typeface="Verdana"/>
                <a:cs typeface="Verdana"/>
              </a:rPr>
              <a:t>Budget also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1638299"/>
            <a:ext cx="1511300" cy="2222500"/>
            <a:chOff x="6096000" y="1638299"/>
            <a:chExt cx="1511300" cy="2222500"/>
          </a:xfrm>
        </p:grpSpPr>
        <p:sp>
          <p:nvSpPr>
            <p:cNvPr id="3" name="object 3"/>
            <p:cNvSpPr/>
            <p:nvPr/>
          </p:nvSpPr>
          <p:spPr>
            <a:xfrm>
              <a:off x="6349999" y="2654300"/>
              <a:ext cx="1016000" cy="1206500"/>
            </a:xfrm>
            <a:custGeom>
              <a:avLst/>
              <a:gdLst/>
              <a:ahLst/>
              <a:cxnLst/>
              <a:rect l="l" t="t" r="r" b="b"/>
              <a:pathLst>
                <a:path w="1016000" h="1206500">
                  <a:moveTo>
                    <a:pt x="333654" y="0"/>
                  </a:moveTo>
                  <a:lnTo>
                    <a:pt x="0" y="0"/>
                  </a:lnTo>
                  <a:lnTo>
                    <a:pt x="0" y="1119327"/>
                  </a:lnTo>
                  <a:lnTo>
                    <a:pt x="652475" y="1119327"/>
                  </a:lnTo>
                  <a:lnTo>
                    <a:pt x="652475" y="1206500"/>
                  </a:lnTo>
                  <a:lnTo>
                    <a:pt x="1016000" y="952500"/>
                  </a:lnTo>
                  <a:lnTo>
                    <a:pt x="652475" y="698501"/>
                  </a:lnTo>
                  <a:lnTo>
                    <a:pt x="652475" y="785672"/>
                  </a:lnTo>
                  <a:lnTo>
                    <a:pt x="333654" y="785672"/>
                  </a:lnTo>
                  <a:lnTo>
                    <a:pt x="333654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638299"/>
              <a:ext cx="1511300" cy="10541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99323" y="2027540"/>
            <a:ext cx="492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25" dirty="0">
                <a:solidFill>
                  <a:srgbClr val="545454"/>
                </a:solidFill>
                <a:latin typeface="Tahoma"/>
                <a:cs typeface="Tahoma"/>
              </a:rPr>
              <a:t>I</a:t>
            </a:r>
            <a:r>
              <a:rPr sz="1500" b="1" spc="-245" dirty="0">
                <a:solidFill>
                  <a:srgbClr val="545454"/>
                </a:solidFill>
                <a:latin typeface="Tahoma"/>
                <a:cs typeface="Tahoma"/>
              </a:rPr>
              <a:t>M</a:t>
            </a:r>
            <a:r>
              <a:rPr sz="1500" b="1" spc="-40" dirty="0">
                <a:solidFill>
                  <a:srgbClr val="545454"/>
                </a:solidFill>
                <a:latin typeface="Tahoma"/>
                <a:cs typeface="Tahoma"/>
              </a:rPr>
              <a:t>D</a:t>
            </a:r>
            <a:r>
              <a:rPr sz="1500" b="1" spc="-160" dirty="0">
                <a:solidFill>
                  <a:srgbClr val="545454"/>
                </a:solidFill>
                <a:latin typeface="Tahoma"/>
                <a:cs typeface="Tahoma"/>
              </a:rPr>
              <a:t>B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388" y="1316501"/>
            <a:ext cx="1283970" cy="16383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1285" algn="l"/>
              </a:tabLst>
            </a:pP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MPAA</a:t>
            </a:r>
            <a:r>
              <a:rPr sz="1400" spc="-1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545454"/>
                </a:solidFill>
                <a:latin typeface="Verdana"/>
                <a:cs typeface="Verdana"/>
              </a:rPr>
              <a:t>Rating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8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545454"/>
                </a:solidFill>
                <a:latin typeface="Verdana"/>
                <a:cs typeface="Verdana"/>
              </a:rPr>
              <a:t>M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-16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5" dirty="0">
                <a:solidFill>
                  <a:srgbClr val="545454"/>
                </a:solidFill>
                <a:latin typeface="Verdana"/>
                <a:cs typeface="Verdana"/>
              </a:rPr>
              <a:t>Genre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40" dirty="0">
                <a:solidFill>
                  <a:srgbClr val="545454"/>
                </a:solidFill>
                <a:latin typeface="Verdana"/>
                <a:cs typeface="Verdana"/>
              </a:rPr>
              <a:t>Runtime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5" dirty="0">
                <a:solidFill>
                  <a:srgbClr val="545454"/>
                </a:solidFill>
                <a:latin typeface="Verdana"/>
                <a:cs typeface="Verdana"/>
              </a:rPr>
              <a:t>Budget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8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1400" spc="6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1400" spc="7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7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35" dirty="0">
                <a:solidFill>
                  <a:srgbClr val="545454"/>
                </a:solidFill>
                <a:latin typeface="Verdana"/>
                <a:cs typeface="Verdana"/>
              </a:rPr>
              <a:t>Actors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02500" y="3314700"/>
            <a:ext cx="1625600" cy="1943100"/>
            <a:chOff x="7302500" y="3314700"/>
            <a:chExt cx="1625600" cy="1943100"/>
          </a:xfrm>
        </p:grpSpPr>
        <p:sp>
          <p:nvSpPr>
            <p:cNvPr id="8" name="object 8"/>
            <p:cNvSpPr/>
            <p:nvPr/>
          </p:nvSpPr>
          <p:spPr>
            <a:xfrm>
              <a:off x="7912100" y="4368800"/>
              <a:ext cx="1016000" cy="889000"/>
            </a:xfrm>
            <a:custGeom>
              <a:avLst/>
              <a:gdLst/>
              <a:ahLst/>
              <a:cxnLst/>
              <a:rect l="l" t="t" r="r" b="b"/>
              <a:pathLst>
                <a:path w="1016000" h="889000">
                  <a:moveTo>
                    <a:pt x="291947" y="0"/>
                  </a:moveTo>
                  <a:lnTo>
                    <a:pt x="0" y="0"/>
                  </a:lnTo>
                  <a:lnTo>
                    <a:pt x="0" y="812723"/>
                  </a:lnTo>
                  <a:lnTo>
                    <a:pt x="697915" y="812723"/>
                  </a:lnTo>
                  <a:lnTo>
                    <a:pt x="697915" y="889000"/>
                  </a:lnTo>
                  <a:lnTo>
                    <a:pt x="1016000" y="666750"/>
                  </a:lnTo>
                  <a:lnTo>
                    <a:pt x="697915" y="444500"/>
                  </a:lnTo>
                  <a:lnTo>
                    <a:pt x="697915" y="520776"/>
                  </a:lnTo>
                  <a:lnTo>
                    <a:pt x="291947" y="520776"/>
                  </a:lnTo>
                  <a:lnTo>
                    <a:pt x="29194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2500" y="3314700"/>
              <a:ext cx="1511300" cy="1054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15954" y="3339858"/>
            <a:ext cx="6705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 algn="ctr">
              <a:lnSpc>
                <a:spcPct val="127800"/>
              </a:lnSpc>
              <a:spcBef>
                <a:spcPts val="100"/>
              </a:spcBef>
            </a:pPr>
            <a:r>
              <a:rPr sz="1500" b="1" dirty="0">
                <a:solidFill>
                  <a:srgbClr val="545454"/>
                </a:solidFill>
                <a:latin typeface="Tahoma"/>
                <a:cs typeface="Tahoma"/>
              </a:rPr>
              <a:t>BOX </a:t>
            </a:r>
            <a:r>
              <a:rPr sz="1500" b="1" spc="5" dirty="0">
                <a:solidFill>
                  <a:srgbClr val="545454"/>
                </a:solidFill>
                <a:latin typeface="Tahoma"/>
                <a:cs typeface="Tahoma"/>
              </a:rPr>
              <a:t> </a:t>
            </a:r>
            <a:r>
              <a:rPr sz="1500" b="1" spc="10" dirty="0">
                <a:solidFill>
                  <a:srgbClr val="545454"/>
                </a:solidFill>
                <a:latin typeface="Tahoma"/>
                <a:cs typeface="Tahoma"/>
              </a:rPr>
              <a:t>O</a:t>
            </a:r>
            <a:r>
              <a:rPr sz="1500" b="1" spc="-45" dirty="0">
                <a:solidFill>
                  <a:srgbClr val="545454"/>
                </a:solidFill>
                <a:latin typeface="Tahoma"/>
                <a:cs typeface="Tahoma"/>
              </a:rPr>
              <a:t>F</a:t>
            </a:r>
            <a:r>
              <a:rPr sz="1500" b="1" spc="-175" dirty="0">
                <a:solidFill>
                  <a:srgbClr val="545454"/>
                </a:solidFill>
                <a:latin typeface="Tahoma"/>
                <a:cs typeface="Tahoma"/>
              </a:rPr>
              <a:t>F</a:t>
            </a:r>
            <a:r>
              <a:rPr sz="1500" b="1" spc="-330" dirty="0">
                <a:solidFill>
                  <a:srgbClr val="545454"/>
                </a:solidFill>
                <a:latin typeface="Tahoma"/>
                <a:cs typeface="Tahoma"/>
              </a:rPr>
              <a:t>I</a:t>
            </a:r>
            <a:r>
              <a:rPr sz="1500" b="1" spc="190" dirty="0">
                <a:solidFill>
                  <a:srgbClr val="545454"/>
                </a:solidFill>
                <a:latin typeface="Tahoma"/>
                <a:cs typeface="Tahoma"/>
              </a:rPr>
              <a:t>C</a:t>
            </a:r>
            <a:r>
              <a:rPr sz="1500" b="1" spc="-95" dirty="0">
                <a:solidFill>
                  <a:srgbClr val="545454"/>
                </a:solidFill>
                <a:latin typeface="Tahoma"/>
                <a:cs typeface="Tahoma"/>
              </a:rPr>
              <a:t>E  </a:t>
            </a:r>
            <a:r>
              <a:rPr sz="1500" b="1" spc="35" dirty="0">
                <a:solidFill>
                  <a:srgbClr val="545454"/>
                </a:solidFill>
                <a:latin typeface="Tahoma"/>
                <a:cs typeface="Tahoma"/>
              </a:rPr>
              <a:t>MOJO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2667" y="3431878"/>
            <a:ext cx="1847850" cy="711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1285" algn="l"/>
              </a:tabLst>
            </a:pPr>
            <a:r>
              <a:rPr sz="1400" spc="9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545454"/>
                </a:solidFill>
                <a:latin typeface="Verdana"/>
                <a:cs typeface="Verdana"/>
              </a:rPr>
              <a:t>#</a:t>
            </a:r>
            <a:r>
              <a:rPr sz="1400" spc="-1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19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9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10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120650" indent="-108585">
              <a:lnSpc>
                <a:spcPct val="100000"/>
              </a:lnSpc>
              <a:spcBef>
                <a:spcPts val="120"/>
              </a:spcBef>
              <a:buSzPct val="92857"/>
              <a:buChar char="•"/>
              <a:tabLst>
                <a:tab pos="121285" algn="l"/>
              </a:tabLst>
            </a:pPr>
            <a:r>
              <a:rPr sz="1400" spc="-3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1400" spc="-1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5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1400" spc="-8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2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1400" spc="7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204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7300" y="4533900"/>
            <a:ext cx="1511300" cy="10541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89787" y="4711192"/>
            <a:ext cx="887094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0">
              <a:lnSpc>
                <a:spcPct val="127800"/>
              </a:lnSpc>
              <a:spcBef>
                <a:spcPts val="100"/>
              </a:spcBef>
            </a:pPr>
            <a:r>
              <a:rPr sz="1500" b="1" spc="-204" dirty="0">
                <a:solidFill>
                  <a:srgbClr val="545454"/>
                </a:solidFill>
                <a:latin typeface="Tahoma"/>
                <a:cs typeface="Tahoma"/>
              </a:rPr>
              <a:t>THE </a:t>
            </a:r>
            <a:r>
              <a:rPr sz="1500" b="1" spc="-200" dirty="0">
                <a:solidFill>
                  <a:srgbClr val="545454"/>
                </a:solidFill>
                <a:latin typeface="Tahoma"/>
                <a:cs typeface="Tahoma"/>
              </a:rPr>
              <a:t> </a:t>
            </a:r>
            <a:r>
              <a:rPr sz="1500" b="1" spc="-110" dirty="0">
                <a:solidFill>
                  <a:srgbClr val="545454"/>
                </a:solidFill>
                <a:latin typeface="Tahoma"/>
                <a:cs typeface="Tahoma"/>
              </a:rPr>
              <a:t>N</a:t>
            </a:r>
            <a:r>
              <a:rPr sz="1500" b="1" spc="-60" dirty="0">
                <a:solidFill>
                  <a:srgbClr val="545454"/>
                </a:solidFill>
                <a:latin typeface="Tahoma"/>
                <a:cs typeface="Tahoma"/>
              </a:rPr>
              <a:t>U</a:t>
            </a:r>
            <a:r>
              <a:rPr sz="1500" b="1" spc="-45" dirty="0">
                <a:solidFill>
                  <a:srgbClr val="545454"/>
                </a:solidFill>
                <a:latin typeface="Tahoma"/>
                <a:cs typeface="Tahoma"/>
              </a:rPr>
              <a:t>M</a:t>
            </a:r>
            <a:r>
              <a:rPr sz="1500" b="1" spc="-130" dirty="0">
                <a:solidFill>
                  <a:srgbClr val="545454"/>
                </a:solidFill>
                <a:latin typeface="Tahoma"/>
                <a:cs typeface="Tahoma"/>
              </a:rPr>
              <a:t>BE</a:t>
            </a:r>
            <a:r>
              <a:rPr sz="1500" b="1" spc="-190" dirty="0">
                <a:solidFill>
                  <a:srgbClr val="545454"/>
                </a:solidFill>
                <a:latin typeface="Tahoma"/>
                <a:cs typeface="Tahoma"/>
              </a:rPr>
              <a:t>R</a:t>
            </a:r>
            <a:r>
              <a:rPr sz="1500" b="1" spc="-170" dirty="0">
                <a:solidFill>
                  <a:srgbClr val="545454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48188" y="4651475"/>
            <a:ext cx="818515" cy="8763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19"/>
              </a:spcBef>
              <a:buSzPct val="92857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545454"/>
                </a:solidFill>
                <a:latin typeface="Verdana"/>
                <a:cs typeface="Verdana"/>
              </a:rPr>
              <a:t>Budget</a:t>
            </a:r>
            <a:endParaRPr sz="1400">
              <a:latin typeface="Verdana"/>
              <a:cs typeface="Verdana"/>
            </a:endParaRPr>
          </a:p>
          <a:p>
            <a:pPr marL="127000" marR="5080" indent="-114300" algn="just">
              <a:lnSpc>
                <a:spcPct val="92300"/>
              </a:lnSpc>
              <a:spcBef>
                <a:spcPts val="250"/>
              </a:spcBef>
              <a:buSzPct val="92857"/>
              <a:buChar char="•"/>
              <a:tabLst>
                <a:tab pos="127000" algn="l"/>
              </a:tabLst>
            </a:pPr>
            <a:r>
              <a:rPr sz="1400" spc="-50" dirty="0">
                <a:solidFill>
                  <a:srgbClr val="545454"/>
                </a:solidFill>
                <a:latin typeface="Verdana"/>
                <a:cs typeface="Verdana"/>
              </a:rPr>
              <a:t>Highest </a:t>
            </a:r>
            <a:r>
              <a:rPr sz="1400" spc="-48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1400" spc="-7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400" spc="-23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r>
              <a:rPr sz="1400" spc="-9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1400" spc="45" dirty="0">
                <a:solidFill>
                  <a:srgbClr val="545454"/>
                </a:solidFill>
                <a:latin typeface="Verdana"/>
                <a:cs typeface="Verdana"/>
              </a:rPr>
              <a:t>g  </a:t>
            </a:r>
            <a:r>
              <a:rPr sz="1400" spc="-15" dirty="0">
                <a:solidFill>
                  <a:srgbClr val="545454"/>
                </a:solidFill>
                <a:latin typeface="Verdana"/>
                <a:cs typeface="Verdana"/>
              </a:rPr>
              <a:t>actors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2819" y="1630680"/>
            <a:ext cx="4335780" cy="359664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8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1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-21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-3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545454"/>
                </a:solidFill>
                <a:latin typeface="Verdana"/>
                <a:cs typeface="Verdana"/>
              </a:rPr>
              <a:t>f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400" spc="-44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140" dirty="0">
                <a:solidFill>
                  <a:srgbClr val="545454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  <a:p>
            <a:pPr marL="241300" marR="114935" indent="-228600">
              <a:lnSpc>
                <a:spcPts val="2600"/>
              </a:lnSpc>
              <a:spcBef>
                <a:spcPts val="184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204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19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2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1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345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305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26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45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345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90" dirty="0">
                <a:solidFill>
                  <a:srgbClr val="545454"/>
                </a:solidFill>
                <a:latin typeface="Verdana"/>
                <a:cs typeface="Verdana"/>
              </a:rPr>
              <a:t>e  </a:t>
            </a:r>
            <a:r>
              <a:rPr sz="2400" spc="125" dirty="0">
                <a:solidFill>
                  <a:srgbClr val="545454"/>
                </a:solidFill>
                <a:latin typeface="Verdana"/>
                <a:cs typeface="Verdana"/>
              </a:rPr>
              <a:t>ba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13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2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80" dirty="0">
                <a:solidFill>
                  <a:srgbClr val="545454"/>
                </a:solidFill>
                <a:latin typeface="Verdana"/>
                <a:cs typeface="Verdana"/>
              </a:rPr>
              <a:t>g  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actors</a:t>
            </a:r>
            <a:endParaRPr sz="2400">
              <a:latin typeface="Verdana"/>
              <a:cs typeface="Verdana"/>
            </a:endParaRPr>
          </a:p>
          <a:p>
            <a:pPr marL="241300" marR="196850" indent="-228600">
              <a:lnSpc>
                <a:spcPts val="2600"/>
              </a:lnSpc>
              <a:spcBef>
                <a:spcPts val="170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8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400" spc="-114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545454"/>
                </a:solidFill>
                <a:latin typeface="Verdana"/>
                <a:cs typeface="Verdana"/>
              </a:rPr>
              <a:t>m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-29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9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8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35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1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22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545454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130" dirty="0">
                <a:solidFill>
                  <a:srgbClr val="545454"/>
                </a:solidFill>
                <a:latin typeface="Verdana"/>
                <a:cs typeface="Verdana"/>
              </a:rPr>
              <a:t>v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250" dirty="0">
                <a:solidFill>
                  <a:srgbClr val="545454"/>
                </a:solidFill>
                <a:latin typeface="Verdana"/>
                <a:cs typeface="Verdana"/>
              </a:rPr>
              <a:t>s  </a:t>
            </a:r>
            <a:r>
              <a:rPr sz="2400" spc="-204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114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2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545454"/>
                </a:solidFill>
                <a:latin typeface="Verdana"/>
                <a:cs typeface="Verdana"/>
              </a:rPr>
              <a:t>100</a:t>
            </a:r>
            <a:r>
              <a:rPr sz="2400" spc="-509" dirty="0">
                <a:solidFill>
                  <a:srgbClr val="545454"/>
                </a:solidFill>
                <a:latin typeface="Verdana"/>
                <a:cs typeface="Verdana"/>
              </a:rPr>
              <a:t>+</a:t>
            </a:r>
            <a:r>
              <a:rPr sz="2400" spc="-1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3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0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35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v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430" dirty="0">
                <a:solidFill>
                  <a:srgbClr val="545454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900" lvl="1" indent="-228600">
              <a:lnSpc>
                <a:spcPct val="100000"/>
              </a:lnSpc>
              <a:spcBef>
                <a:spcPts val="4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8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000" spc="8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000" spc="-26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545454"/>
                </a:solidFill>
                <a:latin typeface="Verdana"/>
                <a:cs typeface="Verdana"/>
              </a:rPr>
              <a:t>l</a:t>
            </a:r>
            <a:r>
              <a:rPr sz="2000" spc="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000" spc="6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000" spc="10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0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000" spc="-26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000" spc="-25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000" spc="-27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000" spc="-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545454"/>
                </a:solidFill>
                <a:latin typeface="Verdana"/>
                <a:cs typeface="Verdana"/>
              </a:rPr>
              <a:t>ex</a:t>
            </a:r>
            <a:r>
              <a:rPr sz="2000" spc="-165" dirty="0">
                <a:solidFill>
                  <a:srgbClr val="545454"/>
                </a:solidFill>
                <a:latin typeface="Verdana"/>
                <a:cs typeface="Verdana"/>
              </a:rPr>
              <a:t> U</a:t>
            </a:r>
            <a:r>
              <a:rPr sz="2000" spc="-375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96353" y="790257"/>
            <a:ext cx="5182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40" dirty="0"/>
              <a:t>S</a:t>
            </a:r>
            <a:r>
              <a:rPr sz="4000" spc="-5" dirty="0"/>
              <a:t>e</a:t>
            </a:r>
            <a:r>
              <a:rPr sz="4000" spc="35" dirty="0"/>
              <a:t>t</a:t>
            </a:r>
            <a:r>
              <a:rPr sz="4000" spc="-185" dirty="0"/>
              <a:t>t</a:t>
            </a:r>
            <a:r>
              <a:rPr sz="4000" spc="-125" dirty="0"/>
              <a:t>i</a:t>
            </a:r>
            <a:r>
              <a:rPr sz="4000" spc="-320" dirty="0"/>
              <a:t>n</a:t>
            </a:r>
            <a:r>
              <a:rPr sz="4000" spc="195" dirty="0"/>
              <a:t>g</a:t>
            </a:r>
            <a:r>
              <a:rPr sz="4000" spc="-400" dirty="0"/>
              <a:t> </a:t>
            </a:r>
            <a:r>
              <a:rPr sz="4000" spc="-135" dirty="0"/>
              <a:t>u</a:t>
            </a:r>
            <a:r>
              <a:rPr sz="4000" spc="235" dirty="0"/>
              <a:t>p</a:t>
            </a:r>
            <a:r>
              <a:rPr sz="4000" spc="-235" dirty="0"/>
              <a:t> </a:t>
            </a:r>
            <a:r>
              <a:rPr sz="4000" spc="-185" dirty="0"/>
              <a:t>t</a:t>
            </a:r>
            <a:r>
              <a:rPr sz="4000" spc="-135" dirty="0"/>
              <a:t>h</a:t>
            </a:r>
            <a:r>
              <a:rPr sz="4000" spc="215" dirty="0"/>
              <a:t>e</a:t>
            </a:r>
            <a:r>
              <a:rPr sz="4000" spc="-310" dirty="0"/>
              <a:t> </a:t>
            </a:r>
            <a:r>
              <a:rPr sz="4000" spc="-95" dirty="0"/>
              <a:t>m</a:t>
            </a:r>
            <a:r>
              <a:rPr sz="4000" spc="170" dirty="0"/>
              <a:t>o</a:t>
            </a:r>
            <a:r>
              <a:rPr sz="4000" spc="200" dirty="0"/>
              <a:t>d</a:t>
            </a:r>
            <a:r>
              <a:rPr sz="4000" spc="-40" dirty="0"/>
              <a:t>el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2" y="490728"/>
            <a:ext cx="10057447" cy="11823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r>
              <a:rPr lang="en-US" dirty="0"/>
              <a:t>Initial EDA: high actor scores appear to be correlated with worldwide gross ex US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828800"/>
            <a:ext cx="5943599" cy="4254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929640"/>
            <a:ext cx="9080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R2 is 0.625 for linear regression model </a:t>
            </a:r>
            <a:endParaRPr lang="en-US"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981200"/>
            <a:ext cx="9436100" cy="3124200"/>
            <a:chOff x="1219200" y="1981200"/>
            <a:chExt cx="9436100" cy="3124200"/>
          </a:xfrm>
        </p:grpSpPr>
        <p:sp>
          <p:nvSpPr>
            <p:cNvPr id="4" name="object 4"/>
            <p:cNvSpPr/>
            <p:nvPr/>
          </p:nvSpPr>
          <p:spPr>
            <a:xfrm>
              <a:off x="1219200" y="1981200"/>
              <a:ext cx="9436100" cy="3124200"/>
            </a:xfrm>
            <a:custGeom>
              <a:avLst/>
              <a:gdLst/>
              <a:ahLst/>
              <a:cxnLst/>
              <a:rect l="l" t="t" r="r" b="b"/>
              <a:pathLst>
                <a:path w="9436100" h="3124200">
                  <a:moveTo>
                    <a:pt x="94361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9436100" y="3124200"/>
                  </a:lnTo>
                  <a:lnTo>
                    <a:pt x="943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609" y="2705144"/>
              <a:ext cx="75879" cy="759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929" y="3919114"/>
              <a:ext cx="75879" cy="75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1671" y="4254140"/>
              <a:ext cx="75879" cy="75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1033" y="3650437"/>
              <a:ext cx="75879" cy="75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3643" y="2425354"/>
              <a:ext cx="75879" cy="759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8897" y="4224562"/>
              <a:ext cx="75879" cy="759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28103" y="394546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41141" y="0"/>
                  </a:moveTo>
                  <a:lnTo>
                    <a:pt x="23893" y="0"/>
                  </a:lnTo>
                  <a:lnTo>
                    <a:pt x="15622" y="3429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lnTo>
                    <a:pt x="41141" y="65087"/>
                  </a:lnTo>
                  <a:lnTo>
                    <a:pt x="49413" y="61658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49413" y="3429"/>
                  </a:lnTo>
                  <a:lnTo>
                    <a:pt x="41141" y="0"/>
                  </a:lnTo>
                  <a:close/>
                </a:path>
              </a:pathLst>
            </a:custGeom>
            <a:solidFill>
              <a:srgbClr val="1F77B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8103" y="394546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32517" y="65087"/>
                  </a:moveTo>
                  <a:lnTo>
                    <a:pt x="41141" y="65087"/>
                  </a:lnTo>
                  <a:lnTo>
                    <a:pt x="49413" y="61658"/>
                  </a:lnTo>
                  <a:lnTo>
                    <a:pt x="55511" y="55555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32543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55511" y="9531"/>
                  </a:lnTo>
                  <a:lnTo>
                    <a:pt x="49413" y="3429"/>
                  </a:lnTo>
                  <a:lnTo>
                    <a:pt x="41141" y="0"/>
                  </a:lnTo>
                  <a:lnTo>
                    <a:pt x="32517" y="0"/>
                  </a:lnTo>
                  <a:lnTo>
                    <a:pt x="23893" y="0"/>
                  </a:lnTo>
                  <a:lnTo>
                    <a:pt x="15622" y="3429"/>
                  </a:lnTo>
                  <a:lnTo>
                    <a:pt x="9524" y="9531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3254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9524" y="55555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close/>
                </a:path>
              </a:pathLst>
            </a:custGeom>
            <a:ln w="10843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3169" y="3486902"/>
              <a:ext cx="75879" cy="759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9800" y="3013939"/>
              <a:ext cx="75879" cy="759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0030" y="3672436"/>
              <a:ext cx="75879" cy="759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004" y="4262019"/>
              <a:ext cx="75879" cy="759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65069" y="400700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41141" y="0"/>
                  </a:moveTo>
                  <a:lnTo>
                    <a:pt x="23893" y="0"/>
                  </a:lnTo>
                  <a:lnTo>
                    <a:pt x="15622" y="3429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lnTo>
                    <a:pt x="41141" y="65087"/>
                  </a:lnTo>
                  <a:lnTo>
                    <a:pt x="49413" y="61658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49413" y="3429"/>
                  </a:lnTo>
                  <a:lnTo>
                    <a:pt x="41141" y="0"/>
                  </a:lnTo>
                  <a:close/>
                </a:path>
              </a:pathLst>
            </a:custGeom>
            <a:solidFill>
              <a:srgbClr val="1F77B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5069" y="400700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32517" y="65087"/>
                  </a:moveTo>
                  <a:lnTo>
                    <a:pt x="41141" y="65087"/>
                  </a:lnTo>
                  <a:lnTo>
                    <a:pt x="49413" y="61658"/>
                  </a:lnTo>
                  <a:lnTo>
                    <a:pt x="55511" y="55555"/>
                  </a:lnTo>
                  <a:lnTo>
                    <a:pt x="61609" y="49452"/>
                  </a:lnTo>
                  <a:lnTo>
                    <a:pt x="65035" y="41174"/>
                  </a:lnTo>
                  <a:lnTo>
                    <a:pt x="65035" y="32543"/>
                  </a:lnTo>
                  <a:lnTo>
                    <a:pt x="65035" y="23913"/>
                  </a:lnTo>
                  <a:lnTo>
                    <a:pt x="61609" y="15634"/>
                  </a:lnTo>
                  <a:lnTo>
                    <a:pt x="55511" y="9531"/>
                  </a:lnTo>
                  <a:lnTo>
                    <a:pt x="49413" y="3429"/>
                  </a:lnTo>
                  <a:lnTo>
                    <a:pt x="41141" y="0"/>
                  </a:lnTo>
                  <a:lnTo>
                    <a:pt x="32517" y="0"/>
                  </a:lnTo>
                  <a:lnTo>
                    <a:pt x="23893" y="0"/>
                  </a:lnTo>
                  <a:lnTo>
                    <a:pt x="15622" y="3429"/>
                  </a:lnTo>
                  <a:lnTo>
                    <a:pt x="9524" y="9531"/>
                  </a:lnTo>
                  <a:lnTo>
                    <a:pt x="3426" y="15634"/>
                  </a:lnTo>
                  <a:lnTo>
                    <a:pt x="0" y="23913"/>
                  </a:lnTo>
                  <a:lnTo>
                    <a:pt x="0" y="32543"/>
                  </a:lnTo>
                  <a:lnTo>
                    <a:pt x="0" y="41174"/>
                  </a:lnTo>
                  <a:lnTo>
                    <a:pt x="3426" y="49452"/>
                  </a:lnTo>
                  <a:lnTo>
                    <a:pt x="9524" y="55555"/>
                  </a:lnTo>
                  <a:lnTo>
                    <a:pt x="15622" y="61658"/>
                  </a:lnTo>
                  <a:lnTo>
                    <a:pt x="23893" y="65087"/>
                  </a:lnTo>
                  <a:lnTo>
                    <a:pt x="32517" y="65087"/>
                  </a:lnTo>
                  <a:close/>
                </a:path>
              </a:pathLst>
            </a:custGeom>
            <a:ln w="10843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4523" y="3990750"/>
              <a:ext cx="999889" cy="6548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626" y="4556768"/>
              <a:ext cx="75879" cy="759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6474" y="3117579"/>
              <a:ext cx="75879" cy="759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437" y="3914947"/>
              <a:ext cx="75879" cy="759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9383" y="4485827"/>
              <a:ext cx="75879" cy="759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1727" y="4025060"/>
              <a:ext cx="75879" cy="759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457" y="3775091"/>
              <a:ext cx="75879" cy="759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5156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156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313" y="4793550"/>
              <a:ext cx="76481" cy="1146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77141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7141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951" y="4793550"/>
              <a:ext cx="70258" cy="1126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20271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02717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1885" y="4795525"/>
              <a:ext cx="80577" cy="11071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28292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28292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0646" y="4793550"/>
              <a:ext cx="76330" cy="1146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205" y="4981089"/>
              <a:ext cx="292441" cy="838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6833" y="4975024"/>
              <a:ext cx="65859" cy="1107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4999" y="4973049"/>
              <a:ext cx="171174" cy="114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779677" y="4607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9677" y="4607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6482" y="4568355"/>
              <a:ext cx="158034" cy="819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779677" y="408677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79677" y="408677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6476" y="4047477"/>
              <a:ext cx="154940" cy="81915"/>
            </a:xfrm>
            <a:custGeom>
              <a:avLst/>
              <a:gdLst/>
              <a:ahLst/>
              <a:cxnLst/>
              <a:rect l="l" t="t" r="r" b="b"/>
              <a:pathLst>
                <a:path w="154939" h="81914">
                  <a:moveTo>
                    <a:pt x="54635" y="41008"/>
                  </a:moveTo>
                  <a:lnTo>
                    <a:pt x="46164" y="8470"/>
                  </a:lnTo>
                  <a:lnTo>
                    <a:pt x="43903" y="5181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94"/>
                  </a:lnTo>
                  <a:lnTo>
                    <a:pt x="39776" y="65417"/>
                  </a:lnTo>
                  <a:lnTo>
                    <a:pt x="36957" y="70840"/>
                  </a:lnTo>
                  <a:lnTo>
                    <a:pt x="32842" y="73558"/>
                  </a:lnTo>
                  <a:lnTo>
                    <a:pt x="21780" y="73558"/>
                  </a:lnTo>
                  <a:lnTo>
                    <a:pt x="17665" y="70840"/>
                  </a:lnTo>
                  <a:lnTo>
                    <a:pt x="12026" y="59994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26" y="22021"/>
                  </a:lnTo>
                  <a:lnTo>
                    <a:pt x="17665" y="11176"/>
                  </a:lnTo>
                  <a:lnTo>
                    <a:pt x="21780" y="8470"/>
                  </a:lnTo>
                  <a:lnTo>
                    <a:pt x="32842" y="8470"/>
                  </a:lnTo>
                  <a:lnTo>
                    <a:pt x="36957" y="11176"/>
                  </a:lnTo>
                  <a:lnTo>
                    <a:pt x="39776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81"/>
                  </a:lnTo>
                  <a:lnTo>
                    <a:pt x="42811" y="3581"/>
                  </a:lnTo>
                  <a:lnTo>
                    <a:pt x="36093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19"/>
                  </a:lnTo>
                  <a:lnTo>
                    <a:pt x="18427" y="81902"/>
                  </a:lnTo>
                  <a:lnTo>
                    <a:pt x="36093" y="81902"/>
                  </a:lnTo>
                  <a:lnTo>
                    <a:pt x="54178" y="50419"/>
                  </a:lnTo>
                  <a:lnTo>
                    <a:pt x="54635" y="41008"/>
                  </a:lnTo>
                  <a:close/>
                </a:path>
                <a:path w="154939" h="81914">
                  <a:moveTo>
                    <a:pt x="84543" y="67043"/>
                  </a:moveTo>
                  <a:lnTo>
                    <a:pt x="73380" y="67043"/>
                  </a:lnTo>
                  <a:lnTo>
                    <a:pt x="73380" y="80492"/>
                  </a:lnTo>
                  <a:lnTo>
                    <a:pt x="84543" y="80492"/>
                  </a:lnTo>
                  <a:lnTo>
                    <a:pt x="84543" y="67043"/>
                  </a:lnTo>
                  <a:close/>
                </a:path>
                <a:path w="154939" h="81914">
                  <a:moveTo>
                    <a:pt x="154355" y="71488"/>
                  </a:moveTo>
                  <a:lnTo>
                    <a:pt x="117068" y="71488"/>
                  </a:lnTo>
                  <a:lnTo>
                    <a:pt x="144602" y="43180"/>
                  </a:lnTo>
                  <a:lnTo>
                    <a:pt x="148717" y="38188"/>
                  </a:lnTo>
                  <a:lnTo>
                    <a:pt x="150888" y="34721"/>
                  </a:lnTo>
                  <a:lnTo>
                    <a:pt x="153263" y="28968"/>
                  </a:lnTo>
                  <a:lnTo>
                    <a:pt x="153924" y="25819"/>
                  </a:lnTo>
                  <a:lnTo>
                    <a:pt x="153924" y="15735"/>
                  </a:lnTo>
                  <a:lnTo>
                    <a:pt x="151422" y="10312"/>
                  </a:lnTo>
                  <a:lnTo>
                    <a:pt x="141668" y="2070"/>
                  </a:lnTo>
                  <a:lnTo>
                    <a:pt x="135166" y="0"/>
                  </a:lnTo>
                  <a:lnTo>
                    <a:pt x="123888" y="0"/>
                  </a:lnTo>
                  <a:lnTo>
                    <a:pt x="120421" y="431"/>
                  </a:lnTo>
                  <a:lnTo>
                    <a:pt x="113055" y="2171"/>
                  </a:lnTo>
                  <a:lnTo>
                    <a:pt x="109042" y="3479"/>
                  </a:lnTo>
                  <a:lnTo>
                    <a:pt x="104711" y="5207"/>
                  </a:lnTo>
                  <a:lnTo>
                    <a:pt x="104711" y="16052"/>
                  </a:lnTo>
                  <a:lnTo>
                    <a:pt x="108927" y="13677"/>
                  </a:lnTo>
                  <a:lnTo>
                    <a:pt x="112941" y="11938"/>
                  </a:lnTo>
                  <a:lnTo>
                    <a:pt x="120319" y="9664"/>
                  </a:lnTo>
                  <a:lnTo>
                    <a:pt x="123888" y="9004"/>
                  </a:lnTo>
                  <a:lnTo>
                    <a:pt x="132029" y="9004"/>
                  </a:lnTo>
                  <a:lnTo>
                    <a:pt x="135813" y="10414"/>
                  </a:lnTo>
                  <a:lnTo>
                    <a:pt x="141668" y="15621"/>
                  </a:lnTo>
                  <a:lnTo>
                    <a:pt x="143192" y="19100"/>
                  </a:lnTo>
                  <a:lnTo>
                    <a:pt x="143192" y="25819"/>
                  </a:lnTo>
                  <a:lnTo>
                    <a:pt x="104165" y="71488"/>
                  </a:lnTo>
                  <a:lnTo>
                    <a:pt x="104165" y="80492"/>
                  </a:lnTo>
                  <a:lnTo>
                    <a:pt x="154355" y="80492"/>
                  </a:lnTo>
                  <a:lnTo>
                    <a:pt x="154355" y="71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9677" y="35658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6482" y="3526596"/>
              <a:ext cx="159120" cy="8190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779677" y="304501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79677" y="304501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76476" y="3005721"/>
              <a:ext cx="158750" cy="81915"/>
            </a:xfrm>
            <a:custGeom>
              <a:avLst/>
              <a:gdLst/>
              <a:ahLst/>
              <a:cxnLst/>
              <a:rect l="l" t="t" r="r" b="b"/>
              <a:pathLst>
                <a:path w="158750" h="81914">
                  <a:moveTo>
                    <a:pt x="54635" y="41008"/>
                  </a:moveTo>
                  <a:lnTo>
                    <a:pt x="43903" y="5181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94"/>
                  </a:lnTo>
                  <a:lnTo>
                    <a:pt x="39776" y="65417"/>
                  </a:lnTo>
                  <a:lnTo>
                    <a:pt x="36957" y="70840"/>
                  </a:lnTo>
                  <a:lnTo>
                    <a:pt x="32842" y="73545"/>
                  </a:lnTo>
                  <a:lnTo>
                    <a:pt x="21780" y="73545"/>
                  </a:lnTo>
                  <a:lnTo>
                    <a:pt x="17665" y="70840"/>
                  </a:lnTo>
                  <a:lnTo>
                    <a:pt x="12026" y="59994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26" y="22021"/>
                  </a:lnTo>
                  <a:lnTo>
                    <a:pt x="17665" y="11176"/>
                  </a:lnTo>
                  <a:lnTo>
                    <a:pt x="21780" y="8458"/>
                  </a:lnTo>
                  <a:lnTo>
                    <a:pt x="32842" y="8458"/>
                  </a:lnTo>
                  <a:lnTo>
                    <a:pt x="36957" y="11176"/>
                  </a:lnTo>
                  <a:lnTo>
                    <a:pt x="39776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81"/>
                  </a:lnTo>
                  <a:lnTo>
                    <a:pt x="42811" y="3581"/>
                  </a:lnTo>
                  <a:lnTo>
                    <a:pt x="36093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19"/>
                  </a:lnTo>
                  <a:lnTo>
                    <a:pt x="18427" y="81902"/>
                  </a:lnTo>
                  <a:lnTo>
                    <a:pt x="36093" y="81902"/>
                  </a:lnTo>
                  <a:lnTo>
                    <a:pt x="42811" y="78435"/>
                  </a:lnTo>
                  <a:lnTo>
                    <a:pt x="46164" y="73545"/>
                  </a:lnTo>
                  <a:lnTo>
                    <a:pt x="47586" y="71488"/>
                  </a:lnTo>
                  <a:lnTo>
                    <a:pt x="50647" y="65671"/>
                  </a:lnTo>
                  <a:lnTo>
                    <a:pt x="52857" y="58648"/>
                  </a:lnTo>
                  <a:lnTo>
                    <a:pt x="54178" y="50419"/>
                  </a:lnTo>
                  <a:lnTo>
                    <a:pt x="54635" y="41008"/>
                  </a:lnTo>
                  <a:close/>
                </a:path>
                <a:path w="158750" h="81914">
                  <a:moveTo>
                    <a:pt x="84543" y="67043"/>
                  </a:moveTo>
                  <a:lnTo>
                    <a:pt x="73380" y="67043"/>
                  </a:lnTo>
                  <a:lnTo>
                    <a:pt x="73380" y="80492"/>
                  </a:lnTo>
                  <a:lnTo>
                    <a:pt x="84543" y="80492"/>
                  </a:lnTo>
                  <a:lnTo>
                    <a:pt x="84543" y="67043"/>
                  </a:lnTo>
                  <a:close/>
                </a:path>
                <a:path w="158750" h="81914">
                  <a:moveTo>
                    <a:pt x="158356" y="46863"/>
                  </a:moveTo>
                  <a:lnTo>
                    <a:pt x="155981" y="40246"/>
                  </a:lnTo>
                  <a:lnTo>
                    <a:pt x="152565" y="36664"/>
                  </a:lnTo>
                  <a:lnTo>
                    <a:pt x="147624" y="31483"/>
                  </a:lnTo>
                  <a:lnTo>
                    <a:pt x="147624" y="49466"/>
                  </a:lnTo>
                  <a:lnTo>
                    <a:pt x="147624" y="60858"/>
                  </a:lnTo>
                  <a:lnTo>
                    <a:pt x="146227" y="65417"/>
                  </a:lnTo>
                  <a:lnTo>
                    <a:pt x="140589" y="71920"/>
                  </a:lnTo>
                  <a:lnTo>
                    <a:pt x="136791" y="73545"/>
                  </a:lnTo>
                  <a:lnTo>
                    <a:pt x="127254" y="73545"/>
                  </a:lnTo>
                  <a:lnTo>
                    <a:pt x="123456" y="71920"/>
                  </a:lnTo>
                  <a:lnTo>
                    <a:pt x="117817" y="65417"/>
                  </a:lnTo>
                  <a:lnTo>
                    <a:pt x="116408" y="60858"/>
                  </a:lnTo>
                  <a:lnTo>
                    <a:pt x="116408" y="49466"/>
                  </a:lnTo>
                  <a:lnTo>
                    <a:pt x="117817" y="44907"/>
                  </a:lnTo>
                  <a:lnTo>
                    <a:pt x="123456" y="38404"/>
                  </a:lnTo>
                  <a:lnTo>
                    <a:pt x="124879" y="37757"/>
                  </a:lnTo>
                  <a:lnTo>
                    <a:pt x="127254" y="36664"/>
                  </a:lnTo>
                  <a:lnTo>
                    <a:pt x="136791" y="36664"/>
                  </a:lnTo>
                  <a:lnTo>
                    <a:pt x="140589" y="38404"/>
                  </a:lnTo>
                  <a:lnTo>
                    <a:pt x="146227" y="44907"/>
                  </a:lnTo>
                  <a:lnTo>
                    <a:pt x="147624" y="49466"/>
                  </a:lnTo>
                  <a:lnTo>
                    <a:pt x="147624" y="31483"/>
                  </a:lnTo>
                  <a:lnTo>
                    <a:pt x="146875" y="30695"/>
                  </a:lnTo>
                  <a:lnTo>
                    <a:pt x="140589" y="28206"/>
                  </a:lnTo>
                  <a:lnTo>
                    <a:pt x="128879" y="28206"/>
                  </a:lnTo>
                  <a:lnTo>
                    <a:pt x="125412" y="29070"/>
                  </a:lnTo>
                  <a:lnTo>
                    <a:pt x="119126" y="32321"/>
                  </a:lnTo>
                  <a:lnTo>
                    <a:pt x="116522" y="34709"/>
                  </a:lnTo>
                  <a:lnTo>
                    <a:pt x="114465" y="37757"/>
                  </a:lnTo>
                  <a:lnTo>
                    <a:pt x="114896" y="28206"/>
                  </a:lnTo>
                  <a:lnTo>
                    <a:pt x="117068" y="20942"/>
                  </a:lnTo>
                  <a:lnTo>
                    <a:pt x="124434" y="11391"/>
                  </a:lnTo>
                  <a:lnTo>
                    <a:pt x="129857" y="9004"/>
                  </a:lnTo>
                  <a:lnTo>
                    <a:pt x="139611" y="9004"/>
                  </a:lnTo>
                  <a:lnTo>
                    <a:pt x="142316" y="9334"/>
                  </a:lnTo>
                  <a:lnTo>
                    <a:pt x="147853" y="10629"/>
                  </a:lnTo>
                  <a:lnTo>
                    <a:pt x="150558" y="11607"/>
                  </a:lnTo>
                  <a:lnTo>
                    <a:pt x="153263" y="12903"/>
                  </a:lnTo>
                  <a:lnTo>
                    <a:pt x="153263" y="9004"/>
                  </a:lnTo>
                  <a:lnTo>
                    <a:pt x="139179" y="0"/>
                  </a:lnTo>
                  <a:lnTo>
                    <a:pt x="136575" y="0"/>
                  </a:lnTo>
                  <a:lnTo>
                    <a:pt x="106045" y="24180"/>
                  </a:lnTo>
                  <a:lnTo>
                    <a:pt x="103835" y="41008"/>
                  </a:lnTo>
                  <a:lnTo>
                    <a:pt x="104292" y="50419"/>
                  </a:lnTo>
                  <a:lnTo>
                    <a:pt x="122923" y="81902"/>
                  </a:lnTo>
                  <a:lnTo>
                    <a:pt x="139928" y="81902"/>
                  </a:lnTo>
                  <a:lnTo>
                    <a:pt x="146329" y="79514"/>
                  </a:lnTo>
                  <a:lnTo>
                    <a:pt x="152158" y="73545"/>
                  </a:lnTo>
                  <a:lnTo>
                    <a:pt x="155867" y="69748"/>
                  </a:lnTo>
                  <a:lnTo>
                    <a:pt x="158356" y="63246"/>
                  </a:lnTo>
                  <a:lnTo>
                    <a:pt x="158356" y="4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79677" y="25241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7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76476" y="2484843"/>
              <a:ext cx="158115" cy="81915"/>
            </a:xfrm>
            <a:custGeom>
              <a:avLst/>
              <a:gdLst/>
              <a:ahLst/>
              <a:cxnLst/>
              <a:rect l="l" t="t" r="r" b="b"/>
              <a:pathLst>
                <a:path w="158114" h="81914">
                  <a:moveTo>
                    <a:pt x="54635" y="41008"/>
                  </a:moveTo>
                  <a:lnTo>
                    <a:pt x="46164" y="8458"/>
                  </a:lnTo>
                  <a:lnTo>
                    <a:pt x="43903" y="5181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82"/>
                  </a:lnTo>
                  <a:lnTo>
                    <a:pt x="39776" y="65417"/>
                  </a:lnTo>
                  <a:lnTo>
                    <a:pt x="36957" y="70840"/>
                  </a:lnTo>
                  <a:lnTo>
                    <a:pt x="32842" y="73545"/>
                  </a:lnTo>
                  <a:lnTo>
                    <a:pt x="21780" y="73545"/>
                  </a:lnTo>
                  <a:lnTo>
                    <a:pt x="17665" y="70840"/>
                  </a:lnTo>
                  <a:lnTo>
                    <a:pt x="12026" y="59982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26" y="22021"/>
                  </a:lnTo>
                  <a:lnTo>
                    <a:pt x="17665" y="11176"/>
                  </a:lnTo>
                  <a:lnTo>
                    <a:pt x="21780" y="8458"/>
                  </a:lnTo>
                  <a:lnTo>
                    <a:pt x="32842" y="8458"/>
                  </a:lnTo>
                  <a:lnTo>
                    <a:pt x="36957" y="11176"/>
                  </a:lnTo>
                  <a:lnTo>
                    <a:pt x="39776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81"/>
                  </a:lnTo>
                  <a:lnTo>
                    <a:pt x="42811" y="3581"/>
                  </a:lnTo>
                  <a:lnTo>
                    <a:pt x="36093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19"/>
                  </a:lnTo>
                  <a:lnTo>
                    <a:pt x="18427" y="81902"/>
                  </a:lnTo>
                  <a:lnTo>
                    <a:pt x="36093" y="81902"/>
                  </a:lnTo>
                  <a:lnTo>
                    <a:pt x="42811" y="78435"/>
                  </a:lnTo>
                  <a:lnTo>
                    <a:pt x="46164" y="73545"/>
                  </a:lnTo>
                  <a:lnTo>
                    <a:pt x="47586" y="71488"/>
                  </a:lnTo>
                  <a:lnTo>
                    <a:pt x="50647" y="65671"/>
                  </a:lnTo>
                  <a:lnTo>
                    <a:pt x="52857" y="58648"/>
                  </a:lnTo>
                  <a:lnTo>
                    <a:pt x="54178" y="50419"/>
                  </a:lnTo>
                  <a:lnTo>
                    <a:pt x="54635" y="41008"/>
                  </a:lnTo>
                  <a:close/>
                </a:path>
                <a:path w="158114" h="81914">
                  <a:moveTo>
                    <a:pt x="84543" y="67043"/>
                  </a:moveTo>
                  <a:lnTo>
                    <a:pt x="73380" y="67043"/>
                  </a:lnTo>
                  <a:lnTo>
                    <a:pt x="73380" y="80492"/>
                  </a:lnTo>
                  <a:lnTo>
                    <a:pt x="84543" y="80492"/>
                  </a:lnTo>
                  <a:lnTo>
                    <a:pt x="84543" y="67043"/>
                  </a:lnTo>
                  <a:close/>
                </a:path>
                <a:path w="158114" h="81914">
                  <a:moveTo>
                    <a:pt x="157822" y="53263"/>
                  </a:moveTo>
                  <a:lnTo>
                    <a:pt x="147091" y="39928"/>
                  </a:lnTo>
                  <a:lnTo>
                    <a:pt x="147091" y="63030"/>
                  </a:lnTo>
                  <a:lnTo>
                    <a:pt x="145567" y="66713"/>
                  </a:lnTo>
                  <a:lnTo>
                    <a:pt x="142646" y="69430"/>
                  </a:lnTo>
                  <a:lnTo>
                    <a:pt x="139712" y="72250"/>
                  </a:lnTo>
                  <a:lnTo>
                    <a:pt x="135712" y="73545"/>
                  </a:lnTo>
                  <a:lnTo>
                    <a:pt x="125628" y="73545"/>
                  </a:lnTo>
                  <a:lnTo>
                    <a:pt x="121615" y="72250"/>
                  </a:lnTo>
                  <a:lnTo>
                    <a:pt x="115760" y="66827"/>
                  </a:lnTo>
                  <a:lnTo>
                    <a:pt x="114350" y="63030"/>
                  </a:lnTo>
                  <a:lnTo>
                    <a:pt x="114439" y="53263"/>
                  </a:lnTo>
                  <a:lnTo>
                    <a:pt x="115760" y="49796"/>
                  </a:lnTo>
                  <a:lnTo>
                    <a:pt x="121615" y="44361"/>
                  </a:lnTo>
                  <a:lnTo>
                    <a:pt x="125628" y="42951"/>
                  </a:lnTo>
                  <a:lnTo>
                    <a:pt x="135813" y="42951"/>
                  </a:lnTo>
                  <a:lnTo>
                    <a:pt x="147091" y="63030"/>
                  </a:lnTo>
                  <a:lnTo>
                    <a:pt x="147091" y="39928"/>
                  </a:lnTo>
                  <a:lnTo>
                    <a:pt x="146545" y="39598"/>
                  </a:lnTo>
                  <a:lnTo>
                    <a:pt x="141452" y="38404"/>
                  </a:lnTo>
                  <a:lnTo>
                    <a:pt x="146011" y="37312"/>
                  </a:lnTo>
                  <a:lnTo>
                    <a:pt x="149479" y="35140"/>
                  </a:lnTo>
                  <a:lnTo>
                    <a:pt x="150012" y="34493"/>
                  </a:lnTo>
                  <a:lnTo>
                    <a:pt x="154673" y="28854"/>
                  </a:lnTo>
                  <a:lnTo>
                    <a:pt x="155981" y="25057"/>
                  </a:lnTo>
                  <a:lnTo>
                    <a:pt x="155981" y="14211"/>
                  </a:lnTo>
                  <a:lnTo>
                    <a:pt x="153695" y="9220"/>
                  </a:lnTo>
                  <a:lnTo>
                    <a:pt x="152781" y="8458"/>
                  </a:lnTo>
                  <a:lnTo>
                    <a:pt x="149263" y="5537"/>
                  </a:lnTo>
                  <a:lnTo>
                    <a:pt x="145351" y="2374"/>
                  </a:lnTo>
                  <a:lnTo>
                    <a:pt x="145351" y="17360"/>
                  </a:lnTo>
                  <a:lnTo>
                    <a:pt x="145351" y="25603"/>
                  </a:lnTo>
                  <a:lnTo>
                    <a:pt x="144056" y="28854"/>
                  </a:lnTo>
                  <a:lnTo>
                    <a:pt x="138849" y="33413"/>
                  </a:lnTo>
                  <a:lnTo>
                    <a:pt x="135267" y="34493"/>
                  </a:lnTo>
                  <a:lnTo>
                    <a:pt x="126060" y="34493"/>
                  </a:lnTo>
                  <a:lnTo>
                    <a:pt x="122478" y="33413"/>
                  </a:lnTo>
                  <a:lnTo>
                    <a:pt x="117284" y="28854"/>
                  </a:lnTo>
                  <a:lnTo>
                    <a:pt x="116090" y="25603"/>
                  </a:lnTo>
                  <a:lnTo>
                    <a:pt x="116090" y="17360"/>
                  </a:lnTo>
                  <a:lnTo>
                    <a:pt x="117284" y="14211"/>
                  </a:lnTo>
                  <a:lnTo>
                    <a:pt x="122478" y="9652"/>
                  </a:lnTo>
                  <a:lnTo>
                    <a:pt x="126060" y="8458"/>
                  </a:lnTo>
                  <a:lnTo>
                    <a:pt x="135267" y="8458"/>
                  </a:lnTo>
                  <a:lnTo>
                    <a:pt x="138849" y="9652"/>
                  </a:lnTo>
                  <a:lnTo>
                    <a:pt x="144056" y="14211"/>
                  </a:lnTo>
                  <a:lnTo>
                    <a:pt x="145351" y="17360"/>
                  </a:lnTo>
                  <a:lnTo>
                    <a:pt x="145351" y="2374"/>
                  </a:lnTo>
                  <a:lnTo>
                    <a:pt x="144703" y="1841"/>
                  </a:lnTo>
                  <a:lnTo>
                    <a:pt x="138531" y="0"/>
                  </a:lnTo>
                  <a:lnTo>
                    <a:pt x="122809" y="0"/>
                  </a:lnTo>
                  <a:lnTo>
                    <a:pt x="116624" y="1841"/>
                  </a:lnTo>
                  <a:lnTo>
                    <a:pt x="112191" y="5537"/>
                  </a:lnTo>
                  <a:lnTo>
                    <a:pt x="107632" y="9220"/>
                  </a:lnTo>
                  <a:lnTo>
                    <a:pt x="105460" y="14211"/>
                  </a:lnTo>
                  <a:lnTo>
                    <a:pt x="105460" y="25057"/>
                  </a:lnTo>
                  <a:lnTo>
                    <a:pt x="106654" y="28854"/>
                  </a:lnTo>
                  <a:lnTo>
                    <a:pt x="111861" y="35140"/>
                  </a:lnTo>
                  <a:lnTo>
                    <a:pt x="115443" y="37312"/>
                  </a:lnTo>
                  <a:lnTo>
                    <a:pt x="119989" y="38404"/>
                  </a:lnTo>
                  <a:lnTo>
                    <a:pt x="114782" y="39598"/>
                  </a:lnTo>
                  <a:lnTo>
                    <a:pt x="110782" y="41986"/>
                  </a:lnTo>
                  <a:lnTo>
                    <a:pt x="107962" y="45453"/>
                  </a:lnTo>
                  <a:lnTo>
                    <a:pt x="105029" y="48920"/>
                  </a:lnTo>
                  <a:lnTo>
                    <a:pt x="103619" y="53263"/>
                  </a:lnTo>
                  <a:lnTo>
                    <a:pt x="103619" y="65951"/>
                  </a:lnTo>
                  <a:lnTo>
                    <a:pt x="105905" y="71818"/>
                  </a:lnTo>
                  <a:lnTo>
                    <a:pt x="110566" y="75831"/>
                  </a:lnTo>
                  <a:lnTo>
                    <a:pt x="115227" y="79946"/>
                  </a:lnTo>
                  <a:lnTo>
                    <a:pt x="121945" y="81902"/>
                  </a:lnTo>
                  <a:lnTo>
                    <a:pt x="139395" y="81902"/>
                  </a:lnTo>
                  <a:lnTo>
                    <a:pt x="146011" y="79946"/>
                  </a:lnTo>
                  <a:lnTo>
                    <a:pt x="153428" y="73545"/>
                  </a:lnTo>
                  <a:lnTo>
                    <a:pt x="155435" y="71818"/>
                  </a:lnTo>
                  <a:lnTo>
                    <a:pt x="157822" y="65951"/>
                  </a:lnTo>
                  <a:lnTo>
                    <a:pt x="157822" y="53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4428" y="3404640"/>
              <a:ext cx="80426" cy="30092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21067" y="3374807"/>
              <a:ext cx="82550" cy="10160"/>
            </a:xfrm>
            <a:custGeom>
              <a:avLst/>
              <a:gdLst/>
              <a:ahLst/>
              <a:cxnLst/>
              <a:rect l="l" t="t" r="r" b="b"/>
              <a:pathLst>
                <a:path w="82550" h="10160">
                  <a:moveTo>
                    <a:pt x="82378" y="0"/>
                  </a:moveTo>
                  <a:lnTo>
                    <a:pt x="0" y="0"/>
                  </a:lnTo>
                  <a:lnTo>
                    <a:pt x="0" y="9762"/>
                  </a:lnTo>
                  <a:lnTo>
                    <a:pt x="82378" y="9762"/>
                  </a:lnTo>
                  <a:lnTo>
                    <a:pt x="82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29537" y="2243068"/>
              <a:ext cx="185026" cy="8190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51567" y="3045019"/>
              <a:ext cx="2776855" cy="1562735"/>
            </a:xfrm>
            <a:custGeom>
              <a:avLst/>
              <a:gdLst/>
              <a:ahLst/>
              <a:cxnLst/>
              <a:rect l="l" t="t" r="r" b="b"/>
              <a:pathLst>
                <a:path w="2776854" h="1562735">
                  <a:moveTo>
                    <a:pt x="0" y="1562638"/>
                  </a:moveTo>
                  <a:lnTo>
                    <a:pt x="2776725" y="0"/>
                  </a:lnTo>
                </a:path>
              </a:pathLst>
            </a:custGeom>
            <a:ln w="16268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17615" y="2356103"/>
              <a:ext cx="3849370" cy="2359025"/>
            </a:xfrm>
            <a:custGeom>
              <a:avLst/>
              <a:gdLst/>
              <a:ahLst/>
              <a:cxnLst/>
              <a:rect l="l" t="t" r="r" b="b"/>
              <a:pathLst>
                <a:path w="3849370" h="2359025">
                  <a:moveTo>
                    <a:pt x="0" y="2358771"/>
                  </a:moveTo>
                  <a:lnTo>
                    <a:pt x="0" y="0"/>
                  </a:lnTo>
                </a:path>
                <a:path w="3849370" h="2359025">
                  <a:moveTo>
                    <a:pt x="3848919" y="2358771"/>
                  </a:moveTo>
                  <a:lnTo>
                    <a:pt x="3848919" y="0"/>
                  </a:lnTo>
                </a:path>
                <a:path w="3849370" h="2359025">
                  <a:moveTo>
                    <a:pt x="0" y="2358771"/>
                  </a:moveTo>
                  <a:lnTo>
                    <a:pt x="3848919" y="2358771"/>
                  </a:lnTo>
                </a:path>
                <a:path w="3849370" h="2359025">
                  <a:moveTo>
                    <a:pt x="0" y="0"/>
                  </a:moveTo>
                  <a:lnTo>
                    <a:pt x="3848919" y="0"/>
                  </a:lnTo>
                </a:path>
              </a:pathLst>
            </a:custGeom>
            <a:ln w="8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55619" y="2194426"/>
              <a:ext cx="87798" cy="982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2538" y="2192083"/>
              <a:ext cx="499733" cy="1006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9370" y="2218118"/>
              <a:ext cx="134494" cy="7458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574157" y="2274874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3397" y="0"/>
                  </a:moveTo>
                  <a:lnTo>
                    <a:pt x="0" y="0"/>
                  </a:lnTo>
                  <a:lnTo>
                    <a:pt x="0" y="16141"/>
                  </a:lnTo>
                  <a:lnTo>
                    <a:pt x="13397" y="16141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55711" y="2192083"/>
              <a:ext cx="1073085" cy="10062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42312" y="2425354"/>
              <a:ext cx="75878" cy="759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4631" y="3532907"/>
              <a:ext cx="75878" cy="7593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10374" y="4369973"/>
              <a:ext cx="75878" cy="7593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9735" y="3323959"/>
              <a:ext cx="75878" cy="7593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72344" y="3306593"/>
              <a:ext cx="75878" cy="7593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17600" y="3980176"/>
              <a:ext cx="75878" cy="7593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41383" y="3921712"/>
              <a:ext cx="75878" cy="7593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51872" y="4139924"/>
              <a:ext cx="75878" cy="7593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98502" y="2643296"/>
              <a:ext cx="75878" cy="7593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48733" y="3158191"/>
              <a:ext cx="75878" cy="759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37705" y="4113602"/>
              <a:ext cx="75878" cy="7593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8348" y="4026302"/>
              <a:ext cx="75878" cy="7593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3225" y="3548660"/>
              <a:ext cx="999888" cy="76471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73328" y="3512732"/>
              <a:ext cx="75878" cy="7593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55177" y="2601006"/>
              <a:ext cx="75878" cy="7593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09139" y="3723830"/>
              <a:ext cx="75878" cy="7593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54370" y="3370933"/>
              <a:ext cx="75878" cy="7593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4993" y="3295350"/>
              <a:ext cx="75878" cy="7593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78086" y="4569692"/>
              <a:ext cx="75878" cy="7593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10430" y="3721652"/>
              <a:ext cx="75878" cy="7593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22041" y="3271564"/>
              <a:ext cx="75878" cy="7593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24162" y="3771366"/>
              <a:ext cx="75878" cy="7593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97026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7026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2016" y="4793550"/>
              <a:ext cx="76481" cy="11466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895845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95845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58653" y="4793550"/>
              <a:ext cx="70261" cy="11268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82141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21419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0587" y="4795525"/>
              <a:ext cx="80580" cy="11071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9746994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746994" y="47148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7967"/>
                  </a:lnTo>
                </a:path>
              </a:pathLst>
            </a:custGeom>
            <a:ln w="8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09348" y="4793550"/>
              <a:ext cx="76330" cy="11466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71627" y="4981089"/>
              <a:ext cx="224914" cy="8385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16594" y="4981089"/>
              <a:ext cx="338400" cy="8385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15535" y="4975024"/>
              <a:ext cx="65859" cy="11071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03701" y="4973049"/>
              <a:ext cx="171173" cy="11466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398379" y="448531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98379" y="448531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299466" y="4446012"/>
              <a:ext cx="50800" cy="80645"/>
            </a:xfrm>
            <a:custGeom>
              <a:avLst/>
              <a:gdLst/>
              <a:ahLst/>
              <a:cxnLst/>
              <a:rect l="l" t="t" r="r" b="b"/>
              <a:pathLst>
                <a:path w="50800" h="80645">
                  <a:moveTo>
                    <a:pt x="31000" y="0"/>
                  </a:moveTo>
                  <a:lnTo>
                    <a:pt x="19728" y="0"/>
                  </a:lnTo>
                  <a:lnTo>
                    <a:pt x="16259" y="434"/>
                  </a:lnTo>
                  <a:lnTo>
                    <a:pt x="8888" y="2170"/>
                  </a:lnTo>
                  <a:lnTo>
                    <a:pt x="4878" y="3472"/>
                  </a:lnTo>
                  <a:lnTo>
                    <a:pt x="542" y="5206"/>
                  </a:lnTo>
                  <a:lnTo>
                    <a:pt x="542" y="16055"/>
                  </a:lnTo>
                  <a:lnTo>
                    <a:pt x="4770" y="13669"/>
                  </a:lnTo>
                  <a:lnTo>
                    <a:pt x="8779" y="11932"/>
                  </a:lnTo>
                  <a:lnTo>
                    <a:pt x="16150" y="9655"/>
                  </a:lnTo>
                  <a:lnTo>
                    <a:pt x="19728" y="9004"/>
                  </a:lnTo>
                  <a:lnTo>
                    <a:pt x="27857" y="9004"/>
                  </a:lnTo>
                  <a:lnTo>
                    <a:pt x="31650" y="10413"/>
                  </a:lnTo>
                  <a:lnTo>
                    <a:pt x="37504" y="15620"/>
                  </a:lnTo>
                  <a:lnTo>
                    <a:pt x="39020" y="19093"/>
                  </a:lnTo>
                  <a:lnTo>
                    <a:pt x="39020" y="25819"/>
                  </a:lnTo>
                  <a:lnTo>
                    <a:pt x="0" y="71488"/>
                  </a:lnTo>
                  <a:lnTo>
                    <a:pt x="0" y="80492"/>
                  </a:lnTo>
                  <a:lnTo>
                    <a:pt x="50186" y="80492"/>
                  </a:lnTo>
                  <a:lnTo>
                    <a:pt x="50186" y="71488"/>
                  </a:lnTo>
                  <a:lnTo>
                    <a:pt x="12899" y="71488"/>
                  </a:lnTo>
                  <a:lnTo>
                    <a:pt x="40430" y="43174"/>
                  </a:lnTo>
                  <a:lnTo>
                    <a:pt x="44549" y="38185"/>
                  </a:lnTo>
                  <a:lnTo>
                    <a:pt x="46718" y="34714"/>
                  </a:lnTo>
                  <a:lnTo>
                    <a:pt x="49102" y="28964"/>
                  </a:lnTo>
                  <a:lnTo>
                    <a:pt x="49752" y="25819"/>
                  </a:lnTo>
                  <a:lnTo>
                    <a:pt x="49752" y="15730"/>
                  </a:lnTo>
                  <a:lnTo>
                    <a:pt x="47259" y="10306"/>
                  </a:lnTo>
                  <a:lnTo>
                    <a:pt x="37504" y="2061"/>
                  </a:lnTo>
                  <a:lnTo>
                    <a:pt x="3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12222" y="4487994"/>
              <a:ext cx="67945" cy="9525"/>
            </a:xfrm>
            <a:custGeom>
              <a:avLst/>
              <a:gdLst/>
              <a:ahLst/>
              <a:cxnLst/>
              <a:rect l="l" t="t" r="r" b="b"/>
              <a:pathLst>
                <a:path w="67945" h="9525">
                  <a:moveTo>
                    <a:pt x="67854" y="0"/>
                  </a:moveTo>
                  <a:lnTo>
                    <a:pt x="0" y="0"/>
                  </a:lnTo>
                  <a:lnTo>
                    <a:pt x="0" y="9003"/>
                  </a:lnTo>
                  <a:lnTo>
                    <a:pt x="67854" y="9003"/>
                  </a:lnTo>
                  <a:lnTo>
                    <a:pt x="67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398379" y="415452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98379" y="415452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03477" y="4116626"/>
              <a:ext cx="47625" cy="79375"/>
            </a:xfrm>
            <a:custGeom>
              <a:avLst/>
              <a:gdLst/>
              <a:ahLst/>
              <a:cxnLst/>
              <a:rect l="l" t="t" r="r" b="b"/>
              <a:pathLst>
                <a:path w="47625" h="79375">
                  <a:moveTo>
                    <a:pt x="29591" y="0"/>
                  </a:moveTo>
                  <a:lnTo>
                    <a:pt x="18860" y="0"/>
                  </a:lnTo>
                  <a:lnTo>
                    <a:pt x="0" y="3797"/>
                  </a:lnTo>
                  <a:lnTo>
                    <a:pt x="0" y="13559"/>
                  </a:lnTo>
                  <a:lnTo>
                    <a:pt x="18968" y="9763"/>
                  </a:lnTo>
                  <a:lnTo>
                    <a:pt x="18968" y="70078"/>
                  </a:lnTo>
                  <a:lnTo>
                    <a:pt x="1517" y="70078"/>
                  </a:lnTo>
                  <a:lnTo>
                    <a:pt x="1517" y="79081"/>
                  </a:lnTo>
                  <a:lnTo>
                    <a:pt x="47043" y="79081"/>
                  </a:lnTo>
                  <a:lnTo>
                    <a:pt x="47043" y="70078"/>
                  </a:lnTo>
                  <a:lnTo>
                    <a:pt x="29591" y="70078"/>
                  </a:lnTo>
                  <a:lnTo>
                    <a:pt x="29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12222" y="4157197"/>
              <a:ext cx="67945" cy="9525"/>
            </a:xfrm>
            <a:custGeom>
              <a:avLst/>
              <a:gdLst/>
              <a:ahLst/>
              <a:cxnLst/>
              <a:rect l="l" t="t" r="r" b="b"/>
              <a:pathLst>
                <a:path w="67945" h="9525">
                  <a:moveTo>
                    <a:pt x="67854" y="0"/>
                  </a:moveTo>
                  <a:lnTo>
                    <a:pt x="0" y="0"/>
                  </a:lnTo>
                  <a:lnTo>
                    <a:pt x="0" y="9004"/>
                  </a:lnTo>
                  <a:lnTo>
                    <a:pt x="67854" y="9004"/>
                  </a:lnTo>
                  <a:lnTo>
                    <a:pt x="67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8379" y="382372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98379" y="382372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98654" y="3784422"/>
              <a:ext cx="55244" cy="81915"/>
            </a:xfrm>
            <a:custGeom>
              <a:avLst/>
              <a:gdLst/>
              <a:ahLst/>
              <a:cxnLst/>
              <a:rect l="l" t="t" r="r" b="b"/>
              <a:pathLst>
                <a:path w="55245" h="81914">
                  <a:moveTo>
                    <a:pt x="54635" y="41008"/>
                  </a:moveTo>
                  <a:lnTo>
                    <a:pt x="43903" y="5156"/>
                  </a:lnTo>
                  <a:lnTo>
                    <a:pt x="43903" y="30162"/>
                  </a:lnTo>
                  <a:lnTo>
                    <a:pt x="43903" y="51854"/>
                  </a:lnTo>
                  <a:lnTo>
                    <a:pt x="42494" y="59994"/>
                  </a:lnTo>
                  <a:lnTo>
                    <a:pt x="39789" y="65417"/>
                  </a:lnTo>
                  <a:lnTo>
                    <a:pt x="36969" y="70840"/>
                  </a:lnTo>
                  <a:lnTo>
                    <a:pt x="32854" y="73558"/>
                  </a:lnTo>
                  <a:lnTo>
                    <a:pt x="21793" y="73558"/>
                  </a:lnTo>
                  <a:lnTo>
                    <a:pt x="17678" y="70840"/>
                  </a:lnTo>
                  <a:lnTo>
                    <a:pt x="12039" y="59994"/>
                  </a:lnTo>
                  <a:lnTo>
                    <a:pt x="10731" y="51854"/>
                  </a:lnTo>
                  <a:lnTo>
                    <a:pt x="10731" y="30162"/>
                  </a:lnTo>
                  <a:lnTo>
                    <a:pt x="12039" y="22021"/>
                  </a:lnTo>
                  <a:lnTo>
                    <a:pt x="17678" y="11176"/>
                  </a:lnTo>
                  <a:lnTo>
                    <a:pt x="21793" y="8470"/>
                  </a:lnTo>
                  <a:lnTo>
                    <a:pt x="32854" y="8470"/>
                  </a:lnTo>
                  <a:lnTo>
                    <a:pt x="36969" y="11176"/>
                  </a:lnTo>
                  <a:lnTo>
                    <a:pt x="39789" y="16598"/>
                  </a:lnTo>
                  <a:lnTo>
                    <a:pt x="42494" y="22021"/>
                  </a:lnTo>
                  <a:lnTo>
                    <a:pt x="43903" y="30162"/>
                  </a:lnTo>
                  <a:lnTo>
                    <a:pt x="43903" y="5156"/>
                  </a:lnTo>
                  <a:lnTo>
                    <a:pt x="42824" y="3581"/>
                  </a:lnTo>
                  <a:lnTo>
                    <a:pt x="36106" y="0"/>
                  </a:lnTo>
                  <a:lnTo>
                    <a:pt x="18427" y="0"/>
                  </a:lnTo>
                  <a:lnTo>
                    <a:pt x="0" y="41008"/>
                  </a:lnTo>
                  <a:lnTo>
                    <a:pt x="431" y="50431"/>
                  </a:lnTo>
                  <a:lnTo>
                    <a:pt x="18427" y="81902"/>
                  </a:lnTo>
                  <a:lnTo>
                    <a:pt x="36106" y="81902"/>
                  </a:lnTo>
                  <a:lnTo>
                    <a:pt x="54190" y="50431"/>
                  </a:lnTo>
                  <a:lnTo>
                    <a:pt x="54635" y="41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98379" y="3492927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03429" y="3455034"/>
              <a:ext cx="47625" cy="79375"/>
            </a:xfrm>
            <a:custGeom>
              <a:avLst/>
              <a:gdLst/>
              <a:ahLst/>
              <a:cxnLst/>
              <a:rect l="l" t="t" r="r" b="b"/>
              <a:pathLst>
                <a:path w="47625" h="79375">
                  <a:moveTo>
                    <a:pt x="47040" y="70078"/>
                  </a:moveTo>
                  <a:lnTo>
                    <a:pt x="29591" y="70078"/>
                  </a:lnTo>
                  <a:lnTo>
                    <a:pt x="29591" y="0"/>
                  </a:lnTo>
                  <a:lnTo>
                    <a:pt x="18859" y="0"/>
                  </a:lnTo>
                  <a:lnTo>
                    <a:pt x="0" y="3797"/>
                  </a:lnTo>
                  <a:lnTo>
                    <a:pt x="0" y="13563"/>
                  </a:lnTo>
                  <a:lnTo>
                    <a:pt x="18973" y="9766"/>
                  </a:lnTo>
                  <a:lnTo>
                    <a:pt x="18973" y="70078"/>
                  </a:lnTo>
                  <a:lnTo>
                    <a:pt x="1524" y="70078"/>
                  </a:lnTo>
                  <a:lnTo>
                    <a:pt x="1524" y="79082"/>
                  </a:lnTo>
                  <a:lnTo>
                    <a:pt x="47040" y="79082"/>
                  </a:lnTo>
                  <a:lnTo>
                    <a:pt x="47040" y="70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98379" y="3162131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99416" y="3122828"/>
              <a:ext cx="50800" cy="80645"/>
            </a:xfrm>
            <a:custGeom>
              <a:avLst/>
              <a:gdLst/>
              <a:ahLst/>
              <a:cxnLst/>
              <a:rect l="l" t="t" r="r" b="b"/>
              <a:pathLst>
                <a:path w="50800" h="80644">
                  <a:moveTo>
                    <a:pt x="50190" y="71488"/>
                  </a:moveTo>
                  <a:lnTo>
                    <a:pt x="12903" y="71488"/>
                  </a:lnTo>
                  <a:lnTo>
                    <a:pt x="40436" y="43180"/>
                  </a:lnTo>
                  <a:lnTo>
                    <a:pt x="44551" y="38188"/>
                  </a:lnTo>
                  <a:lnTo>
                    <a:pt x="46723" y="34721"/>
                  </a:lnTo>
                  <a:lnTo>
                    <a:pt x="49110" y="28968"/>
                  </a:lnTo>
                  <a:lnTo>
                    <a:pt x="49758" y="25819"/>
                  </a:lnTo>
                  <a:lnTo>
                    <a:pt x="49758" y="15735"/>
                  </a:lnTo>
                  <a:lnTo>
                    <a:pt x="47256" y="10312"/>
                  </a:lnTo>
                  <a:lnTo>
                    <a:pt x="37503" y="2070"/>
                  </a:lnTo>
                  <a:lnTo>
                    <a:pt x="31000" y="0"/>
                  </a:lnTo>
                  <a:lnTo>
                    <a:pt x="19735" y="0"/>
                  </a:lnTo>
                  <a:lnTo>
                    <a:pt x="16256" y="444"/>
                  </a:lnTo>
                  <a:lnTo>
                    <a:pt x="8890" y="2171"/>
                  </a:lnTo>
                  <a:lnTo>
                    <a:pt x="4876" y="3479"/>
                  </a:lnTo>
                  <a:lnTo>
                    <a:pt x="546" y="5207"/>
                  </a:lnTo>
                  <a:lnTo>
                    <a:pt x="546" y="16065"/>
                  </a:lnTo>
                  <a:lnTo>
                    <a:pt x="4775" y="13677"/>
                  </a:lnTo>
                  <a:lnTo>
                    <a:pt x="8788" y="11938"/>
                  </a:lnTo>
                  <a:lnTo>
                    <a:pt x="16154" y="9664"/>
                  </a:lnTo>
                  <a:lnTo>
                    <a:pt x="19735" y="9004"/>
                  </a:lnTo>
                  <a:lnTo>
                    <a:pt x="27863" y="9004"/>
                  </a:lnTo>
                  <a:lnTo>
                    <a:pt x="31648" y="10414"/>
                  </a:lnTo>
                  <a:lnTo>
                    <a:pt x="37503" y="15621"/>
                  </a:lnTo>
                  <a:lnTo>
                    <a:pt x="39027" y="19100"/>
                  </a:lnTo>
                  <a:lnTo>
                    <a:pt x="39027" y="25819"/>
                  </a:lnTo>
                  <a:lnTo>
                    <a:pt x="0" y="71488"/>
                  </a:lnTo>
                  <a:lnTo>
                    <a:pt x="0" y="80492"/>
                  </a:lnTo>
                  <a:lnTo>
                    <a:pt x="50190" y="80492"/>
                  </a:lnTo>
                  <a:lnTo>
                    <a:pt x="50190" y="71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398379" y="283133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99746" y="2792044"/>
              <a:ext cx="52069" cy="81915"/>
            </a:xfrm>
            <a:custGeom>
              <a:avLst/>
              <a:gdLst/>
              <a:ahLst/>
              <a:cxnLst/>
              <a:rect l="l" t="t" r="r" b="b"/>
              <a:pathLst>
                <a:path w="52070" h="81914">
                  <a:moveTo>
                    <a:pt x="52031" y="52501"/>
                  </a:moveTo>
                  <a:lnTo>
                    <a:pt x="50507" y="48158"/>
                  </a:lnTo>
                  <a:lnTo>
                    <a:pt x="44869" y="41211"/>
                  </a:lnTo>
                  <a:lnTo>
                    <a:pt x="40855" y="38938"/>
                  </a:lnTo>
                  <a:lnTo>
                    <a:pt x="35763" y="37858"/>
                  </a:lnTo>
                  <a:lnTo>
                    <a:pt x="40322" y="36766"/>
                  </a:lnTo>
                  <a:lnTo>
                    <a:pt x="43891" y="34594"/>
                  </a:lnTo>
                  <a:lnTo>
                    <a:pt x="48882" y="28524"/>
                  </a:lnTo>
                  <a:lnTo>
                    <a:pt x="50190" y="24841"/>
                  </a:lnTo>
                  <a:lnTo>
                    <a:pt x="50190" y="14211"/>
                  </a:lnTo>
                  <a:lnTo>
                    <a:pt x="47802" y="9220"/>
                  </a:lnTo>
                  <a:lnTo>
                    <a:pt x="38265" y="1841"/>
                  </a:lnTo>
                  <a:lnTo>
                    <a:pt x="31864" y="0"/>
                  </a:lnTo>
                  <a:lnTo>
                    <a:pt x="20586" y="0"/>
                  </a:lnTo>
                  <a:lnTo>
                    <a:pt x="17233" y="317"/>
                  </a:lnTo>
                  <a:lnTo>
                    <a:pt x="10185" y="1409"/>
                  </a:lnTo>
                  <a:lnTo>
                    <a:pt x="2387" y="3352"/>
                  </a:lnTo>
                  <a:lnTo>
                    <a:pt x="2387" y="12903"/>
                  </a:lnTo>
                  <a:lnTo>
                    <a:pt x="6388" y="11595"/>
                  </a:lnTo>
                  <a:lnTo>
                    <a:pt x="10083" y="10629"/>
                  </a:lnTo>
                  <a:lnTo>
                    <a:pt x="16802" y="9321"/>
                  </a:lnTo>
                  <a:lnTo>
                    <a:pt x="19939" y="9004"/>
                  </a:lnTo>
                  <a:lnTo>
                    <a:pt x="28181" y="9004"/>
                  </a:lnTo>
                  <a:lnTo>
                    <a:pt x="32296" y="10083"/>
                  </a:lnTo>
                  <a:lnTo>
                    <a:pt x="38049" y="14427"/>
                  </a:lnTo>
                  <a:lnTo>
                    <a:pt x="39560" y="17564"/>
                  </a:lnTo>
                  <a:lnTo>
                    <a:pt x="39560" y="25590"/>
                  </a:lnTo>
                  <a:lnTo>
                    <a:pt x="38150" y="28638"/>
                  </a:lnTo>
                  <a:lnTo>
                    <a:pt x="32512" y="32867"/>
                  </a:lnTo>
                  <a:lnTo>
                    <a:pt x="28511" y="33832"/>
                  </a:lnTo>
                  <a:lnTo>
                    <a:pt x="13652" y="33832"/>
                  </a:lnTo>
                  <a:lnTo>
                    <a:pt x="13652" y="42621"/>
                  </a:lnTo>
                  <a:lnTo>
                    <a:pt x="28727" y="42621"/>
                  </a:lnTo>
                  <a:lnTo>
                    <a:pt x="33274" y="44030"/>
                  </a:lnTo>
                  <a:lnTo>
                    <a:pt x="39776" y="49237"/>
                  </a:lnTo>
                  <a:lnTo>
                    <a:pt x="41402" y="52933"/>
                  </a:lnTo>
                  <a:lnTo>
                    <a:pt x="41402" y="62585"/>
                  </a:lnTo>
                  <a:lnTo>
                    <a:pt x="39560" y="66497"/>
                  </a:lnTo>
                  <a:lnTo>
                    <a:pt x="32626" y="71704"/>
                  </a:lnTo>
                  <a:lnTo>
                    <a:pt x="27533" y="72999"/>
                  </a:lnTo>
                  <a:lnTo>
                    <a:pt x="16903" y="72999"/>
                  </a:lnTo>
                  <a:lnTo>
                    <a:pt x="13220" y="72567"/>
                  </a:lnTo>
                  <a:lnTo>
                    <a:pt x="6172" y="70827"/>
                  </a:lnTo>
                  <a:lnTo>
                    <a:pt x="2921" y="69532"/>
                  </a:lnTo>
                  <a:lnTo>
                    <a:pt x="0" y="67792"/>
                  </a:lnTo>
                  <a:lnTo>
                    <a:pt x="0" y="78092"/>
                  </a:lnTo>
                  <a:lnTo>
                    <a:pt x="3683" y="79400"/>
                  </a:lnTo>
                  <a:lnTo>
                    <a:pt x="7366" y="80378"/>
                  </a:lnTo>
                  <a:lnTo>
                    <a:pt x="14300" y="81572"/>
                  </a:lnTo>
                  <a:lnTo>
                    <a:pt x="17780" y="81902"/>
                  </a:lnTo>
                  <a:lnTo>
                    <a:pt x="31000" y="81902"/>
                  </a:lnTo>
                  <a:lnTo>
                    <a:pt x="38582" y="79832"/>
                  </a:lnTo>
                  <a:lnTo>
                    <a:pt x="49314" y="71374"/>
                  </a:lnTo>
                  <a:lnTo>
                    <a:pt x="52031" y="65303"/>
                  </a:lnTo>
                  <a:lnTo>
                    <a:pt x="52031" y="52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98379" y="25005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7938" y="0"/>
                  </a:moveTo>
                  <a:lnTo>
                    <a:pt x="0" y="0"/>
                  </a:lnTo>
                </a:path>
              </a:pathLst>
            </a:custGeom>
            <a:ln w="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296823" y="2462646"/>
              <a:ext cx="57785" cy="79375"/>
            </a:xfrm>
            <a:custGeom>
              <a:avLst/>
              <a:gdLst/>
              <a:ahLst/>
              <a:cxnLst/>
              <a:rect l="l" t="t" r="r" b="b"/>
              <a:pathLst>
                <a:path w="57785" h="79375">
                  <a:moveTo>
                    <a:pt x="46283" y="60422"/>
                  </a:moveTo>
                  <a:lnTo>
                    <a:pt x="35660" y="60422"/>
                  </a:lnTo>
                  <a:lnTo>
                    <a:pt x="35660" y="79081"/>
                  </a:lnTo>
                  <a:lnTo>
                    <a:pt x="46283" y="79081"/>
                  </a:lnTo>
                  <a:lnTo>
                    <a:pt x="46283" y="60422"/>
                  </a:lnTo>
                  <a:close/>
                </a:path>
                <a:path w="57785" h="79375">
                  <a:moveTo>
                    <a:pt x="46283" y="0"/>
                  </a:moveTo>
                  <a:lnTo>
                    <a:pt x="32843" y="0"/>
                  </a:lnTo>
                  <a:lnTo>
                    <a:pt x="0" y="50116"/>
                  </a:lnTo>
                  <a:lnTo>
                    <a:pt x="0" y="60422"/>
                  </a:lnTo>
                  <a:lnTo>
                    <a:pt x="57556" y="60422"/>
                  </a:lnTo>
                  <a:lnTo>
                    <a:pt x="57556" y="51527"/>
                  </a:lnTo>
                  <a:lnTo>
                    <a:pt x="8670" y="51527"/>
                  </a:lnTo>
                  <a:lnTo>
                    <a:pt x="35660" y="9329"/>
                  </a:lnTo>
                  <a:lnTo>
                    <a:pt x="46283" y="9329"/>
                  </a:lnTo>
                  <a:lnTo>
                    <a:pt x="46283" y="0"/>
                  </a:lnTo>
                  <a:close/>
                </a:path>
                <a:path w="57785" h="79375">
                  <a:moveTo>
                    <a:pt x="46283" y="9329"/>
                  </a:moveTo>
                  <a:lnTo>
                    <a:pt x="35660" y="9329"/>
                  </a:lnTo>
                  <a:lnTo>
                    <a:pt x="35660" y="51527"/>
                  </a:lnTo>
                  <a:lnTo>
                    <a:pt x="46283" y="51527"/>
                  </a:lnTo>
                  <a:lnTo>
                    <a:pt x="46283" y="9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52473" y="3507620"/>
              <a:ext cx="83786" cy="27716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6052464" y="3281121"/>
              <a:ext cx="83820" cy="207645"/>
            </a:xfrm>
            <a:custGeom>
              <a:avLst/>
              <a:gdLst/>
              <a:ahLst/>
              <a:cxnLst/>
              <a:rect l="l" t="t" r="r" b="b"/>
              <a:pathLst>
                <a:path w="83820" h="207645">
                  <a:moveTo>
                    <a:pt x="82384" y="61404"/>
                  </a:moveTo>
                  <a:lnTo>
                    <a:pt x="0" y="61404"/>
                  </a:lnTo>
                  <a:lnTo>
                    <a:pt x="0" y="71158"/>
                  </a:lnTo>
                  <a:lnTo>
                    <a:pt x="82384" y="71158"/>
                  </a:lnTo>
                  <a:lnTo>
                    <a:pt x="82384" y="61404"/>
                  </a:lnTo>
                  <a:close/>
                </a:path>
                <a:path w="83820" h="207645">
                  <a:moveTo>
                    <a:pt x="83794" y="182460"/>
                  </a:moveTo>
                  <a:lnTo>
                    <a:pt x="73279" y="167487"/>
                  </a:lnTo>
                  <a:lnTo>
                    <a:pt x="82384" y="167487"/>
                  </a:lnTo>
                  <a:lnTo>
                    <a:pt x="82384" y="157734"/>
                  </a:lnTo>
                  <a:lnTo>
                    <a:pt x="23088" y="157734"/>
                  </a:lnTo>
                  <a:lnTo>
                    <a:pt x="23088" y="167487"/>
                  </a:lnTo>
                  <a:lnTo>
                    <a:pt x="62547" y="167487"/>
                  </a:lnTo>
                  <a:lnTo>
                    <a:pt x="67094" y="169011"/>
                  </a:lnTo>
                  <a:lnTo>
                    <a:pt x="73812" y="175082"/>
                  </a:lnTo>
                  <a:lnTo>
                    <a:pt x="75450" y="179311"/>
                  </a:lnTo>
                  <a:lnTo>
                    <a:pt x="75450" y="188976"/>
                  </a:lnTo>
                  <a:lnTo>
                    <a:pt x="74041" y="192227"/>
                  </a:lnTo>
                  <a:lnTo>
                    <a:pt x="68402" y="196570"/>
                  </a:lnTo>
                  <a:lnTo>
                    <a:pt x="64274" y="197650"/>
                  </a:lnTo>
                  <a:lnTo>
                    <a:pt x="23088" y="197650"/>
                  </a:lnTo>
                  <a:lnTo>
                    <a:pt x="23088" y="207416"/>
                  </a:lnTo>
                  <a:lnTo>
                    <a:pt x="67208" y="207416"/>
                  </a:lnTo>
                  <a:lnTo>
                    <a:pt x="73380" y="205676"/>
                  </a:lnTo>
                  <a:lnTo>
                    <a:pt x="77508" y="202095"/>
                  </a:lnTo>
                  <a:lnTo>
                    <a:pt x="81724" y="198628"/>
                  </a:lnTo>
                  <a:lnTo>
                    <a:pt x="83794" y="193421"/>
                  </a:lnTo>
                  <a:lnTo>
                    <a:pt x="83794" y="182460"/>
                  </a:lnTo>
                  <a:close/>
                </a:path>
                <a:path w="83820" h="207645">
                  <a:moveTo>
                    <a:pt x="83794" y="116725"/>
                  </a:moveTo>
                  <a:lnTo>
                    <a:pt x="82918" y="112598"/>
                  </a:lnTo>
                  <a:lnTo>
                    <a:pt x="79667" y="106095"/>
                  </a:lnTo>
                  <a:lnTo>
                    <a:pt x="77076" y="103276"/>
                  </a:lnTo>
                  <a:lnTo>
                    <a:pt x="75768" y="102476"/>
                  </a:lnTo>
                  <a:lnTo>
                    <a:pt x="75768" y="113474"/>
                  </a:lnTo>
                  <a:lnTo>
                    <a:pt x="75768" y="122796"/>
                  </a:lnTo>
                  <a:lnTo>
                    <a:pt x="74790" y="125945"/>
                  </a:lnTo>
                  <a:lnTo>
                    <a:pt x="72732" y="128219"/>
                  </a:lnTo>
                  <a:lnTo>
                    <a:pt x="70777" y="130505"/>
                  </a:lnTo>
                  <a:lnTo>
                    <a:pt x="67970" y="131584"/>
                  </a:lnTo>
                  <a:lnTo>
                    <a:pt x="60159" y="131584"/>
                  </a:lnTo>
                  <a:lnTo>
                    <a:pt x="57124" y="130060"/>
                  </a:lnTo>
                  <a:lnTo>
                    <a:pt x="55283" y="127025"/>
                  </a:lnTo>
                  <a:lnTo>
                    <a:pt x="53543" y="123990"/>
                  </a:lnTo>
                  <a:lnTo>
                    <a:pt x="52578" y="118567"/>
                  </a:lnTo>
                  <a:lnTo>
                    <a:pt x="52578" y="100990"/>
                  </a:lnTo>
                  <a:lnTo>
                    <a:pt x="61137" y="100990"/>
                  </a:lnTo>
                  <a:lnTo>
                    <a:pt x="66230" y="102616"/>
                  </a:lnTo>
                  <a:lnTo>
                    <a:pt x="70027" y="105879"/>
                  </a:lnTo>
                  <a:lnTo>
                    <a:pt x="73926" y="109131"/>
                  </a:lnTo>
                  <a:lnTo>
                    <a:pt x="75768" y="113474"/>
                  </a:lnTo>
                  <a:lnTo>
                    <a:pt x="75768" y="102476"/>
                  </a:lnTo>
                  <a:lnTo>
                    <a:pt x="73380" y="100990"/>
                  </a:lnTo>
                  <a:lnTo>
                    <a:pt x="82384" y="100990"/>
                  </a:lnTo>
                  <a:lnTo>
                    <a:pt x="82384" y="91236"/>
                  </a:lnTo>
                  <a:lnTo>
                    <a:pt x="39560" y="91236"/>
                  </a:lnTo>
                  <a:lnTo>
                    <a:pt x="32842" y="93395"/>
                  </a:lnTo>
                  <a:lnTo>
                    <a:pt x="23952" y="101866"/>
                  </a:lnTo>
                  <a:lnTo>
                    <a:pt x="21678" y="108267"/>
                  </a:lnTo>
                  <a:lnTo>
                    <a:pt x="21678" y="120091"/>
                  </a:lnTo>
                  <a:lnTo>
                    <a:pt x="22110" y="123342"/>
                  </a:lnTo>
                  <a:lnTo>
                    <a:pt x="23444" y="130175"/>
                  </a:lnTo>
                  <a:lnTo>
                    <a:pt x="24498" y="133540"/>
                  </a:lnTo>
                  <a:lnTo>
                    <a:pt x="25806" y="137007"/>
                  </a:lnTo>
                  <a:lnTo>
                    <a:pt x="34798" y="137007"/>
                  </a:lnTo>
                  <a:lnTo>
                    <a:pt x="33274" y="134086"/>
                  </a:lnTo>
                  <a:lnTo>
                    <a:pt x="32092" y="131038"/>
                  </a:lnTo>
                  <a:lnTo>
                    <a:pt x="30353" y="124536"/>
                  </a:lnTo>
                  <a:lnTo>
                    <a:pt x="29921" y="121285"/>
                  </a:lnTo>
                  <a:lnTo>
                    <a:pt x="29921" y="112496"/>
                  </a:lnTo>
                  <a:lnTo>
                    <a:pt x="31216" y="108369"/>
                  </a:lnTo>
                  <a:lnTo>
                    <a:pt x="33604" y="105448"/>
                  </a:lnTo>
                  <a:lnTo>
                    <a:pt x="36093" y="102514"/>
                  </a:lnTo>
                  <a:lnTo>
                    <a:pt x="39560" y="100990"/>
                  </a:lnTo>
                  <a:lnTo>
                    <a:pt x="44983" y="100990"/>
                  </a:lnTo>
                  <a:lnTo>
                    <a:pt x="45097" y="123990"/>
                  </a:lnTo>
                  <a:lnTo>
                    <a:pt x="46723" y="130175"/>
                  </a:lnTo>
                  <a:lnTo>
                    <a:pt x="53543" y="139179"/>
                  </a:lnTo>
                  <a:lnTo>
                    <a:pt x="58534" y="141351"/>
                  </a:lnTo>
                  <a:lnTo>
                    <a:pt x="70891" y="141351"/>
                  </a:lnTo>
                  <a:lnTo>
                    <a:pt x="75450" y="139611"/>
                  </a:lnTo>
                  <a:lnTo>
                    <a:pt x="82169" y="132448"/>
                  </a:lnTo>
                  <a:lnTo>
                    <a:pt x="82448" y="131584"/>
                  </a:lnTo>
                  <a:lnTo>
                    <a:pt x="83794" y="127571"/>
                  </a:lnTo>
                  <a:lnTo>
                    <a:pt x="83794" y="116725"/>
                  </a:lnTo>
                  <a:close/>
                </a:path>
                <a:path w="83820" h="207645">
                  <a:moveTo>
                    <a:pt x="83794" y="16916"/>
                  </a:moveTo>
                  <a:lnTo>
                    <a:pt x="82270" y="10845"/>
                  </a:lnTo>
                  <a:lnTo>
                    <a:pt x="75882" y="2171"/>
                  </a:lnTo>
                  <a:lnTo>
                    <a:pt x="71539" y="0"/>
                  </a:lnTo>
                  <a:lnTo>
                    <a:pt x="61239" y="0"/>
                  </a:lnTo>
                  <a:lnTo>
                    <a:pt x="46609" y="27660"/>
                  </a:lnTo>
                  <a:lnTo>
                    <a:pt x="45313" y="31127"/>
                  </a:lnTo>
                  <a:lnTo>
                    <a:pt x="42710" y="34607"/>
                  </a:lnTo>
                  <a:lnTo>
                    <a:pt x="40970" y="35471"/>
                  </a:lnTo>
                  <a:lnTo>
                    <a:pt x="35775" y="35471"/>
                  </a:lnTo>
                  <a:lnTo>
                    <a:pt x="33604" y="34277"/>
                  </a:lnTo>
                  <a:lnTo>
                    <a:pt x="30568" y="29502"/>
                  </a:lnTo>
                  <a:lnTo>
                    <a:pt x="29806" y="25819"/>
                  </a:lnTo>
                  <a:lnTo>
                    <a:pt x="29806" y="17792"/>
                  </a:lnTo>
                  <a:lnTo>
                    <a:pt x="34036" y="3149"/>
                  </a:lnTo>
                  <a:lnTo>
                    <a:pt x="24828" y="3149"/>
                  </a:lnTo>
                  <a:lnTo>
                    <a:pt x="23850" y="5854"/>
                  </a:lnTo>
                  <a:lnTo>
                    <a:pt x="23088" y="8788"/>
                  </a:lnTo>
                  <a:lnTo>
                    <a:pt x="22009" y="15189"/>
                  </a:lnTo>
                  <a:lnTo>
                    <a:pt x="21678" y="18554"/>
                  </a:lnTo>
                  <a:lnTo>
                    <a:pt x="21678" y="29502"/>
                  </a:lnTo>
                  <a:lnTo>
                    <a:pt x="23202" y="35153"/>
                  </a:lnTo>
                  <a:lnTo>
                    <a:pt x="29273" y="42964"/>
                  </a:lnTo>
                  <a:lnTo>
                    <a:pt x="33604" y="44907"/>
                  </a:lnTo>
                  <a:lnTo>
                    <a:pt x="43789" y="44907"/>
                  </a:lnTo>
                  <a:lnTo>
                    <a:pt x="47371" y="43611"/>
                  </a:lnTo>
                  <a:lnTo>
                    <a:pt x="52578" y="38290"/>
                  </a:lnTo>
                  <a:lnTo>
                    <a:pt x="54521" y="33845"/>
                  </a:lnTo>
                  <a:lnTo>
                    <a:pt x="57886" y="18338"/>
                  </a:lnTo>
                  <a:lnTo>
                    <a:pt x="59296" y="14427"/>
                  </a:lnTo>
                  <a:lnTo>
                    <a:pt x="62115" y="10960"/>
                  </a:lnTo>
                  <a:lnTo>
                    <a:pt x="64173" y="9982"/>
                  </a:lnTo>
                  <a:lnTo>
                    <a:pt x="69697" y="9982"/>
                  </a:lnTo>
                  <a:lnTo>
                    <a:pt x="71970" y="11277"/>
                  </a:lnTo>
                  <a:lnTo>
                    <a:pt x="75006" y="16167"/>
                  </a:lnTo>
                  <a:lnTo>
                    <a:pt x="75768" y="19748"/>
                  </a:lnTo>
                  <a:lnTo>
                    <a:pt x="75768" y="27774"/>
                  </a:lnTo>
                  <a:lnTo>
                    <a:pt x="75336" y="31242"/>
                  </a:lnTo>
                  <a:lnTo>
                    <a:pt x="73494" y="38188"/>
                  </a:lnTo>
                  <a:lnTo>
                    <a:pt x="72085" y="41770"/>
                  </a:lnTo>
                  <a:lnTo>
                    <a:pt x="70129" y="45339"/>
                  </a:lnTo>
                  <a:lnTo>
                    <a:pt x="80213" y="45339"/>
                  </a:lnTo>
                  <a:lnTo>
                    <a:pt x="81508" y="41541"/>
                  </a:lnTo>
                  <a:lnTo>
                    <a:pt x="82384" y="37973"/>
                  </a:lnTo>
                  <a:lnTo>
                    <a:pt x="83464" y="31026"/>
                  </a:lnTo>
                  <a:lnTo>
                    <a:pt x="83794" y="27774"/>
                  </a:lnTo>
                  <a:lnTo>
                    <a:pt x="83794" y="16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48240" y="2243068"/>
              <a:ext cx="185243" cy="81901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970269" y="3823723"/>
              <a:ext cx="2082800" cy="0"/>
            </a:xfrm>
            <a:custGeom>
              <a:avLst/>
              <a:gdLst/>
              <a:ahLst/>
              <a:cxnLst/>
              <a:rect l="l" t="t" r="r" b="b"/>
              <a:pathLst>
                <a:path w="2082800">
                  <a:moveTo>
                    <a:pt x="0" y="0"/>
                  </a:moveTo>
                  <a:lnTo>
                    <a:pt x="2082545" y="0"/>
                  </a:lnTo>
                </a:path>
              </a:pathLst>
            </a:custGeom>
            <a:ln w="16271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36318" y="2356103"/>
              <a:ext cx="3849370" cy="2359025"/>
            </a:xfrm>
            <a:custGeom>
              <a:avLst/>
              <a:gdLst/>
              <a:ahLst/>
              <a:cxnLst/>
              <a:rect l="l" t="t" r="r" b="b"/>
              <a:pathLst>
                <a:path w="3849370" h="2359025">
                  <a:moveTo>
                    <a:pt x="0" y="2358771"/>
                  </a:moveTo>
                  <a:lnTo>
                    <a:pt x="0" y="0"/>
                  </a:lnTo>
                </a:path>
                <a:path w="3849370" h="2359025">
                  <a:moveTo>
                    <a:pt x="3848919" y="2358771"/>
                  </a:moveTo>
                  <a:lnTo>
                    <a:pt x="3848919" y="0"/>
                  </a:lnTo>
                </a:path>
                <a:path w="3849370" h="2359025">
                  <a:moveTo>
                    <a:pt x="0" y="2358771"/>
                  </a:moveTo>
                  <a:lnTo>
                    <a:pt x="3848919" y="2358771"/>
                  </a:lnTo>
                </a:path>
                <a:path w="3849370" h="2359025">
                  <a:moveTo>
                    <a:pt x="0" y="0"/>
                  </a:moveTo>
                  <a:lnTo>
                    <a:pt x="3848919" y="0"/>
                  </a:lnTo>
                </a:path>
              </a:pathLst>
            </a:custGeom>
            <a:ln w="8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68033" y="2192083"/>
              <a:ext cx="249345" cy="10062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836758" y="2192083"/>
              <a:ext cx="63605" cy="100624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7923251" y="2192083"/>
              <a:ext cx="248920" cy="100965"/>
            </a:xfrm>
            <a:custGeom>
              <a:avLst/>
              <a:gdLst/>
              <a:ahLst/>
              <a:cxnLst/>
              <a:rect l="l" t="t" r="r" b="b"/>
              <a:pathLst>
                <a:path w="248920" h="100964">
                  <a:moveTo>
                    <a:pt x="59575" y="27736"/>
                  </a:moveTo>
                  <a:lnTo>
                    <a:pt x="47866" y="27736"/>
                  </a:lnTo>
                  <a:lnTo>
                    <a:pt x="47866" y="75120"/>
                  </a:lnTo>
                  <a:lnTo>
                    <a:pt x="46050" y="80581"/>
                  </a:lnTo>
                  <a:lnTo>
                    <a:pt x="38760" y="88658"/>
                  </a:lnTo>
                  <a:lnTo>
                    <a:pt x="33693" y="90601"/>
                  </a:lnTo>
                  <a:lnTo>
                    <a:pt x="22110" y="90601"/>
                  </a:lnTo>
                  <a:lnTo>
                    <a:pt x="18211" y="88912"/>
                  </a:lnTo>
                  <a:lnTo>
                    <a:pt x="13004" y="82143"/>
                  </a:lnTo>
                  <a:lnTo>
                    <a:pt x="11709" y="77203"/>
                  </a:lnTo>
                  <a:lnTo>
                    <a:pt x="11709" y="27736"/>
                  </a:lnTo>
                  <a:lnTo>
                    <a:pt x="0" y="27736"/>
                  </a:lnTo>
                  <a:lnTo>
                    <a:pt x="0" y="80708"/>
                  </a:lnTo>
                  <a:lnTo>
                    <a:pt x="2082" y="88138"/>
                  </a:lnTo>
                  <a:lnTo>
                    <a:pt x="6375" y="93078"/>
                  </a:lnTo>
                  <a:lnTo>
                    <a:pt x="10541" y="98158"/>
                  </a:lnTo>
                  <a:lnTo>
                    <a:pt x="16776" y="100634"/>
                  </a:lnTo>
                  <a:lnTo>
                    <a:pt x="29921" y="100634"/>
                  </a:lnTo>
                  <a:lnTo>
                    <a:pt x="46177" y="90601"/>
                  </a:lnTo>
                  <a:lnTo>
                    <a:pt x="47866" y="87998"/>
                  </a:lnTo>
                  <a:lnTo>
                    <a:pt x="47866" y="98933"/>
                  </a:lnTo>
                  <a:lnTo>
                    <a:pt x="59575" y="98933"/>
                  </a:lnTo>
                  <a:lnTo>
                    <a:pt x="59575" y="87998"/>
                  </a:lnTo>
                  <a:lnTo>
                    <a:pt x="59575" y="27736"/>
                  </a:lnTo>
                  <a:close/>
                </a:path>
                <a:path w="248920" h="100964">
                  <a:moveTo>
                    <a:pt x="139306" y="47523"/>
                  </a:moveTo>
                  <a:lnTo>
                    <a:pt x="136702" y="39446"/>
                  </a:lnTo>
                  <a:lnTo>
                    <a:pt x="133362" y="35928"/>
                  </a:lnTo>
                  <a:lnTo>
                    <a:pt x="126555" y="28778"/>
                  </a:lnTo>
                  <a:lnTo>
                    <a:pt x="118884" y="26035"/>
                  </a:lnTo>
                  <a:lnTo>
                    <a:pt x="104711" y="26035"/>
                  </a:lnTo>
                  <a:lnTo>
                    <a:pt x="100799" y="26555"/>
                  </a:lnTo>
                  <a:lnTo>
                    <a:pt x="92735" y="28117"/>
                  </a:lnTo>
                  <a:lnTo>
                    <a:pt x="88582" y="29425"/>
                  </a:lnTo>
                  <a:lnTo>
                    <a:pt x="84416" y="30988"/>
                  </a:lnTo>
                  <a:lnTo>
                    <a:pt x="84416" y="41795"/>
                  </a:lnTo>
                  <a:lnTo>
                    <a:pt x="87922" y="39966"/>
                  </a:lnTo>
                  <a:lnTo>
                    <a:pt x="91567" y="38531"/>
                  </a:lnTo>
                  <a:lnTo>
                    <a:pt x="99377" y="36449"/>
                  </a:lnTo>
                  <a:lnTo>
                    <a:pt x="103276" y="35928"/>
                  </a:lnTo>
                  <a:lnTo>
                    <a:pt x="113817" y="35928"/>
                  </a:lnTo>
                  <a:lnTo>
                    <a:pt x="118757" y="37490"/>
                  </a:lnTo>
                  <a:lnTo>
                    <a:pt x="122262" y="40360"/>
                  </a:lnTo>
                  <a:lnTo>
                    <a:pt x="125780" y="43357"/>
                  </a:lnTo>
                  <a:lnTo>
                    <a:pt x="127596" y="47523"/>
                  </a:lnTo>
                  <a:lnTo>
                    <a:pt x="127596" y="54025"/>
                  </a:lnTo>
                  <a:lnTo>
                    <a:pt x="127596" y="63144"/>
                  </a:lnTo>
                  <a:lnTo>
                    <a:pt x="127596" y="73418"/>
                  </a:lnTo>
                  <a:lnTo>
                    <a:pt x="125653" y="79540"/>
                  </a:lnTo>
                  <a:lnTo>
                    <a:pt x="121742" y="84099"/>
                  </a:lnTo>
                  <a:lnTo>
                    <a:pt x="117843" y="88785"/>
                  </a:lnTo>
                  <a:lnTo>
                    <a:pt x="112636" y="90995"/>
                  </a:lnTo>
                  <a:lnTo>
                    <a:pt x="101460" y="90995"/>
                  </a:lnTo>
                  <a:lnTo>
                    <a:pt x="97688" y="89827"/>
                  </a:lnTo>
                  <a:lnTo>
                    <a:pt x="94957" y="87350"/>
                  </a:lnTo>
                  <a:lnTo>
                    <a:pt x="92227" y="85013"/>
                  </a:lnTo>
                  <a:lnTo>
                    <a:pt x="90919" y="81622"/>
                  </a:lnTo>
                  <a:lnTo>
                    <a:pt x="90919" y="72250"/>
                  </a:lnTo>
                  <a:lnTo>
                    <a:pt x="92735" y="68605"/>
                  </a:lnTo>
                  <a:lnTo>
                    <a:pt x="96380" y="66395"/>
                  </a:lnTo>
                  <a:lnTo>
                    <a:pt x="100025" y="64312"/>
                  </a:lnTo>
                  <a:lnTo>
                    <a:pt x="106527" y="63144"/>
                  </a:lnTo>
                  <a:lnTo>
                    <a:pt x="127596" y="63144"/>
                  </a:lnTo>
                  <a:lnTo>
                    <a:pt x="127596" y="54025"/>
                  </a:lnTo>
                  <a:lnTo>
                    <a:pt x="100545" y="54025"/>
                  </a:lnTo>
                  <a:lnTo>
                    <a:pt x="92608" y="56108"/>
                  </a:lnTo>
                  <a:lnTo>
                    <a:pt x="81813" y="64312"/>
                  </a:lnTo>
                  <a:lnTo>
                    <a:pt x="79209" y="70294"/>
                  </a:lnTo>
                  <a:lnTo>
                    <a:pt x="79209" y="85140"/>
                  </a:lnTo>
                  <a:lnTo>
                    <a:pt x="81292" y="90601"/>
                  </a:lnTo>
                  <a:lnTo>
                    <a:pt x="89877" y="98679"/>
                  </a:lnTo>
                  <a:lnTo>
                    <a:pt x="95732" y="100634"/>
                  </a:lnTo>
                  <a:lnTo>
                    <a:pt x="108737" y="100634"/>
                  </a:lnTo>
                  <a:lnTo>
                    <a:pt x="127596" y="88138"/>
                  </a:lnTo>
                  <a:lnTo>
                    <a:pt x="127596" y="98933"/>
                  </a:lnTo>
                  <a:lnTo>
                    <a:pt x="139306" y="98933"/>
                  </a:lnTo>
                  <a:lnTo>
                    <a:pt x="139306" y="88138"/>
                  </a:lnTo>
                  <a:lnTo>
                    <a:pt x="139306" y="63144"/>
                  </a:lnTo>
                  <a:lnTo>
                    <a:pt x="139306" y="47523"/>
                  </a:lnTo>
                  <a:close/>
                </a:path>
                <a:path w="248920" h="100964">
                  <a:moveTo>
                    <a:pt x="175082" y="0"/>
                  </a:moveTo>
                  <a:lnTo>
                    <a:pt x="163372" y="0"/>
                  </a:lnTo>
                  <a:lnTo>
                    <a:pt x="163372" y="98933"/>
                  </a:lnTo>
                  <a:lnTo>
                    <a:pt x="175082" y="98933"/>
                  </a:lnTo>
                  <a:lnTo>
                    <a:pt x="175082" y="0"/>
                  </a:lnTo>
                  <a:close/>
                </a:path>
                <a:path w="248920" h="100964">
                  <a:moveTo>
                    <a:pt x="248691" y="73558"/>
                  </a:moveTo>
                  <a:lnTo>
                    <a:pt x="215531" y="55981"/>
                  </a:lnTo>
                  <a:lnTo>
                    <a:pt x="211366" y="54419"/>
                  </a:lnTo>
                  <a:lnTo>
                    <a:pt x="207200" y="51295"/>
                  </a:lnTo>
                  <a:lnTo>
                    <a:pt x="206159" y="49212"/>
                  </a:lnTo>
                  <a:lnTo>
                    <a:pt x="206159" y="42964"/>
                  </a:lnTo>
                  <a:lnTo>
                    <a:pt x="207594" y="40360"/>
                  </a:lnTo>
                  <a:lnTo>
                    <a:pt x="213321" y="36715"/>
                  </a:lnTo>
                  <a:lnTo>
                    <a:pt x="217741" y="35801"/>
                  </a:lnTo>
                  <a:lnTo>
                    <a:pt x="227368" y="35801"/>
                  </a:lnTo>
                  <a:lnTo>
                    <a:pt x="244919" y="40881"/>
                  </a:lnTo>
                  <a:lnTo>
                    <a:pt x="244919" y="29819"/>
                  </a:lnTo>
                  <a:lnTo>
                    <a:pt x="241668" y="28638"/>
                  </a:lnTo>
                  <a:lnTo>
                    <a:pt x="238163" y="27736"/>
                  </a:lnTo>
                  <a:lnTo>
                    <a:pt x="230492" y="26428"/>
                  </a:lnTo>
                  <a:lnTo>
                    <a:pt x="226453" y="26035"/>
                  </a:lnTo>
                  <a:lnTo>
                    <a:pt x="213321" y="26035"/>
                  </a:lnTo>
                  <a:lnTo>
                    <a:pt x="206552" y="27863"/>
                  </a:lnTo>
                  <a:lnTo>
                    <a:pt x="197192" y="35153"/>
                  </a:lnTo>
                  <a:lnTo>
                    <a:pt x="194843" y="40360"/>
                  </a:lnTo>
                  <a:lnTo>
                    <a:pt x="194843" y="52590"/>
                  </a:lnTo>
                  <a:lnTo>
                    <a:pt x="196405" y="56896"/>
                  </a:lnTo>
                  <a:lnTo>
                    <a:pt x="202780" y="63144"/>
                  </a:lnTo>
                  <a:lnTo>
                    <a:pt x="208114" y="65481"/>
                  </a:lnTo>
                  <a:lnTo>
                    <a:pt x="226720" y="69519"/>
                  </a:lnTo>
                  <a:lnTo>
                    <a:pt x="231394" y="71208"/>
                  </a:lnTo>
                  <a:lnTo>
                    <a:pt x="235559" y="74599"/>
                  </a:lnTo>
                  <a:lnTo>
                    <a:pt x="236728" y="77063"/>
                  </a:lnTo>
                  <a:lnTo>
                    <a:pt x="236728" y="83705"/>
                  </a:lnTo>
                  <a:lnTo>
                    <a:pt x="235165" y="86436"/>
                  </a:lnTo>
                  <a:lnTo>
                    <a:pt x="229311" y="90081"/>
                  </a:lnTo>
                  <a:lnTo>
                    <a:pt x="225018" y="90995"/>
                  </a:lnTo>
                  <a:lnTo>
                    <a:pt x="215392" y="90995"/>
                  </a:lnTo>
                  <a:lnTo>
                    <a:pt x="211239" y="90474"/>
                  </a:lnTo>
                  <a:lnTo>
                    <a:pt x="202907" y="88265"/>
                  </a:lnTo>
                  <a:lnTo>
                    <a:pt x="198615" y="86575"/>
                  </a:lnTo>
                  <a:lnTo>
                    <a:pt x="194322" y="84226"/>
                  </a:lnTo>
                  <a:lnTo>
                    <a:pt x="194322" y="96329"/>
                  </a:lnTo>
                  <a:lnTo>
                    <a:pt x="198882" y="97891"/>
                  </a:lnTo>
                  <a:lnTo>
                    <a:pt x="203174" y="98933"/>
                  </a:lnTo>
                  <a:lnTo>
                    <a:pt x="211493" y="100241"/>
                  </a:lnTo>
                  <a:lnTo>
                    <a:pt x="215392" y="100634"/>
                  </a:lnTo>
                  <a:lnTo>
                    <a:pt x="228409" y="100634"/>
                  </a:lnTo>
                  <a:lnTo>
                    <a:pt x="235686" y="98806"/>
                  </a:lnTo>
                  <a:lnTo>
                    <a:pt x="246100" y="91122"/>
                  </a:lnTo>
                  <a:lnTo>
                    <a:pt x="248691" y="85915"/>
                  </a:lnTo>
                  <a:lnTo>
                    <a:pt x="248691" y="73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23591" y="2218118"/>
              <a:ext cx="134493" cy="74589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8378373" y="2274874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3398" y="0"/>
                  </a:moveTo>
                  <a:lnTo>
                    <a:pt x="0" y="0"/>
                  </a:lnTo>
                  <a:lnTo>
                    <a:pt x="0" y="16141"/>
                  </a:lnTo>
                  <a:lnTo>
                    <a:pt x="13398" y="16141"/>
                  </a:lnTo>
                  <a:lnTo>
                    <a:pt x="13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459930" y="2192083"/>
              <a:ext cx="269897" cy="100624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8753881" y="2192083"/>
              <a:ext cx="12065" cy="99060"/>
            </a:xfrm>
            <a:custGeom>
              <a:avLst/>
              <a:gdLst/>
              <a:ahLst/>
              <a:cxnLst/>
              <a:rect l="l" t="t" r="r" b="b"/>
              <a:pathLst>
                <a:path w="12065" h="99060">
                  <a:moveTo>
                    <a:pt x="11709" y="27736"/>
                  </a:moveTo>
                  <a:lnTo>
                    <a:pt x="0" y="27736"/>
                  </a:lnTo>
                  <a:lnTo>
                    <a:pt x="0" y="98933"/>
                  </a:lnTo>
                  <a:lnTo>
                    <a:pt x="11709" y="98933"/>
                  </a:lnTo>
                  <a:lnTo>
                    <a:pt x="11709" y="27736"/>
                  </a:lnTo>
                  <a:close/>
                </a:path>
                <a:path w="12065" h="99060">
                  <a:moveTo>
                    <a:pt x="11709" y="0"/>
                  </a:moveTo>
                  <a:lnTo>
                    <a:pt x="0" y="0"/>
                  </a:lnTo>
                  <a:lnTo>
                    <a:pt x="0" y="14846"/>
                  </a:lnTo>
                  <a:lnTo>
                    <a:pt x="11709" y="14846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784976" y="2192083"/>
              <a:ext cx="139307" cy="10062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43664" y="2218118"/>
              <a:ext cx="216307" cy="74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492252"/>
            <a:ext cx="8152447" cy="11823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r>
              <a:rPr lang="en-US" dirty="0"/>
              <a:t>Ridge performs best across linear regression features 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8462" y="1974850"/>
          <a:ext cx="4191000" cy="338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0805" marR="13843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Train/Validation/ </a:t>
                      </a:r>
                      <a:r>
                        <a:rPr sz="1800" b="1" spc="-5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²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8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0.62477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Ridge</a:t>
                      </a:r>
                      <a:r>
                        <a:rPr sz="1800" spc="-1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6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Regression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0.62481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94">
                <a:tc>
                  <a:txBody>
                    <a:bodyPr/>
                    <a:lstStyle/>
                    <a:p>
                      <a:pPr marL="90805" marR="421005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spc="-1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Lasso </a:t>
                      </a:r>
                      <a:r>
                        <a:rPr sz="1800" spc="-9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0.62472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84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76898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ly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1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800" spc="-5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0.44392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88063" y="1933615"/>
          <a:ext cx="4191000" cy="360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0805" marR="3403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Cross-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²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8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ss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0.44575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Ridge</a:t>
                      </a:r>
                      <a:r>
                        <a:rPr sz="1800" spc="-12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6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Regression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0.44613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94">
                <a:tc>
                  <a:txBody>
                    <a:bodyPr/>
                    <a:lstStyle/>
                    <a:p>
                      <a:pPr marL="90805" marR="421005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spc="-1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Lasso </a:t>
                      </a:r>
                      <a:r>
                        <a:rPr sz="1800" spc="-9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4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0.44573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184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76898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ly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2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1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3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3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800" spc="-55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50" dirty="0">
                          <a:solidFill>
                            <a:srgbClr val="545454"/>
                          </a:solidFill>
                          <a:latin typeface="Verdana"/>
                          <a:cs typeface="Verdana"/>
                        </a:rPr>
                        <a:t>0.44575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83850" y="2825750"/>
            <a:ext cx="1371600" cy="1206500"/>
          </a:xfrm>
          <a:prstGeom prst="rect">
            <a:avLst/>
          </a:prstGeom>
          <a:ln w="12700">
            <a:solidFill>
              <a:srgbClr val="54545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2550">
              <a:lnSpc>
                <a:spcPts val="1810"/>
              </a:lnSpc>
              <a:spcBef>
                <a:spcPts val="110"/>
              </a:spcBef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[0.61579173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700"/>
              </a:lnSpc>
            </a:pPr>
            <a:r>
              <a:rPr sz="1600" spc="-140" dirty="0">
                <a:solidFill>
                  <a:srgbClr val="FF0000"/>
                </a:solidFill>
                <a:latin typeface="Verdana"/>
                <a:cs typeface="Verdana"/>
              </a:rPr>
              <a:t>-0.32579784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750"/>
              </a:lnSpc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0.59130861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750"/>
              </a:lnSpc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0.69818528</a:t>
            </a:r>
            <a:endParaRPr sz="1600">
              <a:latin typeface="Verdana"/>
              <a:cs typeface="Verdana"/>
            </a:endParaRPr>
          </a:p>
          <a:p>
            <a:pPr marL="82550">
              <a:lnSpc>
                <a:spcPts val="1810"/>
              </a:lnSpc>
            </a:pPr>
            <a:r>
              <a:rPr sz="1600" spc="-130" dirty="0">
                <a:solidFill>
                  <a:srgbClr val="545454"/>
                </a:solidFill>
                <a:latin typeface="Verdana"/>
                <a:cs typeface="Verdana"/>
              </a:rPr>
              <a:t>0.65115842]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3320" y="2513088"/>
            <a:ext cx="1410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65" dirty="0">
                <a:solidFill>
                  <a:srgbClr val="545454"/>
                </a:solidFill>
                <a:latin typeface="Tahoma"/>
                <a:cs typeface="Tahoma"/>
              </a:rPr>
              <a:t>R</a:t>
            </a:r>
            <a:r>
              <a:rPr sz="1300" b="1" spc="-100" dirty="0">
                <a:solidFill>
                  <a:srgbClr val="545454"/>
                </a:solidFill>
                <a:latin typeface="Tahoma"/>
                <a:cs typeface="Tahoma"/>
              </a:rPr>
              <a:t>I</a:t>
            </a:r>
            <a:r>
              <a:rPr sz="1300" b="1" spc="-220" dirty="0">
                <a:solidFill>
                  <a:srgbClr val="545454"/>
                </a:solidFill>
                <a:latin typeface="Tahoma"/>
                <a:cs typeface="Tahoma"/>
              </a:rPr>
              <a:t>D</a:t>
            </a:r>
            <a:r>
              <a:rPr sz="1300" b="1" spc="125" dirty="0">
                <a:solidFill>
                  <a:srgbClr val="545454"/>
                </a:solidFill>
                <a:latin typeface="Tahoma"/>
                <a:cs typeface="Tahoma"/>
              </a:rPr>
              <a:t>G</a:t>
            </a:r>
            <a:r>
              <a:rPr sz="1300" b="1" spc="-105" dirty="0">
                <a:solidFill>
                  <a:srgbClr val="545454"/>
                </a:solidFill>
                <a:latin typeface="Tahoma"/>
                <a:cs typeface="Tahoma"/>
              </a:rPr>
              <a:t>E</a:t>
            </a:r>
            <a:r>
              <a:rPr sz="1300" b="1" spc="130" dirty="0">
                <a:solidFill>
                  <a:srgbClr val="545454"/>
                </a:solidFill>
                <a:latin typeface="Tahoma"/>
                <a:cs typeface="Tahoma"/>
              </a:rPr>
              <a:t>C</a:t>
            </a:r>
            <a:r>
              <a:rPr sz="1300" b="1" spc="30" dirty="0">
                <a:solidFill>
                  <a:srgbClr val="545454"/>
                </a:solidFill>
                <a:latin typeface="Tahoma"/>
                <a:cs typeface="Tahoma"/>
              </a:rPr>
              <a:t>V</a:t>
            </a:r>
            <a:r>
              <a:rPr sz="1300" b="1" spc="5" dirty="0">
                <a:solidFill>
                  <a:srgbClr val="545454"/>
                </a:solidFill>
                <a:latin typeface="Tahoma"/>
                <a:cs typeface="Tahoma"/>
              </a:rPr>
              <a:t> </a:t>
            </a:r>
            <a:r>
              <a:rPr sz="1600" b="1" spc="100" dirty="0">
                <a:solidFill>
                  <a:srgbClr val="545454"/>
                </a:solidFill>
                <a:latin typeface="Tahoma"/>
                <a:cs typeface="Tahoma"/>
              </a:rPr>
              <a:t>A</a:t>
            </a:r>
            <a:r>
              <a:rPr sz="1300" b="1" spc="-60" dirty="0">
                <a:solidFill>
                  <a:srgbClr val="545454"/>
                </a:solidFill>
                <a:latin typeface="Tahoma"/>
                <a:cs typeface="Tahoma"/>
              </a:rPr>
              <a:t>RR</a:t>
            </a:r>
            <a:r>
              <a:rPr sz="1300" b="1" spc="-65" dirty="0">
                <a:solidFill>
                  <a:srgbClr val="545454"/>
                </a:solidFill>
                <a:latin typeface="Tahoma"/>
                <a:cs typeface="Tahoma"/>
              </a:rPr>
              <a:t>A</a:t>
            </a:r>
            <a:r>
              <a:rPr sz="1300" b="1" spc="-70" dirty="0">
                <a:solidFill>
                  <a:srgbClr val="545454"/>
                </a:solidFill>
                <a:latin typeface="Tahoma"/>
                <a:cs typeface="Tahoma"/>
              </a:rPr>
              <a:t>Y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353" y="790257"/>
            <a:ext cx="3880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500" dirty="0"/>
              <a:t>Conclusion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342688" y="1747520"/>
            <a:ext cx="9172911" cy="2882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647700" indent="-228600">
              <a:lnSpc>
                <a:spcPts val="2600"/>
              </a:lnSpc>
              <a:spcBef>
                <a:spcPts val="4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0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14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d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y</a:t>
            </a:r>
            <a:r>
              <a:rPr sz="2400" spc="150" dirty="0">
                <a:solidFill>
                  <a:srgbClr val="545454"/>
                </a:solidFill>
                <a:latin typeface="Verdana"/>
                <a:cs typeface="Verdana"/>
              </a:rPr>
              <a:t>’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114" dirty="0">
                <a:solidFill>
                  <a:srgbClr val="545454"/>
                </a:solidFill>
                <a:latin typeface="Verdana"/>
                <a:cs typeface="Verdana"/>
              </a:rPr>
              <a:t>g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545454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155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21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545454"/>
                </a:solidFill>
                <a:latin typeface="Verdana"/>
                <a:cs typeface="Verdana"/>
              </a:rPr>
              <a:t>80</a:t>
            </a:r>
            <a:r>
              <a:rPr sz="2400" spc="-725" dirty="0">
                <a:solidFill>
                  <a:srgbClr val="545454"/>
                </a:solidFill>
                <a:latin typeface="Verdana"/>
                <a:cs typeface="Verdana"/>
              </a:rPr>
              <a:t>%</a:t>
            </a:r>
            <a:r>
              <a:rPr sz="2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lang="en-US" sz="2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545454"/>
                </a:solidFill>
                <a:latin typeface="Verdana"/>
                <a:cs typeface="Verdana"/>
              </a:rPr>
              <a:t>f</a:t>
            </a:r>
            <a:r>
              <a:rPr sz="2400" spc="-2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545454"/>
                </a:solidFill>
                <a:latin typeface="Verdana"/>
                <a:cs typeface="Verdana"/>
              </a:rPr>
              <a:t>t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h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-305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27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545454"/>
                </a:solidFill>
                <a:latin typeface="Verdana"/>
                <a:cs typeface="Verdana"/>
              </a:rPr>
              <a:t>b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270" dirty="0">
                <a:solidFill>
                  <a:srgbClr val="545454"/>
                </a:solidFill>
                <a:latin typeface="Verdana"/>
                <a:cs typeface="Verdana"/>
              </a:rPr>
              <a:t>x</a:t>
            </a:r>
            <a:r>
              <a:rPr sz="2400" spc="-2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545454"/>
                </a:solidFill>
                <a:latin typeface="Verdana"/>
                <a:cs typeface="Verdana"/>
              </a:rPr>
              <a:t>ff</a:t>
            </a:r>
            <a:r>
              <a:rPr sz="2400" spc="-160" dirty="0">
                <a:solidFill>
                  <a:srgbClr val="545454"/>
                </a:solidFill>
                <a:latin typeface="Verdana"/>
                <a:cs typeface="Verdana"/>
              </a:rPr>
              <a:t>i</a:t>
            </a:r>
            <a:r>
              <a:rPr sz="2400" spc="345" dirty="0">
                <a:solidFill>
                  <a:srgbClr val="545454"/>
                </a:solidFill>
                <a:latin typeface="Verdana"/>
                <a:cs typeface="Verdana"/>
              </a:rPr>
              <a:t>c</a:t>
            </a:r>
            <a:r>
              <a:rPr sz="2400" spc="13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30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545454"/>
                </a:solidFill>
                <a:latin typeface="Verdana"/>
                <a:cs typeface="Verdana"/>
              </a:rPr>
              <a:t>r</a:t>
            </a:r>
            <a:r>
              <a:rPr sz="2400" spc="-6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v</a:t>
            </a:r>
            <a:r>
              <a:rPr sz="2400" spc="170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545454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545454"/>
                </a:solidFill>
                <a:latin typeface="Verdana"/>
                <a:cs typeface="Verdana"/>
              </a:rPr>
              <a:t>u</a:t>
            </a:r>
            <a:r>
              <a:rPr sz="2400" spc="90" dirty="0">
                <a:solidFill>
                  <a:srgbClr val="545454"/>
                </a:solidFill>
                <a:latin typeface="Verdana"/>
                <a:cs typeface="Verdana"/>
              </a:rPr>
              <a:t>e  </a:t>
            </a:r>
            <a:r>
              <a:rPr sz="2400" spc="-60" dirty="0">
                <a:solidFill>
                  <a:srgbClr val="545454"/>
                </a:solidFill>
                <a:latin typeface="Verdana"/>
                <a:cs typeface="Verdana"/>
              </a:rPr>
              <a:t>internationally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25" dirty="0">
                <a:solidFill>
                  <a:srgbClr val="545454"/>
                </a:solidFill>
                <a:latin typeface="Verdana"/>
                <a:cs typeface="Verdana"/>
              </a:rPr>
              <a:t>Thinking</a:t>
            </a:r>
            <a:r>
              <a:rPr sz="2400" spc="-36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545454"/>
                </a:solidFill>
                <a:latin typeface="Verdana"/>
                <a:cs typeface="Verdana"/>
              </a:rPr>
              <a:t>about</a:t>
            </a:r>
            <a:r>
              <a:rPr sz="2400" spc="-15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rgbClr val="545454"/>
                </a:solidFill>
                <a:latin typeface="Verdana"/>
                <a:cs typeface="Verdana"/>
              </a:rPr>
              <a:t>different</a:t>
            </a:r>
            <a:r>
              <a:rPr sz="2400" spc="-204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545454"/>
                </a:solidFill>
                <a:latin typeface="Verdana"/>
                <a:cs typeface="Verdana"/>
              </a:rPr>
              <a:t>audiences</a:t>
            </a:r>
            <a:r>
              <a:rPr sz="2400" spc="-38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545454"/>
                </a:solidFill>
                <a:latin typeface="Verdana"/>
                <a:cs typeface="Verdana"/>
              </a:rPr>
              <a:t>has</a:t>
            </a:r>
            <a:r>
              <a:rPr sz="2400" spc="-17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545454"/>
                </a:solidFill>
                <a:latin typeface="Verdana"/>
                <a:cs typeface="Verdana"/>
              </a:rPr>
              <a:t>become</a:t>
            </a:r>
            <a:r>
              <a:rPr sz="2400" spc="-300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lang="en-US" sz="2400" spc="114" dirty="0">
                <a:solidFill>
                  <a:srgbClr val="545454"/>
                </a:solidFill>
                <a:latin typeface="Verdana"/>
                <a:cs typeface="Verdana"/>
              </a:rPr>
              <a:t>important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80" dirty="0">
                <a:solidFill>
                  <a:srgbClr val="545454"/>
                </a:solidFill>
                <a:latin typeface="Verdana"/>
                <a:cs typeface="Verdana"/>
              </a:rPr>
              <a:t>Next steps to improve prediction model: </a:t>
            </a:r>
          </a:p>
          <a:p>
            <a:pPr marL="469900" lvl="1" indent="-228600">
              <a:lnSpc>
                <a:spcPct val="100000"/>
              </a:lnSpc>
              <a:spcBef>
                <a:spcPts val="3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 spc="-215" dirty="0">
                <a:solidFill>
                  <a:srgbClr val="545454"/>
                </a:solidFill>
                <a:latin typeface="Verdana"/>
                <a:cs typeface="Verdana"/>
              </a:rPr>
              <a:t>Location of filming </a:t>
            </a:r>
          </a:p>
          <a:p>
            <a:pPr marL="469900" lvl="1" indent="-228600">
              <a:lnSpc>
                <a:spcPct val="100000"/>
              </a:lnSpc>
              <a:spcBef>
                <a:spcPts val="3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 spc="-215" dirty="0">
                <a:solidFill>
                  <a:srgbClr val="545454"/>
                </a:solidFill>
                <a:latin typeface="Verdana"/>
                <a:cs typeface="Verdana"/>
              </a:rPr>
              <a:t>Plot </a:t>
            </a:r>
          </a:p>
          <a:p>
            <a:pPr marL="469900" lvl="1" indent="-228600">
              <a:lnSpc>
                <a:spcPct val="100000"/>
              </a:lnSpc>
              <a:spcBef>
                <a:spcPts val="320"/>
              </a:spcBef>
              <a:buSzPct val="8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 spc="-215" dirty="0">
                <a:solidFill>
                  <a:srgbClr val="545454"/>
                </a:solidFill>
                <a:latin typeface="Verdana"/>
                <a:cs typeface="Verdana"/>
              </a:rPr>
              <a:t>Production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11FB6-082D-184C-B8C9-1F6445809F96}"/>
              </a:ext>
            </a:extLst>
          </p:cNvPr>
          <p:cNvSpPr txBox="1"/>
          <p:nvPr/>
        </p:nvSpPr>
        <p:spPr>
          <a:xfrm>
            <a:off x="3657600" y="3059668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4000" spc="500" dirty="0">
                <a:solidFill>
                  <a:srgbClr val="2A2A2A"/>
                </a:solidFill>
                <a:latin typeface="Verdana"/>
                <a:ea typeface="+mj-ea"/>
                <a:cs typeface="Verdana"/>
              </a:rPr>
              <a:t>THANK YOU</a:t>
            </a:r>
            <a:r>
              <a:rPr lang="en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79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201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MT</vt:lpstr>
      <vt:lpstr>Calibri</vt:lpstr>
      <vt:lpstr>Tahoma</vt:lpstr>
      <vt:lpstr>Verdana</vt:lpstr>
      <vt:lpstr>Office Theme</vt:lpstr>
      <vt:lpstr>PowerPoint Presentation</vt:lpstr>
      <vt:lpstr>Initial hypotheses on worldwide gross </vt:lpstr>
      <vt:lpstr>Setting up the model</vt:lpstr>
      <vt:lpstr>Initial EDA: high actor scores appear to be correlated with worldwide gross ex US </vt:lpstr>
      <vt:lpstr>R2 is 0.625 for linear regression model </vt:lpstr>
      <vt:lpstr>Ridge performs best across linear regression features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a7zan a7zan</dc:creator>
  <cp:lastModifiedBy>a7zan a7zan</cp:lastModifiedBy>
  <cp:revision>15</cp:revision>
  <dcterms:created xsi:type="dcterms:W3CDTF">2021-10-22T21:51:56Z</dcterms:created>
  <dcterms:modified xsi:type="dcterms:W3CDTF">2021-10-24T06:26:44Z</dcterms:modified>
</cp:coreProperties>
</file>