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8288000" cy="10287000"/>
  <p:notesSz cx="6858000" cy="9144000"/>
  <p:embeddedFontLst>
    <p:embeddedFont>
      <p:font typeface="Chunk Five" charset="1" panose="00000500000000000000"/>
      <p:regular r:id="rId35"/>
    </p:embeddedFont>
    <p:embeddedFont>
      <p:font typeface="Canva Sans" charset="1" panose="020B0503030501040103"/>
      <p:regular r:id="rId36"/>
    </p:embeddedFont>
    <p:embeddedFont>
      <p:font typeface="Canva Sans Bold" charset="1" panose="020B0803030501040103"/>
      <p:regular r:id="rId37"/>
    </p:embeddedFont>
    <p:embeddedFont>
      <p:font typeface="Public Sans Bold" charset="1" panose="00000000000000000000"/>
      <p:regular r:id="rId38"/>
    </p:embeddedFont>
    <p:embeddedFont>
      <p:font typeface="Public Sans" charset="1" panose="00000000000000000000"/>
      <p:regular r:id="rId39"/>
    </p:embeddedFont>
    <p:embeddedFont>
      <p:font typeface="Canva Sans Italics" charset="1" panose="020B0503030501040103"/>
      <p:regular r:id="rId40"/>
    </p:embeddedFont>
    <p:embeddedFont>
      <p:font typeface="Raleway Bold" charset="1" panose="020B0803030101060003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png" Type="http://schemas.openxmlformats.org/officeDocument/2006/relationships/image"/><Relationship Id="rId4" Target="../media/image38.png" Type="http://schemas.openxmlformats.org/officeDocument/2006/relationships/image"/><Relationship Id="rId5" Target="../media/image3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42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43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44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47.png" Type="http://schemas.openxmlformats.org/officeDocument/2006/relationships/image"/><Relationship Id="rId5" Target="../media/image48.svg" Type="http://schemas.openxmlformats.org/officeDocument/2006/relationships/image"/><Relationship Id="rId6" Target="../media/image49.png" Type="http://schemas.openxmlformats.org/officeDocument/2006/relationships/image"/><Relationship Id="rId7" Target="../media/image50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Relationship Id="rId3" Target="../media/image52.svg" Type="http://schemas.openxmlformats.org/officeDocument/2006/relationships/image"/><Relationship Id="rId4" Target="../media/image53.png" Type="http://schemas.openxmlformats.org/officeDocument/2006/relationships/image"/><Relationship Id="rId5" Target="../media/image54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7.png" Type="http://schemas.openxmlformats.org/officeDocument/2006/relationships/image"/><Relationship Id="rId3" Target="../media/image58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eprints.intimal.edu.my/1575/1/jods2022_01.pdf" TargetMode="External" Type="http://schemas.openxmlformats.org/officeDocument/2006/relationships/hyperlink"/><Relationship Id="rId3" Target="https://www.kaggle.com/lava18/google-play-store-apps" TargetMode="External" Type="http://schemas.openxmlformats.org/officeDocument/2006/relationships/hyperlink"/><Relationship Id="rId4" Target="https://jscer.org/wp-content/uploads/2023-Volume%206-Issue%204/Google%20playstore%20reviews%20prediction%20using%20ML%20and%20NLP%2021.pdf" TargetMode="External" Type="http://schemas.openxmlformats.org/officeDocument/2006/relationships/hyperlink"/><Relationship Id="rId5" Target="https://arxiv.org/abs/1708.04968" TargetMode="External" Type="http://schemas.openxmlformats.org/officeDocument/2006/relationships/hyperlink"/><Relationship Id="rId6" Target="https://arxiv.org/abs/2006.09739v1" TargetMode="External" Type="http://schemas.openxmlformats.org/officeDocument/2006/relationships/hyperlink"/><Relationship Id="rId7" Target="https://fbj.springeropen.com/articles/10.1186/s43093-022-00114-y" TargetMode="External" Type="http://schemas.openxmlformats.org/officeDocument/2006/relationships/hyperlink"/><Relationship Id="rId8" Target="https://ieeexplore.ieee.org/document/9515087" TargetMode="External" Type="http://schemas.openxmlformats.org/officeDocument/2006/relationships/hyperlink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7657" y="6935366"/>
            <a:ext cx="8344216" cy="2674839"/>
            <a:chOff x="0" y="0"/>
            <a:chExt cx="2197654" cy="7044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97654" cy="704484"/>
            </a:xfrm>
            <a:custGeom>
              <a:avLst/>
              <a:gdLst/>
              <a:ahLst/>
              <a:cxnLst/>
              <a:rect r="r" b="b" t="t" l="l"/>
              <a:pathLst>
                <a:path h="704484" w="2197654">
                  <a:moveTo>
                    <a:pt x="47319" y="0"/>
                  </a:moveTo>
                  <a:lnTo>
                    <a:pt x="2150335" y="0"/>
                  </a:lnTo>
                  <a:cubicBezTo>
                    <a:pt x="2176468" y="0"/>
                    <a:pt x="2197654" y="21185"/>
                    <a:pt x="2197654" y="47319"/>
                  </a:cubicBezTo>
                  <a:lnTo>
                    <a:pt x="2197654" y="657166"/>
                  </a:lnTo>
                  <a:cubicBezTo>
                    <a:pt x="2197654" y="683299"/>
                    <a:pt x="2176468" y="704484"/>
                    <a:pt x="2150335" y="704484"/>
                  </a:cubicBezTo>
                  <a:lnTo>
                    <a:pt x="47319" y="704484"/>
                  </a:lnTo>
                  <a:cubicBezTo>
                    <a:pt x="21185" y="704484"/>
                    <a:pt x="0" y="683299"/>
                    <a:pt x="0" y="657166"/>
                  </a:cubicBezTo>
                  <a:lnTo>
                    <a:pt x="0" y="47319"/>
                  </a:lnTo>
                  <a:cubicBezTo>
                    <a:pt x="0" y="21185"/>
                    <a:pt x="21185" y="0"/>
                    <a:pt x="47319" y="0"/>
                  </a:cubicBezTo>
                  <a:close/>
                </a:path>
              </a:pathLst>
            </a:custGeom>
            <a:solidFill>
              <a:srgbClr val="98C1B9"/>
            </a:solidFill>
            <a:ln w="38100" cap="rnd">
              <a:solidFill>
                <a:srgbClr val="000000"/>
              </a:solidFill>
              <a:prstDash val="dash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2197654" cy="6854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16918" y="-975022"/>
            <a:ext cx="11177620" cy="12853503"/>
            <a:chOff x="0" y="0"/>
            <a:chExt cx="2943900" cy="338528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43900" cy="3385285"/>
            </a:xfrm>
            <a:custGeom>
              <a:avLst/>
              <a:gdLst/>
              <a:ahLst/>
              <a:cxnLst/>
              <a:rect r="r" b="b" t="t" l="l"/>
              <a:pathLst>
                <a:path h="3385285" w="2943900">
                  <a:moveTo>
                    <a:pt x="35324" y="0"/>
                  </a:moveTo>
                  <a:lnTo>
                    <a:pt x="2908576" y="0"/>
                  </a:lnTo>
                  <a:cubicBezTo>
                    <a:pt x="2928085" y="0"/>
                    <a:pt x="2943900" y="15815"/>
                    <a:pt x="2943900" y="35324"/>
                  </a:cubicBezTo>
                  <a:lnTo>
                    <a:pt x="2943900" y="3349961"/>
                  </a:lnTo>
                  <a:cubicBezTo>
                    <a:pt x="2943900" y="3369470"/>
                    <a:pt x="2928085" y="3385285"/>
                    <a:pt x="2908576" y="3385285"/>
                  </a:cubicBezTo>
                  <a:lnTo>
                    <a:pt x="35324" y="3385285"/>
                  </a:lnTo>
                  <a:cubicBezTo>
                    <a:pt x="15815" y="3385285"/>
                    <a:pt x="0" y="3369470"/>
                    <a:pt x="0" y="3349961"/>
                  </a:cubicBezTo>
                  <a:lnTo>
                    <a:pt x="0" y="35324"/>
                  </a:lnTo>
                  <a:cubicBezTo>
                    <a:pt x="0" y="15815"/>
                    <a:pt x="15815" y="0"/>
                    <a:pt x="35324" y="0"/>
                  </a:cubicBezTo>
                  <a:close/>
                </a:path>
              </a:pathLst>
            </a:custGeom>
            <a:solidFill>
              <a:srgbClr val="DEEDE6"/>
            </a:solidFill>
            <a:ln w="38100" cap="rnd">
              <a:solidFill>
                <a:srgbClr val="000000"/>
              </a:solidFill>
              <a:prstDash val="dash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2943900" cy="33662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700000">
            <a:off x="11803122" y="6311999"/>
            <a:ext cx="7933138" cy="3814009"/>
            <a:chOff x="0" y="0"/>
            <a:chExt cx="660400" cy="317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V="true">
            <a:off x="14739457" y="7133239"/>
            <a:ext cx="5491065" cy="554724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5073965" y="7518706"/>
            <a:ext cx="5390664" cy="539066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-5400000">
            <a:off x="15318789" y="7870985"/>
            <a:ext cx="1159480" cy="1159480"/>
          </a:xfrm>
          <a:custGeom>
            <a:avLst/>
            <a:gdLst/>
            <a:ahLst/>
            <a:cxnLst/>
            <a:rect r="r" b="b" t="t" l="l"/>
            <a:pathLst>
              <a:path h="1159480" w="1159480">
                <a:moveTo>
                  <a:pt x="0" y="0"/>
                </a:moveTo>
                <a:lnTo>
                  <a:pt x="1159480" y="0"/>
                </a:lnTo>
                <a:lnTo>
                  <a:pt x="1159480" y="1159480"/>
                </a:lnTo>
                <a:lnTo>
                  <a:pt x="0" y="1159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6478269" y="7870985"/>
            <a:ext cx="1159480" cy="1159480"/>
          </a:xfrm>
          <a:custGeom>
            <a:avLst/>
            <a:gdLst/>
            <a:ahLst/>
            <a:cxnLst/>
            <a:rect r="r" b="b" t="t" l="l"/>
            <a:pathLst>
              <a:path h="1159480" w="1159480">
                <a:moveTo>
                  <a:pt x="0" y="0"/>
                </a:moveTo>
                <a:lnTo>
                  <a:pt x="1159480" y="0"/>
                </a:lnTo>
                <a:lnTo>
                  <a:pt x="1159480" y="1159480"/>
                </a:lnTo>
                <a:lnTo>
                  <a:pt x="0" y="11594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true" rot="0">
            <a:off x="17637749" y="7870985"/>
            <a:ext cx="1159480" cy="1159480"/>
          </a:xfrm>
          <a:custGeom>
            <a:avLst/>
            <a:gdLst/>
            <a:ahLst/>
            <a:cxnLst/>
            <a:rect r="r" b="b" t="t" l="l"/>
            <a:pathLst>
              <a:path h="1159480" w="1159480">
                <a:moveTo>
                  <a:pt x="1159480" y="1159480"/>
                </a:moveTo>
                <a:lnTo>
                  <a:pt x="0" y="1159480"/>
                </a:lnTo>
                <a:lnTo>
                  <a:pt x="0" y="0"/>
                </a:lnTo>
                <a:lnTo>
                  <a:pt x="1159480" y="0"/>
                </a:lnTo>
                <a:lnTo>
                  <a:pt x="1159480" y="115948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4159309" y="9030465"/>
            <a:ext cx="1159480" cy="1159480"/>
          </a:xfrm>
          <a:custGeom>
            <a:avLst/>
            <a:gdLst/>
            <a:ahLst/>
            <a:cxnLst/>
            <a:rect r="r" b="b" t="t" l="l"/>
            <a:pathLst>
              <a:path h="1159480" w="1159480">
                <a:moveTo>
                  <a:pt x="0" y="0"/>
                </a:moveTo>
                <a:lnTo>
                  <a:pt x="1159480" y="0"/>
                </a:lnTo>
                <a:lnTo>
                  <a:pt x="1159480" y="1159480"/>
                </a:lnTo>
                <a:lnTo>
                  <a:pt x="0" y="11594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5400000">
            <a:off x="15318789" y="9030465"/>
            <a:ext cx="1159480" cy="1159480"/>
          </a:xfrm>
          <a:custGeom>
            <a:avLst/>
            <a:gdLst/>
            <a:ahLst/>
            <a:cxnLst/>
            <a:rect r="r" b="b" t="t" l="l"/>
            <a:pathLst>
              <a:path h="1159480" w="1159480">
                <a:moveTo>
                  <a:pt x="0" y="0"/>
                </a:moveTo>
                <a:lnTo>
                  <a:pt x="1159480" y="0"/>
                </a:lnTo>
                <a:lnTo>
                  <a:pt x="1159480" y="1159480"/>
                </a:lnTo>
                <a:lnTo>
                  <a:pt x="0" y="11594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17637749" y="9030465"/>
            <a:ext cx="1159480" cy="1159480"/>
          </a:xfrm>
          <a:custGeom>
            <a:avLst/>
            <a:gdLst/>
            <a:ahLst/>
            <a:cxnLst/>
            <a:rect r="r" b="b" t="t" l="l"/>
            <a:pathLst>
              <a:path h="1159480" w="1159480">
                <a:moveTo>
                  <a:pt x="0" y="0"/>
                </a:moveTo>
                <a:lnTo>
                  <a:pt x="1159480" y="0"/>
                </a:lnTo>
                <a:lnTo>
                  <a:pt x="1159480" y="1159480"/>
                </a:lnTo>
                <a:lnTo>
                  <a:pt x="0" y="11594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616448" y="1028700"/>
            <a:ext cx="5664593" cy="5228855"/>
          </a:xfrm>
          <a:custGeom>
            <a:avLst/>
            <a:gdLst/>
            <a:ahLst/>
            <a:cxnLst/>
            <a:rect r="r" b="b" t="t" l="l"/>
            <a:pathLst>
              <a:path h="5228855" w="5664593">
                <a:moveTo>
                  <a:pt x="0" y="0"/>
                </a:moveTo>
                <a:lnTo>
                  <a:pt x="5664592" y="0"/>
                </a:lnTo>
                <a:lnTo>
                  <a:pt x="5664592" y="5228855"/>
                </a:lnTo>
                <a:lnTo>
                  <a:pt x="0" y="5228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028700" y="1315772"/>
            <a:ext cx="9158466" cy="549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sz="8250">
                <a:solidFill>
                  <a:srgbClr val="000000"/>
                </a:solidFill>
                <a:latin typeface="Chunk Five"/>
                <a:ea typeface="Chunk Five"/>
                <a:cs typeface="Chunk Five"/>
                <a:sym typeface="Chunk Five"/>
              </a:rPr>
              <a:t>DATA MINING  DSAI 4102</a:t>
            </a:r>
          </a:p>
          <a:p>
            <a:pPr algn="ctr">
              <a:lnSpc>
                <a:spcPts val="7719"/>
              </a:lnSpc>
            </a:pPr>
          </a:p>
          <a:p>
            <a:pPr algn="l">
              <a:lnSpc>
                <a:spcPts val="4635"/>
              </a:lnSpc>
            </a:pPr>
            <a:r>
              <a:rPr lang="en-US" sz="3408">
                <a:solidFill>
                  <a:srgbClr val="227C9D"/>
                </a:solidFill>
                <a:latin typeface="Chunk Five"/>
                <a:ea typeface="Chunk Five"/>
                <a:cs typeface="Chunk Five"/>
                <a:sym typeface="Chunk Five"/>
              </a:rPr>
              <a:t>SUCCESS PREDICTION AND RECOMMENDATION SYSTEMS FOR GOOGLE APPS BASED ON RATING AND SENTIMENT DISCREPANCIES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7338854"/>
            <a:ext cx="7243017" cy="2271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25"/>
              </a:lnSpc>
            </a:pPr>
            <a:r>
              <a:rPr lang="en-US" sz="2535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Najla Zuhir</a:t>
            </a:r>
          </a:p>
          <a:p>
            <a:pPr algn="just">
              <a:lnSpc>
                <a:spcPts val="3625"/>
              </a:lnSpc>
            </a:pPr>
            <a:r>
              <a:rPr lang="en-US" sz="2535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Parvathy Premkumar</a:t>
            </a:r>
          </a:p>
          <a:p>
            <a:pPr algn="just">
              <a:lnSpc>
                <a:spcPts val="3625"/>
              </a:lnSpc>
            </a:pPr>
            <a:r>
              <a:rPr lang="en-US" sz="2535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Amna Mohammad Salim</a:t>
            </a:r>
          </a:p>
          <a:p>
            <a:pPr algn="just">
              <a:lnSpc>
                <a:spcPts val="3625"/>
              </a:lnSpc>
            </a:pPr>
          </a:p>
          <a:p>
            <a:pPr algn="just">
              <a:lnSpc>
                <a:spcPts val="3625"/>
              </a:lnSpc>
            </a:pPr>
            <a:r>
              <a:rPr lang="en-US" sz="2535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SUPERVISOR: DR. MOSHIUR FARAZI</a:t>
            </a:r>
          </a:p>
        </p:txBody>
      </p:sp>
      <p:grpSp>
        <p:nvGrpSpPr>
          <p:cNvPr name="Group 22" id="22"/>
          <p:cNvGrpSpPr/>
          <p:nvPr/>
        </p:nvGrpSpPr>
        <p:grpSpPr>
          <a:xfrm rot="8175112">
            <a:off x="-3657339" y="-2213022"/>
            <a:ext cx="7966496" cy="3830046"/>
            <a:chOff x="0" y="0"/>
            <a:chExt cx="660400" cy="3175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7583202" y="9551357"/>
            <a:ext cx="438998" cy="403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020018" y="-40309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6936209" y="6807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8020018" y="17645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10800000">
            <a:off x="16936209" y="17645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5400000">
            <a:off x="14670341" y="-40309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10800000">
            <a:off x="14670341" y="6807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71743" y="8831872"/>
            <a:ext cx="718097" cy="718097"/>
          </a:xfrm>
          <a:custGeom>
            <a:avLst/>
            <a:gdLst/>
            <a:ahLst/>
            <a:cxnLst/>
            <a:rect r="r" b="b" t="t" l="l"/>
            <a:pathLst>
              <a:path h="718097" w="718097">
                <a:moveTo>
                  <a:pt x="0" y="0"/>
                </a:moveTo>
                <a:lnTo>
                  <a:pt x="718097" y="0"/>
                </a:lnTo>
                <a:lnTo>
                  <a:pt x="718097" y="718098"/>
                </a:lnTo>
                <a:lnTo>
                  <a:pt x="0" y="718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11046" y="9568903"/>
            <a:ext cx="718097" cy="718097"/>
          </a:xfrm>
          <a:custGeom>
            <a:avLst/>
            <a:gdLst/>
            <a:ahLst/>
            <a:cxnLst/>
            <a:rect r="r" b="b" t="t" l="l"/>
            <a:pathLst>
              <a:path h="718097" w="718097">
                <a:moveTo>
                  <a:pt x="0" y="0"/>
                </a:moveTo>
                <a:lnTo>
                  <a:pt x="718097" y="0"/>
                </a:lnTo>
                <a:lnTo>
                  <a:pt x="718097" y="718097"/>
                </a:lnTo>
                <a:lnTo>
                  <a:pt x="0" y="7180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2700000">
            <a:off x="-3166134" y="-3769758"/>
            <a:ext cx="7415398" cy="3565095"/>
            <a:chOff x="0" y="0"/>
            <a:chExt cx="660400" cy="3175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-3628748" y="-2950208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-3842695" y="-2637531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4022296" y="-2279061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4148951" y="-1892794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4292805" y="-1453117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8" id="18"/>
          <p:cNvGrpSpPr/>
          <p:nvPr/>
        </p:nvGrpSpPr>
        <p:grpSpPr>
          <a:xfrm rot="0">
            <a:off x="2890118" y="6699660"/>
            <a:ext cx="2640213" cy="2383906"/>
            <a:chOff x="0" y="0"/>
            <a:chExt cx="695365" cy="62786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95365" cy="627860"/>
            </a:xfrm>
            <a:custGeom>
              <a:avLst/>
              <a:gdLst/>
              <a:ahLst/>
              <a:cxnLst/>
              <a:rect r="r" b="b" t="t" l="l"/>
              <a:pathLst>
                <a:path h="627860" w="695365">
                  <a:moveTo>
                    <a:pt x="149548" y="0"/>
                  </a:moveTo>
                  <a:lnTo>
                    <a:pt x="545817" y="0"/>
                  </a:lnTo>
                  <a:cubicBezTo>
                    <a:pt x="585480" y="0"/>
                    <a:pt x="623518" y="15756"/>
                    <a:pt x="651563" y="43802"/>
                  </a:cubicBezTo>
                  <a:cubicBezTo>
                    <a:pt x="679609" y="71847"/>
                    <a:pt x="695365" y="109885"/>
                    <a:pt x="695365" y="149548"/>
                  </a:cubicBezTo>
                  <a:lnTo>
                    <a:pt x="695365" y="478312"/>
                  </a:lnTo>
                  <a:cubicBezTo>
                    <a:pt x="695365" y="517975"/>
                    <a:pt x="679609" y="556013"/>
                    <a:pt x="651563" y="584059"/>
                  </a:cubicBezTo>
                  <a:cubicBezTo>
                    <a:pt x="623518" y="612104"/>
                    <a:pt x="585480" y="627860"/>
                    <a:pt x="545817" y="627860"/>
                  </a:cubicBezTo>
                  <a:lnTo>
                    <a:pt x="149548" y="627860"/>
                  </a:lnTo>
                  <a:cubicBezTo>
                    <a:pt x="109885" y="627860"/>
                    <a:pt x="71847" y="612104"/>
                    <a:pt x="43802" y="584059"/>
                  </a:cubicBezTo>
                  <a:cubicBezTo>
                    <a:pt x="15756" y="556013"/>
                    <a:pt x="0" y="517975"/>
                    <a:pt x="0" y="478312"/>
                  </a:cubicBezTo>
                  <a:lnTo>
                    <a:pt x="0" y="149548"/>
                  </a:lnTo>
                  <a:cubicBezTo>
                    <a:pt x="0" y="109885"/>
                    <a:pt x="15756" y="71847"/>
                    <a:pt x="43802" y="43802"/>
                  </a:cubicBezTo>
                  <a:cubicBezTo>
                    <a:pt x="71847" y="15756"/>
                    <a:pt x="109885" y="0"/>
                    <a:pt x="149548" y="0"/>
                  </a:cubicBezTo>
                  <a:close/>
                </a:path>
              </a:pathLst>
            </a:custGeom>
            <a:solidFill>
              <a:srgbClr val="D6EDE2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695365" cy="6754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SENTIMENT RATING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3632463" y="1254024"/>
            <a:ext cx="10062225" cy="880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8"/>
              </a:lnSpc>
            </a:pPr>
            <a:r>
              <a:rPr lang="en-US" sz="5798">
                <a:solidFill>
                  <a:srgbClr val="227C9D"/>
                </a:solidFill>
                <a:latin typeface="Chunk Five"/>
                <a:ea typeface="Chunk Five"/>
                <a:cs typeface="Chunk Five"/>
                <a:sym typeface="Chunk Five"/>
              </a:rPr>
              <a:t>DATA PREPROCESSSING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544760" y="2514420"/>
            <a:ext cx="10109108" cy="2319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0093" indent="-285047" lvl="1">
              <a:lnSpc>
                <a:spcPts val="3643"/>
              </a:lnSpc>
              <a:buFont typeface="Arial"/>
              <a:buChar char="•"/>
            </a:pPr>
            <a:r>
              <a:rPr lang="en-US" sz="2640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Missing values</a:t>
            </a:r>
          </a:p>
          <a:p>
            <a:pPr algn="l" marL="570093" indent="-285047" lvl="1">
              <a:lnSpc>
                <a:spcPts val="3643"/>
              </a:lnSpc>
              <a:buFont typeface="Arial"/>
              <a:buChar char="•"/>
            </a:pPr>
            <a:r>
              <a:rPr lang="en-US" sz="2640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2640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edundancies, and irrelevant attributes</a:t>
            </a:r>
          </a:p>
          <a:p>
            <a:pPr algn="l" marL="570093" indent="-285047" lvl="1">
              <a:lnSpc>
                <a:spcPts val="3643"/>
              </a:lnSpc>
              <a:buFont typeface="Arial"/>
              <a:buChar char="•"/>
            </a:pPr>
            <a:r>
              <a:rPr lang="en-US" sz="2640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Noise, such as special characters, was removed</a:t>
            </a:r>
          </a:p>
          <a:p>
            <a:pPr algn="l" marL="570093" indent="-285047" lvl="1">
              <a:lnSpc>
                <a:spcPts val="3643"/>
              </a:lnSpc>
              <a:buFont typeface="Arial"/>
              <a:buChar char="•"/>
            </a:pPr>
            <a:r>
              <a:rPr lang="en-US" sz="2640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Imbalance was handled using SMOTEENN</a:t>
            </a:r>
          </a:p>
          <a:p>
            <a:pPr algn="l" marL="570093" indent="-285047" lvl="1">
              <a:lnSpc>
                <a:spcPts val="3643"/>
              </a:lnSpc>
              <a:buFont typeface="Arial"/>
              <a:buChar char="•"/>
            </a:pPr>
            <a:r>
              <a:rPr lang="en-US" sz="2640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Numerical features like </a:t>
            </a:r>
            <a:r>
              <a:rPr lang="en-US" sz="2640" i="true">
                <a:solidFill>
                  <a:srgbClr val="545454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Size</a:t>
            </a:r>
            <a:r>
              <a:rPr lang="en-US" sz="2640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 and </a:t>
            </a:r>
            <a:r>
              <a:rPr lang="en-US" sz="2640" i="true">
                <a:solidFill>
                  <a:srgbClr val="545454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Price</a:t>
            </a:r>
            <a:r>
              <a:rPr lang="en-US" sz="2640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 were normalized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933022" y="5143500"/>
            <a:ext cx="10062225" cy="880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8"/>
              </a:lnSpc>
            </a:pPr>
            <a:r>
              <a:rPr lang="en-US" sz="5798">
                <a:solidFill>
                  <a:srgbClr val="227C9D"/>
                </a:solidFill>
                <a:latin typeface="Chunk Five"/>
                <a:ea typeface="Chunk Five"/>
                <a:cs typeface="Chunk Five"/>
                <a:sym typeface="Chunk Five"/>
              </a:rPr>
              <a:t>FEATURE ENGINEERING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3004386" y="6708990"/>
            <a:ext cx="2595422" cy="2374576"/>
            <a:chOff x="0" y="0"/>
            <a:chExt cx="683568" cy="62540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83568" cy="625403"/>
            </a:xfrm>
            <a:custGeom>
              <a:avLst/>
              <a:gdLst/>
              <a:ahLst/>
              <a:cxnLst/>
              <a:rect r="r" b="b" t="t" l="l"/>
              <a:pathLst>
                <a:path h="625403" w="683568">
                  <a:moveTo>
                    <a:pt x="152129" y="0"/>
                  </a:moveTo>
                  <a:lnTo>
                    <a:pt x="531439" y="0"/>
                  </a:lnTo>
                  <a:cubicBezTo>
                    <a:pt x="615458" y="0"/>
                    <a:pt x="683568" y="68110"/>
                    <a:pt x="683568" y="152129"/>
                  </a:cubicBezTo>
                  <a:lnTo>
                    <a:pt x="683568" y="473274"/>
                  </a:lnTo>
                  <a:cubicBezTo>
                    <a:pt x="683568" y="557293"/>
                    <a:pt x="615458" y="625403"/>
                    <a:pt x="531439" y="625403"/>
                  </a:cubicBezTo>
                  <a:lnTo>
                    <a:pt x="152129" y="625403"/>
                  </a:lnTo>
                  <a:cubicBezTo>
                    <a:pt x="68110" y="625403"/>
                    <a:pt x="0" y="557293"/>
                    <a:pt x="0" y="473274"/>
                  </a:cubicBezTo>
                  <a:lnTo>
                    <a:pt x="0" y="152129"/>
                  </a:lnTo>
                  <a:cubicBezTo>
                    <a:pt x="0" y="68110"/>
                    <a:pt x="68110" y="0"/>
                    <a:pt x="152129" y="0"/>
                  </a:cubicBezTo>
                  <a:close/>
                </a:path>
              </a:pathLst>
            </a:custGeom>
            <a:solidFill>
              <a:srgbClr val="D6EDE2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683568" cy="673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SUCCESS CATEGORY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731208" y="6699660"/>
            <a:ext cx="2501654" cy="2383906"/>
            <a:chOff x="0" y="0"/>
            <a:chExt cx="658872" cy="62786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58872" cy="627860"/>
            </a:xfrm>
            <a:custGeom>
              <a:avLst/>
              <a:gdLst/>
              <a:ahLst/>
              <a:cxnLst/>
              <a:rect r="r" b="b" t="t" l="l"/>
              <a:pathLst>
                <a:path h="627860" w="658872">
                  <a:moveTo>
                    <a:pt x="157831" y="0"/>
                  </a:moveTo>
                  <a:lnTo>
                    <a:pt x="501041" y="0"/>
                  </a:lnTo>
                  <a:cubicBezTo>
                    <a:pt x="588209" y="0"/>
                    <a:pt x="658872" y="70663"/>
                    <a:pt x="658872" y="157831"/>
                  </a:cubicBezTo>
                  <a:lnTo>
                    <a:pt x="658872" y="470029"/>
                  </a:lnTo>
                  <a:cubicBezTo>
                    <a:pt x="658872" y="511889"/>
                    <a:pt x="642243" y="552034"/>
                    <a:pt x="612644" y="581633"/>
                  </a:cubicBezTo>
                  <a:cubicBezTo>
                    <a:pt x="583045" y="611232"/>
                    <a:pt x="542900" y="627860"/>
                    <a:pt x="501041" y="627860"/>
                  </a:cubicBezTo>
                  <a:lnTo>
                    <a:pt x="157831" y="627860"/>
                  </a:lnTo>
                  <a:cubicBezTo>
                    <a:pt x="115971" y="627860"/>
                    <a:pt x="75827" y="611232"/>
                    <a:pt x="46228" y="581633"/>
                  </a:cubicBezTo>
                  <a:cubicBezTo>
                    <a:pt x="16629" y="552034"/>
                    <a:pt x="0" y="511889"/>
                    <a:pt x="0" y="470029"/>
                  </a:cubicBezTo>
                  <a:lnTo>
                    <a:pt x="0" y="157831"/>
                  </a:lnTo>
                  <a:cubicBezTo>
                    <a:pt x="0" y="115971"/>
                    <a:pt x="16629" y="75827"/>
                    <a:pt x="46228" y="46228"/>
                  </a:cubicBezTo>
                  <a:cubicBezTo>
                    <a:pt x="75827" y="16629"/>
                    <a:pt x="115971" y="0"/>
                    <a:pt x="157831" y="0"/>
                  </a:cubicBezTo>
                  <a:close/>
                </a:path>
              </a:pathLst>
            </a:custGeom>
            <a:solidFill>
              <a:srgbClr val="D6EDE2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658872" cy="6754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USER ENGAGEMENT 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301856" y="6699660"/>
            <a:ext cx="2662279" cy="2383906"/>
            <a:chOff x="0" y="0"/>
            <a:chExt cx="701176" cy="62786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01176" cy="627860"/>
            </a:xfrm>
            <a:custGeom>
              <a:avLst/>
              <a:gdLst/>
              <a:ahLst/>
              <a:cxnLst/>
              <a:rect r="r" b="b" t="t" l="l"/>
              <a:pathLst>
                <a:path h="627860" w="701176">
                  <a:moveTo>
                    <a:pt x="148308" y="0"/>
                  </a:moveTo>
                  <a:lnTo>
                    <a:pt x="552868" y="0"/>
                  </a:lnTo>
                  <a:cubicBezTo>
                    <a:pt x="634776" y="0"/>
                    <a:pt x="701176" y="66400"/>
                    <a:pt x="701176" y="148308"/>
                  </a:cubicBezTo>
                  <a:lnTo>
                    <a:pt x="701176" y="479552"/>
                  </a:lnTo>
                  <a:cubicBezTo>
                    <a:pt x="701176" y="518886"/>
                    <a:pt x="685551" y="556608"/>
                    <a:pt x="657738" y="584422"/>
                  </a:cubicBezTo>
                  <a:cubicBezTo>
                    <a:pt x="629925" y="612235"/>
                    <a:pt x="592202" y="627860"/>
                    <a:pt x="552868" y="627860"/>
                  </a:cubicBezTo>
                  <a:lnTo>
                    <a:pt x="148308" y="627860"/>
                  </a:lnTo>
                  <a:cubicBezTo>
                    <a:pt x="66400" y="627860"/>
                    <a:pt x="0" y="561460"/>
                    <a:pt x="0" y="479552"/>
                  </a:cubicBezTo>
                  <a:lnTo>
                    <a:pt x="0" y="148308"/>
                  </a:lnTo>
                  <a:cubicBezTo>
                    <a:pt x="0" y="66400"/>
                    <a:pt x="66400" y="0"/>
                    <a:pt x="148308" y="0"/>
                  </a:cubicBezTo>
                  <a:close/>
                </a:path>
              </a:pathLst>
            </a:custGeom>
            <a:solidFill>
              <a:srgbClr val="D6EDE2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701176" cy="6754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DISCREPANCY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7583202" y="9551357"/>
            <a:ext cx="438998" cy="403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020018" y="-40309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6936209" y="6807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8020018" y="17645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10800000">
            <a:off x="16936209" y="17645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5400000">
            <a:off x="15441293" y="-40309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10800000">
            <a:off x="15441293" y="6807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5715" y="8596972"/>
            <a:ext cx="930377" cy="930377"/>
          </a:xfrm>
          <a:custGeom>
            <a:avLst/>
            <a:gdLst/>
            <a:ahLst/>
            <a:cxnLst/>
            <a:rect r="r" b="b" t="t" l="l"/>
            <a:pathLst>
              <a:path h="930377" w="930377">
                <a:moveTo>
                  <a:pt x="0" y="0"/>
                </a:moveTo>
                <a:lnTo>
                  <a:pt x="930376" y="0"/>
                </a:lnTo>
                <a:lnTo>
                  <a:pt x="930376" y="930377"/>
                </a:lnTo>
                <a:lnTo>
                  <a:pt x="0" y="9303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79657" y="9527349"/>
            <a:ext cx="930377" cy="930377"/>
          </a:xfrm>
          <a:custGeom>
            <a:avLst/>
            <a:gdLst/>
            <a:ahLst/>
            <a:cxnLst/>
            <a:rect r="r" b="b" t="t" l="l"/>
            <a:pathLst>
              <a:path h="930377" w="930377">
                <a:moveTo>
                  <a:pt x="0" y="0"/>
                </a:moveTo>
                <a:lnTo>
                  <a:pt x="930377" y="0"/>
                </a:lnTo>
                <a:lnTo>
                  <a:pt x="930377" y="930377"/>
                </a:lnTo>
                <a:lnTo>
                  <a:pt x="0" y="9303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2700000">
            <a:off x="-3166134" y="-3769758"/>
            <a:ext cx="7415398" cy="3565095"/>
            <a:chOff x="0" y="0"/>
            <a:chExt cx="660400" cy="3175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-3628748" y="-2950208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-3842695" y="-2637531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4022296" y="-2279061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4148951" y="-1892794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4292805" y="-1453117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8" id="18"/>
          <p:cNvGrpSpPr/>
          <p:nvPr/>
        </p:nvGrpSpPr>
        <p:grpSpPr>
          <a:xfrm rot="0">
            <a:off x="3061435" y="2227430"/>
            <a:ext cx="12379858" cy="7299919"/>
            <a:chOff x="0" y="0"/>
            <a:chExt cx="2975091" cy="175429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975091" cy="1754295"/>
            </a:xfrm>
            <a:custGeom>
              <a:avLst/>
              <a:gdLst/>
              <a:ahLst/>
              <a:cxnLst/>
              <a:rect r="r" b="b" t="t" l="l"/>
              <a:pathLst>
                <a:path h="1754295" w="2975091">
                  <a:moveTo>
                    <a:pt x="31894" y="0"/>
                  </a:moveTo>
                  <a:lnTo>
                    <a:pt x="2943197" y="0"/>
                  </a:lnTo>
                  <a:cubicBezTo>
                    <a:pt x="2960812" y="0"/>
                    <a:pt x="2975091" y="14279"/>
                    <a:pt x="2975091" y="31894"/>
                  </a:cubicBezTo>
                  <a:lnTo>
                    <a:pt x="2975091" y="1722401"/>
                  </a:lnTo>
                  <a:cubicBezTo>
                    <a:pt x="2975091" y="1740016"/>
                    <a:pt x="2960812" y="1754295"/>
                    <a:pt x="2943197" y="1754295"/>
                  </a:cubicBezTo>
                  <a:lnTo>
                    <a:pt x="31894" y="1754295"/>
                  </a:lnTo>
                  <a:cubicBezTo>
                    <a:pt x="14279" y="1754295"/>
                    <a:pt x="0" y="1740016"/>
                    <a:pt x="0" y="1722401"/>
                  </a:cubicBezTo>
                  <a:lnTo>
                    <a:pt x="0" y="31894"/>
                  </a:lnTo>
                  <a:cubicBezTo>
                    <a:pt x="0" y="14279"/>
                    <a:pt x="14279" y="0"/>
                    <a:pt x="31894" y="0"/>
                  </a:cubicBezTo>
                  <a:close/>
                </a:path>
              </a:pathLst>
            </a:custGeom>
            <a:solidFill>
              <a:srgbClr val="D6EDE2"/>
            </a:solidFill>
            <a:ln w="38100" cap="rnd">
              <a:solidFill>
                <a:srgbClr val="000000"/>
              </a:solidFill>
              <a:prstDash val="dash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19050"/>
              <a:ext cx="2975091" cy="17352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3526976" y="2560202"/>
            <a:ext cx="11493006" cy="6634375"/>
          </a:xfrm>
          <a:custGeom>
            <a:avLst/>
            <a:gdLst/>
            <a:ahLst/>
            <a:cxnLst/>
            <a:rect r="r" b="b" t="t" l="l"/>
            <a:pathLst>
              <a:path h="6634375" w="11493006">
                <a:moveTo>
                  <a:pt x="0" y="0"/>
                </a:moveTo>
                <a:lnTo>
                  <a:pt x="11493006" y="0"/>
                </a:lnTo>
                <a:lnTo>
                  <a:pt x="11493006" y="6634375"/>
                </a:lnTo>
                <a:lnTo>
                  <a:pt x="0" y="66343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3526976" y="923970"/>
            <a:ext cx="11027653" cy="971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5"/>
              </a:lnSpc>
            </a:pPr>
            <a:r>
              <a:rPr lang="en-US" sz="6355">
                <a:solidFill>
                  <a:srgbClr val="227C9D"/>
                </a:solidFill>
                <a:latin typeface="Chunk Five"/>
                <a:ea typeface="Chunk Five"/>
                <a:cs typeface="Chunk Five"/>
                <a:sym typeface="Chunk Five"/>
              </a:rPr>
              <a:t>FINAL DATASET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613419" y="9551357"/>
            <a:ext cx="378565" cy="403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1598" y="1218217"/>
            <a:ext cx="22197907" cy="7850565"/>
            <a:chOff x="0" y="0"/>
            <a:chExt cx="5846362" cy="20676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46362" cy="2067639"/>
            </a:xfrm>
            <a:custGeom>
              <a:avLst/>
              <a:gdLst/>
              <a:ahLst/>
              <a:cxnLst/>
              <a:rect r="r" b="b" t="t" l="l"/>
              <a:pathLst>
                <a:path h="2067639" w="5846362">
                  <a:moveTo>
                    <a:pt x="17787" y="0"/>
                  </a:moveTo>
                  <a:lnTo>
                    <a:pt x="5828575" y="0"/>
                  </a:lnTo>
                  <a:cubicBezTo>
                    <a:pt x="5838399" y="0"/>
                    <a:pt x="5846362" y="7964"/>
                    <a:pt x="5846362" y="17787"/>
                  </a:cubicBezTo>
                  <a:lnTo>
                    <a:pt x="5846362" y="2049852"/>
                  </a:lnTo>
                  <a:cubicBezTo>
                    <a:pt x="5846362" y="2054569"/>
                    <a:pt x="5844488" y="2059093"/>
                    <a:pt x="5841152" y="2062429"/>
                  </a:cubicBezTo>
                  <a:cubicBezTo>
                    <a:pt x="5837817" y="2065765"/>
                    <a:pt x="5833292" y="2067639"/>
                    <a:pt x="5828575" y="2067639"/>
                  </a:cubicBezTo>
                  <a:lnTo>
                    <a:pt x="17787" y="2067639"/>
                  </a:lnTo>
                  <a:cubicBezTo>
                    <a:pt x="7964" y="2067639"/>
                    <a:pt x="0" y="2059675"/>
                    <a:pt x="0" y="2049852"/>
                  </a:cubicBezTo>
                  <a:lnTo>
                    <a:pt x="0" y="17787"/>
                  </a:lnTo>
                  <a:cubicBezTo>
                    <a:pt x="0" y="7964"/>
                    <a:pt x="7964" y="0"/>
                    <a:pt x="17787" y="0"/>
                  </a:cubicBezTo>
                  <a:close/>
                </a:path>
              </a:pathLst>
            </a:custGeom>
            <a:solidFill>
              <a:srgbClr val="D6EDE2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5846362" cy="20485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474313" y="4289310"/>
            <a:ext cx="5339374" cy="4114800"/>
          </a:xfrm>
          <a:custGeom>
            <a:avLst/>
            <a:gdLst/>
            <a:ahLst/>
            <a:cxnLst/>
            <a:rect r="r" b="b" t="t" l="l"/>
            <a:pathLst>
              <a:path h="4114800" w="5339374">
                <a:moveTo>
                  <a:pt x="0" y="0"/>
                </a:moveTo>
                <a:lnTo>
                  <a:pt x="5339374" y="0"/>
                </a:lnTo>
                <a:lnTo>
                  <a:pt x="533937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88359" y="2177056"/>
            <a:ext cx="14511281" cy="1850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74"/>
              </a:lnSpc>
              <a:spcBef>
                <a:spcPct val="0"/>
              </a:spcBef>
            </a:pPr>
            <a:r>
              <a:rPr lang="en-US" sz="6103">
                <a:solidFill>
                  <a:srgbClr val="000000"/>
                </a:solidFill>
                <a:latin typeface="Chunk Five"/>
                <a:ea typeface="Chunk Five"/>
                <a:cs typeface="Chunk Five"/>
                <a:sym typeface="Chunk Five"/>
              </a:rPr>
              <a:t>EXPLORATORY DATA ANALYSIS (EDA)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610487" y="9551357"/>
            <a:ext cx="384428" cy="403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00195"/>
            <a:ext cx="16063331" cy="9286610"/>
            <a:chOff x="0" y="0"/>
            <a:chExt cx="4230672" cy="24458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30672" cy="2445856"/>
            </a:xfrm>
            <a:custGeom>
              <a:avLst/>
              <a:gdLst/>
              <a:ahLst/>
              <a:cxnLst/>
              <a:rect r="r" b="b" t="t" l="l"/>
              <a:pathLst>
                <a:path h="2445856" w="4230672">
                  <a:moveTo>
                    <a:pt x="24098" y="0"/>
                  </a:moveTo>
                  <a:lnTo>
                    <a:pt x="4206573" y="0"/>
                  </a:lnTo>
                  <a:cubicBezTo>
                    <a:pt x="4219882" y="0"/>
                    <a:pt x="4230672" y="10789"/>
                    <a:pt x="4230672" y="24098"/>
                  </a:cubicBezTo>
                  <a:lnTo>
                    <a:pt x="4230672" y="2421758"/>
                  </a:lnTo>
                  <a:cubicBezTo>
                    <a:pt x="4230672" y="2435067"/>
                    <a:pt x="4219882" y="2445856"/>
                    <a:pt x="4206573" y="2445856"/>
                  </a:cubicBezTo>
                  <a:lnTo>
                    <a:pt x="24098" y="2445856"/>
                  </a:lnTo>
                  <a:cubicBezTo>
                    <a:pt x="10789" y="2445856"/>
                    <a:pt x="0" y="2435067"/>
                    <a:pt x="0" y="2421758"/>
                  </a:cubicBezTo>
                  <a:lnTo>
                    <a:pt x="0" y="24098"/>
                  </a:lnTo>
                  <a:cubicBezTo>
                    <a:pt x="0" y="10789"/>
                    <a:pt x="10789" y="0"/>
                    <a:pt x="24098" y="0"/>
                  </a:cubicBezTo>
                  <a:close/>
                </a:path>
              </a:pathLst>
            </a:custGeom>
            <a:solidFill>
              <a:srgbClr val="E7F6F4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30672" cy="2483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16779354" y="-3323851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17092031" y="-29635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17450501" y="-2612228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17836769" y="-230894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8276445" y="-182225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394630" y="2525422"/>
            <a:ext cx="13732781" cy="5853598"/>
          </a:xfrm>
          <a:custGeom>
            <a:avLst/>
            <a:gdLst/>
            <a:ahLst/>
            <a:cxnLst/>
            <a:rect r="r" b="b" t="t" l="l"/>
            <a:pathLst>
              <a:path h="5853598" w="13732781">
                <a:moveTo>
                  <a:pt x="0" y="0"/>
                </a:moveTo>
                <a:lnTo>
                  <a:pt x="13732782" y="0"/>
                </a:lnTo>
                <a:lnTo>
                  <a:pt x="13732782" y="5853598"/>
                </a:lnTo>
                <a:lnTo>
                  <a:pt x="0" y="5853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90653" y="8638207"/>
            <a:ext cx="14316400" cy="369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sz="2300" i="true">
                <a:solidFill>
                  <a:srgbClr val="227C9D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Figure 1 : Distribution of apps across different categories on the Google Play Store.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334506" y="1141370"/>
            <a:ext cx="12375033" cy="85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sz="5600">
                <a:solidFill>
                  <a:srgbClr val="000000"/>
                </a:solidFill>
                <a:latin typeface="Chunk Five"/>
                <a:ea typeface="Chunk Five"/>
                <a:cs typeface="Chunk Five"/>
                <a:sym typeface="Chunk Five"/>
              </a:rPr>
              <a:t>EXPLORATORY DATA ANALYSIS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604895" y="9551357"/>
            <a:ext cx="395612" cy="403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6193" y="243624"/>
            <a:ext cx="16654308" cy="9711250"/>
            <a:chOff x="0" y="0"/>
            <a:chExt cx="4194521" cy="24458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94521" cy="2445856"/>
            </a:xfrm>
            <a:custGeom>
              <a:avLst/>
              <a:gdLst/>
              <a:ahLst/>
              <a:cxnLst/>
              <a:rect r="r" b="b" t="t" l="l"/>
              <a:pathLst>
                <a:path h="2445856" w="4194521">
                  <a:moveTo>
                    <a:pt x="23243" y="0"/>
                  </a:moveTo>
                  <a:lnTo>
                    <a:pt x="4171278" y="0"/>
                  </a:lnTo>
                  <a:cubicBezTo>
                    <a:pt x="4177443" y="0"/>
                    <a:pt x="4183354" y="2449"/>
                    <a:pt x="4187713" y="6808"/>
                  </a:cubicBezTo>
                  <a:cubicBezTo>
                    <a:pt x="4192072" y="11167"/>
                    <a:pt x="4194521" y="17079"/>
                    <a:pt x="4194521" y="23243"/>
                  </a:cubicBezTo>
                  <a:lnTo>
                    <a:pt x="4194521" y="2422613"/>
                  </a:lnTo>
                  <a:cubicBezTo>
                    <a:pt x="4194521" y="2428778"/>
                    <a:pt x="4192072" y="2434690"/>
                    <a:pt x="4187713" y="2439048"/>
                  </a:cubicBezTo>
                  <a:cubicBezTo>
                    <a:pt x="4183354" y="2443407"/>
                    <a:pt x="4177443" y="2445856"/>
                    <a:pt x="4171278" y="2445856"/>
                  </a:cubicBezTo>
                  <a:lnTo>
                    <a:pt x="23243" y="2445856"/>
                  </a:lnTo>
                  <a:cubicBezTo>
                    <a:pt x="17079" y="2445856"/>
                    <a:pt x="11167" y="2443407"/>
                    <a:pt x="6808" y="2439048"/>
                  </a:cubicBezTo>
                  <a:cubicBezTo>
                    <a:pt x="2449" y="2434690"/>
                    <a:pt x="0" y="2428778"/>
                    <a:pt x="0" y="2422613"/>
                  </a:cubicBezTo>
                  <a:lnTo>
                    <a:pt x="0" y="23243"/>
                  </a:lnTo>
                  <a:cubicBezTo>
                    <a:pt x="0" y="17079"/>
                    <a:pt x="2449" y="11167"/>
                    <a:pt x="6808" y="6808"/>
                  </a:cubicBezTo>
                  <a:cubicBezTo>
                    <a:pt x="11167" y="2449"/>
                    <a:pt x="17079" y="0"/>
                    <a:pt x="23243" y="0"/>
                  </a:cubicBezTo>
                  <a:close/>
                </a:path>
              </a:pathLst>
            </a:custGeom>
            <a:solidFill>
              <a:srgbClr val="E1F6EB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194521" cy="2483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700000">
            <a:off x="14069883" y="-4558026"/>
            <a:ext cx="7754475" cy="3728113"/>
            <a:chOff x="0" y="0"/>
            <a:chExt cx="660400" cy="317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155575"/>
              <a:ext cx="660400" cy="161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4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16940088" y="-3755281"/>
            <a:ext cx="5367400" cy="54223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17092031" y="-29635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17450501" y="-2612228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17836769" y="-230894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8276445" y="-182225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504732" y="1667035"/>
            <a:ext cx="6858429" cy="4089338"/>
          </a:xfrm>
          <a:custGeom>
            <a:avLst/>
            <a:gdLst/>
            <a:ahLst/>
            <a:cxnLst/>
            <a:rect r="r" b="b" t="t" l="l"/>
            <a:pathLst>
              <a:path h="4089338" w="6858429">
                <a:moveTo>
                  <a:pt x="0" y="0"/>
                </a:moveTo>
                <a:lnTo>
                  <a:pt x="6858429" y="0"/>
                </a:lnTo>
                <a:lnTo>
                  <a:pt x="6858429" y="4089338"/>
                </a:lnTo>
                <a:lnTo>
                  <a:pt x="0" y="4089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234990" y="6462470"/>
            <a:ext cx="11818021" cy="2939733"/>
          </a:xfrm>
          <a:custGeom>
            <a:avLst/>
            <a:gdLst/>
            <a:ahLst/>
            <a:cxnLst/>
            <a:rect r="r" b="b" t="t" l="l"/>
            <a:pathLst>
              <a:path h="2939733" w="11818021">
                <a:moveTo>
                  <a:pt x="0" y="0"/>
                </a:moveTo>
                <a:lnTo>
                  <a:pt x="11818020" y="0"/>
                </a:lnTo>
                <a:lnTo>
                  <a:pt x="11818020" y="2939732"/>
                </a:lnTo>
                <a:lnTo>
                  <a:pt x="0" y="29397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034911" y="1667035"/>
            <a:ext cx="6559681" cy="4089338"/>
          </a:xfrm>
          <a:custGeom>
            <a:avLst/>
            <a:gdLst/>
            <a:ahLst/>
            <a:cxnLst/>
            <a:rect r="r" b="b" t="t" l="l"/>
            <a:pathLst>
              <a:path h="4089338" w="6559681">
                <a:moveTo>
                  <a:pt x="0" y="0"/>
                </a:moveTo>
                <a:lnTo>
                  <a:pt x="6559681" y="0"/>
                </a:lnTo>
                <a:lnTo>
                  <a:pt x="6559681" y="4089338"/>
                </a:lnTo>
                <a:lnTo>
                  <a:pt x="0" y="40893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98274" b="-4956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154781" y="611570"/>
            <a:ext cx="12940895" cy="883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97"/>
              </a:lnSpc>
            </a:pPr>
            <a:r>
              <a:rPr lang="en-US" sz="5856">
                <a:solidFill>
                  <a:srgbClr val="000000"/>
                </a:solidFill>
                <a:latin typeface="Chunk Five"/>
                <a:ea typeface="Chunk Five"/>
                <a:cs typeface="Chunk Five"/>
                <a:sym typeface="Chunk Five"/>
              </a:rPr>
              <a:t>EXPLORATORY DATA ANALYSIS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46112" y="9440738"/>
            <a:ext cx="14971032" cy="377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9"/>
              </a:lnSpc>
              <a:spcBef>
                <a:spcPct val="0"/>
              </a:spcBef>
            </a:pPr>
            <a:r>
              <a:rPr lang="en-US" sz="2405" i="true">
                <a:solidFill>
                  <a:srgbClr val="227C9D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Figure 4 : Distribution of Quantitative Features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034911" y="5882056"/>
            <a:ext cx="6303346" cy="377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9"/>
              </a:lnSpc>
              <a:spcBef>
                <a:spcPct val="0"/>
              </a:spcBef>
            </a:pPr>
            <a:r>
              <a:rPr lang="en-US" sz="2405" i="true">
                <a:solidFill>
                  <a:srgbClr val="227C9D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Figure 3 : Distribution of Content Rating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04732" y="5934999"/>
            <a:ext cx="6749942" cy="377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9"/>
              </a:lnSpc>
              <a:spcBef>
                <a:spcPct val="0"/>
              </a:spcBef>
            </a:pPr>
            <a:r>
              <a:rPr lang="en-US" sz="2405" i="true">
                <a:solidFill>
                  <a:srgbClr val="227C9D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Figure 2 : Type Vs Rating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600475" y="9551357"/>
            <a:ext cx="404452" cy="403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00195"/>
            <a:ext cx="16063331" cy="9286610"/>
            <a:chOff x="0" y="0"/>
            <a:chExt cx="4230672" cy="24458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30672" cy="2445856"/>
            </a:xfrm>
            <a:custGeom>
              <a:avLst/>
              <a:gdLst/>
              <a:ahLst/>
              <a:cxnLst/>
              <a:rect r="r" b="b" t="t" l="l"/>
              <a:pathLst>
                <a:path h="2445856" w="4230672">
                  <a:moveTo>
                    <a:pt x="24098" y="0"/>
                  </a:moveTo>
                  <a:lnTo>
                    <a:pt x="4206573" y="0"/>
                  </a:lnTo>
                  <a:cubicBezTo>
                    <a:pt x="4219882" y="0"/>
                    <a:pt x="4230672" y="10789"/>
                    <a:pt x="4230672" y="24098"/>
                  </a:cubicBezTo>
                  <a:lnTo>
                    <a:pt x="4230672" y="2421758"/>
                  </a:lnTo>
                  <a:cubicBezTo>
                    <a:pt x="4230672" y="2435067"/>
                    <a:pt x="4219882" y="2445856"/>
                    <a:pt x="4206573" y="2445856"/>
                  </a:cubicBezTo>
                  <a:lnTo>
                    <a:pt x="24098" y="2445856"/>
                  </a:lnTo>
                  <a:cubicBezTo>
                    <a:pt x="10789" y="2445856"/>
                    <a:pt x="0" y="2435067"/>
                    <a:pt x="0" y="2421758"/>
                  </a:cubicBezTo>
                  <a:lnTo>
                    <a:pt x="0" y="24098"/>
                  </a:lnTo>
                  <a:cubicBezTo>
                    <a:pt x="0" y="10789"/>
                    <a:pt x="10789" y="0"/>
                    <a:pt x="24098" y="0"/>
                  </a:cubicBezTo>
                  <a:close/>
                </a:path>
              </a:pathLst>
            </a:custGeom>
            <a:solidFill>
              <a:srgbClr val="E7F6F4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30672" cy="2483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16779354" y="-3323851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17092031" y="-29635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17450501" y="-2612228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17836769" y="-230894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8276445" y="-182225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12465" y="2559156"/>
            <a:ext cx="13095801" cy="5402018"/>
          </a:xfrm>
          <a:custGeom>
            <a:avLst/>
            <a:gdLst/>
            <a:ahLst/>
            <a:cxnLst/>
            <a:rect r="r" b="b" t="t" l="l"/>
            <a:pathLst>
              <a:path h="5402018" w="13095801">
                <a:moveTo>
                  <a:pt x="0" y="0"/>
                </a:moveTo>
                <a:lnTo>
                  <a:pt x="13095801" y="0"/>
                </a:lnTo>
                <a:lnTo>
                  <a:pt x="13095801" y="5402018"/>
                </a:lnTo>
                <a:lnTo>
                  <a:pt x="0" y="54020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956483" y="1254896"/>
            <a:ext cx="12375033" cy="85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sz="5600">
                <a:solidFill>
                  <a:srgbClr val="000000"/>
                </a:solidFill>
                <a:latin typeface="Chunk Five"/>
                <a:ea typeface="Chunk Five"/>
                <a:cs typeface="Chunk Five"/>
                <a:sym typeface="Chunk Five"/>
              </a:rPr>
              <a:t>EXPLORATORY DATA ANALYSIS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39042" y="8430264"/>
            <a:ext cx="14316400" cy="369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sz="2300" i="true">
                <a:solidFill>
                  <a:srgbClr val="227C9D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Figure 5 : Numeric Ratings and Sentiment Ratings</a:t>
            </a:r>
            <a:r>
              <a:rPr lang="en-US" sz="2300">
                <a:solidFill>
                  <a:srgbClr val="227C9D"/>
                </a:solidFill>
                <a:latin typeface="Canva Sans"/>
                <a:ea typeface="Canva Sans"/>
                <a:cs typeface="Canva Sans"/>
                <a:sym typeface="Canva Sans"/>
              </a:rPr>
              <a:t> Discrepancy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603001" y="9551357"/>
            <a:ext cx="399401" cy="403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41377" y="500195"/>
            <a:ext cx="15750654" cy="9286610"/>
            <a:chOff x="0" y="0"/>
            <a:chExt cx="4148321" cy="24458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48320" cy="2445856"/>
            </a:xfrm>
            <a:custGeom>
              <a:avLst/>
              <a:gdLst/>
              <a:ahLst/>
              <a:cxnLst/>
              <a:rect r="r" b="b" t="t" l="l"/>
              <a:pathLst>
                <a:path h="2445856" w="4148320">
                  <a:moveTo>
                    <a:pt x="24577" y="0"/>
                  </a:moveTo>
                  <a:lnTo>
                    <a:pt x="4123744" y="0"/>
                  </a:lnTo>
                  <a:cubicBezTo>
                    <a:pt x="4130262" y="0"/>
                    <a:pt x="4136513" y="2589"/>
                    <a:pt x="4141122" y="7198"/>
                  </a:cubicBezTo>
                  <a:cubicBezTo>
                    <a:pt x="4145731" y="11807"/>
                    <a:pt x="4148320" y="18058"/>
                    <a:pt x="4148320" y="24577"/>
                  </a:cubicBezTo>
                  <a:lnTo>
                    <a:pt x="4148320" y="2421280"/>
                  </a:lnTo>
                  <a:cubicBezTo>
                    <a:pt x="4148320" y="2434853"/>
                    <a:pt x="4137317" y="2445856"/>
                    <a:pt x="4123744" y="2445856"/>
                  </a:cubicBezTo>
                  <a:lnTo>
                    <a:pt x="24577" y="2445856"/>
                  </a:lnTo>
                  <a:cubicBezTo>
                    <a:pt x="11003" y="2445856"/>
                    <a:pt x="0" y="2434853"/>
                    <a:pt x="0" y="2421280"/>
                  </a:cubicBezTo>
                  <a:lnTo>
                    <a:pt x="0" y="24577"/>
                  </a:lnTo>
                  <a:cubicBezTo>
                    <a:pt x="0" y="11003"/>
                    <a:pt x="11003" y="0"/>
                    <a:pt x="24577" y="0"/>
                  </a:cubicBezTo>
                  <a:close/>
                </a:path>
              </a:pathLst>
            </a:custGeom>
            <a:solidFill>
              <a:srgbClr val="E1F6EB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148321" cy="2483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155575"/>
              <a:ext cx="660400" cy="161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4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16779354" y="-3323851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17092031" y="-29635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17450501" y="-2612228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17836769" y="-230894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8276445" y="-182225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3112386" y="2271259"/>
            <a:ext cx="12452486" cy="6192405"/>
          </a:xfrm>
          <a:custGeom>
            <a:avLst/>
            <a:gdLst/>
            <a:ahLst/>
            <a:cxnLst/>
            <a:rect r="r" b="b" t="t" l="l"/>
            <a:pathLst>
              <a:path h="6192405" w="12452486">
                <a:moveTo>
                  <a:pt x="0" y="0"/>
                </a:moveTo>
                <a:lnTo>
                  <a:pt x="12452486" y="0"/>
                </a:lnTo>
                <a:lnTo>
                  <a:pt x="12452486" y="6192405"/>
                </a:lnTo>
                <a:lnTo>
                  <a:pt x="0" y="61924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151113" y="1007145"/>
            <a:ext cx="12375033" cy="85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sz="5600">
                <a:solidFill>
                  <a:srgbClr val="000000"/>
                </a:solidFill>
                <a:latin typeface="Chunk Five"/>
                <a:ea typeface="Chunk Five"/>
                <a:cs typeface="Chunk Five"/>
                <a:sym typeface="Chunk Five"/>
              </a:rPr>
              <a:t>EXPLORATORY DATA ANALYSIS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85800" y="8892609"/>
            <a:ext cx="14316400" cy="369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sz="2300" i="true">
                <a:solidFill>
                  <a:srgbClr val="227C9D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Figure 6 : Average Ratings and Sentiment by Category</a:t>
            </a:r>
            <a:r>
              <a:rPr lang="en-US" sz="2300">
                <a:solidFill>
                  <a:srgbClr val="227C9D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593710" y="9551357"/>
            <a:ext cx="417982" cy="403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6530" y="-1772998"/>
            <a:ext cx="10048406" cy="12754193"/>
            <a:chOff x="0" y="0"/>
            <a:chExt cx="2646494" cy="33591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6494" cy="3359129"/>
            </a:xfrm>
            <a:custGeom>
              <a:avLst/>
              <a:gdLst/>
              <a:ahLst/>
              <a:cxnLst/>
              <a:rect r="r" b="b" t="t" l="l"/>
              <a:pathLst>
                <a:path h="3359129" w="2646494">
                  <a:moveTo>
                    <a:pt x="38523" y="0"/>
                  </a:moveTo>
                  <a:lnTo>
                    <a:pt x="2607971" y="0"/>
                  </a:lnTo>
                  <a:cubicBezTo>
                    <a:pt x="2618188" y="0"/>
                    <a:pt x="2627986" y="4059"/>
                    <a:pt x="2635211" y="11283"/>
                  </a:cubicBezTo>
                  <a:cubicBezTo>
                    <a:pt x="2642435" y="18508"/>
                    <a:pt x="2646494" y="28306"/>
                    <a:pt x="2646494" y="38523"/>
                  </a:cubicBezTo>
                  <a:lnTo>
                    <a:pt x="2646494" y="3320606"/>
                  </a:lnTo>
                  <a:cubicBezTo>
                    <a:pt x="2646494" y="3330823"/>
                    <a:pt x="2642435" y="3340621"/>
                    <a:pt x="2635211" y="3347846"/>
                  </a:cubicBezTo>
                  <a:cubicBezTo>
                    <a:pt x="2627986" y="3355070"/>
                    <a:pt x="2618188" y="3359129"/>
                    <a:pt x="2607971" y="3359129"/>
                  </a:cubicBezTo>
                  <a:lnTo>
                    <a:pt x="38523" y="3359129"/>
                  </a:lnTo>
                  <a:cubicBezTo>
                    <a:pt x="28306" y="3359129"/>
                    <a:pt x="18508" y="3355070"/>
                    <a:pt x="11283" y="3347846"/>
                  </a:cubicBezTo>
                  <a:cubicBezTo>
                    <a:pt x="4059" y="3340621"/>
                    <a:pt x="0" y="3330823"/>
                    <a:pt x="0" y="3320606"/>
                  </a:cubicBezTo>
                  <a:lnTo>
                    <a:pt x="0" y="38523"/>
                  </a:lnTo>
                  <a:cubicBezTo>
                    <a:pt x="0" y="28306"/>
                    <a:pt x="4059" y="18508"/>
                    <a:pt x="11283" y="11283"/>
                  </a:cubicBezTo>
                  <a:cubicBezTo>
                    <a:pt x="18508" y="4059"/>
                    <a:pt x="28306" y="0"/>
                    <a:pt x="38523" y="0"/>
                  </a:cubicBezTo>
                  <a:close/>
                </a:path>
              </a:pathLst>
            </a:custGeom>
            <a:solidFill>
              <a:srgbClr val="D6EDE2"/>
            </a:solidFill>
            <a:ln w="1905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46494" cy="33972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900890" y="2415091"/>
            <a:ext cx="5547596" cy="5456817"/>
          </a:xfrm>
          <a:custGeom>
            <a:avLst/>
            <a:gdLst/>
            <a:ahLst/>
            <a:cxnLst/>
            <a:rect r="r" b="b" t="t" l="l"/>
            <a:pathLst>
              <a:path h="5456817" w="5547596">
                <a:moveTo>
                  <a:pt x="0" y="0"/>
                </a:moveTo>
                <a:lnTo>
                  <a:pt x="5547596" y="0"/>
                </a:lnTo>
                <a:lnTo>
                  <a:pt x="5547596" y="5456818"/>
                </a:lnTo>
                <a:lnTo>
                  <a:pt x="0" y="54568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385322"/>
            <a:ext cx="7648628" cy="3706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502"/>
              </a:lnSpc>
            </a:pPr>
            <a:r>
              <a:rPr lang="en-US" sz="6987">
                <a:solidFill>
                  <a:srgbClr val="000000"/>
                </a:solidFill>
                <a:latin typeface="Chunk Five"/>
                <a:ea typeface="Chunk Five"/>
                <a:cs typeface="Chunk Five"/>
                <a:sym typeface="Chunk Five"/>
              </a:rPr>
              <a:t>METHODOLOGY </a:t>
            </a:r>
          </a:p>
          <a:p>
            <a:pPr algn="just">
              <a:lnSpc>
                <a:spcPts val="9502"/>
              </a:lnSpc>
            </a:pPr>
            <a:r>
              <a:rPr lang="en-US" sz="6987">
                <a:solidFill>
                  <a:srgbClr val="000000"/>
                </a:solidFill>
                <a:latin typeface="Chunk Five"/>
                <a:ea typeface="Chunk Five"/>
                <a:cs typeface="Chunk Five"/>
                <a:sym typeface="Chunk Five"/>
              </a:rPr>
              <a:t>AND </a:t>
            </a:r>
          </a:p>
          <a:p>
            <a:pPr algn="just">
              <a:lnSpc>
                <a:spcPts val="9502"/>
              </a:lnSpc>
            </a:pPr>
            <a:r>
              <a:rPr lang="en-US" sz="6987">
                <a:solidFill>
                  <a:srgbClr val="000000"/>
                </a:solidFill>
                <a:latin typeface="Chunk Five"/>
                <a:ea typeface="Chunk Five"/>
                <a:cs typeface="Chunk Five"/>
                <a:sym typeface="Chunk Five"/>
              </a:rPr>
              <a:t>RESULTS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620364" y="9551357"/>
            <a:ext cx="364674" cy="403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4886" y="2229827"/>
            <a:ext cx="17337815" cy="5399596"/>
            <a:chOff x="0" y="0"/>
            <a:chExt cx="4566338" cy="14221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66338" cy="1422116"/>
            </a:xfrm>
            <a:custGeom>
              <a:avLst/>
              <a:gdLst/>
              <a:ahLst/>
              <a:cxnLst/>
              <a:rect r="r" b="b" t="t" l="l"/>
              <a:pathLst>
                <a:path h="1422116" w="4566338">
                  <a:moveTo>
                    <a:pt x="22327" y="0"/>
                  </a:moveTo>
                  <a:lnTo>
                    <a:pt x="4544011" y="0"/>
                  </a:lnTo>
                  <a:cubicBezTo>
                    <a:pt x="4549933" y="0"/>
                    <a:pt x="4555611" y="2352"/>
                    <a:pt x="4559799" y="6539"/>
                  </a:cubicBezTo>
                  <a:cubicBezTo>
                    <a:pt x="4563986" y="10726"/>
                    <a:pt x="4566338" y="16405"/>
                    <a:pt x="4566338" y="22327"/>
                  </a:cubicBezTo>
                  <a:lnTo>
                    <a:pt x="4566338" y="1399789"/>
                  </a:lnTo>
                  <a:cubicBezTo>
                    <a:pt x="4566338" y="1405711"/>
                    <a:pt x="4563986" y="1411389"/>
                    <a:pt x="4559799" y="1415576"/>
                  </a:cubicBezTo>
                  <a:cubicBezTo>
                    <a:pt x="4555611" y="1419764"/>
                    <a:pt x="4549933" y="1422116"/>
                    <a:pt x="4544011" y="1422116"/>
                  </a:cubicBezTo>
                  <a:lnTo>
                    <a:pt x="22327" y="1422116"/>
                  </a:lnTo>
                  <a:cubicBezTo>
                    <a:pt x="16405" y="1422116"/>
                    <a:pt x="10726" y="1419764"/>
                    <a:pt x="6539" y="1415576"/>
                  </a:cubicBezTo>
                  <a:cubicBezTo>
                    <a:pt x="2352" y="1411389"/>
                    <a:pt x="0" y="1405711"/>
                    <a:pt x="0" y="1399789"/>
                  </a:cubicBezTo>
                  <a:lnTo>
                    <a:pt x="0" y="22327"/>
                  </a:lnTo>
                  <a:cubicBezTo>
                    <a:pt x="0" y="16405"/>
                    <a:pt x="2352" y="10726"/>
                    <a:pt x="6539" y="6539"/>
                  </a:cubicBezTo>
                  <a:cubicBezTo>
                    <a:pt x="10726" y="2352"/>
                    <a:pt x="16405" y="0"/>
                    <a:pt x="22327" y="0"/>
                  </a:cubicBezTo>
                  <a:close/>
                </a:path>
              </a:pathLst>
            </a:custGeom>
            <a:solidFill>
              <a:srgbClr val="404040"/>
            </a:solidFill>
            <a:ln w="1905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66338" cy="14602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602274"/>
            <a:ext cx="7105158" cy="4654466"/>
          </a:xfrm>
          <a:custGeom>
            <a:avLst/>
            <a:gdLst/>
            <a:ahLst/>
            <a:cxnLst/>
            <a:rect r="r" b="b" t="t" l="l"/>
            <a:pathLst>
              <a:path h="4654466" w="7105158">
                <a:moveTo>
                  <a:pt x="0" y="0"/>
                </a:moveTo>
                <a:lnTo>
                  <a:pt x="7105158" y="0"/>
                </a:lnTo>
                <a:lnTo>
                  <a:pt x="7105158" y="4654466"/>
                </a:lnTo>
                <a:lnTo>
                  <a:pt x="0" y="46544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9507" t="-1393" r="0" b="-1393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593586" y="2602274"/>
            <a:ext cx="7591460" cy="4695302"/>
          </a:xfrm>
          <a:custGeom>
            <a:avLst/>
            <a:gdLst/>
            <a:ahLst/>
            <a:cxnLst/>
            <a:rect r="r" b="b" t="t" l="l"/>
            <a:pathLst>
              <a:path h="4695302" w="7591460">
                <a:moveTo>
                  <a:pt x="0" y="0"/>
                </a:moveTo>
                <a:lnTo>
                  <a:pt x="7591460" y="0"/>
                </a:lnTo>
                <a:lnTo>
                  <a:pt x="7591460" y="4695302"/>
                </a:lnTo>
                <a:lnTo>
                  <a:pt x="0" y="46953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38" t="0" r="-351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3591709" y="527461"/>
            <a:ext cx="12530145" cy="668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1"/>
              </a:lnSpc>
            </a:pPr>
            <a:r>
              <a:rPr lang="en-US" sz="4344">
                <a:solidFill>
                  <a:srgbClr val="000000"/>
                </a:solidFill>
                <a:latin typeface="Chunk Five"/>
                <a:ea typeface="Chunk Five"/>
                <a:cs typeface="Chunk Five"/>
                <a:sym typeface="Chunk Five"/>
              </a:rPr>
              <a:t>TARGET VARIABLE: SUCCESS CATEGORY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600941"/>
            <a:ext cx="12620260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4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Features Utilized:  </a:t>
            </a: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User Engagement, Discrepancy, Last Updated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08318" y="7819924"/>
            <a:ext cx="13061023" cy="1438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5"/>
              </a:lnSpc>
            </a:pPr>
            <a:r>
              <a:rPr lang="en-US" b="true" sz="2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Insights:</a:t>
            </a:r>
          </a:p>
          <a:p>
            <a:pPr algn="l" marL="539785" indent="-269893" lvl="1">
              <a:lnSpc>
                <a:spcPts val="3825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Higher user engagement leads to better ratings and app quality.</a:t>
            </a:r>
          </a:p>
          <a:p>
            <a:pPr algn="l" marL="539785" indent="-269893" lvl="1">
              <a:lnSpc>
                <a:spcPts val="3825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Frequent updates reduce rating-sentiment gaps, improving app success.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47317" y="9563100"/>
            <a:ext cx="8540878" cy="36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75228" indent="-137614" lvl="1">
              <a:lnSpc>
                <a:spcPts val="1415"/>
              </a:lnSpc>
              <a:buFont typeface="Arial"/>
              <a:buChar char="•"/>
            </a:pPr>
            <a:r>
              <a:rPr lang="en-US" sz="12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[Ahsan Mahmood]. (2019). Identifying the influence of various factors of apps on Google Play apps ratings.</a:t>
            </a:r>
          </a:p>
          <a:p>
            <a:pPr algn="l" marL="275228" indent="-137614" lvl="1">
              <a:lnSpc>
                <a:spcPts val="1415"/>
              </a:lnSpc>
              <a:buFont typeface="Arial"/>
              <a:buChar char="•"/>
            </a:pPr>
            <a:r>
              <a:rPr lang="en-US" sz="12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[Vijayanarayanan A]. (2023). Google Play Store Reviews Prediction Using ML and NLP.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600656" y="9551357"/>
            <a:ext cx="404091" cy="403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98703" y="289770"/>
            <a:ext cx="8890595" cy="612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2"/>
              </a:lnSpc>
            </a:pPr>
            <a:r>
              <a:rPr lang="en-US" sz="4053">
                <a:solidFill>
                  <a:srgbClr val="000000"/>
                </a:solidFill>
                <a:latin typeface="Chunk Five"/>
                <a:ea typeface="Chunk Five"/>
                <a:cs typeface="Chunk Five"/>
                <a:sym typeface="Chunk Five"/>
              </a:rPr>
              <a:t>APP SUCCESS CLASSIFICATION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036053" y="1259872"/>
            <a:ext cx="4746123" cy="4193177"/>
          </a:xfrm>
          <a:custGeom>
            <a:avLst/>
            <a:gdLst/>
            <a:ahLst/>
            <a:cxnLst/>
            <a:rect r="r" b="b" t="t" l="l"/>
            <a:pathLst>
              <a:path h="4193177" w="4746123">
                <a:moveTo>
                  <a:pt x="0" y="0"/>
                </a:moveTo>
                <a:lnTo>
                  <a:pt x="4746123" y="0"/>
                </a:lnTo>
                <a:lnTo>
                  <a:pt x="4746123" y="4193177"/>
                </a:lnTo>
                <a:lnTo>
                  <a:pt x="0" y="41931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BC1823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4189648" y="1259872"/>
            <a:ext cx="4672397" cy="4193177"/>
          </a:xfrm>
          <a:custGeom>
            <a:avLst/>
            <a:gdLst/>
            <a:ahLst/>
            <a:cxnLst/>
            <a:rect r="r" b="b" t="t" l="l"/>
            <a:pathLst>
              <a:path h="4193177" w="4672397">
                <a:moveTo>
                  <a:pt x="0" y="0"/>
                </a:moveTo>
                <a:lnTo>
                  <a:pt x="4672397" y="0"/>
                </a:lnTo>
                <a:lnTo>
                  <a:pt x="4672397" y="4193177"/>
                </a:lnTo>
                <a:lnTo>
                  <a:pt x="0" y="41931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4189648" y="5584230"/>
            <a:ext cx="4746123" cy="4193177"/>
          </a:xfrm>
          <a:custGeom>
            <a:avLst/>
            <a:gdLst/>
            <a:ahLst/>
            <a:cxnLst/>
            <a:rect r="r" b="b" t="t" l="l"/>
            <a:pathLst>
              <a:path h="4193177" w="4746123">
                <a:moveTo>
                  <a:pt x="0" y="0"/>
                </a:moveTo>
                <a:lnTo>
                  <a:pt x="4746123" y="0"/>
                </a:lnTo>
                <a:lnTo>
                  <a:pt x="4746123" y="4193177"/>
                </a:lnTo>
                <a:lnTo>
                  <a:pt x="0" y="41931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036053" y="5584230"/>
            <a:ext cx="4746123" cy="4193177"/>
          </a:xfrm>
          <a:custGeom>
            <a:avLst/>
            <a:gdLst/>
            <a:ahLst/>
            <a:cxnLst/>
            <a:rect r="r" b="b" t="t" l="l"/>
            <a:pathLst>
              <a:path h="4193177" w="4746123">
                <a:moveTo>
                  <a:pt x="0" y="0"/>
                </a:moveTo>
                <a:lnTo>
                  <a:pt x="4746123" y="0"/>
                </a:lnTo>
                <a:lnTo>
                  <a:pt x="4746123" y="4193177"/>
                </a:lnTo>
                <a:lnTo>
                  <a:pt x="0" y="41931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505824" y="2415037"/>
            <a:ext cx="2468236" cy="1425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06"/>
              </a:lnSpc>
            </a:pPr>
            <a:r>
              <a:rPr lang="en-US" b="true" sz="171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Baseline: Logistic Regression</a:t>
            </a:r>
          </a:p>
          <a:p>
            <a:pPr algn="l">
              <a:lnSpc>
                <a:spcPts val="1906"/>
              </a:lnSpc>
            </a:pPr>
          </a:p>
          <a:p>
            <a:pPr algn="l">
              <a:lnSpc>
                <a:spcPts val="1906"/>
              </a:lnSpc>
            </a:pPr>
            <a:r>
              <a:rPr lang="en-US" sz="171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Accuracy: 61.24 </a:t>
            </a:r>
          </a:p>
          <a:p>
            <a:pPr algn="l">
              <a:lnSpc>
                <a:spcPts val="1906"/>
              </a:lnSpc>
            </a:pPr>
            <a:r>
              <a:rPr lang="en-US" sz="171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F1-Score: 66.95 </a:t>
            </a:r>
          </a:p>
          <a:p>
            <a:pPr algn="l">
              <a:lnSpc>
                <a:spcPts val="1906"/>
              </a:lnSpc>
            </a:pPr>
            <a:r>
              <a:rPr lang="en-US" sz="171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11014" y="2415037"/>
            <a:ext cx="2576183" cy="1425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06"/>
              </a:lnSpc>
            </a:pPr>
            <a:r>
              <a:rPr lang="en-US" sz="1717" b="true">
                <a:solidFill>
                  <a:srgbClr val="BC182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Medium-Complexity:  Decision Tree</a:t>
            </a:r>
          </a:p>
          <a:p>
            <a:pPr algn="l">
              <a:lnSpc>
                <a:spcPts val="1906"/>
              </a:lnSpc>
            </a:pPr>
          </a:p>
          <a:p>
            <a:pPr algn="l">
              <a:lnSpc>
                <a:spcPts val="1906"/>
              </a:lnSpc>
            </a:pPr>
            <a:r>
              <a:rPr lang="en-US" sz="1717">
                <a:solidFill>
                  <a:srgbClr val="BC1823"/>
                </a:solidFill>
                <a:latin typeface="Canva Sans"/>
                <a:ea typeface="Canva Sans"/>
                <a:cs typeface="Canva Sans"/>
                <a:sym typeface="Canva Sans"/>
              </a:rPr>
              <a:t>Accuracy: 96.68</a:t>
            </a:r>
          </a:p>
          <a:p>
            <a:pPr algn="l">
              <a:lnSpc>
                <a:spcPts val="1906"/>
              </a:lnSpc>
            </a:pPr>
            <a:r>
              <a:rPr lang="en-US" sz="1717">
                <a:solidFill>
                  <a:srgbClr val="BC1823"/>
                </a:solidFill>
                <a:latin typeface="Canva Sans"/>
                <a:ea typeface="Canva Sans"/>
                <a:cs typeface="Canva Sans"/>
                <a:sym typeface="Canva Sans"/>
              </a:rPr>
              <a:t>F1-Score: 96.76</a:t>
            </a:r>
          </a:p>
          <a:p>
            <a:pPr algn="l">
              <a:lnSpc>
                <a:spcPts val="1906"/>
              </a:lnSpc>
            </a:pPr>
            <a:r>
              <a:rPr lang="en-US" sz="1717">
                <a:solidFill>
                  <a:srgbClr val="BC1823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17956" y="6442185"/>
            <a:ext cx="2576183" cy="1425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06"/>
              </a:lnSpc>
            </a:pPr>
            <a:r>
              <a:rPr lang="en-US" sz="171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Medium-Complexity: Random Forest </a:t>
            </a:r>
          </a:p>
          <a:p>
            <a:pPr algn="l">
              <a:lnSpc>
                <a:spcPts val="1906"/>
              </a:lnSpc>
            </a:pPr>
          </a:p>
          <a:p>
            <a:pPr algn="l">
              <a:lnSpc>
                <a:spcPts val="1906"/>
              </a:lnSpc>
            </a:pPr>
            <a:r>
              <a:rPr lang="en-US" sz="171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Accuracy: 95.64</a:t>
            </a:r>
          </a:p>
          <a:p>
            <a:pPr algn="l">
              <a:lnSpc>
                <a:spcPts val="1906"/>
              </a:lnSpc>
            </a:pPr>
            <a:r>
              <a:rPr lang="en-US" sz="171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F1-Score: 95.73</a:t>
            </a:r>
          </a:p>
          <a:p>
            <a:pPr algn="l">
              <a:lnSpc>
                <a:spcPts val="1906"/>
              </a:lnSpc>
            </a:pPr>
            <a:r>
              <a:rPr lang="en-US" sz="171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49578" y="6442185"/>
            <a:ext cx="2094616" cy="166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06"/>
              </a:lnSpc>
            </a:pPr>
            <a:r>
              <a:rPr lang="en-US" sz="171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Highly Complex: FNN </a:t>
            </a:r>
            <a:r>
              <a:rPr lang="en-US" sz="171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with hyper-parameters tuning</a:t>
            </a:r>
            <a:r>
              <a:rPr lang="en-US" sz="171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l">
              <a:lnSpc>
                <a:spcPts val="1906"/>
              </a:lnSpc>
            </a:pPr>
          </a:p>
          <a:p>
            <a:pPr algn="l">
              <a:lnSpc>
                <a:spcPts val="1906"/>
              </a:lnSpc>
            </a:pPr>
            <a:r>
              <a:rPr lang="en-US" sz="171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Accuracy: 80.6</a:t>
            </a:r>
          </a:p>
          <a:p>
            <a:pPr algn="l">
              <a:lnSpc>
                <a:spcPts val="1906"/>
              </a:lnSpc>
            </a:pPr>
            <a:r>
              <a:rPr lang="en-US" sz="171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F1-Score: 73.1</a:t>
            </a:r>
          </a:p>
          <a:p>
            <a:pPr algn="l">
              <a:lnSpc>
                <a:spcPts val="1906"/>
              </a:lnSpc>
            </a:pPr>
            <a:r>
              <a:rPr lang="en-US" sz="171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593801" y="9551357"/>
            <a:ext cx="417801" cy="403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2522721" y="-3572972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2985335" y="-2753423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3199282" y="-244074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3378883" y="-208227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3505538" y="-169600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3649392" y="-125633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3770212" y="-812608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3359157" y="143694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2258913" y="3317409"/>
            <a:ext cx="4499514" cy="4881130"/>
          </a:xfrm>
          <a:custGeom>
            <a:avLst/>
            <a:gdLst/>
            <a:ahLst/>
            <a:cxnLst/>
            <a:rect r="r" b="b" t="t" l="l"/>
            <a:pathLst>
              <a:path h="4881130" w="4499514">
                <a:moveTo>
                  <a:pt x="0" y="0"/>
                </a:moveTo>
                <a:lnTo>
                  <a:pt x="4499514" y="0"/>
                </a:lnTo>
                <a:lnTo>
                  <a:pt x="4499514" y="4881130"/>
                </a:lnTo>
                <a:lnTo>
                  <a:pt x="0" y="4881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485059" y="1411555"/>
            <a:ext cx="11495753" cy="136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4"/>
              </a:lnSpc>
            </a:pPr>
            <a:r>
              <a:rPr lang="en-US" sz="8934">
                <a:solidFill>
                  <a:srgbClr val="000000"/>
                </a:solidFill>
                <a:latin typeface="Chunk Five"/>
                <a:ea typeface="Chunk Five"/>
                <a:cs typeface="Chunk Five"/>
                <a:sym typeface="Chunk Five"/>
              </a:rPr>
              <a:t>OUTLINE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68600" y="3449562"/>
            <a:ext cx="9390313" cy="5217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2812" indent="-391406" lvl="1">
              <a:lnSpc>
                <a:spcPts val="5946"/>
              </a:lnSpc>
              <a:buAutoNum type="arabicPeriod" startAt="1"/>
            </a:pPr>
            <a:r>
              <a:rPr lang="en-US" sz="36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Introduction </a:t>
            </a:r>
          </a:p>
          <a:p>
            <a:pPr algn="l" marL="782812" indent="-391406" lvl="1">
              <a:lnSpc>
                <a:spcPts val="5946"/>
              </a:lnSpc>
              <a:buAutoNum type="arabicPeriod" startAt="1"/>
            </a:pPr>
            <a:r>
              <a:rPr lang="en-US" sz="36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Dataset and Preprocessing </a:t>
            </a:r>
          </a:p>
          <a:p>
            <a:pPr algn="l" marL="782812" indent="-391406" lvl="1">
              <a:lnSpc>
                <a:spcPts val="5946"/>
              </a:lnSpc>
              <a:buAutoNum type="arabicPeriod" startAt="1"/>
            </a:pPr>
            <a:r>
              <a:rPr lang="en-US" sz="36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Exploratory Data Analysis (EDA)</a:t>
            </a:r>
          </a:p>
          <a:p>
            <a:pPr algn="l" marL="782812" indent="-391406" lvl="1">
              <a:lnSpc>
                <a:spcPts val="5946"/>
              </a:lnSpc>
              <a:buAutoNum type="arabicPeriod" startAt="1"/>
            </a:pPr>
            <a:r>
              <a:rPr lang="en-US" sz="36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Methodology  </a:t>
            </a:r>
          </a:p>
          <a:p>
            <a:pPr algn="l" marL="782812" indent="-391406" lvl="1">
              <a:lnSpc>
                <a:spcPts val="5946"/>
              </a:lnSpc>
              <a:buAutoNum type="arabicPeriod" startAt="1"/>
            </a:pPr>
            <a:r>
              <a:rPr lang="en-US" sz="36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Results, Business Implications and Next Step</a:t>
            </a:r>
          </a:p>
          <a:p>
            <a:pPr algn="l" marL="782812" indent="-391406" lvl="1">
              <a:lnSpc>
                <a:spcPts val="5946"/>
              </a:lnSpc>
              <a:buAutoNum type="arabicPeriod" startAt="1"/>
            </a:pPr>
            <a:r>
              <a:rPr lang="en-US" sz="36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Conclusion  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580271" y="9551357"/>
            <a:ext cx="444861" cy="403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989576" y="3046067"/>
            <a:ext cx="0" cy="268050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2440111"/>
            <a:ext cx="7809949" cy="932013"/>
            <a:chOff x="0" y="0"/>
            <a:chExt cx="2056941" cy="24546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56941" cy="245468"/>
            </a:xfrm>
            <a:custGeom>
              <a:avLst/>
              <a:gdLst/>
              <a:ahLst/>
              <a:cxnLst/>
              <a:rect r="r" b="b" t="t" l="l"/>
              <a:pathLst>
                <a:path h="245468" w="2056941">
                  <a:moveTo>
                    <a:pt x="50556" y="0"/>
                  </a:moveTo>
                  <a:lnTo>
                    <a:pt x="2006385" y="0"/>
                  </a:lnTo>
                  <a:cubicBezTo>
                    <a:pt x="2034306" y="0"/>
                    <a:pt x="2056941" y="22635"/>
                    <a:pt x="2056941" y="50556"/>
                  </a:cubicBezTo>
                  <a:lnTo>
                    <a:pt x="2056941" y="194913"/>
                  </a:lnTo>
                  <a:cubicBezTo>
                    <a:pt x="2056941" y="222834"/>
                    <a:pt x="2034306" y="245468"/>
                    <a:pt x="2006385" y="245468"/>
                  </a:cubicBezTo>
                  <a:lnTo>
                    <a:pt x="50556" y="245468"/>
                  </a:lnTo>
                  <a:cubicBezTo>
                    <a:pt x="22635" y="245468"/>
                    <a:pt x="0" y="222834"/>
                    <a:pt x="0" y="194913"/>
                  </a:cubicBezTo>
                  <a:lnTo>
                    <a:pt x="0" y="50556"/>
                  </a:lnTo>
                  <a:cubicBezTo>
                    <a:pt x="0" y="22635"/>
                    <a:pt x="22635" y="0"/>
                    <a:pt x="50556" y="0"/>
                  </a:cubicBezTo>
                  <a:close/>
                </a:path>
              </a:pathLst>
            </a:custGeom>
            <a:solidFill>
              <a:srgbClr val="084743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9050"/>
              <a:ext cx="2056941" cy="226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  <a:r>
                <a:rPr lang="en-US" sz="23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Input Category and Number of Recommendations (n_recommendations)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3954834"/>
            <a:ext cx="7809949" cy="942277"/>
            <a:chOff x="0" y="0"/>
            <a:chExt cx="2056941" cy="2481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6941" cy="248172"/>
            </a:xfrm>
            <a:custGeom>
              <a:avLst/>
              <a:gdLst/>
              <a:ahLst/>
              <a:cxnLst/>
              <a:rect r="r" b="b" t="t" l="l"/>
              <a:pathLst>
                <a:path h="248172" w="2056941">
                  <a:moveTo>
                    <a:pt x="50556" y="0"/>
                  </a:moveTo>
                  <a:lnTo>
                    <a:pt x="2006385" y="0"/>
                  </a:lnTo>
                  <a:cubicBezTo>
                    <a:pt x="2034306" y="0"/>
                    <a:pt x="2056941" y="22635"/>
                    <a:pt x="2056941" y="50556"/>
                  </a:cubicBezTo>
                  <a:lnTo>
                    <a:pt x="2056941" y="197616"/>
                  </a:lnTo>
                  <a:cubicBezTo>
                    <a:pt x="2056941" y="225537"/>
                    <a:pt x="2034306" y="248172"/>
                    <a:pt x="2006385" y="248172"/>
                  </a:cubicBezTo>
                  <a:lnTo>
                    <a:pt x="50556" y="248172"/>
                  </a:lnTo>
                  <a:cubicBezTo>
                    <a:pt x="22635" y="248172"/>
                    <a:pt x="0" y="225537"/>
                    <a:pt x="0" y="197616"/>
                  </a:cubicBezTo>
                  <a:lnTo>
                    <a:pt x="0" y="50556"/>
                  </a:lnTo>
                  <a:cubicBezTo>
                    <a:pt x="0" y="22635"/>
                    <a:pt x="22635" y="0"/>
                    <a:pt x="50556" y="0"/>
                  </a:cubicBezTo>
                  <a:close/>
                </a:path>
              </a:pathLst>
            </a:custGeom>
            <a:solidFill>
              <a:srgbClr val="E7F6F4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19050"/>
              <a:ext cx="2056941" cy="229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  <a:r>
                <a:rPr lang="en-US" sz="23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Filter Apps Based on Input Category (new_df_copy[new_df_copy['Category'] == category])</a:t>
              </a:r>
            </a:p>
          </p:txBody>
        </p:sp>
      </p:grpSp>
      <p:sp>
        <p:nvSpPr>
          <p:cNvPr name="AutoShape 9" id="9"/>
          <p:cNvSpPr/>
          <p:nvPr/>
        </p:nvSpPr>
        <p:spPr>
          <a:xfrm>
            <a:off x="3346857" y="5797697"/>
            <a:ext cx="0" cy="268050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6720602" y="5979348"/>
            <a:ext cx="0" cy="268050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1028700" y="5422469"/>
            <a:ext cx="7809949" cy="608199"/>
            <a:chOff x="0" y="0"/>
            <a:chExt cx="2056941" cy="16018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56941" cy="160184"/>
            </a:xfrm>
            <a:custGeom>
              <a:avLst/>
              <a:gdLst/>
              <a:ahLst/>
              <a:cxnLst/>
              <a:rect r="r" b="b" t="t" l="l"/>
              <a:pathLst>
                <a:path h="160184" w="2056941">
                  <a:moveTo>
                    <a:pt x="50556" y="0"/>
                  </a:moveTo>
                  <a:lnTo>
                    <a:pt x="2006385" y="0"/>
                  </a:lnTo>
                  <a:cubicBezTo>
                    <a:pt x="2034306" y="0"/>
                    <a:pt x="2056941" y="22635"/>
                    <a:pt x="2056941" y="50556"/>
                  </a:cubicBezTo>
                  <a:lnTo>
                    <a:pt x="2056941" y="109628"/>
                  </a:lnTo>
                  <a:cubicBezTo>
                    <a:pt x="2056941" y="137550"/>
                    <a:pt x="2034306" y="160184"/>
                    <a:pt x="2006385" y="160184"/>
                  </a:cubicBezTo>
                  <a:lnTo>
                    <a:pt x="50556" y="160184"/>
                  </a:lnTo>
                  <a:cubicBezTo>
                    <a:pt x="22635" y="160184"/>
                    <a:pt x="0" y="137550"/>
                    <a:pt x="0" y="109628"/>
                  </a:cubicBezTo>
                  <a:lnTo>
                    <a:pt x="0" y="50556"/>
                  </a:lnTo>
                  <a:cubicBezTo>
                    <a:pt x="0" y="22635"/>
                    <a:pt x="22635" y="0"/>
                    <a:pt x="50556" y="0"/>
                  </a:cubicBezTo>
                  <a:close/>
                </a:path>
              </a:pathLst>
            </a:custGeom>
            <a:solidFill>
              <a:srgbClr val="E7F6F4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9050"/>
              <a:ext cx="2056941" cy="141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  <a:r>
                <a:rPr lang="en-US" sz="23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Is Filtered List Empty?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438623" y="6611693"/>
            <a:ext cx="1854567" cy="608199"/>
            <a:chOff x="0" y="0"/>
            <a:chExt cx="488446" cy="1601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88446" cy="160184"/>
            </a:xfrm>
            <a:custGeom>
              <a:avLst/>
              <a:gdLst/>
              <a:ahLst/>
              <a:cxnLst/>
              <a:rect r="r" b="b" t="t" l="l"/>
              <a:pathLst>
                <a:path h="160184" w="488446">
                  <a:moveTo>
                    <a:pt x="80092" y="0"/>
                  </a:moveTo>
                  <a:lnTo>
                    <a:pt x="408354" y="0"/>
                  </a:lnTo>
                  <a:cubicBezTo>
                    <a:pt x="429595" y="0"/>
                    <a:pt x="449967" y="8438"/>
                    <a:pt x="464987" y="23458"/>
                  </a:cubicBezTo>
                  <a:cubicBezTo>
                    <a:pt x="480007" y="38479"/>
                    <a:pt x="488446" y="58850"/>
                    <a:pt x="488446" y="80092"/>
                  </a:cubicBezTo>
                  <a:lnTo>
                    <a:pt x="488446" y="80092"/>
                  </a:lnTo>
                  <a:cubicBezTo>
                    <a:pt x="488446" y="124326"/>
                    <a:pt x="452587" y="160184"/>
                    <a:pt x="408354" y="160184"/>
                  </a:cubicBezTo>
                  <a:lnTo>
                    <a:pt x="80092" y="160184"/>
                  </a:lnTo>
                  <a:cubicBezTo>
                    <a:pt x="58850" y="160184"/>
                    <a:pt x="38479" y="151746"/>
                    <a:pt x="23458" y="136726"/>
                  </a:cubicBezTo>
                  <a:cubicBezTo>
                    <a:pt x="8438" y="121706"/>
                    <a:pt x="0" y="101334"/>
                    <a:pt x="0" y="80092"/>
                  </a:cubicBezTo>
                  <a:lnTo>
                    <a:pt x="0" y="80092"/>
                  </a:lnTo>
                  <a:cubicBezTo>
                    <a:pt x="0" y="58850"/>
                    <a:pt x="8438" y="38479"/>
                    <a:pt x="23458" y="23458"/>
                  </a:cubicBezTo>
                  <a:cubicBezTo>
                    <a:pt x="38479" y="8438"/>
                    <a:pt x="58850" y="0"/>
                    <a:pt x="80092" y="0"/>
                  </a:cubicBezTo>
                  <a:close/>
                </a:path>
              </a:pathLst>
            </a:custGeom>
            <a:solidFill>
              <a:srgbClr val="E7F6F4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19050"/>
              <a:ext cx="488446" cy="141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  <a:r>
                <a:rPr lang="en-US" sz="23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NO 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>
            <a:off x="13865979" y="2201025"/>
            <a:ext cx="19418" cy="88616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H="true">
            <a:off x="13874810" y="3046067"/>
            <a:ext cx="17744" cy="621223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0">
            <a:off x="10549343" y="2599470"/>
            <a:ext cx="6532890" cy="1170138"/>
            <a:chOff x="0" y="0"/>
            <a:chExt cx="1720596" cy="30818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20597" cy="308185"/>
            </a:xfrm>
            <a:custGeom>
              <a:avLst/>
              <a:gdLst/>
              <a:ahLst/>
              <a:cxnLst/>
              <a:rect r="r" b="b" t="t" l="l"/>
              <a:pathLst>
                <a:path h="308185" w="1720597">
                  <a:moveTo>
                    <a:pt x="60438" y="0"/>
                  </a:moveTo>
                  <a:lnTo>
                    <a:pt x="1660158" y="0"/>
                  </a:lnTo>
                  <a:cubicBezTo>
                    <a:pt x="1693537" y="0"/>
                    <a:pt x="1720597" y="27059"/>
                    <a:pt x="1720597" y="60438"/>
                  </a:cubicBezTo>
                  <a:lnTo>
                    <a:pt x="1720597" y="247746"/>
                  </a:lnTo>
                  <a:cubicBezTo>
                    <a:pt x="1720597" y="263775"/>
                    <a:pt x="1714229" y="279148"/>
                    <a:pt x="1702895" y="290482"/>
                  </a:cubicBezTo>
                  <a:cubicBezTo>
                    <a:pt x="1691560" y="301817"/>
                    <a:pt x="1676187" y="308185"/>
                    <a:pt x="1660158" y="308185"/>
                  </a:cubicBezTo>
                  <a:lnTo>
                    <a:pt x="60438" y="308185"/>
                  </a:lnTo>
                  <a:cubicBezTo>
                    <a:pt x="44409" y="308185"/>
                    <a:pt x="29036" y="301817"/>
                    <a:pt x="17702" y="290482"/>
                  </a:cubicBezTo>
                  <a:cubicBezTo>
                    <a:pt x="6368" y="279148"/>
                    <a:pt x="0" y="263775"/>
                    <a:pt x="0" y="247746"/>
                  </a:cubicBezTo>
                  <a:lnTo>
                    <a:pt x="0" y="60438"/>
                  </a:lnTo>
                  <a:cubicBezTo>
                    <a:pt x="0" y="44409"/>
                    <a:pt x="6368" y="29036"/>
                    <a:pt x="17702" y="17702"/>
                  </a:cubicBezTo>
                  <a:cubicBezTo>
                    <a:pt x="29036" y="6368"/>
                    <a:pt x="44409" y="0"/>
                    <a:pt x="60438" y="0"/>
                  </a:cubicBezTo>
                  <a:close/>
                </a:path>
              </a:pathLst>
            </a:custGeom>
            <a:solidFill>
              <a:srgbClr val="0A0147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19050"/>
              <a:ext cx="1720596" cy="289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  <a:r>
                <a:rPr lang="en-US" sz="23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Calculate Mean Similarity Scores (Similarity Matrix -&gt; Mean of Category App Indices)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5824353" y="6554543"/>
            <a:ext cx="1792499" cy="608199"/>
            <a:chOff x="0" y="0"/>
            <a:chExt cx="472098" cy="16018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72098" cy="160184"/>
            </a:xfrm>
            <a:custGeom>
              <a:avLst/>
              <a:gdLst/>
              <a:ahLst/>
              <a:cxnLst/>
              <a:rect r="r" b="b" t="t" l="l"/>
              <a:pathLst>
                <a:path h="160184" w="472098">
                  <a:moveTo>
                    <a:pt x="80092" y="0"/>
                  </a:moveTo>
                  <a:lnTo>
                    <a:pt x="392006" y="0"/>
                  </a:lnTo>
                  <a:cubicBezTo>
                    <a:pt x="436240" y="0"/>
                    <a:pt x="472098" y="35858"/>
                    <a:pt x="472098" y="80092"/>
                  </a:cubicBezTo>
                  <a:lnTo>
                    <a:pt x="472098" y="80092"/>
                  </a:lnTo>
                  <a:cubicBezTo>
                    <a:pt x="472098" y="101334"/>
                    <a:pt x="463660" y="121706"/>
                    <a:pt x="448640" y="136726"/>
                  </a:cubicBezTo>
                  <a:cubicBezTo>
                    <a:pt x="433620" y="151746"/>
                    <a:pt x="413248" y="160184"/>
                    <a:pt x="392006" y="160184"/>
                  </a:cubicBezTo>
                  <a:lnTo>
                    <a:pt x="80092" y="160184"/>
                  </a:lnTo>
                  <a:cubicBezTo>
                    <a:pt x="58850" y="160184"/>
                    <a:pt x="38479" y="151746"/>
                    <a:pt x="23458" y="136726"/>
                  </a:cubicBezTo>
                  <a:cubicBezTo>
                    <a:pt x="8438" y="121706"/>
                    <a:pt x="0" y="101334"/>
                    <a:pt x="0" y="80092"/>
                  </a:cubicBezTo>
                  <a:lnTo>
                    <a:pt x="0" y="80092"/>
                  </a:lnTo>
                  <a:cubicBezTo>
                    <a:pt x="0" y="58850"/>
                    <a:pt x="8438" y="38479"/>
                    <a:pt x="23458" y="23458"/>
                  </a:cubicBezTo>
                  <a:cubicBezTo>
                    <a:pt x="38479" y="8438"/>
                    <a:pt x="58850" y="0"/>
                    <a:pt x="80092" y="0"/>
                  </a:cubicBezTo>
                  <a:close/>
                </a:path>
              </a:pathLst>
            </a:custGeom>
            <a:solidFill>
              <a:srgbClr val="E7F6F4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19050"/>
              <a:ext cx="472098" cy="141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  <a:r>
                <a:rPr lang="en-US" sz="23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YES</a:t>
              </a:r>
            </a:p>
          </p:txBody>
        </p:sp>
      </p:grpSp>
      <p:sp>
        <p:nvSpPr>
          <p:cNvPr name="AutoShape 25" id="25"/>
          <p:cNvSpPr/>
          <p:nvPr/>
        </p:nvSpPr>
        <p:spPr>
          <a:xfrm>
            <a:off x="3356198" y="8815220"/>
            <a:ext cx="19418" cy="88616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6" id="26"/>
          <p:cNvGrpSpPr/>
          <p:nvPr/>
        </p:nvGrpSpPr>
        <p:grpSpPr>
          <a:xfrm rot="0">
            <a:off x="1885468" y="7817086"/>
            <a:ext cx="2960876" cy="1322223"/>
            <a:chOff x="0" y="0"/>
            <a:chExt cx="779819" cy="34824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79819" cy="348240"/>
            </a:xfrm>
            <a:custGeom>
              <a:avLst/>
              <a:gdLst/>
              <a:ahLst/>
              <a:cxnLst/>
              <a:rect r="r" b="b" t="t" l="l"/>
              <a:pathLst>
                <a:path h="348240" w="779819">
                  <a:moveTo>
                    <a:pt x="133352" y="0"/>
                  </a:moveTo>
                  <a:lnTo>
                    <a:pt x="646468" y="0"/>
                  </a:lnTo>
                  <a:cubicBezTo>
                    <a:pt x="681835" y="0"/>
                    <a:pt x="715753" y="14050"/>
                    <a:pt x="740762" y="39058"/>
                  </a:cubicBezTo>
                  <a:cubicBezTo>
                    <a:pt x="765770" y="64066"/>
                    <a:pt x="779819" y="97985"/>
                    <a:pt x="779819" y="133352"/>
                  </a:cubicBezTo>
                  <a:lnTo>
                    <a:pt x="779819" y="214888"/>
                  </a:lnTo>
                  <a:cubicBezTo>
                    <a:pt x="779819" y="288536"/>
                    <a:pt x="720116" y="348240"/>
                    <a:pt x="646468" y="348240"/>
                  </a:cubicBezTo>
                  <a:lnTo>
                    <a:pt x="133352" y="348240"/>
                  </a:lnTo>
                  <a:cubicBezTo>
                    <a:pt x="97985" y="348240"/>
                    <a:pt x="64066" y="334190"/>
                    <a:pt x="39058" y="309182"/>
                  </a:cubicBezTo>
                  <a:cubicBezTo>
                    <a:pt x="14050" y="284174"/>
                    <a:pt x="0" y="250255"/>
                    <a:pt x="0" y="214888"/>
                  </a:cubicBezTo>
                  <a:lnTo>
                    <a:pt x="0" y="133352"/>
                  </a:lnTo>
                  <a:cubicBezTo>
                    <a:pt x="0" y="59704"/>
                    <a:pt x="59704" y="0"/>
                    <a:pt x="133352" y="0"/>
                  </a:cubicBezTo>
                  <a:close/>
                </a:path>
              </a:pathLst>
            </a:custGeom>
            <a:solidFill>
              <a:srgbClr val="698C85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19050"/>
              <a:ext cx="779819" cy="3291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  <a:r>
                <a:rPr lang="en-US" sz="23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Map Category " Indices to Feature Matrix Indices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583163" y="7883482"/>
            <a:ext cx="2678627" cy="1255827"/>
            <a:chOff x="0" y="0"/>
            <a:chExt cx="705482" cy="33075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705482" cy="330753"/>
            </a:xfrm>
            <a:custGeom>
              <a:avLst/>
              <a:gdLst/>
              <a:ahLst/>
              <a:cxnLst/>
              <a:rect r="r" b="b" t="t" l="l"/>
              <a:pathLst>
                <a:path h="330753" w="705482">
                  <a:moveTo>
                    <a:pt x="147403" y="0"/>
                  </a:moveTo>
                  <a:lnTo>
                    <a:pt x="558079" y="0"/>
                  </a:lnTo>
                  <a:cubicBezTo>
                    <a:pt x="597173" y="0"/>
                    <a:pt x="634665" y="15530"/>
                    <a:pt x="662309" y="43173"/>
                  </a:cubicBezTo>
                  <a:cubicBezTo>
                    <a:pt x="689952" y="70817"/>
                    <a:pt x="705482" y="108309"/>
                    <a:pt x="705482" y="147403"/>
                  </a:cubicBezTo>
                  <a:lnTo>
                    <a:pt x="705482" y="183350"/>
                  </a:lnTo>
                  <a:cubicBezTo>
                    <a:pt x="705482" y="222443"/>
                    <a:pt x="689952" y="259936"/>
                    <a:pt x="662309" y="287579"/>
                  </a:cubicBezTo>
                  <a:cubicBezTo>
                    <a:pt x="634665" y="315223"/>
                    <a:pt x="597173" y="330753"/>
                    <a:pt x="558079" y="330753"/>
                  </a:cubicBezTo>
                  <a:lnTo>
                    <a:pt x="147403" y="330753"/>
                  </a:lnTo>
                  <a:cubicBezTo>
                    <a:pt x="108309" y="330753"/>
                    <a:pt x="70817" y="315223"/>
                    <a:pt x="43173" y="287579"/>
                  </a:cubicBezTo>
                  <a:cubicBezTo>
                    <a:pt x="15530" y="259936"/>
                    <a:pt x="0" y="222443"/>
                    <a:pt x="0" y="183350"/>
                  </a:cubicBezTo>
                  <a:lnTo>
                    <a:pt x="0" y="147403"/>
                  </a:lnTo>
                  <a:cubicBezTo>
                    <a:pt x="0" y="108309"/>
                    <a:pt x="15530" y="70817"/>
                    <a:pt x="43173" y="43173"/>
                  </a:cubicBezTo>
                  <a:cubicBezTo>
                    <a:pt x="70817" y="15530"/>
                    <a:pt x="108309" y="0"/>
                    <a:pt x="147403" y="0"/>
                  </a:cubicBezTo>
                  <a:close/>
                </a:path>
              </a:pathLst>
            </a:custGeom>
            <a:solidFill>
              <a:srgbClr val="E7F6F4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19050"/>
              <a:ext cx="705482" cy="3117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  <a:r>
                <a:rPr lang="en-US" sz="23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Output: "No apps found in the category"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548036" y="4415505"/>
            <a:ext cx="6650935" cy="949561"/>
            <a:chOff x="0" y="0"/>
            <a:chExt cx="1751687" cy="25009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751686" cy="250090"/>
            </a:xfrm>
            <a:custGeom>
              <a:avLst/>
              <a:gdLst/>
              <a:ahLst/>
              <a:cxnLst/>
              <a:rect r="r" b="b" t="t" l="l"/>
              <a:pathLst>
                <a:path h="250090" w="1751686">
                  <a:moveTo>
                    <a:pt x="59366" y="0"/>
                  </a:moveTo>
                  <a:lnTo>
                    <a:pt x="1692321" y="0"/>
                  </a:lnTo>
                  <a:cubicBezTo>
                    <a:pt x="1708066" y="0"/>
                    <a:pt x="1723165" y="6255"/>
                    <a:pt x="1734299" y="17388"/>
                  </a:cubicBezTo>
                  <a:cubicBezTo>
                    <a:pt x="1745432" y="28521"/>
                    <a:pt x="1751686" y="43621"/>
                    <a:pt x="1751686" y="59366"/>
                  </a:cubicBezTo>
                  <a:lnTo>
                    <a:pt x="1751686" y="190724"/>
                  </a:lnTo>
                  <a:cubicBezTo>
                    <a:pt x="1751686" y="223511"/>
                    <a:pt x="1725107" y="250090"/>
                    <a:pt x="1692321" y="250090"/>
                  </a:cubicBezTo>
                  <a:lnTo>
                    <a:pt x="59366" y="250090"/>
                  </a:lnTo>
                  <a:cubicBezTo>
                    <a:pt x="26579" y="250090"/>
                    <a:pt x="0" y="223511"/>
                    <a:pt x="0" y="190724"/>
                  </a:cubicBezTo>
                  <a:lnTo>
                    <a:pt x="0" y="59366"/>
                  </a:lnTo>
                  <a:cubicBezTo>
                    <a:pt x="0" y="26579"/>
                    <a:pt x="26579" y="0"/>
                    <a:pt x="59366" y="0"/>
                  </a:cubicBezTo>
                  <a:close/>
                </a:path>
              </a:pathLst>
            </a:custGeom>
            <a:solidFill>
              <a:srgbClr val="E7F6F4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19050"/>
              <a:ext cx="1751687" cy="2310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  <a:r>
                <a:rPr lang="en-US" sz="23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Sort Scores in Descending Order and Select Top-n Indices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0549343" y="6083486"/>
            <a:ext cx="6650935" cy="932013"/>
            <a:chOff x="0" y="0"/>
            <a:chExt cx="1751687" cy="24546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751686" cy="245468"/>
            </a:xfrm>
            <a:custGeom>
              <a:avLst/>
              <a:gdLst/>
              <a:ahLst/>
              <a:cxnLst/>
              <a:rect r="r" b="b" t="t" l="l"/>
              <a:pathLst>
                <a:path h="245468" w="1751686">
                  <a:moveTo>
                    <a:pt x="59366" y="0"/>
                  </a:moveTo>
                  <a:lnTo>
                    <a:pt x="1692321" y="0"/>
                  </a:lnTo>
                  <a:cubicBezTo>
                    <a:pt x="1708066" y="0"/>
                    <a:pt x="1723165" y="6255"/>
                    <a:pt x="1734299" y="17388"/>
                  </a:cubicBezTo>
                  <a:cubicBezTo>
                    <a:pt x="1745432" y="28521"/>
                    <a:pt x="1751686" y="43621"/>
                    <a:pt x="1751686" y="59366"/>
                  </a:cubicBezTo>
                  <a:lnTo>
                    <a:pt x="1751686" y="186103"/>
                  </a:lnTo>
                  <a:cubicBezTo>
                    <a:pt x="1751686" y="218889"/>
                    <a:pt x="1725107" y="245468"/>
                    <a:pt x="1692321" y="245468"/>
                  </a:cubicBezTo>
                  <a:lnTo>
                    <a:pt x="59366" y="245468"/>
                  </a:lnTo>
                  <a:cubicBezTo>
                    <a:pt x="43621" y="245468"/>
                    <a:pt x="28521" y="239214"/>
                    <a:pt x="17388" y="228081"/>
                  </a:cubicBezTo>
                  <a:cubicBezTo>
                    <a:pt x="6255" y="216947"/>
                    <a:pt x="0" y="201847"/>
                    <a:pt x="0" y="186103"/>
                  </a:cubicBezTo>
                  <a:lnTo>
                    <a:pt x="0" y="59366"/>
                  </a:lnTo>
                  <a:cubicBezTo>
                    <a:pt x="0" y="26579"/>
                    <a:pt x="26579" y="0"/>
                    <a:pt x="59366" y="0"/>
                  </a:cubicBezTo>
                  <a:close/>
                </a:path>
              </a:pathLst>
            </a:custGeom>
            <a:solidFill>
              <a:srgbClr val="E7F6F4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19050"/>
              <a:ext cx="1751687" cy="226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  <a:r>
                <a:rPr lang="en-US" sz="23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Retrieve Top-n Apps and Their Categories from DataFrame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0608365" y="7579383"/>
            <a:ext cx="6650935" cy="608199"/>
            <a:chOff x="0" y="0"/>
            <a:chExt cx="1751687" cy="160184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751686" cy="160184"/>
            </a:xfrm>
            <a:custGeom>
              <a:avLst/>
              <a:gdLst/>
              <a:ahLst/>
              <a:cxnLst/>
              <a:rect r="r" b="b" t="t" l="l"/>
              <a:pathLst>
                <a:path h="160184" w="1751686">
                  <a:moveTo>
                    <a:pt x="59366" y="0"/>
                  </a:moveTo>
                  <a:lnTo>
                    <a:pt x="1692321" y="0"/>
                  </a:lnTo>
                  <a:cubicBezTo>
                    <a:pt x="1708066" y="0"/>
                    <a:pt x="1723165" y="6255"/>
                    <a:pt x="1734299" y="17388"/>
                  </a:cubicBezTo>
                  <a:cubicBezTo>
                    <a:pt x="1745432" y="28521"/>
                    <a:pt x="1751686" y="43621"/>
                    <a:pt x="1751686" y="59366"/>
                  </a:cubicBezTo>
                  <a:lnTo>
                    <a:pt x="1751686" y="100818"/>
                  </a:lnTo>
                  <a:cubicBezTo>
                    <a:pt x="1751686" y="133605"/>
                    <a:pt x="1725107" y="160184"/>
                    <a:pt x="1692321" y="160184"/>
                  </a:cubicBezTo>
                  <a:lnTo>
                    <a:pt x="59366" y="160184"/>
                  </a:lnTo>
                  <a:cubicBezTo>
                    <a:pt x="43621" y="160184"/>
                    <a:pt x="28521" y="153930"/>
                    <a:pt x="17388" y="142796"/>
                  </a:cubicBezTo>
                  <a:cubicBezTo>
                    <a:pt x="6255" y="131663"/>
                    <a:pt x="0" y="116563"/>
                    <a:pt x="0" y="100818"/>
                  </a:cubicBezTo>
                  <a:lnTo>
                    <a:pt x="0" y="59366"/>
                  </a:lnTo>
                  <a:cubicBezTo>
                    <a:pt x="0" y="26579"/>
                    <a:pt x="26579" y="0"/>
                    <a:pt x="59366" y="0"/>
                  </a:cubicBezTo>
                  <a:close/>
                </a:path>
              </a:pathLst>
            </a:custGeom>
            <a:solidFill>
              <a:srgbClr val="E7F6F4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19050"/>
              <a:ext cx="1751687" cy="141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  <a:r>
                <a:rPr lang="en-US" sz="23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Update Indexes to Start from 1 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0549343" y="8950971"/>
            <a:ext cx="6650935" cy="614657"/>
            <a:chOff x="0" y="0"/>
            <a:chExt cx="1751687" cy="161885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751686" cy="161885"/>
            </a:xfrm>
            <a:custGeom>
              <a:avLst/>
              <a:gdLst/>
              <a:ahLst/>
              <a:cxnLst/>
              <a:rect r="r" b="b" t="t" l="l"/>
              <a:pathLst>
                <a:path h="161885" w="1751686">
                  <a:moveTo>
                    <a:pt x="59366" y="0"/>
                  </a:moveTo>
                  <a:lnTo>
                    <a:pt x="1692321" y="0"/>
                  </a:lnTo>
                  <a:cubicBezTo>
                    <a:pt x="1708066" y="0"/>
                    <a:pt x="1723165" y="6255"/>
                    <a:pt x="1734299" y="17388"/>
                  </a:cubicBezTo>
                  <a:cubicBezTo>
                    <a:pt x="1745432" y="28521"/>
                    <a:pt x="1751686" y="43621"/>
                    <a:pt x="1751686" y="59366"/>
                  </a:cubicBezTo>
                  <a:lnTo>
                    <a:pt x="1751686" y="102519"/>
                  </a:lnTo>
                  <a:cubicBezTo>
                    <a:pt x="1751686" y="135306"/>
                    <a:pt x="1725107" y="161885"/>
                    <a:pt x="1692321" y="161885"/>
                  </a:cubicBezTo>
                  <a:lnTo>
                    <a:pt x="59366" y="161885"/>
                  </a:lnTo>
                  <a:cubicBezTo>
                    <a:pt x="26579" y="161885"/>
                    <a:pt x="0" y="135306"/>
                    <a:pt x="0" y="102519"/>
                  </a:cubicBezTo>
                  <a:lnTo>
                    <a:pt x="0" y="59366"/>
                  </a:lnTo>
                  <a:cubicBezTo>
                    <a:pt x="0" y="26579"/>
                    <a:pt x="26579" y="0"/>
                    <a:pt x="59366" y="0"/>
                  </a:cubicBezTo>
                  <a:close/>
                </a:path>
              </a:pathLst>
            </a:custGeom>
            <a:solidFill>
              <a:srgbClr val="084743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19050"/>
              <a:ext cx="1751687" cy="1428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  <a:r>
                <a:rPr lang="en-US" sz="23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Output Top-n Apps </a:t>
              </a: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1955984" y="547143"/>
            <a:ext cx="14434809" cy="667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3"/>
              </a:lnSpc>
              <a:spcBef>
                <a:spcPct val="0"/>
              </a:spcBef>
            </a:pPr>
            <a:r>
              <a:rPr lang="en-US" b="true" sz="4607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RECOMMENDATION SYSTEM - CONTENT BASED 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2438623" y="1456447"/>
            <a:ext cx="13397790" cy="382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2"/>
              </a:lnSpc>
              <a:spcBef>
                <a:spcPct val="0"/>
              </a:spcBef>
            </a:pPr>
            <a:r>
              <a:rPr lang="en-US" sz="27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Recommending top apps based on app category and discrepancy threshold</a:t>
            </a:r>
          </a:p>
        </p:txBody>
      </p:sp>
      <p:sp>
        <p:nvSpPr>
          <p:cNvPr name="AutoShape 46" id="46"/>
          <p:cNvSpPr/>
          <p:nvPr/>
        </p:nvSpPr>
        <p:spPr>
          <a:xfrm>
            <a:off x="9433365" y="2200608"/>
            <a:ext cx="86" cy="750077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7" id="47"/>
          <p:cNvSpPr/>
          <p:nvPr/>
        </p:nvSpPr>
        <p:spPr>
          <a:xfrm>
            <a:off x="9433452" y="2248277"/>
            <a:ext cx="314076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8" id="48"/>
          <p:cNvSpPr/>
          <p:nvPr/>
        </p:nvSpPr>
        <p:spPr>
          <a:xfrm>
            <a:off x="9433452" y="2248277"/>
            <a:ext cx="4412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9" id="49"/>
          <p:cNvSpPr/>
          <p:nvPr/>
        </p:nvSpPr>
        <p:spPr>
          <a:xfrm>
            <a:off x="3376983" y="9682330"/>
            <a:ext cx="6056468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0" id="50"/>
          <p:cNvSpPr txBox="true"/>
          <p:nvPr/>
        </p:nvSpPr>
        <p:spPr>
          <a:xfrm rot="0">
            <a:off x="17580271" y="9551357"/>
            <a:ext cx="444861" cy="403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74431" y="0"/>
            <a:ext cx="11900161" cy="10580268"/>
            <a:chOff x="0" y="0"/>
            <a:chExt cx="792885" cy="7049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92885" cy="704943"/>
            </a:xfrm>
            <a:custGeom>
              <a:avLst/>
              <a:gdLst/>
              <a:ahLst/>
              <a:cxnLst/>
              <a:rect r="r" b="b" t="t" l="l"/>
              <a:pathLst>
                <a:path h="704943" w="792885">
                  <a:moveTo>
                    <a:pt x="0" y="0"/>
                  </a:moveTo>
                  <a:lnTo>
                    <a:pt x="792885" y="0"/>
                  </a:lnTo>
                  <a:lnTo>
                    <a:pt x="792885" y="704943"/>
                  </a:lnTo>
                  <a:lnTo>
                    <a:pt x="0" y="704943"/>
                  </a:ln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92885" cy="743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655359" y="5143500"/>
            <a:ext cx="2673859" cy="2673859"/>
          </a:xfrm>
          <a:custGeom>
            <a:avLst/>
            <a:gdLst/>
            <a:ahLst/>
            <a:cxnLst/>
            <a:rect r="r" b="b" t="t" l="l"/>
            <a:pathLst>
              <a:path h="2673859" w="2673859">
                <a:moveTo>
                  <a:pt x="0" y="0"/>
                </a:moveTo>
                <a:lnTo>
                  <a:pt x="2673859" y="0"/>
                </a:lnTo>
                <a:lnTo>
                  <a:pt x="2673859" y="2673859"/>
                </a:lnTo>
                <a:lnTo>
                  <a:pt x="0" y="2673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08158" y="262417"/>
            <a:ext cx="7150167" cy="9481174"/>
          </a:xfrm>
          <a:custGeom>
            <a:avLst/>
            <a:gdLst/>
            <a:ahLst/>
            <a:cxnLst/>
            <a:rect r="r" b="b" t="t" l="l"/>
            <a:pathLst>
              <a:path h="9481174" w="7150167">
                <a:moveTo>
                  <a:pt x="0" y="0"/>
                </a:moveTo>
                <a:lnTo>
                  <a:pt x="7150167" y="0"/>
                </a:lnTo>
                <a:lnTo>
                  <a:pt x="7150167" y="9481173"/>
                </a:lnTo>
                <a:lnTo>
                  <a:pt x="0" y="94811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00400" y="3168405"/>
            <a:ext cx="5583777" cy="1484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1"/>
              </a:lnSpc>
              <a:spcBef>
                <a:spcPct val="0"/>
              </a:spcBef>
            </a:pPr>
            <a:r>
              <a:rPr lang="en-US" sz="4893">
                <a:solidFill>
                  <a:srgbClr val="000000"/>
                </a:solidFill>
                <a:latin typeface="Chunk Five"/>
                <a:ea typeface="Chunk Five"/>
                <a:cs typeface="Chunk Five"/>
                <a:sym typeface="Chunk Five"/>
              </a:rPr>
              <a:t>WEB INTERFACE FOR APP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610487" y="9551357"/>
            <a:ext cx="384428" cy="403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74431" y="0"/>
            <a:ext cx="11900161" cy="10580268"/>
            <a:chOff x="0" y="0"/>
            <a:chExt cx="792885" cy="7049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92885" cy="704943"/>
            </a:xfrm>
            <a:custGeom>
              <a:avLst/>
              <a:gdLst/>
              <a:ahLst/>
              <a:cxnLst/>
              <a:rect r="r" b="b" t="t" l="l"/>
              <a:pathLst>
                <a:path h="704943" w="792885">
                  <a:moveTo>
                    <a:pt x="0" y="0"/>
                  </a:moveTo>
                  <a:lnTo>
                    <a:pt x="792885" y="0"/>
                  </a:lnTo>
                  <a:lnTo>
                    <a:pt x="792885" y="704943"/>
                  </a:lnTo>
                  <a:lnTo>
                    <a:pt x="0" y="704943"/>
                  </a:ln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92885" cy="743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655359" y="5143500"/>
            <a:ext cx="2673859" cy="2673859"/>
          </a:xfrm>
          <a:custGeom>
            <a:avLst/>
            <a:gdLst/>
            <a:ahLst/>
            <a:cxnLst/>
            <a:rect r="r" b="b" t="t" l="l"/>
            <a:pathLst>
              <a:path h="2673859" w="2673859">
                <a:moveTo>
                  <a:pt x="0" y="0"/>
                </a:moveTo>
                <a:lnTo>
                  <a:pt x="2673859" y="0"/>
                </a:lnTo>
                <a:lnTo>
                  <a:pt x="2673859" y="2673859"/>
                </a:lnTo>
                <a:lnTo>
                  <a:pt x="0" y="2673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19239" y="371418"/>
            <a:ext cx="7099288" cy="9544163"/>
          </a:xfrm>
          <a:custGeom>
            <a:avLst/>
            <a:gdLst/>
            <a:ahLst/>
            <a:cxnLst/>
            <a:rect r="r" b="b" t="t" l="l"/>
            <a:pathLst>
              <a:path h="9544163" w="7099288">
                <a:moveTo>
                  <a:pt x="0" y="0"/>
                </a:moveTo>
                <a:lnTo>
                  <a:pt x="7099288" y="0"/>
                </a:lnTo>
                <a:lnTo>
                  <a:pt x="7099288" y="9544164"/>
                </a:lnTo>
                <a:lnTo>
                  <a:pt x="0" y="95441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00400" y="3168405"/>
            <a:ext cx="5583777" cy="1484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1"/>
              </a:lnSpc>
              <a:spcBef>
                <a:spcPct val="0"/>
              </a:spcBef>
            </a:pPr>
            <a:r>
              <a:rPr lang="en-US" sz="4893">
                <a:solidFill>
                  <a:srgbClr val="000000"/>
                </a:solidFill>
                <a:latin typeface="Chunk Five"/>
                <a:ea typeface="Chunk Five"/>
                <a:cs typeface="Chunk Five"/>
                <a:sym typeface="Chunk Five"/>
              </a:rPr>
              <a:t>WEB INTERFACE FOR APP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610487" y="9551357"/>
            <a:ext cx="384428" cy="403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21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74431" y="0"/>
            <a:ext cx="11900161" cy="10580268"/>
            <a:chOff x="0" y="0"/>
            <a:chExt cx="792885" cy="7049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92885" cy="704943"/>
            </a:xfrm>
            <a:custGeom>
              <a:avLst/>
              <a:gdLst/>
              <a:ahLst/>
              <a:cxnLst/>
              <a:rect r="r" b="b" t="t" l="l"/>
              <a:pathLst>
                <a:path h="704943" w="792885">
                  <a:moveTo>
                    <a:pt x="0" y="0"/>
                  </a:moveTo>
                  <a:lnTo>
                    <a:pt x="792885" y="0"/>
                  </a:lnTo>
                  <a:lnTo>
                    <a:pt x="792885" y="704943"/>
                  </a:lnTo>
                  <a:lnTo>
                    <a:pt x="0" y="704943"/>
                  </a:ln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92885" cy="743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655359" y="5143500"/>
            <a:ext cx="2673859" cy="2673859"/>
          </a:xfrm>
          <a:custGeom>
            <a:avLst/>
            <a:gdLst/>
            <a:ahLst/>
            <a:cxnLst/>
            <a:rect r="r" b="b" t="t" l="l"/>
            <a:pathLst>
              <a:path h="2673859" w="2673859">
                <a:moveTo>
                  <a:pt x="0" y="0"/>
                </a:moveTo>
                <a:lnTo>
                  <a:pt x="2673859" y="0"/>
                </a:lnTo>
                <a:lnTo>
                  <a:pt x="2673859" y="2673859"/>
                </a:lnTo>
                <a:lnTo>
                  <a:pt x="0" y="2673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015742" y="1028700"/>
            <a:ext cx="8243558" cy="8332357"/>
          </a:xfrm>
          <a:custGeom>
            <a:avLst/>
            <a:gdLst/>
            <a:ahLst/>
            <a:cxnLst/>
            <a:rect r="r" b="b" t="t" l="l"/>
            <a:pathLst>
              <a:path h="8332357" w="8243558">
                <a:moveTo>
                  <a:pt x="0" y="0"/>
                </a:moveTo>
                <a:lnTo>
                  <a:pt x="8243558" y="0"/>
                </a:lnTo>
                <a:lnTo>
                  <a:pt x="8243558" y="8332357"/>
                </a:lnTo>
                <a:lnTo>
                  <a:pt x="0" y="83323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00400" y="3168405"/>
            <a:ext cx="5583777" cy="1484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1"/>
              </a:lnSpc>
              <a:spcBef>
                <a:spcPct val="0"/>
              </a:spcBef>
            </a:pPr>
            <a:r>
              <a:rPr lang="en-US" sz="4893">
                <a:solidFill>
                  <a:srgbClr val="000000"/>
                </a:solidFill>
                <a:latin typeface="Chunk Five"/>
                <a:ea typeface="Chunk Five"/>
                <a:cs typeface="Chunk Five"/>
                <a:sym typeface="Chunk Five"/>
              </a:rPr>
              <a:t>WEB INTERFACE FOR APP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610487" y="9551357"/>
            <a:ext cx="384428" cy="403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21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74431" y="-417614"/>
            <a:ext cx="12199057" cy="11744889"/>
            <a:chOff x="0" y="0"/>
            <a:chExt cx="3212920" cy="30933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12920" cy="3093304"/>
            </a:xfrm>
            <a:custGeom>
              <a:avLst/>
              <a:gdLst/>
              <a:ahLst/>
              <a:cxnLst/>
              <a:rect r="r" b="b" t="t" l="l"/>
              <a:pathLst>
                <a:path h="3093304" w="3212920">
                  <a:moveTo>
                    <a:pt x="31732" y="0"/>
                  </a:moveTo>
                  <a:lnTo>
                    <a:pt x="3181189" y="0"/>
                  </a:lnTo>
                  <a:cubicBezTo>
                    <a:pt x="3198713" y="0"/>
                    <a:pt x="3212920" y="14207"/>
                    <a:pt x="3212920" y="31732"/>
                  </a:cubicBezTo>
                  <a:lnTo>
                    <a:pt x="3212920" y="3061573"/>
                  </a:lnTo>
                  <a:cubicBezTo>
                    <a:pt x="3212920" y="3079098"/>
                    <a:pt x="3198713" y="3093304"/>
                    <a:pt x="3181189" y="3093304"/>
                  </a:cubicBezTo>
                  <a:lnTo>
                    <a:pt x="31732" y="3093304"/>
                  </a:lnTo>
                  <a:cubicBezTo>
                    <a:pt x="23316" y="3093304"/>
                    <a:pt x="15245" y="3089961"/>
                    <a:pt x="9294" y="3084010"/>
                  </a:cubicBezTo>
                  <a:cubicBezTo>
                    <a:pt x="3343" y="3078059"/>
                    <a:pt x="0" y="3069988"/>
                    <a:pt x="0" y="3061573"/>
                  </a:cubicBezTo>
                  <a:lnTo>
                    <a:pt x="0" y="31732"/>
                  </a:lnTo>
                  <a:cubicBezTo>
                    <a:pt x="0" y="14207"/>
                    <a:pt x="14207" y="0"/>
                    <a:pt x="31732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212920" cy="31314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868387" y="5143500"/>
            <a:ext cx="3453439" cy="3768634"/>
          </a:xfrm>
          <a:custGeom>
            <a:avLst/>
            <a:gdLst/>
            <a:ahLst/>
            <a:cxnLst/>
            <a:rect r="r" b="b" t="t" l="l"/>
            <a:pathLst>
              <a:path h="3768634" w="3453439">
                <a:moveTo>
                  <a:pt x="0" y="0"/>
                </a:moveTo>
                <a:lnTo>
                  <a:pt x="3453439" y="0"/>
                </a:lnTo>
                <a:lnTo>
                  <a:pt x="3453439" y="3768634"/>
                </a:lnTo>
                <a:lnTo>
                  <a:pt x="0" y="37686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88453" y="5741288"/>
            <a:ext cx="3170847" cy="3170847"/>
          </a:xfrm>
          <a:custGeom>
            <a:avLst/>
            <a:gdLst/>
            <a:ahLst/>
            <a:cxnLst/>
            <a:rect r="r" b="b" t="t" l="l"/>
            <a:pathLst>
              <a:path h="3170847" w="3170847">
                <a:moveTo>
                  <a:pt x="0" y="0"/>
                </a:moveTo>
                <a:lnTo>
                  <a:pt x="3170847" y="0"/>
                </a:lnTo>
                <a:lnTo>
                  <a:pt x="3170847" y="3170846"/>
                </a:lnTo>
                <a:lnTo>
                  <a:pt x="0" y="31708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494251" y="739735"/>
            <a:ext cx="3389099" cy="4114800"/>
          </a:xfrm>
          <a:custGeom>
            <a:avLst/>
            <a:gdLst/>
            <a:ahLst/>
            <a:cxnLst/>
            <a:rect r="r" b="b" t="t" l="l"/>
            <a:pathLst>
              <a:path h="4114800" w="3389099">
                <a:moveTo>
                  <a:pt x="0" y="0"/>
                </a:moveTo>
                <a:lnTo>
                  <a:pt x="3389099" y="0"/>
                </a:lnTo>
                <a:lnTo>
                  <a:pt x="33890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99950" y="2898783"/>
            <a:ext cx="6138593" cy="4422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1"/>
              </a:lnSpc>
            </a:pPr>
            <a:r>
              <a:rPr lang="en-US" sz="6109">
                <a:solidFill>
                  <a:srgbClr val="000000"/>
                </a:solidFill>
                <a:latin typeface="Chunk Five"/>
                <a:ea typeface="Chunk Five"/>
                <a:cs typeface="Chunk Five"/>
                <a:sym typeface="Chunk Five"/>
              </a:rPr>
              <a:t>KEY FINDINGS, BUSINESS IMPLICATIONS AND </a:t>
            </a:r>
          </a:p>
          <a:p>
            <a:pPr algn="l">
              <a:lnSpc>
                <a:spcPts val="6781"/>
              </a:lnSpc>
              <a:spcBef>
                <a:spcPct val="0"/>
              </a:spcBef>
            </a:pPr>
            <a:r>
              <a:rPr lang="en-US" sz="6109">
                <a:solidFill>
                  <a:srgbClr val="000000"/>
                </a:solidFill>
                <a:latin typeface="Chunk Five"/>
                <a:ea typeface="Chunk Five"/>
                <a:cs typeface="Chunk Five"/>
                <a:sym typeface="Chunk Five"/>
              </a:rPr>
              <a:t>NEXT STEP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607511" y="9551357"/>
            <a:ext cx="390381" cy="403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22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6123" y="1606650"/>
            <a:ext cx="16974069" cy="8358838"/>
            <a:chOff x="0" y="0"/>
            <a:chExt cx="4470537" cy="22015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0537" cy="2201505"/>
            </a:xfrm>
            <a:custGeom>
              <a:avLst/>
              <a:gdLst/>
              <a:ahLst/>
              <a:cxnLst/>
              <a:rect r="r" b="b" t="t" l="l"/>
              <a:pathLst>
                <a:path h="2201505" w="4470537">
                  <a:moveTo>
                    <a:pt x="22805" y="0"/>
                  </a:moveTo>
                  <a:lnTo>
                    <a:pt x="4447732" y="0"/>
                  </a:lnTo>
                  <a:cubicBezTo>
                    <a:pt x="4453780" y="0"/>
                    <a:pt x="4459581" y="2403"/>
                    <a:pt x="4463857" y="6679"/>
                  </a:cubicBezTo>
                  <a:cubicBezTo>
                    <a:pt x="4468134" y="10956"/>
                    <a:pt x="4470537" y="16757"/>
                    <a:pt x="4470537" y="22805"/>
                  </a:cubicBezTo>
                  <a:lnTo>
                    <a:pt x="4470537" y="2178700"/>
                  </a:lnTo>
                  <a:cubicBezTo>
                    <a:pt x="4470537" y="2191295"/>
                    <a:pt x="4460327" y="2201505"/>
                    <a:pt x="4447732" y="2201505"/>
                  </a:cubicBezTo>
                  <a:lnTo>
                    <a:pt x="22805" y="2201505"/>
                  </a:lnTo>
                  <a:cubicBezTo>
                    <a:pt x="10210" y="2201505"/>
                    <a:pt x="0" y="2191295"/>
                    <a:pt x="0" y="2178700"/>
                  </a:cubicBezTo>
                  <a:lnTo>
                    <a:pt x="0" y="22805"/>
                  </a:lnTo>
                  <a:cubicBezTo>
                    <a:pt x="0" y="10210"/>
                    <a:pt x="10210" y="0"/>
                    <a:pt x="22805" y="0"/>
                  </a:cubicBezTo>
                  <a:close/>
                </a:path>
              </a:pathLst>
            </a:custGeom>
            <a:solidFill>
              <a:srgbClr val="D6EDE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70537" cy="22396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815232" y="22089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49508" y="6323775"/>
            <a:ext cx="3174901" cy="3174901"/>
          </a:xfrm>
          <a:custGeom>
            <a:avLst/>
            <a:gdLst/>
            <a:ahLst/>
            <a:cxnLst/>
            <a:rect r="r" b="b" t="t" l="l"/>
            <a:pathLst>
              <a:path h="3174901" w="3174901">
                <a:moveTo>
                  <a:pt x="0" y="0"/>
                </a:moveTo>
                <a:lnTo>
                  <a:pt x="3174901" y="0"/>
                </a:lnTo>
                <a:lnTo>
                  <a:pt x="3174901" y="3174900"/>
                </a:lnTo>
                <a:lnTo>
                  <a:pt x="0" y="3174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52112" y="317675"/>
            <a:ext cx="5583777" cy="1024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85"/>
              </a:lnSpc>
              <a:spcBef>
                <a:spcPct val="0"/>
              </a:spcBef>
            </a:pPr>
            <a:r>
              <a:rPr lang="en-US" sz="6293">
                <a:solidFill>
                  <a:srgbClr val="000000"/>
                </a:solidFill>
                <a:latin typeface="Chunk Five"/>
                <a:ea typeface="Chunk Five"/>
                <a:cs typeface="Chunk Five"/>
                <a:sym typeface="Chunk Five"/>
              </a:rPr>
              <a:t>FINDINGS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405969"/>
            <a:ext cx="11154485" cy="8630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9"/>
              </a:lnSpc>
            </a:pPr>
          </a:p>
          <a:p>
            <a:pPr algn="ctr">
              <a:lnSpc>
                <a:spcPts val="3819"/>
              </a:lnSpc>
            </a:pPr>
            <a:r>
              <a:rPr lang="en-US" b="true" sz="26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Performance</a:t>
            </a:r>
          </a:p>
          <a:p>
            <a:pPr algn="ctr">
              <a:lnSpc>
                <a:spcPts val="3819"/>
              </a:lnSpc>
            </a:pPr>
          </a:p>
          <a:p>
            <a:pPr algn="l">
              <a:lnSpc>
                <a:spcPts val="3819"/>
              </a:lnSpc>
            </a:pPr>
            <a:r>
              <a:rPr lang="en-US" sz="26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Best Success Prediction Model</a:t>
            </a:r>
          </a:p>
          <a:p>
            <a:pPr algn="l" marL="572675" indent="-286338" lvl="1">
              <a:lnSpc>
                <a:spcPts val="3819"/>
              </a:lnSpc>
              <a:buFont typeface="Arial"/>
              <a:buChar char="•"/>
            </a:pPr>
            <a:r>
              <a:rPr lang="en-US" sz="26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Random Forest - accuracy (95.64%) and F1 score (95.73%)</a:t>
            </a:r>
          </a:p>
          <a:p>
            <a:pPr algn="l" marL="572675" indent="-286338" lvl="1">
              <a:lnSpc>
                <a:spcPts val="3819"/>
              </a:lnSpc>
              <a:buFont typeface="Arial"/>
              <a:buChar char="•"/>
            </a:pPr>
            <a:r>
              <a:rPr lang="en-US" sz="26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Decision Tree - accuracy (96.68%)</a:t>
            </a:r>
          </a:p>
          <a:p>
            <a:pPr algn="l">
              <a:lnSpc>
                <a:spcPts val="3819"/>
              </a:lnSpc>
            </a:pPr>
          </a:p>
          <a:p>
            <a:pPr algn="l">
              <a:lnSpc>
                <a:spcPts val="3819"/>
              </a:lnSpc>
            </a:pPr>
            <a:r>
              <a:rPr lang="en-US" sz="26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"Success Category" framework aligns user engagement with sentiment feedback for structured app evaluation.</a:t>
            </a:r>
          </a:p>
          <a:p>
            <a:pPr algn="l">
              <a:lnSpc>
                <a:spcPts val="3819"/>
              </a:lnSpc>
            </a:pPr>
          </a:p>
          <a:p>
            <a:pPr algn="ctr">
              <a:lnSpc>
                <a:spcPts val="3819"/>
              </a:lnSpc>
            </a:pPr>
            <a:r>
              <a:rPr lang="en-US" b="true" sz="26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 System</a:t>
            </a:r>
          </a:p>
          <a:p>
            <a:pPr algn="l">
              <a:lnSpc>
                <a:spcPts val="3819"/>
              </a:lnSpc>
            </a:pPr>
          </a:p>
          <a:p>
            <a:pPr algn="l" marL="572675" indent="-286338" lvl="1">
              <a:lnSpc>
                <a:spcPts val="3819"/>
              </a:lnSpc>
              <a:buFont typeface="Arial"/>
              <a:buChar char="•"/>
            </a:pPr>
            <a:r>
              <a:rPr lang="en-US" sz="26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Sentiment-driven content-based filtering</a:t>
            </a:r>
          </a:p>
          <a:p>
            <a:pPr algn="l" marL="572675" indent="-286338" lvl="1">
              <a:lnSpc>
                <a:spcPts val="3819"/>
              </a:lnSpc>
              <a:buFont typeface="Arial"/>
              <a:buChar char="•"/>
            </a:pPr>
            <a:r>
              <a:rPr lang="en-US" sz="26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Weighted features like Ratings, Sentiment Polarity, Discrepancy, and User Engagement</a:t>
            </a:r>
          </a:p>
          <a:p>
            <a:pPr algn="l" marL="572675" indent="-286338" lvl="1">
              <a:lnSpc>
                <a:spcPts val="3819"/>
              </a:lnSpc>
              <a:buFont typeface="Arial"/>
              <a:buChar char="•"/>
            </a:pPr>
            <a:r>
              <a:rPr lang="en-US" sz="26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</a:t>
            </a:r>
            <a:r>
              <a:rPr lang="en-US" sz="26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etter discovery of high-performing apps within user-defined categories</a:t>
            </a:r>
          </a:p>
          <a:p>
            <a:pPr algn="l">
              <a:lnSpc>
                <a:spcPts val="381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7601963" y="9517725"/>
            <a:ext cx="401475" cy="403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23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7548945" y="8084459"/>
            <a:ext cx="1007377" cy="1007377"/>
          </a:xfrm>
          <a:custGeom>
            <a:avLst/>
            <a:gdLst/>
            <a:ahLst/>
            <a:cxnLst/>
            <a:rect r="r" b="b" t="t" l="l"/>
            <a:pathLst>
              <a:path h="1007377" w="1007377">
                <a:moveTo>
                  <a:pt x="0" y="0"/>
                </a:moveTo>
                <a:lnTo>
                  <a:pt x="1007377" y="0"/>
                </a:lnTo>
                <a:lnTo>
                  <a:pt x="1007377" y="1007377"/>
                </a:lnTo>
                <a:lnTo>
                  <a:pt x="0" y="10073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9629063" y="8111019"/>
            <a:ext cx="1007377" cy="1007377"/>
          </a:xfrm>
          <a:custGeom>
            <a:avLst/>
            <a:gdLst/>
            <a:ahLst/>
            <a:cxnLst/>
            <a:rect r="r" b="b" t="t" l="l"/>
            <a:pathLst>
              <a:path h="1007377" w="1007377">
                <a:moveTo>
                  <a:pt x="0" y="0"/>
                </a:moveTo>
                <a:lnTo>
                  <a:pt x="1007377" y="0"/>
                </a:lnTo>
                <a:lnTo>
                  <a:pt x="1007377" y="1007377"/>
                </a:lnTo>
                <a:lnTo>
                  <a:pt x="0" y="10073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8380" y="5374672"/>
            <a:ext cx="3738470" cy="5010163"/>
          </a:xfrm>
          <a:custGeom>
            <a:avLst/>
            <a:gdLst/>
            <a:ahLst/>
            <a:cxnLst/>
            <a:rect r="r" b="b" t="t" l="l"/>
            <a:pathLst>
              <a:path h="5010163" w="3738470">
                <a:moveTo>
                  <a:pt x="0" y="0"/>
                </a:moveTo>
                <a:lnTo>
                  <a:pt x="3738470" y="0"/>
                </a:lnTo>
                <a:lnTo>
                  <a:pt x="3738470" y="5010163"/>
                </a:lnTo>
                <a:lnTo>
                  <a:pt x="0" y="50101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76899" y="2230761"/>
            <a:ext cx="5583777" cy="2170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1"/>
              </a:lnSpc>
              <a:spcBef>
                <a:spcPct val="0"/>
              </a:spcBef>
            </a:pPr>
            <a:r>
              <a:rPr lang="en-US" sz="4893">
                <a:solidFill>
                  <a:srgbClr val="000000"/>
                </a:solidFill>
                <a:latin typeface="Chunk Five"/>
                <a:ea typeface="Chunk Five"/>
                <a:cs typeface="Chunk Five"/>
                <a:sym typeface="Chunk Five"/>
              </a:rPr>
              <a:t>BUSINESS IMPLICATIONS &amp; NEXT STEPS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337937" y="543410"/>
            <a:ext cx="9921363" cy="4377797"/>
            <a:chOff x="0" y="0"/>
            <a:chExt cx="2722458" cy="120128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22458" cy="1201283"/>
            </a:xfrm>
            <a:custGeom>
              <a:avLst/>
              <a:gdLst/>
              <a:ahLst/>
              <a:cxnLst/>
              <a:rect r="r" b="b" t="t" l="l"/>
              <a:pathLst>
                <a:path h="1201283" w="2722458">
                  <a:moveTo>
                    <a:pt x="39797" y="0"/>
                  </a:moveTo>
                  <a:lnTo>
                    <a:pt x="2682661" y="0"/>
                  </a:lnTo>
                  <a:cubicBezTo>
                    <a:pt x="2693216" y="0"/>
                    <a:pt x="2703338" y="4193"/>
                    <a:pt x="2710801" y="11656"/>
                  </a:cubicBezTo>
                  <a:cubicBezTo>
                    <a:pt x="2718265" y="19120"/>
                    <a:pt x="2722458" y="29242"/>
                    <a:pt x="2722458" y="39797"/>
                  </a:cubicBezTo>
                  <a:lnTo>
                    <a:pt x="2722458" y="1161486"/>
                  </a:lnTo>
                  <a:cubicBezTo>
                    <a:pt x="2722458" y="1172041"/>
                    <a:pt x="2718265" y="1182164"/>
                    <a:pt x="2710801" y="1189627"/>
                  </a:cubicBezTo>
                  <a:cubicBezTo>
                    <a:pt x="2703338" y="1197090"/>
                    <a:pt x="2693216" y="1201283"/>
                    <a:pt x="2682661" y="1201283"/>
                  </a:cubicBezTo>
                  <a:lnTo>
                    <a:pt x="39797" y="1201283"/>
                  </a:lnTo>
                  <a:cubicBezTo>
                    <a:pt x="17818" y="1201283"/>
                    <a:pt x="0" y="1183466"/>
                    <a:pt x="0" y="1161486"/>
                  </a:cubicBezTo>
                  <a:lnTo>
                    <a:pt x="0" y="39797"/>
                  </a:lnTo>
                  <a:cubicBezTo>
                    <a:pt x="0" y="29242"/>
                    <a:pt x="4193" y="19120"/>
                    <a:pt x="11656" y="11656"/>
                  </a:cubicBezTo>
                  <a:cubicBezTo>
                    <a:pt x="19120" y="4193"/>
                    <a:pt x="29242" y="0"/>
                    <a:pt x="39797" y="0"/>
                  </a:cubicBezTo>
                  <a:close/>
                </a:path>
              </a:pathLst>
            </a:custGeom>
            <a:solidFill>
              <a:srgbClr val="D6EDE2"/>
            </a:solidFill>
            <a:ln w="38100" cap="rnd">
              <a:solidFill>
                <a:srgbClr val="000000"/>
              </a:solidFill>
              <a:prstDash val="dash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19050"/>
              <a:ext cx="2722458" cy="1182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745502" y="681455"/>
            <a:ext cx="6218022" cy="4151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3"/>
              </a:lnSpc>
            </a:pPr>
          </a:p>
          <a:p>
            <a:pPr algn="l">
              <a:lnSpc>
                <a:spcPts val="4113"/>
              </a:lnSpc>
            </a:pPr>
            <a:r>
              <a:rPr lang="en-US" b="true" sz="3002">
                <a:solidFill>
                  <a:srgbClr val="3D404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Implications:</a:t>
            </a:r>
          </a:p>
          <a:p>
            <a:pPr algn="l">
              <a:lnSpc>
                <a:spcPts val="4113"/>
              </a:lnSpc>
            </a:pPr>
          </a:p>
          <a:p>
            <a:pPr algn="l" marL="648231" indent="-324115" lvl="1">
              <a:lnSpc>
                <a:spcPts val="4113"/>
              </a:lnSpc>
              <a:buFont typeface="Arial"/>
              <a:buChar char="•"/>
            </a:pPr>
            <a:r>
              <a:rPr lang="en-US" sz="3002">
                <a:solidFill>
                  <a:srgbClr val="3D4043"/>
                </a:solidFill>
                <a:latin typeface="Canva Sans"/>
                <a:ea typeface="Canva Sans"/>
                <a:cs typeface="Canva Sans"/>
                <a:sym typeface="Canva Sans"/>
              </a:rPr>
              <a:t>Enhancing User Satisfaction</a:t>
            </a:r>
          </a:p>
          <a:p>
            <a:pPr algn="l" marL="648231" indent="-324115" lvl="1">
              <a:lnSpc>
                <a:spcPts val="4113"/>
              </a:lnSpc>
              <a:buFont typeface="Arial"/>
              <a:buChar char="•"/>
            </a:pPr>
            <a:r>
              <a:rPr lang="en-US" sz="3002">
                <a:solidFill>
                  <a:srgbClr val="3D4043"/>
                </a:solidFill>
                <a:latin typeface="Canva Sans"/>
                <a:ea typeface="Canva Sans"/>
                <a:cs typeface="Canva Sans"/>
                <a:sym typeface="Canva Sans"/>
              </a:rPr>
              <a:t>Strategic Decision-Making</a:t>
            </a:r>
          </a:p>
          <a:p>
            <a:pPr algn="l" marL="648231" indent="-324115" lvl="1">
              <a:lnSpc>
                <a:spcPts val="4113"/>
              </a:lnSpc>
              <a:buFont typeface="Arial"/>
              <a:buChar char="•"/>
            </a:pPr>
            <a:r>
              <a:rPr lang="en-US" sz="3002">
                <a:solidFill>
                  <a:srgbClr val="3D4043"/>
                </a:solidFill>
                <a:latin typeface="Canva Sans"/>
                <a:ea typeface="Canva Sans"/>
                <a:cs typeface="Canva Sans"/>
                <a:sym typeface="Canva Sans"/>
              </a:rPr>
              <a:t>Revenue Growth</a:t>
            </a:r>
          </a:p>
          <a:p>
            <a:pPr algn="l" marL="648231" indent="-324115" lvl="1">
              <a:lnSpc>
                <a:spcPts val="4113"/>
              </a:lnSpc>
              <a:buFont typeface="Arial"/>
              <a:buChar char="•"/>
            </a:pPr>
            <a:r>
              <a:rPr lang="en-US" sz="3002">
                <a:solidFill>
                  <a:srgbClr val="3D4043"/>
                </a:solidFill>
                <a:latin typeface="Canva Sans"/>
                <a:ea typeface="Canva Sans"/>
                <a:cs typeface="Canva Sans"/>
                <a:sym typeface="Canva Sans"/>
              </a:rPr>
              <a:t>Market Competitiveness</a:t>
            </a:r>
          </a:p>
          <a:p>
            <a:pPr algn="l">
              <a:lnSpc>
                <a:spcPts val="4113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7337937" y="5410886"/>
            <a:ext cx="9921363" cy="4332704"/>
            <a:chOff x="0" y="0"/>
            <a:chExt cx="2722458" cy="118890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22458" cy="1188910"/>
            </a:xfrm>
            <a:custGeom>
              <a:avLst/>
              <a:gdLst/>
              <a:ahLst/>
              <a:cxnLst/>
              <a:rect r="r" b="b" t="t" l="l"/>
              <a:pathLst>
                <a:path h="1188910" w="2722458">
                  <a:moveTo>
                    <a:pt x="39797" y="0"/>
                  </a:moveTo>
                  <a:lnTo>
                    <a:pt x="2682661" y="0"/>
                  </a:lnTo>
                  <a:cubicBezTo>
                    <a:pt x="2693216" y="0"/>
                    <a:pt x="2703338" y="4193"/>
                    <a:pt x="2710801" y="11656"/>
                  </a:cubicBezTo>
                  <a:cubicBezTo>
                    <a:pt x="2718265" y="19120"/>
                    <a:pt x="2722458" y="29242"/>
                    <a:pt x="2722458" y="39797"/>
                  </a:cubicBezTo>
                  <a:lnTo>
                    <a:pt x="2722458" y="1149113"/>
                  </a:lnTo>
                  <a:cubicBezTo>
                    <a:pt x="2722458" y="1159667"/>
                    <a:pt x="2718265" y="1169790"/>
                    <a:pt x="2710801" y="1177253"/>
                  </a:cubicBezTo>
                  <a:cubicBezTo>
                    <a:pt x="2703338" y="1184717"/>
                    <a:pt x="2693216" y="1188910"/>
                    <a:pt x="2682661" y="1188910"/>
                  </a:cubicBezTo>
                  <a:lnTo>
                    <a:pt x="39797" y="1188910"/>
                  </a:lnTo>
                  <a:cubicBezTo>
                    <a:pt x="17818" y="1188910"/>
                    <a:pt x="0" y="1171092"/>
                    <a:pt x="0" y="1149113"/>
                  </a:cubicBezTo>
                  <a:lnTo>
                    <a:pt x="0" y="39797"/>
                  </a:lnTo>
                  <a:cubicBezTo>
                    <a:pt x="0" y="29242"/>
                    <a:pt x="4193" y="19120"/>
                    <a:pt x="11656" y="11656"/>
                  </a:cubicBezTo>
                  <a:cubicBezTo>
                    <a:pt x="19120" y="4193"/>
                    <a:pt x="29242" y="0"/>
                    <a:pt x="39797" y="0"/>
                  </a:cubicBezTo>
                  <a:close/>
                </a:path>
              </a:pathLst>
            </a:custGeom>
            <a:solidFill>
              <a:srgbClr val="D6EDE2"/>
            </a:solidFill>
            <a:ln w="38100" cap="rnd">
              <a:solidFill>
                <a:srgbClr val="000000"/>
              </a:solidFill>
              <a:prstDash val="dash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19050"/>
              <a:ext cx="2722458" cy="1169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745502" y="5982519"/>
            <a:ext cx="7771187" cy="3109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3"/>
              </a:lnSpc>
            </a:pPr>
            <a:r>
              <a:rPr lang="en-US" sz="3002" b="true">
                <a:solidFill>
                  <a:srgbClr val="4040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Next Steps:</a:t>
            </a:r>
          </a:p>
          <a:p>
            <a:pPr algn="l">
              <a:lnSpc>
                <a:spcPts val="4113"/>
              </a:lnSpc>
            </a:pPr>
          </a:p>
          <a:p>
            <a:pPr algn="l" marL="648231" indent="-324115" lvl="1">
              <a:lnSpc>
                <a:spcPts val="4113"/>
              </a:lnSpc>
              <a:buFont typeface="Arial"/>
              <a:buChar char="•"/>
            </a:pPr>
            <a:r>
              <a:rPr lang="en-US" sz="3002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Enhancing Research Opportunities</a:t>
            </a:r>
          </a:p>
          <a:p>
            <a:pPr algn="l" marL="648231" indent="-324115" lvl="1">
              <a:lnSpc>
                <a:spcPts val="4113"/>
              </a:lnSpc>
              <a:buFont typeface="Arial"/>
              <a:buChar char="•"/>
            </a:pPr>
            <a:r>
              <a:rPr lang="en-US" sz="3002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Industry Application</a:t>
            </a:r>
          </a:p>
          <a:p>
            <a:pPr algn="l" marL="648231" indent="-324115" lvl="1">
              <a:lnSpc>
                <a:spcPts val="4113"/>
              </a:lnSpc>
              <a:buFont typeface="Arial"/>
              <a:buChar char="•"/>
            </a:pPr>
            <a:r>
              <a:rPr lang="en-US" sz="3002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Developer Tools and Innovations </a:t>
            </a:r>
          </a:p>
          <a:p>
            <a:pPr algn="l">
              <a:lnSpc>
                <a:spcPts val="4113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7597544" y="9551357"/>
            <a:ext cx="410315" cy="403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24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22370" y="-2052399"/>
            <a:ext cx="14833213" cy="12834659"/>
            <a:chOff x="0" y="0"/>
            <a:chExt cx="3581062" cy="30985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81062" cy="3098567"/>
            </a:xfrm>
            <a:custGeom>
              <a:avLst/>
              <a:gdLst/>
              <a:ahLst/>
              <a:cxnLst/>
              <a:rect r="r" b="b" t="t" l="l"/>
              <a:pathLst>
                <a:path h="3098567" w="3581062">
                  <a:moveTo>
                    <a:pt x="26619" y="0"/>
                  </a:moveTo>
                  <a:lnTo>
                    <a:pt x="3554444" y="0"/>
                  </a:lnTo>
                  <a:cubicBezTo>
                    <a:pt x="3569145" y="0"/>
                    <a:pt x="3581062" y="11918"/>
                    <a:pt x="3581062" y="26619"/>
                  </a:cubicBezTo>
                  <a:lnTo>
                    <a:pt x="3581062" y="3071949"/>
                  </a:lnTo>
                  <a:cubicBezTo>
                    <a:pt x="3581062" y="3086650"/>
                    <a:pt x="3569145" y="3098567"/>
                    <a:pt x="3554444" y="3098567"/>
                  </a:cubicBezTo>
                  <a:lnTo>
                    <a:pt x="26619" y="3098567"/>
                  </a:lnTo>
                  <a:cubicBezTo>
                    <a:pt x="11918" y="3098567"/>
                    <a:pt x="0" y="3086650"/>
                    <a:pt x="0" y="3071949"/>
                  </a:cubicBezTo>
                  <a:lnTo>
                    <a:pt x="0" y="26619"/>
                  </a:lnTo>
                  <a:cubicBezTo>
                    <a:pt x="0" y="11918"/>
                    <a:pt x="11918" y="0"/>
                    <a:pt x="26619" y="0"/>
                  </a:cubicBezTo>
                  <a:close/>
                </a:path>
              </a:pathLst>
            </a:custGeom>
            <a:solidFill>
              <a:srgbClr val="BBDFD8"/>
            </a:solidFill>
            <a:ln w="38100" cap="rnd">
              <a:solidFill>
                <a:srgbClr val="000000"/>
              </a:solidFill>
              <a:prstDash val="dash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3581062" cy="3079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592957" y="1492242"/>
            <a:ext cx="4969101" cy="5225632"/>
          </a:xfrm>
          <a:custGeom>
            <a:avLst/>
            <a:gdLst/>
            <a:ahLst/>
            <a:cxnLst/>
            <a:rect r="r" b="b" t="t" l="l"/>
            <a:pathLst>
              <a:path h="5225632" w="4969101">
                <a:moveTo>
                  <a:pt x="0" y="0"/>
                </a:moveTo>
                <a:lnTo>
                  <a:pt x="4969101" y="0"/>
                </a:lnTo>
                <a:lnTo>
                  <a:pt x="4969101" y="5225632"/>
                </a:lnTo>
                <a:lnTo>
                  <a:pt x="0" y="522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84181" y="498483"/>
            <a:ext cx="5371704" cy="993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1"/>
              </a:lnSpc>
              <a:spcBef>
                <a:spcPct val="0"/>
              </a:spcBef>
            </a:pPr>
            <a:r>
              <a:rPr lang="en-US" sz="6109">
                <a:solidFill>
                  <a:srgbClr val="000000"/>
                </a:solidFill>
                <a:latin typeface="Chunk Five"/>
                <a:ea typeface="Chunk Five"/>
                <a:cs typeface="Chunk Five"/>
                <a:sym typeface="Chunk Five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5567" y="1977732"/>
            <a:ext cx="13385277" cy="7526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53"/>
              </a:lnSpc>
            </a:pPr>
            <a:r>
              <a:rPr lang="en-US" b="true" sz="2277" spc="1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</a:t>
            </a:r>
            <a:r>
              <a:rPr lang="en-US" sz="2277" spc="1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just">
              <a:lnSpc>
                <a:spcPts val="3553"/>
              </a:lnSpc>
            </a:pPr>
          </a:p>
          <a:p>
            <a:pPr algn="just" marL="491772" indent="-245886" lvl="1">
              <a:lnSpc>
                <a:spcPts val="3553"/>
              </a:lnSpc>
              <a:buFont typeface="Arial"/>
              <a:buChar char="•"/>
            </a:pPr>
            <a:r>
              <a:rPr lang="en-US" sz="2277" spc="1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Challenges m</a:t>
            </a:r>
            <a:r>
              <a:rPr lang="en-US" sz="2277" spc="1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obile app marketplace faces.</a:t>
            </a:r>
          </a:p>
          <a:p>
            <a:pPr algn="just" marL="491772" indent="-245886" lvl="1">
              <a:lnSpc>
                <a:spcPts val="3553"/>
              </a:lnSpc>
              <a:buFont typeface="Arial"/>
              <a:buChar char="•"/>
            </a:pPr>
            <a:r>
              <a:rPr lang="en-US" sz="2277" spc="1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Misalignment in app recommendations reduces user satisfaction.</a:t>
            </a:r>
          </a:p>
          <a:p>
            <a:pPr algn="just">
              <a:lnSpc>
                <a:spcPts val="3553"/>
              </a:lnSpc>
            </a:pPr>
          </a:p>
          <a:p>
            <a:pPr algn="just">
              <a:lnSpc>
                <a:spcPts val="3553"/>
              </a:lnSpc>
            </a:pPr>
            <a:r>
              <a:rPr lang="en-US" b="true" sz="2277" spc="1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Solution:</a:t>
            </a:r>
          </a:p>
          <a:p>
            <a:pPr algn="just">
              <a:lnSpc>
                <a:spcPts val="3553"/>
              </a:lnSpc>
            </a:pPr>
          </a:p>
          <a:p>
            <a:pPr algn="just" marL="491772" indent="-245886" lvl="1">
              <a:lnSpc>
                <a:spcPts val="3553"/>
              </a:lnSpc>
              <a:buFont typeface="Arial"/>
              <a:buChar char="•"/>
            </a:pPr>
            <a:r>
              <a:rPr lang="en-US" sz="2277" spc="1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Sentiment-driven machine learning models</a:t>
            </a:r>
          </a:p>
          <a:p>
            <a:pPr algn="just" marL="491772" indent="-245886" lvl="1">
              <a:lnSpc>
                <a:spcPts val="3553"/>
              </a:lnSpc>
              <a:buFont typeface="Arial"/>
              <a:buChar char="•"/>
            </a:pPr>
            <a:r>
              <a:rPr lang="en-US" sz="2277" spc="1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Success Category framework for improved recommendation</a:t>
            </a:r>
          </a:p>
          <a:p>
            <a:pPr algn="just">
              <a:lnSpc>
                <a:spcPts val="3553"/>
              </a:lnSpc>
            </a:pPr>
          </a:p>
          <a:p>
            <a:pPr algn="just">
              <a:lnSpc>
                <a:spcPts val="3553"/>
              </a:lnSpc>
            </a:pPr>
            <a:r>
              <a:rPr lang="en-US" b="true" sz="2277" spc="1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Highlights:</a:t>
            </a:r>
          </a:p>
          <a:p>
            <a:pPr algn="just">
              <a:lnSpc>
                <a:spcPts val="3553"/>
              </a:lnSpc>
            </a:pPr>
          </a:p>
          <a:p>
            <a:pPr algn="just" marL="491772" indent="-245886" lvl="1">
              <a:lnSpc>
                <a:spcPts val="3553"/>
              </a:lnSpc>
              <a:buFont typeface="Arial"/>
              <a:buChar char="•"/>
            </a:pPr>
            <a:r>
              <a:rPr lang="en-US" sz="2277" spc="1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Discrepancies: Identified how misalignment affects application success</a:t>
            </a:r>
          </a:p>
          <a:p>
            <a:pPr algn="just" marL="491772" indent="-245886" lvl="1">
              <a:lnSpc>
                <a:spcPts val="3553"/>
              </a:lnSpc>
              <a:buFont typeface="Arial"/>
              <a:buChar char="•"/>
            </a:pPr>
            <a:r>
              <a:rPr lang="en-US" sz="2277" spc="1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 Performance: </a:t>
            </a:r>
            <a:r>
              <a:rPr lang="en-US" sz="2277" spc="1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Random Forest and Decision Tree outperformed others</a:t>
            </a:r>
          </a:p>
          <a:p>
            <a:pPr algn="just" marL="491772" indent="-245886" lvl="1">
              <a:lnSpc>
                <a:spcPts val="3553"/>
              </a:lnSpc>
              <a:buFont typeface="Arial"/>
              <a:buChar char="•"/>
            </a:pPr>
            <a:r>
              <a:rPr lang="en-US" sz="2277" spc="1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Key Features: Recent updates strongly correlates to discrepancy, impacting app success</a:t>
            </a:r>
          </a:p>
          <a:p>
            <a:pPr algn="just" marL="491772" indent="-245886" lvl="1">
              <a:lnSpc>
                <a:spcPts val="3553"/>
              </a:lnSpc>
              <a:buFont typeface="Arial"/>
              <a:buChar char="•"/>
            </a:pPr>
            <a:r>
              <a:rPr lang="en-US" sz="2277" spc="1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 success categorization: Successful, Moderately successful and Unsuccessful</a:t>
            </a:r>
          </a:p>
          <a:p>
            <a:pPr algn="l">
              <a:lnSpc>
                <a:spcPts val="2528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7562058" y="9523051"/>
            <a:ext cx="431962" cy="43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  <a:spcBef>
                <a:spcPct val="0"/>
              </a:spcBef>
            </a:pPr>
            <a:r>
              <a:rPr lang="en-US" sz="298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25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22370" y="-2052399"/>
            <a:ext cx="4340537" cy="12834659"/>
            <a:chOff x="0" y="0"/>
            <a:chExt cx="1047900" cy="30985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7900" cy="3098567"/>
            </a:xfrm>
            <a:custGeom>
              <a:avLst/>
              <a:gdLst/>
              <a:ahLst/>
              <a:cxnLst/>
              <a:rect r="r" b="b" t="t" l="l"/>
              <a:pathLst>
                <a:path h="3098567" w="1047900">
                  <a:moveTo>
                    <a:pt x="90965" y="0"/>
                  </a:moveTo>
                  <a:lnTo>
                    <a:pt x="956935" y="0"/>
                  </a:lnTo>
                  <a:cubicBezTo>
                    <a:pt x="1007174" y="0"/>
                    <a:pt x="1047900" y="40727"/>
                    <a:pt x="1047900" y="90965"/>
                  </a:cubicBezTo>
                  <a:lnTo>
                    <a:pt x="1047900" y="3007602"/>
                  </a:lnTo>
                  <a:cubicBezTo>
                    <a:pt x="1047900" y="3057841"/>
                    <a:pt x="1007174" y="3098567"/>
                    <a:pt x="956935" y="3098567"/>
                  </a:cubicBezTo>
                  <a:lnTo>
                    <a:pt x="90965" y="3098567"/>
                  </a:lnTo>
                  <a:cubicBezTo>
                    <a:pt x="40727" y="3098567"/>
                    <a:pt x="0" y="3057841"/>
                    <a:pt x="0" y="3007602"/>
                  </a:cubicBezTo>
                  <a:lnTo>
                    <a:pt x="0" y="90965"/>
                  </a:lnTo>
                  <a:cubicBezTo>
                    <a:pt x="0" y="40727"/>
                    <a:pt x="40727" y="0"/>
                    <a:pt x="90965" y="0"/>
                  </a:cubicBezTo>
                  <a:close/>
                </a:path>
              </a:pathLst>
            </a:custGeom>
            <a:solidFill>
              <a:srgbClr val="BBDFD8"/>
            </a:solidFill>
            <a:ln w="38100" cap="rnd">
              <a:solidFill>
                <a:srgbClr val="000000"/>
              </a:solidFill>
              <a:prstDash val="dash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047900" cy="3079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840130" y="498483"/>
            <a:ext cx="5381806" cy="993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1"/>
              </a:lnSpc>
              <a:spcBef>
                <a:spcPct val="0"/>
              </a:spcBef>
            </a:pPr>
            <a:r>
              <a:rPr lang="en-US" sz="6109">
                <a:solidFill>
                  <a:srgbClr val="000000"/>
                </a:solidFill>
                <a:latin typeface="Chunk Five"/>
                <a:ea typeface="Chunk Five"/>
                <a:cs typeface="Chunk Five"/>
                <a:sym typeface="Chunk Five"/>
              </a:rPr>
              <a:t>REFERENCES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590779" y="9551357"/>
            <a:ext cx="423844" cy="403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10978" y="1893910"/>
            <a:ext cx="13579801" cy="8060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7003" indent="-218502" lvl="1">
              <a:lnSpc>
                <a:spcPts val="2813"/>
              </a:lnSpc>
              <a:buFont typeface="Arial"/>
              <a:buChar char="•"/>
            </a:pPr>
            <a:r>
              <a:rPr lang="en-US" sz="2024" spc="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Intimal University. (2022). J</a:t>
            </a:r>
            <a:r>
              <a:rPr lang="en-US" sz="2024" spc="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ournal of Data Science. Retrieved from </a:t>
            </a:r>
            <a:r>
              <a:rPr lang="en-US" sz="2024" spc="44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2" tooltip="http://eprints.intimal.edu.my/1575/1/jods2022_01.pdf"/>
              </a:rPr>
              <a:t>http://eprints.intimal.edu.my/1575/1/jods2022_01.pdf</a:t>
            </a:r>
          </a:p>
          <a:p>
            <a:pPr algn="l" marL="437003" indent="-218502" lvl="1">
              <a:lnSpc>
                <a:spcPts val="2813"/>
              </a:lnSpc>
              <a:buFont typeface="Arial"/>
              <a:buChar char="•"/>
            </a:pPr>
            <a:r>
              <a:rPr lang="en-US" sz="2024" spc="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Parmar, A., Patel, D., Patel, N., &amp; Bansal, A. (2019). Sentiment analysis on user reviews of Google Play Store apps. Smart Innovations in Communication and Computational Sciences, 15–25. https://doi.org/10.1007/s42488-019-00015-w</a:t>
            </a:r>
          </a:p>
          <a:p>
            <a:pPr algn="l" marL="437003" indent="-218502" lvl="1">
              <a:lnSpc>
                <a:spcPts val="2813"/>
              </a:lnSpc>
              <a:buFont typeface="Arial"/>
              <a:buChar char="•"/>
            </a:pPr>
            <a:r>
              <a:rPr lang="en-US" sz="2024" spc="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Google Play Store dataset. (n.d.). Retrieved from </a:t>
            </a:r>
            <a:r>
              <a:rPr lang="en-US" sz="2024" spc="44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3" tooltip="https://www.kaggle.com/lava18/google-play-store-apps"/>
              </a:rPr>
              <a:t>https://www.kaggle.com/lava18/google-play-store-apps</a:t>
            </a:r>
          </a:p>
          <a:p>
            <a:pPr algn="l" marL="437003" indent="-218502" lvl="1">
              <a:lnSpc>
                <a:spcPts val="2813"/>
              </a:lnSpc>
              <a:buFont typeface="Arial"/>
              <a:buChar char="•"/>
            </a:pPr>
            <a:r>
              <a:rPr lang="en-US" sz="2024" spc="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Singh, R., Sharma, S., &amp; Kumar, D. (2023). Google Play Store reviews prediction using ML and NLP. Journal of Scientific Computing and Engineering Research, 6(4). Retrieved from </a:t>
            </a:r>
            <a:r>
              <a:rPr lang="en-US" sz="2024" spc="44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4" tooltip="https://jscer.org/wp-content/uploads/2023-Volume%206-Issue%204/Google%20playstore%20reviews%20prediction%20using%20ML%20and%20NLP%2021.pdf"/>
              </a:rPr>
              <a:t>https://jscer.org/wp-content/uploads/2023-Volume%206-Issue%204/Google%20playstore%20reviews%20prediction%20using%20ML%20and%20NLP%2021.pdf</a:t>
            </a:r>
          </a:p>
          <a:p>
            <a:pPr algn="l" marL="437003" indent="-218502" lvl="1">
              <a:lnSpc>
                <a:spcPts val="2813"/>
              </a:lnSpc>
              <a:buFont typeface="Arial"/>
              <a:buChar char="•"/>
            </a:pPr>
            <a:r>
              <a:rPr lang="en-US" sz="2024" spc="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Vaswani, A., Shazeer, N., Parmar, N., Uszkoreit, J., Jones, L., Gomez, A. N., ... &amp; Polosukhin, I. (2017). Attention is all you need. arXiv preprint arXiv:1708.04968. Retrieved from </a:t>
            </a:r>
            <a:r>
              <a:rPr lang="en-US" sz="2024" spc="44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5" tooltip="https://arxiv.org/abs/1708.04968"/>
              </a:rPr>
              <a:t>https://arxiv.org/abs/1708.04968</a:t>
            </a:r>
          </a:p>
          <a:p>
            <a:pPr algn="l" marL="437003" indent="-218502" lvl="1">
              <a:lnSpc>
                <a:spcPts val="2813"/>
              </a:lnSpc>
              <a:buFont typeface="Arial"/>
              <a:buChar char="•"/>
            </a:pPr>
            <a:r>
              <a:rPr lang="en-US" sz="2024" spc="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Ruder, S., &amp; Howard, J. (2020). Transfer learning for natural language processing. arXiv preprint arXiv:2006.09739. Retrieved from </a:t>
            </a:r>
            <a:r>
              <a:rPr lang="en-US" sz="2024" spc="44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6" tooltip="https://arxiv.org/abs/2006.09739v1"/>
              </a:rPr>
              <a:t>https://arxiv.org/abs/2006.09739v1</a:t>
            </a:r>
          </a:p>
          <a:p>
            <a:pPr algn="l" marL="437003" indent="-218502" lvl="1">
              <a:lnSpc>
                <a:spcPts val="2813"/>
              </a:lnSpc>
              <a:buFont typeface="Arial"/>
              <a:buChar char="•"/>
            </a:pPr>
            <a:r>
              <a:rPr lang="en-US" sz="2024" spc="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Mukherjee, D., et al. (2022). User behavior insights from app reviews: The case of Google Play Store. Financial Innovation Journal, 15(6). Retrieved from </a:t>
            </a:r>
            <a:r>
              <a:rPr lang="en-US" sz="2024" spc="44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7" tooltip="https://fbj.springeropen.com/articles/10.1186/s43093-022-00114-y"/>
              </a:rPr>
              <a:t>https://fbj.springeropen.com/articles/10.1186/s43093-022-00114-y</a:t>
            </a:r>
          </a:p>
          <a:p>
            <a:pPr algn="l" marL="437003" indent="-218502" lvl="1">
              <a:lnSpc>
                <a:spcPts val="2813"/>
              </a:lnSpc>
              <a:buFont typeface="Arial"/>
              <a:buChar char="•"/>
            </a:pPr>
            <a:r>
              <a:rPr lang="en-US" sz="2024" spc="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IEEE Explore. (2021). Machine learning trends in app reviews. Retrieved from </a:t>
            </a:r>
            <a:r>
              <a:rPr lang="en-US" sz="2024" spc="44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8" tooltip="https://ieeexplore.ieee.org/document/9515087"/>
              </a:rPr>
              <a:t>https://ieeexplore.ieee.org/document/9515087</a:t>
            </a:r>
          </a:p>
          <a:p>
            <a:pPr algn="l">
              <a:lnSpc>
                <a:spcPts val="2813"/>
              </a:lnSpc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3915" y="3951285"/>
            <a:ext cx="10620170" cy="1896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227C9D"/>
                </a:solidFill>
                <a:latin typeface="Chunk Five"/>
                <a:ea typeface="Chunk Five"/>
                <a:cs typeface="Chunk Five"/>
                <a:sym typeface="Chunk Five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name="Group 21" id="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4" id="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33" id="33"/>
          <p:cNvGrpSpPr/>
          <p:nvPr/>
        </p:nvGrpSpPr>
        <p:grpSpPr>
          <a:xfrm rot="0"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name="Group 34" id="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37" id="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8" id="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9" id="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1" id="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2" id="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3" id="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4" id="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46" id="46"/>
          <p:cNvSpPr txBox="true"/>
          <p:nvPr/>
        </p:nvSpPr>
        <p:spPr>
          <a:xfrm rot="0">
            <a:off x="17617433" y="9551357"/>
            <a:ext cx="370537" cy="403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27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63066" y="8892068"/>
            <a:ext cx="21349197" cy="1795765"/>
            <a:chOff x="0" y="0"/>
            <a:chExt cx="5622834" cy="4729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22834" cy="472959"/>
            </a:xfrm>
            <a:custGeom>
              <a:avLst/>
              <a:gdLst/>
              <a:ahLst/>
              <a:cxnLst/>
              <a:rect r="r" b="b" t="t" l="l"/>
              <a:pathLst>
                <a:path h="472959" w="5622834">
                  <a:moveTo>
                    <a:pt x="18494" y="0"/>
                  </a:moveTo>
                  <a:lnTo>
                    <a:pt x="5604340" y="0"/>
                  </a:lnTo>
                  <a:cubicBezTo>
                    <a:pt x="5609245" y="0"/>
                    <a:pt x="5613949" y="1948"/>
                    <a:pt x="5617417" y="5417"/>
                  </a:cubicBezTo>
                  <a:cubicBezTo>
                    <a:pt x="5620886" y="8885"/>
                    <a:pt x="5622834" y="13589"/>
                    <a:pt x="5622834" y="18494"/>
                  </a:cubicBezTo>
                  <a:lnTo>
                    <a:pt x="5622834" y="454464"/>
                  </a:lnTo>
                  <a:cubicBezTo>
                    <a:pt x="5622834" y="459369"/>
                    <a:pt x="5620886" y="464074"/>
                    <a:pt x="5617417" y="467542"/>
                  </a:cubicBezTo>
                  <a:cubicBezTo>
                    <a:pt x="5613949" y="471010"/>
                    <a:pt x="5609245" y="472959"/>
                    <a:pt x="5604340" y="472959"/>
                  </a:cubicBezTo>
                  <a:lnTo>
                    <a:pt x="18494" y="472959"/>
                  </a:lnTo>
                  <a:cubicBezTo>
                    <a:pt x="13589" y="472959"/>
                    <a:pt x="8885" y="471010"/>
                    <a:pt x="5417" y="467542"/>
                  </a:cubicBezTo>
                  <a:cubicBezTo>
                    <a:pt x="1948" y="464074"/>
                    <a:pt x="0" y="459369"/>
                    <a:pt x="0" y="454464"/>
                  </a:cubicBezTo>
                  <a:lnTo>
                    <a:pt x="0" y="18494"/>
                  </a:lnTo>
                  <a:cubicBezTo>
                    <a:pt x="0" y="13589"/>
                    <a:pt x="1948" y="8885"/>
                    <a:pt x="5417" y="5417"/>
                  </a:cubicBezTo>
                  <a:cubicBezTo>
                    <a:pt x="8885" y="1948"/>
                    <a:pt x="13589" y="0"/>
                    <a:pt x="18494" y="0"/>
                  </a:cubicBezTo>
                  <a:close/>
                </a:path>
              </a:pathLst>
            </a:custGeom>
            <a:solidFill>
              <a:srgbClr val="A8C6CA"/>
            </a:solidFill>
            <a:ln w="38100" cap="rnd">
              <a:solidFill>
                <a:srgbClr val="000000"/>
              </a:solidFill>
              <a:prstDash val="dash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5622834" cy="453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63066" y="-398886"/>
            <a:ext cx="21349197" cy="1795765"/>
            <a:chOff x="0" y="0"/>
            <a:chExt cx="5622834" cy="4729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22834" cy="472959"/>
            </a:xfrm>
            <a:custGeom>
              <a:avLst/>
              <a:gdLst/>
              <a:ahLst/>
              <a:cxnLst/>
              <a:rect r="r" b="b" t="t" l="l"/>
              <a:pathLst>
                <a:path h="472959" w="5622834">
                  <a:moveTo>
                    <a:pt x="18494" y="0"/>
                  </a:moveTo>
                  <a:lnTo>
                    <a:pt x="5604340" y="0"/>
                  </a:lnTo>
                  <a:cubicBezTo>
                    <a:pt x="5609245" y="0"/>
                    <a:pt x="5613949" y="1948"/>
                    <a:pt x="5617417" y="5417"/>
                  </a:cubicBezTo>
                  <a:cubicBezTo>
                    <a:pt x="5620886" y="8885"/>
                    <a:pt x="5622834" y="13589"/>
                    <a:pt x="5622834" y="18494"/>
                  </a:cubicBezTo>
                  <a:lnTo>
                    <a:pt x="5622834" y="454464"/>
                  </a:lnTo>
                  <a:cubicBezTo>
                    <a:pt x="5622834" y="459369"/>
                    <a:pt x="5620886" y="464074"/>
                    <a:pt x="5617417" y="467542"/>
                  </a:cubicBezTo>
                  <a:cubicBezTo>
                    <a:pt x="5613949" y="471010"/>
                    <a:pt x="5609245" y="472959"/>
                    <a:pt x="5604340" y="472959"/>
                  </a:cubicBezTo>
                  <a:lnTo>
                    <a:pt x="18494" y="472959"/>
                  </a:lnTo>
                  <a:cubicBezTo>
                    <a:pt x="13589" y="472959"/>
                    <a:pt x="8885" y="471010"/>
                    <a:pt x="5417" y="467542"/>
                  </a:cubicBezTo>
                  <a:cubicBezTo>
                    <a:pt x="1948" y="464074"/>
                    <a:pt x="0" y="459369"/>
                    <a:pt x="0" y="454464"/>
                  </a:cubicBezTo>
                  <a:lnTo>
                    <a:pt x="0" y="18494"/>
                  </a:lnTo>
                  <a:cubicBezTo>
                    <a:pt x="0" y="13589"/>
                    <a:pt x="1948" y="8885"/>
                    <a:pt x="5417" y="5417"/>
                  </a:cubicBezTo>
                  <a:cubicBezTo>
                    <a:pt x="8885" y="1948"/>
                    <a:pt x="13589" y="0"/>
                    <a:pt x="18494" y="0"/>
                  </a:cubicBezTo>
                  <a:close/>
                </a:path>
              </a:pathLst>
            </a:custGeom>
            <a:solidFill>
              <a:srgbClr val="A8C6CA"/>
            </a:solidFill>
            <a:ln w="38100" cap="rnd">
              <a:solidFill>
                <a:srgbClr val="000000"/>
              </a:solidFill>
              <a:prstDash val="dash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5622834" cy="453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931324" y="2956130"/>
            <a:ext cx="4237975" cy="4906483"/>
          </a:xfrm>
          <a:custGeom>
            <a:avLst/>
            <a:gdLst/>
            <a:ahLst/>
            <a:cxnLst/>
            <a:rect r="r" b="b" t="t" l="l"/>
            <a:pathLst>
              <a:path h="4906483" w="4237975">
                <a:moveTo>
                  <a:pt x="0" y="0"/>
                </a:moveTo>
                <a:lnTo>
                  <a:pt x="4237975" y="0"/>
                </a:lnTo>
                <a:lnTo>
                  <a:pt x="4237975" y="4906483"/>
                </a:lnTo>
                <a:lnTo>
                  <a:pt x="0" y="49064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108920" y="4347901"/>
            <a:ext cx="9541236" cy="1495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22"/>
              </a:lnSpc>
              <a:spcBef>
                <a:spcPct val="0"/>
              </a:spcBef>
            </a:pPr>
            <a:r>
              <a:rPr lang="en-US" sz="9209">
                <a:solidFill>
                  <a:srgbClr val="000000"/>
                </a:solidFill>
                <a:latin typeface="Chunk Five"/>
                <a:ea typeface="Chunk Five"/>
                <a:cs typeface="Chunk Five"/>
                <a:sym typeface="Chunk Five"/>
              </a:rPr>
              <a:t>INTRODUCTION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574678" y="9551357"/>
            <a:ext cx="456045" cy="403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50363" y="1028700"/>
            <a:ext cx="11495753" cy="136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4"/>
              </a:lnSpc>
            </a:pPr>
            <a:r>
              <a:rPr lang="en-US" sz="8934">
                <a:solidFill>
                  <a:srgbClr val="000000"/>
                </a:solidFill>
                <a:latin typeface="Chunk Five"/>
                <a:ea typeface="Chunk Five"/>
                <a:cs typeface="Chunk Five"/>
                <a:sym typeface="Chunk Five"/>
              </a:rPr>
              <a:t>THE PROBLEM</a:t>
            </a:r>
          </a:p>
        </p:txBody>
      </p:sp>
      <p:grpSp>
        <p:nvGrpSpPr>
          <p:cNvPr name="Group 3" id="3"/>
          <p:cNvGrpSpPr/>
          <p:nvPr/>
        </p:nvGrpSpPr>
        <p:grpSpPr>
          <a:xfrm rot="2700000">
            <a:off x="-2522721" y="-3572972"/>
            <a:ext cx="7415398" cy="3565095"/>
            <a:chOff x="0" y="0"/>
            <a:chExt cx="660400" cy="317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-2985335" y="-2753423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3199282" y="-244074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184978" y="3183061"/>
            <a:ext cx="10698693" cy="6422116"/>
            <a:chOff x="0" y="0"/>
            <a:chExt cx="2817763" cy="16914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17763" cy="1691422"/>
            </a:xfrm>
            <a:custGeom>
              <a:avLst/>
              <a:gdLst/>
              <a:ahLst/>
              <a:cxnLst/>
              <a:rect r="r" b="b" t="t" l="l"/>
              <a:pathLst>
                <a:path h="1691422" w="2817763">
                  <a:moveTo>
                    <a:pt x="36905" y="0"/>
                  </a:moveTo>
                  <a:lnTo>
                    <a:pt x="2780857" y="0"/>
                  </a:lnTo>
                  <a:cubicBezTo>
                    <a:pt x="2801240" y="0"/>
                    <a:pt x="2817763" y="16523"/>
                    <a:pt x="2817763" y="36905"/>
                  </a:cubicBezTo>
                  <a:lnTo>
                    <a:pt x="2817763" y="1654516"/>
                  </a:lnTo>
                  <a:cubicBezTo>
                    <a:pt x="2817763" y="1674899"/>
                    <a:pt x="2801240" y="1691422"/>
                    <a:pt x="2780857" y="1691422"/>
                  </a:cubicBezTo>
                  <a:lnTo>
                    <a:pt x="36905" y="1691422"/>
                  </a:lnTo>
                  <a:cubicBezTo>
                    <a:pt x="16523" y="1691422"/>
                    <a:pt x="0" y="1674899"/>
                    <a:pt x="0" y="1654516"/>
                  </a:cubicBezTo>
                  <a:lnTo>
                    <a:pt x="0" y="36905"/>
                  </a:lnTo>
                  <a:cubicBezTo>
                    <a:pt x="0" y="16523"/>
                    <a:pt x="16523" y="0"/>
                    <a:pt x="36905" y="0"/>
                  </a:cubicBezTo>
                  <a:close/>
                </a:path>
              </a:pathLst>
            </a:custGeom>
            <a:solidFill>
              <a:srgbClr val="D6EDE2"/>
            </a:solidFill>
            <a:ln w="38100" cap="rnd">
              <a:solidFill>
                <a:srgbClr val="000000"/>
              </a:solidFill>
              <a:prstDash val="dash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9050"/>
              <a:ext cx="2817763" cy="1672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-3378883" y="-208227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3505538" y="-169600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-3649392" y="-125633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-3770212" y="-812608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3359157" y="143694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2227129" y="4336719"/>
            <a:ext cx="5375629" cy="4114800"/>
          </a:xfrm>
          <a:custGeom>
            <a:avLst/>
            <a:gdLst/>
            <a:ahLst/>
            <a:cxnLst/>
            <a:rect r="r" b="b" t="t" l="l"/>
            <a:pathLst>
              <a:path h="4114800" w="5375629">
                <a:moveTo>
                  <a:pt x="0" y="0"/>
                </a:moveTo>
                <a:lnTo>
                  <a:pt x="5375629" y="0"/>
                </a:lnTo>
                <a:lnTo>
                  <a:pt x="53756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749629" y="3400286"/>
            <a:ext cx="9401996" cy="634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7"/>
              </a:lnSpc>
            </a:pPr>
            <a:r>
              <a:rPr lang="en-US" b="true" sz="2140" spc="5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PROBLEM</a:t>
            </a:r>
          </a:p>
          <a:p>
            <a:pPr algn="l">
              <a:lnSpc>
                <a:spcPts val="3467"/>
              </a:lnSpc>
            </a:pPr>
          </a:p>
          <a:p>
            <a:pPr algn="l">
              <a:lnSpc>
                <a:spcPts val="3467"/>
              </a:lnSpc>
            </a:pPr>
            <a:r>
              <a:rPr lang="en-US" sz="2140" spc="5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Star ratings often don’t match the sentiment in reviews and is is inconsistent with the opinion expressed in the review.</a:t>
            </a:r>
          </a:p>
          <a:p>
            <a:pPr algn="ctr">
              <a:lnSpc>
                <a:spcPts val="3467"/>
              </a:lnSpc>
            </a:pPr>
          </a:p>
          <a:p>
            <a:pPr algn="ctr">
              <a:lnSpc>
                <a:spcPts val="3467"/>
              </a:lnSpc>
            </a:pPr>
            <a:r>
              <a:rPr lang="en-US" b="true" sz="2140" spc="5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REASON </a:t>
            </a:r>
          </a:p>
          <a:p>
            <a:pPr algn="just">
              <a:lnSpc>
                <a:spcPts val="3467"/>
              </a:lnSpc>
            </a:pPr>
          </a:p>
          <a:p>
            <a:pPr algn="just" marL="462142" indent="-231071" lvl="1">
              <a:lnSpc>
                <a:spcPts val="3467"/>
              </a:lnSpc>
              <a:buAutoNum type="arabicPeriod" startAt="1"/>
            </a:pPr>
            <a:r>
              <a:rPr lang="en-US" sz="2140" spc="5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Users may give a star rating based on their emotional state </a:t>
            </a:r>
          </a:p>
          <a:p>
            <a:pPr algn="just" marL="462142" indent="-231071" lvl="1">
              <a:lnSpc>
                <a:spcPts val="3467"/>
              </a:lnSpc>
              <a:buAutoNum type="arabicPeriod" startAt="1"/>
            </a:pPr>
            <a:r>
              <a:rPr lang="en-US" sz="2140" spc="5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Reviews often focus on specific app features while star ratings are meant to represent an overall impression, leading to mismatches. </a:t>
            </a:r>
          </a:p>
          <a:p>
            <a:pPr algn="just" marL="462142" indent="-231071" lvl="1">
              <a:lnSpc>
                <a:spcPts val="3467"/>
              </a:lnSpc>
              <a:buAutoNum type="arabicPeriod" startAt="1"/>
            </a:pPr>
            <a:r>
              <a:rPr lang="en-US" sz="2140" spc="5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Users may misinterpret the star rating scale, assigning a score that doesn't align with their written opinion </a:t>
            </a:r>
          </a:p>
          <a:p>
            <a:pPr algn="just">
              <a:lnSpc>
                <a:spcPts val="2846"/>
              </a:lnSpc>
            </a:pPr>
            <a:r>
              <a:rPr lang="en-US" sz="2140" spc="2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ctr">
              <a:lnSpc>
                <a:spcPts val="2375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7570259" y="9551357"/>
            <a:ext cx="464885" cy="403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9525" y="853460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809" y="856318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64699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452716" y="961841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545049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545049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120382" y="-84649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61240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1537743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5400000">
            <a:off x="13111563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-10800000">
            <a:off x="1311156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625713" y="3183061"/>
            <a:ext cx="11485850" cy="2803305"/>
            <a:chOff x="0" y="0"/>
            <a:chExt cx="3025080" cy="73831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25080" cy="738319"/>
            </a:xfrm>
            <a:custGeom>
              <a:avLst/>
              <a:gdLst/>
              <a:ahLst/>
              <a:cxnLst/>
              <a:rect r="r" b="b" t="t" l="l"/>
              <a:pathLst>
                <a:path h="738319" w="3025080">
                  <a:moveTo>
                    <a:pt x="34376" y="0"/>
                  </a:moveTo>
                  <a:lnTo>
                    <a:pt x="2990704" y="0"/>
                  </a:lnTo>
                  <a:cubicBezTo>
                    <a:pt x="3009689" y="0"/>
                    <a:pt x="3025080" y="15391"/>
                    <a:pt x="3025080" y="34376"/>
                  </a:cubicBezTo>
                  <a:lnTo>
                    <a:pt x="3025080" y="703943"/>
                  </a:lnTo>
                  <a:cubicBezTo>
                    <a:pt x="3025080" y="722928"/>
                    <a:pt x="3009689" y="738319"/>
                    <a:pt x="2990704" y="738319"/>
                  </a:cubicBezTo>
                  <a:lnTo>
                    <a:pt x="34376" y="738319"/>
                  </a:lnTo>
                  <a:cubicBezTo>
                    <a:pt x="15391" y="738319"/>
                    <a:pt x="0" y="722928"/>
                    <a:pt x="0" y="703943"/>
                  </a:cubicBezTo>
                  <a:lnTo>
                    <a:pt x="0" y="34376"/>
                  </a:lnTo>
                  <a:cubicBezTo>
                    <a:pt x="0" y="15391"/>
                    <a:pt x="15391" y="0"/>
                    <a:pt x="34376" y="0"/>
                  </a:cubicBezTo>
                  <a:close/>
                </a:path>
              </a:pathLst>
            </a:custGeom>
            <a:solidFill>
              <a:srgbClr val="C4EDD9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19050"/>
              <a:ext cx="3025080" cy="719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625713" y="6272116"/>
            <a:ext cx="11485850" cy="1795765"/>
            <a:chOff x="0" y="0"/>
            <a:chExt cx="3025080" cy="47295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025080" cy="472959"/>
            </a:xfrm>
            <a:custGeom>
              <a:avLst/>
              <a:gdLst/>
              <a:ahLst/>
              <a:cxnLst/>
              <a:rect r="r" b="b" t="t" l="l"/>
              <a:pathLst>
                <a:path h="472959" w="3025080">
                  <a:moveTo>
                    <a:pt x="34376" y="0"/>
                  </a:moveTo>
                  <a:lnTo>
                    <a:pt x="2990704" y="0"/>
                  </a:lnTo>
                  <a:cubicBezTo>
                    <a:pt x="3009689" y="0"/>
                    <a:pt x="3025080" y="15391"/>
                    <a:pt x="3025080" y="34376"/>
                  </a:cubicBezTo>
                  <a:lnTo>
                    <a:pt x="3025080" y="438583"/>
                  </a:lnTo>
                  <a:cubicBezTo>
                    <a:pt x="3025080" y="457568"/>
                    <a:pt x="3009689" y="472959"/>
                    <a:pt x="2990704" y="472959"/>
                  </a:cubicBezTo>
                  <a:lnTo>
                    <a:pt x="34376" y="472959"/>
                  </a:lnTo>
                  <a:cubicBezTo>
                    <a:pt x="15391" y="472959"/>
                    <a:pt x="0" y="457568"/>
                    <a:pt x="0" y="438583"/>
                  </a:cubicBezTo>
                  <a:lnTo>
                    <a:pt x="0" y="34376"/>
                  </a:lnTo>
                  <a:cubicBezTo>
                    <a:pt x="0" y="15391"/>
                    <a:pt x="15391" y="0"/>
                    <a:pt x="34376" y="0"/>
                  </a:cubicBezTo>
                  <a:close/>
                </a:path>
              </a:pathLst>
            </a:custGeom>
            <a:solidFill>
              <a:srgbClr val="227C9D"/>
            </a:solidFill>
            <a:ln w="38100" cap="rnd">
              <a:solidFill>
                <a:srgbClr val="000000"/>
              </a:solidFill>
              <a:prstDash val="dash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19050"/>
              <a:ext cx="3025080" cy="453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3653467" y="3867971"/>
            <a:ext cx="3891582" cy="3615633"/>
          </a:xfrm>
          <a:custGeom>
            <a:avLst/>
            <a:gdLst/>
            <a:ahLst/>
            <a:cxnLst/>
            <a:rect r="r" b="b" t="t" l="l"/>
            <a:pathLst>
              <a:path h="3615633" w="3891582">
                <a:moveTo>
                  <a:pt x="0" y="0"/>
                </a:moveTo>
                <a:lnTo>
                  <a:pt x="3891582" y="0"/>
                </a:lnTo>
                <a:lnTo>
                  <a:pt x="3891582" y="3615633"/>
                </a:lnTo>
                <a:lnTo>
                  <a:pt x="0" y="36156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625713" y="967047"/>
            <a:ext cx="11485850" cy="1720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18"/>
              </a:lnSpc>
            </a:pPr>
            <a:r>
              <a:rPr lang="en-US" b="true" sz="6618">
                <a:solidFill>
                  <a:srgbClr val="227C9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IS THE PROBLEM CRUCIAL?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897917" y="3059997"/>
            <a:ext cx="10059159" cy="2754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1"/>
              </a:lnSpc>
            </a:pPr>
          </a:p>
          <a:p>
            <a:pPr algn="l" marL="537904" indent="-268952" lvl="1">
              <a:lnSpc>
                <a:spcPts val="3811"/>
              </a:lnSpc>
              <a:buFont typeface="Arial"/>
              <a:buChar char="•"/>
            </a:pPr>
            <a:r>
              <a:rPr lang="en-US" sz="249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Misleading Ratings</a:t>
            </a:r>
          </a:p>
          <a:p>
            <a:pPr algn="l" marL="537904" indent="-268952" lvl="1">
              <a:lnSpc>
                <a:spcPts val="3811"/>
              </a:lnSpc>
              <a:buFont typeface="Arial"/>
              <a:buChar char="•"/>
            </a:pPr>
            <a:r>
              <a:rPr lang="en-US" sz="249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Trust Issues</a:t>
            </a:r>
          </a:p>
          <a:p>
            <a:pPr algn="l" marL="537904" indent="-268952" lvl="1">
              <a:lnSpc>
                <a:spcPts val="3811"/>
              </a:lnSpc>
              <a:buFont typeface="Arial"/>
              <a:buChar char="•"/>
            </a:pPr>
            <a:r>
              <a:rPr lang="en-US" sz="249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Fewer Downloads</a:t>
            </a:r>
          </a:p>
          <a:p>
            <a:pPr algn="l" marL="537904" indent="-268952" lvl="1">
              <a:lnSpc>
                <a:spcPts val="3811"/>
              </a:lnSpc>
              <a:buFont typeface="Arial"/>
              <a:buChar char="•"/>
            </a:pPr>
            <a:r>
              <a:rPr lang="en-US" sz="249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Competition Problems</a:t>
            </a:r>
          </a:p>
          <a:p>
            <a:pPr algn="l">
              <a:lnSpc>
                <a:spcPts val="2865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2452716" y="6477306"/>
            <a:ext cx="9831845" cy="1337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6"/>
              </a:lnSpc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Additionally, even a few misaligned reviews can significantly lower the average rating, which is especially important for little apps with a few thousand downloads.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572784" y="9551357"/>
            <a:ext cx="459834" cy="403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001746"/>
            <a:ext cx="12144941" cy="11626378"/>
            <a:chOff x="0" y="0"/>
            <a:chExt cx="3198668" cy="30620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98668" cy="3062091"/>
            </a:xfrm>
            <a:custGeom>
              <a:avLst/>
              <a:gdLst/>
              <a:ahLst/>
              <a:cxnLst/>
              <a:rect r="r" b="b" t="t" l="l"/>
              <a:pathLst>
                <a:path h="3062091" w="3198668">
                  <a:moveTo>
                    <a:pt x="32510" y="0"/>
                  </a:moveTo>
                  <a:lnTo>
                    <a:pt x="3166157" y="0"/>
                  </a:lnTo>
                  <a:cubicBezTo>
                    <a:pt x="3174779" y="0"/>
                    <a:pt x="3183049" y="3425"/>
                    <a:pt x="3189145" y="9522"/>
                  </a:cubicBezTo>
                  <a:cubicBezTo>
                    <a:pt x="3195242" y="15619"/>
                    <a:pt x="3198668" y="23888"/>
                    <a:pt x="3198668" y="32510"/>
                  </a:cubicBezTo>
                  <a:lnTo>
                    <a:pt x="3198668" y="3029581"/>
                  </a:lnTo>
                  <a:cubicBezTo>
                    <a:pt x="3198668" y="3047536"/>
                    <a:pt x="3184112" y="3062091"/>
                    <a:pt x="3166157" y="3062091"/>
                  </a:cubicBezTo>
                  <a:lnTo>
                    <a:pt x="32510" y="3062091"/>
                  </a:lnTo>
                  <a:cubicBezTo>
                    <a:pt x="14555" y="3062091"/>
                    <a:pt x="0" y="3047536"/>
                    <a:pt x="0" y="3029581"/>
                  </a:cubicBezTo>
                  <a:lnTo>
                    <a:pt x="0" y="32510"/>
                  </a:lnTo>
                  <a:cubicBezTo>
                    <a:pt x="0" y="14555"/>
                    <a:pt x="14555" y="0"/>
                    <a:pt x="32510" y="0"/>
                  </a:cubicBezTo>
                  <a:close/>
                </a:path>
              </a:pathLst>
            </a:custGeom>
            <a:solidFill>
              <a:srgbClr val="98C1B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3198668" cy="3043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4416646" y="9825588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2700000">
            <a:off x="-2837521" y="-4153027"/>
            <a:ext cx="7415398" cy="3565095"/>
            <a:chOff x="0" y="0"/>
            <a:chExt cx="660400" cy="3175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>
            <a:off x="-3300135" y="-3333478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3514081" y="-3020801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3693683" y="-2662331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3820338" y="-2276064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-3964192" y="-1836387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765903" y="3216843"/>
            <a:ext cx="10613134" cy="4279482"/>
          </a:xfrm>
          <a:custGeom>
            <a:avLst/>
            <a:gdLst/>
            <a:ahLst/>
            <a:cxnLst/>
            <a:rect r="r" b="b" t="t" l="l"/>
            <a:pathLst>
              <a:path h="4279482" w="10613134">
                <a:moveTo>
                  <a:pt x="0" y="0"/>
                </a:moveTo>
                <a:lnTo>
                  <a:pt x="10613134" y="0"/>
                </a:lnTo>
                <a:lnTo>
                  <a:pt x="10613134" y="4279482"/>
                </a:lnTo>
                <a:lnTo>
                  <a:pt x="0" y="42794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161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3490700" y="7111227"/>
            <a:ext cx="3377076" cy="1939371"/>
          </a:xfrm>
          <a:custGeom>
            <a:avLst/>
            <a:gdLst/>
            <a:ahLst/>
            <a:cxnLst/>
            <a:rect r="r" b="b" t="t" l="l"/>
            <a:pathLst>
              <a:path h="1939371" w="3377076">
                <a:moveTo>
                  <a:pt x="0" y="0"/>
                </a:moveTo>
                <a:lnTo>
                  <a:pt x="3377075" y="0"/>
                </a:lnTo>
                <a:lnTo>
                  <a:pt x="3377075" y="1939372"/>
                </a:lnTo>
                <a:lnTo>
                  <a:pt x="0" y="19393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870178" y="1378589"/>
            <a:ext cx="10613134" cy="126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8"/>
              </a:lnSpc>
            </a:pPr>
            <a:r>
              <a:rPr lang="en-US" sz="8248">
                <a:solidFill>
                  <a:srgbClr val="000000"/>
                </a:solidFill>
                <a:latin typeface="Chunk Five"/>
                <a:ea typeface="Chunk Five"/>
                <a:cs typeface="Chunk Five"/>
                <a:sym typeface="Chunk Five"/>
              </a:rPr>
              <a:t>STUDY EXAMPLE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516416" y="2037102"/>
            <a:ext cx="5325644" cy="886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6"/>
              </a:lnSpc>
              <a:spcBef>
                <a:spcPct val="0"/>
              </a:spcBef>
            </a:pPr>
            <a:r>
              <a:rPr lang="en-US" b="true" sz="20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“</a:t>
            </a:r>
            <a:r>
              <a:rPr lang="en-US" b="true" sz="20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Fault in Your Stars: An Analysis of Android App Reviews” </a:t>
            </a:r>
            <a:r>
              <a:rPr lang="en-US" sz="208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by IBM Research</a:t>
            </a:r>
          </a:p>
          <a:p>
            <a:pPr algn="l">
              <a:lnSpc>
                <a:spcPts val="2316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524743" y="8307664"/>
            <a:ext cx="9471874" cy="452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7"/>
              </a:lnSpc>
              <a:spcBef>
                <a:spcPct val="0"/>
              </a:spcBef>
            </a:pPr>
            <a:r>
              <a:rPr lang="en-US" sz="16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AralikaE, R., IBM Research, Sridhara, G., IBM Research, Gantayat, N., IBM Research, Mani, S., &amp; IBM Research. (2018). Fault in your stars: An Analysis of Android App Reviews [Journal-article].</a:t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 rot="0">
            <a:off x="13540758" y="3202834"/>
            <a:ext cx="3276960" cy="1911560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13238142" y="5579987"/>
            <a:ext cx="3882191" cy="978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53"/>
              </a:lnSpc>
              <a:spcBef>
                <a:spcPct val="0"/>
              </a:spcBef>
            </a:pPr>
            <a:r>
              <a:rPr lang="en-US" sz="23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Reviews show discrepancies between ratings and sentiments.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563494" y="9551357"/>
            <a:ext cx="478415" cy="403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2589118" y="-3692357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3051731" y="-2872807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028700" y="3053601"/>
            <a:ext cx="10267857" cy="5973601"/>
            <a:chOff x="0" y="0"/>
            <a:chExt cx="2704291" cy="157329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4292" cy="1573294"/>
            </a:xfrm>
            <a:custGeom>
              <a:avLst/>
              <a:gdLst/>
              <a:ahLst/>
              <a:cxnLst/>
              <a:rect r="r" b="b" t="t" l="l"/>
              <a:pathLst>
                <a:path h="1573294" w="2704292">
                  <a:moveTo>
                    <a:pt x="38454" y="0"/>
                  </a:moveTo>
                  <a:lnTo>
                    <a:pt x="2665838" y="0"/>
                  </a:lnTo>
                  <a:cubicBezTo>
                    <a:pt x="2687075" y="0"/>
                    <a:pt x="2704292" y="17216"/>
                    <a:pt x="2704292" y="38454"/>
                  </a:cubicBezTo>
                  <a:lnTo>
                    <a:pt x="2704292" y="1534840"/>
                  </a:lnTo>
                  <a:cubicBezTo>
                    <a:pt x="2704292" y="1545039"/>
                    <a:pt x="2700240" y="1554820"/>
                    <a:pt x="2693029" y="1562031"/>
                  </a:cubicBezTo>
                  <a:cubicBezTo>
                    <a:pt x="2685817" y="1569243"/>
                    <a:pt x="2676036" y="1573294"/>
                    <a:pt x="2665838" y="1573294"/>
                  </a:cubicBezTo>
                  <a:lnTo>
                    <a:pt x="38454" y="1573294"/>
                  </a:lnTo>
                  <a:cubicBezTo>
                    <a:pt x="17216" y="1573294"/>
                    <a:pt x="0" y="1556078"/>
                    <a:pt x="0" y="1534840"/>
                  </a:cubicBezTo>
                  <a:lnTo>
                    <a:pt x="0" y="38454"/>
                  </a:lnTo>
                  <a:cubicBezTo>
                    <a:pt x="0" y="28255"/>
                    <a:pt x="4051" y="18474"/>
                    <a:pt x="11263" y="11263"/>
                  </a:cubicBezTo>
                  <a:cubicBezTo>
                    <a:pt x="18474" y="4051"/>
                    <a:pt x="28255" y="0"/>
                    <a:pt x="38454" y="0"/>
                  </a:cubicBezTo>
                  <a:close/>
                </a:path>
              </a:pathLst>
            </a:custGeom>
            <a:solidFill>
              <a:srgbClr val="E1F6EB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19050"/>
              <a:ext cx="2704291" cy="15542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>
            <a:off x="-3265678" y="-2560131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3445279" y="-2201661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3571934" y="-181539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3715788" y="-1375716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-3836608" y="-931993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3246277" y="899473"/>
            <a:ext cx="12346033" cy="136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4"/>
              </a:lnSpc>
            </a:pPr>
            <a:r>
              <a:rPr lang="en-US" sz="8934">
                <a:solidFill>
                  <a:srgbClr val="000000"/>
                </a:solidFill>
                <a:latin typeface="Chunk Five"/>
                <a:ea typeface="Chunk Five"/>
                <a:cs typeface="Chunk Five"/>
                <a:sym typeface="Chunk Five"/>
              </a:rPr>
              <a:t>PROJECT OBJECTIVE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21862" y="3627284"/>
            <a:ext cx="10278833" cy="4933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2"/>
              </a:lnSpc>
            </a:pPr>
            <a:r>
              <a:rPr lang="en-US" sz="29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Objectives:</a:t>
            </a:r>
          </a:p>
          <a:p>
            <a:pPr algn="l" marL="626291" indent="-313145" lvl="1">
              <a:lnSpc>
                <a:spcPts val="5772"/>
              </a:lnSpc>
              <a:buAutoNum type="arabicPeriod" startAt="1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Identify successful apps by Investigating rating-sentiment discrepancies.</a:t>
            </a:r>
          </a:p>
          <a:p>
            <a:pPr algn="l" marL="626291" indent="-313145" lvl="1">
              <a:lnSpc>
                <a:spcPts val="5772"/>
              </a:lnSpc>
              <a:buAutoNum type="arabicPeriod" startAt="1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Two Discrepancy-driven </a:t>
            </a: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strategies:</a:t>
            </a:r>
          </a:p>
          <a:p>
            <a:pPr algn="l" marL="1252581" indent="-417527" lvl="2">
              <a:lnSpc>
                <a:spcPts val="5772"/>
              </a:lnSpc>
              <a:buFont typeface="Arial"/>
              <a:buChar char="⚬"/>
            </a:pPr>
            <a:r>
              <a:rPr lang="en-US" b="true" sz="2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 Success classification system</a:t>
            </a: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 marL="1252581" indent="-417527" lvl="2">
              <a:lnSpc>
                <a:spcPts val="5772"/>
              </a:lnSpc>
              <a:buFont typeface="Arial"/>
              <a:buChar char="⚬"/>
            </a:pPr>
            <a:r>
              <a:rPr lang="en-US" b="true" sz="2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 </a:t>
            </a:r>
            <a:r>
              <a:rPr lang="en-US" b="true" sz="2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 System</a:t>
            </a:r>
          </a:p>
          <a:p>
            <a:pPr algn="l">
              <a:lnSpc>
                <a:spcPts val="4917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2420549" y="3738805"/>
            <a:ext cx="4838751" cy="4495640"/>
          </a:xfrm>
          <a:custGeom>
            <a:avLst/>
            <a:gdLst/>
            <a:ahLst/>
            <a:cxnLst/>
            <a:rect r="r" b="b" t="t" l="l"/>
            <a:pathLst>
              <a:path h="4495640" w="4838751">
                <a:moveTo>
                  <a:pt x="0" y="0"/>
                </a:moveTo>
                <a:lnTo>
                  <a:pt x="4838751" y="0"/>
                </a:lnTo>
                <a:lnTo>
                  <a:pt x="4838751" y="4495640"/>
                </a:lnTo>
                <a:lnTo>
                  <a:pt x="0" y="449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7590147" y="9551357"/>
            <a:ext cx="425107" cy="403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97160" y="-669689"/>
            <a:ext cx="13606006" cy="11626378"/>
            <a:chOff x="0" y="0"/>
            <a:chExt cx="3583475" cy="30620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83475" cy="3062091"/>
            </a:xfrm>
            <a:custGeom>
              <a:avLst/>
              <a:gdLst/>
              <a:ahLst/>
              <a:cxnLst/>
              <a:rect r="r" b="b" t="t" l="l"/>
              <a:pathLst>
                <a:path h="3062091" w="3583475">
                  <a:moveTo>
                    <a:pt x="29019" y="0"/>
                  </a:moveTo>
                  <a:lnTo>
                    <a:pt x="3554455" y="0"/>
                  </a:lnTo>
                  <a:cubicBezTo>
                    <a:pt x="3562152" y="0"/>
                    <a:pt x="3569533" y="3057"/>
                    <a:pt x="3574975" y="8500"/>
                  </a:cubicBezTo>
                  <a:cubicBezTo>
                    <a:pt x="3580417" y="13942"/>
                    <a:pt x="3583475" y="21323"/>
                    <a:pt x="3583475" y="29019"/>
                  </a:cubicBezTo>
                  <a:lnTo>
                    <a:pt x="3583475" y="3033072"/>
                  </a:lnTo>
                  <a:cubicBezTo>
                    <a:pt x="3583475" y="3040768"/>
                    <a:pt x="3580417" y="3048150"/>
                    <a:pt x="3574975" y="3053592"/>
                  </a:cubicBezTo>
                  <a:cubicBezTo>
                    <a:pt x="3569533" y="3059034"/>
                    <a:pt x="3562152" y="3062091"/>
                    <a:pt x="3554455" y="3062091"/>
                  </a:cubicBezTo>
                  <a:lnTo>
                    <a:pt x="29019" y="3062091"/>
                  </a:lnTo>
                  <a:cubicBezTo>
                    <a:pt x="21323" y="3062091"/>
                    <a:pt x="13942" y="3059034"/>
                    <a:pt x="8500" y="3053592"/>
                  </a:cubicBezTo>
                  <a:cubicBezTo>
                    <a:pt x="3057" y="3048150"/>
                    <a:pt x="0" y="3040768"/>
                    <a:pt x="0" y="3033072"/>
                  </a:cubicBezTo>
                  <a:lnTo>
                    <a:pt x="0" y="29019"/>
                  </a:lnTo>
                  <a:cubicBezTo>
                    <a:pt x="0" y="21323"/>
                    <a:pt x="3057" y="13942"/>
                    <a:pt x="8500" y="8500"/>
                  </a:cubicBezTo>
                  <a:cubicBezTo>
                    <a:pt x="13942" y="3057"/>
                    <a:pt x="21323" y="0"/>
                    <a:pt x="29019" y="0"/>
                  </a:cubicBezTo>
                  <a:close/>
                </a:path>
              </a:pathLst>
            </a:custGeom>
            <a:solidFill>
              <a:srgbClr val="D6EDE2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3583475" cy="3043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14774" y="3711463"/>
            <a:ext cx="3212155" cy="3557590"/>
          </a:xfrm>
          <a:custGeom>
            <a:avLst/>
            <a:gdLst/>
            <a:ahLst/>
            <a:cxnLst/>
            <a:rect r="r" b="b" t="t" l="l"/>
            <a:pathLst>
              <a:path h="3557590" w="3212155">
                <a:moveTo>
                  <a:pt x="0" y="0"/>
                </a:moveTo>
                <a:lnTo>
                  <a:pt x="3212155" y="0"/>
                </a:lnTo>
                <a:lnTo>
                  <a:pt x="3212155" y="3557591"/>
                </a:lnTo>
                <a:lnTo>
                  <a:pt x="0" y="35575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625738"/>
            <a:ext cx="9778745" cy="4192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35"/>
              </a:lnSpc>
            </a:pPr>
            <a:r>
              <a:rPr lang="en-US" sz="7509">
                <a:solidFill>
                  <a:srgbClr val="000000"/>
                </a:solidFill>
                <a:latin typeface="Chunk Five"/>
                <a:ea typeface="Chunk Five"/>
                <a:cs typeface="Chunk Five"/>
                <a:sym typeface="Chunk Five"/>
              </a:rPr>
              <a:t>DATASET </a:t>
            </a:r>
          </a:p>
          <a:p>
            <a:pPr algn="ctr">
              <a:lnSpc>
                <a:spcPts val="8335"/>
              </a:lnSpc>
            </a:pPr>
            <a:r>
              <a:rPr lang="en-US" sz="7509">
                <a:solidFill>
                  <a:srgbClr val="000000"/>
                </a:solidFill>
                <a:latin typeface="Chunk Five"/>
                <a:ea typeface="Chunk Five"/>
                <a:cs typeface="Chunk Five"/>
                <a:sym typeface="Chunk Five"/>
              </a:rPr>
              <a:t>AND PREPROCESSING</a:t>
            </a:r>
          </a:p>
          <a:p>
            <a:pPr algn="l">
              <a:lnSpc>
                <a:spcPts val="6781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7570439" y="9551357"/>
            <a:ext cx="464524" cy="403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-3359157" y="-461526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6384050" y="951451"/>
            <a:ext cx="5443311" cy="2000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00"/>
              </a:lnSpc>
            </a:pPr>
            <a:r>
              <a:rPr lang="en-US" sz="5750">
                <a:solidFill>
                  <a:srgbClr val="545454"/>
                </a:solidFill>
                <a:latin typeface="Chunk Five"/>
                <a:ea typeface="Chunk Five"/>
                <a:cs typeface="Chunk Five"/>
                <a:sym typeface="Chunk Five"/>
              </a:rPr>
              <a:t>DATASET</a:t>
            </a:r>
          </a:p>
          <a:p>
            <a:pPr algn="ctr">
              <a:lnSpc>
                <a:spcPts val="4021"/>
              </a:lnSpc>
            </a:pPr>
          </a:p>
          <a:p>
            <a:pPr algn="ctr">
              <a:lnSpc>
                <a:spcPts val="4021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327208" y="5175017"/>
            <a:ext cx="2219954" cy="1603365"/>
            <a:chOff x="0" y="0"/>
            <a:chExt cx="430800" cy="3111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0800" cy="311146"/>
            </a:xfrm>
            <a:custGeom>
              <a:avLst/>
              <a:gdLst/>
              <a:ahLst/>
              <a:cxnLst/>
              <a:rect r="r" b="b" t="t" l="l"/>
              <a:pathLst>
                <a:path h="311146" w="430800">
                  <a:moveTo>
                    <a:pt x="52311" y="0"/>
                  </a:moveTo>
                  <a:lnTo>
                    <a:pt x="378489" y="0"/>
                  </a:lnTo>
                  <a:cubicBezTo>
                    <a:pt x="407380" y="0"/>
                    <a:pt x="430800" y="23421"/>
                    <a:pt x="430800" y="52311"/>
                  </a:cubicBezTo>
                  <a:lnTo>
                    <a:pt x="430800" y="258835"/>
                  </a:lnTo>
                  <a:cubicBezTo>
                    <a:pt x="430800" y="287726"/>
                    <a:pt x="407380" y="311146"/>
                    <a:pt x="378489" y="311146"/>
                  </a:cubicBezTo>
                  <a:lnTo>
                    <a:pt x="52311" y="311146"/>
                  </a:lnTo>
                  <a:cubicBezTo>
                    <a:pt x="23421" y="311146"/>
                    <a:pt x="0" y="287726"/>
                    <a:pt x="0" y="258835"/>
                  </a:cubicBezTo>
                  <a:lnTo>
                    <a:pt x="0" y="52311"/>
                  </a:lnTo>
                  <a:cubicBezTo>
                    <a:pt x="0" y="23421"/>
                    <a:pt x="23421" y="0"/>
                    <a:pt x="52311" y="0"/>
                  </a:cubicBezTo>
                  <a:close/>
                </a:path>
              </a:pathLst>
            </a:custGeom>
            <a:solidFill>
              <a:srgbClr val="404040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430800" cy="339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18134" y="5065943"/>
            <a:ext cx="2219954" cy="1603365"/>
            <a:chOff x="0" y="0"/>
            <a:chExt cx="430800" cy="31114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30800" cy="311146"/>
            </a:xfrm>
            <a:custGeom>
              <a:avLst/>
              <a:gdLst/>
              <a:ahLst/>
              <a:cxnLst/>
              <a:rect r="r" b="b" t="t" l="l"/>
              <a:pathLst>
                <a:path h="311146" w="430800">
                  <a:moveTo>
                    <a:pt x="52311" y="0"/>
                  </a:moveTo>
                  <a:lnTo>
                    <a:pt x="378489" y="0"/>
                  </a:lnTo>
                  <a:cubicBezTo>
                    <a:pt x="407380" y="0"/>
                    <a:pt x="430800" y="23421"/>
                    <a:pt x="430800" y="52311"/>
                  </a:cubicBezTo>
                  <a:lnTo>
                    <a:pt x="430800" y="258835"/>
                  </a:lnTo>
                  <a:cubicBezTo>
                    <a:pt x="430800" y="287726"/>
                    <a:pt x="407380" y="311146"/>
                    <a:pt x="378489" y="311146"/>
                  </a:cubicBezTo>
                  <a:lnTo>
                    <a:pt x="52311" y="311146"/>
                  </a:lnTo>
                  <a:cubicBezTo>
                    <a:pt x="23421" y="311146"/>
                    <a:pt x="0" y="287726"/>
                    <a:pt x="0" y="258835"/>
                  </a:cubicBezTo>
                  <a:lnTo>
                    <a:pt x="0" y="52311"/>
                  </a:lnTo>
                  <a:cubicBezTo>
                    <a:pt x="0" y="23421"/>
                    <a:pt x="23421" y="0"/>
                    <a:pt x="52311" y="0"/>
                  </a:cubicBezTo>
                  <a:close/>
                </a:path>
              </a:pathLst>
            </a:custGeom>
            <a:solidFill>
              <a:srgbClr val="9DBBA4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430800" cy="339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87922" y="3107750"/>
            <a:ext cx="16201921" cy="758117"/>
            <a:chOff x="0" y="0"/>
            <a:chExt cx="3278312" cy="15339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278312" cy="153398"/>
            </a:xfrm>
            <a:custGeom>
              <a:avLst/>
              <a:gdLst/>
              <a:ahLst/>
              <a:cxnLst/>
              <a:rect r="r" b="b" t="t" l="l"/>
              <a:pathLst>
                <a:path h="153398" w="3278312">
                  <a:moveTo>
                    <a:pt x="0" y="0"/>
                  </a:moveTo>
                  <a:lnTo>
                    <a:pt x="3278312" y="0"/>
                  </a:lnTo>
                  <a:lnTo>
                    <a:pt x="3278312" y="153398"/>
                  </a:lnTo>
                  <a:lnTo>
                    <a:pt x="0" y="153398"/>
                  </a:ln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3278312" cy="1819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472695" y="2961737"/>
            <a:ext cx="1754632" cy="758117"/>
            <a:chOff x="0" y="0"/>
            <a:chExt cx="401084" cy="17329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1084" cy="173295"/>
            </a:xfrm>
            <a:custGeom>
              <a:avLst/>
              <a:gdLst/>
              <a:ahLst/>
              <a:cxnLst/>
              <a:rect r="r" b="b" t="t" l="l"/>
              <a:pathLst>
                <a:path h="173295" w="401084">
                  <a:moveTo>
                    <a:pt x="300813" y="0"/>
                  </a:moveTo>
                  <a:lnTo>
                    <a:pt x="0" y="0"/>
                  </a:lnTo>
                  <a:lnTo>
                    <a:pt x="0" y="173295"/>
                  </a:lnTo>
                  <a:lnTo>
                    <a:pt x="300813" y="173295"/>
                  </a:lnTo>
                  <a:lnTo>
                    <a:pt x="401084" y="86647"/>
                  </a:lnTo>
                  <a:lnTo>
                    <a:pt x="300813" y="0"/>
                  </a:lnTo>
                  <a:close/>
                </a:path>
              </a:pathLst>
            </a:custGeom>
            <a:solidFill>
              <a:srgbClr val="DDD4C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344681" cy="2018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860108" y="2961737"/>
            <a:ext cx="3861473" cy="758117"/>
            <a:chOff x="0" y="0"/>
            <a:chExt cx="2070000" cy="406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070000" cy="406400"/>
            </a:xfrm>
            <a:custGeom>
              <a:avLst/>
              <a:gdLst/>
              <a:ahLst/>
              <a:cxnLst/>
              <a:rect r="r" b="b" t="t" l="l"/>
              <a:pathLst>
                <a:path h="406400" w="2070000">
                  <a:moveTo>
                    <a:pt x="0" y="0"/>
                  </a:moveTo>
                  <a:lnTo>
                    <a:pt x="1866800" y="0"/>
                  </a:lnTo>
                  <a:lnTo>
                    <a:pt x="2070000" y="203200"/>
                  </a:lnTo>
                  <a:lnTo>
                    <a:pt x="18668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CA7D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177800" y="-28575"/>
              <a:ext cx="181600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357537" y="2961737"/>
            <a:ext cx="3747585" cy="758117"/>
            <a:chOff x="0" y="0"/>
            <a:chExt cx="2008949" cy="406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008949" cy="406400"/>
            </a:xfrm>
            <a:custGeom>
              <a:avLst/>
              <a:gdLst/>
              <a:ahLst/>
              <a:cxnLst/>
              <a:rect r="r" b="b" t="t" l="l"/>
              <a:pathLst>
                <a:path h="406400" w="2008949">
                  <a:moveTo>
                    <a:pt x="0" y="0"/>
                  </a:moveTo>
                  <a:lnTo>
                    <a:pt x="1805749" y="0"/>
                  </a:lnTo>
                  <a:lnTo>
                    <a:pt x="2008949" y="203200"/>
                  </a:lnTo>
                  <a:lnTo>
                    <a:pt x="1805749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4C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77800" y="-28575"/>
              <a:ext cx="1754949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6458980" y="3107750"/>
            <a:ext cx="1557242" cy="758117"/>
            <a:chOff x="0" y="0"/>
            <a:chExt cx="355963" cy="17329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55963" cy="173295"/>
            </a:xfrm>
            <a:custGeom>
              <a:avLst/>
              <a:gdLst/>
              <a:ahLst/>
              <a:cxnLst/>
              <a:rect r="r" b="b" t="t" l="l"/>
              <a:pathLst>
                <a:path h="173295" w="355963">
                  <a:moveTo>
                    <a:pt x="266972" y="0"/>
                  </a:moveTo>
                  <a:lnTo>
                    <a:pt x="0" y="0"/>
                  </a:lnTo>
                  <a:lnTo>
                    <a:pt x="0" y="173295"/>
                  </a:lnTo>
                  <a:lnTo>
                    <a:pt x="266972" y="173295"/>
                  </a:lnTo>
                  <a:lnTo>
                    <a:pt x="355963" y="86647"/>
                  </a:lnTo>
                  <a:lnTo>
                    <a:pt x="266972" y="0"/>
                  </a:ln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28575"/>
              <a:ext cx="305906" cy="2018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0734919" y="2961737"/>
            <a:ext cx="3955131" cy="758117"/>
            <a:chOff x="0" y="0"/>
            <a:chExt cx="2120207" cy="406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120207" cy="406400"/>
            </a:xfrm>
            <a:custGeom>
              <a:avLst/>
              <a:gdLst/>
              <a:ahLst/>
              <a:cxnLst/>
              <a:rect r="r" b="b" t="t" l="l"/>
              <a:pathLst>
                <a:path h="406400" w="2120207">
                  <a:moveTo>
                    <a:pt x="0" y="0"/>
                  </a:moveTo>
                  <a:lnTo>
                    <a:pt x="1917007" y="0"/>
                  </a:lnTo>
                  <a:lnTo>
                    <a:pt x="2120207" y="203200"/>
                  </a:lnTo>
                  <a:lnTo>
                    <a:pt x="191700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CA7D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177800" y="-28575"/>
              <a:ext cx="186620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387922" y="2961737"/>
            <a:ext cx="2439809" cy="758117"/>
            <a:chOff x="0" y="0"/>
            <a:chExt cx="493673" cy="15339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93673" cy="153398"/>
            </a:xfrm>
            <a:custGeom>
              <a:avLst/>
              <a:gdLst/>
              <a:ahLst/>
              <a:cxnLst/>
              <a:rect r="r" b="b" t="t" l="l"/>
              <a:pathLst>
                <a:path h="153398" w="493673">
                  <a:moveTo>
                    <a:pt x="0" y="0"/>
                  </a:moveTo>
                  <a:lnTo>
                    <a:pt x="493673" y="0"/>
                  </a:lnTo>
                  <a:lnTo>
                    <a:pt x="493673" y="153398"/>
                  </a:lnTo>
                  <a:lnTo>
                    <a:pt x="0" y="153398"/>
                  </a:lnTo>
                  <a:close/>
                </a:path>
              </a:pathLst>
            </a:custGeom>
            <a:solidFill>
              <a:srgbClr val="DDD4C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28575"/>
              <a:ext cx="493673" cy="1819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AutoShape 34" id="34"/>
          <p:cNvSpPr/>
          <p:nvPr/>
        </p:nvSpPr>
        <p:spPr>
          <a:xfrm flipH="true">
            <a:off x="1328111" y="3866132"/>
            <a:ext cx="12145" cy="1199811"/>
          </a:xfrm>
          <a:prstGeom prst="line">
            <a:avLst/>
          </a:prstGeom>
          <a:ln cap="flat" w="47625">
            <a:solidFill>
              <a:srgbClr val="40404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5" id="35"/>
          <p:cNvSpPr txBox="true"/>
          <p:nvPr/>
        </p:nvSpPr>
        <p:spPr>
          <a:xfrm rot="0">
            <a:off x="4374548" y="3068035"/>
            <a:ext cx="2832594" cy="445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7"/>
              </a:lnSpc>
            </a:pPr>
            <a:r>
              <a:rPr lang="en-US" b="true" sz="2562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Pre-Processing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860957" y="2841382"/>
            <a:ext cx="2489497" cy="898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7"/>
              </a:lnSpc>
            </a:pPr>
            <a:r>
              <a:rPr lang="en-US" b="true" sz="2562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Merging Dataset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24002" y="2873225"/>
            <a:ext cx="2581448" cy="898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7"/>
              </a:lnSpc>
            </a:pPr>
            <a:r>
              <a:rPr lang="en-US" b="true" sz="2562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Dataset Resources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190675" y="3068035"/>
            <a:ext cx="3124836" cy="445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7"/>
              </a:lnSpc>
            </a:pPr>
            <a:r>
              <a:rPr lang="en-US" b="true" sz="2562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Unified Dataset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88736" y="5056418"/>
            <a:ext cx="2039937" cy="1630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7"/>
              </a:lnSpc>
            </a:pPr>
            <a:r>
              <a:rPr lang="en-US" sz="1939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Google Play Dataset</a:t>
            </a:r>
          </a:p>
          <a:p>
            <a:pPr algn="ctr">
              <a:lnSpc>
                <a:spcPts val="2327"/>
              </a:lnSpc>
            </a:pPr>
          </a:p>
          <a:p>
            <a:pPr algn="l" marL="379287" indent="-189643" lvl="1">
              <a:lnSpc>
                <a:spcPts val="2108"/>
              </a:lnSpc>
              <a:buFont typeface="Arial"/>
              <a:buChar char="•"/>
            </a:pPr>
            <a:r>
              <a:rPr lang="en-US" sz="1756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10,000 applications</a:t>
            </a:r>
          </a:p>
          <a:p>
            <a:pPr algn="l" marL="379287" indent="-189643" lvl="1">
              <a:lnSpc>
                <a:spcPts val="2108"/>
              </a:lnSpc>
              <a:buFont typeface="Arial"/>
              <a:buChar char="•"/>
            </a:pPr>
            <a:r>
              <a:rPr lang="en-US" sz="1756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13 features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14300523" y="2951719"/>
            <a:ext cx="3747585" cy="758117"/>
            <a:chOff x="0" y="0"/>
            <a:chExt cx="2008949" cy="4064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2008949" cy="406400"/>
            </a:xfrm>
            <a:custGeom>
              <a:avLst/>
              <a:gdLst/>
              <a:ahLst/>
              <a:cxnLst/>
              <a:rect r="r" b="b" t="t" l="l"/>
              <a:pathLst>
                <a:path h="406400" w="2008949">
                  <a:moveTo>
                    <a:pt x="0" y="0"/>
                  </a:moveTo>
                  <a:lnTo>
                    <a:pt x="1805749" y="0"/>
                  </a:lnTo>
                  <a:lnTo>
                    <a:pt x="2008949" y="203200"/>
                  </a:lnTo>
                  <a:lnTo>
                    <a:pt x="1805749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4CC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177800" y="-28575"/>
              <a:ext cx="1754949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14929566" y="2841382"/>
            <a:ext cx="2489497" cy="898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7"/>
              </a:lnSpc>
            </a:pPr>
            <a:r>
              <a:rPr lang="en-US" b="true" sz="2562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Analysis &amp; Insight</a:t>
            </a:r>
          </a:p>
        </p:txBody>
      </p:sp>
      <p:grpSp>
        <p:nvGrpSpPr>
          <p:cNvPr name="Group 44" id="44"/>
          <p:cNvGrpSpPr/>
          <p:nvPr/>
        </p:nvGrpSpPr>
        <p:grpSpPr>
          <a:xfrm rot="0">
            <a:off x="2686326" y="5191927"/>
            <a:ext cx="2219954" cy="1603365"/>
            <a:chOff x="0" y="0"/>
            <a:chExt cx="430800" cy="311146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430800" cy="311146"/>
            </a:xfrm>
            <a:custGeom>
              <a:avLst/>
              <a:gdLst/>
              <a:ahLst/>
              <a:cxnLst/>
              <a:rect r="r" b="b" t="t" l="l"/>
              <a:pathLst>
                <a:path h="311146" w="430800">
                  <a:moveTo>
                    <a:pt x="52311" y="0"/>
                  </a:moveTo>
                  <a:lnTo>
                    <a:pt x="378489" y="0"/>
                  </a:lnTo>
                  <a:cubicBezTo>
                    <a:pt x="407380" y="0"/>
                    <a:pt x="430800" y="23421"/>
                    <a:pt x="430800" y="52311"/>
                  </a:cubicBezTo>
                  <a:lnTo>
                    <a:pt x="430800" y="258835"/>
                  </a:lnTo>
                  <a:cubicBezTo>
                    <a:pt x="430800" y="287726"/>
                    <a:pt x="407380" y="311146"/>
                    <a:pt x="378489" y="311146"/>
                  </a:cubicBezTo>
                  <a:lnTo>
                    <a:pt x="52311" y="311146"/>
                  </a:lnTo>
                  <a:cubicBezTo>
                    <a:pt x="23421" y="311146"/>
                    <a:pt x="0" y="287726"/>
                    <a:pt x="0" y="258835"/>
                  </a:cubicBezTo>
                  <a:lnTo>
                    <a:pt x="0" y="52311"/>
                  </a:lnTo>
                  <a:cubicBezTo>
                    <a:pt x="0" y="23421"/>
                    <a:pt x="23421" y="0"/>
                    <a:pt x="52311" y="0"/>
                  </a:cubicBezTo>
                  <a:close/>
                </a:path>
              </a:pathLst>
            </a:custGeom>
            <a:solidFill>
              <a:srgbClr val="404040"/>
            </a:solidFill>
            <a:ln cap="sq">
              <a:noFill/>
              <a:prstDash val="solid"/>
              <a:miter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0" y="-28575"/>
              <a:ext cx="430800" cy="339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2577252" y="5082854"/>
            <a:ext cx="2219954" cy="1603365"/>
            <a:chOff x="0" y="0"/>
            <a:chExt cx="430800" cy="311146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430800" cy="311146"/>
            </a:xfrm>
            <a:custGeom>
              <a:avLst/>
              <a:gdLst/>
              <a:ahLst/>
              <a:cxnLst/>
              <a:rect r="r" b="b" t="t" l="l"/>
              <a:pathLst>
                <a:path h="311146" w="430800">
                  <a:moveTo>
                    <a:pt x="52311" y="0"/>
                  </a:moveTo>
                  <a:lnTo>
                    <a:pt x="378489" y="0"/>
                  </a:lnTo>
                  <a:cubicBezTo>
                    <a:pt x="407380" y="0"/>
                    <a:pt x="430800" y="23421"/>
                    <a:pt x="430800" y="52311"/>
                  </a:cubicBezTo>
                  <a:lnTo>
                    <a:pt x="430800" y="258835"/>
                  </a:lnTo>
                  <a:cubicBezTo>
                    <a:pt x="430800" y="287726"/>
                    <a:pt x="407380" y="311146"/>
                    <a:pt x="378489" y="311146"/>
                  </a:cubicBezTo>
                  <a:lnTo>
                    <a:pt x="52311" y="311146"/>
                  </a:lnTo>
                  <a:cubicBezTo>
                    <a:pt x="23421" y="311146"/>
                    <a:pt x="0" y="287726"/>
                    <a:pt x="0" y="258835"/>
                  </a:cubicBezTo>
                  <a:lnTo>
                    <a:pt x="0" y="52311"/>
                  </a:lnTo>
                  <a:cubicBezTo>
                    <a:pt x="0" y="23421"/>
                    <a:pt x="23421" y="0"/>
                    <a:pt x="52311" y="0"/>
                  </a:cubicBezTo>
                  <a:close/>
                </a:path>
              </a:pathLst>
            </a:custGeom>
            <a:solidFill>
              <a:srgbClr val="9DBBA4"/>
            </a:solidFill>
            <a:ln cap="sq">
              <a:noFill/>
              <a:prstDash val="solid"/>
              <a:miter/>
            </a:ln>
          </p:spPr>
        </p:sp>
        <p:sp>
          <p:nvSpPr>
            <p:cNvPr name="TextBox 49" id="49"/>
            <p:cNvSpPr txBox="true"/>
            <p:nvPr/>
          </p:nvSpPr>
          <p:spPr>
            <a:xfrm>
              <a:off x="0" y="-28575"/>
              <a:ext cx="430800" cy="339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AutoShape 50" id="50"/>
          <p:cNvSpPr/>
          <p:nvPr/>
        </p:nvSpPr>
        <p:spPr>
          <a:xfrm flipH="true">
            <a:off x="3687229" y="3883042"/>
            <a:ext cx="12145" cy="1199811"/>
          </a:xfrm>
          <a:prstGeom prst="line">
            <a:avLst/>
          </a:prstGeom>
          <a:ln cap="flat" w="47625">
            <a:solidFill>
              <a:srgbClr val="40404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1" id="51"/>
          <p:cNvSpPr txBox="true"/>
          <p:nvPr/>
        </p:nvSpPr>
        <p:spPr>
          <a:xfrm rot="0">
            <a:off x="2869950" y="5119979"/>
            <a:ext cx="1658849" cy="1540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2"/>
              </a:lnSpc>
            </a:pPr>
            <a:r>
              <a:rPr lang="en-US" sz="1577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User Review Dataset</a:t>
            </a:r>
          </a:p>
          <a:p>
            <a:pPr algn="ctr">
              <a:lnSpc>
                <a:spcPts val="1892"/>
              </a:lnSpc>
            </a:pPr>
          </a:p>
          <a:p>
            <a:pPr algn="l" marL="308431" indent="-154215" lvl="1">
              <a:lnSpc>
                <a:spcPts val="1714"/>
              </a:lnSpc>
              <a:buFont typeface="Arial"/>
              <a:buChar char="•"/>
            </a:pPr>
            <a:r>
              <a:rPr lang="en-US" sz="1428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60,000 reviews (100 reviews per app)</a:t>
            </a:r>
          </a:p>
          <a:p>
            <a:pPr algn="l" marL="308431" indent="-154215" lvl="1">
              <a:lnSpc>
                <a:spcPts val="1714"/>
              </a:lnSpc>
              <a:buFont typeface="Arial"/>
              <a:buChar char="•"/>
            </a:pPr>
            <a:r>
              <a:rPr lang="en-US" sz="1428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5 features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5501627" y="5175017"/>
            <a:ext cx="2219954" cy="1603365"/>
            <a:chOff x="0" y="0"/>
            <a:chExt cx="430800" cy="311146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430800" cy="311146"/>
            </a:xfrm>
            <a:custGeom>
              <a:avLst/>
              <a:gdLst/>
              <a:ahLst/>
              <a:cxnLst/>
              <a:rect r="r" b="b" t="t" l="l"/>
              <a:pathLst>
                <a:path h="311146" w="430800">
                  <a:moveTo>
                    <a:pt x="52311" y="0"/>
                  </a:moveTo>
                  <a:lnTo>
                    <a:pt x="378489" y="0"/>
                  </a:lnTo>
                  <a:cubicBezTo>
                    <a:pt x="407380" y="0"/>
                    <a:pt x="430800" y="23421"/>
                    <a:pt x="430800" y="52311"/>
                  </a:cubicBezTo>
                  <a:lnTo>
                    <a:pt x="430800" y="258835"/>
                  </a:lnTo>
                  <a:cubicBezTo>
                    <a:pt x="430800" y="287726"/>
                    <a:pt x="407380" y="311146"/>
                    <a:pt x="378489" y="311146"/>
                  </a:cubicBezTo>
                  <a:lnTo>
                    <a:pt x="52311" y="311146"/>
                  </a:lnTo>
                  <a:cubicBezTo>
                    <a:pt x="23421" y="311146"/>
                    <a:pt x="0" y="287726"/>
                    <a:pt x="0" y="258835"/>
                  </a:cubicBezTo>
                  <a:lnTo>
                    <a:pt x="0" y="52311"/>
                  </a:lnTo>
                  <a:cubicBezTo>
                    <a:pt x="0" y="23421"/>
                    <a:pt x="23421" y="0"/>
                    <a:pt x="52311" y="0"/>
                  </a:cubicBezTo>
                  <a:close/>
                </a:path>
              </a:pathLst>
            </a:custGeom>
            <a:solidFill>
              <a:srgbClr val="404040"/>
            </a:solidFill>
            <a:ln cap="sq">
              <a:noFill/>
              <a:prstDash val="solid"/>
              <a:miter/>
            </a:ln>
          </p:spPr>
        </p:sp>
        <p:sp>
          <p:nvSpPr>
            <p:cNvPr name="TextBox 54" id="54"/>
            <p:cNvSpPr txBox="true"/>
            <p:nvPr/>
          </p:nvSpPr>
          <p:spPr>
            <a:xfrm>
              <a:off x="0" y="-28575"/>
              <a:ext cx="430800" cy="339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5392554" y="5065943"/>
            <a:ext cx="2219954" cy="1603365"/>
            <a:chOff x="0" y="0"/>
            <a:chExt cx="430800" cy="311146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430800" cy="311146"/>
            </a:xfrm>
            <a:custGeom>
              <a:avLst/>
              <a:gdLst/>
              <a:ahLst/>
              <a:cxnLst/>
              <a:rect r="r" b="b" t="t" l="l"/>
              <a:pathLst>
                <a:path h="311146" w="430800">
                  <a:moveTo>
                    <a:pt x="52311" y="0"/>
                  </a:moveTo>
                  <a:lnTo>
                    <a:pt x="378489" y="0"/>
                  </a:lnTo>
                  <a:cubicBezTo>
                    <a:pt x="407380" y="0"/>
                    <a:pt x="430800" y="23421"/>
                    <a:pt x="430800" y="52311"/>
                  </a:cubicBezTo>
                  <a:lnTo>
                    <a:pt x="430800" y="258835"/>
                  </a:lnTo>
                  <a:cubicBezTo>
                    <a:pt x="430800" y="287726"/>
                    <a:pt x="407380" y="311146"/>
                    <a:pt x="378489" y="311146"/>
                  </a:cubicBezTo>
                  <a:lnTo>
                    <a:pt x="52311" y="311146"/>
                  </a:lnTo>
                  <a:cubicBezTo>
                    <a:pt x="23421" y="311146"/>
                    <a:pt x="0" y="287726"/>
                    <a:pt x="0" y="258835"/>
                  </a:cubicBezTo>
                  <a:lnTo>
                    <a:pt x="0" y="52311"/>
                  </a:lnTo>
                  <a:cubicBezTo>
                    <a:pt x="0" y="23421"/>
                    <a:pt x="23421" y="0"/>
                    <a:pt x="52311" y="0"/>
                  </a:cubicBezTo>
                  <a:close/>
                </a:path>
              </a:pathLst>
            </a:custGeom>
            <a:solidFill>
              <a:srgbClr val="9DBBA4"/>
            </a:solidFill>
            <a:ln cap="sq">
              <a:noFill/>
              <a:prstDash val="solid"/>
              <a:miter/>
            </a:ln>
          </p:spPr>
        </p:sp>
        <p:sp>
          <p:nvSpPr>
            <p:cNvPr name="TextBox 57" id="57"/>
            <p:cNvSpPr txBox="true"/>
            <p:nvPr/>
          </p:nvSpPr>
          <p:spPr>
            <a:xfrm>
              <a:off x="0" y="-28575"/>
              <a:ext cx="430800" cy="339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AutoShape 58" id="58"/>
          <p:cNvSpPr/>
          <p:nvPr/>
        </p:nvSpPr>
        <p:spPr>
          <a:xfrm flipH="true">
            <a:off x="6502530" y="3866132"/>
            <a:ext cx="12145" cy="1199811"/>
          </a:xfrm>
          <a:prstGeom prst="line">
            <a:avLst/>
          </a:prstGeom>
          <a:ln cap="flat" w="47625">
            <a:solidFill>
              <a:srgbClr val="40404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9" id="59"/>
          <p:cNvSpPr txBox="true"/>
          <p:nvPr/>
        </p:nvSpPr>
        <p:spPr>
          <a:xfrm rot="0">
            <a:off x="5462293" y="5119979"/>
            <a:ext cx="2039937" cy="16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8805" indent="-209402" lvl="1">
              <a:lnSpc>
                <a:spcPts val="2327"/>
              </a:lnSpc>
              <a:buFont typeface="Arial"/>
              <a:buChar char="•"/>
            </a:pPr>
            <a:r>
              <a:rPr lang="en-US" sz="1939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Data Cleaning</a:t>
            </a:r>
          </a:p>
          <a:p>
            <a:pPr algn="l" marL="418805" indent="-209402" lvl="1">
              <a:lnSpc>
                <a:spcPts val="2327"/>
              </a:lnSpc>
              <a:buFont typeface="Arial"/>
              <a:buChar char="•"/>
            </a:pPr>
            <a:r>
              <a:rPr lang="en-US" sz="1939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Ensuring consistency in columns</a:t>
            </a:r>
          </a:p>
          <a:p>
            <a:pPr algn="l">
              <a:lnSpc>
                <a:spcPts val="1888"/>
              </a:lnSpc>
            </a:pPr>
          </a:p>
        </p:txBody>
      </p:sp>
      <p:grpSp>
        <p:nvGrpSpPr>
          <p:cNvPr name="Group 60" id="60"/>
          <p:cNvGrpSpPr/>
          <p:nvPr/>
        </p:nvGrpSpPr>
        <p:grpSpPr>
          <a:xfrm rot="0">
            <a:off x="8130501" y="5192457"/>
            <a:ext cx="2219954" cy="1603365"/>
            <a:chOff x="0" y="0"/>
            <a:chExt cx="430800" cy="311146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430800" cy="311146"/>
            </a:xfrm>
            <a:custGeom>
              <a:avLst/>
              <a:gdLst/>
              <a:ahLst/>
              <a:cxnLst/>
              <a:rect r="r" b="b" t="t" l="l"/>
              <a:pathLst>
                <a:path h="311146" w="430800">
                  <a:moveTo>
                    <a:pt x="52311" y="0"/>
                  </a:moveTo>
                  <a:lnTo>
                    <a:pt x="378489" y="0"/>
                  </a:lnTo>
                  <a:cubicBezTo>
                    <a:pt x="407380" y="0"/>
                    <a:pt x="430800" y="23421"/>
                    <a:pt x="430800" y="52311"/>
                  </a:cubicBezTo>
                  <a:lnTo>
                    <a:pt x="430800" y="258835"/>
                  </a:lnTo>
                  <a:cubicBezTo>
                    <a:pt x="430800" y="287726"/>
                    <a:pt x="407380" y="311146"/>
                    <a:pt x="378489" y="311146"/>
                  </a:cubicBezTo>
                  <a:lnTo>
                    <a:pt x="52311" y="311146"/>
                  </a:lnTo>
                  <a:cubicBezTo>
                    <a:pt x="23421" y="311146"/>
                    <a:pt x="0" y="287726"/>
                    <a:pt x="0" y="258835"/>
                  </a:cubicBezTo>
                  <a:lnTo>
                    <a:pt x="0" y="52311"/>
                  </a:lnTo>
                  <a:cubicBezTo>
                    <a:pt x="0" y="23421"/>
                    <a:pt x="23421" y="0"/>
                    <a:pt x="52311" y="0"/>
                  </a:cubicBezTo>
                  <a:close/>
                </a:path>
              </a:pathLst>
            </a:custGeom>
            <a:solidFill>
              <a:srgbClr val="404040"/>
            </a:solidFill>
            <a:ln cap="sq">
              <a:noFill/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28575"/>
              <a:ext cx="430800" cy="339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8021427" y="5083383"/>
            <a:ext cx="2219954" cy="1603365"/>
            <a:chOff x="0" y="0"/>
            <a:chExt cx="430800" cy="311146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430800" cy="311146"/>
            </a:xfrm>
            <a:custGeom>
              <a:avLst/>
              <a:gdLst/>
              <a:ahLst/>
              <a:cxnLst/>
              <a:rect r="r" b="b" t="t" l="l"/>
              <a:pathLst>
                <a:path h="311146" w="430800">
                  <a:moveTo>
                    <a:pt x="52311" y="0"/>
                  </a:moveTo>
                  <a:lnTo>
                    <a:pt x="378489" y="0"/>
                  </a:lnTo>
                  <a:cubicBezTo>
                    <a:pt x="407380" y="0"/>
                    <a:pt x="430800" y="23421"/>
                    <a:pt x="430800" y="52311"/>
                  </a:cubicBezTo>
                  <a:lnTo>
                    <a:pt x="430800" y="258835"/>
                  </a:lnTo>
                  <a:cubicBezTo>
                    <a:pt x="430800" y="287726"/>
                    <a:pt x="407380" y="311146"/>
                    <a:pt x="378489" y="311146"/>
                  </a:cubicBezTo>
                  <a:lnTo>
                    <a:pt x="52311" y="311146"/>
                  </a:lnTo>
                  <a:cubicBezTo>
                    <a:pt x="23421" y="311146"/>
                    <a:pt x="0" y="287726"/>
                    <a:pt x="0" y="258835"/>
                  </a:cubicBezTo>
                  <a:lnTo>
                    <a:pt x="0" y="52311"/>
                  </a:lnTo>
                  <a:cubicBezTo>
                    <a:pt x="0" y="23421"/>
                    <a:pt x="23421" y="0"/>
                    <a:pt x="52311" y="0"/>
                  </a:cubicBezTo>
                  <a:close/>
                </a:path>
              </a:pathLst>
            </a:custGeom>
            <a:solidFill>
              <a:srgbClr val="9DBBA4"/>
            </a:solidFill>
            <a:ln cap="sq">
              <a:noFill/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-28575"/>
              <a:ext cx="430800" cy="339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AutoShape 66" id="66"/>
          <p:cNvSpPr/>
          <p:nvPr/>
        </p:nvSpPr>
        <p:spPr>
          <a:xfrm flipH="true">
            <a:off x="9131404" y="3883572"/>
            <a:ext cx="12145" cy="1199811"/>
          </a:xfrm>
          <a:prstGeom prst="line">
            <a:avLst/>
          </a:prstGeom>
          <a:ln cap="flat" w="47625">
            <a:solidFill>
              <a:srgbClr val="40404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7" id="67"/>
          <p:cNvSpPr txBox="true"/>
          <p:nvPr/>
        </p:nvSpPr>
        <p:spPr>
          <a:xfrm rot="0">
            <a:off x="8130501" y="5158945"/>
            <a:ext cx="2039937" cy="1386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7"/>
              </a:lnSpc>
            </a:pPr>
            <a:r>
              <a:rPr lang="en-US" sz="1939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Merge Process </a:t>
            </a:r>
          </a:p>
          <a:p>
            <a:pPr algn="ctr">
              <a:lnSpc>
                <a:spcPts val="2327"/>
              </a:lnSpc>
            </a:pPr>
          </a:p>
          <a:p>
            <a:pPr algn="ctr">
              <a:lnSpc>
                <a:spcPts val="2327"/>
              </a:lnSpc>
            </a:pPr>
            <a:r>
              <a:rPr lang="en-US" sz="1939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Using “App” column as key</a:t>
            </a:r>
          </a:p>
          <a:p>
            <a:pPr algn="l">
              <a:lnSpc>
                <a:spcPts val="2108"/>
              </a:lnSpc>
            </a:pPr>
          </a:p>
        </p:txBody>
      </p:sp>
      <p:grpSp>
        <p:nvGrpSpPr>
          <p:cNvPr name="Group 68" id="68"/>
          <p:cNvGrpSpPr/>
          <p:nvPr/>
        </p:nvGrpSpPr>
        <p:grpSpPr>
          <a:xfrm rot="0">
            <a:off x="11435878" y="5192457"/>
            <a:ext cx="2219954" cy="1603365"/>
            <a:chOff x="0" y="0"/>
            <a:chExt cx="430800" cy="311146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430800" cy="311146"/>
            </a:xfrm>
            <a:custGeom>
              <a:avLst/>
              <a:gdLst/>
              <a:ahLst/>
              <a:cxnLst/>
              <a:rect r="r" b="b" t="t" l="l"/>
              <a:pathLst>
                <a:path h="311146" w="430800">
                  <a:moveTo>
                    <a:pt x="52311" y="0"/>
                  </a:moveTo>
                  <a:lnTo>
                    <a:pt x="378489" y="0"/>
                  </a:lnTo>
                  <a:cubicBezTo>
                    <a:pt x="407380" y="0"/>
                    <a:pt x="430800" y="23421"/>
                    <a:pt x="430800" y="52311"/>
                  </a:cubicBezTo>
                  <a:lnTo>
                    <a:pt x="430800" y="258835"/>
                  </a:lnTo>
                  <a:cubicBezTo>
                    <a:pt x="430800" y="287726"/>
                    <a:pt x="407380" y="311146"/>
                    <a:pt x="378489" y="311146"/>
                  </a:cubicBezTo>
                  <a:lnTo>
                    <a:pt x="52311" y="311146"/>
                  </a:lnTo>
                  <a:cubicBezTo>
                    <a:pt x="23421" y="311146"/>
                    <a:pt x="0" y="287726"/>
                    <a:pt x="0" y="258835"/>
                  </a:cubicBezTo>
                  <a:lnTo>
                    <a:pt x="0" y="52311"/>
                  </a:lnTo>
                  <a:cubicBezTo>
                    <a:pt x="0" y="23421"/>
                    <a:pt x="23421" y="0"/>
                    <a:pt x="52311" y="0"/>
                  </a:cubicBezTo>
                  <a:close/>
                </a:path>
              </a:pathLst>
            </a:custGeom>
            <a:solidFill>
              <a:srgbClr val="404040"/>
            </a:solidFill>
            <a:ln cap="sq">
              <a:noFill/>
              <a:prstDash val="solid"/>
              <a:miter/>
            </a:ln>
          </p:spPr>
        </p:sp>
        <p:sp>
          <p:nvSpPr>
            <p:cNvPr name="TextBox 70" id="70"/>
            <p:cNvSpPr txBox="true"/>
            <p:nvPr/>
          </p:nvSpPr>
          <p:spPr>
            <a:xfrm>
              <a:off x="0" y="-28575"/>
              <a:ext cx="430800" cy="339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11326805" y="5083383"/>
            <a:ext cx="2219954" cy="1603365"/>
            <a:chOff x="0" y="0"/>
            <a:chExt cx="430800" cy="311146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430800" cy="311146"/>
            </a:xfrm>
            <a:custGeom>
              <a:avLst/>
              <a:gdLst/>
              <a:ahLst/>
              <a:cxnLst/>
              <a:rect r="r" b="b" t="t" l="l"/>
              <a:pathLst>
                <a:path h="311146" w="430800">
                  <a:moveTo>
                    <a:pt x="52311" y="0"/>
                  </a:moveTo>
                  <a:lnTo>
                    <a:pt x="378489" y="0"/>
                  </a:lnTo>
                  <a:cubicBezTo>
                    <a:pt x="407380" y="0"/>
                    <a:pt x="430800" y="23421"/>
                    <a:pt x="430800" y="52311"/>
                  </a:cubicBezTo>
                  <a:lnTo>
                    <a:pt x="430800" y="258835"/>
                  </a:lnTo>
                  <a:cubicBezTo>
                    <a:pt x="430800" y="287726"/>
                    <a:pt x="407380" y="311146"/>
                    <a:pt x="378489" y="311146"/>
                  </a:cubicBezTo>
                  <a:lnTo>
                    <a:pt x="52311" y="311146"/>
                  </a:lnTo>
                  <a:cubicBezTo>
                    <a:pt x="23421" y="311146"/>
                    <a:pt x="0" y="287726"/>
                    <a:pt x="0" y="258835"/>
                  </a:cubicBezTo>
                  <a:lnTo>
                    <a:pt x="0" y="52311"/>
                  </a:lnTo>
                  <a:cubicBezTo>
                    <a:pt x="0" y="23421"/>
                    <a:pt x="23421" y="0"/>
                    <a:pt x="52311" y="0"/>
                  </a:cubicBezTo>
                  <a:close/>
                </a:path>
              </a:pathLst>
            </a:custGeom>
            <a:solidFill>
              <a:srgbClr val="9DBBA4"/>
            </a:solidFill>
            <a:ln cap="sq">
              <a:noFill/>
              <a:prstDash val="solid"/>
              <a:miter/>
            </a:ln>
          </p:spPr>
        </p:sp>
        <p:sp>
          <p:nvSpPr>
            <p:cNvPr name="TextBox 73" id="73"/>
            <p:cNvSpPr txBox="true"/>
            <p:nvPr/>
          </p:nvSpPr>
          <p:spPr>
            <a:xfrm>
              <a:off x="0" y="-28575"/>
              <a:ext cx="430800" cy="339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AutoShape 74" id="74"/>
          <p:cNvSpPr/>
          <p:nvPr/>
        </p:nvSpPr>
        <p:spPr>
          <a:xfrm flipH="true">
            <a:off x="12436782" y="3883572"/>
            <a:ext cx="12145" cy="1199811"/>
          </a:xfrm>
          <a:prstGeom prst="line">
            <a:avLst/>
          </a:prstGeom>
          <a:ln cap="flat" w="47625">
            <a:solidFill>
              <a:srgbClr val="40404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5" id="75"/>
          <p:cNvSpPr txBox="true"/>
          <p:nvPr/>
        </p:nvSpPr>
        <p:spPr>
          <a:xfrm rot="0">
            <a:off x="11416813" y="5347616"/>
            <a:ext cx="2039937" cy="1107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8805" indent="-209402" lvl="1">
              <a:lnSpc>
                <a:spcPts val="2327"/>
              </a:lnSpc>
              <a:buFont typeface="Arial"/>
              <a:buChar char="•"/>
            </a:pPr>
            <a:r>
              <a:rPr lang="en-US" sz="1939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9800+ rows </a:t>
            </a:r>
          </a:p>
          <a:p>
            <a:pPr algn="l" marL="418805" indent="-209402" lvl="1">
              <a:lnSpc>
                <a:spcPts val="2327"/>
              </a:lnSpc>
              <a:buFont typeface="Arial"/>
              <a:buChar char="•"/>
            </a:pPr>
            <a:r>
              <a:rPr lang="en-US" sz="1939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Combined attributes</a:t>
            </a:r>
          </a:p>
          <a:p>
            <a:pPr algn="l">
              <a:lnSpc>
                <a:spcPts val="2108"/>
              </a:lnSpc>
            </a:pPr>
          </a:p>
        </p:txBody>
      </p:sp>
      <p:grpSp>
        <p:nvGrpSpPr>
          <p:cNvPr name="Group 76" id="76"/>
          <p:cNvGrpSpPr/>
          <p:nvPr/>
        </p:nvGrpSpPr>
        <p:grpSpPr>
          <a:xfrm rot="0">
            <a:off x="15159692" y="5192457"/>
            <a:ext cx="2219954" cy="1603365"/>
            <a:chOff x="0" y="0"/>
            <a:chExt cx="430800" cy="311146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430800" cy="311146"/>
            </a:xfrm>
            <a:custGeom>
              <a:avLst/>
              <a:gdLst/>
              <a:ahLst/>
              <a:cxnLst/>
              <a:rect r="r" b="b" t="t" l="l"/>
              <a:pathLst>
                <a:path h="311146" w="430800">
                  <a:moveTo>
                    <a:pt x="52311" y="0"/>
                  </a:moveTo>
                  <a:lnTo>
                    <a:pt x="378489" y="0"/>
                  </a:lnTo>
                  <a:cubicBezTo>
                    <a:pt x="407380" y="0"/>
                    <a:pt x="430800" y="23421"/>
                    <a:pt x="430800" y="52311"/>
                  </a:cubicBezTo>
                  <a:lnTo>
                    <a:pt x="430800" y="258835"/>
                  </a:lnTo>
                  <a:cubicBezTo>
                    <a:pt x="430800" y="287726"/>
                    <a:pt x="407380" y="311146"/>
                    <a:pt x="378489" y="311146"/>
                  </a:cubicBezTo>
                  <a:lnTo>
                    <a:pt x="52311" y="311146"/>
                  </a:lnTo>
                  <a:cubicBezTo>
                    <a:pt x="23421" y="311146"/>
                    <a:pt x="0" y="287726"/>
                    <a:pt x="0" y="258835"/>
                  </a:cubicBezTo>
                  <a:lnTo>
                    <a:pt x="0" y="52311"/>
                  </a:lnTo>
                  <a:cubicBezTo>
                    <a:pt x="0" y="23421"/>
                    <a:pt x="23421" y="0"/>
                    <a:pt x="52311" y="0"/>
                  </a:cubicBezTo>
                  <a:close/>
                </a:path>
              </a:pathLst>
            </a:custGeom>
            <a:solidFill>
              <a:srgbClr val="404040"/>
            </a:solidFill>
            <a:ln cap="sq">
              <a:noFill/>
              <a:prstDash val="solid"/>
              <a:miter/>
            </a:ln>
          </p:spPr>
        </p:sp>
        <p:sp>
          <p:nvSpPr>
            <p:cNvPr name="TextBox 78" id="78"/>
            <p:cNvSpPr txBox="true"/>
            <p:nvPr/>
          </p:nvSpPr>
          <p:spPr>
            <a:xfrm>
              <a:off x="0" y="-28575"/>
              <a:ext cx="430800" cy="339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79" id="79"/>
          <p:cNvGrpSpPr/>
          <p:nvPr/>
        </p:nvGrpSpPr>
        <p:grpSpPr>
          <a:xfrm rot="0">
            <a:off x="15050618" y="5083383"/>
            <a:ext cx="2219954" cy="1603365"/>
            <a:chOff x="0" y="0"/>
            <a:chExt cx="430800" cy="311146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430800" cy="311146"/>
            </a:xfrm>
            <a:custGeom>
              <a:avLst/>
              <a:gdLst/>
              <a:ahLst/>
              <a:cxnLst/>
              <a:rect r="r" b="b" t="t" l="l"/>
              <a:pathLst>
                <a:path h="311146" w="430800">
                  <a:moveTo>
                    <a:pt x="52311" y="0"/>
                  </a:moveTo>
                  <a:lnTo>
                    <a:pt x="378489" y="0"/>
                  </a:lnTo>
                  <a:cubicBezTo>
                    <a:pt x="407380" y="0"/>
                    <a:pt x="430800" y="23421"/>
                    <a:pt x="430800" y="52311"/>
                  </a:cubicBezTo>
                  <a:lnTo>
                    <a:pt x="430800" y="258835"/>
                  </a:lnTo>
                  <a:cubicBezTo>
                    <a:pt x="430800" y="287726"/>
                    <a:pt x="407380" y="311146"/>
                    <a:pt x="378489" y="311146"/>
                  </a:cubicBezTo>
                  <a:lnTo>
                    <a:pt x="52311" y="311146"/>
                  </a:lnTo>
                  <a:cubicBezTo>
                    <a:pt x="23421" y="311146"/>
                    <a:pt x="0" y="287726"/>
                    <a:pt x="0" y="258835"/>
                  </a:cubicBezTo>
                  <a:lnTo>
                    <a:pt x="0" y="52311"/>
                  </a:lnTo>
                  <a:cubicBezTo>
                    <a:pt x="0" y="23421"/>
                    <a:pt x="23421" y="0"/>
                    <a:pt x="52311" y="0"/>
                  </a:cubicBezTo>
                  <a:close/>
                </a:path>
              </a:pathLst>
            </a:custGeom>
            <a:solidFill>
              <a:srgbClr val="9DBBA4"/>
            </a:solidFill>
            <a:ln cap="sq">
              <a:noFill/>
              <a:prstDash val="solid"/>
              <a:miter/>
            </a:ln>
          </p:spPr>
        </p:sp>
        <p:sp>
          <p:nvSpPr>
            <p:cNvPr name="TextBox 81" id="81"/>
            <p:cNvSpPr txBox="true"/>
            <p:nvPr/>
          </p:nvSpPr>
          <p:spPr>
            <a:xfrm>
              <a:off x="0" y="-28575"/>
              <a:ext cx="430800" cy="339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AutoShape 82" id="82"/>
          <p:cNvSpPr/>
          <p:nvPr/>
        </p:nvSpPr>
        <p:spPr>
          <a:xfrm flipH="true">
            <a:off x="16160595" y="3883572"/>
            <a:ext cx="12145" cy="1199811"/>
          </a:xfrm>
          <a:prstGeom prst="line">
            <a:avLst/>
          </a:prstGeom>
          <a:ln cap="flat" w="47625">
            <a:solidFill>
              <a:srgbClr val="40404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3" id="83"/>
          <p:cNvSpPr txBox="true"/>
          <p:nvPr/>
        </p:nvSpPr>
        <p:spPr>
          <a:xfrm rot="0">
            <a:off x="15159692" y="5519958"/>
            <a:ext cx="2039937" cy="803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9287" indent="-189643" lvl="1">
              <a:lnSpc>
                <a:spcPts val="2108"/>
              </a:lnSpc>
              <a:buFont typeface="Arial"/>
              <a:buChar char="•"/>
            </a:pPr>
            <a:r>
              <a:rPr lang="en-US" sz="1756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App Success</a:t>
            </a:r>
          </a:p>
          <a:p>
            <a:pPr algn="l" marL="379287" indent="-189643" lvl="1">
              <a:lnSpc>
                <a:spcPts val="2108"/>
              </a:lnSpc>
              <a:buFont typeface="Arial"/>
              <a:buChar char="•"/>
            </a:pPr>
            <a:r>
              <a:rPr lang="en-US" sz="1756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Recommendat-ions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17563584" y="9551357"/>
            <a:ext cx="478234" cy="403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DAGXGVbZ6MU</dc:identifier>
  <dcterms:modified xsi:type="dcterms:W3CDTF">2011-08-01T06:04:30Z</dcterms:modified>
  <cp:revision>1</cp:revision>
  <dc:title>DATA MINING SUCCESS RATES OF APPS</dc:title>
</cp:coreProperties>
</file>