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  <p:embeddedFont>
      <p:font typeface="Maven Pro"/>
      <p:regular r:id="rId48"/>
      <p:bold r:id="rId49"/>
    </p:embeddedFont>
    <p:embeddedFont>
      <p:font typeface="Palatino Linotype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4" roundtripDataSignature="AMtx7mjQZKKnvw3WhW/md78KagysnGk+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ABF7EA-0DC4-461F-A2FE-B22B8D429E9F}">
  <a:tblStyle styleId="{D9ABF7EA-0DC4-461F-A2FE-B22B8D429E9F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FF7"/>
          </a:solidFill>
        </a:fill>
      </a:tcStyle>
    </a:wholeTbl>
    <a:band1H>
      <a:tcTxStyle/>
      <a:tcStyle>
        <a:fill>
          <a:solidFill>
            <a:srgbClr val="D1DEEE"/>
          </a:solidFill>
        </a:fill>
      </a:tcStyle>
    </a:band1H>
    <a:band2H>
      <a:tcTxStyle/>
    </a:band2H>
    <a:band1V>
      <a:tcTxStyle/>
      <a:tcStyle>
        <a:fill>
          <a:solidFill>
            <a:srgbClr val="D1DEEE"/>
          </a:solidFill>
        </a:fill>
      </a:tcStyle>
    </a:band1V>
    <a:band2V>
      <a:tcTxStyle/>
    </a:band2V>
    <a:la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B251D96-BE33-479B-A769-62268DAB3CB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Nunito-regular.fntdata"/><Relationship Id="rId43" Type="http://schemas.openxmlformats.org/officeDocument/2006/relationships/slide" Target="slides/slide38.xml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avenPro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alatinoLinotype-bold.fntdata"/><Relationship Id="rId50" Type="http://schemas.openxmlformats.org/officeDocument/2006/relationships/font" Target="fonts/PalatinoLinotype-regular.fntdata"/><Relationship Id="rId53" Type="http://schemas.openxmlformats.org/officeDocument/2006/relationships/font" Target="fonts/PalatinoLinotype-boldItalic.fntdata"/><Relationship Id="rId52" Type="http://schemas.openxmlformats.org/officeDocument/2006/relationships/font" Target="fonts/PalatinoLinotyp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36e0d3d251fbe235_88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5" name="Google Shape;15;g36e0d3d251fbe235_88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g36e0d3d251fbe235_88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36e0d3d251fbe235_88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36e0d3d251fbe235_88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g36e0d3d251fbe235_88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36e0d3d251fbe235_88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36e0d3d251fbe235_88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g36e0d3d251fbe235_88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g36e0d3d251fbe235_88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g36e0d3d251fbe235_88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36e0d3d251fbe235_88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36e0d3d251fbe235_88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g36e0d3d251fbe235_88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g36e0d3d251fbe235_88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g36e0d3d251fbe235_88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g36e0d3d251fbe235_88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g36e0d3d251fbe235_88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g36e0d3d251fbe235_88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g36e0d3d251fbe235_88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4" name="Google Shape;34;g36e0d3d251fbe235_88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6e0d3d251fbe235_88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g36e0d3d251fbe235_88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g36e0d3d251fbe235_88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g36e0d3d251fbe235_88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36e0d3d251fbe235_88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36e0d3d251fbe235_88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g36e0d3d251fbe235_88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g36e0d3d251fbe235_88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g36e0d3d251fbe235_88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g36e0d3d251fbe235_88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36e0d3d251fbe235_88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36e0d3d251fbe235_88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g36e0d3d251fbe235_88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36e0d3d251fbe235_88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36e0d3d251fbe235_88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g36e0d3d251fbe235_88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36e0d3d251fbe235_88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g36e0d3d251fbe235_8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36e0d3d251fbe235_1015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7" name="Google Shape;147;g36e0d3d251fbe235_101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g36e0d3d251fbe235_101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g36e0d3d251fbe235_101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36e0d3d251fbe235_101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36e0d3d251fbe235_101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g36e0d3d251fbe235_101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g36e0d3d251fbe235_101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g36e0d3d251fbe235_101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g36e0d3d251fbe235_101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36e0d3d251fbe235_101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36e0d3d251fbe235_101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g36e0d3d251fbe235_101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g36e0d3d251fbe235_101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g36e0d3d251fbe235_101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36e0d3d251fbe235_101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36e0d3d251fbe235_101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36e0d3d251fbe235_101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g36e0d3d251fbe235_101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36e0d3d251fbe235_101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36e0d3d251fbe235_101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g36e0d3d251fbe235_101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g36e0d3d251fbe235_101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36e0d3d251fbe235_101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g36e0d3d251fbe235_101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36e0d3d251fbe235_101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36e0d3d251fbe235_101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g36e0d3d251fbe235_101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g36e0d3d251fbe235_101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g36e0d3d251fbe235_101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36e0d3d251fbe235_101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36e0d3d251fbe235_101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36e0d3d251fbe235_101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g36e0d3d251fbe235_101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36e0d3d251fbe235_101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36e0d3d251fbe235_101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g36e0d3d251fbe235_101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g36e0d3d251fbe235_101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g36e0d3d251fbe235_101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g36e0d3d251fbe235_101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36e0d3d251fbe235_101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36e0d3d251fbe235_101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g36e0d3d251fbe235_101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g36e0d3d251fbe235_101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36e0d3d251fbe235_101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36e0d3d251fbe235_101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36e0d3d251fbe235_101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g36e0d3d251fbe235_101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g36e0d3d251fbe235_101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g36e0d3d251fbe235_101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36e0d3d251fbe235_101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36e0d3d251fbe235_101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36e0d3d251fbe235_101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g36e0d3d251fbe235_101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36e0d3d251fbe235_101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36e0d3d251fbe235_101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g36e0d3d251fbe235_101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g36e0d3d251fbe235_101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g36e0d3d251fbe235_101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36e0d3d251fbe235_101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36e0d3d251fbe235_101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g36e0d3d251fbe235_101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g36e0d3d251fbe235_101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g36e0d3d251fbe235_101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36e0d3d251fbe235_101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36e0d3d251fbe235_101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g36e0d3d251fbe235_101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g36e0d3d251fbe235_101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g36e0d3d251fbe235_101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g36e0d3d251fbe235_101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36e0d3d251fbe235_101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36e0d3d251fbe235_101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g36e0d3d251fbe235_101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g36e0d3d251fbe235_10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g36e0d3d251fbe235_101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36e0d3d251fbe235_101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36e0d3d251fbe235_101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36e0d3d251fbe235_101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g36e0d3d251fbe235_101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36e0d3d251fbe235_101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36e0d3d251fbe235_101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g36e0d3d251fbe235_101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g36e0d3d251fbe235_101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g36e0d3d251fbe235_101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36e0d3d251fbe235_101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36e0d3d251fbe235_101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g36e0d3d251fbe235_101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g36e0d3d251fbe235_101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g36e0d3d251fbe235_101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g36e0d3d251fbe235_101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36e0d3d251fbe235_101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36e0d3d251fbe235_101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g36e0d3d251fbe235_101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g36e0d3d251fbe235_101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g36e0d3d251fbe235_101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36e0d3d251fbe235_101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36e0d3d251fbe235_101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36e0d3d251fbe235_101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g36e0d3d251fbe235_101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36e0d3d251fbe235_101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36e0d3d251fbe235_101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g36e0d3d251fbe235_101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g36e0d3d251fbe235_101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g36e0d3d251fbe235_101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g36e0d3d251fbe235_101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36e0d3d251fbe235_101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36e0d3d251fbe235_101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g36e0d3d251fbe235_101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g36e0d3d251fbe235_101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g36e0d3d251fbe235_101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36e0d3d251fbe235_101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36e0d3d251fbe235_101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g36e0d3d251fbe235_101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g36e0d3d251fbe235_101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g36e0d3d251fbe235_101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36e0d3d251fbe235_101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36e0d3d251fbe235_101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36e0d3d251fbe235_101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g36e0d3d251fbe235_101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36e0d3d251fbe235_101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36e0d3d251fbe235_101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g36e0d3d251fbe235_101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g36e0d3d251fbe235_101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36e0d3d251fbe235_101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g36e0d3d251fbe235_101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g36e0d3d251fbe235_101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g36e0d3d251fbe235_1015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g36e0d3d251fbe235_101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g36e0d3d251fbe235_10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e0d3d251fbe235_114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e0d3d251fbe235_1147"/>
          <p:cNvSpPr txBox="1"/>
          <p:nvPr>
            <p:ph idx="1" type="body"/>
          </p:nvPr>
        </p:nvSpPr>
        <p:spPr>
          <a:xfrm>
            <a:off x="2133600" y="514351"/>
            <a:ext cx="6096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●"/>
              <a:defRPr/>
            </a:lvl1pPr>
            <a:lvl2pPr indent="-297180" lvl="1" marL="914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○"/>
              <a:defRPr/>
            </a:lvl2pPr>
            <a:lvl3pPr indent="-297180" lvl="2" marL="13716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80"/>
              <a:buChar char="■"/>
              <a:defRPr/>
            </a:lvl3pPr>
            <a:lvl4pPr indent="-297180" lvl="3" marL="18288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80"/>
              <a:buChar char="●"/>
              <a:defRPr/>
            </a:lvl4pPr>
            <a:lvl5pPr indent="-297179" lvl="4" marL="22860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80"/>
              <a:buChar char="○"/>
              <a:defRPr/>
            </a:lvl5pPr>
            <a:lvl6pPr indent="-297179" lvl="5" marL="2743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80"/>
              <a:buChar char="■"/>
              <a:defRPr/>
            </a:lvl6pPr>
            <a:lvl7pPr indent="-297179" lvl="6" marL="32004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80"/>
              <a:buChar char="●"/>
              <a:defRPr/>
            </a:lvl7pPr>
            <a:lvl8pPr indent="-297179" lvl="7" marL="36576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80"/>
              <a:buChar char="○"/>
              <a:defRPr/>
            </a:lvl8pPr>
            <a:lvl9pPr indent="-297179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80"/>
              <a:buChar char="■"/>
              <a:defRPr/>
            </a:lvl9pPr>
          </a:lstStyle>
          <a:p/>
        </p:txBody>
      </p:sp>
      <p:sp>
        <p:nvSpPr>
          <p:cNvPr id="279" name="Google Shape;279;g36e0d3d251fbe235_1147"/>
          <p:cNvSpPr txBox="1"/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g36e0d3d251fbe235_1147"/>
          <p:cNvSpPr txBox="1"/>
          <p:nvPr>
            <p:ph idx="10" type="dt"/>
          </p:nvPr>
        </p:nvSpPr>
        <p:spPr>
          <a:xfrm>
            <a:off x="6172200" y="461605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36e0d3d251fbe235_1147"/>
          <p:cNvSpPr txBox="1"/>
          <p:nvPr>
            <p:ph idx="12" type="sldNum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2" name="Google Shape;282;g36e0d3d251fbe235_1147"/>
          <p:cNvSpPr txBox="1"/>
          <p:nvPr>
            <p:ph idx="11" type="ftr"/>
          </p:nvPr>
        </p:nvSpPr>
        <p:spPr>
          <a:xfrm>
            <a:off x="822960" y="4616053"/>
            <a:ext cx="457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g36e0d3d251fbe235_92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5" name="Google Shape;55;g36e0d3d251fbe235_92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g36e0d3d251fbe235_92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36e0d3d251fbe235_92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36e0d3d251fbe235_92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g36e0d3d251fbe235_92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36e0d3d251fbe235_92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36e0d3d251fbe235_92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g36e0d3d251fbe235_92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g36e0d3d251fbe235_92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g36e0d3d251fbe235_92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g36e0d3d251fbe235_92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36e0d3d251fbe235_92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g36e0d3d251fbe235_92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8" name="Google Shape;68;g36e0d3d251fbe235_92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g36e0d3d251fbe235_92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36e0d3d251fbe235_92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36e0d3d251fbe235_92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g36e0d3d251fbe235_92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36e0d3d251fbe235_92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36e0d3d251fbe235_92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g36e0d3d251fbe235_92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g36e0d3d251fbe235_92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g36e0d3d251fbe235_92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36e0d3d251fbe235_92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36e0d3d251fbe235_92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g36e0d3d251fbe235_92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g36e0d3d251fbe235_92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g36e0d3d251fbe235_92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g36e0d3d251fbe235_92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g36e0d3d251fbe235_92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g36e0d3d251fbe235_92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g36e0d3d251fbe235_9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g36e0d3d251fbe235_9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36e0d3d251fbe235_95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0" name="Google Shape;90;g36e0d3d251fbe235_95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36e0d3d251fbe235_95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g36e0d3d251fbe235_95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g36e0d3d251fbe235_95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g36e0d3d251fbe235_95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36e0d3d251fbe235_96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7" name="Google Shape;97;g36e0d3d251fbe235_96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36e0d3d251fbe235_96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g36e0d3d251fbe235_96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g36e0d3d251fbe235_96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g36e0d3d251fbe235_96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g36e0d3d251fbe235_96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36e0d3d251fbe235_97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5" name="Google Shape;105;g36e0d3d251fbe235_97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36e0d3d251fbe235_97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36e0d3d251fbe235_97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g36e0d3d251fbe235_97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36e0d3d251fbe235_97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1" name="Google Shape;111;g36e0d3d251fbe235_97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36e0d3d251fbe235_97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g36e0d3d251fbe235_97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g36e0d3d251fbe235_97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g36e0d3d251fbe235_97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36e0d3d251fbe235_986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8" name="Google Shape;118;g36e0d3d251fbe235_986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g36e0d3d251fbe235_98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36e0d3d251fbe235_98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36e0d3d251fbe235_98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36e0d3d251fbe235_986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g36e0d3d251fbe235_98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36e0d3d251fbe235_98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g36e0d3d251fbe235_98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g36e0d3d251fbe235_98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g36e0d3d251fbe235_98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g36e0d3d251fbe235_98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g36e0d3d251fbe235_98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g36e0d3d251fbe235_98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36e0d3d251fbe235_100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3" name="Google Shape;133;g36e0d3d251fbe235_10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36e0d3d251fbe235_100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g36e0d3d251fbe235_100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g36e0d3d251fbe235_100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g36e0d3d251fbe235_100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8" name="Google Shape;138;g36e0d3d251fbe235_100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36e0d3d251fbe235_1009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41" name="Google Shape;141;g36e0d3d251fbe235_100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36e0d3d251fbe235_100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g36e0d3d251fbe235_100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4" name="Google Shape;144;g36e0d3d251fbe235_100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6e0d3d251fbe235_8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Google Shape;11;g36e0d3d251fbe235_8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g36e0d3d251fbe235_87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"/>
          <p:cNvSpPr txBox="1"/>
          <p:nvPr>
            <p:ph type="ctrTitle"/>
          </p:nvPr>
        </p:nvSpPr>
        <p:spPr>
          <a:xfrm>
            <a:off x="683568" y="249492"/>
            <a:ext cx="77724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Times New Roman"/>
              <a:buNone/>
            </a:pPr>
            <a:r>
              <a:rPr b="1" lang="en-IN" sz="5400" u="sng"/>
              <a:t>Case Presentation on  Hypothyroidism</a:t>
            </a:r>
            <a:endParaRPr/>
          </a:p>
        </p:txBody>
      </p:sp>
      <p:sp>
        <p:nvSpPr>
          <p:cNvPr id="288" name="Google Shape;288;p1"/>
          <p:cNvSpPr txBox="1"/>
          <p:nvPr>
            <p:ph idx="1" type="subTitle"/>
          </p:nvPr>
        </p:nvSpPr>
        <p:spPr>
          <a:xfrm>
            <a:off x="393319" y="2929283"/>
            <a:ext cx="83529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700"/>
              <a:buNone/>
            </a:pPr>
            <a:r>
              <a:rPr b="1" lang="en-IN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700"/>
              <a:buNone/>
            </a:pPr>
            <a:r>
              <a:rPr b="1" lang="en-IN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Submitted by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700"/>
              <a:buNone/>
            </a:pPr>
            <a:r>
              <a:rPr b="1" lang="en-IN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r>
              <a:rPr b="1" lang="en-IN" sz="2800">
                <a:solidFill>
                  <a:srgbClr val="00B0F0"/>
                </a:solidFill>
              </a:rPr>
              <a:t>Lulu Nazar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700"/>
              <a:buNone/>
            </a:pPr>
            <a:r>
              <a:rPr b="1" lang="en-IN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B</a:t>
            </a:r>
            <a:r>
              <a:rPr b="1" lang="en-IN" sz="2800">
                <a:solidFill>
                  <a:srgbClr val="00B0F0"/>
                </a:solidFill>
              </a:rPr>
              <a:t>-</a:t>
            </a:r>
            <a:r>
              <a:rPr b="1" lang="en-IN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Pharm   201</a:t>
            </a:r>
            <a:r>
              <a:rPr b="1" lang="en-IN" sz="2800">
                <a:solidFill>
                  <a:srgbClr val="00B0F0"/>
                </a:solidFill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t/>
            </a:r>
            <a:endParaRPr/>
          </a:p>
        </p:txBody>
      </p:sp>
      <p:sp>
        <p:nvSpPr>
          <p:cNvPr id="353" name="Google Shape;353;p10"/>
          <p:cNvSpPr txBox="1"/>
          <p:nvPr/>
        </p:nvSpPr>
        <p:spPr>
          <a:xfrm>
            <a:off x="465007" y="342900"/>
            <a:ext cx="807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IN" sz="3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RENAL FUNCTION TEST </a:t>
            </a:r>
            <a:r>
              <a:rPr lang="en-I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(7/11/17) </a:t>
            </a:r>
            <a:r>
              <a:rPr lang="en-IN" sz="3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971600" y="2440463"/>
            <a:ext cx="7848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URINE EXAMINATION</a:t>
            </a:r>
            <a:r>
              <a:rPr lang="en-I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(7/11/17) </a:t>
            </a:r>
            <a:endParaRPr sz="32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0"/>
          <p:cNvSpPr txBox="1"/>
          <p:nvPr/>
        </p:nvSpPr>
        <p:spPr>
          <a:xfrm>
            <a:off x="541207" y="1143000"/>
            <a:ext cx="76962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54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UREA                  : 26   mg/dl       ( F: 10-30,   M:15-45 ) </a:t>
            </a:r>
            <a:endParaRPr/>
          </a:p>
          <a:p>
            <a:pPr indent="-2254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CREATININE     : 1.2 mg/dl       ( F: 0.4-1.0, M: 0.6-1.4 )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10"/>
          <p:cNvSpPr txBox="1"/>
          <p:nvPr/>
        </p:nvSpPr>
        <p:spPr>
          <a:xfrm>
            <a:off x="541207" y="3022979"/>
            <a:ext cx="8001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54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ALBUMIN                                :  slight trace</a:t>
            </a:r>
            <a:endParaRPr/>
          </a:p>
          <a:p>
            <a:pPr indent="-2254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 CELLS                              :  </a:t>
            </a: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8-10</a:t>
            </a: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hpf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RBC                                           :  2- 4 hpf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t/>
            </a:r>
            <a:endParaRPr/>
          </a:p>
        </p:txBody>
      </p:sp>
      <p:sp>
        <p:nvSpPr>
          <p:cNvPr id="362" name="Google Shape;362;p11"/>
          <p:cNvSpPr txBox="1"/>
          <p:nvPr/>
        </p:nvSpPr>
        <p:spPr>
          <a:xfrm>
            <a:off x="304800" y="465516"/>
            <a:ext cx="85344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3F6A"/>
              </a:buClr>
              <a:buSzPts val="800"/>
              <a:buFont typeface="Times New Roman"/>
              <a:buNone/>
            </a:pPr>
            <a:br>
              <a:rPr lang="en-IN" sz="800" u="sng">
                <a:solidFill>
                  <a:srgbClr val="143F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800" u="sng">
                <a:solidFill>
                  <a:srgbClr val="143F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800" u="sng">
                <a:solidFill>
                  <a:srgbClr val="143F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800" u="sng">
                <a:solidFill>
                  <a:srgbClr val="143F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800" u="sng">
                <a:solidFill>
                  <a:srgbClr val="143F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800" u="sng">
                <a:solidFill>
                  <a:srgbClr val="143F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800" u="sng">
                <a:solidFill>
                  <a:srgbClr val="143F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LIVER  FUNCTION  TESTS   </a:t>
            </a:r>
            <a:br>
              <a:rPr lang="en-IN" sz="3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32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457200" y="1428750"/>
            <a:ext cx="8001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ALT/SGPT        :   13  U/L             (0 - 49)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AST / SGOT     :   17 U/L              (0 – 46)</a:t>
            </a:r>
            <a:endParaRPr/>
          </a:p>
        </p:txBody>
      </p:sp>
      <p:sp>
        <p:nvSpPr>
          <p:cNvPr id="364" name="Google Shape;364;p11"/>
          <p:cNvSpPr txBox="1"/>
          <p:nvPr/>
        </p:nvSpPr>
        <p:spPr>
          <a:xfrm>
            <a:off x="533400" y="2857500"/>
            <a:ext cx="8229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BLOOD   GLUCOSE   LEVEL (7/11/17)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5" name="Google Shape;365;p11"/>
          <p:cNvSpPr txBox="1"/>
          <p:nvPr/>
        </p:nvSpPr>
        <p:spPr>
          <a:xfrm>
            <a:off x="533400" y="3600450"/>
            <a:ext cx="5943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RBS      :  119mg/dl          ( 70-140)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/>
          <p:nvPr>
            <p:ph idx="1" type="body"/>
          </p:nvPr>
        </p:nvSpPr>
        <p:spPr>
          <a:xfrm>
            <a:off x="539552" y="1653648"/>
            <a:ext cx="7978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4935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Arial"/>
              <a:buNone/>
            </a:pPr>
            <a:r>
              <a:t/>
            </a:r>
            <a:endParaRPr sz="2800"/>
          </a:p>
          <a:p>
            <a:pPr indent="-149352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Arial"/>
              <a:buNone/>
            </a:pPr>
            <a:r>
              <a:t/>
            </a:r>
            <a:endParaRPr sz="2800"/>
          </a:p>
          <a:p>
            <a:pPr indent="0" lvl="0" marL="18288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2800"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lang="en-IN" sz="2400"/>
              <a:t>TSH    : </a:t>
            </a:r>
            <a:r>
              <a:rPr lang="en-IN" sz="2400">
                <a:solidFill>
                  <a:srgbClr val="FF0000"/>
                </a:solidFill>
              </a:rPr>
              <a:t>6.07 </a:t>
            </a:r>
            <a:r>
              <a:rPr lang="en-IN" sz="2400"/>
              <a:t>IU   (0.35     -      4.94)</a:t>
            </a:r>
            <a:endParaRPr/>
          </a:p>
          <a:p>
            <a:pPr indent="-149352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Arial"/>
              <a:buNone/>
            </a:pPr>
            <a:r>
              <a:t/>
            </a:r>
            <a:endParaRPr sz="2800"/>
          </a:p>
          <a:p>
            <a:pPr indent="0" lvl="0" marL="18288" rt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rPr lang="en-IN" sz="2800" u="sng"/>
              <a:t>OTHER  INVESTIGATIONS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CHEST  X  -  RAY (12/11 ) 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Impression  ;plain axial  CT section  of  thorax – normal  CT  study  of      thorax </a:t>
            </a:r>
            <a:endParaRPr/>
          </a:p>
          <a:p>
            <a:pPr indent="-149352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Arial"/>
              <a:buNone/>
            </a:pPr>
            <a:r>
              <a:t/>
            </a:r>
            <a:endParaRPr sz="2800"/>
          </a:p>
          <a:p>
            <a:pPr indent="0" lvl="0" marL="18288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2800"/>
          </a:p>
        </p:txBody>
      </p:sp>
      <p:sp>
        <p:nvSpPr>
          <p:cNvPr id="371" name="Google Shape;371;p12"/>
          <p:cNvSpPr txBox="1"/>
          <p:nvPr>
            <p:ph type="title"/>
          </p:nvPr>
        </p:nvSpPr>
        <p:spPr>
          <a:xfrm>
            <a:off x="251520" y="141480"/>
            <a:ext cx="7543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HORMONE  TEST</a:t>
            </a:r>
            <a:endParaRPr sz="3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type="title"/>
          </p:nvPr>
        </p:nvSpPr>
        <p:spPr>
          <a:xfrm>
            <a:off x="179512" y="2031690"/>
            <a:ext cx="925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ASSESSMENT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"/>
          <p:cNvSpPr txBox="1"/>
          <p:nvPr>
            <p:ph idx="1" type="body"/>
          </p:nvPr>
        </p:nvSpPr>
        <p:spPr>
          <a:xfrm>
            <a:off x="2133600" y="514351"/>
            <a:ext cx="6096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602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</p:txBody>
      </p:sp>
      <p:sp>
        <p:nvSpPr>
          <p:cNvPr id="382" name="Google Shape;382;p14"/>
          <p:cNvSpPr txBox="1"/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t/>
            </a:r>
            <a:endParaRPr/>
          </a:p>
        </p:txBody>
      </p:sp>
      <p:sp>
        <p:nvSpPr>
          <p:cNvPr id="383" name="Google Shape;383;p14"/>
          <p:cNvSpPr txBox="1"/>
          <p:nvPr/>
        </p:nvSpPr>
        <p:spPr>
          <a:xfrm>
            <a:off x="301752" y="171450"/>
            <a:ext cx="8534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lang="en-I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4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DIAGNOSIS</a:t>
            </a:r>
            <a:endParaRPr sz="4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4"/>
          <p:cNvSpPr txBox="1"/>
          <p:nvPr/>
        </p:nvSpPr>
        <p:spPr>
          <a:xfrm>
            <a:off x="301752" y="971550"/>
            <a:ext cx="85038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Noto Sans Symbols"/>
              <a:buNone/>
            </a:pPr>
            <a:r>
              <a:t/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Noto Sans Symbols"/>
              <a:buNone/>
            </a:pPr>
            <a:r>
              <a:rPr lang="en-IN" sz="4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UPPER  RESPIRATORY   TRACT INFECTION    AND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Noto Sans Symbols"/>
              <a:buNone/>
            </a:pPr>
            <a:r>
              <a:rPr lang="en-IN" sz="4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HYPOTHYROIDISM</a:t>
            </a:r>
            <a:endParaRPr sz="21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>
            <p:ph idx="1" type="body"/>
          </p:nvPr>
        </p:nvSpPr>
        <p:spPr>
          <a:xfrm>
            <a:off x="467544" y="1275606"/>
            <a:ext cx="82809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</p:txBody>
      </p:sp>
      <p:sp>
        <p:nvSpPr>
          <p:cNvPr id="390" name="Google Shape;390;p15"/>
          <p:cNvSpPr txBox="1"/>
          <p:nvPr>
            <p:ph type="title"/>
          </p:nvPr>
        </p:nvSpPr>
        <p:spPr>
          <a:xfrm>
            <a:off x="1043608" y="195486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UPPER RESPIRATORY   TRACT   INFECTION</a:t>
            </a:r>
            <a:endParaRPr sz="3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5"/>
          <p:cNvSpPr/>
          <p:nvPr/>
        </p:nvSpPr>
        <p:spPr>
          <a:xfrm>
            <a:off x="755576" y="1344201"/>
            <a:ext cx="76329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 respiratory tract infection (URI) is a nonspecific term used to describe acute </a:t>
            </a:r>
            <a:r>
              <a:rPr b="1" lang="en-I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infections</a:t>
            </a:r>
            <a:r>
              <a:rPr lang="en-I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involving the nose, Para nasal sinuses, pharynx, larynx, trachea, and bronchi. The prototype is the illness known as </a:t>
            </a:r>
            <a:r>
              <a:rPr b="1" lang="en-I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common cold</a:t>
            </a:r>
            <a:r>
              <a:rPr lang="en-I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/>
          <p:nvPr>
            <p:ph idx="1" type="body"/>
          </p:nvPr>
        </p:nvSpPr>
        <p:spPr>
          <a:xfrm>
            <a:off x="467544" y="951570"/>
            <a:ext cx="77622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9456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6"/>
              <a:buFont typeface="Arial"/>
              <a:buNone/>
            </a:pPr>
            <a:r>
              <a:t/>
            </a:r>
            <a:endParaRPr sz="9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274320" rtl="0" algn="l">
              <a:lnSpc>
                <a:spcPct val="80000"/>
              </a:lnSpc>
              <a:spcBef>
                <a:spcPts val="688"/>
              </a:spcBef>
              <a:spcAft>
                <a:spcPts val="0"/>
              </a:spcAft>
              <a:buClr>
                <a:schemeClr val="lt1"/>
              </a:buClr>
              <a:buSzPts val="2064"/>
              <a:buFont typeface="Arial"/>
              <a:buChar char="•"/>
            </a:pPr>
            <a:r>
              <a:rPr lang="en-IN" sz="3440">
                <a:latin typeface="Times New Roman"/>
                <a:ea typeface="Times New Roman"/>
                <a:cs typeface="Times New Roman"/>
                <a:sym typeface="Times New Roman"/>
              </a:rPr>
              <a:t>Children  have  2-9  viral  respiratory tract infection  per  year</a:t>
            </a:r>
            <a:endParaRPr/>
          </a:p>
          <a:p>
            <a:pPr indent="-256032" lvl="0" marL="274320" rtl="0" algn="l">
              <a:lnSpc>
                <a:spcPct val="80000"/>
              </a:lnSpc>
              <a:spcBef>
                <a:spcPts val="688"/>
              </a:spcBef>
              <a:spcAft>
                <a:spcPts val="0"/>
              </a:spcAft>
              <a:buClr>
                <a:schemeClr val="lt1"/>
              </a:buClr>
              <a:buSzPts val="2064"/>
              <a:buFont typeface="Arial"/>
              <a:buChar char="•"/>
            </a:pPr>
            <a:r>
              <a:rPr lang="en-IN" sz="3440">
                <a:latin typeface="Times New Roman"/>
                <a:ea typeface="Times New Roman"/>
                <a:cs typeface="Times New Roman"/>
                <a:sym typeface="Times New Roman"/>
              </a:rPr>
              <a:t>In 2013   18.8  billion  cases  of  urti  were   reported</a:t>
            </a:r>
            <a:endParaRPr/>
          </a:p>
          <a:p>
            <a:pPr indent="-256032" lvl="0" marL="274320" rtl="0" algn="l">
              <a:lnSpc>
                <a:spcPct val="80000"/>
              </a:lnSpc>
              <a:spcBef>
                <a:spcPts val="688"/>
              </a:spcBef>
              <a:spcAft>
                <a:spcPts val="0"/>
              </a:spcAft>
              <a:buClr>
                <a:schemeClr val="lt1"/>
              </a:buClr>
              <a:buSzPts val="2064"/>
              <a:buFont typeface="Arial"/>
              <a:buChar char="•"/>
            </a:pPr>
            <a:r>
              <a:rPr lang="en-IN" sz="3440">
                <a:latin typeface="Times New Roman"/>
                <a:ea typeface="Times New Roman"/>
                <a:cs typeface="Times New Roman"/>
                <a:sym typeface="Times New Roman"/>
              </a:rPr>
              <a:t>As  of  2014 ,  urti  caused  about  3000 death  down  from 4000  in  1990</a:t>
            </a:r>
            <a:endParaRPr/>
          </a:p>
          <a:p>
            <a:pPr indent="-256032" lvl="0" marL="274320" rtl="0" algn="l">
              <a:lnSpc>
                <a:spcPct val="80000"/>
              </a:lnSpc>
              <a:spcBef>
                <a:spcPts val="688"/>
              </a:spcBef>
              <a:spcAft>
                <a:spcPts val="0"/>
              </a:spcAft>
              <a:buClr>
                <a:schemeClr val="lt1"/>
              </a:buClr>
              <a:buSzPts val="2064"/>
              <a:buFont typeface="Arial"/>
              <a:buChar char="•"/>
            </a:pPr>
            <a:r>
              <a:rPr lang="en-IN" sz="3440">
                <a:latin typeface="Times New Roman"/>
                <a:ea typeface="Times New Roman"/>
                <a:cs typeface="Times New Roman"/>
                <a:sym typeface="Times New Roman"/>
              </a:rPr>
              <a:t>In US , URTIs  are  the  most  common  infectious  illness  in  the  general  population</a:t>
            </a:r>
            <a:endParaRPr/>
          </a:p>
          <a:p>
            <a:pPr indent="0" lvl="0" marL="18288" rtl="0" algn="l">
              <a:lnSpc>
                <a:spcPct val="80000"/>
              </a:lnSpc>
              <a:spcBef>
                <a:spcPts val="688"/>
              </a:spcBef>
              <a:spcAft>
                <a:spcPts val="0"/>
              </a:spcAft>
              <a:buClr>
                <a:schemeClr val="lt1"/>
              </a:buClr>
              <a:buSzPts val="2064"/>
              <a:buNone/>
            </a:pPr>
            <a:r>
              <a:t/>
            </a:r>
            <a:endParaRPr sz="3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16"/>
          <p:cNvSpPr txBox="1"/>
          <p:nvPr>
            <p:ph type="title"/>
          </p:nvPr>
        </p:nvSpPr>
        <p:spPr>
          <a:xfrm>
            <a:off x="611560" y="0"/>
            <a:ext cx="833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EPIDEMIOLOGY</a:t>
            </a:r>
            <a:endParaRPr sz="3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"/>
          <p:cNvSpPr txBox="1"/>
          <p:nvPr>
            <p:ph idx="1" type="body"/>
          </p:nvPr>
        </p:nvSpPr>
        <p:spPr>
          <a:xfrm>
            <a:off x="107504" y="951570"/>
            <a:ext cx="9067200" cy="45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rPr lang="en-IN" sz="2800"/>
              <a:t>The majority of upper respiratory tract infections are caused by a viral illness. The most common viruses responsible for upper respiratory infections are:</a:t>
            </a:r>
            <a:endParaRPr/>
          </a:p>
          <a:p>
            <a:pPr indent="-256032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❖"/>
            </a:pPr>
            <a:r>
              <a:rPr lang="en-IN" sz="2800"/>
              <a:t>Rhinovirus</a:t>
            </a:r>
            <a:endParaRPr sz="2800"/>
          </a:p>
          <a:p>
            <a:pPr indent="-256032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❖"/>
            </a:pPr>
            <a:r>
              <a:rPr lang="en-IN" sz="2800"/>
              <a:t>Para influenza virus</a:t>
            </a:r>
            <a:endParaRPr/>
          </a:p>
          <a:p>
            <a:pPr indent="-256032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❖"/>
            </a:pPr>
            <a:r>
              <a:rPr lang="en-IN" sz="2800"/>
              <a:t>Coronavirus</a:t>
            </a:r>
            <a:endParaRPr/>
          </a:p>
          <a:p>
            <a:pPr indent="-256032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❖"/>
            </a:pPr>
            <a:r>
              <a:rPr lang="en-IN" sz="2800"/>
              <a:t>Adenovirus</a:t>
            </a:r>
            <a:endParaRPr sz="2800"/>
          </a:p>
          <a:p>
            <a:pPr indent="-256032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❖"/>
            </a:pPr>
            <a:r>
              <a:rPr lang="en-IN" sz="2800"/>
              <a:t>Respiratory syncytial virus</a:t>
            </a:r>
            <a:endParaRPr/>
          </a:p>
          <a:p>
            <a:pPr indent="0" lvl="0" marL="18288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rPr lang="en-IN" sz="2800"/>
              <a:t>*some times it is also result from  bacterial infection  , allergens, dust  etc.</a:t>
            </a:r>
            <a:endParaRPr sz="2800"/>
          </a:p>
          <a:p>
            <a:pPr indent="0" lvl="0" marL="18288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2800"/>
          </a:p>
        </p:txBody>
      </p:sp>
      <p:sp>
        <p:nvSpPr>
          <p:cNvPr id="403" name="Google Shape;403;p17"/>
          <p:cNvSpPr txBox="1"/>
          <p:nvPr>
            <p:ph type="title"/>
          </p:nvPr>
        </p:nvSpPr>
        <p:spPr>
          <a:xfrm>
            <a:off x="467544" y="249492"/>
            <a:ext cx="7543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ETIOLOGY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"/>
          <p:cNvSpPr txBox="1"/>
          <p:nvPr>
            <p:ph idx="1" type="body"/>
          </p:nvPr>
        </p:nvSpPr>
        <p:spPr>
          <a:xfrm>
            <a:off x="1403648" y="-1478700"/>
            <a:ext cx="6096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602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</p:txBody>
      </p:sp>
      <p:sp>
        <p:nvSpPr>
          <p:cNvPr id="409" name="Google Shape;409;p18"/>
          <p:cNvSpPr txBox="1"/>
          <p:nvPr>
            <p:ph type="title"/>
          </p:nvPr>
        </p:nvSpPr>
        <p:spPr>
          <a:xfrm>
            <a:off x="179512" y="2031690"/>
            <a:ext cx="826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PATHOPHYSILOGY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/>
          <p:nvPr>
            <p:ph type="title"/>
          </p:nvPr>
        </p:nvSpPr>
        <p:spPr>
          <a:xfrm>
            <a:off x="755576" y="-398580"/>
            <a:ext cx="75438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Palatino Linotype"/>
              <a:buNone/>
            </a:pPr>
            <a:r>
              <a:rPr lang="en-IN" sz="3600" u="sng">
                <a:solidFill>
                  <a:srgbClr val="00B0F0"/>
                </a:solidFill>
              </a:rPr>
              <a:t>General  pathophysiology  of  URTI</a:t>
            </a:r>
            <a:endParaRPr sz="3600" u="sng">
              <a:solidFill>
                <a:srgbClr val="00B0F0"/>
              </a:solidFill>
            </a:endParaRPr>
          </a:p>
        </p:txBody>
      </p:sp>
      <p:sp>
        <p:nvSpPr>
          <p:cNvPr id="415" name="Google Shape;415;p19"/>
          <p:cNvSpPr txBox="1"/>
          <p:nvPr>
            <p:ph idx="1" type="body"/>
          </p:nvPr>
        </p:nvSpPr>
        <p:spPr>
          <a:xfrm>
            <a:off x="213175" y="843558"/>
            <a:ext cx="8352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rPr lang="en-IN" sz="1942"/>
              <a:t>   Bacteria  ,  Virus</a:t>
            </a:r>
            <a:endParaRPr/>
          </a:p>
          <a:p>
            <a:pPr indent="0" lvl="0" marL="18288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t/>
            </a:r>
            <a:endParaRPr sz="1942"/>
          </a:p>
          <a:p>
            <a:pPr indent="0" lvl="0" marL="18288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rPr lang="en-IN" sz="1942"/>
              <a:t>                                 Direct  hand –hand  contact       Droplet  infection</a:t>
            </a:r>
            <a:endParaRPr/>
          </a:p>
          <a:p>
            <a:pPr indent="0" lvl="0" marL="18288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rPr lang="en-IN" sz="1942"/>
              <a:t>                                              </a:t>
            </a:r>
            <a:endParaRPr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rPr lang="en-IN" sz="1942"/>
              <a:t>            Enters the  nose  by  inhaling </a:t>
            </a:r>
            <a:endParaRPr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rPr lang="en-IN" sz="1942"/>
              <a:t>     </a:t>
            </a:r>
            <a:endParaRPr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rPr lang="en-IN" sz="1942"/>
              <a:t>        Immune  defences  </a:t>
            </a:r>
            <a:endParaRPr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t/>
            </a:r>
            <a:endParaRPr sz="1942"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rPr lang="en-IN" sz="1942"/>
              <a:t>    Hair lining  filters  and trap some pathogens</a:t>
            </a:r>
            <a:endParaRPr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t/>
            </a:r>
            <a:endParaRPr sz="1942"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rPr lang="en-IN" sz="1942"/>
              <a:t>           Traps  in upper respiratory tract which coats by mucus</a:t>
            </a:r>
            <a:endParaRPr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rPr lang="en-IN" sz="1942"/>
              <a:t> </a:t>
            </a:r>
            <a:endParaRPr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rPr lang="en-IN" sz="1942"/>
              <a:t>        Junction  of the  posterior nose to pharynx</a:t>
            </a:r>
            <a:endParaRPr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t/>
            </a:r>
            <a:endParaRPr sz="1942"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rPr lang="en-IN" sz="1942"/>
              <a:t>         Transport  pathogens  upto  pharynx</a:t>
            </a:r>
            <a:endParaRPr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t/>
            </a:r>
            <a:endParaRPr sz="1942"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rPr lang="en-IN" sz="1942"/>
              <a:t>            Inflammatory  response  to  immune system</a:t>
            </a:r>
            <a:endParaRPr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t/>
            </a:r>
            <a:endParaRPr sz="1942"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rPr lang="en-IN" sz="1942"/>
              <a:t>                 Increased mucus secretion ,fever ,swelling ,running nose  ,etc.</a:t>
            </a:r>
            <a:endParaRPr sz="1942"/>
          </a:p>
          <a:p>
            <a:pPr indent="0" lvl="0" marL="18288" rtl="0" algn="ctr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None/>
            </a:pPr>
            <a:r>
              <a:t/>
            </a:r>
            <a:endParaRPr sz="1942"/>
          </a:p>
        </p:txBody>
      </p:sp>
      <p:cxnSp>
        <p:nvCxnSpPr>
          <p:cNvPr id="416" name="Google Shape;416;p19"/>
          <p:cNvCxnSpPr/>
          <p:nvPr/>
        </p:nvCxnSpPr>
        <p:spPr>
          <a:xfrm>
            <a:off x="5179647" y="962516"/>
            <a:ext cx="288000" cy="216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7" name="Google Shape;417;p19"/>
          <p:cNvCxnSpPr/>
          <p:nvPr/>
        </p:nvCxnSpPr>
        <p:spPr>
          <a:xfrm flipH="1">
            <a:off x="3419920" y="962516"/>
            <a:ext cx="432000" cy="216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8" name="Google Shape;418;p19"/>
          <p:cNvCxnSpPr/>
          <p:nvPr/>
        </p:nvCxnSpPr>
        <p:spPr>
          <a:xfrm>
            <a:off x="3446650" y="1395636"/>
            <a:ext cx="576000" cy="216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9" name="Google Shape;419;p19"/>
          <p:cNvCxnSpPr/>
          <p:nvPr/>
        </p:nvCxnSpPr>
        <p:spPr>
          <a:xfrm flipH="1">
            <a:off x="5055982" y="1416135"/>
            <a:ext cx="535500" cy="216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0" name="Google Shape;420;p19"/>
          <p:cNvCxnSpPr/>
          <p:nvPr/>
        </p:nvCxnSpPr>
        <p:spPr>
          <a:xfrm rot="1012576">
            <a:off x="4674114" y="2217951"/>
            <a:ext cx="139508" cy="28429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1" name="Google Shape;421;p19"/>
          <p:cNvCxnSpPr/>
          <p:nvPr/>
        </p:nvCxnSpPr>
        <p:spPr>
          <a:xfrm rot="1012576">
            <a:off x="4674114" y="1775819"/>
            <a:ext cx="139508" cy="28429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2" name="Google Shape;422;p19"/>
          <p:cNvCxnSpPr/>
          <p:nvPr/>
        </p:nvCxnSpPr>
        <p:spPr>
          <a:xfrm rot="1012576">
            <a:off x="4681442" y="2618559"/>
            <a:ext cx="139508" cy="28429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3" name="Google Shape;423;p19"/>
          <p:cNvCxnSpPr/>
          <p:nvPr/>
        </p:nvCxnSpPr>
        <p:spPr>
          <a:xfrm rot="1012576">
            <a:off x="4681442" y="3080992"/>
            <a:ext cx="139508" cy="28429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4" name="Google Shape;424;p19"/>
          <p:cNvCxnSpPr/>
          <p:nvPr/>
        </p:nvCxnSpPr>
        <p:spPr>
          <a:xfrm rot="1012576">
            <a:off x="4681443" y="3546904"/>
            <a:ext cx="139508" cy="28429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5" name="Google Shape;425;p19"/>
          <p:cNvCxnSpPr/>
          <p:nvPr/>
        </p:nvCxnSpPr>
        <p:spPr>
          <a:xfrm rot="1012576">
            <a:off x="4681443" y="3981729"/>
            <a:ext cx="139508" cy="28429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6" name="Google Shape;426;p19"/>
          <p:cNvCxnSpPr/>
          <p:nvPr/>
        </p:nvCxnSpPr>
        <p:spPr>
          <a:xfrm rot="1012576">
            <a:off x="4681442" y="4400757"/>
            <a:ext cx="139508" cy="28429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"/>
          <p:cNvSpPr txBox="1"/>
          <p:nvPr>
            <p:ph idx="1" type="body"/>
          </p:nvPr>
        </p:nvSpPr>
        <p:spPr>
          <a:xfrm>
            <a:off x="777246" y="222530"/>
            <a:ext cx="88569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616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-261620" lvl="0" marL="27432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1620" lvl="0" marL="27432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❖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IN" sz="2800"/>
              <a:t>86 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year old female was admitted in the general medicine ward with a complaint of   cough  and  decreased  food  intake.</a:t>
            </a:r>
            <a:endParaRPr/>
          </a:p>
          <a:p>
            <a:pPr indent="-5588" lvl="0" marL="18288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1620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 txBox="1"/>
          <p:nvPr>
            <p:ph idx="1" type="body"/>
          </p:nvPr>
        </p:nvSpPr>
        <p:spPr>
          <a:xfrm>
            <a:off x="755576" y="789552"/>
            <a:ext cx="9000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6459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459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Nasal congestion,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Runny nose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Nasal discharge that may change colour from clear to white to green.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Nasal breathing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Sneezing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Sore or scratchy throat,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Painful swallowing.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Cough (from laryngeal swelling and post nasal drip),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Malaise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Fever that is very common in children.</a:t>
            </a:r>
            <a:endParaRPr/>
          </a:p>
          <a:p>
            <a:pPr indent="-16459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20"/>
          <p:cNvSpPr txBox="1"/>
          <p:nvPr>
            <p:ph type="title"/>
          </p:nvPr>
        </p:nvSpPr>
        <p:spPr>
          <a:xfrm>
            <a:off x="755576" y="87474"/>
            <a:ext cx="76374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CLINICAL   MANIFESTATIONS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1"/>
          <p:cNvSpPr txBox="1"/>
          <p:nvPr>
            <p:ph idx="1" type="body"/>
          </p:nvPr>
        </p:nvSpPr>
        <p:spPr>
          <a:xfrm>
            <a:off x="1043608" y="627534"/>
            <a:ext cx="77622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  <a:p>
            <a:pPr indent="-256032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❑"/>
            </a:pPr>
            <a:r>
              <a:rPr lang="en-IN"/>
              <a:t>Mucus  /  sputum  culture</a:t>
            </a:r>
            <a:endParaRPr/>
          </a:p>
          <a:p>
            <a:pPr indent="-256032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❑"/>
            </a:pPr>
            <a:r>
              <a:rPr lang="en-IN"/>
              <a:t>Chest  X-ray</a:t>
            </a:r>
            <a:endParaRPr/>
          </a:p>
          <a:p>
            <a:pPr indent="-256032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❑"/>
            </a:pPr>
            <a:r>
              <a:rPr lang="en-IN"/>
              <a:t>Blood  routine</a:t>
            </a:r>
            <a:endParaRPr/>
          </a:p>
          <a:p>
            <a:pPr indent="-256032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❑"/>
            </a:pPr>
            <a:r>
              <a:rPr lang="en-IN"/>
              <a:t>CT scan </a:t>
            </a:r>
            <a:endParaRPr/>
          </a:p>
          <a:p>
            <a:pPr indent="-256032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❑"/>
            </a:pPr>
            <a:r>
              <a:rPr lang="en-IN"/>
              <a:t>Allergy  testing</a:t>
            </a:r>
            <a:endParaRPr/>
          </a:p>
        </p:txBody>
      </p:sp>
      <p:sp>
        <p:nvSpPr>
          <p:cNvPr id="438" name="Google Shape;438;p21"/>
          <p:cNvSpPr txBox="1"/>
          <p:nvPr>
            <p:ph type="title"/>
          </p:nvPr>
        </p:nvSpPr>
        <p:spPr>
          <a:xfrm>
            <a:off x="683568" y="14148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INVESTIGATIONS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"/>
          <p:cNvSpPr txBox="1"/>
          <p:nvPr>
            <p:ph idx="1" type="body"/>
          </p:nvPr>
        </p:nvSpPr>
        <p:spPr>
          <a:xfrm>
            <a:off x="467544" y="1329612"/>
            <a:ext cx="83529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A  clinical  state  resulting  from   decreased  circulating   levels  of  free  thyroid  hormone  or  from  resistance  to   hormone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2"/>
          <p:cNvSpPr txBox="1"/>
          <p:nvPr>
            <p:ph type="title"/>
          </p:nvPr>
        </p:nvSpPr>
        <p:spPr>
          <a:xfrm>
            <a:off x="755576" y="195486"/>
            <a:ext cx="7543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HYPOTHYROIDISM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 txBox="1"/>
          <p:nvPr>
            <p:ph idx="1" type="body"/>
          </p:nvPr>
        </p:nvSpPr>
        <p:spPr>
          <a:xfrm>
            <a:off x="683568" y="1059583"/>
            <a:ext cx="7992900" cy="23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603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⮚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It   can  occur  at  any  age  but  predominantly  over  the  age of   40</a:t>
            </a:r>
            <a:endParaRPr/>
          </a:p>
          <a:p>
            <a:pPr indent="-256032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⮚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Females  are  more   affected  than  males</a:t>
            </a:r>
            <a:endParaRPr/>
          </a:p>
          <a:p>
            <a:pPr indent="-256032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⮚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Pre valance  is   around  10  in  1000   people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3"/>
          <p:cNvSpPr txBox="1"/>
          <p:nvPr>
            <p:ph type="title"/>
          </p:nvPr>
        </p:nvSpPr>
        <p:spPr>
          <a:xfrm>
            <a:off x="899592" y="303498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EPIDEMIOLOGY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/>
          <p:nvPr>
            <p:ph idx="1" type="body"/>
          </p:nvPr>
        </p:nvSpPr>
        <p:spPr>
          <a:xfrm>
            <a:off x="611560" y="1221601"/>
            <a:ext cx="8136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603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❖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20 %   of  hypothyroidism   results  from   destruction   of   the  gland   as a result  of  treatment  of   </a:t>
            </a:r>
            <a:endParaRPr/>
          </a:p>
          <a:p>
            <a:pPr indent="0" lvl="0" marL="18288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           1.  hyperthyroidism  </a:t>
            </a:r>
            <a:endParaRPr/>
          </a:p>
          <a:p>
            <a:pPr indent="0" lvl="0" marL="18288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           2.  Addison's   diseases</a:t>
            </a:r>
            <a:endParaRPr/>
          </a:p>
          <a:p>
            <a:pPr indent="0" lvl="0" marL="18288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           3.  Drug  induced   e.g.  : iodides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4"/>
          <p:cNvSpPr txBox="1"/>
          <p:nvPr>
            <p:ph type="title"/>
          </p:nvPr>
        </p:nvSpPr>
        <p:spPr>
          <a:xfrm>
            <a:off x="827584" y="195486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ETIOLOGY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/>
          <p:nvPr>
            <p:ph idx="1" type="body"/>
          </p:nvPr>
        </p:nvSpPr>
        <p:spPr>
          <a:xfrm>
            <a:off x="2133600" y="514351"/>
            <a:ext cx="6096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602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</p:txBody>
      </p:sp>
      <p:sp>
        <p:nvSpPr>
          <p:cNvPr id="462" name="Google Shape;462;p25"/>
          <p:cNvSpPr txBox="1"/>
          <p:nvPr>
            <p:ph type="title"/>
          </p:nvPr>
        </p:nvSpPr>
        <p:spPr>
          <a:xfrm>
            <a:off x="467544" y="1923678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PATHOPHYSIOLOGY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303498"/>
            <a:ext cx="7632900" cy="46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6"/>
          <p:cNvSpPr txBox="1"/>
          <p:nvPr>
            <p:ph type="title"/>
          </p:nvPr>
        </p:nvSpPr>
        <p:spPr>
          <a:xfrm>
            <a:off x="777240" y="3111810"/>
            <a:ext cx="7543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IN"/>
              <a:t>                                       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843558"/>
            <a:ext cx="7992900" cy="40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7"/>
          <p:cNvSpPr txBox="1"/>
          <p:nvPr>
            <p:ph type="title"/>
          </p:nvPr>
        </p:nvSpPr>
        <p:spPr>
          <a:xfrm>
            <a:off x="395536" y="249492"/>
            <a:ext cx="7543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CLINICAL  MANIFESTATIONS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"/>
          <p:cNvSpPr txBox="1"/>
          <p:nvPr>
            <p:ph idx="1" type="body"/>
          </p:nvPr>
        </p:nvSpPr>
        <p:spPr>
          <a:xfrm>
            <a:off x="683568" y="951570"/>
            <a:ext cx="77622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603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❖"/>
            </a:pPr>
            <a:r>
              <a:rPr lang="en-IN" sz="2800"/>
              <a:t>Evaluation  of  </a:t>
            </a:r>
            <a:endParaRPr/>
          </a:p>
          <a:p>
            <a:pPr indent="0" lvl="0" marL="18288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rPr lang="en-IN" sz="2800"/>
              <a:t>         TSH  level      </a:t>
            </a:r>
            <a:endParaRPr/>
          </a:p>
          <a:p>
            <a:pPr indent="0" lvl="0" marL="18288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rPr lang="en-IN" sz="2800"/>
              <a:t>          T3   and   T4    level</a:t>
            </a:r>
            <a:endParaRPr/>
          </a:p>
          <a:p>
            <a:pPr indent="-256032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❖"/>
            </a:pPr>
            <a:r>
              <a:rPr lang="en-IN" sz="2800"/>
              <a:t>Ultrasound  scan </a:t>
            </a:r>
            <a:endParaRPr/>
          </a:p>
          <a:p>
            <a:pPr indent="-256032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❖"/>
            </a:pPr>
            <a:r>
              <a:rPr lang="en-IN" sz="2800"/>
              <a:t>Radioisotope  imagining  </a:t>
            </a:r>
            <a:endParaRPr/>
          </a:p>
          <a:p>
            <a:pPr indent="-256032" lvl="0" marL="27432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❖"/>
            </a:pPr>
            <a:r>
              <a:rPr lang="en-IN" sz="2800"/>
              <a:t>Neck  x ray</a:t>
            </a:r>
            <a:endParaRPr/>
          </a:p>
          <a:p>
            <a:pPr indent="0" lvl="0" marL="18288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2800"/>
          </a:p>
          <a:p>
            <a:pPr indent="0" lvl="0" marL="18288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2800"/>
          </a:p>
        </p:txBody>
      </p:sp>
      <p:sp>
        <p:nvSpPr>
          <p:cNvPr id="480" name="Google Shape;480;p28"/>
          <p:cNvSpPr txBox="1"/>
          <p:nvPr>
            <p:ph type="title"/>
          </p:nvPr>
        </p:nvSpPr>
        <p:spPr>
          <a:xfrm>
            <a:off x="611560" y="14148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INVESTIGATIONS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"/>
          <p:cNvSpPr txBox="1"/>
          <p:nvPr>
            <p:ph idx="1" type="body"/>
          </p:nvPr>
        </p:nvSpPr>
        <p:spPr>
          <a:xfrm>
            <a:off x="899592" y="897564"/>
            <a:ext cx="7320000" cy="36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041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5"/>
              <a:buFont typeface="Noto Sans Symbols"/>
              <a:buNone/>
            </a:pPr>
            <a:r>
              <a:t/>
            </a:r>
            <a:endParaRPr sz="1942"/>
          </a:p>
          <a:p>
            <a:pPr indent="-256032" lvl="0" marL="274320" rtl="0" algn="l">
              <a:lnSpc>
                <a:spcPct val="200000"/>
              </a:lnSpc>
              <a:spcBef>
                <a:spcPts val="518"/>
              </a:spcBef>
              <a:spcAft>
                <a:spcPts val="0"/>
              </a:spcAft>
              <a:buClr>
                <a:srgbClr val="FEFEFE"/>
              </a:buClr>
              <a:buSzPts val="1554"/>
              <a:buFont typeface="Noto Sans Symbols"/>
              <a:buChar char="⮚"/>
            </a:pPr>
            <a:r>
              <a:rPr lang="en-IN" sz="259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Eradicate  the  organism .</a:t>
            </a:r>
            <a:endParaRPr/>
          </a:p>
          <a:p>
            <a:pPr indent="-256032" lvl="0" marL="274320" rtl="0" algn="l">
              <a:lnSpc>
                <a:spcPct val="200000"/>
              </a:lnSpc>
              <a:spcBef>
                <a:spcPts val="518"/>
              </a:spcBef>
              <a:spcAft>
                <a:spcPts val="0"/>
              </a:spcAft>
              <a:buClr>
                <a:srgbClr val="FEFEFE"/>
              </a:buClr>
              <a:buSzPts val="1554"/>
              <a:buFont typeface="Noto Sans Symbols"/>
              <a:buChar char="⮚"/>
            </a:pPr>
            <a:r>
              <a:rPr lang="en-IN" sz="259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Relieve   symptoms.</a:t>
            </a:r>
            <a:endParaRPr/>
          </a:p>
          <a:p>
            <a:pPr indent="-256032" lvl="0" marL="274320" rtl="0" algn="l">
              <a:lnSpc>
                <a:spcPct val="200000"/>
              </a:lnSpc>
              <a:spcBef>
                <a:spcPts val="518"/>
              </a:spcBef>
              <a:spcAft>
                <a:spcPts val="0"/>
              </a:spcAft>
              <a:buClr>
                <a:srgbClr val="FEFEFE"/>
              </a:buClr>
              <a:buSzPts val="1554"/>
              <a:buFont typeface="Noto Sans Symbols"/>
              <a:buChar char="⮚"/>
            </a:pPr>
            <a:r>
              <a:rPr lang="en-IN" sz="259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  recurrence  of  infection.</a:t>
            </a:r>
            <a:endParaRPr sz="259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274320" rtl="0" algn="l">
              <a:lnSpc>
                <a:spcPct val="200000"/>
              </a:lnSpc>
              <a:spcBef>
                <a:spcPts val="518"/>
              </a:spcBef>
              <a:spcAft>
                <a:spcPts val="0"/>
              </a:spcAft>
              <a:buClr>
                <a:srgbClr val="FEFEFE"/>
              </a:buClr>
              <a:buSzPts val="1554"/>
              <a:buFont typeface="Noto Sans Symbols"/>
              <a:buChar char="⮚"/>
            </a:pPr>
            <a:r>
              <a:rPr lang="en-IN" sz="259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 overall  condition  of  patient.</a:t>
            </a:r>
            <a:endParaRPr/>
          </a:p>
          <a:p>
            <a:pPr indent="-256032" lvl="0" marL="274320" rtl="0" algn="l">
              <a:lnSpc>
                <a:spcPct val="200000"/>
              </a:lnSpc>
              <a:spcBef>
                <a:spcPts val="518"/>
              </a:spcBef>
              <a:spcAft>
                <a:spcPts val="0"/>
              </a:spcAft>
              <a:buClr>
                <a:srgbClr val="FEFEFE"/>
              </a:buClr>
              <a:buSzPts val="1554"/>
              <a:buFont typeface="Noto Sans Symbols"/>
              <a:buChar char="⮚"/>
            </a:pPr>
            <a:r>
              <a:rPr lang="en-IN" sz="259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Normalise  the TSH  level</a:t>
            </a:r>
            <a:endParaRPr/>
          </a:p>
          <a:p>
            <a:pPr indent="-157353" lvl="0" marL="27432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None/>
            </a:pPr>
            <a:r>
              <a:t/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041" lvl="0" marL="274320" rtl="0" algn="l"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Font typeface="Noto Sans Symbols"/>
              <a:buNone/>
            </a:pPr>
            <a:r>
              <a:t/>
            </a:r>
            <a:endParaRPr sz="1942"/>
          </a:p>
        </p:txBody>
      </p:sp>
      <p:sp>
        <p:nvSpPr>
          <p:cNvPr id="486" name="Google Shape;486;p29"/>
          <p:cNvSpPr txBox="1"/>
          <p:nvPr>
            <p:ph type="title"/>
          </p:nvPr>
        </p:nvSpPr>
        <p:spPr>
          <a:xfrm>
            <a:off x="827584" y="141480"/>
            <a:ext cx="7781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GOALS  OF TREATMENT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"/>
          <p:cNvSpPr txBox="1"/>
          <p:nvPr>
            <p:ph idx="1" type="body"/>
          </p:nvPr>
        </p:nvSpPr>
        <p:spPr>
          <a:xfrm>
            <a:off x="1043608" y="627534"/>
            <a:ext cx="7176000" cy="40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588" lvl="0" marL="1828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5"/>
              <a:buNone/>
            </a:pPr>
            <a:r>
              <a:t/>
            </a:r>
            <a:endParaRPr/>
          </a:p>
        </p:txBody>
      </p:sp>
      <p:sp>
        <p:nvSpPr>
          <p:cNvPr id="299" name="Google Shape;299;p3"/>
          <p:cNvSpPr/>
          <p:nvPr/>
        </p:nvSpPr>
        <p:spPr>
          <a:xfrm>
            <a:off x="3124200" y="628650"/>
            <a:ext cx="2781300" cy="800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Times New Roman"/>
              <a:buNone/>
            </a:pPr>
            <a:r>
              <a:rPr b="1" lang="en-I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SUBJECTIVE</a:t>
            </a:r>
            <a:endParaRPr/>
          </a:p>
        </p:txBody>
      </p:sp>
      <p:sp>
        <p:nvSpPr>
          <p:cNvPr id="300" name="Google Shape;300;p3"/>
          <p:cNvSpPr/>
          <p:nvPr/>
        </p:nvSpPr>
        <p:spPr>
          <a:xfrm>
            <a:off x="228600" y="2171700"/>
            <a:ext cx="2514600" cy="857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Times New Roman"/>
              <a:buNone/>
            </a:pPr>
            <a:r>
              <a:rPr b="1" lang="en-I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301" name="Google Shape;301;p3"/>
          <p:cNvSpPr/>
          <p:nvPr/>
        </p:nvSpPr>
        <p:spPr>
          <a:xfrm>
            <a:off x="3268354" y="3874259"/>
            <a:ext cx="2895600" cy="731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Times New Roman"/>
              <a:buNone/>
            </a:pPr>
            <a:r>
              <a:rPr b="1" lang="en-I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ASSESSMENT</a:t>
            </a:r>
            <a:endParaRPr/>
          </a:p>
        </p:txBody>
      </p:sp>
      <p:sp>
        <p:nvSpPr>
          <p:cNvPr id="302" name="Google Shape;302;p3"/>
          <p:cNvSpPr/>
          <p:nvPr/>
        </p:nvSpPr>
        <p:spPr>
          <a:xfrm>
            <a:off x="6477000" y="2114550"/>
            <a:ext cx="2057400" cy="857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Times New Roman"/>
              <a:buNone/>
            </a:pPr>
            <a:r>
              <a:rPr b="1" lang="en-I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  <a:endParaRPr/>
          </a:p>
        </p:txBody>
      </p:sp>
      <p:sp>
        <p:nvSpPr>
          <p:cNvPr id="303" name="Google Shape;303;p3"/>
          <p:cNvSpPr/>
          <p:nvPr/>
        </p:nvSpPr>
        <p:spPr>
          <a:xfrm>
            <a:off x="3268354" y="1682223"/>
            <a:ext cx="2736000" cy="18363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chemeClr val="accent1"/>
          </a:solid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latino Linotype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 txBox="1"/>
          <p:nvPr>
            <p:ph idx="1" type="body"/>
          </p:nvPr>
        </p:nvSpPr>
        <p:spPr>
          <a:xfrm>
            <a:off x="683568" y="1167594"/>
            <a:ext cx="75459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603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❑"/>
            </a:pPr>
            <a:r>
              <a:rPr lang="en-IN"/>
              <a:t>Antibiotics  (amoxicillin +clavulanic acid)</a:t>
            </a:r>
            <a:endParaRPr/>
          </a:p>
          <a:p>
            <a:pPr indent="-256032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❑"/>
            </a:pPr>
            <a:r>
              <a:rPr lang="en-IN"/>
              <a:t>Mucolytics</a:t>
            </a:r>
            <a:endParaRPr/>
          </a:p>
          <a:p>
            <a:pPr indent="-256032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❑"/>
            </a:pPr>
            <a:r>
              <a:rPr lang="en-IN"/>
              <a:t>Expectorant</a:t>
            </a:r>
            <a:endParaRPr/>
          </a:p>
          <a:p>
            <a:pPr indent="-256032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❑"/>
            </a:pPr>
            <a:r>
              <a:rPr lang="en-IN"/>
              <a:t>Nebulization</a:t>
            </a:r>
            <a:endParaRPr/>
          </a:p>
          <a:p>
            <a:pPr indent="0" lvl="0" marL="18288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  <a:p>
            <a:pPr indent="-176022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t/>
            </a:r>
            <a:endParaRPr/>
          </a:p>
          <a:p>
            <a:pPr indent="-176022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 txBox="1"/>
          <p:nvPr>
            <p:ph type="title"/>
          </p:nvPr>
        </p:nvSpPr>
        <p:spPr>
          <a:xfrm>
            <a:off x="1043608" y="303498"/>
            <a:ext cx="7543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STANDARD  TREATMENT  REGIMEN ( URTI)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"/>
          <p:cNvSpPr txBox="1"/>
          <p:nvPr>
            <p:ph idx="1" type="body"/>
          </p:nvPr>
        </p:nvSpPr>
        <p:spPr>
          <a:xfrm>
            <a:off x="899592" y="843558"/>
            <a:ext cx="7632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7548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AutoNum type="arabicPeriod"/>
            </a:pPr>
            <a:r>
              <a:rPr lang="en-IN"/>
              <a:t>Hormone  replacement  therapy</a:t>
            </a:r>
            <a:endParaRPr/>
          </a:p>
          <a:p>
            <a:pPr indent="-457200" lvl="0" marL="475487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AutoNum type="arabicPeriod"/>
            </a:pPr>
            <a:r>
              <a:rPr lang="en-IN"/>
              <a:t>Administered  orally  with  a  bioavailability ranging  from  48-80 %</a:t>
            </a:r>
            <a:endParaRPr/>
          </a:p>
          <a:p>
            <a:pPr indent="-457200" lvl="0" marL="475487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AutoNum type="arabicPeriod"/>
            </a:pPr>
            <a:r>
              <a:rPr lang="en-IN"/>
              <a:t>        1. Levothyroxine  -   synthetic T4</a:t>
            </a:r>
            <a:endParaRPr/>
          </a:p>
          <a:p>
            <a:pPr indent="-457200" lvl="0" marL="475487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AutoNum type="arabicPeriod"/>
            </a:pPr>
            <a:r>
              <a:rPr lang="en-IN"/>
              <a:t>        2. Liothyronine   -    synthetic  T3</a:t>
            </a:r>
            <a:endParaRPr/>
          </a:p>
          <a:p>
            <a:pPr indent="-457200" lvl="0" marL="475487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AutoNum type="arabicPeriod"/>
            </a:pPr>
            <a:r>
              <a:rPr lang="en-IN"/>
              <a:t>        3. Liotrix  -  combination  of  synthetic  T3  and  T4  </a:t>
            </a:r>
            <a:endParaRPr/>
          </a:p>
          <a:p>
            <a:pPr indent="0" lvl="0" marL="18288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  <a:p>
            <a:pPr indent="0" lvl="0" marL="18288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rPr lang="en-IN"/>
              <a:t>Dosage  specific  to  individual  and  is  determined  by  their  TSH   serum  levels .  Typically  1.5  mcg   per  kg  body  weight .       </a:t>
            </a:r>
            <a:endParaRPr/>
          </a:p>
        </p:txBody>
      </p:sp>
      <p:sp>
        <p:nvSpPr>
          <p:cNvPr id="498" name="Google Shape;498;p31"/>
          <p:cNvSpPr txBox="1"/>
          <p:nvPr>
            <p:ph type="title"/>
          </p:nvPr>
        </p:nvSpPr>
        <p:spPr>
          <a:xfrm>
            <a:off x="827584" y="249492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STANDARD  TREAT MENT    REGIMEN  (HYPOTHYROIDISM)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/>
          <p:cNvSpPr txBox="1"/>
          <p:nvPr>
            <p:ph idx="1" type="body"/>
          </p:nvPr>
        </p:nvSpPr>
        <p:spPr>
          <a:xfrm>
            <a:off x="2133600" y="514351"/>
            <a:ext cx="6096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602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</p:txBody>
      </p:sp>
      <p:sp>
        <p:nvSpPr>
          <p:cNvPr id="504" name="Google Shape;504;p32"/>
          <p:cNvSpPr txBox="1"/>
          <p:nvPr>
            <p:ph type="title"/>
          </p:nvPr>
        </p:nvSpPr>
        <p:spPr>
          <a:xfrm>
            <a:off x="611560" y="1977684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" name="Google Shape;509;p33"/>
          <p:cNvGraphicFramePr/>
          <p:nvPr/>
        </p:nvGraphicFramePr>
        <p:xfrm>
          <a:off x="35496" y="5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{D9ABF7EA-0DC4-461F-A2FE-B22B8D429E9F}</a:tableStyleId>
              </a:tblPr>
              <a:tblGrid>
                <a:gridCol w="487000"/>
                <a:gridCol w="1553200"/>
                <a:gridCol w="1603025"/>
                <a:gridCol w="1165825"/>
                <a:gridCol w="510050"/>
                <a:gridCol w="510050"/>
                <a:gridCol w="543025"/>
                <a:gridCol w="549950"/>
                <a:gridCol w="582925"/>
                <a:gridCol w="582925"/>
                <a:gridCol w="510050"/>
                <a:gridCol w="619000"/>
              </a:tblGrid>
              <a:tr h="6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TRADE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NAME</a:t>
                      </a:r>
                      <a:endParaRPr sz="18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GENERIG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NAME</a:t>
                      </a:r>
                      <a:endParaRPr sz="18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DOSE</a:t>
                      </a:r>
                      <a:endParaRPr sz="18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7/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11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8/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11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9/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11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10/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11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11/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11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12/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11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13/11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14/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11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2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T. CLAMCHEK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625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AMOXICILLIN+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CLAVULANIC</a:t>
                      </a:r>
                      <a:r>
                        <a:rPr b="1" lang="en-IN" sz="1200"/>
                        <a:t>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ACID</a:t>
                      </a:r>
                      <a:endParaRPr b="1"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500mg+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125 mg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TID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-127000" lvl="0" marL="2159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133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SYP</a:t>
                      </a:r>
                      <a:r>
                        <a:rPr lang="en-IN" sz="1400"/>
                        <a:t> . ALEX  SF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/>
                        <a:t>DEXTROMETHORPHAN+ GUAIFENESIN+CHLORPHENIRAMINE+PHENYLEPHRINE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10mg/5ml+100mg/5ml+4mg/5ml+5mg/5ml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BD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53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3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STEAM  INHALER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BD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7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4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INJ</a:t>
                      </a:r>
                      <a:r>
                        <a:rPr lang="en-IN" sz="1400"/>
                        <a:t>   AMICIN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/>
                        <a:t>AMIKACIN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500mg</a:t>
                      </a:r>
                      <a:r>
                        <a:rPr lang="en-IN" sz="1400"/>
                        <a:t>  BD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5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NEB .WITH  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DUOLIN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/>
                        <a:t>SALBUTAMOL+IPRATROPIUMBROMIDE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HS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7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510" name="Google Shape;510;p33"/>
          <p:cNvSpPr txBox="1"/>
          <p:nvPr>
            <p:ph type="title"/>
          </p:nvPr>
        </p:nvSpPr>
        <p:spPr>
          <a:xfrm flipH="1" rot="10800000">
            <a:off x="777240" y="4343488"/>
            <a:ext cx="7543800" cy="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" name="Google Shape;515;p34"/>
          <p:cNvGraphicFramePr/>
          <p:nvPr/>
        </p:nvGraphicFramePr>
        <p:xfrm>
          <a:off x="31666" y="87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{D9ABF7EA-0DC4-461F-A2FE-B22B8D429E9F}</a:tableStyleId>
              </a:tblPr>
              <a:tblGrid>
                <a:gridCol w="587900"/>
                <a:gridCol w="1763675"/>
                <a:gridCol w="1616700"/>
                <a:gridCol w="1469725"/>
                <a:gridCol w="440925"/>
                <a:gridCol w="440925"/>
                <a:gridCol w="440925"/>
                <a:gridCol w="514400"/>
                <a:gridCol w="440925"/>
                <a:gridCol w="440925"/>
                <a:gridCol w="440925"/>
                <a:gridCol w="514400"/>
              </a:tblGrid>
              <a:tr h="99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6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MUCOLITE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AMBROXOL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30 mg</a:t>
                      </a: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   TID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12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7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T</a:t>
                      </a:r>
                      <a:r>
                        <a:rPr lang="en-IN" sz="1400"/>
                        <a:t> . RAZO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/>
                        <a:t>RABEPRAZOLE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20</a:t>
                      </a:r>
                      <a:r>
                        <a:rPr lang="en-IN" sz="1400"/>
                        <a:t> mg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1-1-0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161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SYP</a:t>
                      </a:r>
                      <a:r>
                        <a:rPr lang="en-IN" sz="1400"/>
                        <a:t>   FLOREX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/>
                        <a:t>CHLOR</a:t>
                      </a:r>
                      <a:r>
                        <a:rPr b="1" lang="en-IN" sz="1400"/>
                        <a:t>PHENIRAMINE+DEXTROMETHORPHAN+PHENYLEPHRINE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2mg+10mg+5mg/5ml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 tsp- 0- 2 tsp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122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9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T</a:t>
                      </a:r>
                      <a:r>
                        <a:rPr lang="en-IN" sz="1400"/>
                        <a:t>  .  THYRONORM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 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/>
                        <a:t>LEVO</a:t>
                      </a:r>
                      <a:r>
                        <a:rPr b="1" lang="en-IN" sz="1400"/>
                        <a:t>  -  THYROXINE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25mcg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1-0-0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alatino Linotype"/>
                        <a:buNone/>
                      </a:pPr>
                      <a:r>
                        <a:rPr lang="en-IN" sz="1400"/>
                        <a:t>✓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516" name="Google Shape;516;p34"/>
          <p:cNvSpPr txBox="1"/>
          <p:nvPr>
            <p:ph type="title"/>
          </p:nvPr>
        </p:nvSpPr>
        <p:spPr>
          <a:xfrm>
            <a:off x="777240" y="3657600"/>
            <a:ext cx="6603000" cy="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"/>
          <p:cNvSpPr txBox="1"/>
          <p:nvPr>
            <p:ph idx="1" type="body"/>
          </p:nvPr>
        </p:nvSpPr>
        <p:spPr>
          <a:xfrm>
            <a:off x="755576" y="1221600"/>
            <a:ext cx="75459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603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</a:pPr>
            <a:r>
              <a:rPr lang="en-IN"/>
              <a:t>T .CLAMCHECK   625       1-0-1     7days</a:t>
            </a:r>
            <a:endParaRPr/>
          </a:p>
          <a:p>
            <a:pPr indent="-256032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</a:pPr>
            <a:r>
              <a:rPr lang="en-IN"/>
              <a:t>T . RAZO       0-1-0        7 days</a:t>
            </a:r>
            <a:endParaRPr/>
          </a:p>
          <a:p>
            <a:pPr indent="0" lvl="0" marL="18288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  <a:p>
            <a:pPr indent="0" lvl="0" marL="18288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rPr lang="en-IN"/>
              <a:t>R/A   7 days</a:t>
            </a:r>
            <a:endParaRPr/>
          </a:p>
          <a:p>
            <a:pPr indent="0" lvl="0" marL="18288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  <a:p>
            <a:pPr indent="0" lvl="0" marL="18288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</p:txBody>
      </p:sp>
      <p:sp>
        <p:nvSpPr>
          <p:cNvPr id="522" name="Google Shape;522;p35"/>
          <p:cNvSpPr txBox="1"/>
          <p:nvPr>
            <p:ph type="title"/>
          </p:nvPr>
        </p:nvSpPr>
        <p:spPr>
          <a:xfrm>
            <a:off x="611560" y="14148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DISCHARGE   MEDICATION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6"/>
          <p:cNvSpPr txBox="1"/>
          <p:nvPr>
            <p:ph idx="1" type="body"/>
          </p:nvPr>
        </p:nvSpPr>
        <p:spPr>
          <a:xfrm>
            <a:off x="323528" y="951570"/>
            <a:ext cx="7906200" cy="41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603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Take  Antibiotics  as prescribed   by  the  physician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Complete the  course of  antibiotics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Antibiotics are  better  to take with food  to  avoid  stomach upsets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Use towel while sneezing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Points  to keep  in mind while  using  steam inhaler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         1 .use on a firm surface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         2 .fill or  remove  water  after  turning  it off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         3 .do not add other substance to increase the  steam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         4 .keep the instrument  away from  children  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Continue  the  past  medications  properly</a:t>
            </a:r>
            <a:endParaRPr/>
          </a:p>
          <a:p>
            <a:pPr indent="0" lvl="0" marL="18288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.     Decrease  salt  intake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Take  plenty of  water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Monitor  BP and  blood sugar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Decrease  carbohydrate  rich food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Maintain personal  hygiene</a:t>
            </a:r>
            <a:endParaRPr/>
          </a:p>
          <a:p>
            <a:pPr indent="-256032" lvl="0" marL="27432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Keep away  from  dust and allergens   </a:t>
            </a:r>
            <a:endParaRPr/>
          </a:p>
          <a:p>
            <a:pPr indent="0" lvl="0" marL="18288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36"/>
          <p:cNvSpPr txBox="1"/>
          <p:nvPr>
            <p:ph type="title"/>
          </p:nvPr>
        </p:nvSpPr>
        <p:spPr>
          <a:xfrm>
            <a:off x="539552" y="-17145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COUNSELLING    POINTS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7"/>
          <p:cNvSpPr txBox="1"/>
          <p:nvPr>
            <p:ph idx="1" type="body"/>
          </p:nvPr>
        </p:nvSpPr>
        <p:spPr>
          <a:xfrm>
            <a:off x="539552" y="1005576"/>
            <a:ext cx="76329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603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⮚"/>
            </a:pPr>
            <a:r>
              <a:rPr lang="en-IN"/>
              <a:t>Culture   and  sensitivity  test  should be performed  before  prescribing  Antibiotics</a:t>
            </a:r>
            <a:endParaRPr/>
          </a:p>
        </p:txBody>
      </p:sp>
      <p:sp>
        <p:nvSpPr>
          <p:cNvPr id="534" name="Google Shape;534;p37"/>
          <p:cNvSpPr txBox="1"/>
          <p:nvPr>
            <p:ph type="title"/>
          </p:nvPr>
        </p:nvSpPr>
        <p:spPr>
          <a:xfrm>
            <a:off x="611560" y="-15456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PHARMACIST  INTERVENTION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8"/>
          <p:cNvSpPr txBox="1"/>
          <p:nvPr>
            <p:ph idx="1" type="body"/>
          </p:nvPr>
        </p:nvSpPr>
        <p:spPr>
          <a:xfrm>
            <a:off x="2133600" y="514351"/>
            <a:ext cx="6096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602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</p:txBody>
      </p:sp>
      <p:sp>
        <p:nvSpPr>
          <p:cNvPr id="540" name="Google Shape;540;p38"/>
          <p:cNvSpPr txBox="1"/>
          <p:nvPr>
            <p:ph type="title"/>
          </p:nvPr>
        </p:nvSpPr>
        <p:spPr>
          <a:xfrm>
            <a:off x="827584" y="1707654"/>
            <a:ext cx="75438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b="1" lang="en-IN"/>
              <a:t>THANK  YOU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"/>
          <p:cNvSpPr txBox="1"/>
          <p:nvPr>
            <p:ph idx="1" type="body"/>
          </p:nvPr>
        </p:nvSpPr>
        <p:spPr>
          <a:xfrm>
            <a:off x="755576" y="357504"/>
            <a:ext cx="7560900" cy="36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40"/>
              <a:buNone/>
            </a:pPr>
            <a:r>
              <a:rPr lang="en-IN" sz="5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</a:t>
            </a:r>
            <a:r>
              <a:rPr lang="en-IN" sz="5400">
                <a:latin typeface="Times New Roman"/>
                <a:ea typeface="Times New Roman"/>
                <a:cs typeface="Times New Roman"/>
                <a:sym typeface="Times New Roman"/>
              </a:rPr>
              <a:t>SUBJECTIVE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"/>
          <p:cNvSpPr txBox="1"/>
          <p:nvPr>
            <p:ph idx="1" type="body"/>
          </p:nvPr>
        </p:nvSpPr>
        <p:spPr>
          <a:xfrm>
            <a:off x="539552" y="573528"/>
            <a:ext cx="7689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603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NAME     : X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AGE         : 68 yrs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SEX          : FEMALE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DEPT       : GENERAL MEDICINE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DOA         : 7/11/2017</a:t>
            </a:r>
            <a:endParaRPr/>
          </a:p>
          <a:p>
            <a:pPr indent="-256032" lvl="0" marL="27432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⮚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DOD         : 14/11/2017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6022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  <a:p>
            <a:pPr indent="0" lvl="0" marL="18288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</p:txBody>
      </p:sp>
      <p:sp>
        <p:nvSpPr>
          <p:cNvPr id="315" name="Google Shape;315;p5"/>
          <p:cNvSpPr txBox="1"/>
          <p:nvPr>
            <p:ph type="title"/>
          </p:nvPr>
        </p:nvSpPr>
        <p:spPr>
          <a:xfrm>
            <a:off x="1259632" y="24836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PATIENT  DETAILS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"/>
          <p:cNvSpPr txBox="1"/>
          <p:nvPr>
            <p:ph idx="1" type="body"/>
          </p:nvPr>
        </p:nvSpPr>
        <p:spPr>
          <a:xfrm>
            <a:off x="395536" y="411510"/>
            <a:ext cx="75363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57353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None/>
            </a:pPr>
            <a:r>
              <a:t/>
            </a:r>
            <a:endParaRPr sz="259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3" marL="86868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1554"/>
              <a:buNone/>
            </a:pPr>
            <a:r>
              <a:t/>
            </a:r>
            <a:endParaRPr sz="259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27432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⮚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590" u="sng">
                <a:latin typeface="Times New Roman"/>
                <a:ea typeface="Times New Roman"/>
                <a:cs typeface="Times New Roman"/>
                <a:sym typeface="Times New Roman"/>
              </a:rPr>
              <a:t>REASON  FOR  ADMISSION                              </a:t>
            </a:r>
            <a:endParaRPr/>
          </a:p>
          <a:p>
            <a:pPr indent="-256032" lvl="0" marL="27432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1554"/>
              <a:buFont typeface="Arial"/>
              <a:buChar char="•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Cough  and  decreased  food  intake                               </a:t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274320" rtl="0" algn="l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⮚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590" u="sng">
                <a:latin typeface="Times New Roman"/>
                <a:ea typeface="Times New Roman"/>
                <a:cs typeface="Times New Roman"/>
                <a:sym typeface="Times New Roman"/>
              </a:rPr>
              <a:t>PAST MEDICAL HISTORY </a:t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274320" rtl="0" algn="l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1554"/>
              <a:buFont typeface="Arial"/>
              <a:buChar char="•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HTN , DM , Hypercholesterolism  , Hypothyroidism    </a:t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274320" rtl="0" algn="l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⮚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590" u="sng">
                <a:latin typeface="Times New Roman"/>
                <a:ea typeface="Times New Roman"/>
                <a:cs typeface="Times New Roman"/>
                <a:sym typeface="Times New Roman"/>
              </a:rPr>
              <a:t>PAST  MEDICATION  HISTORY   </a:t>
            </a:r>
            <a:endParaRPr/>
          </a:p>
          <a:p>
            <a:pPr indent="-256032" lvl="0" marL="274320" rtl="0" algn="l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1554"/>
              <a:buFont typeface="Arial"/>
              <a:buChar char="•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Aztor  5 mg , Thyronorm 25mcg , Omintan  50mg </a:t>
            </a:r>
            <a:endParaRPr/>
          </a:p>
          <a:p>
            <a:pPr indent="0" lvl="0" marL="18288" rtl="0" algn="l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1554"/>
              <a:buNone/>
            </a:pPr>
            <a:r>
              <a:rPr lang="en-IN" sz="2590" u="sng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</a:t>
            </a:r>
            <a:endParaRPr sz="259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27432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1554"/>
              <a:buNone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/>
          </a:p>
        </p:txBody>
      </p:sp>
      <p:sp>
        <p:nvSpPr>
          <p:cNvPr id="321" name="Google Shape;321;p6"/>
          <p:cNvSpPr txBox="1"/>
          <p:nvPr>
            <p:ph type="title"/>
          </p:nvPr>
        </p:nvSpPr>
        <p:spPr>
          <a:xfrm>
            <a:off x="611560" y="4137924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"/>
          <p:cNvSpPr txBox="1"/>
          <p:nvPr>
            <p:ph idx="1" type="body"/>
          </p:nvPr>
        </p:nvSpPr>
        <p:spPr>
          <a:xfrm>
            <a:off x="2133600" y="514351"/>
            <a:ext cx="6096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602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</p:txBody>
      </p:sp>
      <p:sp>
        <p:nvSpPr>
          <p:cNvPr id="327" name="Google Shape;327;p7"/>
          <p:cNvSpPr txBox="1"/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t/>
            </a:r>
            <a:endParaRPr/>
          </a:p>
        </p:txBody>
      </p:sp>
      <p:sp>
        <p:nvSpPr>
          <p:cNvPr id="328" name="Google Shape;328;p7"/>
          <p:cNvSpPr txBox="1"/>
          <p:nvPr/>
        </p:nvSpPr>
        <p:spPr>
          <a:xfrm>
            <a:off x="457200" y="1371600"/>
            <a:ext cx="8229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lang="en-I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"/>
          <p:cNvSpPr txBox="1"/>
          <p:nvPr>
            <p:ph idx="1" type="body"/>
          </p:nvPr>
        </p:nvSpPr>
        <p:spPr>
          <a:xfrm>
            <a:off x="2409000" y="389300"/>
            <a:ext cx="6096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6022" lvl="0" marL="2743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</a:pPr>
            <a:r>
              <a:t/>
            </a:r>
            <a:endParaRPr/>
          </a:p>
        </p:txBody>
      </p:sp>
      <p:sp>
        <p:nvSpPr>
          <p:cNvPr id="334" name="Google Shape;334;p8"/>
          <p:cNvSpPr txBox="1"/>
          <p:nvPr>
            <p:ph type="title"/>
          </p:nvPr>
        </p:nvSpPr>
        <p:spPr>
          <a:xfrm>
            <a:off x="1052640" y="3532549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t/>
            </a:r>
            <a:endParaRPr/>
          </a:p>
        </p:txBody>
      </p:sp>
      <p:graphicFrame>
        <p:nvGraphicFramePr>
          <p:cNvPr id="335" name="Google Shape;335;p8"/>
          <p:cNvGraphicFramePr/>
          <p:nvPr/>
        </p:nvGraphicFramePr>
        <p:xfrm>
          <a:off x="-1248600" y="-40112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{D9ABF7EA-0DC4-461F-A2FE-B22B8D429E9F}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70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DATE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TEMP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BP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PULSE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2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7/11/17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</a:t>
                      </a:r>
                      <a:endParaRPr sz="1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130/70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5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8/11/17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sz="1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140/80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49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11/2/17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4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140/80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49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12/2/17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4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130/90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50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13/2/17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120/80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36" name="Google Shape;336;p8"/>
          <p:cNvSpPr txBox="1"/>
          <p:nvPr/>
        </p:nvSpPr>
        <p:spPr>
          <a:xfrm>
            <a:off x="-1175448" y="-5097102"/>
            <a:ext cx="8534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4F76"/>
              </a:buClr>
              <a:buSzPts val="4900"/>
              <a:buFont typeface="Times New Roman"/>
              <a:buNone/>
            </a:pPr>
            <a:r>
              <a:rPr lang="en-IN" sz="4900" u="sng">
                <a:solidFill>
                  <a:srgbClr val="224F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EXAMINATION</a:t>
            </a:r>
            <a:endParaRPr sz="4900" u="sng">
              <a:solidFill>
                <a:srgbClr val="224F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7" name="Google Shape;337;p8"/>
          <p:cNvGraphicFramePr/>
          <p:nvPr/>
        </p:nvGraphicFramePr>
        <p:xfrm>
          <a:off x="29387" y="5195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{D9ABF7EA-0DC4-461F-A2FE-B22B8D429E9F}</a:tableStyleId>
              </a:tblPr>
              <a:tblGrid>
                <a:gridCol w="2229600"/>
                <a:gridCol w="2260850"/>
                <a:gridCol w="2198375"/>
                <a:gridCol w="2240150"/>
              </a:tblGrid>
              <a:tr h="86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DATE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TEMP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BP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PULSE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1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7/11/17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140/80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53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8/11/17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130/80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48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9/2/17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130/90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48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10/11/17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130/90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49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11/11/17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130/90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12/11/17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140/90</a:t>
                      </a:r>
                      <a:endParaRPr sz="1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13/11/17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140/90</a:t>
                      </a:r>
                      <a:endParaRPr sz="1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31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14/11/17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150/90</a:t>
                      </a:r>
                      <a:endParaRPr sz="1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38" name="Google Shape;338;p8"/>
          <p:cNvSpPr txBox="1"/>
          <p:nvPr/>
        </p:nvSpPr>
        <p:spPr>
          <a:xfrm>
            <a:off x="323528" y="0"/>
            <a:ext cx="8534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Times New Roman"/>
              <a:buNone/>
            </a:pPr>
            <a:r>
              <a:rPr lang="en-IN" sz="49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</a:t>
            </a:r>
            <a:r>
              <a:rPr lang="en-IN" sz="4900" u="sng">
                <a:solidFill>
                  <a:srgbClr val="224F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49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EXAMINATION</a:t>
            </a:r>
            <a:endParaRPr sz="49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24F76"/>
              </a:buClr>
              <a:buSzPts val="3200"/>
              <a:buFont typeface="Times New Roman"/>
              <a:buNone/>
            </a:pPr>
            <a:r>
              <a:rPr lang="en-IN" sz="3200" u="sng">
                <a:solidFill>
                  <a:srgbClr val="224F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HAEMATOLOGICAL TEST  </a:t>
            </a:r>
            <a:r>
              <a:rPr lang="en-IN" sz="3200">
                <a:solidFill>
                  <a:srgbClr val="224F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(9/2/17) </a:t>
            </a:r>
            <a:endParaRPr sz="3200" u="sng">
              <a:solidFill>
                <a:srgbClr val="224F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4" name="Google Shape;344;p9"/>
          <p:cNvGraphicFramePr/>
          <p:nvPr/>
        </p:nvGraphicFramePr>
        <p:xfrm>
          <a:off x="228600" y="1028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{7B251D96-BE33-479B-A769-62268DAB3CBB}</a:tableStyleId>
              </a:tblPr>
              <a:tblGrid>
                <a:gridCol w="2057400"/>
                <a:gridCol w="2057400"/>
                <a:gridCol w="1600200"/>
                <a:gridCol w="1524000"/>
                <a:gridCol w="1447800"/>
              </a:tblGrid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HAEMOGLOBIN (gm/dl) M: 11.5-15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F: 12.5 -</a:t>
                      </a: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18</a:t>
                      </a:r>
                      <a:endParaRPr b="0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TLC  (cells /cumm)  (5000 – 10000)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ESR (mm/hr)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M&lt;10, F&lt;20</a:t>
                      </a:r>
                      <a:endParaRPr b="0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PLATELETS (1 - 4.5 </a:t>
                      </a: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lakhs)</a:t>
                      </a:r>
                      <a:endParaRPr b="0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PCV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( 37 – 45 % )</a:t>
                      </a:r>
                      <a:endParaRPr b="0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44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11.9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</a:t>
                      </a:r>
                      <a:r>
                        <a:rPr lang="en-IN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10700</a:t>
                      </a:r>
                      <a:endParaRPr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</a:t>
                      </a:r>
                      <a:r>
                        <a:rPr lang="en-IN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67</a:t>
                      </a:r>
                      <a:endParaRPr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3.49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45" name="Google Shape;345;p9"/>
          <p:cNvSpPr txBox="1"/>
          <p:nvPr/>
        </p:nvSpPr>
        <p:spPr>
          <a:xfrm>
            <a:off x="457200" y="2571750"/>
            <a:ext cx="8305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DIFFERENTIAL   LEUKOCYTE   COUNT </a:t>
            </a:r>
            <a:r>
              <a:rPr lang="en-I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(%)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6" name="Google Shape;346;p9"/>
          <p:cNvGraphicFramePr/>
          <p:nvPr/>
        </p:nvGraphicFramePr>
        <p:xfrm>
          <a:off x="228600" y="3543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{7B251D96-BE33-479B-A769-62268DAB3CBB}</a:tableStyleId>
              </a:tblPr>
              <a:tblGrid>
                <a:gridCol w="1752600"/>
                <a:gridCol w="1905000"/>
                <a:gridCol w="1600200"/>
                <a:gridCol w="1752600"/>
                <a:gridCol w="1676400"/>
              </a:tblGrid>
              <a:tr h="7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POLYMORPHS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(40-60)</a:t>
                      </a:r>
                      <a:endParaRPr b="0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LYMPHOCYTES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(20-30)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BASOPHILLS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(0-1)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EOSINOPHILS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(1-4)</a:t>
                      </a:r>
                      <a:endParaRPr b="0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MONOCYTES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(1-2)</a:t>
                      </a:r>
                      <a:endParaRPr b="0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5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62</a:t>
                      </a:r>
                      <a:endParaRPr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35</a:t>
                      </a:r>
                      <a:endParaRPr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47" name="Google Shape;347;p9"/>
          <p:cNvSpPr txBox="1"/>
          <p:nvPr/>
        </p:nvSpPr>
        <p:spPr>
          <a:xfrm>
            <a:off x="1475656" y="195486"/>
            <a:ext cx="655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HAEMATOLOGICAL  TEST</a:t>
            </a:r>
            <a:endParaRPr sz="32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