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ntelsoftwaresites.secure.force.com/devclou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kS25ZdzsI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../word/media/image4.svg"/></Relationships>
</file>

<file path=ppt/slides/_rels/slide8.xml.rels><?xml version="1.0" encoding="UTF-8" standalone="yes"?>
<Relationships xmlns="http://schemas.openxmlformats.org/package/2006/relationships"><Relationship Id="rId12" Type="http://schemas.openxmlformats.org/officeDocument/2006/relationships/hyperlink" Target="https://devcloud.intel.com/datacenter/learn/getting-starte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0" Type="http://schemas.openxmlformats.org/officeDocument/2006/relationships/image" Target="../../word/media/image40.svg"/></Relationships>
</file>

<file path=ppt/slides/_rels/slide9.xml.rels><?xml version="1.0" encoding="UTF-8" standalone="yes"?>
<Relationships xmlns="http://schemas.openxmlformats.org/package/2006/relationships"><Relationship Id="rId12" Type="http://schemas.openxmlformats.org/officeDocument/2006/relationships/hyperlink" Target="https://devcloud.intel.com/datacenter/learn/getting-starte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0" Type="http://schemas.openxmlformats.org/officeDocument/2006/relationships/image" Target="../../word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Intel </a:t>
            </a:r>
            <a:r>
              <a:rPr lang="en-US" dirty="0" err="1" smtClean="0"/>
              <a:t>DevCloud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5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onnected </a:t>
            </a:r>
            <a:r>
              <a:rPr lang="en-US" dirty="0"/>
              <a:t>to </a:t>
            </a:r>
            <a:r>
              <a:rPr lang="en-US" dirty="0" err="1" smtClean="0"/>
              <a:t>DevCloud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60" y="1654278"/>
            <a:ext cx="8915400" cy="3777622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ignup </a:t>
            </a:r>
            <a:r>
              <a:rPr lang="en-US" dirty="0"/>
              <a:t>successfully for </a:t>
            </a:r>
            <a:r>
              <a:rPr lang="en-US" dirty="0" err="1" smtClean="0"/>
              <a:t>DevCloud</a:t>
            </a:r>
            <a:r>
              <a:rPr lang="en-US" dirty="0" smtClean="0"/>
              <a:t> =&gt; receive </a:t>
            </a:r>
            <a:r>
              <a:rPr lang="en-US" dirty="0"/>
              <a:t>your credentials to your registered email address.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Do not lose this email.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033" y="2684206"/>
            <a:ext cx="7290618" cy="4173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1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to </a:t>
            </a:r>
            <a:r>
              <a:rPr lang="en-US" dirty="0" err="1"/>
              <a:t>DevCloud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851" y="1713492"/>
            <a:ext cx="8915400" cy="3777622"/>
          </a:xfrm>
        </p:spPr>
        <p:txBody>
          <a:bodyPr/>
          <a:lstStyle/>
          <a:p>
            <a:r>
              <a:rPr lang="en-US" dirty="0"/>
              <a:t>By clicking on the Intel </a:t>
            </a:r>
            <a:r>
              <a:rPr lang="en-US" dirty="0" err="1"/>
              <a:t>DevCloud</a:t>
            </a:r>
            <a:r>
              <a:rPr lang="en-US" dirty="0"/>
              <a:t> home page, you will be redirected to the following page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selecting connect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you have two approaches to access </a:t>
            </a:r>
            <a:r>
              <a:rPr lang="en-US" dirty="0" err="1"/>
              <a:t>DevCloud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83508" y="2352388"/>
            <a:ext cx="4505633" cy="152643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22504" y="4461387"/>
            <a:ext cx="4827639" cy="22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) Connect with Jupiter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02" y="1661651"/>
            <a:ext cx="8915400" cy="4768645"/>
          </a:xfrm>
        </p:spPr>
        <p:txBody>
          <a:bodyPr>
            <a:normAutofit/>
          </a:bodyPr>
          <a:lstStyle/>
          <a:p>
            <a:r>
              <a:rPr lang="en-US" dirty="0" smtClean="0"/>
              <a:t>Click </a:t>
            </a:r>
            <a:r>
              <a:rPr lang="en-US" dirty="0"/>
              <a:t>on one-click login, wait for a moment and let the </a:t>
            </a:r>
            <a:r>
              <a:rPr lang="en-US" dirty="0" err="1"/>
              <a:t>Jupyter</a:t>
            </a:r>
            <a:r>
              <a:rPr lang="en-US" dirty="0"/>
              <a:t> Lab environment to come up. Afterwards, you can see the interface like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is </a:t>
            </a:r>
            <a:r>
              <a:rPr lang="en-US" dirty="0" err="1"/>
              <a:t>Welcom.ipynb</a:t>
            </a:r>
            <a:r>
              <a:rPr lang="en-US" dirty="0"/>
              <a:t> in your home folder. It is very helpful tutorial to get familiar with </a:t>
            </a:r>
            <a:r>
              <a:rPr lang="en-US" dirty="0" err="1"/>
              <a:t>Jupyter</a:t>
            </a:r>
            <a:r>
              <a:rPr lang="en-US" dirty="0"/>
              <a:t> Notebook in </a:t>
            </a:r>
            <a:r>
              <a:rPr lang="en-US" dirty="0" err="1"/>
              <a:t>DevCLoud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46988" y="2365304"/>
            <a:ext cx="6331974" cy="26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find detailed documentation on using the </a:t>
            </a:r>
            <a:r>
              <a:rPr lang="en-US" dirty="0" err="1"/>
              <a:t>JupyterLab</a:t>
            </a:r>
            <a:r>
              <a:rPr lang="en-US" dirty="0"/>
              <a:t> software at jupyter.org. </a:t>
            </a:r>
            <a:endParaRPr lang="en-US" dirty="0" smtClean="0"/>
          </a:p>
          <a:p>
            <a:r>
              <a:rPr lang="en-US" dirty="0" smtClean="0"/>
              <a:t>Nutshell ;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When you see cells like below (the line that begins with </a:t>
            </a:r>
            <a:r>
              <a:rPr lang="en-US" b="1" dirty="0"/>
              <a:t>!echo "Running..."</a:t>
            </a:r>
            <a:r>
              <a:rPr lang="en-US" dirty="0"/>
              <a:t>), this is code that you can run.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you mouse-click on the cell, you will be able to edit the code.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While you are in the cell, press </a:t>
            </a:r>
            <a:r>
              <a:rPr lang="en-US" b="1" dirty="0" err="1" smtClean="0"/>
              <a:t>Ctrl+Enter</a:t>
            </a:r>
            <a:r>
              <a:rPr lang="en-US" b="1" dirty="0" smtClean="0"/>
              <a:t> </a:t>
            </a:r>
            <a:r>
              <a:rPr lang="en-US" dirty="0" smtClean="0"/>
              <a:t>to run the code in the cell.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 the top-right corner of the page, the indicator will change to . This means that the kernel is busy.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If the code begins with "!", it will run in the Bash shell. Otherwise, it is treated as Python code.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75935" y="5744497"/>
            <a:ext cx="8944898" cy="8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Anything </a:t>
            </a:r>
            <a:r>
              <a:rPr lang="en-US" dirty="0"/>
              <a:t>that we want to run on </a:t>
            </a:r>
            <a:r>
              <a:rPr lang="en-US" dirty="0" err="1"/>
              <a:t>DevCloud</a:t>
            </a:r>
            <a:r>
              <a:rPr lang="en-US" dirty="0"/>
              <a:t> is a job </a:t>
            </a:r>
            <a:endParaRPr lang="en-US" dirty="0" smtClean="0"/>
          </a:p>
          <a:p>
            <a:pPr lvl="1"/>
            <a:r>
              <a:rPr lang="en-US" dirty="0" smtClean="0"/>
              <a:t>training </a:t>
            </a:r>
            <a:r>
              <a:rPr lang="en-US" dirty="0"/>
              <a:t>a neural </a:t>
            </a:r>
            <a:r>
              <a:rPr lang="en-US" dirty="0" smtClean="0"/>
              <a:t>network, compiling </a:t>
            </a:r>
            <a:r>
              <a:rPr lang="en-US" dirty="0"/>
              <a:t>C++ code, and running an application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Basic Job Submission: </a:t>
            </a:r>
            <a:endParaRPr lang="en-US" dirty="0"/>
          </a:p>
          <a:p>
            <a:r>
              <a:rPr lang="en-US" dirty="0"/>
              <a:t>The job queue is the only method for accessing the full capacity of the computing resources available on the </a:t>
            </a:r>
            <a:r>
              <a:rPr lang="en-US" dirty="0" err="1"/>
              <a:t>DevCloud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submit a job, we need to create </a:t>
            </a:r>
            <a:r>
              <a:rPr lang="en-US" b="1" dirty="0"/>
              <a:t>Job Script</a:t>
            </a:r>
            <a:r>
              <a:rPr lang="en-US" dirty="0"/>
              <a:t> in Bash first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Job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line of </a:t>
            </a:r>
            <a:r>
              <a:rPr lang="en-US" dirty="0" smtClean="0"/>
              <a:t>script </a:t>
            </a:r>
            <a:r>
              <a:rPr lang="en-US" dirty="0"/>
              <a:t>should contain the following code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smtClean="0"/>
              <a:t>changes </a:t>
            </a:r>
            <a:r>
              <a:rPr lang="en-US" dirty="0"/>
              <a:t>the working directory to the directory where the script is located.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rest of script can be a regular Bash script.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an empty line at the end of the file; otherwise the last command will not run.</a:t>
            </a:r>
          </a:p>
          <a:p>
            <a:r>
              <a:rPr lang="en-US" dirty="0" smtClean="0"/>
              <a:t>only </a:t>
            </a:r>
            <a:r>
              <a:rPr lang="en-US" dirty="0"/>
              <a:t>Bash job scripts are supported.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to run a Python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the corresponding Python launch line to your Bash job script. For example: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52916" y="2551471"/>
            <a:ext cx="2976102" cy="43780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311012" y="5331543"/>
            <a:ext cx="3878825" cy="6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Submitting a Job to the Queue: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3208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ubmit </a:t>
            </a:r>
            <a:r>
              <a:rPr lang="en-US" dirty="0"/>
              <a:t>your job script </a:t>
            </a:r>
            <a:r>
              <a:rPr lang="en-US" dirty="0" smtClean="0"/>
              <a:t>: !</a:t>
            </a:r>
            <a:r>
              <a:rPr lang="en-US" dirty="0" err="1"/>
              <a:t>qsub</a:t>
            </a:r>
            <a:r>
              <a:rPr lang="en-US" dirty="0"/>
              <a:t> &lt;name of your job script&gt;</a:t>
            </a:r>
          </a:p>
          <a:p>
            <a:r>
              <a:rPr lang="en-US" dirty="0"/>
              <a:t>S</a:t>
            </a:r>
            <a:r>
              <a:rPr lang="en-US" dirty="0" smtClean="0"/>
              <a:t>ubmitting </a:t>
            </a:r>
            <a:r>
              <a:rPr lang="en-US" dirty="0"/>
              <a:t>a job can be done through a job script file. </a:t>
            </a:r>
            <a:endParaRPr lang="en-US" dirty="0" smtClean="0"/>
          </a:p>
          <a:p>
            <a:r>
              <a:rPr lang="en-US" dirty="0" smtClean="0"/>
              <a:t>For Python </a:t>
            </a:r>
            <a:r>
              <a:rPr lang="en-US" dirty="0"/>
              <a:t>application, ‘my_application.py’. Suppose that </a:t>
            </a:r>
            <a:r>
              <a:rPr lang="en-US" dirty="0" smtClean="0"/>
              <a:t>the application 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sz="1200" dirty="0"/>
              <a:t>Imports some Python modules,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Loads a dataset,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Sets up a neural network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Trains it, and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Writes the resultant model weights into a file. </a:t>
            </a:r>
          </a:p>
          <a:p>
            <a:r>
              <a:rPr lang="en-US" dirty="0"/>
              <a:t>S</a:t>
            </a:r>
            <a:r>
              <a:rPr lang="en-US" dirty="0" smtClean="0"/>
              <a:t>ubmit Python </a:t>
            </a:r>
            <a:r>
              <a:rPr lang="en-US" dirty="0"/>
              <a:t>application as a job to the queue.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same folder, use your favorite text editor and create a file “</a:t>
            </a:r>
            <a:r>
              <a:rPr lang="en-US" dirty="0" err="1"/>
              <a:t>myjob</a:t>
            </a:r>
            <a:r>
              <a:rPr lang="en-US" dirty="0"/>
              <a:t>” script.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you can use %%</a:t>
            </a:r>
            <a:r>
              <a:rPr lang="en-US" dirty="0" err="1"/>
              <a:t>writefile</a:t>
            </a:r>
            <a:r>
              <a:rPr lang="en-US" dirty="0"/>
              <a:t> &lt;name of your file&gt; to create a new file in </a:t>
            </a:r>
            <a:r>
              <a:rPr lang="en-US" dirty="0" err="1"/>
              <a:t>Jupyter</a:t>
            </a:r>
            <a:r>
              <a:rPr lang="en-US" dirty="0"/>
              <a:t> cell. Then add the following two lines: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9503" y="5255908"/>
            <a:ext cx="7411065" cy="954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439" y="5390724"/>
            <a:ext cx="5297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C</a:t>
            </a:r>
            <a:r>
              <a:rPr lang="en-US" sz="800" dirty="0" smtClean="0">
                <a:solidFill>
                  <a:srgbClr val="7030A0"/>
                </a:solidFill>
              </a:rPr>
              <a:t>reates </a:t>
            </a:r>
            <a:r>
              <a:rPr lang="en-US" sz="800" dirty="0">
                <a:solidFill>
                  <a:srgbClr val="7030A0"/>
                </a:solidFill>
              </a:rPr>
              <a:t>a file with name in front of it and then writes all the lines after the command to the file.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3439" y="5549575"/>
            <a:ext cx="4977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E</a:t>
            </a:r>
            <a:r>
              <a:rPr lang="en-US" sz="800" dirty="0" smtClean="0">
                <a:solidFill>
                  <a:srgbClr val="7030A0"/>
                </a:solidFill>
              </a:rPr>
              <a:t>nsures </a:t>
            </a:r>
            <a:r>
              <a:rPr lang="en-US" sz="800" dirty="0">
                <a:solidFill>
                  <a:srgbClr val="7030A0"/>
                </a:solidFill>
              </a:rPr>
              <a:t>that the script runs in the same directory as where you have submitted it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3439" y="5732984"/>
            <a:ext cx="48640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Runs </a:t>
            </a:r>
            <a:r>
              <a:rPr lang="en-US" sz="8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Python application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4330" y="6267373"/>
            <a:ext cx="329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Now submit this job :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996377" y="6226913"/>
            <a:ext cx="139704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qsub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myjob</a:t>
            </a:r>
            <a:endParaRPr lang="en-US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6768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5658" y="6273775"/>
            <a:ext cx="34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 of the job </a:t>
            </a:r>
            <a:r>
              <a:rPr lang="en-US" sz="1100" dirty="0" smtClean="0"/>
              <a:t>:     </a:t>
            </a:r>
            <a:r>
              <a:rPr lang="en-US" sz="1400" dirty="0"/>
              <a:t>[numbers].</a:t>
            </a:r>
            <a:r>
              <a:rPr lang="en-US" sz="1400" dirty="0" err="1"/>
              <a:t>cXXX</a:t>
            </a:r>
            <a:r>
              <a:rPr lang="en-US" sz="1400" dirty="0"/>
              <a:t>"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37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Queue </a:t>
            </a: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the </a:t>
            </a:r>
            <a:r>
              <a:rPr lang="en-US" dirty="0"/>
              <a:t>job has been placed in the queue, you can find the current status of the job by </a:t>
            </a:r>
            <a:r>
              <a:rPr lang="en-US" dirty="0" smtClean="0"/>
              <a:t>running the </a:t>
            </a:r>
            <a:r>
              <a:rPr lang="en-US" dirty="0"/>
              <a:t>following command in a cell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56" y="4226743"/>
            <a:ext cx="8769783" cy="12951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959646" y="5188330"/>
            <a:ext cx="221226" cy="30387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67567" y="4165522"/>
            <a:ext cx="37977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R: </a:t>
            </a:r>
            <a:r>
              <a:rPr lang="en-US" sz="1000" dirty="0" err="1" smtClean="0"/>
              <a:t>Runnig</a:t>
            </a:r>
            <a:endParaRPr lang="en-US" sz="1000" dirty="0" smtClean="0"/>
          </a:p>
          <a:p>
            <a:r>
              <a:rPr lang="en-US" sz="1000" dirty="0" smtClean="0"/>
              <a:t>E: Error or a transition to a normal job</a:t>
            </a:r>
          </a:p>
          <a:p>
            <a:r>
              <a:rPr lang="en-US" sz="1000" dirty="0" smtClean="0"/>
              <a:t>Q: Queued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9579078" y="3985321"/>
            <a:ext cx="2435942" cy="914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job </a:t>
            </a:r>
            <a:r>
              <a:rPr lang="en-US" dirty="0"/>
              <a:t>is </a:t>
            </a:r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Output: </a:t>
            </a:r>
            <a:r>
              <a:rPr lang="en-US" dirty="0"/>
              <a:t>[Job Name].o[Job ID].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myjob.o12345</a:t>
            </a:r>
          </a:p>
          <a:p>
            <a:pPr lvl="1"/>
            <a:r>
              <a:rPr lang="en-US" dirty="0" smtClean="0"/>
              <a:t>Error: </a:t>
            </a:r>
            <a:r>
              <a:rPr lang="en-US" dirty="0"/>
              <a:t>[Job Name].e[Job ID].  </a:t>
            </a:r>
            <a:r>
              <a:rPr lang="en-US" dirty="0" smtClean="0"/>
              <a:t>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myjob.e12345</a:t>
            </a:r>
          </a:p>
          <a:p>
            <a:endParaRPr lang="en-US" dirty="0" smtClean="0"/>
          </a:p>
          <a:p>
            <a:r>
              <a:rPr lang="en-US" dirty="0" smtClean="0"/>
              <a:t>[Job Name]: the </a:t>
            </a:r>
            <a:r>
              <a:rPr lang="en-US" dirty="0"/>
              <a:t>script name, or a </a:t>
            </a:r>
            <a:r>
              <a:rPr lang="en-US" dirty="0" smtClean="0"/>
              <a:t>custom name.</a:t>
            </a:r>
          </a:p>
          <a:p>
            <a:r>
              <a:rPr lang="en-US" dirty="0" smtClean="0"/>
              <a:t>[</a:t>
            </a:r>
            <a:r>
              <a:rPr lang="en-US" dirty="0"/>
              <a:t>Job </a:t>
            </a:r>
            <a:r>
              <a:rPr lang="en-US" dirty="0" smtClean="0"/>
              <a:t>ID]: the </a:t>
            </a:r>
            <a:r>
              <a:rPr lang="en-US" dirty="0"/>
              <a:t>number </a:t>
            </a:r>
            <a:r>
              <a:rPr lang="en-US" dirty="0" smtClean="0"/>
              <a:t>that got </a:t>
            </a:r>
            <a:r>
              <a:rPr lang="en-US" dirty="0"/>
              <a:t>from the output of </a:t>
            </a:r>
            <a:r>
              <a:rPr lang="en-US" dirty="0" smtClean="0"/>
              <a:t>the </a:t>
            </a:r>
            <a:r>
              <a:rPr lang="en-US" dirty="0" err="1" smtClean="0"/>
              <a:t>qsub</a:t>
            </a:r>
            <a:r>
              <a:rPr lang="en-US" dirty="0" smtClean="0"/>
              <a:t> command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%cat command: see </a:t>
            </a:r>
            <a:r>
              <a:rPr lang="en-US" dirty="0"/>
              <a:t>the content of a </a:t>
            </a:r>
            <a:r>
              <a:rPr lang="en-US" dirty="0" smtClean="0"/>
              <a:t>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41" y="5396066"/>
            <a:ext cx="1655814" cy="3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</a:t>
            </a:r>
            <a:r>
              <a:rPr lang="en-US" dirty="0" err="1" smtClean="0"/>
              <a:t>sub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US" dirty="0" err="1"/>
              <a:t>qsub</a:t>
            </a:r>
            <a:r>
              <a:rPr lang="en-US" dirty="0"/>
              <a:t> &lt;</a:t>
            </a:r>
            <a:r>
              <a:rPr lang="en-US" dirty="0" smtClean="0"/>
              <a:t>file&gt;command can </a:t>
            </a:r>
            <a:r>
              <a:rPr lang="en-US" dirty="0"/>
              <a:t>take a variety of parameters that </a:t>
            </a:r>
            <a:r>
              <a:rPr lang="en-US" dirty="0" smtClean="0"/>
              <a:t>we </a:t>
            </a:r>
            <a:r>
              <a:rPr lang="en-US" dirty="0"/>
              <a:t>can set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2060"/>
                </a:solidFill>
              </a:rPr>
              <a:t>Above command </a:t>
            </a:r>
            <a:r>
              <a:rPr lang="en-US" dirty="0">
                <a:solidFill>
                  <a:srgbClr val="002060"/>
                </a:solidFill>
              </a:rPr>
              <a:t>requests a wall clock time limit of 24 hours and </a:t>
            </a:r>
            <a:r>
              <a:rPr lang="en-US" dirty="0" smtClean="0">
                <a:solidFill>
                  <a:srgbClr val="002060"/>
                </a:solidFill>
              </a:rPr>
              <a:t>passes    a </a:t>
            </a:r>
            <a:r>
              <a:rPr lang="en-US" dirty="0">
                <a:solidFill>
                  <a:srgbClr val="002060"/>
                </a:solidFill>
              </a:rPr>
              <a:t>command </a:t>
            </a:r>
            <a:r>
              <a:rPr lang="en-US" dirty="0" smtClean="0">
                <a:solidFill>
                  <a:srgbClr val="002060"/>
                </a:solidFill>
              </a:rPr>
              <a:t>line argument </a:t>
            </a:r>
            <a:r>
              <a:rPr lang="en-US" dirty="0">
                <a:solidFill>
                  <a:srgbClr val="002060"/>
                </a:solidFill>
              </a:rPr>
              <a:t>equal to "13.2" to the 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12" y="2870559"/>
            <a:ext cx="68580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</a:t>
            </a:r>
            <a:r>
              <a:rPr lang="en-US" dirty="0"/>
              <a:t>the fundamentals of </a:t>
            </a:r>
            <a:r>
              <a:rPr lang="en-US" dirty="0" err="1" smtClean="0"/>
              <a:t>DevCloud</a:t>
            </a:r>
            <a:r>
              <a:rPr lang="en-US" dirty="0" smtClean="0"/>
              <a:t>.</a:t>
            </a:r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access to hardware platforms hosted in Intel’s cloud environment.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45" y="3484663"/>
            <a:ext cx="36576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484663"/>
            <a:ext cx="3305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DevCloud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compute intensive and time consuming program</a:t>
            </a:r>
          </a:p>
          <a:p>
            <a:pPr marL="685800" lvl="1"/>
            <a:endParaRPr lang="en-US" dirty="0" smtClean="0"/>
          </a:p>
          <a:p>
            <a:pPr marL="685800" lvl="1"/>
            <a:r>
              <a:rPr lang="en-US" dirty="0" smtClean="0"/>
              <a:t>Machine learning model for image classification</a:t>
            </a:r>
          </a:p>
          <a:p>
            <a:pPr marL="1085850" lvl="2"/>
            <a:r>
              <a:rPr lang="en-US" dirty="0"/>
              <a:t>T</a:t>
            </a:r>
            <a:r>
              <a:rPr lang="en-US" dirty="0" smtClean="0"/>
              <a:t>raining phase : need more than several hours and it will be more challenge  for large date sets</a:t>
            </a:r>
          </a:p>
          <a:p>
            <a:pPr marL="1543050" lvl="3"/>
            <a:r>
              <a:rPr lang="en-US" dirty="0" smtClean="0"/>
              <a:t>Compute intensive : need </a:t>
            </a:r>
            <a:r>
              <a:rPr lang="en-US" dirty="0" err="1" smtClean="0"/>
              <a:t>powerfull</a:t>
            </a:r>
            <a:r>
              <a:rPr lang="en-US" dirty="0" smtClean="0"/>
              <a:t> CPU and also GPU</a:t>
            </a:r>
          </a:p>
          <a:p>
            <a:pPr marL="1314450" lvl="3" indent="0">
              <a:buNone/>
            </a:pPr>
            <a:r>
              <a:rPr lang="en-US" dirty="0" smtClean="0"/>
              <a:t>                                         FPGA also can accelerate the model</a:t>
            </a:r>
          </a:p>
          <a:p>
            <a:pPr marL="685800" lvl="1"/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29" y="4886479"/>
            <a:ext cx="4878542" cy="14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DevCloud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/>
              <a:t>a Linux-based head node of a batch </a:t>
            </a:r>
            <a:r>
              <a:rPr lang="en-US" dirty="0" smtClean="0"/>
              <a:t>farm.</a:t>
            </a:r>
          </a:p>
          <a:p>
            <a:r>
              <a:rPr lang="en-US" dirty="0" smtClean="0"/>
              <a:t>Set up </a:t>
            </a:r>
            <a:r>
              <a:rPr lang="en-US" dirty="0"/>
              <a:t>your code and data, compile, and submit jobs to a queue. 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/>
              <a:t>the queued job completes, your results will be in your home folder.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Benefit</a:t>
            </a:r>
          </a:p>
          <a:p>
            <a:pPr lvl="1"/>
            <a:r>
              <a:rPr lang="en-US" dirty="0" smtClean="0"/>
              <a:t>Nothing </a:t>
            </a:r>
            <a:r>
              <a:rPr lang="en-US" dirty="0"/>
              <a:t>stops you from running your models </a:t>
            </a:r>
          </a:p>
          <a:p>
            <a:pPr lvl="1"/>
            <a:r>
              <a:rPr lang="en-US" dirty="0" smtClean="0"/>
              <a:t>Run the models within minutes through powerful CPU, GPU, or FPGA.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4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use </a:t>
            </a:r>
            <a:r>
              <a:rPr lang="en-US" dirty="0" err="1" smtClean="0"/>
              <a:t>DevCloud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8187"/>
            <a:ext cx="8915400" cy="4866968"/>
          </a:xfrm>
        </p:spPr>
        <p:txBody>
          <a:bodyPr>
            <a:normAutofit/>
          </a:bodyPr>
          <a:lstStyle/>
          <a:p>
            <a:r>
              <a:rPr lang="en-US" dirty="0"/>
              <a:t>Developers, data scientists, professors, students, start-ups and others can request access for full access to the latest Intel CPUs, GPUs, and FPGAs, Intel </a:t>
            </a:r>
            <a:r>
              <a:rPr lang="en-US" dirty="0" err="1"/>
              <a:t>oneAPI</a:t>
            </a:r>
            <a:r>
              <a:rPr lang="en-US" dirty="0"/>
              <a:t> Toolkits, and the new  programming language, Data Parallel C++ (DPC++).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>
                <a:solidFill>
                  <a:srgbClr val="002060"/>
                </a:solidFill>
              </a:rPr>
              <a:t>Access </a:t>
            </a:r>
            <a:r>
              <a:rPr lang="en-US" b="1" dirty="0">
                <a:solidFill>
                  <a:srgbClr val="002060"/>
                </a:solidFill>
              </a:rPr>
              <a:t>is free for 120 days with the possibility of an </a:t>
            </a:r>
            <a:r>
              <a:rPr lang="en-US" b="1" dirty="0" smtClean="0">
                <a:solidFill>
                  <a:srgbClr val="002060"/>
                </a:solidFill>
              </a:rPr>
              <a:t>extension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The </a:t>
            </a:r>
            <a:r>
              <a:rPr lang="en-US" dirty="0"/>
              <a:t>link </a:t>
            </a:r>
            <a:r>
              <a:rPr lang="en-US" dirty="0" smtClean="0"/>
              <a:t>of </a:t>
            </a:r>
            <a:r>
              <a:rPr lang="en-US" dirty="0"/>
              <a:t>request </a:t>
            </a:r>
            <a:r>
              <a:rPr lang="en-US" dirty="0" smtClean="0"/>
              <a:t>access: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>
                <a:hlinkClick r:id="rId2"/>
              </a:rPr>
              <a:t>https://intelsoftwaresites.secure.force.com/devcloud/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63" y="4683812"/>
            <a:ext cx="1994304" cy="621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199" y="2902790"/>
            <a:ext cx="2884178" cy="16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1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</a:t>
            </a:r>
            <a:r>
              <a:rPr lang="en-US" dirty="0" err="1"/>
              <a:t>Devcloud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61" y="1573161"/>
            <a:ext cx="8915400" cy="3777622"/>
          </a:xfrm>
        </p:spPr>
        <p:txBody>
          <a:bodyPr>
            <a:norm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luster of </a:t>
            </a:r>
            <a:r>
              <a:rPr lang="en-US" b="1" dirty="0"/>
              <a:t>Intel® Xeon® Scalable Processors connected to GPUs and FGAs</a:t>
            </a:r>
            <a:r>
              <a:rPr lang="en-US" b="1" dirty="0" smtClean="0"/>
              <a:t>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aking </a:t>
            </a:r>
            <a:r>
              <a:rPr lang="en-US" dirty="0"/>
              <a:t>advantage of multiple types of architectures is a challenge for developers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eparate </a:t>
            </a:r>
            <a:r>
              <a:rPr lang="en-US" dirty="0"/>
              <a:t>tools are required for each architecture and code reuse is limited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DevCloud</a:t>
            </a:r>
            <a:r>
              <a:rPr lang="en-US" dirty="0" smtClean="0"/>
              <a:t> provides </a:t>
            </a:r>
            <a:r>
              <a:rPr lang="en-US" dirty="0"/>
              <a:t>access to precompiled software optimized for Intel® architecture. </a:t>
            </a:r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/>
              <a:t>provided a unified, cross-architecture programming model called </a:t>
            </a:r>
            <a:r>
              <a:rPr lang="en-US" dirty="0" err="1"/>
              <a:t>oneAPI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 R</a:t>
            </a:r>
            <a:r>
              <a:rPr lang="en-US" dirty="0" smtClean="0"/>
              <a:t>educe </a:t>
            </a:r>
            <a:r>
              <a:rPr lang="en-US" dirty="0"/>
              <a:t>programming </a:t>
            </a:r>
            <a:r>
              <a:rPr lang="en-US" dirty="0" smtClean="0"/>
              <a:t>complexity.</a:t>
            </a:r>
          </a:p>
          <a:p>
            <a:pPr lvl="1"/>
            <a:r>
              <a:rPr lang="en-US" dirty="0" smtClean="0"/>
              <a:t> Minimize </a:t>
            </a:r>
            <a:r>
              <a:rPr lang="en-US" dirty="0"/>
              <a:t>the barriers to adopt new innovative hardware </a:t>
            </a:r>
            <a:r>
              <a:rPr lang="en-US" dirty="0" smtClean="0"/>
              <a:t>technology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   </a:t>
            </a:r>
            <a:r>
              <a:rPr lang="en-US" b="1" dirty="0" err="1" smtClean="0">
                <a:solidFill>
                  <a:srgbClr val="002060"/>
                </a:solidFill>
              </a:rPr>
              <a:t>oneAPI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toolkit is available on the </a:t>
            </a:r>
            <a:r>
              <a:rPr lang="en-US" b="1" dirty="0" err="1" smtClean="0">
                <a:solidFill>
                  <a:srgbClr val="002060"/>
                </a:solidFill>
              </a:rPr>
              <a:t>DevCloud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09" y="5174366"/>
            <a:ext cx="4517923" cy="15117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273845" y="6223819"/>
            <a:ext cx="3797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hlinkClick r:id="rId3"/>
              </a:rPr>
              <a:t>https://www.youtube.com/watch?v=sLkS25ZdzsI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412" y="5194216"/>
            <a:ext cx="1115620" cy="9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</a:t>
            </a:r>
            <a:r>
              <a:rPr lang="en-US" dirty="0" err="1" smtClean="0"/>
              <a:t>DevCloud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cluster consists of multiple compute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compute nodes</a:t>
            </a:r>
          </a:p>
          <a:p>
            <a:pPr lvl="1"/>
            <a:r>
              <a:rPr lang="en-US" dirty="0" smtClean="0"/>
              <a:t>storage servers</a:t>
            </a:r>
          </a:p>
          <a:p>
            <a:pPr lvl="1"/>
            <a:r>
              <a:rPr lang="en-US" dirty="0" smtClean="0"/>
              <a:t>login node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6"/>
          <p:cNvPicPr/>
          <p:nvPr/>
        </p:nvPicPr>
        <p:blipFill>
          <a:blip r:embed="rId2">
            <a:extLs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4601496" y="3075039"/>
            <a:ext cx="7204588" cy="33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the </a:t>
            </a:r>
            <a:r>
              <a:rPr lang="en-US" dirty="0" err="1" smtClean="0"/>
              <a:t>DevCloud</a:t>
            </a:r>
            <a:r>
              <a:rPr lang="en-US" dirty="0" smtClean="0"/>
              <a:t>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987" y="1830907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a </a:t>
            </a:r>
            <a:r>
              <a:rPr lang="en-US" dirty="0" err="1"/>
              <a:t>Jupyter</a:t>
            </a:r>
            <a:r>
              <a:rPr lang="en-US" dirty="0"/>
              <a:t> Notebook session directly on one of the compute </a:t>
            </a:r>
            <a:r>
              <a:rPr lang="en-US" dirty="0" smtClean="0"/>
              <a:t>nodes.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uns </a:t>
            </a:r>
            <a:r>
              <a:rPr lang="en-US" dirty="0"/>
              <a:t>on one of the compute </a:t>
            </a:r>
            <a:r>
              <a:rPr lang="en-US" dirty="0" smtClean="0"/>
              <a:t>nodes. Execute </a:t>
            </a:r>
            <a:r>
              <a:rPr lang="en-US" dirty="0"/>
              <a:t>the Notebook </a:t>
            </a:r>
            <a:r>
              <a:rPr lang="en-US" dirty="0" smtClean="0"/>
              <a:t>cells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/>
              <a:t>run on an Intel Xeon Scalable processor.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may be other people connecting to your compute </a:t>
            </a:r>
            <a:r>
              <a:rPr lang="en-US" dirty="0" smtClean="0"/>
              <a:t>node =&gt; reduces </a:t>
            </a:r>
            <a:r>
              <a:rPr lang="en-US" dirty="0"/>
              <a:t>the available compute power. </a:t>
            </a: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R</a:t>
            </a:r>
            <a:r>
              <a:rPr lang="en-US" b="1" dirty="0" smtClean="0">
                <a:solidFill>
                  <a:srgbClr val="002060"/>
                </a:solidFill>
              </a:rPr>
              <a:t>eserve </a:t>
            </a:r>
            <a:r>
              <a:rPr lang="en-US" b="1" dirty="0">
                <a:solidFill>
                  <a:srgbClr val="002060"/>
                </a:solidFill>
              </a:rPr>
              <a:t>a full node for your job and even use multiple nodes at once by submitting scripts to the job queue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6"/>
          <p:cNvPicPr/>
          <p:nvPr/>
        </p:nvPicPr>
        <p:blipFill>
          <a:blip r:embed="rId2">
            <a:extLs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5895387" y="4195916"/>
            <a:ext cx="5694387" cy="2465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263" y="4333605"/>
            <a:ext cx="1115620" cy="974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9263" y="5412565"/>
            <a:ext cx="4806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hlinkClick r:id="rId12"/>
              </a:rPr>
              <a:t>https://devcloud.intel.com/datacenter/learn/getting-started/</a:t>
            </a:r>
            <a:endParaRPr lang="en-US" sz="1200" b="1" dirty="0"/>
          </a:p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5895387" y="4333604"/>
            <a:ext cx="1585452" cy="8135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33387" y="4262284"/>
            <a:ext cx="2684207" cy="6243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</a:t>
            </a:r>
            <a:r>
              <a:rPr lang="en-US" dirty="0" err="1" smtClean="0"/>
              <a:t>DevCloud</a:t>
            </a:r>
            <a:r>
              <a:rPr lang="en-US" dirty="0" smtClean="0"/>
              <a:t>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41" y="1764890"/>
            <a:ext cx="8915400" cy="3777622"/>
          </a:xfrm>
        </p:spPr>
        <p:txBody>
          <a:bodyPr/>
          <a:lstStyle/>
          <a:p>
            <a:r>
              <a:rPr lang="en-US" dirty="0"/>
              <a:t>Access the login node using an SSH client in a text-based </a:t>
            </a:r>
            <a:r>
              <a:rPr lang="en-US" dirty="0" smtClean="0"/>
              <a:t>terminal</a:t>
            </a:r>
            <a:endParaRPr lang="en-US" dirty="0"/>
          </a:p>
          <a:p>
            <a:pPr lvl="1"/>
            <a:r>
              <a:rPr lang="en-US" dirty="0" smtClean="0"/>
              <a:t>Connected </a:t>
            </a:r>
            <a:r>
              <a:rPr lang="en-US" dirty="0"/>
              <a:t>to a login node with hostname login-1. </a:t>
            </a:r>
          </a:p>
          <a:p>
            <a:pPr lvl="2"/>
            <a:r>
              <a:rPr lang="en-US" dirty="0" smtClean="0"/>
              <a:t>Only </a:t>
            </a:r>
            <a:r>
              <a:rPr lang="en-US" dirty="0"/>
              <a:t>for code development and </a:t>
            </a:r>
            <a:r>
              <a:rPr lang="en-US" dirty="0" smtClean="0"/>
              <a:t>compilation.</a:t>
            </a:r>
            <a:endParaRPr lang="en-US" dirty="0"/>
          </a:p>
          <a:p>
            <a:pPr lvl="3"/>
            <a:r>
              <a:rPr lang="en-US" dirty="0" smtClean="0"/>
              <a:t>Does </a:t>
            </a:r>
            <a:r>
              <a:rPr lang="en-US" dirty="0"/>
              <a:t>not have much compute </a:t>
            </a:r>
            <a:r>
              <a:rPr lang="en-US" dirty="0" smtClean="0"/>
              <a:t>power.</a:t>
            </a:r>
            <a:endParaRPr lang="en-US" dirty="0"/>
          </a:p>
          <a:p>
            <a:pPr lvl="3"/>
            <a:r>
              <a:rPr lang="en-US" dirty="0" smtClean="0"/>
              <a:t>There </a:t>
            </a:r>
            <a:r>
              <a:rPr lang="en-US" dirty="0"/>
              <a:t>are limitations on CPU time and RAM usage on the login </a:t>
            </a:r>
            <a:r>
              <a:rPr lang="en-US" dirty="0" smtClean="0"/>
              <a:t>node</a:t>
            </a:r>
            <a:r>
              <a:rPr lang="en-US" dirty="0"/>
              <a:t>.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workload will be killed if it exceeds the limit. </a:t>
            </a:r>
          </a:p>
          <a:p>
            <a:pPr lvl="3"/>
            <a:r>
              <a:rPr lang="en-US" dirty="0" smtClean="0"/>
              <a:t>Edit </a:t>
            </a:r>
            <a:r>
              <a:rPr lang="en-US" dirty="0"/>
              <a:t>code and compile </a:t>
            </a:r>
            <a:r>
              <a:rPr lang="en-US" dirty="0" smtClean="0"/>
              <a:t>applications.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Submit jobs to a queue for execution on compute nodes to run computational applications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Graphic 6"/>
          <p:cNvPicPr/>
          <p:nvPr/>
        </p:nvPicPr>
        <p:blipFill>
          <a:blip r:embed="rId2">
            <a:extLst>
              <a:ext uri="{96DAC541-7B7A-43D3-8B79-37D633B846F1}">
                <asvg:svgBlip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svg="http://schemas.microsoft.com/office/drawing/2016/SVG/main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3098031" y="4513007"/>
            <a:ext cx="5515897" cy="2286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12806" y="5891981"/>
            <a:ext cx="1696065" cy="79131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97362" y="5174226"/>
            <a:ext cx="985684" cy="54077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7639" y="4686819"/>
            <a:ext cx="1115620" cy="974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3928" y="5801427"/>
            <a:ext cx="3597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hlinkClick r:id="rId12"/>
              </a:rPr>
              <a:t>https://devcloud.intel.com/datacenter/learn/getting-started/</a:t>
            </a:r>
            <a:endParaRPr lang="en-US" sz="12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563</TotalTime>
  <Words>1227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Introduction to the Intel DevCloud</vt:lpstr>
      <vt:lpstr>Goal</vt:lpstr>
      <vt:lpstr>Why DevCloud</vt:lpstr>
      <vt:lpstr>Using DevCloud</vt:lpstr>
      <vt:lpstr>Who can use DevCloud?</vt:lpstr>
      <vt:lpstr>Intel Devcloud</vt:lpstr>
      <vt:lpstr>Architecture of DevCloud</vt:lpstr>
      <vt:lpstr>Access the DevCloud (I)</vt:lpstr>
      <vt:lpstr>Access the DevCloud(II)</vt:lpstr>
      <vt:lpstr>Connected to DevCloud</vt:lpstr>
      <vt:lpstr>Connected to DevCloud</vt:lpstr>
      <vt:lpstr>I ) Connect with Jupiter Notebook</vt:lpstr>
      <vt:lpstr>Jupyter Notebook Basics</vt:lpstr>
      <vt:lpstr>Job </vt:lpstr>
      <vt:lpstr>Creating a Job Script</vt:lpstr>
      <vt:lpstr>Submitting a Job to the Queue:</vt:lpstr>
      <vt:lpstr>Checking the Queue Status</vt:lpstr>
      <vt:lpstr>Getting the Result</vt:lpstr>
      <vt:lpstr>Qsub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Intel DevCloud</dc:title>
  <dc:creator>najme nazari</dc:creator>
  <cp:lastModifiedBy>najme nazari</cp:lastModifiedBy>
  <cp:revision>24</cp:revision>
  <dcterms:created xsi:type="dcterms:W3CDTF">2020-06-17T23:02:47Z</dcterms:created>
  <dcterms:modified xsi:type="dcterms:W3CDTF">2020-06-18T08:26:38Z</dcterms:modified>
</cp:coreProperties>
</file>