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6" r:id="rId3"/>
    <p:sldId id="268" r:id="rId4"/>
    <p:sldId id="308" r:id="rId5"/>
    <p:sldId id="318" r:id="rId6"/>
    <p:sldId id="309" r:id="rId7"/>
    <p:sldId id="319" r:id="rId8"/>
    <p:sldId id="310" r:id="rId9"/>
    <p:sldId id="315" r:id="rId10"/>
    <p:sldId id="312" r:id="rId11"/>
    <p:sldId id="313" r:id="rId12"/>
    <p:sldId id="314" r:id="rId13"/>
    <p:sldId id="311" r:id="rId14"/>
    <p:sldId id="262" r:id="rId15"/>
    <p:sldId id="316" r:id="rId16"/>
    <p:sldId id="317" r:id="rId17"/>
    <p:sldId id="263" r:id="rId18"/>
    <p:sldId id="306" r:id="rId19"/>
    <p:sldId id="307" r:id="rId20"/>
    <p:sldId id="264" r:id="rId21"/>
    <p:sldId id="289" r:id="rId22"/>
    <p:sldId id="321" r:id="rId23"/>
    <p:sldId id="324" r:id="rId24"/>
    <p:sldId id="325" r:id="rId25"/>
    <p:sldId id="326" r:id="rId26"/>
    <p:sldId id="267" r:id="rId27"/>
    <p:sldId id="320" r:id="rId28"/>
    <p:sldId id="261" r:id="rId29"/>
    <p:sldId id="260" r:id="rId30"/>
    <p:sldId id="3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4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4" d="100"/>
          <a:sy n="84" d="100"/>
        </p:scale>
        <p:origin x="58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02218-4B6A-41DF-B801-7A1D2CDC2197}"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5129-78B0-4022-8DFE-FC9BEEDC77B3}" type="slidenum">
              <a:rPr lang="en-US" smtClean="0"/>
              <a:t>‹#›</a:t>
            </a:fld>
            <a:endParaRPr lang="en-US"/>
          </a:p>
        </p:txBody>
      </p:sp>
    </p:spTree>
    <p:extLst>
      <p:ext uri="{BB962C8B-B14F-4D97-AF65-F5344CB8AC3E}">
        <p14:creationId xmlns:p14="http://schemas.microsoft.com/office/powerpoint/2010/main" val="1197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725129-78B0-4022-8DFE-FC9BEEDC77B3}" type="slidenum">
              <a:rPr lang="en-US" smtClean="0"/>
              <a:t>1</a:t>
            </a:fld>
            <a:endParaRPr lang="en-US"/>
          </a:p>
        </p:txBody>
      </p:sp>
    </p:spTree>
    <p:extLst>
      <p:ext uri="{BB962C8B-B14F-4D97-AF65-F5344CB8AC3E}">
        <p14:creationId xmlns:p14="http://schemas.microsoft.com/office/powerpoint/2010/main" val="2118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25129-78B0-4022-8DFE-FC9BEEDC77B3}" type="slidenum">
              <a:rPr lang="en-US" smtClean="0"/>
              <a:t>14</a:t>
            </a:fld>
            <a:endParaRPr lang="en-US"/>
          </a:p>
        </p:txBody>
      </p:sp>
    </p:spTree>
    <p:extLst>
      <p:ext uri="{BB962C8B-B14F-4D97-AF65-F5344CB8AC3E}">
        <p14:creationId xmlns:p14="http://schemas.microsoft.com/office/powerpoint/2010/main" val="315829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25129-78B0-4022-8DFE-FC9BEEDC77B3}" type="slidenum">
              <a:rPr lang="en-US" smtClean="0"/>
              <a:t>15</a:t>
            </a:fld>
            <a:endParaRPr lang="en-US"/>
          </a:p>
        </p:txBody>
      </p:sp>
    </p:spTree>
    <p:extLst>
      <p:ext uri="{BB962C8B-B14F-4D97-AF65-F5344CB8AC3E}">
        <p14:creationId xmlns:p14="http://schemas.microsoft.com/office/powerpoint/2010/main" val="1583104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25129-78B0-4022-8DFE-FC9BEEDC77B3}" type="slidenum">
              <a:rPr lang="en-US" smtClean="0"/>
              <a:t>16</a:t>
            </a:fld>
            <a:endParaRPr lang="en-US"/>
          </a:p>
        </p:txBody>
      </p:sp>
    </p:spTree>
    <p:extLst>
      <p:ext uri="{BB962C8B-B14F-4D97-AF65-F5344CB8AC3E}">
        <p14:creationId xmlns:p14="http://schemas.microsoft.com/office/powerpoint/2010/main" val="11879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25129-78B0-4022-8DFE-FC9BEEDC77B3}" type="slidenum">
              <a:rPr lang="en-US" smtClean="0"/>
              <a:t>17</a:t>
            </a:fld>
            <a:endParaRPr lang="en-US"/>
          </a:p>
        </p:txBody>
      </p:sp>
    </p:spTree>
    <p:extLst>
      <p:ext uri="{BB962C8B-B14F-4D97-AF65-F5344CB8AC3E}">
        <p14:creationId xmlns:p14="http://schemas.microsoft.com/office/powerpoint/2010/main" val="137179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6F79-C582-4476-BCA8-97E7D75C4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58092-2D5A-4987-857D-A60FBEFA3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A8E930-80A0-4ED4-8CCA-84A52DF16FDE}"/>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5" name="Footer Placeholder 4">
            <a:extLst>
              <a:ext uri="{FF2B5EF4-FFF2-40B4-BE49-F238E27FC236}">
                <a16:creationId xmlns:a16="http://schemas.microsoft.com/office/drawing/2014/main" id="{B5B3447A-F472-4E5D-A558-571FC222E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3C300-ED36-4E8B-B369-6B5327DFE7DD}"/>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180058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BEAF-826F-4D6D-8BE7-230DB9FB30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342341-BB9E-4E8C-8119-50C1CA67B3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AF9AD-C6E8-48A7-92C6-08B501A0C24C}"/>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5" name="Footer Placeholder 4">
            <a:extLst>
              <a:ext uri="{FF2B5EF4-FFF2-40B4-BE49-F238E27FC236}">
                <a16:creationId xmlns:a16="http://schemas.microsoft.com/office/drawing/2014/main" id="{0DCDF517-5B4C-4860-AE3C-216B07B0F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990DE-957D-4E24-BC25-683C5C31C7C0}"/>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190747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44856-CF78-4D5D-A845-1854947B4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10B3A6-D5EE-4E31-BDD1-F7FCDBED35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75838-B4ED-4831-B465-7D575286A9E7}"/>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5" name="Footer Placeholder 4">
            <a:extLst>
              <a:ext uri="{FF2B5EF4-FFF2-40B4-BE49-F238E27FC236}">
                <a16:creationId xmlns:a16="http://schemas.microsoft.com/office/drawing/2014/main" id="{CD826F10-A785-4B85-A702-4AA86DECC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24E51-97C1-4C62-A7C2-3235E969D46A}"/>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382431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79F-CD7B-492F-A6F1-9AB0F4070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5991BD-EA31-447A-9A6E-26F93E870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A5D91-7AE7-46CD-9247-4B21A611B063}"/>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5" name="Footer Placeholder 4">
            <a:extLst>
              <a:ext uri="{FF2B5EF4-FFF2-40B4-BE49-F238E27FC236}">
                <a16:creationId xmlns:a16="http://schemas.microsoft.com/office/drawing/2014/main" id="{51E335FB-9E41-4306-90CC-EBA4B2087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91D86-2AE5-48CA-B783-50B84284F832}"/>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321233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E4BF-EF9C-42D9-BFF6-AB5263FAC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DAFC86-3A5D-4C87-8640-6C451E412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D02D15-5B1B-4CC1-9242-DFD10EF8A2EE}"/>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5" name="Footer Placeholder 4">
            <a:extLst>
              <a:ext uri="{FF2B5EF4-FFF2-40B4-BE49-F238E27FC236}">
                <a16:creationId xmlns:a16="http://schemas.microsoft.com/office/drawing/2014/main" id="{FFDD6733-0ACA-44BB-8808-7AF3747DD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BC4A7-C892-4918-ADDE-F662B4640A27}"/>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7365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1AB4-63B6-44E5-A463-1A452799A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22549-7A08-49FD-80DB-90D4D1324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524524-F538-46BB-93E0-24AEB7050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C6A1E4-07E0-4018-93C0-CBBE4C727331}"/>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6" name="Footer Placeholder 5">
            <a:extLst>
              <a:ext uri="{FF2B5EF4-FFF2-40B4-BE49-F238E27FC236}">
                <a16:creationId xmlns:a16="http://schemas.microsoft.com/office/drawing/2014/main" id="{F019D2B0-7D93-4DD3-874C-D4BECA814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1B8E2-2C2F-469F-BE21-A3C49E026E00}"/>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306599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01D7-0DAC-42E0-9F42-41B873893D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FAC3C8-B637-48AC-A236-BBCC6BADF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ACFED-AD9D-4849-A8D0-0C05B59CB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A72165-76AA-477F-B4AB-84B50B231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BBE47-3B51-4B70-ADC9-76BDCCE44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81D016-9B52-4619-8A98-080C59FF38C1}"/>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8" name="Footer Placeholder 7">
            <a:extLst>
              <a:ext uri="{FF2B5EF4-FFF2-40B4-BE49-F238E27FC236}">
                <a16:creationId xmlns:a16="http://schemas.microsoft.com/office/drawing/2014/main" id="{A448382E-111E-4ED0-8649-0E59F038A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602F1A-653C-4D15-B5FC-14C930E3610D}"/>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116433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7C66-0008-46CC-A7E0-8D3A48B912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099957-C69D-49E2-AEE3-F6177B4A3251}"/>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4" name="Footer Placeholder 3">
            <a:extLst>
              <a:ext uri="{FF2B5EF4-FFF2-40B4-BE49-F238E27FC236}">
                <a16:creationId xmlns:a16="http://schemas.microsoft.com/office/drawing/2014/main" id="{9792A000-EA03-41E9-AE4B-0509A56358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419B53-A82F-4243-9A1F-0C17F4098658}"/>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285037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141B0-55CA-4DCE-9C53-69083C1D1042}"/>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3" name="Footer Placeholder 2">
            <a:extLst>
              <a:ext uri="{FF2B5EF4-FFF2-40B4-BE49-F238E27FC236}">
                <a16:creationId xmlns:a16="http://schemas.microsoft.com/office/drawing/2014/main" id="{2E1F8EBF-6C1B-4F93-8605-302B17E050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5619B2-0673-44B6-ACAF-215CC59AD87B}"/>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297750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CB71-5101-4F49-AD12-86F982834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99BC82-1836-484B-BBBA-CDAEB175A6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FA6ACD-9F6F-46CF-B0E9-17D9CE729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B3773-90E4-4B0A-BEA6-CF3D66C82AD5}"/>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6" name="Footer Placeholder 5">
            <a:extLst>
              <a:ext uri="{FF2B5EF4-FFF2-40B4-BE49-F238E27FC236}">
                <a16:creationId xmlns:a16="http://schemas.microsoft.com/office/drawing/2014/main" id="{9217BD3F-C978-44FB-ADA2-B523F5B22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FB6C9-8333-4AE8-B5D3-F7DD2A7930A8}"/>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265656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8E28-C77F-449D-BBEB-FF1315CBD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EB83E7-AF6C-4350-BD36-6B518F74E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E94842-EF4A-4C8F-861C-5F2934AC5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46CB7-7A50-464E-A1F4-A8E50F246E1F}"/>
              </a:ext>
            </a:extLst>
          </p:cNvPr>
          <p:cNvSpPr>
            <a:spLocks noGrp="1"/>
          </p:cNvSpPr>
          <p:nvPr>
            <p:ph type="dt" sz="half" idx="10"/>
          </p:nvPr>
        </p:nvSpPr>
        <p:spPr/>
        <p:txBody>
          <a:bodyPr/>
          <a:lstStyle/>
          <a:p>
            <a:fld id="{28E88CC7-8D31-4BB3-AD92-A85D6C711F31}" type="datetimeFigureOut">
              <a:rPr lang="en-US" smtClean="0"/>
              <a:t>8/13/2020</a:t>
            </a:fld>
            <a:endParaRPr lang="en-US"/>
          </a:p>
        </p:txBody>
      </p:sp>
      <p:sp>
        <p:nvSpPr>
          <p:cNvPr id="6" name="Footer Placeholder 5">
            <a:extLst>
              <a:ext uri="{FF2B5EF4-FFF2-40B4-BE49-F238E27FC236}">
                <a16:creationId xmlns:a16="http://schemas.microsoft.com/office/drawing/2014/main" id="{6E71F60A-644F-4DBB-8C33-1E99D69CD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A6C3F-ED18-4FBE-BBFA-0082FE95E0EE}"/>
              </a:ext>
            </a:extLst>
          </p:cNvPr>
          <p:cNvSpPr>
            <a:spLocks noGrp="1"/>
          </p:cNvSpPr>
          <p:nvPr>
            <p:ph type="sldNum" sz="quarter" idx="12"/>
          </p:nvPr>
        </p:nvSpPr>
        <p:spPr/>
        <p:txBody>
          <a:bodyPr/>
          <a:lstStyle/>
          <a:p>
            <a:fld id="{F40A1B2C-D476-40E6-AFFF-9098865C50F0}" type="slidenum">
              <a:rPr lang="en-US" smtClean="0"/>
              <a:t>‹#›</a:t>
            </a:fld>
            <a:endParaRPr lang="en-US"/>
          </a:p>
        </p:txBody>
      </p:sp>
    </p:spTree>
    <p:extLst>
      <p:ext uri="{BB962C8B-B14F-4D97-AF65-F5344CB8AC3E}">
        <p14:creationId xmlns:p14="http://schemas.microsoft.com/office/powerpoint/2010/main" val="32494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9A85B-F478-424C-8DF2-D34C87D03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5F0104-A822-43D4-8302-DDA3604B8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401A6-916E-4218-8799-BBDB7A10A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88CC7-8D31-4BB3-AD92-A85D6C711F31}" type="datetimeFigureOut">
              <a:rPr lang="en-US" smtClean="0"/>
              <a:t>8/13/2020</a:t>
            </a:fld>
            <a:endParaRPr lang="en-US"/>
          </a:p>
        </p:txBody>
      </p:sp>
      <p:sp>
        <p:nvSpPr>
          <p:cNvPr id="5" name="Footer Placeholder 4">
            <a:extLst>
              <a:ext uri="{FF2B5EF4-FFF2-40B4-BE49-F238E27FC236}">
                <a16:creationId xmlns:a16="http://schemas.microsoft.com/office/drawing/2014/main" id="{5457A6FF-88DB-411A-B4D8-205D8CB04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1BCAA-B077-4D9C-9F45-679474E07A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A1B2C-D476-40E6-AFFF-9098865C50F0}" type="slidenum">
              <a:rPr lang="en-US" smtClean="0"/>
              <a:t>‹#›</a:t>
            </a:fld>
            <a:endParaRPr lang="en-US"/>
          </a:p>
        </p:txBody>
      </p:sp>
    </p:spTree>
    <p:extLst>
      <p:ext uri="{BB962C8B-B14F-4D97-AF65-F5344CB8AC3E}">
        <p14:creationId xmlns:p14="http://schemas.microsoft.com/office/powerpoint/2010/main" val="20521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oftware.intel.com/content/www/us/en/develop/documentation/advisor-user-guide/top/intel-advisor-beta-gpu-roofline.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p1">
            <a:extLst>
              <a:ext uri="{FF2B5EF4-FFF2-40B4-BE49-F238E27FC236}">
                <a16:creationId xmlns:a16="http://schemas.microsoft.com/office/drawing/2014/main" id="{2451C63C-6404-4AFB-9DF6-79E8DE2DE71D}"/>
              </a:ext>
            </a:extLst>
          </p:cNvPr>
          <p:cNvSpPr txBox="1">
            <a:spLocks noGrp="1"/>
          </p:cNvSpPr>
          <p:nvPr/>
        </p:nvSpPr>
        <p:spPr>
          <a:xfrm>
            <a:off x="306550" y="301317"/>
            <a:ext cx="11885450" cy="166140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lvl="0" algn="ctr">
              <a:buClr>
                <a:srgbClr val="2F5496"/>
              </a:buClr>
              <a:buSzPts val="4000"/>
            </a:pPr>
            <a:r>
              <a:rPr lang="en-US" sz="4000" b="1" dirty="0">
                <a:solidFill>
                  <a:srgbClr val="2F5496"/>
                </a:solidFill>
                <a:latin typeface="Arial"/>
                <a:ea typeface="Arial"/>
                <a:cs typeface="Arial"/>
                <a:sym typeface="Arial"/>
              </a:rPr>
              <a:t>Profiling Software implementation of workload  </a:t>
            </a:r>
            <a:endParaRPr sz="4000" b="1" dirty="0">
              <a:solidFill>
                <a:srgbClr val="2F5496"/>
              </a:solidFill>
              <a:latin typeface="Arial"/>
              <a:ea typeface="Arial"/>
              <a:cs typeface="Arial"/>
              <a:sym typeface="Arial"/>
            </a:endParaRPr>
          </a:p>
        </p:txBody>
      </p:sp>
      <p:sp>
        <p:nvSpPr>
          <p:cNvPr id="6" name="Google Shape;90;p1">
            <a:extLst>
              <a:ext uri="{FF2B5EF4-FFF2-40B4-BE49-F238E27FC236}">
                <a16:creationId xmlns:a16="http://schemas.microsoft.com/office/drawing/2014/main" id="{8B01ACB8-A144-4E65-AC3F-F46D206CB059}"/>
              </a:ext>
            </a:extLst>
          </p:cNvPr>
          <p:cNvSpPr txBox="1">
            <a:spLocks noGrp="1"/>
          </p:cNvSpPr>
          <p:nvPr/>
        </p:nvSpPr>
        <p:spPr>
          <a:xfrm>
            <a:off x="784455" y="1744274"/>
            <a:ext cx="10715847" cy="391847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lgn="ctr" rtl="0">
              <a:lnSpc>
                <a:spcPct val="90000"/>
              </a:lnSpc>
              <a:spcBef>
                <a:spcPts val="0"/>
              </a:spcBef>
              <a:spcAft>
                <a:spcPts val="0"/>
              </a:spcAft>
              <a:buClr>
                <a:schemeClr val="dk1"/>
              </a:buClr>
              <a:buSzPts val="2800"/>
              <a:buNone/>
            </a:pPr>
            <a:endParaRPr b="1" dirty="0">
              <a:latin typeface="Arial"/>
              <a:ea typeface="Arial"/>
              <a:cs typeface="Arial"/>
              <a:sym typeface="Arial"/>
            </a:endParaRPr>
          </a:p>
          <a:p>
            <a:pPr marL="0" lvl="0" indent="0" algn="ctr" rtl="0">
              <a:lnSpc>
                <a:spcPct val="90000"/>
              </a:lnSpc>
              <a:spcBef>
                <a:spcPts val="1000"/>
              </a:spcBef>
              <a:spcAft>
                <a:spcPts val="0"/>
              </a:spcAft>
              <a:buClr>
                <a:schemeClr val="dk1"/>
              </a:buClr>
              <a:buSzPts val="3200"/>
              <a:buNone/>
            </a:pPr>
            <a:endParaRPr sz="3200" dirty="0">
              <a:latin typeface="Arial"/>
              <a:ea typeface="Arial"/>
              <a:cs typeface="Arial"/>
              <a:sym typeface="Arial"/>
            </a:endParaRPr>
          </a:p>
          <a:p>
            <a:pPr marL="0" lvl="0" indent="0" algn="ctr" rtl="0">
              <a:lnSpc>
                <a:spcPct val="90000"/>
              </a:lnSpc>
              <a:spcBef>
                <a:spcPts val="1000"/>
              </a:spcBef>
              <a:spcAft>
                <a:spcPts val="0"/>
              </a:spcAft>
              <a:buClr>
                <a:schemeClr val="dk1"/>
              </a:buClr>
              <a:buSzPts val="3200"/>
              <a:buNone/>
            </a:pPr>
            <a:r>
              <a:rPr lang="en-US" sz="3200" dirty="0">
                <a:latin typeface="Arial"/>
                <a:ea typeface="Arial"/>
                <a:cs typeface="Arial"/>
                <a:sym typeface="Arial"/>
              </a:rPr>
              <a:t>Presenters: </a:t>
            </a:r>
            <a:endParaRPr dirty="0"/>
          </a:p>
          <a:p>
            <a:pPr marL="0" lvl="0" indent="0" algn="ctr" rtl="0">
              <a:lnSpc>
                <a:spcPct val="90000"/>
              </a:lnSpc>
              <a:spcBef>
                <a:spcPts val="1000"/>
              </a:spcBef>
              <a:spcAft>
                <a:spcPts val="0"/>
              </a:spcAft>
              <a:buClr>
                <a:schemeClr val="dk1"/>
              </a:buClr>
              <a:buSzPts val="3200"/>
              <a:buNone/>
            </a:pPr>
            <a:r>
              <a:rPr lang="en-US" sz="3200" dirty="0" err="1">
                <a:latin typeface="Arial"/>
                <a:ea typeface="Arial"/>
                <a:cs typeface="Arial"/>
                <a:sym typeface="Arial"/>
              </a:rPr>
              <a:t>Najmeh</a:t>
            </a:r>
            <a:r>
              <a:rPr lang="en-US" sz="3200" dirty="0">
                <a:latin typeface="Arial"/>
                <a:ea typeface="Arial"/>
                <a:cs typeface="Arial"/>
                <a:sym typeface="Arial"/>
              </a:rPr>
              <a:t> Nazari</a:t>
            </a:r>
            <a:endParaRPr dirty="0"/>
          </a:p>
          <a:p>
            <a:pPr marL="0" lvl="0" indent="0" algn="ctr" rtl="0">
              <a:lnSpc>
                <a:spcPct val="90000"/>
              </a:lnSpc>
              <a:spcBef>
                <a:spcPts val="1000"/>
              </a:spcBef>
              <a:spcAft>
                <a:spcPts val="0"/>
              </a:spcAft>
              <a:buClr>
                <a:schemeClr val="dk1"/>
              </a:buClr>
              <a:buSzPts val="2800"/>
              <a:buNone/>
            </a:pPr>
            <a:r>
              <a:rPr lang="en-US" dirty="0">
                <a:latin typeface="Arial"/>
                <a:ea typeface="Arial"/>
                <a:cs typeface="Arial"/>
                <a:sym typeface="Arial"/>
              </a:rPr>
              <a:t>August 2020</a:t>
            </a:r>
            <a:endParaRPr dirty="0"/>
          </a:p>
          <a:p>
            <a:pPr marL="0" lvl="0" indent="0" algn="ctr" rtl="0">
              <a:lnSpc>
                <a:spcPct val="90000"/>
              </a:lnSpc>
              <a:spcBef>
                <a:spcPts val="1000"/>
              </a:spcBef>
              <a:spcAft>
                <a:spcPts val="0"/>
              </a:spcAft>
              <a:buClr>
                <a:schemeClr val="dk1"/>
              </a:buClr>
              <a:buSzPts val="2800"/>
              <a:buNone/>
            </a:pPr>
            <a:r>
              <a:rPr lang="en-US" b="1" dirty="0">
                <a:latin typeface="Arial"/>
                <a:ea typeface="Arial"/>
                <a:cs typeface="Arial"/>
                <a:sym typeface="Arial"/>
              </a:rPr>
              <a:t>EEC 286: Digital Systems Testing</a:t>
            </a:r>
            <a:endParaRPr dirty="0">
              <a:latin typeface="Arial"/>
              <a:ea typeface="Arial"/>
              <a:cs typeface="Arial"/>
              <a:sym typeface="Arial"/>
            </a:endParaRPr>
          </a:p>
        </p:txBody>
      </p:sp>
      <p:sp>
        <p:nvSpPr>
          <p:cNvPr id="7" name="Google Shape;91;p1">
            <a:extLst>
              <a:ext uri="{FF2B5EF4-FFF2-40B4-BE49-F238E27FC236}">
                <a16:creationId xmlns:a16="http://schemas.microsoft.com/office/drawing/2014/main" id="{1DDDBD2E-61CB-4398-B4F9-5ACC267B2825}"/>
              </a:ext>
            </a:extLst>
          </p:cNvPr>
          <p:cNvSpPr txBox="1">
            <a:spLocks noGrp="1"/>
          </p:cNvSpPr>
          <p:nvPr/>
        </p:nvSpPr>
        <p:spPr>
          <a:xfrm>
            <a:off x="8757102" y="6274999"/>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8" name="Google Shape;92;p1">
            <a:extLst>
              <a:ext uri="{FF2B5EF4-FFF2-40B4-BE49-F238E27FC236}">
                <a16:creationId xmlns:a16="http://schemas.microsoft.com/office/drawing/2014/main" id="{09ED1BA2-D561-47F8-9122-DD8E32F039AA}"/>
              </a:ext>
            </a:extLst>
          </p:cNvPr>
          <p:cNvSpPr/>
          <p:nvPr/>
        </p:nvSpPr>
        <p:spPr>
          <a:xfrm>
            <a:off x="497072" y="240901"/>
            <a:ext cx="11484369" cy="2002113"/>
          </a:xfrm>
          <a:prstGeom prst="rect">
            <a:avLst/>
          </a:prstGeom>
          <a:noFill/>
          <a:ln w="571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9" name="Google Shape;93;p1" descr="A close up of a sign&#10;&#10;Description automatically generated">
            <a:extLst>
              <a:ext uri="{FF2B5EF4-FFF2-40B4-BE49-F238E27FC236}">
                <a16:creationId xmlns:a16="http://schemas.microsoft.com/office/drawing/2014/main" id="{B250F4FE-2507-4655-B6B7-50E8785F3A54}"/>
              </a:ext>
            </a:extLst>
          </p:cNvPr>
          <p:cNvPicPr preferRelativeResize="0"/>
          <p:nvPr/>
        </p:nvPicPr>
        <p:blipFill rotWithShape="1">
          <a:blip r:embed="rId3">
            <a:alphaModFix/>
          </a:blip>
          <a:srcRect/>
          <a:stretch/>
        </p:blipFill>
        <p:spPr>
          <a:xfrm>
            <a:off x="497072" y="5105549"/>
            <a:ext cx="1577778" cy="1534995"/>
          </a:xfrm>
          <a:prstGeom prst="rect">
            <a:avLst/>
          </a:prstGeom>
          <a:noFill/>
          <a:ln>
            <a:noFill/>
          </a:ln>
        </p:spPr>
      </p:pic>
      <p:pic>
        <p:nvPicPr>
          <p:cNvPr id="11" name="Picture 10" descr="A close up of a sign&#10;&#10;Description automatically generated">
            <a:extLst>
              <a:ext uri="{FF2B5EF4-FFF2-40B4-BE49-F238E27FC236}">
                <a16:creationId xmlns:a16="http://schemas.microsoft.com/office/drawing/2014/main" id="{E88CCD0F-C120-40E3-B09F-76B5931F7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8702" y="5062347"/>
            <a:ext cx="1577778" cy="1577778"/>
          </a:xfrm>
          <a:prstGeom prst="rect">
            <a:avLst/>
          </a:prstGeom>
        </p:spPr>
      </p:pic>
    </p:spTree>
    <p:extLst>
      <p:ext uri="{BB962C8B-B14F-4D97-AF65-F5344CB8AC3E}">
        <p14:creationId xmlns:p14="http://schemas.microsoft.com/office/powerpoint/2010/main" val="374606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F5496"/>
                </a:solidFill>
                <a:latin typeface="Arial"/>
                <a:cs typeface="Arial"/>
              </a:rPr>
              <a:t>Trip Counts Analysis</a:t>
            </a:r>
          </a:p>
        </p:txBody>
      </p:sp>
      <p:sp>
        <p:nvSpPr>
          <p:cNvPr id="3" name="Content Placeholder 2"/>
          <p:cNvSpPr>
            <a:spLocks noGrp="1"/>
          </p:cNvSpPr>
          <p:nvPr>
            <p:ph idx="1"/>
          </p:nvPr>
        </p:nvSpPr>
        <p:spPr/>
        <p:txBody>
          <a:bodyPr>
            <a:normAutofit/>
          </a:bodyPr>
          <a:lstStyle/>
          <a:p>
            <a:r>
              <a:rPr lang="en-US" dirty="0">
                <a:solidFill>
                  <a:srgbClr val="0070C0"/>
                </a:solidFill>
              </a:rPr>
              <a:t>Dynamically identifies the number of times loops and functions are invoked and executed (also called call count/loop count and iteration count respectively). </a:t>
            </a:r>
          </a:p>
          <a:p>
            <a:endParaRPr lang="en-US" dirty="0">
              <a:solidFill>
                <a:srgbClr val="0070C0"/>
              </a:solidFill>
            </a:endParaRPr>
          </a:p>
          <a:p>
            <a:r>
              <a:rPr lang="en-US" dirty="0">
                <a:solidFill>
                  <a:srgbClr val="0070C0"/>
                </a:solidFill>
              </a:rPr>
              <a:t>Use Trip Counts data to:</a:t>
            </a:r>
          </a:p>
          <a:p>
            <a:pPr lvl="1"/>
            <a:r>
              <a:rPr lang="en-US" dirty="0">
                <a:solidFill>
                  <a:srgbClr val="0070C0"/>
                </a:solidFill>
              </a:rPr>
              <a:t>Detect loops with too-small trip counts and trip counts that are not a multiple of vector length.</a:t>
            </a:r>
            <a:endParaRPr lang="en-US" sz="2000" dirty="0">
              <a:solidFill>
                <a:srgbClr val="0070C0"/>
              </a:solidFill>
            </a:endParaRPr>
          </a:p>
          <a:p>
            <a:pPr lvl="1"/>
            <a:r>
              <a:rPr lang="en-US" dirty="0">
                <a:solidFill>
                  <a:srgbClr val="0070C0"/>
                </a:solidFill>
              </a:rPr>
              <a:t>Analyze parallelism granularity more deeply.</a:t>
            </a:r>
            <a:endParaRPr lang="en-US" sz="2000"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748748" y="1614843"/>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393953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F5496"/>
                </a:solidFill>
                <a:latin typeface="Arial"/>
                <a:cs typeface="Arial"/>
              </a:rPr>
              <a:t>FLOPS Analysis</a:t>
            </a:r>
          </a:p>
        </p:txBody>
      </p:sp>
      <p:sp>
        <p:nvSpPr>
          <p:cNvPr id="3" name="Content Placeholder 2"/>
          <p:cNvSpPr>
            <a:spLocks noGrp="1"/>
          </p:cNvSpPr>
          <p:nvPr>
            <p:ph idx="1"/>
          </p:nvPr>
        </p:nvSpPr>
        <p:spPr/>
        <p:txBody>
          <a:bodyPr>
            <a:normAutofit/>
          </a:bodyPr>
          <a:lstStyle/>
          <a:p>
            <a:pPr marL="228600" lvl="2">
              <a:spcBef>
                <a:spcPts val="1000"/>
              </a:spcBef>
            </a:pPr>
            <a:r>
              <a:rPr lang="en-US" sz="2800" dirty="0">
                <a:solidFill>
                  <a:srgbClr val="0070C0"/>
                </a:solidFill>
              </a:rPr>
              <a:t>Dynamically measures </a:t>
            </a:r>
          </a:p>
          <a:p>
            <a:pPr marL="685800" lvl="3">
              <a:spcBef>
                <a:spcPts val="1000"/>
              </a:spcBef>
            </a:pPr>
            <a:r>
              <a:rPr lang="en-US" sz="2400" dirty="0">
                <a:solidFill>
                  <a:srgbClr val="0070C0"/>
                </a:solidFill>
              </a:rPr>
              <a:t>Floating-point operations</a:t>
            </a:r>
          </a:p>
          <a:p>
            <a:pPr marL="685800" lvl="3">
              <a:spcBef>
                <a:spcPts val="1000"/>
              </a:spcBef>
            </a:pPr>
            <a:r>
              <a:rPr lang="en-US" sz="2400" dirty="0">
                <a:solidFill>
                  <a:srgbClr val="0070C0"/>
                </a:solidFill>
              </a:rPr>
              <a:t>Integer operations </a:t>
            </a:r>
          </a:p>
          <a:p>
            <a:pPr marL="685800" lvl="3">
              <a:spcBef>
                <a:spcPts val="1000"/>
              </a:spcBef>
            </a:pPr>
            <a:r>
              <a:rPr lang="en-US" sz="2400" dirty="0">
                <a:solidFill>
                  <a:srgbClr val="0070C0"/>
                </a:solidFill>
              </a:rPr>
              <a:t>Memory traffic. </a:t>
            </a:r>
          </a:p>
          <a:p>
            <a:pPr marL="228600" lvl="2">
              <a:spcBef>
                <a:spcPts val="1000"/>
              </a:spcBef>
            </a:pPr>
            <a:endParaRPr lang="en-US" sz="2800" dirty="0">
              <a:solidFill>
                <a:srgbClr val="0070C0"/>
              </a:solidFill>
            </a:endParaRPr>
          </a:p>
          <a:p>
            <a:pPr marL="228600" lvl="2">
              <a:spcBef>
                <a:spcPts val="1000"/>
              </a:spcBef>
            </a:pPr>
            <a:r>
              <a:rPr lang="en-US" sz="2800" dirty="0">
                <a:solidFill>
                  <a:srgbClr val="0070C0"/>
                </a:solidFill>
              </a:rPr>
              <a:t>Using the FLOP analysis </a:t>
            </a:r>
          </a:p>
          <a:p>
            <a:pPr marL="685800" lvl="3">
              <a:spcBef>
                <a:spcPts val="1000"/>
              </a:spcBef>
            </a:pPr>
            <a:r>
              <a:rPr lang="en-US" sz="2400" dirty="0">
                <a:solidFill>
                  <a:srgbClr val="0070C0"/>
                </a:solidFill>
              </a:rPr>
              <a:t>Generate application memory usage and performance values </a:t>
            </a:r>
          </a:p>
          <a:p>
            <a:pPr marL="1143000" lvl="4">
              <a:spcBef>
                <a:spcPts val="1000"/>
              </a:spcBef>
            </a:pPr>
            <a:r>
              <a:rPr lang="en-US" sz="2200" dirty="0">
                <a:solidFill>
                  <a:srgbClr val="0070C0"/>
                </a:solidFill>
              </a:rPr>
              <a:t>Help you make better decisions about your vectorization strategy.</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748748" y="1614843"/>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70797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F5496"/>
                </a:solidFill>
                <a:latin typeface="Arial"/>
                <a:cs typeface="Arial"/>
              </a:rPr>
              <a:t>Roofline Analysis</a:t>
            </a:r>
          </a:p>
        </p:txBody>
      </p:sp>
      <p:sp>
        <p:nvSpPr>
          <p:cNvPr id="3" name="Content Placeholder 2"/>
          <p:cNvSpPr>
            <a:spLocks noGrp="1"/>
          </p:cNvSpPr>
          <p:nvPr>
            <p:ph idx="1"/>
          </p:nvPr>
        </p:nvSpPr>
        <p:spPr/>
        <p:txBody>
          <a:bodyPr>
            <a:normAutofit lnSpcReduction="10000"/>
          </a:bodyPr>
          <a:lstStyle/>
          <a:p>
            <a:pPr marL="342900" lvl="2" indent="-342900">
              <a:spcBef>
                <a:spcPts val="1000"/>
              </a:spcBef>
            </a:pPr>
            <a:r>
              <a:rPr lang="en-US" sz="2300" dirty="0">
                <a:solidFill>
                  <a:srgbClr val="0070C0"/>
                </a:solidFill>
              </a:rPr>
              <a:t>Helps you visualize actual performance against hardware-imposed performance ceilings</a:t>
            </a:r>
          </a:p>
          <a:p>
            <a:pPr marL="342900" lvl="2" indent="-342900">
              <a:spcBef>
                <a:spcPts val="1000"/>
              </a:spcBef>
            </a:pPr>
            <a:r>
              <a:rPr lang="en-US" sz="2300" dirty="0">
                <a:solidFill>
                  <a:srgbClr val="0070C0"/>
                </a:solidFill>
              </a:rPr>
              <a:t>Determine the main limiting factor (memory bandwidth or compute capacity)</a:t>
            </a:r>
          </a:p>
          <a:p>
            <a:pPr marL="0" lvl="2" indent="0">
              <a:spcBef>
                <a:spcPts val="1000"/>
              </a:spcBef>
              <a:buNone/>
            </a:pPr>
            <a:r>
              <a:rPr lang="en-US" sz="2300" b="1" dirty="0">
                <a:solidFill>
                  <a:srgbClr val="0070C0"/>
                </a:solidFill>
              </a:rPr>
              <a:t>              Providing an ideal roadmap of potential optimization steps.</a:t>
            </a:r>
          </a:p>
          <a:p>
            <a:pPr marL="800100" lvl="3" indent="-342900">
              <a:spcBef>
                <a:spcPts val="1000"/>
              </a:spcBef>
            </a:pPr>
            <a:endParaRPr lang="en-US" sz="2100" dirty="0">
              <a:solidFill>
                <a:srgbClr val="0070C0"/>
              </a:solidFill>
            </a:endParaRPr>
          </a:p>
          <a:p>
            <a:pPr marL="800100" lvl="3" indent="-342900">
              <a:spcBef>
                <a:spcPts val="1000"/>
              </a:spcBef>
            </a:pPr>
            <a:r>
              <a:rPr lang="en-US" sz="2100" dirty="0">
                <a:solidFill>
                  <a:srgbClr val="0070C0"/>
                </a:solidFill>
              </a:rPr>
              <a:t>Use the Roofline chart to answer the following questions:</a:t>
            </a:r>
          </a:p>
          <a:p>
            <a:pPr marL="1257300" lvl="4" indent="-342900">
              <a:spcBef>
                <a:spcPts val="1000"/>
              </a:spcBef>
            </a:pPr>
            <a:r>
              <a:rPr lang="en-US" sz="2100" dirty="0">
                <a:solidFill>
                  <a:srgbClr val="0070C0"/>
                </a:solidFill>
              </a:rPr>
              <a:t>What is the maximum achievable performance with your current hardware resources?</a:t>
            </a:r>
          </a:p>
          <a:p>
            <a:pPr marL="1257300" lvl="4" indent="-342900">
              <a:spcBef>
                <a:spcPts val="1000"/>
              </a:spcBef>
            </a:pPr>
            <a:r>
              <a:rPr lang="en-US" sz="2100" dirty="0">
                <a:solidFill>
                  <a:srgbClr val="0070C0"/>
                </a:solidFill>
              </a:rPr>
              <a:t>Does your application work optimally on current hardware resources?</a:t>
            </a:r>
          </a:p>
          <a:p>
            <a:pPr marL="1257300" lvl="4" indent="-342900">
              <a:spcBef>
                <a:spcPts val="1000"/>
              </a:spcBef>
            </a:pPr>
            <a:r>
              <a:rPr lang="en-US" sz="2100" dirty="0">
                <a:solidFill>
                  <a:srgbClr val="0070C0"/>
                </a:solidFill>
              </a:rPr>
              <a:t>If not, what are the best candidates for optimization?</a:t>
            </a:r>
          </a:p>
          <a:p>
            <a:pPr marL="1257300" lvl="4" indent="-342900">
              <a:spcBef>
                <a:spcPts val="1000"/>
              </a:spcBef>
            </a:pPr>
            <a:r>
              <a:rPr lang="en-US" sz="2100" dirty="0">
                <a:solidFill>
                  <a:srgbClr val="0070C0"/>
                </a:solidFill>
              </a:rPr>
              <a:t>Is memory bandwidth or compute capacity limiting performance for each optimization candidate?</a:t>
            </a:r>
          </a:p>
          <a:p>
            <a:pPr marL="800100" lvl="3" indent="-342900">
              <a:spcBef>
                <a:spcPts val="1000"/>
              </a:spcBef>
            </a:pPr>
            <a:endParaRPr lang="en-US" sz="2200" dirty="0">
              <a:solidFill>
                <a:srgbClr val="0070C0"/>
              </a:solidFill>
            </a:endParaRPr>
          </a:p>
          <a:p>
            <a:pPr marL="914400" lvl="4" indent="0">
              <a:spcBef>
                <a:spcPts val="1000"/>
              </a:spcBef>
              <a:buNone/>
            </a:pPr>
            <a:endParaRPr lang="en-US" sz="2200"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748748" y="1614843"/>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a:picLocks noChangeAspect="1"/>
          </p:cNvPicPr>
          <p:nvPr/>
        </p:nvPicPr>
        <p:blipFill>
          <a:blip r:embed="rId2"/>
          <a:stretch>
            <a:fillRect/>
          </a:stretch>
        </p:blipFill>
        <p:spPr>
          <a:xfrm>
            <a:off x="9725850" y="459714"/>
            <a:ext cx="1717402" cy="1079285"/>
          </a:xfrm>
          <a:prstGeom prst="rect">
            <a:avLst/>
          </a:prstGeom>
        </p:spPr>
      </p:pic>
    </p:spTree>
    <p:extLst>
      <p:ext uri="{BB962C8B-B14F-4D97-AF65-F5344CB8AC3E}">
        <p14:creationId xmlns:p14="http://schemas.microsoft.com/office/powerpoint/2010/main" val="42009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rPr>
              <a:t>Refinement Reports</a:t>
            </a:r>
          </a:p>
        </p:txBody>
      </p:sp>
      <p:sp>
        <p:nvSpPr>
          <p:cNvPr id="3" name="Content Placeholder 2"/>
          <p:cNvSpPr>
            <a:spLocks noGrp="1"/>
          </p:cNvSpPr>
          <p:nvPr>
            <p:ph idx="1"/>
          </p:nvPr>
        </p:nvSpPr>
        <p:spPr/>
        <p:txBody>
          <a:bodyPr>
            <a:normAutofit fontScale="92500" lnSpcReduction="10000"/>
          </a:bodyPr>
          <a:lstStyle/>
          <a:p>
            <a:pPr marL="228600" lvl="2">
              <a:spcBef>
                <a:spcPts val="1000"/>
              </a:spcBef>
            </a:pPr>
            <a:r>
              <a:rPr lang="en-US" sz="3000" dirty="0">
                <a:solidFill>
                  <a:srgbClr val="0070C0"/>
                </a:solidFill>
              </a:rPr>
              <a:t>Intel Advisor offers two refinement analyses: </a:t>
            </a:r>
          </a:p>
          <a:p>
            <a:pPr lvl="1"/>
            <a:r>
              <a:rPr lang="en-US" b="1" dirty="0">
                <a:solidFill>
                  <a:srgbClr val="0070C0"/>
                </a:solidFill>
              </a:rPr>
              <a:t>Dependencies analysis</a:t>
            </a:r>
            <a:r>
              <a:rPr lang="en-US" dirty="0">
                <a:solidFill>
                  <a:srgbClr val="0070C0"/>
                </a:solidFill>
              </a:rPr>
              <a:t> (optional) </a:t>
            </a:r>
          </a:p>
          <a:p>
            <a:pPr lvl="2"/>
            <a:r>
              <a:rPr lang="en-US" dirty="0">
                <a:solidFill>
                  <a:srgbClr val="0070C0"/>
                </a:solidFill>
              </a:rPr>
              <a:t>For safety purposes, the compiler is often conservative when assuming data dependencies. </a:t>
            </a:r>
          </a:p>
          <a:p>
            <a:pPr lvl="2"/>
            <a:r>
              <a:rPr lang="en-US" dirty="0">
                <a:solidFill>
                  <a:srgbClr val="0070C0"/>
                </a:solidFill>
              </a:rPr>
              <a:t>Run a Dependencies analysis to check for real data dependencies in loops the compiler did not </a:t>
            </a:r>
            <a:r>
              <a:rPr lang="en-US" dirty="0" err="1">
                <a:solidFill>
                  <a:srgbClr val="0070C0"/>
                </a:solidFill>
              </a:rPr>
              <a:t>vectorize</a:t>
            </a:r>
            <a:r>
              <a:rPr lang="en-US" dirty="0">
                <a:solidFill>
                  <a:srgbClr val="0070C0"/>
                </a:solidFill>
              </a:rPr>
              <a:t> because of assumed dependencies. </a:t>
            </a:r>
          </a:p>
          <a:p>
            <a:pPr lvl="3"/>
            <a:r>
              <a:rPr lang="en-US" dirty="0">
                <a:solidFill>
                  <a:srgbClr val="0070C0"/>
                </a:solidFill>
              </a:rPr>
              <a:t>If real dependencies are detected, the analysis can provide additional details to help resolve the dependencies. </a:t>
            </a:r>
          </a:p>
          <a:p>
            <a:pPr lvl="2"/>
            <a:r>
              <a:rPr lang="en-US" b="1" dirty="0">
                <a:solidFill>
                  <a:srgbClr val="0070C0"/>
                </a:solidFill>
              </a:rPr>
              <a:t>Your objective: </a:t>
            </a:r>
            <a:r>
              <a:rPr lang="en-US" dirty="0">
                <a:solidFill>
                  <a:srgbClr val="0070C0"/>
                </a:solidFill>
              </a:rPr>
              <a:t>Identify and better characterize real data dependencies that could make forced vectorization unsafe.</a:t>
            </a:r>
            <a:endParaRPr lang="en-US" sz="1600" dirty="0">
              <a:solidFill>
                <a:srgbClr val="0070C0"/>
              </a:solidFill>
            </a:endParaRPr>
          </a:p>
          <a:p>
            <a:pPr lvl="1"/>
            <a:r>
              <a:rPr lang="en-US" b="1" dirty="0">
                <a:solidFill>
                  <a:srgbClr val="0070C0"/>
                </a:solidFill>
              </a:rPr>
              <a:t>Memory Access Patterns</a:t>
            </a:r>
            <a:r>
              <a:rPr lang="en-US" dirty="0">
                <a:solidFill>
                  <a:srgbClr val="0070C0"/>
                </a:solidFill>
              </a:rPr>
              <a:t> </a:t>
            </a:r>
            <a:r>
              <a:rPr lang="en-US" b="1" dirty="0">
                <a:solidFill>
                  <a:srgbClr val="0070C0"/>
                </a:solidFill>
              </a:rPr>
              <a:t>(MAP) analysis </a:t>
            </a:r>
            <a:r>
              <a:rPr lang="en-US" dirty="0">
                <a:solidFill>
                  <a:srgbClr val="0070C0"/>
                </a:solidFill>
              </a:rPr>
              <a:t>(optional)</a:t>
            </a:r>
          </a:p>
          <a:p>
            <a:pPr lvl="2"/>
            <a:r>
              <a:rPr lang="en-US" dirty="0">
                <a:solidFill>
                  <a:srgbClr val="0070C0"/>
                </a:solidFill>
              </a:rPr>
              <a:t>Run a MAP analysis to check for various memory issues, such as non-contiguous memory accesses and unit stride vs. non-unit stride accesses. </a:t>
            </a:r>
          </a:p>
          <a:p>
            <a:pPr lvl="2"/>
            <a:r>
              <a:rPr lang="en-US" b="1" dirty="0">
                <a:solidFill>
                  <a:srgbClr val="0070C0"/>
                </a:solidFill>
              </a:rPr>
              <a:t>Your objective: </a:t>
            </a:r>
            <a:r>
              <a:rPr lang="en-US" dirty="0">
                <a:solidFill>
                  <a:srgbClr val="0070C0"/>
                </a:solidFill>
              </a:rPr>
              <a:t>Eliminate issues that could lead to significant vector code execution slowdown or block automatic vectorization by the compiler.</a:t>
            </a:r>
            <a:endParaRPr lang="en-US" sz="1600"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2655948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ea typeface="Arial"/>
                <a:cs typeface="Arial"/>
              </a:rPr>
              <a:t>Offload Advisor</a:t>
            </a:r>
          </a:p>
        </p:txBody>
      </p:sp>
      <p:sp>
        <p:nvSpPr>
          <p:cNvPr id="3" name="Content Placeholder 2"/>
          <p:cNvSpPr>
            <a:spLocks noGrp="1"/>
          </p:cNvSpPr>
          <p:nvPr>
            <p:ph idx="1"/>
          </p:nvPr>
        </p:nvSpPr>
        <p:spPr>
          <a:xfrm>
            <a:off x="994508" y="1690688"/>
            <a:ext cx="10515600" cy="4552315"/>
          </a:xfrm>
        </p:spPr>
        <p:txBody>
          <a:bodyPr>
            <a:noAutofit/>
          </a:bodyPr>
          <a:lstStyle/>
          <a:p>
            <a:pPr>
              <a:lnSpc>
                <a:spcPct val="100000"/>
              </a:lnSpc>
            </a:pPr>
            <a:r>
              <a:rPr lang="en-US" sz="2400" b="1" dirty="0">
                <a:solidFill>
                  <a:srgbClr val="0070C0"/>
                </a:solidFill>
                <a:latin typeface="Arial"/>
                <a:ea typeface="Arial"/>
                <a:cs typeface="Arial"/>
              </a:rPr>
              <a:t>Intel Advisor (Beta) </a:t>
            </a:r>
          </a:p>
          <a:p>
            <a:pPr lvl="1">
              <a:lnSpc>
                <a:spcPct val="100000"/>
              </a:lnSpc>
            </a:pPr>
            <a:r>
              <a:rPr lang="en-US" dirty="0">
                <a:solidFill>
                  <a:srgbClr val="0070C0"/>
                </a:solidFill>
              </a:rPr>
              <a:t>Includes Offload Advisor, a tool that allows you to collect performance predictor data in addition to the profiling capabilities of Intel Advisor. </a:t>
            </a:r>
          </a:p>
          <a:p>
            <a:pPr lvl="1">
              <a:lnSpc>
                <a:spcPct val="100000"/>
              </a:lnSpc>
            </a:pPr>
            <a:r>
              <a:rPr lang="en-US" dirty="0">
                <a:solidFill>
                  <a:srgbClr val="0070C0"/>
                </a:solidFill>
              </a:rPr>
              <a:t>Design Code for Efficient Vectorization, Threading, and Offloading to Accelerators</a:t>
            </a:r>
          </a:p>
          <a:p>
            <a:pPr lvl="1">
              <a:lnSpc>
                <a:spcPct val="100000"/>
              </a:lnSpc>
            </a:pPr>
            <a:r>
              <a:rPr lang="en-US" dirty="0">
                <a:solidFill>
                  <a:srgbClr val="0070C0"/>
                </a:solidFill>
              </a:rPr>
              <a:t>For software architects and developers (give the right information and recommendations to make the best design and optimization decisions)</a:t>
            </a:r>
          </a:p>
          <a:p>
            <a:pPr lvl="2">
              <a:lnSpc>
                <a:spcPct val="100000"/>
              </a:lnSpc>
            </a:pPr>
            <a:r>
              <a:rPr lang="en-US" sz="1800" dirty="0">
                <a:solidFill>
                  <a:srgbClr val="0070C0"/>
                </a:solidFill>
              </a:rPr>
              <a:t>Determine which parts of your code will benefit from offloading to an accelerator.</a:t>
            </a:r>
          </a:p>
          <a:p>
            <a:pPr lvl="2">
              <a:lnSpc>
                <a:spcPct val="100000"/>
              </a:lnSpc>
            </a:pPr>
            <a:r>
              <a:rPr lang="en-US" sz="1800" dirty="0">
                <a:solidFill>
                  <a:srgbClr val="0070C0"/>
                </a:solidFill>
              </a:rPr>
              <a:t>Optimize CPU or GPU code for memory and compute with Roofline Analysis.</a:t>
            </a:r>
          </a:p>
          <a:p>
            <a:pPr lvl="2">
              <a:lnSpc>
                <a:spcPct val="100000"/>
              </a:lnSpc>
            </a:pPr>
            <a:r>
              <a:rPr lang="en-US" sz="1800" dirty="0">
                <a:solidFill>
                  <a:srgbClr val="0070C0"/>
                </a:solidFill>
              </a:rPr>
              <a:t>Enable more vector parallelism and improve its efficiency.</a:t>
            </a:r>
          </a:p>
          <a:p>
            <a:pPr lvl="2">
              <a:lnSpc>
                <a:spcPct val="100000"/>
              </a:lnSpc>
            </a:pPr>
            <a:r>
              <a:rPr lang="en-US" sz="1800" dirty="0">
                <a:solidFill>
                  <a:srgbClr val="0070C0"/>
                </a:solidFill>
              </a:rPr>
              <a:t>Model, tune, and test multiple threading designs.  </a:t>
            </a:r>
          </a:p>
          <a:p>
            <a:pPr lvl="2">
              <a:lnSpc>
                <a:spcPct val="100000"/>
              </a:lnSpc>
            </a:pPr>
            <a:r>
              <a:rPr lang="en-US" sz="1800" dirty="0">
                <a:solidFill>
                  <a:srgbClr val="0070C0"/>
                </a:solidFill>
              </a:rPr>
              <a:t>Create and analyze data flow and dependency-computation using heterogeneous algorithms.</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182753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ea typeface="Arial"/>
                <a:cs typeface="Arial"/>
              </a:rPr>
              <a:t>Offload Advisor Workflow</a:t>
            </a:r>
          </a:p>
        </p:txBody>
      </p:sp>
      <p:sp>
        <p:nvSpPr>
          <p:cNvPr id="3" name="Content Placeholder 2"/>
          <p:cNvSpPr>
            <a:spLocks noGrp="1"/>
          </p:cNvSpPr>
          <p:nvPr>
            <p:ph idx="1"/>
          </p:nvPr>
        </p:nvSpPr>
        <p:spPr>
          <a:xfrm>
            <a:off x="994508" y="1690688"/>
            <a:ext cx="10515600" cy="4552315"/>
          </a:xfrm>
        </p:spPr>
        <p:txBody>
          <a:bodyPr>
            <a:noAutofit/>
          </a:bodyPr>
          <a:lstStyle/>
          <a:p>
            <a:pPr marL="514350" indent="-514350">
              <a:lnSpc>
                <a:spcPct val="100000"/>
              </a:lnSpc>
              <a:buFont typeface="+mj-lt"/>
              <a:buAutoNum type="arabicPeriod"/>
            </a:pPr>
            <a:r>
              <a:rPr lang="en-US" dirty="0">
                <a:solidFill>
                  <a:srgbClr val="0070C0"/>
                </a:solidFill>
              </a:rPr>
              <a:t>Run performance profiling to collect data about your application</a:t>
            </a:r>
          </a:p>
          <a:p>
            <a:pPr lvl="1">
              <a:lnSpc>
                <a:spcPct val="100000"/>
              </a:lnSpc>
            </a:pPr>
            <a:r>
              <a:rPr lang="en-US" dirty="0">
                <a:solidFill>
                  <a:srgbClr val="0070C0"/>
                </a:solidFill>
              </a:rPr>
              <a:t>Performed using the collect.py script.</a:t>
            </a:r>
          </a:p>
          <a:p>
            <a:pPr marL="514350" indent="-514350">
              <a:lnSpc>
                <a:spcPct val="100000"/>
              </a:lnSpc>
              <a:buFont typeface="+mj-lt"/>
              <a:buAutoNum type="arabicPeriod"/>
            </a:pPr>
            <a:r>
              <a:rPr lang="en-US" dirty="0">
                <a:solidFill>
                  <a:srgbClr val="0070C0"/>
                </a:solidFill>
              </a:rPr>
              <a:t>Run performance modeling and generate your report results.</a:t>
            </a:r>
          </a:p>
          <a:p>
            <a:pPr lvl="1">
              <a:lnSpc>
                <a:spcPct val="100000"/>
              </a:lnSpc>
            </a:pPr>
            <a:r>
              <a:rPr lang="en-US" dirty="0">
                <a:solidFill>
                  <a:srgbClr val="0070C0"/>
                </a:solidFill>
              </a:rPr>
              <a:t>Performed using analyze.py scripts</a:t>
            </a:r>
          </a:p>
          <a:p>
            <a:pPr lvl="2">
              <a:lnSpc>
                <a:spcPct val="100000"/>
              </a:lnSpc>
            </a:pPr>
            <a:r>
              <a:rPr lang="en-US" dirty="0">
                <a:solidFill>
                  <a:srgbClr val="0070C0"/>
                </a:solidFill>
              </a:rPr>
              <a:t>predict your application performance on a target device (for example, on a GPU) and generate Intel® Advisor Beta output results</a:t>
            </a:r>
          </a:p>
          <a:p>
            <a:pPr lvl="2">
              <a:lnSpc>
                <a:spcPct val="100000"/>
              </a:lnSpc>
            </a:pPr>
            <a:endParaRPr lang="en-US" dirty="0">
              <a:solidFill>
                <a:srgbClr val="0070C0"/>
              </a:solidFill>
            </a:endParaRPr>
          </a:p>
          <a:p>
            <a:pPr marL="914400" lvl="2" indent="0">
              <a:lnSpc>
                <a:spcPct val="100000"/>
              </a:lnSpc>
              <a:buNone/>
            </a:pPr>
            <a:endParaRPr lang="en-US" i="1" dirty="0">
              <a:solidFill>
                <a:srgbClr val="00B0F0"/>
              </a:solidFill>
            </a:endParaRPr>
          </a:p>
          <a:p>
            <a:pPr marL="914400" lvl="2" indent="0">
              <a:lnSpc>
                <a:spcPct val="100000"/>
              </a:lnSpc>
              <a:buNone/>
            </a:pPr>
            <a:endParaRPr lang="en-US" i="1" dirty="0">
              <a:solidFill>
                <a:srgbClr val="00B0F0"/>
              </a:solidFill>
            </a:endParaRPr>
          </a:p>
          <a:p>
            <a:pPr marL="914400" lvl="2" indent="0">
              <a:lnSpc>
                <a:spcPct val="100000"/>
              </a:lnSpc>
              <a:buNone/>
            </a:pPr>
            <a:r>
              <a:rPr lang="en-US" i="1" dirty="0" err="1">
                <a:solidFill>
                  <a:srgbClr val="00B0F0"/>
                </a:solidFill>
              </a:rPr>
              <a:t>advixe</a:t>
            </a:r>
            <a:r>
              <a:rPr lang="en-US" i="1" dirty="0">
                <a:solidFill>
                  <a:srgbClr val="00B0F0"/>
                </a:solidFill>
              </a:rPr>
              <a:t>-python &lt;APM&gt;/analyze.py &lt;project-</a:t>
            </a:r>
            <a:r>
              <a:rPr lang="en-US" i="1" dirty="0" err="1">
                <a:solidFill>
                  <a:srgbClr val="00B0F0"/>
                </a:solidFill>
              </a:rPr>
              <a:t>dir</a:t>
            </a:r>
            <a:r>
              <a:rPr lang="en-US" i="1" dirty="0">
                <a:solidFill>
                  <a:srgbClr val="00B0F0"/>
                </a:solidFill>
              </a:rPr>
              <a:t>&gt; [--options]</a:t>
            </a:r>
            <a:endParaRPr lang="en-US" dirty="0">
              <a:solidFill>
                <a:srgbClr val="00B0F0"/>
              </a:solidFill>
            </a:endParaRPr>
          </a:p>
          <a:p>
            <a:pPr lvl="2">
              <a:lnSpc>
                <a:spcPct val="100000"/>
              </a:lnSpc>
            </a:pPr>
            <a:endParaRPr lang="en-US"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
        <p:nvSpPr>
          <p:cNvPr id="5" name="Oval 4"/>
          <p:cNvSpPr/>
          <p:nvPr/>
        </p:nvSpPr>
        <p:spPr>
          <a:xfrm>
            <a:off x="3601941" y="5275065"/>
            <a:ext cx="564543" cy="564543"/>
          </a:xfrm>
          <a:prstGeom prst="ellipse">
            <a:avLst/>
          </a:prstGeom>
          <a:noFill/>
          <a:ln w="28575">
            <a:solidFill>
              <a:srgbClr val="BA04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Callout 5"/>
          <p:cNvSpPr/>
          <p:nvPr/>
        </p:nvSpPr>
        <p:spPr>
          <a:xfrm>
            <a:off x="2361537" y="4309608"/>
            <a:ext cx="4609039" cy="833114"/>
          </a:xfrm>
          <a:prstGeom prst="wedgeEllipseCallout">
            <a:avLst/>
          </a:prstGeom>
          <a:noFill/>
          <a:ln>
            <a:solidFill>
              <a:srgbClr val="BA04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19346" y="4402999"/>
            <a:ext cx="4251230" cy="646331"/>
          </a:xfrm>
          <a:prstGeom prst="rect">
            <a:avLst/>
          </a:prstGeom>
          <a:noFill/>
        </p:spPr>
        <p:txBody>
          <a:bodyPr wrap="square" rtlCol="0">
            <a:spAutoFit/>
          </a:bodyPr>
          <a:lstStyle/>
          <a:p>
            <a:r>
              <a:rPr lang="en-US" dirty="0">
                <a:solidFill>
                  <a:schemeClr val="accent4">
                    <a:lumMod val="75000"/>
                  </a:schemeClr>
                </a:solidFill>
              </a:rPr>
              <a:t>Offload Advisor environment variable that points to script directory</a:t>
            </a:r>
          </a:p>
        </p:txBody>
      </p:sp>
    </p:spTree>
    <p:extLst>
      <p:ext uri="{BB962C8B-B14F-4D97-AF65-F5344CB8AC3E}">
        <p14:creationId xmlns:p14="http://schemas.microsoft.com/office/powerpoint/2010/main" val="228729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450"/>
            <a:ext cx="10515600" cy="1325563"/>
          </a:xfrm>
        </p:spPr>
        <p:txBody>
          <a:bodyPr/>
          <a:lstStyle/>
          <a:p>
            <a:r>
              <a:rPr lang="en-US" b="1" dirty="0">
                <a:solidFill>
                  <a:srgbClr val="2F5496"/>
                </a:solidFill>
                <a:latin typeface="Arial"/>
                <a:ea typeface="Arial"/>
                <a:cs typeface="Arial"/>
              </a:rPr>
              <a:t>How to use Advisor?</a:t>
            </a:r>
          </a:p>
        </p:txBody>
      </p:sp>
      <p:sp>
        <p:nvSpPr>
          <p:cNvPr id="3" name="Content Placeholder 2"/>
          <p:cNvSpPr>
            <a:spLocks noGrp="1"/>
          </p:cNvSpPr>
          <p:nvPr>
            <p:ph idx="1"/>
          </p:nvPr>
        </p:nvSpPr>
        <p:spPr>
          <a:xfrm>
            <a:off x="604894" y="1030730"/>
            <a:ext cx="10515600" cy="4552315"/>
          </a:xfrm>
        </p:spPr>
        <p:txBody>
          <a:bodyPr>
            <a:noAutofit/>
          </a:bodyPr>
          <a:lstStyle/>
          <a:p>
            <a:pPr>
              <a:lnSpc>
                <a:spcPct val="100000"/>
              </a:lnSpc>
            </a:pPr>
            <a:r>
              <a:rPr lang="en-US" dirty="0">
                <a:solidFill>
                  <a:srgbClr val="0070C0"/>
                </a:solidFill>
              </a:rPr>
              <a:t>Use command line interface : </a:t>
            </a:r>
            <a:r>
              <a:rPr lang="en-US" dirty="0" err="1">
                <a:solidFill>
                  <a:srgbClr val="0070C0"/>
                </a:solidFill>
              </a:rPr>
              <a:t>advixe</a:t>
            </a:r>
            <a:r>
              <a:rPr lang="en-US" dirty="0">
                <a:solidFill>
                  <a:srgbClr val="0070C0"/>
                </a:solidFill>
              </a:rPr>
              <a:t>-cl  to run analyses and reports. </a:t>
            </a:r>
          </a:p>
          <a:p>
            <a:pPr>
              <a:lnSpc>
                <a:spcPct val="100000"/>
              </a:lnSpc>
            </a:pPr>
            <a:endParaRPr lang="en-US" sz="1800"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734833" y="917115"/>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p:nvPr/>
        </p:nvPicPr>
        <p:blipFill>
          <a:blip r:embed="rId3"/>
          <a:stretch>
            <a:fillRect/>
          </a:stretch>
        </p:blipFill>
        <p:spPr>
          <a:xfrm>
            <a:off x="1210552" y="1558456"/>
            <a:ext cx="10026595" cy="5171872"/>
          </a:xfrm>
          <a:prstGeom prst="rect">
            <a:avLst/>
          </a:prstGeom>
        </p:spPr>
      </p:pic>
    </p:spTree>
    <p:extLst>
      <p:ext uri="{BB962C8B-B14F-4D97-AF65-F5344CB8AC3E}">
        <p14:creationId xmlns:p14="http://schemas.microsoft.com/office/powerpoint/2010/main" val="358927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72800" cy="1325563"/>
          </a:xfrm>
        </p:spPr>
        <p:txBody>
          <a:bodyPr/>
          <a:lstStyle/>
          <a:p>
            <a:r>
              <a:rPr lang="en-US" b="1" dirty="0">
                <a:solidFill>
                  <a:srgbClr val="2F5496"/>
                </a:solidFill>
                <a:latin typeface="Arial"/>
                <a:ea typeface="Arial"/>
                <a:cs typeface="Arial"/>
              </a:rPr>
              <a:t>Intel Advisor’s Features</a:t>
            </a:r>
            <a:endParaRPr lang="en-US" dirty="0"/>
          </a:p>
        </p:txBody>
      </p:sp>
      <p:sp>
        <p:nvSpPr>
          <p:cNvPr id="3" name="Content Placeholder 2"/>
          <p:cNvSpPr>
            <a:spLocks noGrp="1"/>
          </p:cNvSpPr>
          <p:nvPr>
            <p:ph idx="1"/>
          </p:nvPr>
        </p:nvSpPr>
        <p:spPr>
          <a:xfrm>
            <a:off x="838200" y="1690688"/>
            <a:ext cx="10515600" cy="5167312"/>
          </a:xfrm>
        </p:spPr>
        <p:txBody>
          <a:bodyPr>
            <a:normAutofit fontScale="92500" lnSpcReduction="20000"/>
          </a:bodyPr>
          <a:lstStyle/>
          <a:p>
            <a:pPr algn="just"/>
            <a:r>
              <a:rPr lang="en-US" sz="2600" b="1" dirty="0">
                <a:solidFill>
                  <a:srgbClr val="0070C0"/>
                </a:solidFill>
              </a:rPr>
              <a:t>Vectorization Advisor: </a:t>
            </a:r>
            <a:r>
              <a:rPr lang="en-US" sz="2600" dirty="0">
                <a:solidFill>
                  <a:srgbClr val="0070C0"/>
                </a:solidFill>
              </a:rPr>
              <a:t>lets you identify high-impact, under-optimized loops, what is blocking vectorization, and where it is safe to force vectorization. It also provides code-specific how-can-I-fix-this-issue recommendations. </a:t>
            </a:r>
          </a:p>
          <a:p>
            <a:pPr algn="just"/>
            <a:r>
              <a:rPr lang="en-US" sz="2600" b="1" dirty="0">
                <a:solidFill>
                  <a:srgbClr val="0070C0"/>
                </a:solidFill>
              </a:rPr>
              <a:t>Roofline Analysis: </a:t>
            </a:r>
            <a:r>
              <a:rPr lang="en-US" sz="2600" dirty="0">
                <a:solidFill>
                  <a:srgbClr val="0070C0"/>
                </a:solidFill>
              </a:rPr>
              <a:t>visualizes actual performance against hardware-imposed performance ceilings (rooflines). It provides insights into where the bottlenecks are, which loops are worth optimizing for performance, what are the likely causes of bottlenecks and what should be the next optimization steps.</a:t>
            </a:r>
          </a:p>
          <a:p>
            <a:pPr algn="just"/>
            <a:r>
              <a:rPr lang="en-US" sz="2600" b="1" dirty="0">
                <a:solidFill>
                  <a:srgbClr val="0070C0"/>
                </a:solidFill>
              </a:rPr>
              <a:t>Threading Advisor: </a:t>
            </a:r>
            <a:r>
              <a:rPr lang="en-US" sz="2600" dirty="0">
                <a:solidFill>
                  <a:srgbClr val="0070C0"/>
                </a:solidFill>
              </a:rPr>
              <a:t>a fast-track threading design and prototyping tool that lets you analyze, design, tune, and check threading design options without disrupting your normal development.</a:t>
            </a:r>
          </a:p>
          <a:p>
            <a:pPr algn="just"/>
            <a:r>
              <a:rPr lang="en-US" sz="2600" b="1" dirty="0">
                <a:solidFill>
                  <a:srgbClr val="0070C0"/>
                </a:solidFill>
              </a:rPr>
              <a:t>Offload Advisor (Intel® Advisor Beta only): </a:t>
            </a:r>
            <a:r>
              <a:rPr lang="en-US" sz="2600" dirty="0">
                <a:solidFill>
                  <a:srgbClr val="0070C0"/>
                </a:solidFill>
              </a:rPr>
              <a:t>allows you to identify high-impact opportunities to offload to GPU as well as the areas that are not advantageous to offload. It provides performance speedup projection on accelerators along with offload overhead estimation and pinpoints accelerator performance bottlenecks.</a:t>
            </a:r>
          </a:p>
          <a:p>
            <a:pPr algn="just"/>
            <a:r>
              <a:rPr lang="en-US" sz="2600" b="1" dirty="0">
                <a:solidFill>
                  <a:srgbClr val="0070C0"/>
                </a:solidFill>
              </a:rPr>
              <a:t>Flow Graph Analyzer:</a:t>
            </a:r>
            <a:r>
              <a:rPr lang="en-US" sz="2600" dirty="0">
                <a:solidFill>
                  <a:srgbClr val="0070C0"/>
                </a:solidFill>
              </a:rPr>
              <a:t> a visual prototyping tool that lets you represent and analyze performance for applications that use the Intel® Threading Building Blocks (Intel® TBB) flow graph interfaces.</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133226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72800" cy="1325563"/>
          </a:xfrm>
        </p:spPr>
        <p:txBody>
          <a:bodyPr/>
          <a:lstStyle/>
          <a:p>
            <a:r>
              <a:rPr lang="en-US" b="1" dirty="0">
                <a:solidFill>
                  <a:srgbClr val="2F5496"/>
                </a:solidFill>
                <a:latin typeface="Arial"/>
                <a:ea typeface="Arial"/>
                <a:cs typeface="Arial"/>
              </a:rPr>
              <a:t>Intel Advisor’s Features (I)</a:t>
            </a:r>
            <a:endParaRPr lang="en-US" dirty="0"/>
          </a:p>
        </p:txBody>
      </p:sp>
      <p:sp>
        <p:nvSpPr>
          <p:cNvPr id="3" name="Content Placeholder 2"/>
          <p:cNvSpPr>
            <a:spLocks noGrp="1"/>
          </p:cNvSpPr>
          <p:nvPr>
            <p:ph idx="1"/>
          </p:nvPr>
        </p:nvSpPr>
        <p:spPr>
          <a:xfrm>
            <a:off x="838200" y="1934739"/>
            <a:ext cx="10515600" cy="4576210"/>
          </a:xfrm>
        </p:spPr>
        <p:txBody>
          <a:bodyPr>
            <a:normAutofit/>
          </a:bodyPr>
          <a:lstStyle/>
          <a:p>
            <a:pPr>
              <a:lnSpc>
                <a:spcPct val="100000"/>
              </a:lnSpc>
            </a:pPr>
            <a:r>
              <a:rPr lang="en-US" b="1" dirty="0">
                <a:solidFill>
                  <a:srgbClr val="0070C0"/>
                </a:solidFill>
              </a:rPr>
              <a:t>Design Well-Threaded &amp; </a:t>
            </a:r>
            <a:r>
              <a:rPr lang="en-US" b="1" dirty="0" err="1">
                <a:solidFill>
                  <a:srgbClr val="0070C0"/>
                </a:solidFill>
              </a:rPr>
              <a:t>Vectorized</a:t>
            </a:r>
            <a:r>
              <a:rPr lang="en-US" b="1" dirty="0">
                <a:solidFill>
                  <a:srgbClr val="0070C0"/>
                </a:solidFill>
              </a:rPr>
              <a:t> Code</a:t>
            </a:r>
          </a:p>
          <a:p>
            <a:pPr lvl="1">
              <a:lnSpc>
                <a:spcPct val="100000"/>
              </a:lnSpc>
            </a:pPr>
            <a:r>
              <a:rPr lang="en-US" dirty="0">
                <a:solidFill>
                  <a:srgbClr val="0070C0"/>
                </a:solidFill>
              </a:rPr>
              <a:t>Develop performant software using vectorization optimization and thread prototyping capabilities.</a:t>
            </a:r>
            <a:endParaRPr lang="en-US" b="1" dirty="0">
              <a:solidFill>
                <a:srgbClr val="0070C0"/>
              </a:solidFill>
            </a:endParaRPr>
          </a:p>
          <a:p>
            <a:pPr>
              <a:lnSpc>
                <a:spcPct val="100000"/>
              </a:lnSpc>
            </a:pPr>
            <a:endParaRPr lang="en-US" b="1" dirty="0">
              <a:solidFill>
                <a:srgbClr val="0070C0"/>
              </a:solidFill>
            </a:endParaRPr>
          </a:p>
          <a:p>
            <a:pPr>
              <a:lnSpc>
                <a:spcPct val="100000"/>
              </a:lnSpc>
            </a:pPr>
            <a:r>
              <a:rPr lang="en-US" b="1" dirty="0">
                <a:solidFill>
                  <a:srgbClr val="0070C0"/>
                </a:solidFill>
              </a:rPr>
              <a:t>Analyze Roofline for CPU and GPU</a:t>
            </a:r>
            <a:endParaRPr lang="en-US" dirty="0">
              <a:solidFill>
                <a:srgbClr val="0070C0"/>
              </a:solidFill>
            </a:endParaRPr>
          </a:p>
          <a:p>
            <a:pPr lvl="1">
              <a:lnSpc>
                <a:spcPct val="100000"/>
              </a:lnSpc>
            </a:pPr>
            <a:r>
              <a:rPr lang="en-US" dirty="0">
                <a:solidFill>
                  <a:srgbClr val="0070C0"/>
                </a:solidFill>
              </a:rPr>
              <a:t>Optimize your CPU or GPU code for compute and memory. </a:t>
            </a:r>
          </a:p>
          <a:p>
            <a:pPr lvl="1">
              <a:lnSpc>
                <a:spcPct val="100000"/>
              </a:lnSpc>
            </a:pPr>
            <a:r>
              <a:rPr lang="en-US" dirty="0">
                <a:solidFill>
                  <a:srgbClr val="0070C0"/>
                </a:solidFill>
              </a:rPr>
              <a:t>Locate bottlenecks and identify performance headroom for each loop or kernel to prioritize which optimizations will deliver the highest performance payoff.</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a:picLocks noChangeAspect="1"/>
          </p:cNvPicPr>
          <p:nvPr/>
        </p:nvPicPr>
        <p:blipFill>
          <a:blip r:embed="rId2"/>
          <a:stretch>
            <a:fillRect/>
          </a:stretch>
        </p:blipFill>
        <p:spPr>
          <a:xfrm>
            <a:off x="9524227" y="5746844"/>
            <a:ext cx="1511096" cy="949634"/>
          </a:xfrm>
          <a:prstGeom prst="rect">
            <a:avLst/>
          </a:prstGeom>
        </p:spPr>
      </p:pic>
      <p:sp>
        <p:nvSpPr>
          <p:cNvPr id="6" name="TextBox 5"/>
          <p:cNvSpPr txBox="1"/>
          <p:nvPr/>
        </p:nvSpPr>
        <p:spPr>
          <a:xfrm>
            <a:off x="3380152" y="5554671"/>
            <a:ext cx="5697417" cy="1200329"/>
          </a:xfrm>
          <a:prstGeom prst="rect">
            <a:avLst/>
          </a:prstGeom>
          <a:noFill/>
        </p:spPr>
        <p:txBody>
          <a:bodyPr wrap="square" rtlCol="0">
            <a:spAutoFit/>
          </a:bodyPr>
          <a:lstStyle/>
          <a:p>
            <a:r>
              <a:rPr lang="en-US" b="1" dirty="0">
                <a:solidFill>
                  <a:srgbClr val="00B0F0"/>
                </a:solidFill>
              </a:rPr>
              <a:t>Note: </a:t>
            </a:r>
            <a:r>
              <a:rPr lang="en-US" dirty="0">
                <a:solidFill>
                  <a:srgbClr val="00B0F0"/>
                </a:solidFill>
              </a:rPr>
              <a:t>GPU Roofline Analysis is in technical preview.</a:t>
            </a:r>
          </a:p>
          <a:p>
            <a:r>
              <a:rPr lang="en-US" dirty="0">
                <a:hlinkClick r:id="rId3"/>
              </a:rPr>
              <a:t>https://software.intel.com/content/www/us/en/develop/documentation/advisor-user-guide/top/intel-advisor-beta-gpu-roofline.html</a:t>
            </a:r>
            <a:endParaRPr lang="en-US" dirty="0"/>
          </a:p>
        </p:txBody>
      </p:sp>
      <p:pic>
        <p:nvPicPr>
          <p:cNvPr id="7" name="Picture 6"/>
          <p:cNvPicPr>
            <a:picLocks noChangeAspect="1"/>
          </p:cNvPicPr>
          <p:nvPr/>
        </p:nvPicPr>
        <p:blipFill>
          <a:blip r:embed="rId4"/>
          <a:stretch>
            <a:fillRect/>
          </a:stretch>
        </p:blipFill>
        <p:spPr>
          <a:xfrm>
            <a:off x="9582392" y="2884373"/>
            <a:ext cx="1394765" cy="1106424"/>
          </a:xfrm>
          <a:prstGeom prst="rect">
            <a:avLst/>
          </a:prstGeom>
        </p:spPr>
      </p:pic>
    </p:spTree>
    <p:extLst>
      <p:ext uri="{BB962C8B-B14F-4D97-AF65-F5344CB8AC3E}">
        <p14:creationId xmlns:p14="http://schemas.microsoft.com/office/powerpoint/2010/main" val="20861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72800" cy="1325563"/>
          </a:xfrm>
        </p:spPr>
        <p:txBody>
          <a:bodyPr/>
          <a:lstStyle/>
          <a:p>
            <a:r>
              <a:rPr lang="en-US" b="1" dirty="0">
                <a:solidFill>
                  <a:srgbClr val="2F5496"/>
                </a:solidFill>
                <a:latin typeface="Arial"/>
                <a:ea typeface="Arial"/>
                <a:cs typeface="Arial"/>
              </a:rPr>
              <a:t>Intel Advisor’s Features (II)</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a:lnSpc>
                <a:spcPct val="100000"/>
              </a:lnSpc>
            </a:pPr>
            <a:r>
              <a:rPr lang="en-US" b="1" dirty="0">
                <a:solidFill>
                  <a:srgbClr val="0070C0"/>
                </a:solidFill>
              </a:rPr>
              <a:t>Offload Where It Pays Off the Most</a:t>
            </a:r>
          </a:p>
          <a:p>
            <a:pPr lvl="1">
              <a:lnSpc>
                <a:spcPct val="100000"/>
              </a:lnSpc>
            </a:pPr>
            <a:r>
              <a:rPr lang="en-US" dirty="0">
                <a:solidFill>
                  <a:srgbClr val="0070C0"/>
                </a:solidFill>
              </a:rPr>
              <a:t>Use this command-line feature to design code for efficient offloading to accelerators—even before you have hardware. Estimate code performance and compare it with data transfer costs. No recompilation required.</a:t>
            </a:r>
          </a:p>
          <a:p>
            <a:pPr>
              <a:lnSpc>
                <a:spcPct val="100000"/>
              </a:lnSpc>
            </a:pPr>
            <a:endParaRPr lang="en-US" b="1" dirty="0">
              <a:solidFill>
                <a:srgbClr val="0070C0"/>
              </a:solidFill>
            </a:endParaRPr>
          </a:p>
          <a:p>
            <a:pPr>
              <a:lnSpc>
                <a:spcPct val="100000"/>
              </a:lnSpc>
            </a:pPr>
            <a:r>
              <a:rPr lang="en-US" b="1" dirty="0">
                <a:solidFill>
                  <a:srgbClr val="0070C0"/>
                </a:solidFill>
              </a:rPr>
              <a:t>Build Heterogeneous Algorithms</a:t>
            </a:r>
          </a:p>
          <a:p>
            <a:pPr lvl="1">
              <a:lnSpc>
                <a:spcPct val="100000"/>
              </a:lnSpc>
            </a:pPr>
            <a:r>
              <a:rPr lang="en-US" dirty="0">
                <a:solidFill>
                  <a:srgbClr val="0070C0"/>
                </a:solidFill>
              </a:rPr>
              <a:t>Model and build heterogeneous computational graphs and decide which kernels will benefit from offloading to GPU or FPGA accelerators.</a:t>
            </a:r>
          </a:p>
          <a:p>
            <a:pPr lvl="1">
              <a:lnSpc>
                <a:spcPct val="100000"/>
              </a:lnSpc>
            </a:pPr>
            <a:endParaRPr lang="en-US"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a:picLocks noChangeAspect="1"/>
          </p:cNvPicPr>
          <p:nvPr/>
        </p:nvPicPr>
        <p:blipFill>
          <a:blip r:embed="rId2"/>
          <a:stretch>
            <a:fillRect/>
          </a:stretch>
        </p:blipFill>
        <p:spPr>
          <a:xfrm>
            <a:off x="9360199" y="3280203"/>
            <a:ext cx="2548493" cy="1172307"/>
          </a:xfrm>
          <a:prstGeom prst="rect">
            <a:avLst/>
          </a:prstGeom>
        </p:spPr>
      </p:pic>
      <p:pic>
        <p:nvPicPr>
          <p:cNvPr id="6" name="Picture 5"/>
          <p:cNvPicPr>
            <a:picLocks noChangeAspect="1"/>
          </p:cNvPicPr>
          <p:nvPr/>
        </p:nvPicPr>
        <p:blipFill>
          <a:blip r:embed="rId3"/>
          <a:stretch>
            <a:fillRect/>
          </a:stretch>
        </p:blipFill>
        <p:spPr>
          <a:xfrm>
            <a:off x="9565664" y="5284977"/>
            <a:ext cx="2065582" cy="1174647"/>
          </a:xfrm>
          <a:prstGeom prst="rect">
            <a:avLst/>
          </a:prstGeom>
        </p:spPr>
      </p:pic>
    </p:spTree>
    <p:extLst>
      <p:ext uri="{BB962C8B-B14F-4D97-AF65-F5344CB8AC3E}">
        <p14:creationId xmlns:p14="http://schemas.microsoft.com/office/powerpoint/2010/main" val="229912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ea typeface="Arial"/>
                <a:cs typeface="Arial"/>
              </a:rPr>
              <a:t>Intel Advisor</a:t>
            </a:r>
            <a:endParaRPr lang="en-US" dirty="0"/>
          </a:p>
        </p:txBody>
      </p:sp>
      <p:sp>
        <p:nvSpPr>
          <p:cNvPr id="3" name="Content Placeholder 2"/>
          <p:cNvSpPr>
            <a:spLocks noGrp="1"/>
          </p:cNvSpPr>
          <p:nvPr>
            <p:ph idx="1"/>
          </p:nvPr>
        </p:nvSpPr>
        <p:spPr>
          <a:xfrm>
            <a:off x="838200" y="1778733"/>
            <a:ext cx="10515600" cy="4351338"/>
          </a:xfrm>
        </p:spPr>
        <p:txBody>
          <a:bodyPr>
            <a:normAutofit fontScale="85000" lnSpcReduction="20000"/>
          </a:bodyPr>
          <a:lstStyle/>
          <a:p>
            <a:pPr>
              <a:lnSpc>
                <a:spcPct val="100000"/>
              </a:lnSpc>
            </a:pPr>
            <a:r>
              <a:rPr lang="en-US" dirty="0">
                <a:solidFill>
                  <a:srgbClr val="0070C0"/>
                </a:solidFill>
              </a:rPr>
              <a:t>A prototyping tool that allows users to analyze their code and determine the costs and benefits of adding various threading models on Intel processors.</a:t>
            </a:r>
          </a:p>
          <a:p>
            <a:pPr lvl="1">
              <a:lnSpc>
                <a:spcPct val="100000"/>
              </a:lnSpc>
            </a:pPr>
            <a:r>
              <a:rPr lang="en-US" dirty="0">
                <a:solidFill>
                  <a:srgbClr val="0070C0"/>
                </a:solidFill>
              </a:rPr>
              <a:t>Works on code written in C, C++, and Fortran.</a:t>
            </a:r>
          </a:p>
          <a:p>
            <a:pPr lvl="1">
              <a:lnSpc>
                <a:spcPct val="100000"/>
              </a:lnSpc>
            </a:pPr>
            <a:r>
              <a:rPr lang="en-US" dirty="0">
                <a:solidFill>
                  <a:srgbClr val="0070C0"/>
                </a:solidFill>
              </a:rPr>
              <a:t>Can model parallelism using </a:t>
            </a:r>
            <a:r>
              <a:rPr lang="en-US" dirty="0" err="1">
                <a:solidFill>
                  <a:srgbClr val="0070C0"/>
                </a:solidFill>
              </a:rPr>
              <a:t>OpenMP</a:t>
            </a:r>
            <a:r>
              <a:rPr lang="en-US" dirty="0">
                <a:solidFill>
                  <a:srgbClr val="0070C0"/>
                </a:solidFill>
              </a:rPr>
              <a:t>, Intel Thread Building Blocks, and Intel </a:t>
            </a:r>
            <a:r>
              <a:rPr lang="en-US" dirty="0" err="1">
                <a:solidFill>
                  <a:srgbClr val="0070C0"/>
                </a:solidFill>
              </a:rPr>
              <a:t>Cilk</a:t>
            </a:r>
            <a:r>
              <a:rPr lang="en-US" dirty="0">
                <a:solidFill>
                  <a:srgbClr val="0070C0"/>
                </a:solidFill>
              </a:rPr>
              <a:t> Plus</a:t>
            </a:r>
          </a:p>
          <a:p>
            <a:pPr lvl="1">
              <a:lnSpc>
                <a:spcPct val="100000"/>
              </a:lnSpc>
            </a:pPr>
            <a:r>
              <a:rPr lang="en-US" dirty="0">
                <a:solidFill>
                  <a:srgbClr val="0070C0"/>
                </a:solidFill>
              </a:rPr>
              <a:t>Provide guidance to help codes get better vectorization, which is becoming increasingly important with wide vector units in modern processors.</a:t>
            </a:r>
          </a:p>
          <a:p>
            <a:pPr>
              <a:lnSpc>
                <a:spcPct val="100000"/>
              </a:lnSpc>
            </a:pPr>
            <a:r>
              <a:rPr lang="en-US" dirty="0">
                <a:solidFill>
                  <a:srgbClr val="0070C0"/>
                </a:solidFill>
              </a:rPr>
              <a:t>A graphical user interface (GUI)</a:t>
            </a:r>
          </a:p>
          <a:p>
            <a:pPr lvl="1">
              <a:lnSpc>
                <a:spcPct val="100000"/>
              </a:lnSpc>
            </a:pPr>
            <a:r>
              <a:rPr lang="en-US" dirty="0">
                <a:solidFill>
                  <a:srgbClr val="0070C0"/>
                </a:solidFill>
              </a:rPr>
              <a:t>Accessed with the </a:t>
            </a:r>
            <a:r>
              <a:rPr lang="en-US" dirty="0" err="1">
                <a:solidFill>
                  <a:srgbClr val="0070C0"/>
                </a:solidFill>
              </a:rPr>
              <a:t>advixe-gui</a:t>
            </a:r>
            <a:endParaRPr lang="en-US" dirty="0">
              <a:solidFill>
                <a:srgbClr val="0070C0"/>
              </a:solidFill>
            </a:endParaRPr>
          </a:p>
          <a:p>
            <a:pPr lvl="2">
              <a:lnSpc>
                <a:spcPct val="100000"/>
              </a:lnSpc>
            </a:pPr>
            <a:r>
              <a:rPr lang="en-US" dirty="0">
                <a:solidFill>
                  <a:srgbClr val="0070C0"/>
                </a:solidFill>
              </a:rPr>
              <a:t>Begin by creating a new project, entering the executable path and arguments, and setting other options. Once the Advisor project is created, run through the threading and/or vectorization workflows</a:t>
            </a:r>
          </a:p>
          <a:p>
            <a:pPr>
              <a:lnSpc>
                <a:spcPct val="100000"/>
              </a:lnSpc>
            </a:pPr>
            <a:r>
              <a:rPr lang="en-US" dirty="0">
                <a:solidFill>
                  <a:srgbClr val="0070C0"/>
                </a:solidFill>
              </a:rPr>
              <a:t>A command line (CL) interface </a:t>
            </a:r>
          </a:p>
          <a:p>
            <a:pPr lvl="1">
              <a:lnSpc>
                <a:spcPct val="100000"/>
              </a:lnSpc>
            </a:pPr>
            <a:r>
              <a:rPr lang="en-US" dirty="0">
                <a:solidFill>
                  <a:srgbClr val="0070C0"/>
                </a:solidFill>
              </a:rPr>
              <a:t>Accessed with the </a:t>
            </a:r>
            <a:r>
              <a:rPr lang="en-US" dirty="0" err="1">
                <a:solidFill>
                  <a:srgbClr val="0070C0"/>
                </a:solidFill>
              </a:rPr>
              <a:t>advixe</a:t>
            </a:r>
            <a:r>
              <a:rPr lang="en-US" dirty="0">
                <a:solidFill>
                  <a:srgbClr val="0070C0"/>
                </a:solidFill>
              </a:rPr>
              <a:t>-cl commands. </a:t>
            </a:r>
          </a:p>
          <a:p>
            <a:pPr lvl="2">
              <a:lnSpc>
                <a:spcPct val="100000"/>
              </a:lnSpc>
            </a:pPr>
            <a:r>
              <a:rPr lang="en-US" dirty="0">
                <a:solidFill>
                  <a:srgbClr val="0070C0"/>
                </a:solidFill>
              </a:rPr>
              <a:t>Command line can be available on</a:t>
            </a:r>
            <a:r>
              <a:rPr lang="en-US" b="1" dirty="0">
                <a:solidFill>
                  <a:srgbClr val="0070C0"/>
                </a:solidFill>
              </a:rPr>
              <a:t> </a:t>
            </a:r>
            <a:r>
              <a:rPr lang="en-US" b="1" dirty="0" err="1">
                <a:solidFill>
                  <a:srgbClr val="0070C0"/>
                </a:solidFill>
              </a:rPr>
              <a:t>DevCloud</a:t>
            </a:r>
            <a:r>
              <a:rPr lang="en-US" dirty="0">
                <a:solidFill>
                  <a:srgbClr val="0070C0"/>
                </a:solidFill>
              </a:rPr>
              <a:t>.</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
        <p:nvSpPr>
          <p:cNvPr id="6" name="Oval 5"/>
          <p:cNvSpPr/>
          <p:nvPr/>
        </p:nvSpPr>
        <p:spPr>
          <a:xfrm>
            <a:off x="1055077" y="4798646"/>
            <a:ext cx="4009292" cy="445478"/>
          </a:xfrm>
          <a:prstGeom prst="ellipse">
            <a:avLst/>
          </a:prstGeom>
          <a:noFill/>
          <a:ln w="28575">
            <a:solidFill>
              <a:srgbClr val="BA04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rPr>
              <a:t>Intel </a:t>
            </a:r>
            <a:r>
              <a:rPr lang="en-US" b="1" dirty="0" err="1">
                <a:solidFill>
                  <a:srgbClr val="2F5496"/>
                </a:solidFill>
                <a:latin typeface="Arial"/>
                <a:cs typeface="Arial"/>
              </a:rPr>
              <a:t>Vtune</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solidFill>
                  <a:srgbClr val="0070C0"/>
                </a:solidFill>
              </a:rPr>
              <a:t>Quickly Find and Fix Performance Bottlenecks</a:t>
            </a:r>
          </a:p>
          <a:p>
            <a:pPr>
              <a:lnSpc>
                <a:spcPct val="100000"/>
              </a:lnSpc>
            </a:pPr>
            <a:r>
              <a:rPr lang="en-US" dirty="0">
                <a:solidFill>
                  <a:srgbClr val="0070C0"/>
                </a:solidFill>
              </a:rPr>
              <a:t>Performance Analysis for Applications &amp; Systems</a:t>
            </a:r>
          </a:p>
          <a:p>
            <a:pPr lvl="1"/>
            <a:r>
              <a:rPr lang="en-US" dirty="0">
                <a:solidFill>
                  <a:srgbClr val="0070C0"/>
                </a:solidFill>
              </a:rPr>
              <a:t>Intel® </a:t>
            </a:r>
            <a:r>
              <a:rPr lang="en-US" dirty="0" err="1">
                <a:solidFill>
                  <a:srgbClr val="0070C0"/>
                </a:solidFill>
              </a:rPr>
              <a:t>VTune</a:t>
            </a:r>
            <a:r>
              <a:rPr lang="en-US" dirty="0">
                <a:solidFill>
                  <a:srgbClr val="0070C0"/>
                </a:solidFill>
              </a:rPr>
              <a:t>™ Profiler takes the guesswork out of how best to improve performance in software deployed across CPUs and multiple accelerator architectures, including GPUs and FPGAs.</a:t>
            </a:r>
          </a:p>
          <a:p>
            <a:pPr lvl="1"/>
            <a:r>
              <a:rPr lang="en-US" dirty="0">
                <a:solidFill>
                  <a:srgbClr val="0070C0"/>
                </a:solidFill>
              </a:rPr>
              <a:t>It does this by</a:t>
            </a:r>
          </a:p>
          <a:p>
            <a:pPr lvl="2"/>
            <a:r>
              <a:rPr lang="en-US" dirty="0">
                <a:solidFill>
                  <a:srgbClr val="0070C0"/>
                </a:solidFill>
              </a:rPr>
              <a:t>Analyzing your code</a:t>
            </a:r>
          </a:p>
          <a:p>
            <a:pPr lvl="2"/>
            <a:r>
              <a:rPr lang="en-US" dirty="0">
                <a:solidFill>
                  <a:srgbClr val="0070C0"/>
                </a:solidFill>
              </a:rPr>
              <a:t>Collecting key profiling data</a:t>
            </a:r>
          </a:p>
          <a:p>
            <a:pPr lvl="2"/>
            <a:r>
              <a:rPr lang="en-US" dirty="0">
                <a:solidFill>
                  <a:srgbClr val="0070C0"/>
                </a:solidFill>
              </a:rPr>
              <a:t>Presenting its findings through a powerful interface that simplifies interpretation and helps you focus on the most effective software optimizations from computation and threading to memory and storage.</a:t>
            </a:r>
          </a:p>
        </p:txBody>
      </p:sp>
      <p:cxnSp>
        <p:nvCxnSpPr>
          <p:cNvPr id="5"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4204653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sym typeface="Arial"/>
              </a:rPr>
              <a:t>Intel </a:t>
            </a:r>
            <a:r>
              <a:rPr lang="en-US" b="1" dirty="0" err="1">
                <a:solidFill>
                  <a:srgbClr val="2F5496"/>
                </a:solidFill>
                <a:latin typeface="Arial"/>
                <a:cs typeface="Arial"/>
                <a:sym typeface="Arial"/>
              </a:rPr>
              <a:t>Vtune</a:t>
            </a:r>
            <a:endParaRPr lang="en-US" dirty="0"/>
          </a:p>
        </p:txBody>
      </p:sp>
      <p:sp>
        <p:nvSpPr>
          <p:cNvPr id="3" name="Content Placeholder 2"/>
          <p:cNvSpPr>
            <a:spLocks noGrp="1"/>
          </p:cNvSpPr>
          <p:nvPr>
            <p:ph idx="1"/>
          </p:nvPr>
        </p:nvSpPr>
        <p:spPr/>
        <p:txBody>
          <a:bodyPr>
            <a:normAutofit/>
          </a:bodyPr>
          <a:lstStyle/>
          <a:p>
            <a:r>
              <a:rPr lang="en-US" dirty="0">
                <a:solidFill>
                  <a:srgbClr val="0070C0"/>
                </a:solidFill>
              </a:rPr>
              <a:t>Optimize application performance, system performance, and system configuration for HPC, cloud, </a:t>
            </a:r>
            <a:r>
              <a:rPr lang="en-US" dirty="0" err="1">
                <a:solidFill>
                  <a:srgbClr val="0070C0"/>
                </a:solidFill>
              </a:rPr>
              <a:t>IoT</a:t>
            </a:r>
            <a:r>
              <a:rPr lang="en-US" dirty="0">
                <a:solidFill>
                  <a:srgbClr val="0070C0"/>
                </a:solidFill>
              </a:rPr>
              <a:t>, media, storage, and more.</a:t>
            </a:r>
          </a:p>
          <a:p>
            <a:pPr lvl="1"/>
            <a:r>
              <a:rPr lang="en-US" dirty="0">
                <a:solidFill>
                  <a:srgbClr val="0070C0"/>
                </a:solidFill>
              </a:rPr>
              <a:t>CPU, GPU, and FPGA: Tune the entire application’s performance―not just the accelerated portion. </a:t>
            </a:r>
          </a:p>
          <a:p>
            <a:pPr lvl="1"/>
            <a:r>
              <a:rPr lang="en-US" dirty="0">
                <a:solidFill>
                  <a:srgbClr val="0070C0"/>
                </a:solidFill>
              </a:rPr>
              <a:t>Multilingual: Profile Data Parallel C++ (DPC++), C, C++, C#, Fortran*, </a:t>
            </a:r>
            <a:r>
              <a:rPr lang="en-US" dirty="0" err="1">
                <a:solidFill>
                  <a:srgbClr val="0070C0"/>
                </a:solidFill>
              </a:rPr>
              <a:t>OpenCL</a:t>
            </a:r>
            <a:r>
              <a:rPr lang="en-US" dirty="0">
                <a:solidFill>
                  <a:srgbClr val="0070C0"/>
                </a:solidFill>
              </a:rPr>
              <a:t>™, Python*, Google Go* programming language, Java*, Assembly, or any combination.</a:t>
            </a:r>
          </a:p>
          <a:p>
            <a:pPr lvl="1"/>
            <a:r>
              <a:rPr lang="en-US" dirty="0">
                <a:solidFill>
                  <a:srgbClr val="0070C0"/>
                </a:solidFill>
              </a:rPr>
              <a:t>System or application: Get coarse-grained system data for an extended period or detailed results mapped to source code.</a:t>
            </a:r>
          </a:p>
          <a:p>
            <a:pPr lvl="1"/>
            <a:r>
              <a:rPr lang="en-US" dirty="0">
                <a:solidFill>
                  <a:srgbClr val="0070C0"/>
                </a:solidFill>
              </a:rPr>
              <a:t>Power: Optimize performance while avoiding power- and thermal-related throttling. </a:t>
            </a:r>
          </a:p>
          <a:p>
            <a:endParaRPr lang="en-US"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914596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ea typeface="Arial"/>
                <a:cs typeface="Arial"/>
              </a:rPr>
              <a:t>Intel </a:t>
            </a:r>
            <a:r>
              <a:rPr lang="en-US" b="1" dirty="0" err="1">
                <a:solidFill>
                  <a:srgbClr val="2F5496"/>
                </a:solidFill>
                <a:latin typeface="Arial"/>
                <a:ea typeface="Arial"/>
                <a:cs typeface="Arial"/>
              </a:rPr>
              <a:t>VTune</a:t>
            </a:r>
            <a:endParaRPr lang="en-US" dirty="0"/>
          </a:p>
        </p:txBody>
      </p:sp>
      <p:sp>
        <p:nvSpPr>
          <p:cNvPr id="3" name="Content Placeholder 2"/>
          <p:cNvSpPr>
            <a:spLocks noGrp="1"/>
          </p:cNvSpPr>
          <p:nvPr>
            <p:ph idx="1"/>
          </p:nvPr>
        </p:nvSpPr>
        <p:spPr>
          <a:xfrm>
            <a:off x="838200" y="1778733"/>
            <a:ext cx="10515600" cy="4351338"/>
          </a:xfrm>
        </p:spPr>
        <p:txBody>
          <a:bodyPr>
            <a:normAutofit lnSpcReduction="10000"/>
          </a:bodyPr>
          <a:lstStyle/>
          <a:p>
            <a:r>
              <a:rPr lang="en-US" dirty="0">
                <a:solidFill>
                  <a:srgbClr val="0070C0"/>
                </a:solidFill>
              </a:rPr>
              <a:t>A performance profiling tool for C, C++, and Fortran code</a:t>
            </a:r>
          </a:p>
          <a:p>
            <a:pPr lvl="1"/>
            <a:r>
              <a:rPr lang="en-US" dirty="0">
                <a:solidFill>
                  <a:srgbClr val="0070C0"/>
                </a:solidFill>
              </a:rPr>
              <a:t>Identify where in the code time is being spent in both serial and threaded applications.</a:t>
            </a:r>
          </a:p>
          <a:p>
            <a:pPr lvl="1"/>
            <a:r>
              <a:rPr lang="en-US" dirty="0">
                <a:solidFill>
                  <a:srgbClr val="0070C0"/>
                </a:solidFill>
              </a:rPr>
              <a:t>For threaded applications, it can also determine the amount of concurrency and identify bottlenecks created by synchronization primitives.</a:t>
            </a:r>
          </a:p>
          <a:p>
            <a:pPr lvl="1"/>
            <a:r>
              <a:rPr lang="en-US" dirty="0" err="1">
                <a:solidFill>
                  <a:srgbClr val="0070C0"/>
                </a:solidFill>
              </a:rPr>
              <a:t>VTune</a:t>
            </a:r>
            <a:r>
              <a:rPr lang="en-US" dirty="0">
                <a:solidFill>
                  <a:srgbClr val="0070C0"/>
                </a:solidFill>
              </a:rPr>
              <a:t> Profiler uses dynamic instrumentation and thus does not require use of Intel compilers or the use of any special compiler flags.</a:t>
            </a:r>
          </a:p>
          <a:p>
            <a:pPr>
              <a:lnSpc>
                <a:spcPct val="100000"/>
              </a:lnSpc>
            </a:pPr>
            <a:r>
              <a:rPr lang="en-US" dirty="0">
                <a:solidFill>
                  <a:srgbClr val="0070C0"/>
                </a:solidFill>
              </a:rPr>
              <a:t>A graphical user interface (GUI)</a:t>
            </a:r>
          </a:p>
          <a:p>
            <a:pPr lvl="1">
              <a:lnSpc>
                <a:spcPct val="100000"/>
              </a:lnSpc>
            </a:pPr>
            <a:r>
              <a:rPr lang="en-US" dirty="0">
                <a:solidFill>
                  <a:srgbClr val="0070C0"/>
                </a:solidFill>
              </a:rPr>
              <a:t>Accessed with the </a:t>
            </a:r>
            <a:r>
              <a:rPr lang="en-US" dirty="0" err="1">
                <a:solidFill>
                  <a:srgbClr val="0070C0"/>
                </a:solidFill>
              </a:rPr>
              <a:t>vtune-gui</a:t>
            </a:r>
            <a:r>
              <a:rPr lang="en-US" dirty="0">
                <a:solidFill>
                  <a:srgbClr val="0070C0"/>
                </a:solidFill>
              </a:rPr>
              <a:t> </a:t>
            </a:r>
          </a:p>
          <a:p>
            <a:pPr>
              <a:lnSpc>
                <a:spcPct val="100000"/>
              </a:lnSpc>
            </a:pPr>
            <a:r>
              <a:rPr lang="en-US" dirty="0">
                <a:solidFill>
                  <a:srgbClr val="0070C0"/>
                </a:solidFill>
              </a:rPr>
              <a:t>A command line (CL) interface </a:t>
            </a:r>
          </a:p>
          <a:p>
            <a:pPr lvl="1">
              <a:lnSpc>
                <a:spcPct val="100000"/>
              </a:lnSpc>
            </a:pPr>
            <a:r>
              <a:rPr lang="en-US" dirty="0">
                <a:solidFill>
                  <a:srgbClr val="0070C0"/>
                </a:solidFill>
              </a:rPr>
              <a:t>Accessed with the </a:t>
            </a:r>
            <a:r>
              <a:rPr lang="en-US" dirty="0" err="1">
                <a:solidFill>
                  <a:srgbClr val="0070C0"/>
                </a:solidFill>
              </a:rPr>
              <a:t>vtune</a:t>
            </a:r>
            <a:r>
              <a:rPr lang="en-US" dirty="0">
                <a:solidFill>
                  <a:srgbClr val="0070C0"/>
                </a:solidFill>
              </a:rPr>
              <a:t>. </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
        <p:nvSpPr>
          <p:cNvPr id="5" name="TextBox 4"/>
          <p:cNvSpPr txBox="1"/>
          <p:nvPr/>
        </p:nvSpPr>
        <p:spPr>
          <a:xfrm>
            <a:off x="6007396" y="4657060"/>
            <a:ext cx="5667153" cy="1846659"/>
          </a:xfrm>
          <a:prstGeom prst="rect">
            <a:avLst/>
          </a:prstGeom>
          <a:noFill/>
        </p:spPr>
        <p:txBody>
          <a:bodyPr wrap="square" rtlCol="0">
            <a:spAutoFit/>
          </a:bodyPr>
          <a:lstStyle/>
          <a:p>
            <a:r>
              <a:rPr lang="en-US" sz="2400" b="1" dirty="0">
                <a:solidFill>
                  <a:schemeClr val="accent4">
                    <a:lumMod val="75000"/>
                  </a:schemeClr>
                </a:solidFill>
              </a:rPr>
              <a:t>The analysis types include: </a:t>
            </a:r>
          </a:p>
          <a:p>
            <a:r>
              <a:rPr lang="en-US" sz="2400" b="1" dirty="0">
                <a:solidFill>
                  <a:schemeClr val="accent4">
                    <a:lumMod val="75000"/>
                  </a:schemeClr>
                </a:solidFill>
              </a:rPr>
              <a:t>	Hotspots</a:t>
            </a:r>
          </a:p>
          <a:p>
            <a:r>
              <a:rPr lang="en-US" sz="2400" b="1" dirty="0">
                <a:solidFill>
                  <a:schemeClr val="accent4">
                    <a:lumMod val="75000"/>
                  </a:schemeClr>
                </a:solidFill>
              </a:rPr>
              <a:t>	Threading</a:t>
            </a:r>
          </a:p>
          <a:p>
            <a:r>
              <a:rPr lang="en-US" sz="2400" b="1" dirty="0">
                <a:solidFill>
                  <a:schemeClr val="accent4">
                    <a:lumMod val="75000"/>
                  </a:schemeClr>
                </a:solidFill>
              </a:rPr>
              <a:t>	Memory Consumption. </a:t>
            </a:r>
          </a:p>
          <a:p>
            <a:endParaRPr lang="en-US" dirty="0"/>
          </a:p>
        </p:txBody>
      </p:sp>
    </p:spTree>
    <p:extLst>
      <p:ext uri="{BB962C8B-B14F-4D97-AF65-F5344CB8AC3E}">
        <p14:creationId xmlns:p14="http://schemas.microsoft.com/office/powerpoint/2010/main" val="205803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F5496"/>
                </a:solidFill>
                <a:latin typeface="Arial"/>
                <a:cs typeface="Arial"/>
              </a:rPr>
              <a:t>Analysis Types </a:t>
            </a:r>
          </a:p>
        </p:txBody>
      </p:sp>
      <p:sp>
        <p:nvSpPr>
          <p:cNvPr id="3" name="Content Placeholder 2"/>
          <p:cNvSpPr>
            <a:spLocks noGrp="1"/>
          </p:cNvSpPr>
          <p:nvPr>
            <p:ph idx="1"/>
          </p:nvPr>
        </p:nvSpPr>
        <p:spPr/>
        <p:txBody>
          <a:bodyPr>
            <a:normAutofit fontScale="92500" lnSpcReduction="10000"/>
          </a:bodyPr>
          <a:lstStyle/>
          <a:p>
            <a:r>
              <a:rPr lang="en-US" dirty="0">
                <a:solidFill>
                  <a:srgbClr val="0070C0"/>
                </a:solidFill>
              </a:rPr>
              <a:t>Hotspot</a:t>
            </a:r>
          </a:p>
          <a:p>
            <a:pPr lvl="1"/>
            <a:r>
              <a:rPr lang="en-US" dirty="0">
                <a:solidFill>
                  <a:srgbClr val="0070C0"/>
                </a:solidFill>
              </a:rPr>
              <a:t>Profile your code's execution to determine which functions are consuming the most time and thus are targets for optimization. </a:t>
            </a:r>
          </a:p>
          <a:p>
            <a:pPr lvl="1"/>
            <a:r>
              <a:rPr lang="en-US" dirty="0">
                <a:solidFill>
                  <a:srgbClr val="0070C0"/>
                </a:solidFill>
              </a:rPr>
              <a:t>The hotspots analysis includes timing information from all threads and from sub-processes. </a:t>
            </a:r>
          </a:p>
          <a:p>
            <a:r>
              <a:rPr lang="en-US" dirty="0">
                <a:solidFill>
                  <a:srgbClr val="0070C0"/>
                </a:solidFill>
              </a:rPr>
              <a:t>The threading analysis </a:t>
            </a:r>
          </a:p>
          <a:p>
            <a:pPr lvl="1"/>
            <a:r>
              <a:rPr lang="en-US" dirty="0">
                <a:solidFill>
                  <a:srgbClr val="0070C0"/>
                </a:solidFill>
              </a:rPr>
              <a:t>Analyzes how well a threaded application takes advantage of multi-core hardware and identifies functions and times during execution where available CPUs aren't fully utilized. </a:t>
            </a:r>
          </a:p>
          <a:p>
            <a:r>
              <a:rPr lang="en-US" dirty="0">
                <a:solidFill>
                  <a:srgbClr val="0070C0"/>
                </a:solidFill>
              </a:rPr>
              <a:t>The memory consumption analysis </a:t>
            </a:r>
          </a:p>
          <a:p>
            <a:pPr lvl="1"/>
            <a:r>
              <a:rPr lang="en-US" dirty="0">
                <a:solidFill>
                  <a:srgbClr val="0070C0"/>
                </a:solidFill>
              </a:rPr>
              <a:t>Identifies RAM usage over time and identifies memory objects allocated and released during the analysis run.</a:t>
            </a:r>
          </a:p>
          <a:p>
            <a:endParaRPr lang="en-US" dirty="0">
              <a:solidFill>
                <a:srgbClr val="0070C0"/>
              </a:solidFill>
            </a:endParaRPr>
          </a:p>
          <a:p>
            <a:endParaRPr lang="en-US"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4249531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49000" cy="1325563"/>
          </a:xfrm>
        </p:spPr>
        <p:txBody>
          <a:bodyPr/>
          <a:lstStyle/>
          <a:p>
            <a:r>
              <a:rPr lang="en-US" b="1" dirty="0" err="1">
                <a:solidFill>
                  <a:srgbClr val="2F5496"/>
                </a:solidFill>
                <a:latin typeface="Arial"/>
                <a:cs typeface="Arial"/>
                <a:sym typeface="Arial"/>
              </a:rPr>
              <a:t>Microarchitectural</a:t>
            </a:r>
            <a:r>
              <a:rPr lang="en-US" b="1" dirty="0">
                <a:solidFill>
                  <a:srgbClr val="2F5496"/>
                </a:solidFill>
                <a:latin typeface="Arial"/>
                <a:cs typeface="Arial"/>
                <a:sym typeface="Arial"/>
              </a:rPr>
              <a:t> Tuning Methodology</a:t>
            </a:r>
            <a:endParaRPr lang="en-US" dirty="0"/>
          </a:p>
        </p:txBody>
      </p:sp>
      <p:sp>
        <p:nvSpPr>
          <p:cNvPr id="3" name="Content Placeholder 2"/>
          <p:cNvSpPr>
            <a:spLocks noGrp="1"/>
          </p:cNvSpPr>
          <p:nvPr>
            <p:ph idx="1"/>
          </p:nvPr>
        </p:nvSpPr>
        <p:spPr/>
        <p:txBody>
          <a:bodyPr>
            <a:normAutofit fontScale="92500"/>
          </a:bodyPr>
          <a:lstStyle/>
          <a:p>
            <a:r>
              <a:rPr lang="en-US" dirty="0">
                <a:solidFill>
                  <a:srgbClr val="0070C0"/>
                </a:solidFill>
              </a:rPr>
              <a:t> Select a hotspot function (one with a large percentage of the application's total </a:t>
            </a:r>
            <a:r>
              <a:rPr lang="en-US" dirty="0" err="1">
                <a:solidFill>
                  <a:srgbClr val="0070C0"/>
                </a:solidFill>
              </a:rPr>
              <a:t>clockticks</a:t>
            </a:r>
            <a:r>
              <a:rPr lang="en-US" dirty="0">
                <a:solidFill>
                  <a:srgbClr val="0070C0"/>
                </a:solidFill>
              </a:rPr>
              <a:t>). </a:t>
            </a:r>
          </a:p>
          <a:p>
            <a:r>
              <a:rPr lang="en-US" dirty="0">
                <a:solidFill>
                  <a:srgbClr val="0070C0"/>
                </a:solidFill>
              </a:rPr>
              <a:t>Evaluate the efficiency of that hotspot using the Top-Down Method and the guidelines given below. </a:t>
            </a:r>
          </a:p>
          <a:p>
            <a:r>
              <a:rPr lang="en-US" dirty="0">
                <a:solidFill>
                  <a:srgbClr val="0070C0"/>
                </a:solidFill>
              </a:rPr>
              <a:t>If inefficient, drill down the category representing the primary bottleneck, and use the next levels of sub-bottlenecks to identify causes. </a:t>
            </a:r>
          </a:p>
          <a:p>
            <a:r>
              <a:rPr lang="en-US" dirty="0">
                <a:solidFill>
                  <a:srgbClr val="0070C0"/>
                </a:solidFill>
              </a:rPr>
              <a:t>Optimize the issue(s). </a:t>
            </a:r>
            <a:r>
              <a:rPr lang="en-US" dirty="0" err="1">
                <a:solidFill>
                  <a:srgbClr val="0070C0"/>
                </a:solidFill>
              </a:rPr>
              <a:t>VTune</a:t>
            </a:r>
            <a:r>
              <a:rPr lang="en-US" dirty="0">
                <a:solidFill>
                  <a:srgbClr val="0070C0"/>
                </a:solidFill>
              </a:rPr>
              <a:t> Profiler tuning guides contain specific tuning suggestions for many of the underlying performance issues in each category. </a:t>
            </a:r>
          </a:p>
          <a:p>
            <a:r>
              <a:rPr lang="en-US" dirty="0">
                <a:solidFill>
                  <a:srgbClr val="0070C0"/>
                </a:solidFill>
              </a:rPr>
              <a:t>Repeat until all significant hotspots have been evaluated.</a:t>
            </a:r>
          </a:p>
          <a:p>
            <a:endParaRPr lang="en-US" dirty="0">
              <a:solidFill>
                <a:srgbClr val="0070C0"/>
              </a:solidFill>
            </a:endParaRPr>
          </a:p>
          <a:p>
            <a:endParaRPr lang="en-US"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4042327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49000" cy="1325563"/>
          </a:xfrm>
        </p:spPr>
        <p:txBody>
          <a:bodyPr/>
          <a:lstStyle/>
          <a:p>
            <a:r>
              <a:rPr lang="en-US" b="1" dirty="0" err="1">
                <a:solidFill>
                  <a:srgbClr val="2F5496"/>
                </a:solidFill>
                <a:latin typeface="Arial"/>
                <a:cs typeface="Arial"/>
                <a:sym typeface="Arial"/>
              </a:rPr>
              <a:t>Microarchitectural</a:t>
            </a:r>
            <a:r>
              <a:rPr lang="en-US" b="1" dirty="0">
                <a:solidFill>
                  <a:srgbClr val="2F5496"/>
                </a:solidFill>
                <a:latin typeface="Arial"/>
                <a:cs typeface="Arial"/>
                <a:sym typeface="Arial"/>
              </a:rPr>
              <a:t> Tuning Methodology</a:t>
            </a:r>
            <a:endParaRPr lang="en-US" dirty="0"/>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
        <p:nvSpPr>
          <p:cNvPr id="5" name="Content Placeholder 4"/>
          <p:cNvSpPr>
            <a:spLocks noGrp="1"/>
          </p:cNvSpPr>
          <p:nvPr>
            <p:ph idx="1"/>
          </p:nvPr>
        </p:nvSpPr>
        <p:spPr/>
        <p:txBody>
          <a:bodyPr/>
          <a:lstStyle/>
          <a:p>
            <a:endParaRPr lang="en-US"/>
          </a:p>
        </p:txBody>
      </p:sp>
      <p:pic>
        <p:nvPicPr>
          <p:cNvPr id="6" name="Picture 5"/>
          <p:cNvPicPr/>
          <p:nvPr/>
        </p:nvPicPr>
        <p:blipFill>
          <a:blip r:embed="rId2"/>
          <a:stretch>
            <a:fillRect/>
          </a:stretch>
        </p:blipFill>
        <p:spPr>
          <a:xfrm>
            <a:off x="2041452" y="1825625"/>
            <a:ext cx="7600507" cy="4411028"/>
          </a:xfrm>
          <a:prstGeom prst="rect">
            <a:avLst/>
          </a:prstGeom>
        </p:spPr>
      </p:pic>
    </p:spTree>
    <p:extLst>
      <p:ext uri="{BB962C8B-B14F-4D97-AF65-F5344CB8AC3E}">
        <p14:creationId xmlns:p14="http://schemas.microsoft.com/office/powerpoint/2010/main" val="3381597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sym typeface="Arial"/>
              </a:rPr>
              <a:t>Intel </a:t>
            </a:r>
            <a:r>
              <a:rPr lang="en-US" b="1" dirty="0" err="1">
                <a:solidFill>
                  <a:srgbClr val="2F5496"/>
                </a:solidFill>
                <a:latin typeface="Arial"/>
                <a:cs typeface="Arial"/>
                <a:sym typeface="Arial"/>
              </a:rPr>
              <a:t>Vtune</a:t>
            </a:r>
            <a:r>
              <a:rPr lang="en-US" b="1" dirty="0">
                <a:solidFill>
                  <a:srgbClr val="2F5496"/>
                </a:solidFill>
                <a:latin typeface="Arial"/>
                <a:cs typeface="Arial"/>
                <a:sym typeface="Arial"/>
              </a:rPr>
              <a:t> Feature (I)</a:t>
            </a:r>
            <a:endParaRPr lang="en-US" dirty="0"/>
          </a:p>
        </p:txBody>
      </p:sp>
      <p:sp>
        <p:nvSpPr>
          <p:cNvPr id="3" name="Content Placeholder 2"/>
          <p:cNvSpPr>
            <a:spLocks noGrp="1"/>
          </p:cNvSpPr>
          <p:nvPr>
            <p:ph idx="1"/>
          </p:nvPr>
        </p:nvSpPr>
        <p:spPr>
          <a:xfrm>
            <a:off x="525585" y="1690688"/>
            <a:ext cx="10515600" cy="4351338"/>
          </a:xfrm>
        </p:spPr>
        <p:txBody>
          <a:bodyPr>
            <a:normAutofit lnSpcReduction="10000"/>
          </a:bodyPr>
          <a:lstStyle/>
          <a:p>
            <a:pPr>
              <a:lnSpc>
                <a:spcPct val="110000"/>
              </a:lnSpc>
            </a:pPr>
            <a:r>
              <a:rPr lang="en-US" sz="2600" b="1" dirty="0">
                <a:solidFill>
                  <a:srgbClr val="0070C0"/>
                </a:solidFill>
              </a:rPr>
              <a:t>Analyze Intel® </a:t>
            </a:r>
            <a:r>
              <a:rPr lang="en-US" sz="2600" b="1" dirty="0" err="1">
                <a:solidFill>
                  <a:srgbClr val="0070C0"/>
                </a:solidFill>
              </a:rPr>
              <a:t>oneAPI</a:t>
            </a:r>
            <a:r>
              <a:rPr lang="en-US" sz="2600" b="1" dirty="0">
                <a:solidFill>
                  <a:srgbClr val="0070C0"/>
                </a:solidFill>
              </a:rPr>
              <a:t> DPC++</a:t>
            </a:r>
          </a:p>
          <a:p>
            <a:pPr lvl="1">
              <a:lnSpc>
                <a:spcPct val="110000"/>
              </a:lnSpc>
            </a:pPr>
            <a:r>
              <a:rPr lang="en-US" dirty="0">
                <a:solidFill>
                  <a:srgbClr val="0070C0"/>
                </a:solidFill>
              </a:rPr>
              <a:t>View profiling results on your DPC++ source. See the exact lines of code that are consuming the most time.</a:t>
            </a:r>
          </a:p>
          <a:p>
            <a:pPr marL="342900" lvl="1" indent="-342900">
              <a:lnSpc>
                <a:spcPct val="110000"/>
              </a:lnSpc>
              <a:spcBef>
                <a:spcPts val="1000"/>
              </a:spcBef>
            </a:pPr>
            <a:endParaRPr lang="en-US" sz="2600" b="1" dirty="0">
              <a:solidFill>
                <a:srgbClr val="0070C0"/>
              </a:solidFill>
            </a:endParaRPr>
          </a:p>
          <a:p>
            <a:pPr marL="342900" lvl="1" indent="-342900">
              <a:lnSpc>
                <a:spcPct val="110000"/>
              </a:lnSpc>
              <a:spcBef>
                <a:spcPts val="1000"/>
              </a:spcBef>
            </a:pPr>
            <a:r>
              <a:rPr lang="en-US" sz="2600" b="1" dirty="0">
                <a:solidFill>
                  <a:srgbClr val="0070C0"/>
                </a:solidFill>
              </a:rPr>
              <a:t>Tune for CPUs, GPUs, and FPGAs</a:t>
            </a:r>
          </a:p>
          <a:p>
            <a:pPr lvl="1"/>
            <a:r>
              <a:rPr lang="en-US" dirty="0">
                <a:solidFill>
                  <a:srgbClr val="0070C0"/>
                </a:solidFill>
              </a:rPr>
              <a:t>Software developed on top of a framework or library that’s optimized for CPUs, GPUs, and FPGAs can benefit from those accelerations without further tuning. But parts of your application may benefit from tuning for the accelerators it will use.</a:t>
            </a:r>
          </a:p>
          <a:p>
            <a:pPr lvl="1"/>
            <a:r>
              <a:rPr lang="en-US" dirty="0">
                <a:solidFill>
                  <a:srgbClr val="0070C0"/>
                </a:solidFill>
              </a:rPr>
              <a:t>Get the data you need to optimize your software on any                       supported hardware accelerator with Intel </a:t>
            </a:r>
            <a:r>
              <a:rPr lang="en-US" dirty="0" err="1">
                <a:solidFill>
                  <a:srgbClr val="0070C0"/>
                </a:solidFill>
              </a:rPr>
              <a:t>VTune</a:t>
            </a:r>
            <a:r>
              <a:rPr lang="en-US" dirty="0">
                <a:solidFill>
                  <a:srgbClr val="0070C0"/>
                </a:solidFill>
              </a:rPr>
              <a:t> Profiler.</a:t>
            </a:r>
          </a:p>
          <a:p>
            <a:pPr marL="800100" lvl="2" indent="-342900">
              <a:lnSpc>
                <a:spcPct val="110000"/>
              </a:lnSpc>
              <a:spcBef>
                <a:spcPts val="1000"/>
              </a:spcBef>
            </a:pPr>
            <a:endParaRPr lang="en-US" sz="2200" b="1"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6" name="Picture 5"/>
          <p:cNvPicPr>
            <a:picLocks noChangeAspect="1"/>
          </p:cNvPicPr>
          <p:nvPr/>
        </p:nvPicPr>
        <p:blipFill>
          <a:blip r:embed="rId2"/>
          <a:stretch>
            <a:fillRect/>
          </a:stretch>
        </p:blipFill>
        <p:spPr>
          <a:xfrm>
            <a:off x="8052603" y="2525703"/>
            <a:ext cx="2896751" cy="1433580"/>
          </a:xfrm>
          <a:prstGeom prst="rect">
            <a:avLst/>
          </a:prstGeom>
        </p:spPr>
      </p:pic>
      <p:pic>
        <p:nvPicPr>
          <p:cNvPr id="7" name="Picture 6"/>
          <p:cNvPicPr>
            <a:picLocks noChangeAspect="1"/>
          </p:cNvPicPr>
          <p:nvPr/>
        </p:nvPicPr>
        <p:blipFill>
          <a:blip r:embed="rId3"/>
          <a:stretch>
            <a:fillRect/>
          </a:stretch>
        </p:blipFill>
        <p:spPr>
          <a:xfrm>
            <a:off x="8440615" y="5099767"/>
            <a:ext cx="3442991" cy="1699425"/>
          </a:xfrm>
          <a:prstGeom prst="rect">
            <a:avLst/>
          </a:prstGeom>
        </p:spPr>
      </p:pic>
    </p:spTree>
    <p:extLst>
      <p:ext uri="{BB962C8B-B14F-4D97-AF65-F5344CB8AC3E}">
        <p14:creationId xmlns:p14="http://schemas.microsoft.com/office/powerpoint/2010/main" val="3170093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sym typeface="Arial"/>
              </a:rPr>
              <a:t>Intel </a:t>
            </a:r>
            <a:r>
              <a:rPr lang="en-US" b="1" dirty="0" err="1">
                <a:solidFill>
                  <a:srgbClr val="2F5496"/>
                </a:solidFill>
                <a:latin typeface="Arial"/>
                <a:cs typeface="Arial"/>
                <a:sym typeface="Arial"/>
              </a:rPr>
              <a:t>Vtune</a:t>
            </a:r>
            <a:r>
              <a:rPr lang="en-US" b="1" dirty="0">
                <a:solidFill>
                  <a:srgbClr val="2F5496"/>
                </a:solidFill>
                <a:latin typeface="Arial"/>
                <a:cs typeface="Arial"/>
                <a:sym typeface="Arial"/>
              </a:rPr>
              <a:t> Feature (II)</a:t>
            </a:r>
            <a:endParaRPr lang="en-US" dirty="0"/>
          </a:p>
        </p:txBody>
      </p:sp>
      <p:sp>
        <p:nvSpPr>
          <p:cNvPr id="3" name="Content Placeholder 2"/>
          <p:cNvSpPr>
            <a:spLocks noGrp="1"/>
          </p:cNvSpPr>
          <p:nvPr>
            <p:ph idx="1"/>
          </p:nvPr>
        </p:nvSpPr>
        <p:spPr>
          <a:xfrm>
            <a:off x="525585" y="1690688"/>
            <a:ext cx="10515600" cy="4351338"/>
          </a:xfrm>
        </p:spPr>
        <p:txBody>
          <a:bodyPr>
            <a:normAutofit/>
          </a:bodyPr>
          <a:lstStyle/>
          <a:p>
            <a:pPr>
              <a:lnSpc>
                <a:spcPct val="110000"/>
              </a:lnSpc>
            </a:pPr>
            <a:r>
              <a:rPr lang="en-US" sz="2600" b="1" dirty="0">
                <a:solidFill>
                  <a:srgbClr val="0070C0"/>
                </a:solidFill>
              </a:rPr>
              <a:t>Optimize Offload</a:t>
            </a:r>
          </a:p>
          <a:p>
            <a:pPr lvl="1">
              <a:lnSpc>
                <a:spcPct val="110000"/>
              </a:lnSpc>
            </a:pPr>
            <a:r>
              <a:rPr lang="en-US" dirty="0">
                <a:solidFill>
                  <a:srgbClr val="0070C0"/>
                </a:solidFill>
              </a:rPr>
              <a:t>Tune offload performance on supported GPUs.</a:t>
            </a:r>
            <a:endParaRPr lang="en-US" sz="2600" b="1" dirty="0">
              <a:solidFill>
                <a:srgbClr val="0070C0"/>
              </a:solidFill>
            </a:endParaRPr>
          </a:p>
          <a:p>
            <a:pPr marL="342900" lvl="1" indent="-342900">
              <a:lnSpc>
                <a:spcPct val="110000"/>
              </a:lnSpc>
              <a:spcBef>
                <a:spcPts val="1000"/>
              </a:spcBef>
            </a:pPr>
            <a:endParaRPr lang="en-US" sz="2600" b="1" dirty="0">
              <a:solidFill>
                <a:srgbClr val="0070C0"/>
              </a:solidFill>
            </a:endParaRPr>
          </a:p>
          <a:p>
            <a:pPr marL="342900" lvl="1" indent="-342900">
              <a:lnSpc>
                <a:spcPct val="110000"/>
              </a:lnSpc>
              <a:spcBef>
                <a:spcPts val="1000"/>
              </a:spcBef>
            </a:pPr>
            <a:endParaRPr lang="en-US" sz="2600" b="1" dirty="0">
              <a:solidFill>
                <a:srgbClr val="0070C0"/>
              </a:solidFill>
            </a:endParaRPr>
          </a:p>
          <a:p>
            <a:pPr marL="342900" lvl="1" indent="-342900">
              <a:lnSpc>
                <a:spcPct val="110000"/>
              </a:lnSpc>
              <a:spcBef>
                <a:spcPts val="1000"/>
              </a:spcBef>
            </a:pPr>
            <a:r>
              <a:rPr lang="en-US" sz="2600" b="1" dirty="0">
                <a:solidFill>
                  <a:srgbClr val="0070C0"/>
                </a:solidFill>
              </a:rPr>
              <a:t>Profile Threading, Memory, Persistent Memory, Storage, and </a:t>
            </a:r>
            <a:r>
              <a:rPr lang="en-US" sz="2600" b="1" dirty="0" err="1">
                <a:solidFill>
                  <a:srgbClr val="0070C0"/>
                </a:solidFill>
              </a:rPr>
              <a:t>MoreSoftware</a:t>
            </a:r>
            <a:r>
              <a:rPr lang="en-US" sz="2600" b="1" dirty="0">
                <a:solidFill>
                  <a:srgbClr val="0070C0"/>
                </a:solidFill>
              </a:rPr>
              <a:t> </a:t>
            </a:r>
          </a:p>
          <a:p>
            <a:pPr lvl="1">
              <a:lnSpc>
                <a:spcPct val="110000"/>
              </a:lnSpc>
            </a:pPr>
            <a:r>
              <a:rPr lang="en-US" dirty="0">
                <a:solidFill>
                  <a:srgbClr val="0070C0"/>
                </a:solidFill>
              </a:rPr>
              <a:t>Access this tool’s wealth of analysis types to identify a                                    wide variety of performance issues.</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a:picLocks noChangeAspect="1"/>
          </p:cNvPicPr>
          <p:nvPr/>
        </p:nvPicPr>
        <p:blipFill>
          <a:blip r:embed="rId2"/>
          <a:stretch>
            <a:fillRect/>
          </a:stretch>
        </p:blipFill>
        <p:spPr>
          <a:xfrm>
            <a:off x="7640501" y="1538778"/>
            <a:ext cx="3713299" cy="2247104"/>
          </a:xfrm>
          <a:prstGeom prst="rect">
            <a:avLst/>
          </a:prstGeom>
        </p:spPr>
      </p:pic>
      <p:pic>
        <p:nvPicPr>
          <p:cNvPr id="8" name="Picture 7"/>
          <p:cNvPicPr>
            <a:picLocks noChangeAspect="1"/>
          </p:cNvPicPr>
          <p:nvPr/>
        </p:nvPicPr>
        <p:blipFill>
          <a:blip r:embed="rId3"/>
          <a:stretch>
            <a:fillRect/>
          </a:stretch>
        </p:blipFill>
        <p:spPr>
          <a:xfrm>
            <a:off x="7999330" y="4520381"/>
            <a:ext cx="3692147" cy="2060733"/>
          </a:xfrm>
          <a:prstGeom prst="rect">
            <a:avLst/>
          </a:prstGeom>
        </p:spPr>
      </p:pic>
    </p:spTree>
    <p:extLst>
      <p:ext uri="{BB962C8B-B14F-4D97-AF65-F5344CB8AC3E}">
        <p14:creationId xmlns:p14="http://schemas.microsoft.com/office/powerpoint/2010/main" val="3034166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solidFill>
                  <a:srgbClr val="0070C0"/>
                </a:solidFill>
              </a:rPr>
              <a:t>Both provide tools to determine where time is spent in a running application.</a:t>
            </a:r>
          </a:p>
          <a:p>
            <a:r>
              <a:rPr lang="en-US" dirty="0">
                <a:solidFill>
                  <a:srgbClr val="0070C0"/>
                </a:solidFill>
              </a:rPr>
              <a:t>Both tools use the same low-overhead statistical sampling technology</a:t>
            </a:r>
          </a:p>
          <a:p>
            <a:r>
              <a:rPr lang="en-US" dirty="0">
                <a:solidFill>
                  <a:srgbClr val="0070C0"/>
                </a:solidFill>
              </a:rPr>
              <a:t>Intel Advisor Survey shows time spent in loops in addition to total time while </a:t>
            </a:r>
            <a:r>
              <a:rPr lang="en-US" dirty="0" err="1">
                <a:solidFill>
                  <a:srgbClr val="0070C0"/>
                </a:solidFill>
              </a:rPr>
              <a:t>VTune</a:t>
            </a:r>
            <a:r>
              <a:rPr lang="en-US" dirty="0">
                <a:solidFill>
                  <a:srgbClr val="0070C0"/>
                </a:solidFill>
              </a:rPr>
              <a:t>™ Amplifier Hotspots does not</a:t>
            </a:r>
          </a:p>
          <a:p>
            <a:r>
              <a:rPr lang="en-US" dirty="0">
                <a:solidFill>
                  <a:srgbClr val="0070C0"/>
                </a:solidFill>
              </a:rPr>
              <a:t>Intel Advisor only provides a top-down call tree, whereas Amplifier provides a top-down and bottom-up tree to help tune hot paths as well as individual functions</a:t>
            </a:r>
          </a:p>
          <a:p>
            <a:r>
              <a:rPr lang="en-US" dirty="0">
                <a:solidFill>
                  <a:srgbClr val="0070C0"/>
                </a:solidFill>
              </a:rPr>
              <a:t>Intel Advisor Survey is integrated into the Intel Advisor Threading and Vectorization Workflow</a:t>
            </a:r>
          </a:p>
          <a:p>
            <a:r>
              <a:rPr lang="en-US" dirty="0">
                <a:solidFill>
                  <a:srgbClr val="0070C0"/>
                </a:solidFill>
              </a:rPr>
              <a:t>Intel Advisor Survey is the more powerful tool for SIMD analysis</a:t>
            </a:r>
          </a:p>
          <a:p>
            <a:r>
              <a:rPr lang="en-US" dirty="0">
                <a:solidFill>
                  <a:srgbClr val="0070C0"/>
                </a:solidFill>
              </a:rPr>
              <a:t>Intel Advisor provides integration with the Intel Compiler and SIMD static analysis</a:t>
            </a:r>
          </a:p>
          <a:p>
            <a:r>
              <a:rPr lang="en-US" dirty="0">
                <a:solidFill>
                  <a:srgbClr val="0070C0"/>
                </a:solidFill>
              </a:rPr>
              <a:t>Intel Advisor Survey has recommendations to improve vectorization</a:t>
            </a:r>
          </a:p>
        </p:txBody>
      </p:sp>
      <p:sp>
        <p:nvSpPr>
          <p:cNvPr id="4" name="Google Shape;99;p2">
            <a:extLst>
              <a:ext uri="{FF2B5EF4-FFF2-40B4-BE49-F238E27FC236}">
                <a16:creationId xmlns:a16="http://schemas.microsoft.com/office/drawing/2014/main" id="{635F777F-379E-4538-A6C4-5A1AD0DE3E88}"/>
              </a:ext>
            </a:extLst>
          </p:cNvPr>
          <p:cNvSpPr txBox="1">
            <a:spLocks noGrp="1"/>
          </p:cNvSpPr>
          <p:nvPr>
            <p:ph type="title"/>
          </p:nvPr>
        </p:nvSpPr>
        <p:spPr>
          <a:xfrm>
            <a:off x="838200" y="216633"/>
            <a:ext cx="10515600" cy="1325563"/>
          </a:xfrm>
          <a:prstGeom prst="rect">
            <a:avLst/>
          </a:prstGeom>
          <a:noFill/>
          <a:ln>
            <a:noFill/>
          </a:ln>
        </p:spPr>
        <p:txBody>
          <a:bodyPr spcFirstLastPara="1" wrap="square" lIns="91425" tIns="45700" rIns="91425" bIns="45700" anchor="ctr" anchorCtr="0">
            <a:normAutofit fontScale="9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2F5496"/>
              </a:buClr>
              <a:buSzPts val="4400"/>
            </a:pPr>
            <a:r>
              <a:rPr lang="en-US" b="1" dirty="0">
                <a:solidFill>
                  <a:srgbClr val="2F5496"/>
                </a:solidFill>
                <a:latin typeface="Arial"/>
                <a:ea typeface="Arial"/>
                <a:cs typeface="Arial"/>
              </a:rPr>
              <a:t>Similarities and Differences Between the Intel Advisor and Intel </a:t>
            </a:r>
            <a:r>
              <a:rPr lang="en-US" b="1" dirty="0" err="1">
                <a:solidFill>
                  <a:srgbClr val="2F5496"/>
                </a:solidFill>
                <a:latin typeface="Arial"/>
                <a:ea typeface="Arial"/>
                <a:cs typeface="Arial"/>
              </a:rPr>
              <a:t>Vtune</a:t>
            </a:r>
            <a:r>
              <a:rPr lang="en-US" b="1" dirty="0">
                <a:solidFill>
                  <a:srgbClr val="2F5496"/>
                </a:solidFill>
                <a:latin typeface="Arial"/>
                <a:ea typeface="Arial"/>
                <a:cs typeface="Arial"/>
              </a:rPr>
              <a:t> Amplifier </a:t>
            </a:r>
            <a:endParaRPr dirty="0"/>
          </a:p>
        </p:txBody>
      </p:sp>
      <p:cxnSp>
        <p:nvCxnSpPr>
          <p:cNvPr id="5"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142889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675" y="1884973"/>
            <a:ext cx="5791200" cy="4351338"/>
          </a:xfrm>
        </p:spPr>
        <p:txBody>
          <a:bodyPr>
            <a:normAutofit/>
          </a:bodyPr>
          <a:lstStyle/>
          <a:p>
            <a:r>
              <a:rPr lang="en-US" dirty="0">
                <a:solidFill>
                  <a:srgbClr val="0070C0"/>
                </a:solidFill>
              </a:rPr>
              <a:t>Intel </a:t>
            </a:r>
            <a:r>
              <a:rPr lang="en-US" dirty="0" err="1">
                <a:solidFill>
                  <a:srgbClr val="0070C0"/>
                </a:solidFill>
              </a:rPr>
              <a:t>Vtune</a:t>
            </a:r>
            <a:endParaRPr lang="en-US" dirty="0">
              <a:solidFill>
                <a:srgbClr val="0070C0"/>
              </a:solidFill>
            </a:endParaRPr>
          </a:p>
          <a:p>
            <a:endParaRPr lang="en-US" dirty="0">
              <a:solidFill>
                <a:srgbClr val="0070C0"/>
              </a:solidFill>
            </a:endParaRPr>
          </a:p>
          <a:p>
            <a:pPr lvl="1">
              <a:lnSpc>
                <a:spcPct val="100000"/>
              </a:lnSpc>
            </a:pPr>
            <a:r>
              <a:rPr lang="en-US" dirty="0">
                <a:solidFill>
                  <a:srgbClr val="0070C0"/>
                </a:solidFill>
              </a:rPr>
              <a:t>What’s your cache hit ratio?</a:t>
            </a:r>
          </a:p>
          <a:p>
            <a:pPr lvl="1">
              <a:lnSpc>
                <a:spcPct val="100000"/>
              </a:lnSpc>
            </a:pPr>
            <a:r>
              <a:rPr lang="en-US" dirty="0">
                <a:solidFill>
                  <a:srgbClr val="0070C0"/>
                </a:solidFill>
                <a:sym typeface="Arial"/>
              </a:rPr>
              <a:t>Which loop/function is consuming most time overall?(bottom-up)</a:t>
            </a:r>
          </a:p>
          <a:p>
            <a:pPr lvl="1">
              <a:lnSpc>
                <a:spcPct val="100000"/>
              </a:lnSpc>
            </a:pPr>
            <a:r>
              <a:rPr lang="en-US" dirty="0">
                <a:solidFill>
                  <a:srgbClr val="0070C0"/>
                </a:solidFill>
                <a:sym typeface="Arial"/>
              </a:rPr>
              <a:t>Are you stalling often? IPC?</a:t>
            </a:r>
          </a:p>
          <a:p>
            <a:pPr lvl="1">
              <a:lnSpc>
                <a:spcPct val="100000"/>
              </a:lnSpc>
            </a:pPr>
            <a:r>
              <a:rPr lang="en-US" dirty="0">
                <a:solidFill>
                  <a:srgbClr val="0070C0"/>
                </a:solidFill>
                <a:sym typeface="Arial"/>
              </a:rPr>
              <a:t>Are you keeping all the threads busy?</a:t>
            </a:r>
          </a:p>
          <a:p>
            <a:pPr lvl="1">
              <a:lnSpc>
                <a:spcPct val="100000"/>
              </a:lnSpc>
            </a:pPr>
            <a:r>
              <a:rPr lang="en-US" dirty="0">
                <a:solidFill>
                  <a:srgbClr val="0070C0"/>
                </a:solidFill>
                <a:sym typeface="Arial"/>
              </a:rPr>
              <a:t>Are you hitting remote NUMA?</a:t>
            </a:r>
          </a:p>
          <a:p>
            <a:pPr lvl="1">
              <a:lnSpc>
                <a:spcPct val="100000"/>
              </a:lnSpc>
            </a:pPr>
            <a:r>
              <a:rPr lang="en-US" dirty="0">
                <a:solidFill>
                  <a:srgbClr val="0070C0"/>
                </a:solidFill>
                <a:sym typeface="Arial"/>
              </a:rPr>
              <a:t>When do you maximize your BW?</a:t>
            </a:r>
          </a:p>
          <a:p>
            <a:pPr lvl="1"/>
            <a:endParaRPr lang="en-US" sz="2800" dirty="0">
              <a:solidFill>
                <a:srgbClr val="0070C0"/>
              </a:solidFill>
              <a:sym typeface="Arial"/>
            </a:endParaRPr>
          </a:p>
          <a:p>
            <a:pPr lvl="1"/>
            <a:endParaRPr lang="en-US" sz="2800" dirty="0">
              <a:solidFill>
                <a:srgbClr val="0070C0"/>
              </a:solidFill>
            </a:endParaRPr>
          </a:p>
          <a:p>
            <a:pPr lvl="1"/>
            <a:endParaRPr lang="en-US" sz="2800" dirty="0">
              <a:solidFill>
                <a:srgbClr val="0070C0"/>
              </a:solidFill>
            </a:endParaRPr>
          </a:p>
          <a:p>
            <a:endParaRPr lang="en-US" dirty="0">
              <a:solidFill>
                <a:srgbClr val="0070C0"/>
              </a:solidFill>
            </a:endParaRPr>
          </a:p>
        </p:txBody>
      </p:sp>
      <p:sp>
        <p:nvSpPr>
          <p:cNvPr id="4" name="Google Shape;99;p2">
            <a:extLst>
              <a:ext uri="{FF2B5EF4-FFF2-40B4-BE49-F238E27FC236}">
                <a16:creationId xmlns:a16="http://schemas.microsoft.com/office/drawing/2014/main" id="{635F777F-379E-4538-A6C4-5A1AD0DE3E88}"/>
              </a:ext>
            </a:extLst>
          </p:cNvPr>
          <p:cNvSpPr txBox="1">
            <a:spLocks noGrp="1"/>
          </p:cNvSpPr>
          <p:nvPr>
            <p:ph type="title"/>
          </p:nvPr>
        </p:nvSpPr>
        <p:spPr>
          <a:xfrm>
            <a:off x="189781" y="357310"/>
            <a:ext cx="118181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rgbClr val="2F5496"/>
              </a:buClr>
              <a:buSzPts val="4400"/>
              <a:buFont typeface="Arial"/>
              <a:buNone/>
            </a:pPr>
            <a:r>
              <a:rPr lang="en-US" b="1" dirty="0">
                <a:solidFill>
                  <a:srgbClr val="2F5496"/>
                </a:solidFill>
                <a:latin typeface="Arial"/>
                <a:cs typeface="Arial"/>
                <a:sym typeface="Arial"/>
              </a:rPr>
              <a:t>When do you use Intel </a:t>
            </a:r>
            <a:r>
              <a:rPr lang="en-US" b="1" dirty="0" err="1">
                <a:solidFill>
                  <a:srgbClr val="2F5496"/>
                </a:solidFill>
                <a:latin typeface="Arial"/>
                <a:cs typeface="Arial"/>
                <a:sym typeface="Arial"/>
              </a:rPr>
              <a:t>Vtune</a:t>
            </a:r>
            <a:r>
              <a:rPr lang="en-US" b="1" dirty="0">
                <a:solidFill>
                  <a:srgbClr val="2F5496"/>
                </a:solidFill>
                <a:latin typeface="Arial"/>
                <a:cs typeface="Arial"/>
                <a:sym typeface="Arial"/>
              </a:rPr>
              <a:t> VS Advisor?</a:t>
            </a:r>
            <a:endParaRPr dirty="0"/>
          </a:p>
        </p:txBody>
      </p:sp>
      <p:cxnSp>
        <p:nvCxnSpPr>
          <p:cNvPr id="5" name="Google Shape;102;p2">
            <a:extLst>
              <a:ext uri="{FF2B5EF4-FFF2-40B4-BE49-F238E27FC236}">
                <a16:creationId xmlns:a16="http://schemas.microsoft.com/office/drawing/2014/main" id="{399017B4-4549-4C24-9589-28BD24B72507}"/>
              </a:ext>
            </a:extLst>
          </p:cNvPr>
          <p:cNvCxnSpPr/>
          <p:nvPr/>
        </p:nvCxnSpPr>
        <p:spPr>
          <a:xfrm flipV="1">
            <a:off x="379562" y="1425999"/>
            <a:ext cx="10974238" cy="40492"/>
          </a:xfrm>
          <a:prstGeom prst="straightConnector1">
            <a:avLst/>
          </a:prstGeom>
          <a:noFill/>
          <a:ln w="38100" cap="flat" cmpd="sng">
            <a:solidFill>
              <a:schemeClr val="accent4"/>
            </a:solidFill>
            <a:prstDash val="solid"/>
            <a:miter lim="800000"/>
            <a:headEnd type="none" w="sm" len="sm"/>
            <a:tailEnd type="none" w="sm" len="sm"/>
          </a:ln>
        </p:spPr>
      </p:cxnSp>
      <p:sp>
        <p:nvSpPr>
          <p:cNvPr id="7" name="Content Placeholder 2"/>
          <p:cNvSpPr txBox="1">
            <a:spLocks/>
          </p:cNvSpPr>
          <p:nvPr/>
        </p:nvSpPr>
        <p:spPr>
          <a:xfrm>
            <a:off x="6734436" y="1884973"/>
            <a:ext cx="52735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Intel Advisor</a:t>
            </a:r>
          </a:p>
          <a:p>
            <a:endParaRPr lang="en-US" dirty="0">
              <a:solidFill>
                <a:srgbClr val="0070C0"/>
              </a:solidFill>
            </a:endParaRPr>
          </a:p>
          <a:p>
            <a:pPr lvl="1">
              <a:lnSpc>
                <a:spcPct val="100000"/>
              </a:lnSpc>
            </a:pPr>
            <a:r>
              <a:rPr lang="en-US" dirty="0">
                <a:solidFill>
                  <a:srgbClr val="0070C0"/>
                </a:solidFill>
              </a:rPr>
              <a:t>Which </a:t>
            </a:r>
            <a:r>
              <a:rPr lang="en-US" dirty="0" err="1">
                <a:solidFill>
                  <a:srgbClr val="0070C0"/>
                </a:solidFill>
              </a:rPr>
              <a:t>wevtor</a:t>
            </a:r>
            <a:r>
              <a:rPr lang="en-US" dirty="0">
                <a:solidFill>
                  <a:srgbClr val="0070C0"/>
                </a:solidFill>
              </a:rPr>
              <a:t> ISA are you using?</a:t>
            </a:r>
          </a:p>
          <a:p>
            <a:pPr lvl="1">
              <a:lnSpc>
                <a:spcPct val="100000"/>
              </a:lnSpc>
            </a:pPr>
            <a:r>
              <a:rPr lang="en-US" dirty="0">
                <a:solidFill>
                  <a:srgbClr val="0070C0"/>
                </a:solidFill>
              </a:rPr>
              <a:t>Flow of execution (</a:t>
            </a:r>
            <a:r>
              <a:rPr lang="en-US" dirty="0" err="1">
                <a:solidFill>
                  <a:srgbClr val="0070C0"/>
                </a:solidFill>
              </a:rPr>
              <a:t>callstacks</a:t>
            </a:r>
            <a:r>
              <a:rPr lang="en-US" dirty="0">
                <a:solidFill>
                  <a:srgbClr val="0070C0"/>
                </a:solidFill>
              </a:rPr>
              <a:t>)</a:t>
            </a:r>
          </a:p>
          <a:p>
            <a:pPr lvl="1">
              <a:lnSpc>
                <a:spcPct val="100000"/>
              </a:lnSpc>
            </a:pPr>
            <a:r>
              <a:rPr lang="en-US" dirty="0">
                <a:solidFill>
                  <a:srgbClr val="0070C0"/>
                </a:solidFill>
              </a:rPr>
              <a:t>What is your vectorization efficiency?</a:t>
            </a:r>
          </a:p>
          <a:p>
            <a:pPr lvl="1">
              <a:lnSpc>
                <a:spcPct val="100000"/>
              </a:lnSpc>
            </a:pPr>
            <a:r>
              <a:rPr lang="en-US" dirty="0">
                <a:solidFill>
                  <a:srgbClr val="0070C0"/>
                </a:solidFill>
              </a:rPr>
              <a:t>Can you safely force vectorization?</a:t>
            </a:r>
          </a:p>
          <a:p>
            <a:pPr lvl="1">
              <a:lnSpc>
                <a:spcPct val="100000"/>
              </a:lnSpc>
            </a:pPr>
            <a:r>
              <a:rPr lang="en-US" dirty="0" err="1">
                <a:solidFill>
                  <a:srgbClr val="0070C0"/>
                </a:solidFill>
              </a:rPr>
              <a:t>Inlining</a:t>
            </a:r>
            <a:r>
              <a:rPr lang="en-US" dirty="0">
                <a:solidFill>
                  <a:srgbClr val="0070C0"/>
                </a:solidFill>
              </a:rPr>
              <a:t>? Data type conversion?</a:t>
            </a:r>
          </a:p>
          <a:p>
            <a:pPr lvl="1">
              <a:lnSpc>
                <a:spcPct val="100000"/>
              </a:lnSpc>
            </a:pPr>
            <a:r>
              <a:rPr lang="en-US" dirty="0">
                <a:solidFill>
                  <a:srgbClr val="0070C0"/>
                </a:solidFill>
              </a:rPr>
              <a:t>Roofline</a:t>
            </a:r>
          </a:p>
          <a:p>
            <a:pPr lvl="1"/>
            <a:endParaRPr lang="en-US" dirty="0">
              <a:solidFill>
                <a:srgbClr val="0070C0"/>
              </a:solidFill>
            </a:endParaRPr>
          </a:p>
          <a:p>
            <a:pPr lvl="1"/>
            <a:endParaRPr lang="en-US" dirty="0">
              <a:solidFill>
                <a:srgbClr val="0070C0"/>
              </a:solidFill>
            </a:endParaRPr>
          </a:p>
          <a:p>
            <a:endParaRPr lang="en-US" dirty="0"/>
          </a:p>
        </p:txBody>
      </p:sp>
    </p:spTree>
    <p:extLst>
      <p:ext uri="{BB962C8B-B14F-4D97-AF65-F5344CB8AC3E}">
        <p14:creationId xmlns:p14="http://schemas.microsoft.com/office/powerpoint/2010/main" val="229153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rPr>
              <a:t>Intel Advisor</a:t>
            </a:r>
            <a:endParaRPr lang="en-US" dirty="0"/>
          </a:p>
        </p:txBody>
      </p:sp>
      <p:sp>
        <p:nvSpPr>
          <p:cNvPr id="3" name="Content Placeholder 2"/>
          <p:cNvSpPr>
            <a:spLocks noGrp="1"/>
          </p:cNvSpPr>
          <p:nvPr>
            <p:ph idx="1"/>
          </p:nvPr>
        </p:nvSpPr>
        <p:spPr/>
        <p:txBody>
          <a:bodyPr>
            <a:normAutofit lnSpcReduction="10000"/>
          </a:bodyPr>
          <a:lstStyle/>
          <a:p>
            <a:pPr marL="228600" lvl="2">
              <a:spcBef>
                <a:spcPts val="1000"/>
              </a:spcBef>
            </a:pPr>
            <a:r>
              <a:rPr lang="en-US" sz="2400" dirty="0">
                <a:solidFill>
                  <a:srgbClr val="0070C0"/>
                </a:solidFill>
              </a:rPr>
              <a:t>Composed of two tools: </a:t>
            </a:r>
            <a:endParaRPr lang="en-US" sz="2200" dirty="0">
              <a:solidFill>
                <a:srgbClr val="0070C0"/>
              </a:solidFill>
            </a:endParaRPr>
          </a:p>
          <a:p>
            <a:pPr marL="914400" lvl="3" indent="-457200">
              <a:spcBef>
                <a:spcPts val="1000"/>
              </a:spcBef>
              <a:buFont typeface="+mj-lt"/>
              <a:buAutoNum type="arabicPeriod"/>
            </a:pPr>
            <a:r>
              <a:rPr lang="en-US" sz="2200" dirty="0">
                <a:solidFill>
                  <a:srgbClr val="0070C0"/>
                </a:solidFill>
              </a:rPr>
              <a:t>Threading Advisor is a fast-track threading design and prototyping tool </a:t>
            </a:r>
          </a:p>
          <a:p>
            <a:pPr marL="1257300" lvl="4" indent="-342900">
              <a:spcBef>
                <a:spcPts val="1000"/>
              </a:spcBef>
            </a:pPr>
            <a:r>
              <a:rPr lang="en-US" sz="2200" dirty="0">
                <a:solidFill>
                  <a:srgbClr val="0070C0"/>
                </a:solidFill>
              </a:rPr>
              <a:t>Analyze, design, tune, and check threading design options without disrupting your normal development.</a:t>
            </a:r>
          </a:p>
          <a:p>
            <a:pPr marL="914400" lvl="4" indent="0">
              <a:spcBef>
                <a:spcPts val="1000"/>
              </a:spcBef>
              <a:buNone/>
            </a:pPr>
            <a:endParaRPr lang="en-US" sz="2200" dirty="0">
              <a:solidFill>
                <a:srgbClr val="0070C0"/>
              </a:solidFill>
            </a:endParaRPr>
          </a:p>
          <a:p>
            <a:pPr marL="914400" lvl="3" indent="-457200">
              <a:spcBef>
                <a:spcPts val="1000"/>
              </a:spcBef>
              <a:buFont typeface="+mj-lt"/>
              <a:buAutoNum type="arabicPeriod"/>
            </a:pPr>
            <a:r>
              <a:rPr lang="en-US" sz="2200" dirty="0">
                <a:solidFill>
                  <a:srgbClr val="0070C0"/>
                </a:solidFill>
              </a:rPr>
              <a:t>Vectorization Advisor is a vectorization optimization tool </a:t>
            </a:r>
          </a:p>
          <a:p>
            <a:pPr marL="1257300" lvl="4" indent="-342900">
              <a:spcBef>
                <a:spcPts val="1000"/>
              </a:spcBef>
            </a:pPr>
            <a:r>
              <a:rPr lang="en-US" sz="2200" dirty="0">
                <a:solidFill>
                  <a:srgbClr val="0070C0"/>
                </a:solidFill>
              </a:rPr>
              <a:t>Identify </a:t>
            </a:r>
          </a:p>
          <a:p>
            <a:pPr marL="1714500" lvl="5" indent="-342900">
              <a:spcBef>
                <a:spcPts val="1000"/>
              </a:spcBef>
            </a:pPr>
            <a:r>
              <a:rPr lang="en-US" sz="2200" dirty="0">
                <a:solidFill>
                  <a:srgbClr val="0070C0"/>
                </a:solidFill>
              </a:rPr>
              <a:t>High-impact, under-optimized loops</a:t>
            </a:r>
          </a:p>
          <a:p>
            <a:pPr marL="1714500" lvl="5" indent="-342900">
              <a:spcBef>
                <a:spcPts val="1000"/>
              </a:spcBef>
            </a:pPr>
            <a:r>
              <a:rPr lang="en-US" sz="2200" dirty="0">
                <a:solidFill>
                  <a:srgbClr val="0070C0"/>
                </a:solidFill>
              </a:rPr>
              <a:t>What is blocking vectorization </a:t>
            </a:r>
          </a:p>
          <a:p>
            <a:pPr marL="1714500" lvl="5" indent="-342900">
              <a:spcBef>
                <a:spcPts val="1000"/>
              </a:spcBef>
            </a:pPr>
            <a:r>
              <a:rPr lang="en-US" sz="2200" dirty="0">
                <a:solidFill>
                  <a:srgbClr val="0070C0"/>
                </a:solidFill>
              </a:rPr>
              <a:t>Where it is safe to force vectorization</a:t>
            </a:r>
          </a:p>
          <a:p>
            <a:pPr marL="1257300" lvl="4" indent="-342900">
              <a:spcBef>
                <a:spcPts val="1000"/>
              </a:spcBef>
            </a:pPr>
            <a:r>
              <a:rPr lang="en-US" sz="2200" dirty="0">
                <a:solidFill>
                  <a:srgbClr val="0070C0"/>
                </a:solidFill>
              </a:rPr>
              <a:t>Provides code-specific how-can-I-fix-this-issue? recommendations.</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3390321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spcBef>
                <a:spcPct val="0"/>
              </a:spcBef>
              <a:buNone/>
            </a:pPr>
            <a:endParaRPr lang="en-US" sz="4400" b="1" dirty="0">
              <a:solidFill>
                <a:srgbClr val="2F5496"/>
              </a:solidFill>
              <a:latin typeface="Arial"/>
              <a:ea typeface="Arial"/>
              <a:cs typeface="Arial"/>
            </a:endParaRPr>
          </a:p>
          <a:p>
            <a:pPr marL="0" indent="0" algn="ctr">
              <a:spcBef>
                <a:spcPct val="0"/>
              </a:spcBef>
              <a:buNone/>
            </a:pPr>
            <a:endParaRPr lang="en-US" sz="4400" b="1" dirty="0">
              <a:solidFill>
                <a:srgbClr val="2F5496"/>
              </a:solidFill>
              <a:latin typeface="Arial"/>
              <a:ea typeface="Arial"/>
              <a:cs typeface="Arial"/>
            </a:endParaRPr>
          </a:p>
          <a:p>
            <a:pPr marL="0" indent="0" algn="ctr">
              <a:spcBef>
                <a:spcPct val="0"/>
              </a:spcBef>
              <a:buNone/>
            </a:pPr>
            <a:r>
              <a:rPr lang="en-US" sz="4400" b="1" dirty="0">
                <a:solidFill>
                  <a:srgbClr val="2F5496"/>
                </a:solidFill>
                <a:latin typeface="Arial"/>
                <a:ea typeface="Arial"/>
                <a:cs typeface="Arial"/>
              </a:rPr>
              <a:t>Thank you</a:t>
            </a:r>
          </a:p>
        </p:txBody>
      </p:sp>
    </p:spTree>
    <p:extLst>
      <p:ext uri="{BB962C8B-B14F-4D97-AF65-F5344CB8AC3E}">
        <p14:creationId xmlns:p14="http://schemas.microsoft.com/office/powerpoint/2010/main" val="246884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rPr>
              <a:t>Threading Workflow (I)</a:t>
            </a:r>
            <a:endParaRPr lang="en-US" dirty="0"/>
          </a:p>
        </p:txBody>
      </p:sp>
      <p:sp>
        <p:nvSpPr>
          <p:cNvPr id="3" name="Content Placeholder 2"/>
          <p:cNvSpPr>
            <a:spLocks noGrp="1"/>
          </p:cNvSpPr>
          <p:nvPr>
            <p:ph idx="1"/>
          </p:nvPr>
        </p:nvSpPr>
        <p:spPr>
          <a:xfrm>
            <a:off x="211015" y="1690688"/>
            <a:ext cx="7698154" cy="4866419"/>
          </a:xfrm>
        </p:spPr>
        <p:txBody>
          <a:bodyPr>
            <a:noAutofit/>
          </a:bodyPr>
          <a:lstStyle/>
          <a:p>
            <a:pPr marL="0" lvl="0" indent="0" fontAlgn="base">
              <a:buNone/>
            </a:pPr>
            <a:r>
              <a:rPr lang="en-US" sz="2000" b="1" dirty="0">
                <a:solidFill>
                  <a:srgbClr val="0070C0"/>
                </a:solidFill>
              </a:rPr>
              <a:t>1.   Survey Report</a:t>
            </a:r>
          </a:p>
          <a:p>
            <a:pPr lvl="1" fontAlgn="base"/>
            <a:r>
              <a:rPr lang="en-US" sz="1800" dirty="0">
                <a:solidFill>
                  <a:srgbClr val="0070C0"/>
                </a:solidFill>
              </a:rPr>
              <a:t>Shows the loops and functions where your application spends the most time</a:t>
            </a:r>
          </a:p>
          <a:p>
            <a:pPr marL="914400" lvl="2" indent="0" fontAlgn="base">
              <a:spcBef>
                <a:spcPts val="1000"/>
              </a:spcBef>
              <a:buNone/>
            </a:pPr>
            <a:r>
              <a:rPr lang="en-US" sz="1600" b="1" dirty="0">
                <a:solidFill>
                  <a:schemeClr val="accent4">
                    <a:lumMod val="75000"/>
                  </a:schemeClr>
                </a:solidFill>
              </a:rPr>
              <a:t>Use this information to discover candidates for parallelization with threads</a:t>
            </a:r>
            <a:r>
              <a:rPr lang="en-US" sz="1600" dirty="0">
                <a:solidFill>
                  <a:srgbClr val="0070C0"/>
                </a:solidFill>
              </a:rPr>
              <a:t>.</a:t>
            </a:r>
          </a:p>
          <a:p>
            <a:pPr marL="0" lvl="0" indent="0" fontAlgn="base">
              <a:buNone/>
            </a:pPr>
            <a:r>
              <a:rPr lang="en-US" sz="2000" b="1" dirty="0">
                <a:solidFill>
                  <a:srgbClr val="0070C0"/>
                </a:solidFill>
              </a:rPr>
              <a:t>2.   Trip Counts analysis</a:t>
            </a:r>
          </a:p>
          <a:p>
            <a:pPr lvl="1" fontAlgn="base"/>
            <a:r>
              <a:rPr lang="en-US" sz="1800" dirty="0">
                <a:solidFill>
                  <a:srgbClr val="0070C0"/>
                </a:solidFill>
              </a:rPr>
              <a:t>Shows the minimum, maximum, and median number of times a loop body will execute</a:t>
            </a:r>
          </a:p>
          <a:p>
            <a:pPr lvl="1" fontAlgn="base"/>
            <a:r>
              <a:rPr lang="en-US" sz="1800" dirty="0">
                <a:solidFill>
                  <a:srgbClr val="0070C0"/>
                </a:solidFill>
              </a:rPr>
              <a:t>Shows the number of times a loop is invoked.</a:t>
            </a:r>
          </a:p>
          <a:p>
            <a:pPr marL="914400" lvl="2" indent="0" fontAlgn="base">
              <a:buNone/>
            </a:pPr>
            <a:r>
              <a:rPr lang="en-US" sz="1600" b="1" dirty="0">
                <a:solidFill>
                  <a:schemeClr val="accent4">
                    <a:lumMod val="75000"/>
                  </a:schemeClr>
                </a:solidFill>
              </a:rPr>
              <a:t>Use this information to make better decisions about your threading strategy for particular loops.</a:t>
            </a:r>
          </a:p>
          <a:p>
            <a:pPr marL="0" lvl="0" indent="0" fontAlgn="base">
              <a:buNone/>
            </a:pPr>
            <a:r>
              <a:rPr lang="en-US" sz="2000" b="1" dirty="0">
                <a:solidFill>
                  <a:srgbClr val="0070C0"/>
                </a:solidFill>
              </a:rPr>
              <a:t>3.   Roofline chart</a:t>
            </a:r>
            <a:r>
              <a:rPr lang="en-US" sz="2000" dirty="0">
                <a:solidFill>
                  <a:srgbClr val="0070C0"/>
                </a:solidFill>
              </a:rPr>
              <a:t> </a:t>
            </a:r>
          </a:p>
          <a:p>
            <a:pPr lvl="1" fontAlgn="base"/>
            <a:r>
              <a:rPr lang="en-US" sz="1800" dirty="0">
                <a:solidFill>
                  <a:srgbClr val="0070C0"/>
                </a:solidFill>
              </a:rPr>
              <a:t>Helps visualize actual performance against hardware-imposed performance ceilings</a:t>
            </a:r>
          </a:p>
          <a:p>
            <a:pPr lvl="1" fontAlgn="base"/>
            <a:r>
              <a:rPr lang="en-US" sz="1800" dirty="0">
                <a:solidFill>
                  <a:srgbClr val="0070C0"/>
                </a:solidFill>
              </a:rPr>
              <a:t>Determine the main limiting factor (memory bandwidth or compute capacity)</a:t>
            </a:r>
          </a:p>
          <a:p>
            <a:pPr marL="914400" lvl="2" indent="0" fontAlgn="base">
              <a:buNone/>
            </a:pPr>
            <a:r>
              <a:rPr lang="en-US" sz="1600" b="1" dirty="0">
                <a:solidFill>
                  <a:schemeClr val="accent4">
                    <a:lumMod val="75000"/>
                  </a:schemeClr>
                </a:solidFill>
              </a:rPr>
              <a:t>Providing an ideal roadmap of potential optimization steps</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174892" y="1321166"/>
            <a:ext cx="3899877" cy="5235941"/>
          </a:xfrm>
          <a:prstGeom prst="rect">
            <a:avLst/>
          </a:prstGeom>
          <a:noFill/>
          <a:ln>
            <a:noFill/>
          </a:ln>
        </p:spPr>
      </p:pic>
    </p:spTree>
    <p:extLst>
      <p:ext uri="{BB962C8B-B14F-4D97-AF65-F5344CB8AC3E}">
        <p14:creationId xmlns:p14="http://schemas.microsoft.com/office/powerpoint/2010/main" val="164327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F5496"/>
                </a:solidFill>
                <a:latin typeface="Arial"/>
                <a:cs typeface="Arial"/>
              </a:rPr>
              <a:t>Threading Workflow (II)</a:t>
            </a:r>
            <a:endParaRPr lang="en-US" dirty="0"/>
          </a:p>
        </p:txBody>
      </p:sp>
      <p:sp>
        <p:nvSpPr>
          <p:cNvPr id="3" name="Content Placeholder 2"/>
          <p:cNvSpPr>
            <a:spLocks noGrp="1"/>
          </p:cNvSpPr>
          <p:nvPr>
            <p:ph idx="1"/>
          </p:nvPr>
        </p:nvSpPr>
        <p:spPr>
          <a:xfrm>
            <a:off x="211015" y="1690688"/>
            <a:ext cx="7698154" cy="4866419"/>
          </a:xfrm>
        </p:spPr>
        <p:txBody>
          <a:bodyPr>
            <a:noAutofit/>
          </a:bodyPr>
          <a:lstStyle/>
          <a:p>
            <a:pPr marL="457200" lvl="0" indent="-457200" fontAlgn="base">
              <a:buAutoNum type="arabicPeriod" startAt="4"/>
            </a:pPr>
            <a:r>
              <a:rPr lang="en-US" sz="2000" b="1" dirty="0">
                <a:solidFill>
                  <a:srgbClr val="0070C0"/>
                </a:solidFill>
              </a:rPr>
              <a:t>Annotations </a:t>
            </a:r>
          </a:p>
          <a:p>
            <a:pPr lvl="1" fontAlgn="base"/>
            <a:r>
              <a:rPr lang="en-US" sz="1800" dirty="0">
                <a:solidFill>
                  <a:srgbClr val="0070C0"/>
                </a:solidFill>
              </a:rPr>
              <a:t>Insert to mark places in your application that are good candidates for later replacement with parallel framework code that enables threading parallel execution. </a:t>
            </a:r>
          </a:p>
          <a:p>
            <a:pPr lvl="1" fontAlgn="base"/>
            <a:r>
              <a:rPr lang="en-US" sz="1800" dirty="0">
                <a:solidFill>
                  <a:srgbClr val="0070C0"/>
                </a:solidFill>
              </a:rPr>
              <a:t>Are subroutine calls or macros (depending on the programming language) that can be processed by your current compiler but do not change the computations of your application.</a:t>
            </a:r>
          </a:p>
          <a:p>
            <a:pPr marL="457200" lvl="0" indent="-457200" fontAlgn="base">
              <a:buAutoNum type="arabicPeriod" startAt="5"/>
            </a:pPr>
            <a:r>
              <a:rPr lang="en-US" sz="2000" b="1" dirty="0">
                <a:solidFill>
                  <a:srgbClr val="0070C0"/>
                </a:solidFill>
              </a:rPr>
              <a:t>Suitability Report </a:t>
            </a:r>
          </a:p>
          <a:p>
            <a:pPr lvl="1" fontAlgn="base"/>
            <a:r>
              <a:rPr lang="en-US" sz="1800" dirty="0">
                <a:solidFill>
                  <a:srgbClr val="0070C0"/>
                </a:solidFill>
              </a:rPr>
              <a:t>Predicts the maximum speed-up of your application based on the inserted annotations and a variety of what-if modeling parameters with which you can experiment.</a:t>
            </a:r>
          </a:p>
          <a:p>
            <a:pPr marL="457200" lvl="1" indent="0" fontAlgn="base">
              <a:buNone/>
            </a:pPr>
            <a:r>
              <a:rPr lang="en-US" sz="1600" b="1" dirty="0">
                <a:solidFill>
                  <a:schemeClr val="accent4">
                    <a:lumMod val="75000"/>
                  </a:schemeClr>
                </a:solidFill>
              </a:rPr>
              <a:t> Use this information to choose the best candidates for parallelization with threads</a:t>
            </a:r>
          </a:p>
          <a:p>
            <a:pPr marL="457200" lvl="0" indent="-457200" fontAlgn="base">
              <a:buAutoNum type="arabicPeriod" startAt="6"/>
            </a:pPr>
            <a:r>
              <a:rPr lang="en-US" sz="2000" b="1" dirty="0">
                <a:solidFill>
                  <a:srgbClr val="0070C0"/>
                </a:solidFill>
              </a:rPr>
              <a:t>Dependencies Report </a:t>
            </a:r>
          </a:p>
          <a:p>
            <a:pPr lvl="1" fontAlgn="base"/>
            <a:r>
              <a:rPr lang="en-US" sz="1800" dirty="0">
                <a:solidFill>
                  <a:srgbClr val="0070C0"/>
                </a:solidFill>
              </a:rPr>
              <a:t>Predicts parallel data sharing problems based on the inserted annotations. </a:t>
            </a:r>
          </a:p>
          <a:p>
            <a:pPr marL="457200" lvl="1" indent="0" fontAlgn="base">
              <a:buNone/>
            </a:pPr>
            <a:r>
              <a:rPr lang="en-US" sz="1600" b="1" dirty="0">
                <a:solidFill>
                  <a:schemeClr val="accent4">
                    <a:lumMod val="75000"/>
                  </a:schemeClr>
                </a:solidFill>
              </a:rPr>
              <a:t>Use this information to fix the data sharing problems if the predicted maximum speed-up benefit justifies the effort.</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174892" y="1321166"/>
            <a:ext cx="3899877" cy="5235941"/>
          </a:xfrm>
          <a:prstGeom prst="rect">
            <a:avLst/>
          </a:prstGeom>
          <a:noFill/>
          <a:ln>
            <a:noFill/>
          </a:ln>
        </p:spPr>
      </p:pic>
    </p:spTree>
    <p:extLst>
      <p:ext uri="{BB962C8B-B14F-4D97-AF65-F5344CB8AC3E}">
        <p14:creationId xmlns:p14="http://schemas.microsoft.com/office/powerpoint/2010/main" val="29479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F5496"/>
                </a:solidFill>
                <a:latin typeface="Arial"/>
                <a:cs typeface="Arial"/>
              </a:rPr>
              <a:t>Vectorization Workflow </a:t>
            </a:r>
          </a:p>
        </p:txBody>
      </p:sp>
      <p:sp>
        <p:nvSpPr>
          <p:cNvPr id="3" name="Content Placeholder 2"/>
          <p:cNvSpPr>
            <a:spLocks noGrp="1"/>
          </p:cNvSpPr>
          <p:nvPr>
            <p:ph idx="1"/>
          </p:nvPr>
        </p:nvSpPr>
        <p:spPr>
          <a:xfrm>
            <a:off x="72462" y="1533470"/>
            <a:ext cx="7789390" cy="5089678"/>
          </a:xfrm>
        </p:spPr>
        <p:txBody>
          <a:bodyPr>
            <a:noAutofit/>
          </a:bodyPr>
          <a:lstStyle/>
          <a:p>
            <a:pPr marL="457200" lvl="0" indent="-457200" algn="just" fontAlgn="base">
              <a:buAutoNum type="arabicPeriod"/>
            </a:pPr>
            <a:r>
              <a:rPr lang="en-US" sz="2000" b="1" dirty="0">
                <a:solidFill>
                  <a:srgbClr val="0070C0"/>
                </a:solidFill>
              </a:rPr>
              <a:t>Survey Report </a:t>
            </a:r>
          </a:p>
          <a:p>
            <a:pPr lvl="1" algn="just" fontAlgn="base"/>
            <a:r>
              <a:rPr lang="en-US" sz="1800" dirty="0">
                <a:solidFill>
                  <a:srgbClr val="0070C0"/>
                </a:solidFill>
              </a:rPr>
              <a:t>Offers integrated compiler report data and performance data all in one place. </a:t>
            </a:r>
          </a:p>
          <a:p>
            <a:pPr marL="457200" lvl="1" indent="0" algn="just" fontAlgn="base">
              <a:buNone/>
            </a:pPr>
            <a:r>
              <a:rPr lang="en-US" sz="1600" b="1" dirty="0">
                <a:solidFill>
                  <a:schemeClr val="accent4">
                    <a:lumMod val="75000"/>
                  </a:schemeClr>
                </a:solidFill>
              </a:rPr>
              <a:t>Use it to help identify: Where vectorization, or parallelization with threads, will pay off the most</a:t>
            </a:r>
          </a:p>
          <a:p>
            <a:pPr marL="457200" lvl="0" indent="-457200" algn="just" fontAlgn="base">
              <a:buAutoNum type="arabicPeriod" startAt="2"/>
            </a:pPr>
            <a:r>
              <a:rPr lang="en-US" sz="2000" b="1" dirty="0">
                <a:solidFill>
                  <a:srgbClr val="0070C0"/>
                </a:solidFill>
              </a:rPr>
              <a:t>Trip Counts and FLOP analysis</a:t>
            </a:r>
            <a:r>
              <a:rPr lang="en-US" sz="1500" dirty="0">
                <a:solidFill>
                  <a:srgbClr val="0070C0"/>
                </a:solidFill>
              </a:rPr>
              <a:t> </a:t>
            </a:r>
          </a:p>
          <a:p>
            <a:pPr lvl="1" algn="just" fontAlgn="base"/>
            <a:r>
              <a:rPr lang="en-US" sz="1800" dirty="0">
                <a:solidFill>
                  <a:srgbClr val="0070C0"/>
                </a:solidFill>
              </a:rPr>
              <a:t>Dynamically identifies the number of times loops are invoked and execute (sometimes called call count/loop count and iteration count respectively); </a:t>
            </a:r>
          </a:p>
          <a:p>
            <a:pPr lvl="1" algn="just" fontAlgn="base"/>
            <a:r>
              <a:rPr lang="en-US" sz="1800" dirty="0">
                <a:solidFill>
                  <a:srgbClr val="0070C0"/>
                </a:solidFill>
              </a:rPr>
              <a:t>measures the number of floating-point and integer operations, and memory traffic. </a:t>
            </a:r>
          </a:p>
          <a:p>
            <a:pPr marL="457200" lvl="1" indent="0" algn="just" fontAlgn="base">
              <a:buFont typeface="Arial" panose="020B0604020202020204" pitchFamily="34" charset="0"/>
              <a:buNone/>
            </a:pPr>
            <a:r>
              <a:rPr lang="en-US" sz="1600" b="1" dirty="0">
                <a:solidFill>
                  <a:schemeClr val="accent4">
                    <a:lumMod val="75000"/>
                  </a:schemeClr>
                </a:solidFill>
              </a:rPr>
              <a:t>Use to make better decisions about your vectorization strategy for particular loops, as well as optimize already-parallel loops.</a:t>
            </a:r>
          </a:p>
          <a:p>
            <a:pPr marL="457200" lvl="0" indent="-457200" algn="just" fontAlgn="base">
              <a:buAutoNum type="arabicPeriod" startAt="3"/>
            </a:pPr>
            <a:r>
              <a:rPr lang="en-US" sz="2000" b="1" dirty="0">
                <a:solidFill>
                  <a:srgbClr val="0070C0"/>
                </a:solidFill>
              </a:rPr>
              <a:t>Roofline chart</a:t>
            </a:r>
            <a:r>
              <a:rPr lang="en-US" sz="1500" dirty="0">
                <a:solidFill>
                  <a:srgbClr val="0070C0"/>
                </a:solidFill>
              </a:rPr>
              <a:t> </a:t>
            </a:r>
          </a:p>
          <a:p>
            <a:pPr lvl="1" algn="just" fontAlgn="base"/>
            <a:r>
              <a:rPr lang="en-US" sz="1800" dirty="0">
                <a:solidFill>
                  <a:srgbClr val="0070C0"/>
                </a:solidFill>
              </a:rPr>
              <a:t>Helps visualize actual performance against hardware-imposed performance ceilings </a:t>
            </a:r>
          </a:p>
          <a:p>
            <a:pPr lvl="1" algn="just" fontAlgn="base"/>
            <a:r>
              <a:rPr lang="en-US" sz="1800" dirty="0">
                <a:solidFill>
                  <a:srgbClr val="0070C0"/>
                </a:solidFill>
              </a:rPr>
              <a:t>Determine the main limiting factor (memory bandwidth or compute capacity)</a:t>
            </a:r>
          </a:p>
          <a:p>
            <a:pPr marL="457200" lvl="1" indent="0" algn="just" fontAlgn="base">
              <a:buNone/>
            </a:pPr>
            <a:r>
              <a:rPr lang="en-US" sz="1600" b="1" dirty="0">
                <a:solidFill>
                  <a:schemeClr val="accent4">
                    <a:lumMod val="75000"/>
                  </a:schemeClr>
                </a:solidFill>
              </a:rPr>
              <a:t> Providing an ideal roadmap of potential optimization steps</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789390" y="365125"/>
            <a:ext cx="4330148" cy="5828018"/>
          </a:xfrm>
          <a:prstGeom prst="rect">
            <a:avLst/>
          </a:prstGeom>
          <a:noFill/>
          <a:ln>
            <a:noFill/>
          </a:ln>
        </p:spPr>
      </p:pic>
    </p:spTree>
    <p:extLst>
      <p:ext uri="{BB962C8B-B14F-4D97-AF65-F5344CB8AC3E}">
        <p14:creationId xmlns:p14="http://schemas.microsoft.com/office/powerpoint/2010/main" val="121864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F5496"/>
                </a:solidFill>
                <a:latin typeface="Arial"/>
                <a:cs typeface="Arial"/>
              </a:rPr>
              <a:t>Vectorization Workflow </a:t>
            </a:r>
          </a:p>
        </p:txBody>
      </p:sp>
      <p:sp>
        <p:nvSpPr>
          <p:cNvPr id="3" name="Content Placeholder 2"/>
          <p:cNvSpPr>
            <a:spLocks noGrp="1"/>
          </p:cNvSpPr>
          <p:nvPr>
            <p:ph idx="1"/>
          </p:nvPr>
        </p:nvSpPr>
        <p:spPr>
          <a:xfrm>
            <a:off x="72462" y="1533470"/>
            <a:ext cx="7789390" cy="5089678"/>
          </a:xfrm>
        </p:spPr>
        <p:txBody>
          <a:bodyPr>
            <a:noAutofit/>
          </a:bodyPr>
          <a:lstStyle/>
          <a:p>
            <a:pPr marL="457200" lvl="0" indent="-457200" algn="just" fontAlgn="base">
              <a:buAutoNum type="arabicPeriod" startAt="4"/>
            </a:pPr>
            <a:r>
              <a:rPr lang="en-US" sz="2000" b="1" dirty="0">
                <a:solidFill>
                  <a:srgbClr val="0070C0"/>
                </a:solidFill>
              </a:rPr>
              <a:t>Dependencies Report</a:t>
            </a:r>
            <a:r>
              <a:rPr lang="en-US" sz="1500" dirty="0">
                <a:solidFill>
                  <a:srgbClr val="0070C0"/>
                </a:solidFill>
              </a:rPr>
              <a:t> </a:t>
            </a:r>
          </a:p>
          <a:p>
            <a:pPr lvl="1" algn="just" fontAlgn="base"/>
            <a:r>
              <a:rPr lang="en-US" sz="1800" dirty="0">
                <a:solidFill>
                  <a:srgbClr val="0070C0"/>
                </a:solidFill>
              </a:rPr>
              <a:t>For safety purposes, the compiler is often conservative when assuming data dependencies. </a:t>
            </a:r>
          </a:p>
          <a:p>
            <a:pPr lvl="1" algn="just" fontAlgn="base"/>
            <a:r>
              <a:rPr lang="en-US" sz="1800" dirty="0">
                <a:solidFill>
                  <a:srgbClr val="0070C0"/>
                </a:solidFill>
              </a:rPr>
              <a:t>Use a Dependencies-focused Refinement Report to check for real data dependencies in loops the compiler did not </a:t>
            </a:r>
            <a:r>
              <a:rPr lang="en-US" sz="1800" dirty="0" err="1">
                <a:solidFill>
                  <a:srgbClr val="0070C0"/>
                </a:solidFill>
              </a:rPr>
              <a:t>vectorize</a:t>
            </a:r>
            <a:r>
              <a:rPr lang="en-US" sz="1800" dirty="0">
                <a:solidFill>
                  <a:srgbClr val="0070C0"/>
                </a:solidFill>
              </a:rPr>
              <a:t> because of assumed dependencies. If real dependencies are detected, the analysis can provide additional details to help resolve the dependencies.</a:t>
            </a:r>
          </a:p>
          <a:p>
            <a:pPr marL="457200" lvl="1" indent="0" algn="just" fontAlgn="base">
              <a:buNone/>
            </a:pPr>
            <a:r>
              <a:rPr lang="en-US" sz="1600" b="1" dirty="0">
                <a:solidFill>
                  <a:schemeClr val="accent4">
                    <a:lumMod val="75000"/>
                  </a:schemeClr>
                </a:solidFill>
              </a:rPr>
              <a:t>Your objective: Identify and better characterize real data dependencies that could make forced vectorization unsafe.</a:t>
            </a:r>
          </a:p>
          <a:p>
            <a:pPr marL="457200" lvl="0" indent="-457200" algn="just" fontAlgn="base">
              <a:buAutoNum type="arabicPeriod" startAt="5"/>
            </a:pPr>
            <a:endParaRPr lang="en-US" sz="2000" b="1" dirty="0">
              <a:solidFill>
                <a:srgbClr val="0070C0"/>
              </a:solidFill>
            </a:endParaRPr>
          </a:p>
          <a:p>
            <a:pPr marL="457200" lvl="0" indent="-457200" algn="just" fontAlgn="base">
              <a:buAutoNum type="arabicPeriod" startAt="5"/>
            </a:pPr>
            <a:r>
              <a:rPr lang="en-US" sz="2000" b="1" dirty="0">
                <a:solidFill>
                  <a:srgbClr val="0070C0"/>
                </a:solidFill>
              </a:rPr>
              <a:t>Memory Access Patterns (MAP) Report</a:t>
            </a:r>
            <a:r>
              <a:rPr lang="en-US" sz="1500" b="1" dirty="0">
                <a:solidFill>
                  <a:srgbClr val="0070C0"/>
                </a:solidFill>
              </a:rPr>
              <a:t> </a:t>
            </a:r>
            <a:endParaRPr lang="en-US" sz="1500" dirty="0">
              <a:solidFill>
                <a:srgbClr val="0070C0"/>
              </a:solidFill>
            </a:endParaRPr>
          </a:p>
          <a:p>
            <a:pPr lvl="1" algn="just" fontAlgn="base"/>
            <a:r>
              <a:rPr lang="en-US" sz="1800" dirty="0">
                <a:solidFill>
                  <a:srgbClr val="0070C0"/>
                </a:solidFill>
              </a:rPr>
              <a:t>Use a MAP-focused Refinement Report to check for various memory issues, such as non-contiguous memory accesses and unit stride vs. non-unit stride accesses. </a:t>
            </a:r>
          </a:p>
          <a:p>
            <a:pPr marL="457200" lvl="1" indent="0" algn="just" fontAlgn="base">
              <a:buNone/>
            </a:pPr>
            <a:r>
              <a:rPr lang="en-US" sz="1600" b="1" dirty="0">
                <a:solidFill>
                  <a:schemeClr val="accent4">
                    <a:lumMod val="75000"/>
                  </a:schemeClr>
                </a:solidFill>
              </a:rPr>
              <a:t>Your objective: Eliminate issues that could lead to significant vector code execution slowdown or block automatic vectorization by the compiler.</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838200" y="1425999"/>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789390" y="365125"/>
            <a:ext cx="4330148" cy="5828018"/>
          </a:xfrm>
          <a:prstGeom prst="rect">
            <a:avLst/>
          </a:prstGeom>
          <a:noFill/>
          <a:ln>
            <a:noFill/>
          </a:ln>
        </p:spPr>
      </p:pic>
    </p:spTree>
    <p:extLst>
      <p:ext uri="{BB962C8B-B14F-4D97-AF65-F5344CB8AC3E}">
        <p14:creationId xmlns:p14="http://schemas.microsoft.com/office/powerpoint/2010/main" val="24565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F5496"/>
                </a:solidFill>
                <a:latin typeface="Arial"/>
                <a:cs typeface="Arial"/>
              </a:rPr>
              <a:t>Intel Advisor</a:t>
            </a:r>
          </a:p>
        </p:txBody>
      </p:sp>
      <p:sp>
        <p:nvSpPr>
          <p:cNvPr id="3" name="Content Placeholder 2"/>
          <p:cNvSpPr>
            <a:spLocks noGrp="1"/>
          </p:cNvSpPr>
          <p:nvPr>
            <p:ph idx="1"/>
          </p:nvPr>
        </p:nvSpPr>
        <p:spPr/>
        <p:txBody>
          <a:bodyPr>
            <a:normAutofit/>
          </a:bodyPr>
          <a:lstStyle/>
          <a:p>
            <a:pPr marL="228600" lvl="2">
              <a:spcBef>
                <a:spcPts val="1000"/>
              </a:spcBef>
            </a:pPr>
            <a:r>
              <a:rPr lang="en-US" sz="2800" dirty="0">
                <a:solidFill>
                  <a:srgbClr val="0070C0"/>
                </a:solidFill>
                <a:latin typeface="Arial"/>
                <a:cs typeface="Arial"/>
              </a:rPr>
              <a:t>Survey</a:t>
            </a:r>
          </a:p>
          <a:p>
            <a:pPr marL="228600" lvl="2">
              <a:spcBef>
                <a:spcPts val="1000"/>
              </a:spcBef>
            </a:pPr>
            <a:endParaRPr lang="en-US" sz="2800" dirty="0">
              <a:solidFill>
                <a:srgbClr val="0070C0"/>
              </a:solidFill>
              <a:latin typeface="Arial"/>
              <a:cs typeface="Arial"/>
            </a:endParaRPr>
          </a:p>
          <a:p>
            <a:pPr marL="228600" lvl="2">
              <a:spcBef>
                <a:spcPts val="1000"/>
              </a:spcBef>
            </a:pPr>
            <a:r>
              <a:rPr lang="en-US" sz="2800" dirty="0">
                <a:solidFill>
                  <a:srgbClr val="0070C0"/>
                </a:solidFill>
                <a:latin typeface="Arial"/>
                <a:cs typeface="Arial"/>
              </a:rPr>
              <a:t>Trip Counts</a:t>
            </a:r>
          </a:p>
          <a:p>
            <a:pPr marL="228600" lvl="2">
              <a:spcBef>
                <a:spcPts val="1000"/>
              </a:spcBef>
            </a:pPr>
            <a:endParaRPr lang="en-US" sz="2800" dirty="0">
              <a:solidFill>
                <a:srgbClr val="0070C0"/>
              </a:solidFill>
              <a:latin typeface="Arial"/>
              <a:cs typeface="Arial"/>
            </a:endParaRPr>
          </a:p>
          <a:p>
            <a:pPr marL="228600" lvl="2">
              <a:spcBef>
                <a:spcPts val="1000"/>
              </a:spcBef>
            </a:pPr>
            <a:r>
              <a:rPr lang="en-US" sz="2800" dirty="0">
                <a:solidFill>
                  <a:srgbClr val="0070C0"/>
                </a:solidFill>
                <a:latin typeface="Arial"/>
                <a:cs typeface="Arial"/>
              </a:rPr>
              <a:t>FLOPS</a:t>
            </a:r>
          </a:p>
          <a:p>
            <a:pPr marL="228600" lvl="2">
              <a:spcBef>
                <a:spcPts val="1000"/>
              </a:spcBef>
            </a:pPr>
            <a:endParaRPr lang="en-US" sz="2800" dirty="0">
              <a:solidFill>
                <a:srgbClr val="0070C0"/>
              </a:solidFill>
              <a:latin typeface="Arial"/>
              <a:cs typeface="Arial"/>
            </a:endParaRPr>
          </a:p>
          <a:p>
            <a:pPr marL="228600" lvl="2">
              <a:spcBef>
                <a:spcPts val="1000"/>
              </a:spcBef>
            </a:pPr>
            <a:r>
              <a:rPr lang="en-US" sz="2800" dirty="0">
                <a:solidFill>
                  <a:srgbClr val="0070C0"/>
                </a:solidFill>
                <a:latin typeface="Arial"/>
                <a:cs typeface="Arial"/>
              </a:rPr>
              <a:t>Roofline Analyses</a:t>
            </a:r>
            <a:endParaRPr lang="en-US" sz="2400" dirty="0">
              <a:solidFill>
                <a:srgbClr val="0070C0"/>
              </a:solidFill>
            </a:endParaRP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748748" y="1614843"/>
            <a:ext cx="10515600" cy="0"/>
          </a:xfrm>
          <a:prstGeom prst="straightConnector1">
            <a:avLst/>
          </a:prstGeom>
          <a:noFill/>
          <a:ln w="3810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48000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2F5496"/>
                </a:solidFill>
                <a:latin typeface="Arial"/>
                <a:cs typeface="Arial"/>
              </a:rPr>
              <a:t>Survey Analysis</a:t>
            </a:r>
          </a:p>
        </p:txBody>
      </p:sp>
      <p:sp>
        <p:nvSpPr>
          <p:cNvPr id="3" name="Content Placeholder 2"/>
          <p:cNvSpPr>
            <a:spLocks noGrp="1"/>
          </p:cNvSpPr>
          <p:nvPr>
            <p:ph idx="1"/>
          </p:nvPr>
        </p:nvSpPr>
        <p:spPr>
          <a:xfrm>
            <a:off x="838200" y="1825625"/>
            <a:ext cx="7341704" cy="4351338"/>
          </a:xfrm>
        </p:spPr>
        <p:txBody>
          <a:bodyPr>
            <a:normAutofit/>
          </a:bodyPr>
          <a:lstStyle/>
          <a:p>
            <a:pPr lvl="0"/>
            <a:r>
              <a:rPr lang="en-US" dirty="0">
                <a:solidFill>
                  <a:srgbClr val="0070C0"/>
                </a:solidFill>
              </a:rPr>
              <a:t>Where vectorization, or parallelization with threads, will pay off the most?</a:t>
            </a:r>
          </a:p>
          <a:p>
            <a:pPr lvl="0"/>
            <a:r>
              <a:rPr lang="en-US" dirty="0">
                <a:solidFill>
                  <a:srgbClr val="0070C0"/>
                </a:solidFill>
              </a:rPr>
              <a:t>If </a:t>
            </a:r>
            <a:r>
              <a:rPr lang="en-US" dirty="0" err="1">
                <a:solidFill>
                  <a:srgbClr val="0070C0"/>
                </a:solidFill>
              </a:rPr>
              <a:t>vectorized</a:t>
            </a:r>
            <a:r>
              <a:rPr lang="en-US" dirty="0">
                <a:solidFill>
                  <a:srgbClr val="0070C0"/>
                </a:solidFill>
              </a:rPr>
              <a:t> loops are providing benefit, and if not, why not?</a:t>
            </a:r>
          </a:p>
          <a:p>
            <a:pPr lvl="0"/>
            <a:r>
              <a:rPr lang="en-US" dirty="0">
                <a:solidFill>
                  <a:srgbClr val="0070C0"/>
                </a:solidFill>
              </a:rPr>
              <a:t>Un-</a:t>
            </a:r>
            <a:r>
              <a:rPr lang="en-US" dirty="0" err="1">
                <a:solidFill>
                  <a:srgbClr val="0070C0"/>
                </a:solidFill>
              </a:rPr>
              <a:t>vectorized</a:t>
            </a:r>
            <a:r>
              <a:rPr lang="en-US" dirty="0">
                <a:solidFill>
                  <a:srgbClr val="0070C0"/>
                </a:solidFill>
              </a:rPr>
              <a:t> loops and why they are not </a:t>
            </a:r>
            <a:r>
              <a:rPr lang="en-US" dirty="0" err="1">
                <a:solidFill>
                  <a:srgbClr val="0070C0"/>
                </a:solidFill>
              </a:rPr>
              <a:t>vectorized</a:t>
            </a:r>
            <a:r>
              <a:rPr lang="en-US" dirty="0">
                <a:solidFill>
                  <a:srgbClr val="0070C0"/>
                </a:solidFill>
              </a:rPr>
              <a:t>.</a:t>
            </a:r>
          </a:p>
          <a:p>
            <a:pPr lvl="0"/>
            <a:r>
              <a:rPr lang="en-US" dirty="0">
                <a:solidFill>
                  <a:srgbClr val="0070C0"/>
                </a:solidFill>
              </a:rPr>
              <a:t>Performance problems in general.</a:t>
            </a:r>
          </a:p>
        </p:txBody>
      </p:sp>
      <p:cxnSp>
        <p:nvCxnSpPr>
          <p:cNvPr id="4" name="Google Shape;102;p2">
            <a:extLst>
              <a:ext uri="{FF2B5EF4-FFF2-40B4-BE49-F238E27FC236}">
                <a16:creationId xmlns:a16="http://schemas.microsoft.com/office/drawing/2014/main" id="{399017B4-4549-4C24-9589-28BD24B72507}"/>
              </a:ext>
            </a:extLst>
          </p:cNvPr>
          <p:cNvCxnSpPr/>
          <p:nvPr/>
        </p:nvCxnSpPr>
        <p:spPr>
          <a:xfrm>
            <a:off x="748748" y="1614843"/>
            <a:ext cx="10515600" cy="0"/>
          </a:xfrm>
          <a:prstGeom prst="straightConnector1">
            <a:avLst/>
          </a:prstGeom>
          <a:noFill/>
          <a:ln w="38100" cap="flat" cmpd="sng">
            <a:solidFill>
              <a:schemeClr val="accent4"/>
            </a:solidFill>
            <a:prstDash val="solid"/>
            <a:miter lim="800000"/>
            <a:headEnd type="none" w="sm" len="sm"/>
            <a:tailEnd type="none" w="sm" len="sm"/>
          </a:ln>
        </p:spPr>
      </p:cxnSp>
      <p:pic>
        <p:nvPicPr>
          <p:cNvPr id="5" name="Picture 4"/>
          <p:cNvPicPr>
            <a:picLocks noChangeAspect="1"/>
          </p:cNvPicPr>
          <p:nvPr/>
        </p:nvPicPr>
        <p:blipFill>
          <a:blip r:embed="rId2"/>
          <a:stretch>
            <a:fillRect/>
          </a:stretch>
        </p:blipFill>
        <p:spPr>
          <a:xfrm>
            <a:off x="8562234" y="2344069"/>
            <a:ext cx="3629766" cy="2747342"/>
          </a:xfrm>
          <a:prstGeom prst="rect">
            <a:avLst/>
          </a:prstGeom>
        </p:spPr>
      </p:pic>
    </p:spTree>
    <p:extLst>
      <p:ext uri="{BB962C8B-B14F-4D97-AF65-F5344CB8AC3E}">
        <p14:creationId xmlns:p14="http://schemas.microsoft.com/office/powerpoint/2010/main" val="246519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2538</Words>
  <Application>Microsoft Office PowerPoint</Application>
  <PresentationFormat>Widescreen</PresentationFormat>
  <Paragraphs>258</Paragraphs>
  <Slides>30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PowerPoint Presentation</vt:lpstr>
      <vt:lpstr>Intel Advisor</vt:lpstr>
      <vt:lpstr>Intel Advisor</vt:lpstr>
      <vt:lpstr>Threading Workflow (I)</vt:lpstr>
      <vt:lpstr>Threading Workflow (II)</vt:lpstr>
      <vt:lpstr>Vectorization Workflow </vt:lpstr>
      <vt:lpstr>Vectorization Workflow </vt:lpstr>
      <vt:lpstr>Intel Advisor</vt:lpstr>
      <vt:lpstr>Survey Analysis</vt:lpstr>
      <vt:lpstr>Trip Counts Analysis</vt:lpstr>
      <vt:lpstr>FLOPS Analysis</vt:lpstr>
      <vt:lpstr>Roofline Analysis</vt:lpstr>
      <vt:lpstr>Refinement Reports</vt:lpstr>
      <vt:lpstr>Offload Advisor</vt:lpstr>
      <vt:lpstr>Offload Advisor Workflow</vt:lpstr>
      <vt:lpstr>How to use Advisor?</vt:lpstr>
      <vt:lpstr>Intel Advisor’s Features</vt:lpstr>
      <vt:lpstr>Intel Advisor’s Features (I)</vt:lpstr>
      <vt:lpstr>Intel Advisor’s Features (II)</vt:lpstr>
      <vt:lpstr>Intel Vtune</vt:lpstr>
      <vt:lpstr>Intel Vtune</vt:lpstr>
      <vt:lpstr>Intel VTune</vt:lpstr>
      <vt:lpstr>Analysis Types </vt:lpstr>
      <vt:lpstr>Microarchitectural Tuning Methodology</vt:lpstr>
      <vt:lpstr>Microarchitectural Tuning Methodology</vt:lpstr>
      <vt:lpstr>Intel Vtune Feature (I)</vt:lpstr>
      <vt:lpstr>Intel Vtune Feature (II)</vt:lpstr>
      <vt:lpstr>Similarities and Differences Between the Intel Advisor and Intel Vtune Amplifier </vt:lpstr>
      <vt:lpstr>When do you use Intel Vtune VS Advisor?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Najme</dc:creator>
  <cp:lastModifiedBy>Najme</cp:lastModifiedBy>
  <cp:revision>57</cp:revision>
  <dcterms:created xsi:type="dcterms:W3CDTF">2020-06-17T18:55:46Z</dcterms:created>
  <dcterms:modified xsi:type="dcterms:W3CDTF">2020-08-13T18:18:14Z</dcterms:modified>
</cp:coreProperties>
</file>