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21" r:id="rId2"/>
    <p:sldId id="258" r:id="rId3"/>
    <p:sldId id="259" r:id="rId4"/>
    <p:sldId id="260" r:id="rId5"/>
    <p:sldId id="263" r:id="rId6"/>
    <p:sldId id="264" r:id="rId7"/>
    <p:sldId id="265" r:id="rId8"/>
    <p:sldId id="266" r:id="rId9"/>
    <p:sldId id="267" r:id="rId10"/>
    <p:sldId id="268" r:id="rId11"/>
    <p:sldId id="272" r:id="rId12"/>
    <p:sldId id="269" r:id="rId13"/>
    <p:sldId id="270" r:id="rId14"/>
    <p:sldId id="271" r:id="rId15"/>
    <p:sldId id="313" r:id="rId16"/>
    <p:sldId id="273" r:id="rId17"/>
    <p:sldId id="275" r:id="rId18"/>
    <p:sldId id="276" r:id="rId19"/>
    <p:sldId id="277" r:id="rId20"/>
    <p:sldId id="278" r:id="rId21"/>
    <p:sldId id="279" r:id="rId22"/>
    <p:sldId id="280" r:id="rId23"/>
    <p:sldId id="281" r:id="rId24"/>
    <p:sldId id="283" r:id="rId25"/>
    <p:sldId id="322" r:id="rId26"/>
    <p:sldId id="336" r:id="rId27"/>
    <p:sldId id="323"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3" r:id="rId44"/>
    <p:sldId id="298" r:id="rId45"/>
    <p:sldId id="304" r:id="rId46"/>
    <p:sldId id="305" r:id="rId47"/>
    <p:sldId id="306" r:id="rId48"/>
    <p:sldId id="311" r:id="rId49"/>
    <p:sldId id="312" r:id="rId50"/>
    <p:sldId id="307" r:id="rId51"/>
    <p:sldId id="308" r:id="rId52"/>
    <p:sldId id="309" r:id="rId53"/>
    <p:sldId id="310" r:id="rId54"/>
    <p:sldId id="314" r:id="rId55"/>
    <p:sldId id="315" r:id="rId56"/>
    <p:sldId id="316" r:id="rId57"/>
    <p:sldId id="317" r:id="rId58"/>
    <p:sldId id="318" r:id="rId59"/>
    <p:sldId id="319" r:id="rId60"/>
    <p:sldId id="320" r:id="rId61"/>
    <p:sldId id="337" r:id="rId62"/>
    <p:sldId id="338" r:id="rId63"/>
    <p:sldId id="339" r:id="rId64"/>
    <p:sldId id="26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5" autoAdjust="0"/>
    <p:restoredTop sz="75776" autoAdjust="0"/>
  </p:normalViewPr>
  <p:slideViewPr>
    <p:cSldViewPr snapToGrid="0">
      <p:cViewPr varScale="1">
        <p:scale>
          <a:sx n="63" d="100"/>
          <a:sy n="63" d="100"/>
        </p:scale>
        <p:origin x="1399"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1B83C-C05F-4237-99ED-B068E4287FE4}"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5D52F-4642-4574-B729-23A5DFCE0AD6}" type="slidenum">
              <a:rPr lang="en-US" smtClean="0"/>
              <a:t>‹#›</a:t>
            </a:fld>
            <a:endParaRPr lang="en-US"/>
          </a:p>
        </p:txBody>
      </p:sp>
    </p:spTree>
    <p:extLst>
      <p:ext uri="{BB962C8B-B14F-4D97-AF65-F5344CB8AC3E}">
        <p14:creationId xmlns:p14="http://schemas.microsoft.com/office/powerpoint/2010/main" val="1290336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725129-78B0-4022-8DFE-FC9BEEDC77B3}" type="slidenum">
              <a:rPr lang="en-US" smtClean="0"/>
              <a:t>1</a:t>
            </a:fld>
            <a:endParaRPr lang="en-US"/>
          </a:p>
        </p:txBody>
      </p:sp>
    </p:spTree>
    <p:extLst>
      <p:ext uri="{BB962C8B-B14F-4D97-AF65-F5344CB8AC3E}">
        <p14:creationId xmlns:p14="http://schemas.microsoft.com/office/powerpoint/2010/main" val="1045229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10</a:t>
            </a:fld>
            <a:endParaRPr lang="en-US"/>
          </a:p>
        </p:txBody>
      </p:sp>
    </p:spTree>
    <p:extLst>
      <p:ext uri="{BB962C8B-B14F-4D97-AF65-F5344CB8AC3E}">
        <p14:creationId xmlns:p14="http://schemas.microsoft.com/office/powerpoint/2010/main" val="228100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11</a:t>
            </a:fld>
            <a:endParaRPr lang="en-US"/>
          </a:p>
        </p:txBody>
      </p:sp>
    </p:spTree>
    <p:extLst>
      <p:ext uri="{BB962C8B-B14F-4D97-AF65-F5344CB8AC3E}">
        <p14:creationId xmlns:p14="http://schemas.microsoft.com/office/powerpoint/2010/main" val="2200396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12</a:t>
            </a:fld>
            <a:endParaRPr lang="en-US"/>
          </a:p>
        </p:txBody>
      </p:sp>
    </p:spTree>
    <p:extLst>
      <p:ext uri="{BB962C8B-B14F-4D97-AF65-F5344CB8AC3E}">
        <p14:creationId xmlns:p14="http://schemas.microsoft.com/office/powerpoint/2010/main" val="3183982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13</a:t>
            </a:fld>
            <a:endParaRPr lang="en-US"/>
          </a:p>
        </p:txBody>
      </p:sp>
    </p:spTree>
    <p:extLst>
      <p:ext uri="{BB962C8B-B14F-4D97-AF65-F5344CB8AC3E}">
        <p14:creationId xmlns:p14="http://schemas.microsoft.com/office/powerpoint/2010/main" val="387133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14</a:t>
            </a:fld>
            <a:endParaRPr lang="en-US"/>
          </a:p>
        </p:txBody>
      </p:sp>
    </p:spTree>
    <p:extLst>
      <p:ext uri="{BB962C8B-B14F-4D97-AF65-F5344CB8AC3E}">
        <p14:creationId xmlns:p14="http://schemas.microsoft.com/office/powerpoint/2010/main" val="1574787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15</a:t>
            </a:fld>
            <a:endParaRPr lang="en-US"/>
          </a:p>
        </p:txBody>
      </p:sp>
    </p:spTree>
    <p:extLst>
      <p:ext uri="{BB962C8B-B14F-4D97-AF65-F5344CB8AC3E}">
        <p14:creationId xmlns:p14="http://schemas.microsoft.com/office/powerpoint/2010/main" val="3901662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16</a:t>
            </a:fld>
            <a:endParaRPr lang="en-US"/>
          </a:p>
        </p:txBody>
      </p:sp>
    </p:spTree>
    <p:extLst>
      <p:ext uri="{BB962C8B-B14F-4D97-AF65-F5344CB8AC3E}">
        <p14:creationId xmlns:p14="http://schemas.microsoft.com/office/powerpoint/2010/main" val="2637879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17</a:t>
            </a:fld>
            <a:endParaRPr lang="en-US"/>
          </a:p>
        </p:txBody>
      </p:sp>
    </p:spTree>
    <p:extLst>
      <p:ext uri="{BB962C8B-B14F-4D97-AF65-F5344CB8AC3E}">
        <p14:creationId xmlns:p14="http://schemas.microsoft.com/office/powerpoint/2010/main" val="4099728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18</a:t>
            </a:fld>
            <a:endParaRPr lang="en-US"/>
          </a:p>
        </p:txBody>
      </p:sp>
    </p:spTree>
    <p:extLst>
      <p:ext uri="{BB962C8B-B14F-4D97-AF65-F5344CB8AC3E}">
        <p14:creationId xmlns:p14="http://schemas.microsoft.com/office/powerpoint/2010/main" val="3712996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19</a:t>
            </a:fld>
            <a:endParaRPr lang="en-US"/>
          </a:p>
        </p:txBody>
      </p:sp>
    </p:spTree>
    <p:extLst>
      <p:ext uri="{BB962C8B-B14F-4D97-AF65-F5344CB8AC3E}">
        <p14:creationId xmlns:p14="http://schemas.microsoft.com/office/powerpoint/2010/main" val="226125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a:t>
            </a:fld>
            <a:endParaRPr lang="en-US"/>
          </a:p>
        </p:txBody>
      </p:sp>
    </p:spTree>
    <p:extLst>
      <p:ext uri="{BB962C8B-B14F-4D97-AF65-F5344CB8AC3E}">
        <p14:creationId xmlns:p14="http://schemas.microsoft.com/office/powerpoint/2010/main" val="536695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20</a:t>
            </a:fld>
            <a:endParaRPr lang="en-US"/>
          </a:p>
        </p:txBody>
      </p:sp>
    </p:spTree>
    <p:extLst>
      <p:ext uri="{BB962C8B-B14F-4D97-AF65-F5344CB8AC3E}">
        <p14:creationId xmlns:p14="http://schemas.microsoft.com/office/powerpoint/2010/main" val="273155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21</a:t>
            </a:fld>
            <a:endParaRPr lang="en-US"/>
          </a:p>
        </p:txBody>
      </p:sp>
    </p:spTree>
    <p:extLst>
      <p:ext uri="{BB962C8B-B14F-4D97-AF65-F5344CB8AC3E}">
        <p14:creationId xmlns:p14="http://schemas.microsoft.com/office/powerpoint/2010/main" val="1173042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22</a:t>
            </a:fld>
            <a:endParaRPr lang="en-US"/>
          </a:p>
        </p:txBody>
      </p:sp>
    </p:spTree>
    <p:extLst>
      <p:ext uri="{BB962C8B-B14F-4D97-AF65-F5344CB8AC3E}">
        <p14:creationId xmlns:p14="http://schemas.microsoft.com/office/powerpoint/2010/main" val="3671418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23</a:t>
            </a:fld>
            <a:endParaRPr lang="en-US"/>
          </a:p>
        </p:txBody>
      </p:sp>
    </p:spTree>
    <p:extLst>
      <p:ext uri="{BB962C8B-B14F-4D97-AF65-F5344CB8AC3E}">
        <p14:creationId xmlns:p14="http://schemas.microsoft.com/office/powerpoint/2010/main" val="2283986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24</a:t>
            </a:fld>
            <a:endParaRPr lang="en-US"/>
          </a:p>
        </p:txBody>
      </p:sp>
    </p:spTree>
    <p:extLst>
      <p:ext uri="{BB962C8B-B14F-4D97-AF65-F5344CB8AC3E}">
        <p14:creationId xmlns:p14="http://schemas.microsoft.com/office/powerpoint/2010/main" val="2610167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From architecture point of view, the memory system is responsible for a large fraction of overall system power and performance. Today, More processing cores are sharing the memory, and therefore it increases the demand for memory capacity and bandwidth.</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On the applications front, most of workloads  such as machine learning applications are expected to be memory intensive.</a:t>
            </a:r>
          </a:p>
          <a:p>
            <a:r>
              <a:rPr lang="en-US" sz="1200" b="0" i="0" u="none" strike="noStrike" kern="1200" baseline="0" dirty="0">
                <a:solidFill>
                  <a:schemeClr val="tx1"/>
                </a:solidFill>
                <a:latin typeface="+mn-lt"/>
                <a:ea typeface="+mn-ea"/>
                <a:cs typeface="+mn-cs"/>
              </a:rPr>
              <a:t> </a:t>
            </a:r>
          </a:p>
          <a:p>
            <a:r>
              <a:rPr lang="en-US" dirty="0"/>
              <a:t>Besides, we always expect more from the memory:  we want zero latency and infinite bandwidth, infinite capacity, all at zero cost</a:t>
            </a:r>
          </a:p>
        </p:txBody>
      </p:sp>
      <p:sp>
        <p:nvSpPr>
          <p:cNvPr id="4" name="Slide Number Placeholder 3"/>
          <p:cNvSpPr>
            <a:spLocks noGrp="1"/>
          </p:cNvSpPr>
          <p:nvPr>
            <p:ph type="sldNum" sz="quarter" idx="10"/>
          </p:nvPr>
        </p:nvSpPr>
        <p:spPr/>
        <p:txBody>
          <a:bodyPr/>
          <a:lstStyle/>
          <a:p>
            <a:fld id="{8EC7DE22-31E3-4ABA-9019-EA49268CC474}" type="slidenum">
              <a:rPr lang="en-US" smtClean="0"/>
              <a:t>25</a:t>
            </a:fld>
            <a:endParaRPr lang="en-US"/>
          </a:p>
        </p:txBody>
      </p:sp>
    </p:spTree>
    <p:extLst>
      <p:ext uri="{BB962C8B-B14F-4D97-AF65-F5344CB8AC3E}">
        <p14:creationId xmlns:p14="http://schemas.microsoft.com/office/powerpoint/2010/main" val="4194893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 briefly introduce dram frequency and channel.</a:t>
            </a:r>
          </a:p>
          <a:p>
            <a:r>
              <a:rPr lang="en-US" dirty="0"/>
              <a:t>This table shows an</a:t>
            </a:r>
            <a:r>
              <a:rPr lang="en-US" baseline="0" dirty="0"/>
              <a:t> example of DDR3 DRAM</a:t>
            </a:r>
            <a:r>
              <a:rPr lang="en-US" dirty="0"/>
              <a:t>. When I say dram frequency, I mean The front side bus frequency. Actually this number is double of actual bus frequency because of dual data rate. And also in ddr3, the bus frequency is 4 times of cell array frequency.</a:t>
            </a:r>
          </a:p>
          <a:p>
            <a:endParaRPr lang="en-US" dirty="0"/>
          </a:p>
          <a:p>
            <a:r>
              <a:rPr lang="en-US" dirty="0"/>
              <a:t>The right figure shows a dual channel memory system. Actually I want to say that  the number of channels is not equal to the number of dim (dual in line memory module)s . </a:t>
            </a:r>
          </a:p>
          <a:p>
            <a:r>
              <a:rPr lang="en-US" dirty="0"/>
              <a:t>The number of channels depends on the configuration of memory modules on memory slots.</a:t>
            </a:r>
          </a:p>
          <a:p>
            <a:r>
              <a:rPr lang="en-US" dirty="0"/>
              <a:t>And the goal of channels are to increase the bandwidth of access to memory. </a:t>
            </a:r>
          </a:p>
        </p:txBody>
      </p:sp>
      <p:sp>
        <p:nvSpPr>
          <p:cNvPr id="4" name="Slide Number Placeholder 3"/>
          <p:cNvSpPr>
            <a:spLocks noGrp="1"/>
          </p:cNvSpPr>
          <p:nvPr>
            <p:ph type="sldNum" sz="quarter" idx="10"/>
          </p:nvPr>
        </p:nvSpPr>
        <p:spPr/>
        <p:txBody>
          <a:bodyPr/>
          <a:lstStyle/>
          <a:p>
            <a:fld id="{8EC7DE22-31E3-4ABA-9019-EA49268CC474}" type="slidenum">
              <a:rPr lang="en-US" smtClean="0"/>
              <a:t>26</a:t>
            </a:fld>
            <a:endParaRPr lang="en-US"/>
          </a:p>
        </p:txBody>
      </p:sp>
    </p:spTree>
    <p:extLst>
      <p:ext uri="{BB962C8B-B14F-4D97-AF65-F5344CB8AC3E}">
        <p14:creationId xmlns:p14="http://schemas.microsoft.com/office/powerpoint/2010/main" val="1351555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configuration of a server directly impacts its power and performance. </a:t>
            </a:r>
          </a:p>
          <a:p>
            <a:r>
              <a:rPr lang="en-US" dirty="0"/>
              <a:t>The extent of this impact depends on the performance sensitivity of applications to memory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this equation, the bandwidth of memory is depends on the configuration of memory like number of channels and frequency. Hence, we evaluate the performance of our workloads regarding these memory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10"/>
          </p:nvPr>
        </p:nvSpPr>
        <p:spPr/>
        <p:txBody>
          <a:bodyPr/>
          <a:lstStyle/>
          <a:p>
            <a:fld id="{8EC7DE22-31E3-4ABA-9019-EA49268CC474}" type="slidenum">
              <a:rPr lang="en-US" smtClean="0"/>
              <a:t>27</a:t>
            </a:fld>
            <a:endParaRPr lang="en-US"/>
          </a:p>
        </p:txBody>
      </p:sp>
    </p:spTree>
    <p:extLst>
      <p:ext uri="{BB962C8B-B14F-4D97-AF65-F5344CB8AC3E}">
        <p14:creationId xmlns:p14="http://schemas.microsoft.com/office/powerpoint/2010/main" val="1313133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28</a:t>
            </a:fld>
            <a:endParaRPr lang="en-US"/>
          </a:p>
        </p:txBody>
      </p:sp>
    </p:spTree>
    <p:extLst>
      <p:ext uri="{BB962C8B-B14F-4D97-AF65-F5344CB8AC3E}">
        <p14:creationId xmlns:p14="http://schemas.microsoft.com/office/powerpoint/2010/main" val="274601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29</a:t>
            </a:fld>
            <a:endParaRPr lang="en-US"/>
          </a:p>
        </p:txBody>
      </p:sp>
    </p:spTree>
    <p:extLst>
      <p:ext uri="{BB962C8B-B14F-4D97-AF65-F5344CB8AC3E}">
        <p14:creationId xmlns:p14="http://schemas.microsoft.com/office/powerpoint/2010/main" val="410692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a:t>
            </a:fld>
            <a:endParaRPr lang="en-US"/>
          </a:p>
        </p:txBody>
      </p:sp>
    </p:spTree>
    <p:extLst>
      <p:ext uri="{BB962C8B-B14F-4D97-AF65-F5344CB8AC3E}">
        <p14:creationId xmlns:p14="http://schemas.microsoft.com/office/powerpoint/2010/main" val="790392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30</a:t>
            </a:fld>
            <a:endParaRPr lang="en-US"/>
          </a:p>
        </p:txBody>
      </p:sp>
    </p:spTree>
    <p:extLst>
      <p:ext uri="{BB962C8B-B14F-4D97-AF65-F5344CB8AC3E}">
        <p14:creationId xmlns:p14="http://schemas.microsoft.com/office/powerpoint/2010/main" val="2444109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31</a:t>
            </a:fld>
            <a:endParaRPr lang="en-US"/>
          </a:p>
        </p:txBody>
      </p:sp>
    </p:spTree>
    <p:extLst>
      <p:ext uri="{BB962C8B-B14F-4D97-AF65-F5344CB8AC3E}">
        <p14:creationId xmlns:p14="http://schemas.microsoft.com/office/powerpoint/2010/main" val="22212893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32</a:t>
            </a:fld>
            <a:endParaRPr lang="en-US"/>
          </a:p>
        </p:txBody>
      </p:sp>
    </p:spTree>
    <p:extLst>
      <p:ext uri="{BB962C8B-B14F-4D97-AF65-F5344CB8AC3E}">
        <p14:creationId xmlns:p14="http://schemas.microsoft.com/office/powerpoint/2010/main" val="949059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33</a:t>
            </a:fld>
            <a:endParaRPr lang="en-US"/>
          </a:p>
        </p:txBody>
      </p:sp>
    </p:spTree>
    <p:extLst>
      <p:ext uri="{BB962C8B-B14F-4D97-AF65-F5344CB8AC3E}">
        <p14:creationId xmlns:p14="http://schemas.microsoft.com/office/powerpoint/2010/main" val="4283168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34</a:t>
            </a:fld>
            <a:endParaRPr lang="en-US"/>
          </a:p>
        </p:txBody>
      </p:sp>
    </p:spTree>
    <p:extLst>
      <p:ext uri="{BB962C8B-B14F-4D97-AF65-F5344CB8AC3E}">
        <p14:creationId xmlns:p14="http://schemas.microsoft.com/office/powerpoint/2010/main" val="3353971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35</a:t>
            </a:fld>
            <a:endParaRPr lang="en-US"/>
          </a:p>
        </p:txBody>
      </p:sp>
    </p:spTree>
    <p:extLst>
      <p:ext uri="{BB962C8B-B14F-4D97-AF65-F5344CB8AC3E}">
        <p14:creationId xmlns:p14="http://schemas.microsoft.com/office/powerpoint/2010/main" val="738502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36</a:t>
            </a:fld>
            <a:endParaRPr lang="en-US"/>
          </a:p>
        </p:txBody>
      </p:sp>
    </p:spTree>
    <p:extLst>
      <p:ext uri="{BB962C8B-B14F-4D97-AF65-F5344CB8AC3E}">
        <p14:creationId xmlns:p14="http://schemas.microsoft.com/office/powerpoint/2010/main" val="3761415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37</a:t>
            </a:fld>
            <a:endParaRPr lang="en-US"/>
          </a:p>
        </p:txBody>
      </p:sp>
    </p:spTree>
    <p:extLst>
      <p:ext uri="{BB962C8B-B14F-4D97-AF65-F5344CB8AC3E}">
        <p14:creationId xmlns:p14="http://schemas.microsoft.com/office/powerpoint/2010/main" val="3779423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38</a:t>
            </a:fld>
            <a:endParaRPr lang="en-US"/>
          </a:p>
        </p:txBody>
      </p:sp>
    </p:spTree>
    <p:extLst>
      <p:ext uri="{BB962C8B-B14F-4D97-AF65-F5344CB8AC3E}">
        <p14:creationId xmlns:p14="http://schemas.microsoft.com/office/powerpoint/2010/main" val="3755816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39</a:t>
            </a:fld>
            <a:endParaRPr lang="en-US"/>
          </a:p>
        </p:txBody>
      </p:sp>
    </p:spTree>
    <p:extLst>
      <p:ext uri="{BB962C8B-B14F-4D97-AF65-F5344CB8AC3E}">
        <p14:creationId xmlns:p14="http://schemas.microsoft.com/office/powerpoint/2010/main" val="260195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a:t>
            </a:fld>
            <a:endParaRPr lang="en-US"/>
          </a:p>
        </p:txBody>
      </p:sp>
    </p:spTree>
    <p:extLst>
      <p:ext uri="{BB962C8B-B14F-4D97-AF65-F5344CB8AC3E}">
        <p14:creationId xmlns:p14="http://schemas.microsoft.com/office/powerpoint/2010/main" val="3899640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40</a:t>
            </a:fld>
            <a:endParaRPr lang="en-US"/>
          </a:p>
        </p:txBody>
      </p:sp>
    </p:spTree>
    <p:extLst>
      <p:ext uri="{BB962C8B-B14F-4D97-AF65-F5344CB8AC3E}">
        <p14:creationId xmlns:p14="http://schemas.microsoft.com/office/powerpoint/2010/main" val="43865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41</a:t>
            </a:fld>
            <a:endParaRPr lang="en-US"/>
          </a:p>
        </p:txBody>
      </p:sp>
    </p:spTree>
    <p:extLst>
      <p:ext uri="{BB962C8B-B14F-4D97-AF65-F5344CB8AC3E}">
        <p14:creationId xmlns:p14="http://schemas.microsoft.com/office/powerpoint/2010/main" val="31419116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42</a:t>
            </a:fld>
            <a:endParaRPr lang="en-US"/>
          </a:p>
        </p:txBody>
      </p:sp>
    </p:spTree>
    <p:extLst>
      <p:ext uri="{BB962C8B-B14F-4D97-AF65-F5344CB8AC3E}">
        <p14:creationId xmlns:p14="http://schemas.microsoft.com/office/powerpoint/2010/main" val="9978954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43</a:t>
            </a:fld>
            <a:endParaRPr lang="en-US"/>
          </a:p>
        </p:txBody>
      </p:sp>
    </p:spTree>
    <p:extLst>
      <p:ext uri="{BB962C8B-B14F-4D97-AF65-F5344CB8AC3E}">
        <p14:creationId xmlns:p14="http://schemas.microsoft.com/office/powerpoint/2010/main" val="34384491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44</a:t>
            </a:fld>
            <a:endParaRPr lang="en-US"/>
          </a:p>
        </p:txBody>
      </p:sp>
    </p:spTree>
    <p:extLst>
      <p:ext uri="{BB962C8B-B14F-4D97-AF65-F5344CB8AC3E}">
        <p14:creationId xmlns:p14="http://schemas.microsoft.com/office/powerpoint/2010/main" val="3044357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45</a:t>
            </a:fld>
            <a:endParaRPr lang="en-US"/>
          </a:p>
        </p:txBody>
      </p:sp>
    </p:spTree>
    <p:extLst>
      <p:ext uri="{BB962C8B-B14F-4D97-AF65-F5344CB8AC3E}">
        <p14:creationId xmlns:p14="http://schemas.microsoft.com/office/powerpoint/2010/main" val="3580806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46</a:t>
            </a:fld>
            <a:endParaRPr lang="en-US"/>
          </a:p>
        </p:txBody>
      </p:sp>
    </p:spTree>
    <p:extLst>
      <p:ext uri="{BB962C8B-B14F-4D97-AF65-F5344CB8AC3E}">
        <p14:creationId xmlns:p14="http://schemas.microsoft.com/office/powerpoint/2010/main" val="11486706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47</a:t>
            </a:fld>
            <a:endParaRPr lang="en-US"/>
          </a:p>
        </p:txBody>
      </p:sp>
    </p:spTree>
    <p:extLst>
      <p:ext uri="{BB962C8B-B14F-4D97-AF65-F5344CB8AC3E}">
        <p14:creationId xmlns:p14="http://schemas.microsoft.com/office/powerpoint/2010/main" val="297976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48</a:t>
            </a:fld>
            <a:endParaRPr lang="en-US"/>
          </a:p>
        </p:txBody>
      </p:sp>
    </p:spTree>
    <p:extLst>
      <p:ext uri="{BB962C8B-B14F-4D97-AF65-F5344CB8AC3E}">
        <p14:creationId xmlns:p14="http://schemas.microsoft.com/office/powerpoint/2010/main" val="41204563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49</a:t>
            </a:fld>
            <a:endParaRPr lang="en-US"/>
          </a:p>
        </p:txBody>
      </p:sp>
    </p:spTree>
    <p:extLst>
      <p:ext uri="{BB962C8B-B14F-4D97-AF65-F5344CB8AC3E}">
        <p14:creationId xmlns:p14="http://schemas.microsoft.com/office/powerpoint/2010/main" val="4095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a:t>
            </a:fld>
            <a:endParaRPr lang="en-US"/>
          </a:p>
        </p:txBody>
      </p:sp>
    </p:spTree>
    <p:extLst>
      <p:ext uri="{BB962C8B-B14F-4D97-AF65-F5344CB8AC3E}">
        <p14:creationId xmlns:p14="http://schemas.microsoft.com/office/powerpoint/2010/main" val="4789012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50</a:t>
            </a:fld>
            <a:endParaRPr lang="en-US"/>
          </a:p>
        </p:txBody>
      </p:sp>
    </p:spTree>
    <p:extLst>
      <p:ext uri="{BB962C8B-B14F-4D97-AF65-F5344CB8AC3E}">
        <p14:creationId xmlns:p14="http://schemas.microsoft.com/office/powerpoint/2010/main" val="31022913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51</a:t>
            </a:fld>
            <a:endParaRPr lang="en-US"/>
          </a:p>
        </p:txBody>
      </p:sp>
    </p:spTree>
    <p:extLst>
      <p:ext uri="{BB962C8B-B14F-4D97-AF65-F5344CB8AC3E}">
        <p14:creationId xmlns:p14="http://schemas.microsoft.com/office/powerpoint/2010/main" val="33834901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52</a:t>
            </a:fld>
            <a:endParaRPr lang="en-US"/>
          </a:p>
        </p:txBody>
      </p:sp>
    </p:spTree>
    <p:extLst>
      <p:ext uri="{BB962C8B-B14F-4D97-AF65-F5344CB8AC3E}">
        <p14:creationId xmlns:p14="http://schemas.microsoft.com/office/powerpoint/2010/main" val="40407723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53</a:t>
            </a:fld>
            <a:endParaRPr lang="en-US"/>
          </a:p>
        </p:txBody>
      </p:sp>
    </p:spTree>
    <p:extLst>
      <p:ext uri="{BB962C8B-B14F-4D97-AF65-F5344CB8AC3E}">
        <p14:creationId xmlns:p14="http://schemas.microsoft.com/office/powerpoint/2010/main" val="12292138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54</a:t>
            </a:fld>
            <a:endParaRPr lang="en-US"/>
          </a:p>
        </p:txBody>
      </p:sp>
    </p:spTree>
    <p:extLst>
      <p:ext uri="{BB962C8B-B14F-4D97-AF65-F5344CB8AC3E}">
        <p14:creationId xmlns:p14="http://schemas.microsoft.com/office/powerpoint/2010/main" val="2482096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55</a:t>
            </a:fld>
            <a:endParaRPr lang="en-US"/>
          </a:p>
        </p:txBody>
      </p:sp>
    </p:spTree>
    <p:extLst>
      <p:ext uri="{BB962C8B-B14F-4D97-AF65-F5344CB8AC3E}">
        <p14:creationId xmlns:p14="http://schemas.microsoft.com/office/powerpoint/2010/main" val="3665103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56</a:t>
            </a:fld>
            <a:endParaRPr lang="en-US"/>
          </a:p>
        </p:txBody>
      </p:sp>
    </p:spTree>
    <p:extLst>
      <p:ext uri="{BB962C8B-B14F-4D97-AF65-F5344CB8AC3E}">
        <p14:creationId xmlns:p14="http://schemas.microsoft.com/office/powerpoint/2010/main" val="20513976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57</a:t>
            </a:fld>
            <a:endParaRPr lang="en-US"/>
          </a:p>
        </p:txBody>
      </p:sp>
    </p:spTree>
    <p:extLst>
      <p:ext uri="{BB962C8B-B14F-4D97-AF65-F5344CB8AC3E}">
        <p14:creationId xmlns:p14="http://schemas.microsoft.com/office/powerpoint/2010/main" val="27449812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58</a:t>
            </a:fld>
            <a:endParaRPr lang="en-US"/>
          </a:p>
        </p:txBody>
      </p:sp>
    </p:spTree>
    <p:extLst>
      <p:ext uri="{BB962C8B-B14F-4D97-AF65-F5344CB8AC3E}">
        <p14:creationId xmlns:p14="http://schemas.microsoft.com/office/powerpoint/2010/main" val="33504727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59</a:t>
            </a:fld>
            <a:endParaRPr lang="en-US"/>
          </a:p>
        </p:txBody>
      </p:sp>
    </p:spTree>
    <p:extLst>
      <p:ext uri="{BB962C8B-B14F-4D97-AF65-F5344CB8AC3E}">
        <p14:creationId xmlns:p14="http://schemas.microsoft.com/office/powerpoint/2010/main" val="706244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6</a:t>
            </a:fld>
            <a:endParaRPr lang="en-US"/>
          </a:p>
        </p:txBody>
      </p:sp>
    </p:spTree>
    <p:extLst>
      <p:ext uri="{BB962C8B-B14F-4D97-AF65-F5344CB8AC3E}">
        <p14:creationId xmlns:p14="http://schemas.microsoft.com/office/powerpoint/2010/main" val="25151154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60</a:t>
            </a:fld>
            <a:endParaRPr lang="en-US"/>
          </a:p>
        </p:txBody>
      </p:sp>
    </p:spTree>
    <p:extLst>
      <p:ext uri="{BB962C8B-B14F-4D97-AF65-F5344CB8AC3E}">
        <p14:creationId xmlns:p14="http://schemas.microsoft.com/office/powerpoint/2010/main" val="25808730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64</a:t>
            </a:fld>
            <a:endParaRPr lang="en-US"/>
          </a:p>
        </p:txBody>
      </p:sp>
    </p:spTree>
    <p:extLst>
      <p:ext uri="{BB962C8B-B14F-4D97-AF65-F5344CB8AC3E}">
        <p14:creationId xmlns:p14="http://schemas.microsoft.com/office/powerpoint/2010/main" val="200816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7</a:t>
            </a:fld>
            <a:endParaRPr lang="en-US"/>
          </a:p>
        </p:txBody>
      </p:sp>
    </p:spTree>
    <p:extLst>
      <p:ext uri="{BB962C8B-B14F-4D97-AF65-F5344CB8AC3E}">
        <p14:creationId xmlns:p14="http://schemas.microsoft.com/office/powerpoint/2010/main" val="3171937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8</a:t>
            </a:fld>
            <a:endParaRPr lang="en-US"/>
          </a:p>
        </p:txBody>
      </p:sp>
    </p:spTree>
    <p:extLst>
      <p:ext uri="{BB962C8B-B14F-4D97-AF65-F5344CB8AC3E}">
        <p14:creationId xmlns:p14="http://schemas.microsoft.com/office/powerpoint/2010/main" val="24267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7DE22-31E3-4ABA-9019-EA49268CC474}" type="slidenum">
              <a:rPr lang="en-US" smtClean="0"/>
              <a:t>9</a:t>
            </a:fld>
            <a:endParaRPr lang="en-US"/>
          </a:p>
        </p:txBody>
      </p:sp>
    </p:spTree>
    <p:extLst>
      <p:ext uri="{BB962C8B-B14F-4D97-AF65-F5344CB8AC3E}">
        <p14:creationId xmlns:p14="http://schemas.microsoft.com/office/powerpoint/2010/main" val="255103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7DDE0F4-BAE8-430B-9086-98F093AA8FE4}"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14809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DDE0F4-BAE8-430B-9086-98F093AA8FE4}"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20983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DDE0F4-BAE8-430B-9086-98F093AA8FE4}"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171521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DDE0F4-BAE8-430B-9086-98F093AA8FE4}"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417498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DE0F4-BAE8-430B-9086-98F093AA8FE4}"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65759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DDE0F4-BAE8-430B-9086-98F093AA8FE4}"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95806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DDE0F4-BAE8-430B-9086-98F093AA8FE4}"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356624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DDE0F4-BAE8-430B-9086-98F093AA8FE4}"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26792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DE0F4-BAE8-430B-9086-98F093AA8FE4}"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185498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DDE0F4-BAE8-430B-9086-98F093AA8FE4}"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46595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DDE0F4-BAE8-430B-9086-98F093AA8FE4}"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7B857-D9CD-4B28-849A-EBABAD7D5F22}" type="slidenum">
              <a:rPr lang="en-US" smtClean="0"/>
              <a:t>‹#›</a:t>
            </a:fld>
            <a:endParaRPr lang="en-US"/>
          </a:p>
        </p:txBody>
      </p:sp>
    </p:spTree>
    <p:extLst>
      <p:ext uri="{BB962C8B-B14F-4D97-AF65-F5344CB8AC3E}">
        <p14:creationId xmlns:p14="http://schemas.microsoft.com/office/powerpoint/2010/main" val="71770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DE0F4-BAE8-430B-9086-98F093AA8FE4}" type="datetimeFigureOut">
              <a:rPr lang="en-US" smtClean="0"/>
              <a:t>8/13/2020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7B857-D9CD-4B28-849A-EBABAD7D5F22}" type="slidenum">
              <a:rPr lang="en-US" smtClean="0"/>
              <a:t>‹#›</a:t>
            </a:fld>
            <a:endParaRPr lang="en-US"/>
          </a:p>
        </p:txBody>
      </p:sp>
    </p:spTree>
    <p:extLst>
      <p:ext uri="{BB962C8B-B14F-4D97-AF65-F5344CB8AC3E}">
        <p14:creationId xmlns:p14="http://schemas.microsoft.com/office/powerpoint/2010/main" val="158977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emf"/><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g"/></Relationships>
</file>

<file path=ppt/slides/_rels/slide2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63.jpg"/><Relationship Id="rId5" Type="http://schemas.openxmlformats.org/officeDocument/2006/relationships/image" Target="../media/image62.jpg"/><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8.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8.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9;p1">
            <a:extLst>
              <a:ext uri="{FF2B5EF4-FFF2-40B4-BE49-F238E27FC236}">
                <a16:creationId xmlns:a16="http://schemas.microsoft.com/office/drawing/2014/main" id="{2451C63C-6404-4AFB-9DF6-79E8DE2DE71D}"/>
              </a:ext>
            </a:extLst>
          </p:cNvPr>
          <p:cNvSpPr txBox="1">
            <a:spLocks noGrp="1"/>
          </p:cNvSpPr>
          <p:nvPr/>
        </p:nvSpPr>
        <p:spPr>
          <a:xfrm>
            <a:off x="306550" y="301317"/>
            <a:ext cx="11885450" cy="16614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ctr">
              <a:buClr>
                <a:srgbClr val="2F5496"/>
              </a:buClr>
              <a:buSzPts val="4000"/>
            </a:pPr>
            <a:r>
              <a:rPr lang="en-US" sz="4000" b="1" dirty="0">
                <a:solidFill>
                  <a:schemeClr val="accent6">
                    <a:lumMod val="50000"/>
                  </a:schemeClr>
                </a:solidFill>
                <a:latin typeface="Arial" panose="020B0604020202020204" pitchFamily="34" charset="0"/>
                <a:cs typeface="Arial" panose="020B0604020202020204" pitchFamily="34" charset="0"/>
              </a:rPr>
              <a:t>Performance Analysis of Computing Systems</a:t>
            </a:r>
            <a:endParaRPr sz="4000" b="1" dirty="0">
              <a:solidFill>
                <a:srgbClr val="2F5496"/>
              </a:solidFill>
              <a:latin typeface="Arial"/>
              <a:ea typeface="Arial"/>
              <a:cs typeface="Arial"/>
              <a:sym typeface="Arial"/>
            </a:endParaRPr>
          </a:p>
        </p:txBody>
      </p:sp>
      <p:sp>
        <p:nvSpPr>
          <p:cNvPr id="6" name="Google Shape;90;p1">
            <a:extLst>
              <a:ext uri="{FF2B5EF4-FFF2-40B4-BE49-F238E27FC236}">
                <a16:creationId xmlns:a16="http://schemas.microsoft.com/office/drawing/2014/main" id="{8B01ACB8-A144-4E65-AC3F-F46D206CB059}"/>
              </a:ext>
            </a:extLst>
          </p:cNvPr>
          <p:cNvSpPr txBox="1">
            <a:spLocks noGrp="1"/>
          </p:cNvSpPr>
          <p:nvPr/>
        </p:nvSpPr>
        <p:spPr>
          <a:xfrm>
            <a:off x="784455" y="1744274"/>
            <a:ext cx="10715847" cy="391847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lgn="ctr" rtl="0">
              <a:lnSpc>
                <a:spcPct val="90000"/>
              </a:lnSpc>
              <a:spcBef>
                <a:spcPts val="0"/>
              </a:spcBef>
              <a:spcAft>
                <a:spcPts val="0"/>
              </a:spcAft>
              <a:buClr>
                <a:schemeClr val="dk1"/>
              </a:buClr>
              <a:buSzPts val="2800"/>
              <a:buNone/>
            </a:pPr>
            <a:endParaRPr b="1" dirty="0">
              <a:latin typeface="Arial"/>
              <a:ea typeface="Arial"/>
              <a:cs typeface="Arial"/>
              <a:sym typeface="Arial"/>
            </a:endParaRPr>
          </a:p>
          <a:p>
            <a:pPr marL="0" lvl="0" indent="0" algn="ctr" rtl="0">
              <a:lnSpc>
                <a:spcPct val="90000"/>
              </a:lnSpc>
              <a:spcBef>
                <a:spcPts val="1000"/>
              </a:spcBef>
              <a:spcAft>
                <a:spcPts val="0"/>
              </a:spcAft>
              <a:buClr>
                <a:schemeClr val="dk1"/>
              </a:buClr>
              <a:buSzPts val="3200"/>
              <a:buNone/>
            </a:pPr>
            <a:endParaRPr sz="3200" dirty="0">
              <a:latin typeface="Arial"/>
              <a:ea typeface="Arial"/>
              <a:cs typeface="Arial"/>
              <a:sym typeface="Arial"/>
            </a:endParaRPr>
          </a:p>
          <a:p>
            <a:pPr marL="0" lvl="0" indent="0" algn="ctr" rtl="0">
              <a:lnSpc>
                <a:spcPct val="90000"/>
              </a:lnSpc>
              <a:spcBef>
                <a:spcPts val="1000"/>
              </a:spcBef>
              <a:spcAft>
                <a:spcPts val="0"/>
              </a:spcAft>
              <a:buClr>
                <a:schemeClr val="dk1"/>
              </a:buClr>
              <a:buSzPts val="3200"/>
              <a:buNone/>
            </a:pPr>
            <a:r>
              <a:rPr lang="en-US" sz="3200" dirty="0">
                <a:latin typeface="Arial"/>
                <a:ea typeface="Arial"/>
                <a:cs typeface="Arial"/>
                <a:sym typeface="Arial"/>
              </a:rPr>
              <a:t>Presenters: </a:t>
            </a:r>
            <a:endParaRPr dirty="0"/>
          </a:p>
          <a:p>
            <a:pPr marL="0" lvl="0" indent="0" algn="ctr" rtl="0">
              <a:lnSpc>
                <a:spcPct val="90000"/>
              </a:lnSpc>
              <a:spcBef>
                <a:spcPts val="1000"/>
              </a:spcBef>
              <a:spcAft>
                <a:spcPts val="0"/>
              </a:spcAft>
              <a:buClr>
                <a:schemeClr val="dk1"/>
              </a:buClr>
              <a:buSzPts val="3200"/>
              <a:buNone/>
            </a:pPr>
            <a:r>
              <a:rPr lang="en-US" sz="3200" dirty="0" err="1">
                <a:latin typeface="Arial"/>
                <a:ea typeface="Arial"/>
                <a:cs typeface="Arial"/>
                <a:sym typeface="Arial"/>
              </a:rPr>
              <a:t>Najmeh</a:t>
            </a:r>
            <a:r>
              <a:rPr lang="en-US" sz="3200" dirty="0">
                <a:latin typeface="Arial"/>
                <a:ea typeface="Arial"/>
                <a:cs typeface="Arial"/>
                <a:sym typeface="Arial"/>
              </a:rPr>
              <a:t> Nazari</a:t>
            </a:r>
            <a:endParaRPr dirty="0"/>
          </a:p>
          <a:p>
            <a:pPr marL="0" lvl="0" indent="0" algn="ctr" rtl="0">
              <a:lnSpc>
                <a:spcPct val="90000"/>
              </a:lnSpc>
              <a:spcBef>
                <a:spcPts val="1000"/>
              </a:spcBef>
              <a:spcAft>
                <a:spcPts val="0"/>
              </a:spcAft>
              <a:buClr>
                <a:schemeClr val="dk1"/>
              </a:buClr>
              <a:buSzPts val="2800"/>
              <a:buNone/>
            </a:pPr>
            <a:r>
              <a:rPr lang="en-US" dirty="0">
                <a:latin typeface="Arial"/>
                <a:ea typeface="Arial"/>
                <a:cs typeface="Arial"/>
                <a:sym typeface="Arial"/>
              </a:rPr>
              <a:t>August 2020</a:t>
            </a:r>
            <a:endParaRPr dirty="0"/>
          </a:p>
        </p:txBody>
      </p:sp>
      <p:sp>
        <p:nvSpPr>
          <p:cNvPr id="7" name="Google Shape;91;p1">
            <a:extLst>
              <a:ext uri="{FF2B5EF4-FFF2-40B4-BE49-F238E27FC236}">
                <a16:creationId xmlns:a16="http://schemas.microsoft.com/office/drawing/2014/main" id="{1DDDBD2E-61CB-4398-B4F9-5ACC267B2825}"/>
              </a:ext>
            </a:extLst>
          </p:cNvPr>
          <p:cNvSpPr txBox="1">
            <a:spLocks noGrp="1"/>
          </p:cNvSpPr>
          <p:nvPr/>
        </p:nvSpPr>
        <p:spPr>
          <a:xfrm>
            <a:off x="8757102" y="6274999"/>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8" name="Google Shape;92;p1">
            <a:extLst>
              <a:ext uri="{FF2B5EF4-FFF2-40B4-BE49-F238E27FC236}">
                <a16:creationId xmlns:a16="http://schemas.microsoft.com/office/drawing/2014/main" id="{09ED1BA2-D561-47F8-9122-DD8E32F039AA}"/>
              </a:ext>
            </a:extLst>
          </p:cNvPr>
          <p:cNvSpPr/>
          <p:nvPr/>
        </p:nvSpPr>
        <p:spPr>
          <a:xfrm>
            <a:off x="497072" y="240901"/>
            <a:ext cx="11484369" cy="2002113"/>
          </a:xfrm>
          <a:prstGeom prst="rect">
            <a:avLst/>
          </a:prstGeom>
          <a:noFill/>
          <a:ln w="571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9" name="Google Shape;93;p1" descr="A close up of a sign&#10;&#10;Description automatically generated">
            <a:extLst>
              <a:ext uri="{FF2B5EF4-FFF2-40B4-BE49-F238E27FC236}">
                <a16:creationId xmlns:a16="http://schemas.microsoft.com/office/drawing/2014/main" id="{B250F4FE-2507-4655-B6B7-50E8785F3A54}"/>
              </a:ext>
            </a:extLst>
          </p:cNvPr>
          <p:cNvPicPr preferRelativeResize="0"/>
          <p:nvPr/>
        </p:nvPicPr>
        <p:blipFill rotWithShape="1">
          <a:blip r:embed="rId3">
            <a:alphaModFix/>
          </a:blip>
          <a:srcRect/>
          <a:stretch/>
        </p:blipFill>
        <p:spPr>
          <a:xfrm>
            <a:off x="497072" y="5105549"/>
            <a:ext cx="1577778" cy="1534995"/>
          </a:xfrm>
          <a:prstGeom prst="rect">
            <a:avLst/>
          </a:prstGeom>
          <a:noFill/>
          <a:ln>
            <a:noFill/>
          </a:ln>
        </p:spPr>
      </p:pic>
      <p:pic>
        <p:nvPicPr>
          <p:cNvPr id="11" name="Picture 10" descr="A close up of a sign&#10;&#10;Description automatically generated">
            <a:extLst>
              <a:ext uri="{FF2B5EF4-FFF2-40B4-BE49-F238E27FC236}">
                <a16:creationId xmlns:a16="http://schemas.microsoft.com/office/drawing/2014/main" id="{E88CCD0F-C120-40E3-B09F-76B5931F71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8702" y="5062347"/>
            <a:ext cx="1577778" cy="1577778"/>
          </a:xfrm>
          <a:prstGeom prst="rect">
            <a:avLst/>
          </a:prstGeom>
        </p:spPr>
      </p:pic>
    </p:spTree>
    <p:extLst>
      <p:ext uri="{BB962C8B-B14F-4D97-AF65-F5344CB8AC3E}">
        <p14:creationId xmlns:p14="http://schemas.microsoft.com/office/powerpoint/2010/main" val="589705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55FE"/>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23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Basic Terms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11</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798213" y="1129445"/>
            <a:ext cx="10555586" cy="3981817"/>
          </a:xfrm>
          <a:prstGeom prst="rect">
            <a:avLst/>
          </a:prstGeom>
        </p:spPr>
      </p:pic>
    </p:spTree>
    <p:extLst>
      <p:ext uri="{BB962C8B-B14F-4D97-AF65-F5344CB8AC3E}">
        <p14:creationId xmlns:p14="http://schemas.microsoft.com/office/powerpoint/2010/main" val="158652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Definitions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1176115"/>
            <a:ext cx="10515600" cy="4983023"/>
          </a:xfrm>
          <a:prstGeom prst="rect">
            <a:avLst/>
          </a:prstGeom>
        </p:spPr>
      </p:pic>
    </p:spTree>
    <p:extLst>
      <p:ext uri="{BB962C8B-B14F-4D97-AF65-F5344CB8AC3E}">
        <p14:creationId xmlns:p14="http://schemas.microsoft.com/office/powerpoint/2010/main" val="331820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Steps in Performance Analysis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202119" y="950826"/>
            <a:ext cx="8106003" cy="5405523"/>
          </a:xfrm>
          <a:prstGeom prst="rect">
            <a:avLst/>
          </a:prstGeom>
        </p:spPr>
      </p:pic>
    </p:spTree>
    <p:extLst>
      <p:ext uri="{BB962C8B-B14F-4D97-AF65-F5344CB8AC3E}">
        <p14:creationId xmlns:p14="http://schemas.microsoft.com/office/powerpoint/2010/main" val="206513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Steps in Performance Analysis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838199" y="1096598"/>
            <a:ext cx="10439401" cy="5089276"/>
          </a:xfrm>
          <a:prstGeom prst="rect">
            <a:avLst/>
          </a:prstGeom>
        </p:spPr>
      </p:pic>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9419976" y="3974123"/>
            <a:ext cx="2772024" cy="1955800"/>
          </a:xfrm>
          <a:prstGeom prst="rect">
            <a:avLst/>
          </a:prstGeom>
        </p:spPr>
      </p:pic>
    </p:spTree>
    <p:extLst>
      <p:ext uri="{BB962C8B-B14F-4D97-AF65-F5344CB8AC3E}">
        <p14:creationId xmlns:p14="http://schemas.microsoft.com/office/powerpoint/2010/main" val="1650165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Steps in Performance Analysis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534112" y="1082675"/>
            <a:ext cx="8157221" cy="5638800"/>
          </a:xfrm>
          <a:prstGeom prst="rect">
            <a:avLst/>
          </a:prstGeom>
        </p:spPr>
      </p:pic>
    </p:spTree>
    <p:extLst>
      <p:ext uri="{BB962C8B-B14F-4D97-AF65-F5344CB8AC3E}">
        <p14:creationId xmlns:p14="http://schemas.microsoft.com/office/powerpoint/2010/main" val="210105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8"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55FE"/>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08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Outcome for Any Service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990599" y="1092406"/>
            <a:ext cx="9267093" cy="5263943"/>
          </a:xfrm>
          <a:prstGeom prst="rect">
            <a:avLst/>
          </a:prstGeom>
        </p:spPr>
      </p:pic>
    </p:spTree>
    <p:extLst>
      <p:ext uri="{BB962C8B-B14F-4D97-AF65-F5344CB8AC3E}">
        <p14:creationId xmlns:p14="http://schemas.microsoft.com/office/powerpoint/2010/main" val="2370070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Notations of Performance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94497" y="926123"/>
            <a:ext cx="10265871" cy="5430227"/>
          </a:xfrm>
          <a:prstGeom prst="rect">
            <a:avLst/>
          </a:prstGeom>
        </p:spPr>
      </p:pic>
    </p:spTree>
    <p:extLst>
      <p:ext uri="{BB962C8B-B14F-4D97-AF65-F5344CB8AC3E}">
        <p14:creationId xmlns:p14="http://schemas.microsoft.com/office/powerpoint/2010/main" val="376337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Metrics in Multi-User System</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19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453661" y="1242647"/>
            <a:ext cx="7936524" cy="4204568"/>
          </a:xfrm>
          <a:prstGeom prst="rect">
            <a:avLst/>
          </a:prstGeom>
        </p:spPr>
      </p:pic>
    </p:spTree>
    <p:extLst>
      <p:ext uri="{BB962C8B-B14F-4D97-AF65-F5344CB8AC3E}">
        <p14:creationId xmlns:p14="http://schemas.microsoft.com/office/powerpoint/2010/main" val="422868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5748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Commonly Used Performance Metrics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961292" y="1079848"/>
            <a:ext cx="10392507" cy="1563311"/>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blip>
          <a:stretch>
            <a:fillRect/>
          </a:stretch>
        </p:blipFill>
        <p:spPr>
          <a:xfrm>
            <a:off x="0" y="2890721"/>
            <a:ext cx="12192000" cy="3218066"/>
          </a:xfrm>
          <a:prstGeom prst="rect">
            <a:avLst/>
          </a:prstGeom>
        </p:spPr>
      </p:pic>
    </p:spTree>
    <p:extLst>
      <p:ext uri="{BB962C8B-B14F-4D97-AF65-F5344CB8AC3E}">
        <p14:creationId xmlns:p14="http://schemas.microsoft.com/office/powerpoint/2010/main" val="255754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Response Time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21</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222738" y="1038379"/>
            <a:ext cx="11781692" cy="5030521"/>
          </a:xfrm>
          <a:prstGeom prst="rect">
            <a:avLst/>
          </a:prstGeom>
        </p:spPr>
      </p:pic>
    </p:spTree>
    <p:extLst>
      <p:ext uri="{BB962C8B-B14F-4D97-AF65-F5344CB8AC3E}">
        <p14:creationId xmlns:p14="http://schemas.microsoft.com/office/powerpoint/2010/main" val="220794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Productivity-related Metrics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937845" y="998922"/>
            <a:ext cx="8520815" cy="5357427"/>
          </a:xfrm>
          <a:prstGeom prst="rect">
            <a:avLst/>
          </a:prstGeom>
        </p:spPr>
      </p:pic>
    </p:spTree>
    <p:extLst>
      <p:ext uri="{BB962C8B-B14F-4D97-AF65-F5344CB8AC3E}">
        <p14:creationId xmlns:p14="http://schemas.microsoft.com/office/powerpoint/2010/main" val="2909853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Productivity-related Metrics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stretch>
            <a:fillRect/>
          </a:stretch>
        </p:blipFill>
        <p:spPr>
          <a:xfrm>
            <a:off x="953572" y="1523999"/>
            <a:ext cx="9456521" cy="3165528"/>
          </a:xfrm>
          <a:prstGeom prst="rect">
            <a:avLst/>
          </a:prstGeom>
        </p:spPr>
      </p:pic>
    </p:spTree>
    <p:extLst>
      <p:ext uri="{BB962C8B-B14F-4D97-AF65-F5344CB8AC3E}">
        <p14:creationId xmlns:p14="http://schemas.microsoft.com/office/powerpoint/2010/main" val="2222425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Productivity-related Metrics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738459" y="926123"/>
            <a:ext cx="7010535" cy="5732585"/>
          </a:xfrm>
          <a:prstGeom prst="rect">
            <a:avLst/>
          </a:prstGeom>
        </p:spPr>
      </p:pic>
    </p:spTree>
    <p:extLst>
      <p:ext uri="{BB962C8B-B14F-4D97-AF65-F5344CB8AC3E}">
        <p14:creationId xmlns:p14="http://schemas.microsoft.com/office/powerpoint/2010/main" val="3070637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Why Focusing on Memory?</a:t>
            </a:r>
          </a:p>
        </p:txBody>
      </p:sp>
      <p:sp>
        <p:nvSpPr>
          <p:cNvPr id="3" name="Content Placeholder 2">
            <a:extLst>
              <a:ext uri="{FF2B5EF4-FFF2-40B4-BE49-F238E27FC236}">
                <a16:creationId xmlns:a16="http://schemas.microsoft.com/office/drawing/2014/main" id="{D51229DC-CC6A-4C23-B272-509EA89EB94B}"/>
              </a:ext>
            </a:extLst>
          </p:cNvPr>
          <p:cNvSpPr>
            <a:spLocks noGrp="1"/>
          </p:cNvSpPr>
          <p:nvPr>
            <p:ph idx="1"/>
          </p:nvPr>
        </p:nvSpPr>
        <p:spPr>
          <a:xfrm>
            <a:off x="838200" y="4202840"/>
            <a:ext cx="10515600" cy="1974121"/>
          </a:xfrm>
        </p:spPr>
        <p:txBody>
          <a:bodyPr>
            <a:normAutofit fontScale="92500" lnSpcReduction="10000"/>
          </a:bodyPr>
          <a:lstStyle/>
          <a:p>
            <a:r>
              <a:rPr lang="en-US" sz="3200" dirty="0">
                <a:solidFill>
                  <a:srgbClr val="002060"/>
                </a:solidFill>
                <a:latin typeface="Arial" panose="020B0604020202020204" pitchFamily="34" charset="0"/>
                <a:cs typeface="Arial" panose="020B0604020202020204" pitchFamily="34" charset="0"/>
              </a:rPr>
              <a:t>The memory is a </a:t>
            </a:r>
            <a:r>
              <a:rPr lang="en-US" sz="3200" dirty="0">
                <a:solidFill>
                  <a:srgbClr val="FF0000"/>
                </a:solidFill>
                <a:latin typeface="Arial" panose="020B0604020202020204" pitchFamily="34" charset="0"/>
                <a:cs typeface="Arial" panose="020B0604020202020204" pitchFamily="34" charset="0"/>
              </a:rPr>
              <a:t>power </a:t>
            </a:r>
            <a:r>
              <a:rPr lang="en-US" sz="3200" dirty="0">
                <a:solidFill>
                  <a:srgbClr val="002060"/>
                </a:solidFill>
                <a:latin typeface="Arial" panose="020B0604020202020204" pitchFamily="34" charset="0"/>
                <a:cs typeface="Arial" panose="020B0604020202020204" pitchFamily="34" charset="0"/>
              </a:rPr>
              <a:t>and</a:t>
            </a:r>
            <a:r>
              <a:rPr lang="en-US" sz="3200" dirty="0">
                <a:solidFill>
                  <a:srgbClr val="FF0000"/>
                </a:solidFill>
                <a:latin typeface="Arial" panose="020B0604020202020204" pitchFamily="34" charset="0"/>
                <a:cs typeface="Arial" panose="020B0604020202020204" pitchFamily="34" charset="0"/>
              </a:rPr>
              <a:t> performance bottleneck</a:t>
            </a:r>
            <a:r>
              <a:rPr lang="en-US" sz="3200" dirty="0">
                <a:solidFill>
                  <a:srgbClr val="002060"/>
                </a:solidFill>
                <a:latin typeface="Arial" panose="020B0604020202020204" pitchFamily="34" charset="0"/>
                <a:cs typeface="Arial" panose="020B0604020202020204" pitchFamily="34" charset="0"/>
              </a:rPr>
              <a:t> in most of computing systems</a:t>
            </a:r>
          </a:p>
          <a:p>
            <a:r>
              <a:rPr lang="en-US" sz="3200" dirty="0">
                <a:solidFill>
                  <a:srgbClr val="FF0000"/>
                </a:solidFill>
                <a:latin typeface="Arial" panose="020B0604020202020204" pitchFamily="34" charset="0"/>
                <a:cs typeface="Arial" panose="020B0604020202020204" pitchFamily="34" charset="0"/>
              </a:rPr>
              <a:t>More cores </a:t>
            </a:r>
            <a:r>
              <a:rPr lang="en-US" sz="3200" dirty="0">
                <a:solidFill>
                  <a:srgbClr val="002060"/>
                </a:solidFill>
                <a:latin typeface="Arial" panose="020B0604020202020204" pitchFamily="34" charset="0"/>
                <a:cs typeface="Arial" panose="020B0604020202020204" pitchFamily="34" charset="0"/>
              </a:rPr>
              <a:t>result in </a:t>
            </a:r>
            <a:r>
              <a:rPr lang="en-US" sz="3200" dirty="0">
                <a:solidFill>
                  <a:srgbClr val="FF0000"/>
                </a:solidFill>
                <a:latin typeface="Arial" panose="020B0604020202020204" pitchFamily="34" charset="0"/>
                <a:cs typeface="Arial" panose="020B0604020202020204" pitchFamily="34" charset="0"/>
              </a:rPr>
              <a:t>more pressure </a:t>
            </a:r>
            <a:r>
              <a:rPr lang="en-US" sz="3200" dirty="0">
                <a:solidFill>
                  <a:srgbClr val="002060"/>
                </a:solidFill>
                <a:latin typeface="Arial" panose="020B0604020202020204" pitchFamily="34" charset="0"/>
                <a:cs typeface="Arial" panose="020B0604020202020204" pitchFamily="34" charset="0"/>
              </a:rPr>
              <a:t>on the memory</a:t>
            </a:r>
          </a:p>
          <a:p>
            <a:r>
              <a:rPr lang="en-US" sz="3200" dirty="0">
                <a:solidFill>
                  <a:srgbClr val="002060"/>
                </a:solidFill>
                <a:latin typeface="Arial" panose="020B0604020202020204" pitchFamily="34" charset="0"/>
                <a:cs typeface="Arial" panose="020B0604020202020204" pitchFamily="34" charset="0"/>
              </a:rPr>
              <a:t>Applications are increasingly </a:t>
            </a:r>
            <a:r>
              <a:rPr lang="en-US" sz="3200" dirty="0">
                <a:solidFill>
                  <a:srgbClr val="FF0000"/>
                </a:solidFill>
                <a:latin typeface="Arial" panose="020B0604020202020204" pitchFamily="34" charset="0"/>
                <a:cs typeface="Arial" panose="020B0604020202020204" pitchFamily="34" charset="0"/>
              </a:rPr>
              <a:t>data intensive</a:t>
            </a:r>
          </a:p>
          <a:p>
            <a:endParaRPr lang="en-US" sz="3200" dirty="0">
              <a:solidFill>
                <a:srgbClr val="00206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11" name="Picture 10" descr="A close up of a sign&#10;&#10;Description generated with high confidence">
            <a:extLst>
              <a:ext uri="{FF2B5EF4-FFF2-40B4-BE49-F238E27FC236}">
                <a16:creationId xmlns:a16="http://schemas.microsoft.com/office/drawing/2014/main" id="{3B7B920D-008D-485D-A0FB-EDFA071CBF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336" y="5997455"/>
            <a:ext cx="684864" cy="724020"/>
          </a:xfrm>
          <a:prstGeom prst="rect">
            <a:avLst/>
          </a:prstGeom>
        </p:spPr>
      </p:pic>
      <p:sp>
        <p:nvSpPr>
          <p:cNvPr id="22" name="Text Box 13" descr="90%">
            <a:extLst>
              <a:ext uri="{FF2B5EF4-FFF2-40B4-BE49-F238E27FC236}">
                <a16:creationId xmlns:a16="http://schemas.microsoft.com/office/drawing/2014/main" id="{477CFCFD-057D-4634-A4FA-84F6249ABBAC}"/>
              </a:ext>
            </a:extLst>
          </p:cNvPr>
          <p:cNvSpPr txBox="1">
            <a:spLocks noChangeArrowheads="1"/>
          </p:cNvSpPr>
          <p:nvPr/>
        </p:nvSpPr>
        <p:spPr bwMode="auto">
          <a:xfrm>
            <a:off x="2503037" y="3355951"/>
            <a:ext cx="1309915" cy="618631"/>
          </a:xfrm>
          <a:prstGeom prst="rect">
            <a:avLst/>
          </a:prstGeom>
          <a:noFill/>
          <a:ln w="12700">
            <a:noFill/>
            <a:miter lim="800000"/>
            <a:headEnd/>
            <a:tailEnd/>
          </a:ln>
          <a:effectLst/>
        </p:spPr>
        <p:txBody>
          <a:bodyPr wrap="none" lIns="64008" tIns="32004" rIns="64008" bIns="32004">
            <a:spAutoFit/>
          </a:bodyPr>
          <a:lstStyle/>
          <a:p>
            <a:pPr algn="ctr">
              <a:defRPr/>
            </a:pPr>
            <a:r>
              <a:rPr lang="en-US" kern="0" dirty="0">
                <a:solidFill>
                  <a:sysClr val="windowText" lastClr="000000"/>
                </a:solidFill>
                <a:latin typeface="Arial" pitchFamily="-107" charset="0"/>
                <a:ea typeface="Arial" pitchFamily="-107" charset="0"/>
                <a:cs typeface="Arial" pitchFamily="-107" charset="0"/>
              </a:rPr>
              <a:t>Processors</a:t>
            </a:r>
          </a:p>
          <a:p>
            <a:pPr algn="ctr">
              <a:defRPr/>
            </a:pPr>
            <a:r>
              <a:rPr lang="en-US" kern="0" dirty="0">
                <a:solidFill>
                  <a:sysClr val="windowText" lastClr="000000"/>
                </a:solidFill>
                <a:latin typeface="Arial" pitchFamily="-107" charset="0"/>
                <a:ea typeface="Arial" pitchFamily="-107" charset="0"/>
                <a:cs typeface="Arial" pitchFamily="-107" charset="0"/>
              </a:rPr>
              <a:t>and caches</a:t>
            </a:r>
          </a:p>
        </p:txBody>
      </p:sp>
      <p:sp>
        <p:nvSpPr>
          <p:cNvPr id="23" name="Text Box 20" descr="90%">
            <a:extLst>
              <a:ext uri="{FF2B5EF4-FFF2-40B4-BE49-F238E27FC236}">
                <a16:creationId xmlns:a16="http://schemas.microsoft.com/office/drawing/2014/main" id="{FAA337CD-131F-4B1B-A34D-AC17962A502E}"/>
              </a:ext>
            </a:extLst>
          </p:cNvPr>
          <p:cNvSpPr txBox="1">
            <a:spLocks noChangeArrowheads="1"/>
          </p:cNvSpPr>
          <p:nvPr/>
        </p:nvSpPr>
        <p:spPr bwMode="auto">
          <a:xfrm>
            <a:off x="5044079" y="3432004"/>
            <a:ext cx="1527335" cy="341632"/>
          </a:xfrm>
          <a:prstGeom prst="rect">
            <a:avLst/>
          </a:prstGeom>
          <a:noFill/>
          <a:ln w="12700">
            <a:noFill/>
            <a:miter lim="800000"/>
            <a:headEnd/>
            <a:tailEnd/>
          </a:ln>
          <a:effectLst/>
        </p:spPr>
        <p:txBody>
          <a:bodyPr wrap="none" lIns="64008" tIns="32004" rIns="64008" bIns="32004">
            <a:spAutoFit/>
          </a:bodyPr>
          <a:lstStyle/>
          <a:p>
            <a:pPr algn="ctr">
              <a:defRPr/>
            </a:pPr>
            <a:r>
              <a:rPr lang="en-US" kern="0" dirty="0">
                <a:solidFill>
                  <a:sysClr val="windowText" lastClr="000000"/>
                </a:solidFill>
                <a:latin typeface="Arial" pitchFamily="-107" charset="0"/>
                <a:ea typeface="Arial" pitchFamily="-107" charset="0"/>
                <a:cs typeface="Arial" pitchFamily="-107" charset="0"/>
              </a:rPr>
              <a:t>Main Memory</a:t>
            </a:r>
          </a:p>
        </p:txBody>
      </p:sp>
      <p:sp>
        <p:nvSpPr>
          <p:cNvPr id="24" name="Line 15">
            <a:extLst>
              <a:ext uri="{FF2B5EF4-FFF2-40B4-BE49-F238E27FC236}">
                <a16:creationId xmlns:a16="http://schemas.microsoft.com/office/drawing/2014/main" id="{E572676D-F95D-4FE7-B1C3-D31B04B255DD}"/>
              </a:ext>
            </a:extLst>
          </p:cNvPr>
          <p:cNvSpPr>
            <a:spLocks noChangeShapeType="1"/>
          </p:cNvSpPr>
          <p:nvPr/>
        </p:nvSpPr>
        <p:spPr bwMode="auto">
          <a:xfrm flipV="1">
            <a:off x="3934496" y="2717256"/>
            <a:ext cx="697185" cy="620"/>
          </a:xfrm>
          <a:prstGeom prst="line">
            <a:avLst/>
          </a:prstGeom>
          <a:noFill/>
          <a:ln w="38100">
            <a:solidFill>
              <a:srgbClr val="0000FF"/>
            </a:solidFill>
            <a:round/>
            <a:headEnd type="triangle" w="med" len="med"/>
            <a:tailEnd type="triangle" w="med" len="med"/>
          </a:ln>
          <a:effectLst/>
        </p:spPr>
        <p:txBody>
          <a:bodyPr wrap="none" lIns="64008" tIns="32004" rIns="64008" bIns="32004" anchor="ctr"/>
          <a:lstStyle/>
          <a:p>
            <a:pPr>
              <a:defRPr/>
            </a:pPr>
            <a:endParaRPr lang="en-US" kern="0">
              <a:solidFill>
                <a:sysClr val="windowText" lastClr="000000"/>
              </a:solidFill>
              <a:latin typeface="Arial" pitchFamily="-107" charset="0"/>
              <a:ea typeface="Arial" pitchFamily="-107" charset="0"/>
              <a:cs typeface="Arial" pitchFamily="-107" charset="0"/>
            </a:endParaRPr>
          </a:p>
        </p:txBody>
      </p:sp>
      <p:pic>
        <p:nvPicPr>
          <p:cNvPr id="28" name="Picture 27" descr="dimm.png">
            <a:extLst>
              <a:ext uri="{FF2B5EF4-FFF2-40B4-BE49-F238E27FC236}">
                <a16:creationId xmlns:a16="http://schemas.microsoft.com/office/drawing/2014/main" id="{D4D023BA-C99D-49AD-9B98-1174A5DB7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4751957" y="2069184"/>
            <a:ext cx="2304256" cy="549297"/>
          </a:xfrm>
          <a:prstGeom prst="rect">
            <a:avLst/>
          </a:prstGeom>
        </p:spPr>
      </p:pic>
      <p:pic>
        <p:nvPicPr>
          <p:cNvPr id="29" name="Picture 28" descr="dimm.png">
            <a:extLst>
              <a:ext uri="{FF2B5EF4-FFF2-40B4-BE49-F238E27FC236}">
                <a16:creationId xmlns:a16="http://schemas.microsoft.com/office/drawing/2014/main" id="{19CB4EA4-F85C-4BAE-B423-B384855A3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4727429" y="2744022"/>
            <a:ext cx="2304256" cy="549297"/>
          </a:xfrm>
          <a:prstGeom prst="rect">
            <a:avLst/>
          </a:prstGeom>
        </p:spPr>
      </p:pic>
      <p:sp>
        <p:nvSpPr>
          <p:cNvPr id="31" name="Line 15">
            <a:extLst>
              <a:ext uri="{FF2B5EF4-FFF2-40B4-BE49-F238E27FC236}">
                <a16:creationId xmlns:a16="http://schemas.microsoft.com/office/drawing/2014/main" id="{7BA2101D-A884-4493-8945-F3CC0101F054}"/>
              </a:ext>
            </a:extLst>
          </p:cNvPr>
          <p:cNvSpPr>
            <a:spLocks noChangeShapeType="1"/>
          </p:cNvSpPr>
          <p:nvPr/>
        </p:nvSpPr>
        <p:spPr bwMode="auto">
          <a:xfrm flipV="1">
            <a:off x="7151961" y="2717256"/>
            <a:ext cx="697185" cy="620"/>
          </a:xfrm>
          <a:prstGeom prst="line">
            <a:avLst/>
          </a:prstGeom>
          <a:noFill/>
          <a:ln w="38100">
            <a:solidFill>
              <a:srgbClr val="0000FF"/>
            </a:solidFill>
            <a:round/>
            <a:headEnd type="triangle" w="med" len="med"/>
            <a:tailEnd type="triangle" w="med" len="med"/>
          </a:ln>
          <a:effectLst/>
        </p:spPr>
        <p:txBody>
          <a:bodyPr wrap="none" lIns="64008" tIns="32004" rIns="64008" bIns="32004" anchor="ctr"/>
          <a:lstStyle/>
          <a:p>
            <a:pPr>
              <a:defRPr/>
            </a:pPr>
            <a:endParaRPr lang="en-US" kern="0">
              <a:solidFill>
                <a:sysClr val="windowText" lastClr="000000"/>
              </a:solidFill>
              <a:latin typeface="Arial" pitchFamily="-107" charset="0"/>
              <a:ea typeface="Arial" pitchFamily="-107" charset="0"/>
              <a:cs typeface="Arial" pitchFamily="-107" charset="0"/>
            </a:endParaRPr>
          </a:p>
        </p:txBody>
      </p:sp>
      <p:sp>
        <p:nvSpPr>
          <p:cNvPr id="32" name="Text Box 24" descr="90%">
            <a:extLst>
              <a:ext uri="{FF2B5EF4-FFF2-40B4-BE49-F238E27FC236}">
                <a16:creationId xmlns:a16="http://schemas.microsoft.com/office/drawing/2014/main" id="{2BE52E85-329D-437C-A96D-5C36A549B4B7}"/>
              </a:ext>
            </a:extLst>
          </p:cNvPr>
          <p:cNvSpPr txBox="1">
            <a:spLocks noChangeArrowheads="1"/>
          </p:cNvSpPr>
          <p:nvPr/>
        </p:nvSpPr>
        <p:spPr bwMode="auto">
          <a:xfrm>
            <a:off x="7477769" y="3455744"/>
            <a:ext cx="2194472" cy="341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4008" tIns="32004" rIns="64008" bIns="32004">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fontAlgn="base" hangingPunct="1">
              <a:spcBef>
                <a:spcPct val="0"/>
              </a:spcBef>
              <a:spcAft>
                <a:spcPct val="0"/>
              </a:spcAft>
            </a:pPr>
            <a:r>
              <a:rPr lang="en-US" sz="1800" dirty="0">
                <a:solidFill>
                  <a:srgbClr val="000000"/>
                </a:solidFill>
              </a:rPr>
              <a:t>Storage (SSD/HDD)</a:t>
            </a:r>
          </a:p>
        </p:txBody>
      </p:sp>
      <p:sp>
        <p:nvSpPr>
          <p:cNvPr id="33" name="AutoShape 25">
            <a:extLst>
              <a:ext uri="{FF2B5EF4-FFF2-40B4-BE49-F238E27FC236}">
                <a16:creationId xmlns:a16="http://schemas.microsoft.com/office/drawing/2014/main" id="{9032ADAF-FA2E-492E-A2E5-1EBC6D54BF5D}"/>
              </a:ext>
            </a:extLst>
          </p:cNvPr>
          <p:cNvSpPr>
            <a:spLocks noChangeArrowheads="1"/>
          </p:cNvSpPr>
          <p:nvPr/>
        </p:nvSpPr>
        <p:spPr bwMode="auto">
          <a:xfrm>
            <a:off x="4618708" y="1601864"/>
            <a:ext cx="2557463" cy="2447925"/>
          </a:xfrm>
          <a:prstGeom prst="roundRect">
            <a:avLst>
              <a:gd name="adj" fmla="val 16667"/>
            </a:avLst>
          </a:prstGeom>
          <a:noFill/>
          <a:ln w="28575">
            <a:solidFill>
              <a:srgbClr val="0000FF"/>
            </a:solidFill>
            <a:round/>
            <a:headEnd/>
            <a:tailEnd/>
          </a:ln>
          <a:effectLst/>
        </p:spPr>
        <p:txBody>
          <a:bodyPr wrap="none" lIns="64008" tIns="32004" rIns="64008" bIns="32004" anchor="ctr"/>
          <a:lstStyle/>
          <a:p>
            <a:pPr>
              <a:defRPr/>
            </a:pPr>
            <a:endParaRPr lang="en-US" kern="0">
              <a:solidFill>
                <a:sysClr val="windowText" lastClr="000000"/>
              </a:solidFill>
              <a:latin typeface="Arial" pitchFamily="-107" charset="0"/>
              <a:ea typeface="Arial" pitchFamily="-107" charset="0"/>
              <a:cs typeface="Arial" pitchFamily="-107" charset="0"/>
            </a:endParaRPr>
          </a:p>
        </p:txBody>
      </p:sp>
      <p:pic>
        <p:nvPicPr>
          <p:cNvPr id="7" name="Picture 6" descr="A close up of a sign&#10;&#10;Description generated with very high confidence">
            <a:extLst>
              <a:ext uri="{FF2B5EF4-FFF2-40B4-BE49-F238E27FC236}">
                <a16:creationId xmlns:a16="http://schemas.microsoft.com/office/drawing/2014/main" id="{A4627487-39A1-462F-A08E-546BE17F1C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1270" y="1802268"/>
            <a:ext cx="1647679" cy="1647679"/>
          </a:xfrm>
          <a:prstGeom prst="rect">
            <a:avLst/>
          </a:prstGeom>
        </p:spPr>
      </p:pic>
      <p:pic>
        <p:nvPicPr>
          <p:cNvPr id="9" name="Picture 8" descr="A close up of a logo&#10;&#10;Description generated with very high confidence">
            <a:extLst>
              <a:ext uri="{FF2B5EF4-FFF2-40B4-BE49-F238E27FC236}">
                <a16:creationId xmlns:a16="http://schemas.microsoft.com/office/drawing/2014/main" id="{63AD0449-36E1-4579-BA62-D2B0823459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59420" y="1932735"/>
            <a:ext cx="1355118" cy="1355118"/>
          </a:xfrm>
          <a:prstGeom prst="rect">
            <a:avLst/>
          </a:prstGeom>
        </p:spPr>
      </p:pic>
      <p:sp>
        <p:nvSpPr>
          <p:cNvPr id="10" name="Arrow: Up 9">
            <a:extLst>
              <a:ext uri="{FF2B5EF4-FFF2-40B4-BE49-F238E27FC236}">
                <a16:creationId xmlns:a16="http://schemas.microsoft.com/office/drawing/2014/main" id="{E96010AE-E6C2-42D2-91E6-17FA2BF644B7}"/>
              </a:ext>
            </a:extLst>
          </p:cNvPr>
          <p:cNvSpPr/>
          <p:nvPr/>
        </p:nvSpPr>
        <p:spPr>
          <a:xfrm>
            <a:off x="3145911" y="4646601"/>
            <a:ext cx="436776" cy="1287392"/>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FFC4259F-0DC0-48E8-B2EF-AA96CFE4925D}"/>
              </a:ext>
            </a:extLst>
          </p:cNvPr>
          <p:cNvSpPr/>
          <p:nvPr/>
        </p:nvSpPr>
        <p:spPr>
          <a:xfrm>
            <a:off x="6763950" y="4646601"/>
            <a:ext cx="438499" cy="1371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5CF9648-FFB7-4109-B850-820D9A4DA009}"/>
              </a:ext>
            </a:extLst>
          </p:cNvPr>
          <p:cNvSpPr txBox="1"/>
          <p:nvPr/>
        </p:nvSpPr>
        <p:spPr>
          <a:xfrm>
            <a:off x="3539713" y="4962853"/>
            <a:ext cx="305124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2060"/>
                </a:solidFill>
              </a:rPr>
              <a:t>Infinite Bandwidth</a:t>
            </a:r>
          </a:p>
          <a:p>
            <a:pPr marL="285750" indent="-285750">
              <a:buFont typeface="Arial" panose="020B0604020202020204" pitchFamily="34" charset="0"/>
              <a:buChar char="•"/>
            </a:pPr>
            <a:r>
              <a:rPr lang="en-US" sz="2400" dirty="0">
                <a:solidFill>
                  <a:srgbClr val="002060"/>
                </a:solidFill>
              </a:rPr>
              <a:t>Infinite capacity</a:t>
            </a:r>
          </a:p>
        </p:txBody>
      </p:sp>
      <p:sp>
        <p:nvSpPr>
          <p:cNvPr id="25" name="TextBox 24">
            <a:extLst>
              <a:ext uri="{FF2B5EF4-FFF2-40B4-BE49-F238E27FC236}">
                <a16:creationId xmlns:a16="http://schemas.microsoft.com/office/drawing/2014/main" id="{D47FB7A9-FF24-427D-9DA4-5DA786CFAE8C}"/>
              </a:ext>
            </a:extLst>
          </p:cNvPr>
          <p:cNvSpPr txBox="1"/>
          <p:nvPr/>
        </p:nvSpPr>
        <p:spPr>
          <a:xfrm>
            <a:off x="7385566" y="4916687"/>
            <a:ext cx="2800543"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2060"/>
                </a:solidFill>
              </a:rPr>
              <a:t>Zero latency</a:t>
            </a:r>
          </a:p>
          <a:p>
            <a:pPr marL="285750" indent="-285750">
              <a:buFont typeface="Arial" panose="020B0604020202020204" pitchFamily="34" charset="0"/>
              <a:buChar char="•"/>
            </a:pPr>
            <a:r>
              <a:rPr lang="en-US" sz="2400" dirty="0">
                <a:solidFill>
                  <a:srgbClr val="002060"/>
                </a:solidFill>
              </a:rPr>
              <a:t>Zero cost</a:t>
            </a:r>
          </a:p>
        </p:txBody>
      </p:sp>
      <p:sp>
        <p:nvSpPr>
          <p:cNvPr id="27" name="TextBox 26">
            <a:extLst>
              <a:ext uri="{FF2B5EF4-FFF2-40B4-BE49-F238E27FC236}">
                <a16:creationId xmlns:a16="http://schemas.microsoft.com/office/drawing/2014/main" id="{445ED5B5-7871-4AB0-84F1-65AA25C33CD2}"/>
              </a:ext>
            </a:extLst>
          </p:cNvPr>
          <p:cNvSpPr txBox="1"/>
          <p:nvPr/>
        </p:nvSpPr>
        <p:spPr>
          <a:xfrm>
            <a:off x="592887" y="4967906"/>
            <a:ext cx="2648681" cy="461665"/>
          </a:xfrm>
          <a:prstGeom prst="rect">
            <a:avLst/>
          </a:prstGeom>
          <a:noFill/>
        </p:spPr>
        <p:txBody>
          <a:bodyPr wrap="square" rtlCol="0">
            <a:spAutoFit/>
          </a:bodyPr>
          <a:lstStyle/>
          <a:p>
            <a:r>
              <a:rPr lang="en-US" sz="2400" b="1" dirty="0">
                <a:solidFill>
                  <a:srgbClr val="002060"/>
                </a:solidFill>
              </a:rPr>
              <a:t>Our expectation:</a:t>
            </a:r>
          </a:p>
        </p:txBody>
      </p:sp>
      <p:sp>
        <p:nvSpPr>
          <p:cNvPr id="26" name="Footer Placeholder 6">
            <a:extLst>
              <a:ext uri="{FF2B5EF4-FFF2-40B4-BE49-F238E27FC236}">
                <a16:creationId xmlns:a16="http://schemas.microsoft.com/office/drawing/2014/main" id="{408D27E9-CD0F-455E-A21C-651F255DF3E7}"/>
              </a:ext>
            </a:extLst>
          </p:cNvPr>
          <p:cNvSpPr>
            <a:spLocks noGrp="1"/>
          </p:cNvSpPr>
          <p:nvPr>
            <p:ph type="ftr" sz="quarter" idx="11"/>
          </p:nvPr>
        </p:nvSpPr>
        <p:spPr>
          <a:xfrm>
            <a:off x="2598433" y="6383581"/>
            <a:ext cx="6995133" cy="306206"/>
          </a:xfrm>
        </p:spPr>
        <p:txBody>
          <a:bodyPr/>
          <a:lstStyle/>
          <a:p>
            <a:r>
              <a:rPr lang="en-US" dirty="0"/>
              <a:t>Outline: </a:t>
            </a:r>
            <a:r>
              <a:rPr lang="en-US" dirty="0">
                <a:solidFill>
                  <a:srgbClr val="0948E7"/>
                </a:solidFill>
              </a:rPr>
              <a:t>Motivation</a:t>
            </a:r>
            <a:r>
              <a:rPr lang="en-US" dirty="0"/>
              <a:t>, </a:t>
            </a:r>
            <a:r>
              <a:rPr lang="en-US" dirty="0">
                <a:solidFill>
                  <a:schemeClr val="bg1">
                    <a:lumMod val="50000"/>
                  </a:schemeClr>
                </a:solidFill>
              </a:rPr>
              <a:t>Experimental Setup, Memory Analysis, Architectural Analysis, Power Analysis, Conclusion</a:t>
            </a:r>
            <a:endParaRPr lang="en-US" dirty="0"/>
          </a:p>
        </p:txBody>
      </p:sp>
    </p:spTree>
    <p:extLst>
      <p:ext uri="{BB962C8B-B14F-4D97-AF65-F5344CB8AC3E}">
        <p14:creationId xmlns:p14="http://schemas.microsoft.com/office/powerpoint/2010/main" val="160016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2" grpId="0" animBg="1"/>
      <p:bldP spid="13" grpId="0"/>
      <p:bldP spid="25"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DRAM Frequency and Channel</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11" name="Picture 10" descr="A close up of a sign&#10;&#10;Description generated with high confidence">
            <a:extLst>
              <a:ext uri="{FF2B5EF4-FFF2-40B4-BE49-F238E27FC236}">
                <a16:creationId xmlns:a16="http://schemas.microsoft.com/office/drawing/2014/main" id="{3B7B920D-008D-485D-A0FB-EDFA071CBF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336" y="5997455"/>
            <a:ext cx="684864" cy="724020"/>
          </a:xfrm>
          <a:prstGeom prst="rect">
            <a:avLst/>
          </a:prstGeom>
        </p:spPr>
      </p:pic>
      <p:sp>
        <p:nvSpPr>
          <p:cNvPr id="12" name="Footer Placeholder 6">
            <a:extLst>
              <a:ext uri="{FF2B5EF4-FFF2-40B4-BE49-F238E27FC236}">
                <a16:creationId xmlns:a16="http://schemas.microsoft.com/office/drawing/2014/main" id="{408D27E9-CD0F-455E-A21C-651F255DF3E7}"/>
              </a:ext>
            </a:extLst>
          </p:cNvPr>
          <p:cNvSpPr>
            <a:spLocks noGrp="1"/>
          </p:cNvSpPr>
          <p:nvPr>
            <p:ph type="ftr" sz="quarter" idx="11"/>
          </p:nvPr>
        </p:nvSpPr>
        <p:spPr>
          <a:xfrm>
            <a:off x="2598433" y="6383581"/>
            <a:ext cx="6995133" cy="306206"/>
          </a:xfrm>
        </p:spPr>
        <p:txBody>
          <a:bodyPr/>
          <a:lstStyle/>
          <a:p>
            <a:r>
              <a:rPr lang="en-US" dirty="0"/>
              <a:t>Outline: </a:t>
            </a:r>
            <a:r>
              <a:rPr lang="en-US" dirty="0">
                <a:solidFill>
                  <a:schemeClr val="bg1">
                    <a:lumMod val="50000"/>
                  </a:schemeClr>
                </a:solidFill>
              </a:rPr>
              <a:t>Motivation, Experimental Setup, </a:t>
            </a:r>
            <a:r>
              <a:rPr lang="en-US" dirty="0">
                <a:solidFill>
                  <a:srgbClr val="0948E7"/>
                </a:solidFill>
              </a:rPr>
              <a:t>Memory Analysis</a:t>
            </a:r>
            <a:r>
              <a:rPr lang="en-US" dirty="0">
                <a:solidFill>
                  <a:schemeClr val="bg1">
                    <a:lumMod val="50000"/>
                  </a:schemeClr>
                </a:solidFill>
              </a:rPr>
              <a:t>, Architectural Analysis, Power Analysis, Conclusion</a:t>
            </a:r>
            <a:endParaRPr lang="en-US" dirty="0"/>
          </a:p>
        </p:txBody>
      </p:sp>
      <p:pic>
        <p:nvPicPr>
          <p:cNvPr id="14" name="Picture 13"/>
          <p:cNvPicPr>
            <a:picLocks noChangeAspect="1"/>
          </p:cNvPicPr>
          <p:nvPr/>
        </p:nvPicPr>
        <p:blipFill>
          <a:blip r:embed="rId4"/>
          <a:stretch>
            <a:fillRect/>
          </a:stretch>
        </p:blipFill>
        <p:spPr>
          <a:xfrm>
            <a:off x="641065" y="3059191"/>
            <a:ext cx="5708971" cy="2151567"/>
          </a:xfrm>
          <a:prstGeom prst="rect">
            <a:avLst/>
          </a:prstGeom>
        </p:spPr>
      </p:pic>
      <p:pic>
        <p:nvPicPr>
          <p:cNvPr id="16" name="Picture 15"/>
          <p:cNvPicPr>
            <a:picLocks noChangeAspect="1"/>
          </p:cNvPicPr>
          <p:nvPr/>
        </p:nvPicPr>
        <p:blipFill>
          <a:blip r:embed="rId5"/>
          <a:stretch>
            <a:fillRect/>
          </a:stretch>
        </p:blipFill>
        <p:spPr>
          <a:xfrm>
            <a:off x="1090680" y="1561429"/>
            <a:ext cx="5006876" cy="147663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0036" y="1717919"/>
            <a:ext cx="5537164" cy="3753131"/>
          </a:xfrm>
          <a:prstGeom prst="rect">
            <a:avLst/>
          </a:prstGeom>
        </p:spPr>
      </p:pic>
      <p:sp>
        <p:nvSpPr>
          <p:cNvPr id="3" name="Rectangle 2">
            <a:extLst>
              <a:ext uri="{FF2B5EF4-FFF2-40B4-BE49-F238E27FC236}">
                <a16:creationId xmlns:a16="http://schemas.microsoft.com/office/drawing/2014/main" id="{7C8490C3-FE17-4BAC-A268-F8F32654F104}"/>
              </a:ext>
            </a:extLst>
          </p:cNvPr>
          <p:cNvSpPr/>
          <p:nvPr/>
        </p:nvSpPr>
        <p:spPr>
          <a:xfrm>
            <a:off x="641065" y="4180114"/>
            <a:ext cx="5637271" cy="89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BDF41AAE-306F-4DE6-B0B2-C5E7C7A5AAED}"/>
              </a:ext>
            </a:extLst>
          </p:cNvPr>
          <p:cNvCxnSpPr/>
          <p:nvPr/>
        </p:nvCxnSpPr>
        <p:spPr>
          <a:xfrm flipV="1">
            <a:off x="1090680" y="2865664"/>
            <a:ext cx="542177" cy="14777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31D5078-4485-4916-86DD-D37930A5C410}"/>
              </a:ext>
            </a:extLst>
          </p:cNvPr>
          <p:cNvCxnSpPr>
            <a:cxnSpLocks/>
          </p:cNvCxnSpPr>
          <p:nvPr/>
        </p:nvCxnSpPr>
        <p:spPr>
          <a:xfrm flipV="1">
            <a:off x="2173809" y="2863511"/>
            <a:ext cx="737813" cy="15158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6DBF15FA-57E2-445A-9F12-047D581EAA30}"/>
              </a:ext>
            </a:extLst>
          </p:cNvPr>
          <p:cNvCxnSpPr>
            <a:cxnSpLocks/>
          </p:cNvCxnSpPr>
          <p:nvPr/>
        </p:nvCxnSpPr>
        <p:spPr>
          <a:xfrm flipH="1" flipV="1">
            <a:off x="5071271" y="2452831"/>
            <a:ext cx="808288" cy="20840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821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Memory Analysis</a:t>
            </a:r>
          </a:p>
        </p:txBody>
      </p:sp>
      <p:sp>
        <p:nvSpPr>
          <p:cNvPr id="3" name="Content Placeholder 2">
            <a:extLst>
              <a:ext uri="{FF2B5EF4-FFF2-40B4-BE49-F238E27FC236}">
                <a16:creationId xmlns:a16="http://schemas.microsoft.com/office/drawing/2014/main" id="{D51229DC-CC6A-4C23-B272-509EA89EB94B}"/>
              </a:ext>
            </a:extLst>
          </p:cNvPr>
          <p:cNvSpPr>
            <a:spLocks noGrp="1"/>
          </p:cNvSpPr>
          <p:nvPr>
            <p:ph idx="1"/>
          </p:nvPr>
        </p:nvSpPr>
        <p:spPr>
          <a:xfrm>
            <a:off x="838200" y="4516147"/>
            <a:ext cx="10515600" cy="1660816"/>
          </a:xfrm>
        </p:spPr>
        <p:txBody>
          <a:bodyPr>
            <a:normAutofit/>
          </a:bodyPr>
          <a:lstStyle/>
          <a:p>
            <a:pPr marL="0" indent="0" algn="ctr">
              <a:buNone/>
            </a:pPr>
            <a:r>
              <a:rPr lang="en-US" sz="3200" dirty="0">
                <a:solidFill>
                  <a:srgbClr val="002060"/>
                </a:solidFill>
                <a:latin typeface="Arial" panose="020B0604020202020204" pitchFamily="34" charset="0"/>
                <a:cs typeface="Arial" panose="020B0604020202020204" pitchFamily="34" charset="0"/>
              </a:rPr>
              <a:t> Bandwidth = Channels × Frequency × Width</a:t>
            </a:r>
          </a:p>
          <a:p>
            <a:pPr marL="0" indent="0">
              <a:buNone/>
            </a:pPr>
            <a:endParaRPr lang="en-US" sz="3200" dirty="0">
              <a:solidFill>
                <a:srgbClr val="002060"/>
              </a:solidFill>
              <a:latin typeface="Arial" panose="020B0604020202020204" pitchFamily="34" charset="0"/>
              <a:cs typeface="Arial" panose="020B0604020202020204" pitchFamily="34" charset="0"/>
            </a:endParaRPr>
          </a:p>
          <a:p>
            <a:pPr marL="0" indent="0">
              <a:buNone/>
            </a:pPr>
            <a:endParaRPr lang="en-US" sz="3200" dirty="0">
              <a:solidFill>
                <a:srgbClr val="00206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11" name="Picture 10" descr="A close up of a sign&#10;&#10;Description generated with high confidence">
            <a:extLst>
              <a:ext uri="{FF2B5EF4-FFF2-40B4-BE49-F238E27FC236}">
                <a16:creationId xmlns:a16="http://schemas.microsoft.com/office/drawing/2014/main" id="{3B7B920D-008D-485D-A0FB-EDFA071CBF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336" y="5997455"/>
            <a:ext cx="684864" cy="724020"/>
          </a:xfrm>
          <a:prstGeom prst="rect">
            <a:avLst/>
          </a:prstGeom>
        </p:spPr>
      </p:pic>
      <p:pic>
        <p:nvPicPr>
          <p:cNvPr id="7" name="Picture 6" descr="A circuit board&#10;&#10;Description generated with very high confidence">
            <a:extLst>
              <a:ext uri="{FF2B5EF4-FFF2-40B4-BE49-F238E27FC236}">
                <a16:creationId xmlns:a16="http://schemas.microsoft.com/office/drawing/2014/main" id="{60D864B0-CAAA-4187-A25B-A35D57AD7E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104" y="1778606"/>
            <a:ext cx="2572838" cy="1931142"/>
          </a:xfrm>
          <a:prstGeom prst="rect">
            <a:avLst/>
          </a:prstGeom>
        </p:spPr>
      </p:pic>
      <p:sp>
        <p:nvSpPr>
          <p:cNvPr id="13" name="Left Brace 12">
            <a:extLst>
              <a:ext uri="{FF2B5EF4-FFF2-40B4-BE49-F238E27FC236}">
                <a16:creationId xmlns:a16="http://schemas.microsoft.com/office/drawing/2014/main" id="{0F2B91C1-A147-4A94-BD36-BE0BE00851B0}"/>
              </a:ext>
            </a:extLst>
          </p:cNvPr>
          <p:cNvSpPr/>
          <p:nvPr/>
        </p:nvSpPr>
        <p:spPr>
          <a:xfrm>
            <a:off x="6627737" y="1880948"/>
            <a:ext cx="428262" cy="1828800"/>
          </a:xfrm>
          <a:prstGeom prst="leftBrace">
            <a:avLst>
              <a:gd name="adj1" fmla="val 97192"/>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15" name="Picture 14">
            <a:extLst>
              <a:ext uri="{FF2B5EF4-FFF2-40B4-BE49-F238E27FC236}">
                <a16:creationId xmlns:a16="http://schemas.microsoft.com/office/drawing/2014/main" id="{FDB4C958-8188-4B96-8B3B-4A27007AE4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8794" y="2894861"/>
            <a:ext cx="1008569" cy="663261"/>
          </a:xfrm>
          <a:prstGeom prst="rect">
            <a:avLst/>
          </a:prstGeom>
        </p:spPr>
      </p:pic>
      <p:sp>
        <p:nvSpPr>
          <p:cNvPr id="12" name="Footer Placeholder 6">
            <a:extLst>
              <a:ext uri="{FF2B5EF4-FFF2-40B4-BE49-F238E27FC236}">
                <a16:creationId xmlns:a16="http://schemas.microsoft.com/office/drawing/2014/main" id="{408D27E9-CD0F-455E-A21C-651F255DF3E7}"/>
              </a:ext>
            </a:extLst>
          </p:cNvPr>
          <p:cNvSpPr>
            <a:spLocks noGrp="1"/>
          </p:cNvSpPr>
          <p:nvPr>
            <p:ph type="ftr" sz="quarter" idx="11"/>
          </p:nvPr>
        </p:nvSpPr>
        <p:spPr>
          <a:xfrm>
            <a:off x="2598433" y="6383581"/>
            <a:ext cx="6995133" cy="306206"/>
          </a:xfrm>
        </p:spPr>
        <p:txBody>
          <a:bodyPr/>
          <a:lstStyle/>
          <a:p>
            <a:r>
              <a:rPr lang="en-US" dirty="0"/>
              <a:t>Outline: </a:t>
            </a:r>
            <a:r>
              <a:rPr lang="en-US" dirty="0">
                <a:solidFill>
                  <a:schemeClr val="bg1">
                    <a:lumMod val="50000"/>
                  </a:schemeClr>
                </a:solidFill>
              </a:rPr>
              <a:t>Motivation, Experimental Setup, </a:t>
            </a:r>
            <a:r>
              <a:rPr lang="en-US" dirty="0">
                <a:solidFill>
                  <a:srgbClr val="0948E7"/>
                </a:solidFill>
              </a:rPr>
              <a:t>Memory Analysis</a:t>
            </a:r>
            <a:r>
              <a:rPr lang="en-US" dirty="0">
                <a:solidFill>
                  <a:schemeClr val="bg1">
                    <a:lumMod val="50000"/>
                  </a:schemeClr>
                </a:solidFill>
              </a:rPr>
              <a:t>, Architectural Analysis, Power Analysis, Conclusion</a:t>
            </a:r>
            <a:endParaRPr lang="en-US" dirty="0"/>
          </a:p>
        </p:txBody>
      </p:sp>
      <p:pic>
        <p:nvPicPr>
          <p:cNvPr id="8" name="Picture 7">
            <a:extLst>
              <a:ext uri="{FF2B5EF4-FFF2-40B4-BE49-F238E27FC236}">
                <a16:creationId xmlns:a16="http://schemas.microsoft.com/office/drawing/2014/main" id="{05DC738A-1EC3-4215-80F5-4170910C9E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08053" y="1872029"/>
            <a:ext cx="930049" cy="893497"/>
          </a:xfrm>
          <a:prstGeom prst="rect">
            <a:avLst/>
          </a:prstGeom>
        </p:spPr>
      </p:pic>
    </p:spTree>
    <p:extLst>
      <p:ext uri="{BB962C8B-B14F-4D97-AF65-F5344CB8AC3E}">
        <p14:creationId xmlns:p14="http://schemas.microsoft.com/office/powerpoint/2010/main" val="403890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Reliability and Availability Metrics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1104914"/>
            <a:ext cx="11054862" cy="5616561"/>
          </a:xfrm>
          <a:prstGeom prst="rect">
            <a:avLst/>
          </a:prstGeom>
        </p:spPr>
      </p:pic>
    </p:spTree>
    <p:extLst>
      <p:ext uri="{BB962C8B-B14F-4D97-AF65-F5344CB8AC3E}">
        <p14:creationId xmlns:p14="http://schemas.microsoft.com/office/powerpoint/2010/main" val="1060363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Ratio Games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29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838199" y="941998"/>
            <a:ext cx="10029947" cy="5779477"/>
          </a:xfrm>
          <a:prstGeom prst="rect">
            <a:avLst/>
          </a:prstGeom>
        </p:spPr>
      </p:pic>
    </p:spTree>
    <p:extLst>
      <p:ext uri="{BB962C8B-B14F-4D97-AF65-F5344CB8AC3E}">
        <p14:creationId xmlns:p14="http://schemas.microsoft.com/office/powerpoint/2010/main" val="18377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11"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55FE"/>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5240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Ratio Games - example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937845" y="1055077"/>
            <a:ext cx="9577755" cy="4970409"/>
          </a:xfrm>
          <a:prstGeom prst="rect">
            <a:avLst/>
          </a:prstGeom>
        </p:spPr>
      </p:pic>
    </p:spTree>
    <p:extLst>
      <p:ext uri="{BB962C8B-B14F-4D97-AF65-F5344CB8AC3E}">
        <p14:creationId xmlns:p14="http://schemas.microsoft.com/office/powerpoint/2010/main" val="838582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Ratio Games - example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31</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990894" y="1082675"/>
            <a:ext cx="8510732" cy="5638800"/>
          </a:xfrm>
          <a:prstGeom prst="rect">
            <a:avLst/>
          </a:prstGeom>
        </p:spPr>
      </p:pic>
    </p:spTree>
    <p:extLst>
      <p:ext uri="{BB962C8B-B14F-4D97-AF65-F5344CB8AC3E}">
        <p14:creationId xmlns:p14="http://schemas.microsoft.com/office/powerpoint/2010/main" val="548384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Ratio Games - example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990894" y="1082675"/>
            <a:ext cx="8510732" cy="5638800"/>
          </a:xfrm>
          <a:prstGeom prst="rect">
            <a:avLst/>
          </a:prstGeom>
        </p:spPr>
      </p:pic>
    </p:spTree>
    <p:extLst>
      <p:ext uri="{BB962C8B-B14F-4D97-AF65-F5344CB8AC3E}">
        <p14:creationId xmlns:p14="http://schemas.microsoft.com/office/powerpoint/2010/main" val="2532017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Ratio Games - example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stretch>
            <a:fillRect/>
          </a:stretch>
        </p:blipFill>
        <p:spPr>
          <a:xfrm>
            <a:off x="1201615" y="2011473"/>
            <a:ext cx="8047894" cy="2552386"/>
          </a:xfrm>
          <a:prstGeom prst="rect">
            <a:avLst/>
          </a:prstGeom>
        </p:spPr>
      </p:pic>
    </p:spTree>
    <p:extLst>
      <p:ext uri="{BB962C8B-B14F-4D97-AF65-F5344CB8AC3E}">
        <p14:creationId xmlns:p14="http://schemas.microsoft.com/office/powerpoint/2010/main" val="3066117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8"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55FE"/>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229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Evaluation Techniques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043353" y="1179924"/>
            <a:ext cx="8933400" cy="4800136"/>
          </a:xfrm>
          <a:prstGeom prst="rect">
            <a:avLst/>
          </a:prstGeom>
        </p:spPr>
      </p:pic>
    </p:spTree>
    <p:extLst>
      <p:ext uri="{BB962C8B-B14F-4D97-AF65-F5344CB8AC3E}">
        <p14:creationId xmlns:p14="http://schemas.microsoft.com/office/powerpoint/2010/main" val="3946448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Tracing a Real System</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838199" y="999050"/>
            <a:ext cx="7772401" cy="5722425"/>
          </a:xfrm>
          <a:prstGeom prst="rect">
            <a:avLst/>
          </a:prstGeom>
        </p:spPr>
      </p:pic>
    </p:spTree>
    <p:extLst>
      <p:ext uri="{BB962C8B-B14F-4D97-AF65-F5344CB8AC3E}">
        <p14:creationId xmlns:p14="http://schemas.microsoft.com/office/powerpoint/2010/main" val="2870751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Measuring a Prototype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248858" y="953721"/>
            <a:ext cx="7265795" cy="5767754"/>
          </a:xfrm>
          <a:prstGeom prst="rect">
            <a:avLst/>
          </a:prstGeom>
        </p:spPr>
      </p:pic>
    </p:spTree>
    <p:extLst>
      <p:ext uri="{BB962C8B-B14F-4D97-AF65-F5344CB8AC3E}">
        <p14:creationId xmlns:p14="http://schemas.microsoft.com/office/powerpoint/2010/main" val="428364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System Simulation</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133432" y="926123"/>
            <a:ext cx="7988841" cy="5779477"/>
          </a:xfrm>
          <a:prstGeom prst="rect">
            <a:avLst/>
          </a:prstGeom>
        </p:spPr>
      </p:pic>
    </p:spTree>
    <p:extLst>
      <p:ext uri="{BB962C8B-B14F-4D97-AF65-F5344CB8AC3E}">
        <p14:creationId xmlns:p14="http://schemas.microsoft.com/office/powerpoint/2010/main" val="452909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System Modeling</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39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964605" y="926122"/>
            <a:ext cx="8876876" cy="5931877"/>
          </a:xfrm>
          <a:prstGeom prst="rect">
            <a:avLst/>
          </a:prstGeom>
        </p:spPr>
      </p:pic>
    </p:spTree>
    <p:extLst>
      <p:ext uri="{BB962C8B-B14F-4D97-AF65-F5344CB8AC3E}">
        <p14:creationId xmlns:p14="http://schemas.microsoft.com/office/powerpoint/2010/main" val="142600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Role of Computing Systems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823739"/>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314379" y="807440"/>
            <a:ext cx="8153148" cy="5651293"/>
          </a:xfrm>
          <a:prstGeom prst="rect">
            <a:avLst/>
          </a:prstGeom>
        </p:spPr>
      </p:pic>
    </p:spTree>
    <p:extLst>
      <p:ext uri="{BB962C8B-B14F-4D97-AF65-F5344CB8AC3E}">
        <p14:creationId xmlns:p14="http://schemas.microsoft.com/office/powerpoint/2010/main" val="3610422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3 Rules of Validation</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955430" y="1031927"/>
            <a:ext cx="9700847" cy="5324422"/>
          </a:xfrm>
          <a:prstGeom prst="rect">
            <a:avLst/>
          </a:prstGeom>
        </p:spPr>
      </p:pic>
    </p:spTree>
    <p:extLst>
      <p:ext uri="{BB962C8B-B14F-4D97-AF65-F5344CB8AC3E}">
        <p14:creationId xmlns:p14="http://schemas.microsoft.com/office/powerpoint/2010/main" val="2507050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41</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8"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55FE"/>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9159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Terminology</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838199" y="926123"/>
            <a:ext cx="9564624" cy="5756031"/>
          </a:xfrm>
          <a:prstGeom prst="rect">
            <a:avLst/>
          </a:prstGeom>
        </p:spPr>
      </p:pic>
    </p:spTree>
    <p:extLst>
      <p:ext uri="{BB962C8B-B14F-4D97-AF65-F5344CB8AC3E}">
        <p14:creationId xmlns:p14="http://schemas.microsoft.com/office/powerpoint/2010/main" val="3820589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Benchmarks Characteristics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955374"/>
            <a:ext cx="10413024" cy="5754378"/>
          </a:xfrm>
          <a:prstGeom prst="rect">
            <a:avLst/>
          </a:prstGeom>
        </p:spPr>
      </p:pic>
    </p:spTree>
    <p:extLst>
      <p:ext uri="{BB962C8B-B14F-4D97-AF65-F5344CB8AC3E}">
        <p14:creationId xmlns:p14="http://schemas.microsoft.com/office/powerpoint/2010/main" val="4059845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Workloads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905" y="1166445"/>
            <a:ext cx="2418617" cy="1527547"/>
          </a:xfrm>
          <a:prstGeom prst="rect">
            <a:avLst/>
          </a:prstGeom>
        </p:spPr>
      </p:pic>
      <p:sp>
        <p:nvSpPr>
          <p:cNvPr id="7" name="TextBox 6"/>
          <p:cNvSpPr txBox="1"/>
          <p:nvPr/>
        </p:nvSpPr>
        <p:spPr>
          <a:xfrm>
            <a:off x="1195754" y="3158446"/>
            <a:ext cx="2379784" cy="707886"/>
          </a:xfrm>
          <a:prstGeom prst="rect">
            <a:avLst/>
          </a:prstGeom>
          <a:noFill/>
        </p:spPr>
        <p:txBody>
          <a:bodyPr wrap="square" rtlCol="0">
            <a:spAutoFit/>
          </a:bodyPr>
          <a:lstStyle/>
          <a:p>
            <a:r>
              <a:rPr lang="en-US" sz="4000" dirty="0" err="1">
                <a:solidFill>
                  <a:schemeClr val="accent6">
                    <a:lumMod val="75000"/>
                  </a:schemeClr>
                </a:solidFill>
              </a:rPr>
              <a:t>HiBench</a:t>
            </a:r>
            <a:endParaRPr lang="en-US" dirty="0">
              <a:solidFill>
                <a:schemeClr val="accent6">
                  <a:lumMod val="75000"/>
                </a:scheme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3944" y="4464017"/>
            <a:ext cx="8024109" cy="134594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7786" y="1424444"/>
            <a:ext cx="1385104" cy="200776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6154" y="2057490"/>
            <a:ext cx="3184452" cy="955335"/>
          </a:xfrm>
          <a:prstGeom prst="rect">
            <a:avLst/>
          </a:prstGeom>
        </p:spPr>
      </p:pic>
    </p:spTree>
    <p:extLst>
      <p:ext uri="{BB962C8B-B14F-4D97-AF65-F5344CB8AC3E}">
        <p14:creationId xmlns:p14="http://schemas.microsoft.com/office/powerpoint/2010/main" val="3684466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8"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55FE"/>
                </a:solidFill>
                <a:latin typeface="Arial" panose="020B0604020202020204" pitchFamily="34" charset="0"/>
                <a:cs typeface="Arial" panose="020B0604020202020204" pitchFamily="34" charset="0"/>
              </a:rPr>
              <a:t>Visualization</a:t>
            </a:r>
          </a:p>
          <a:p>
            <a:r>
              <a:rPr lang="en-US" sz="3200" dirty="0">
                <a:solidFill>
                  <a:srgbClr val="002060"/>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9449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Types of Variables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093553" y="806327"/>
            <a:ext cx="8794236" cy="5732585"/>
          </a:xfrm>
          <a:prstGeom prst="rect">
            <a:avLst/>
          </a:prstGeom>
        </p:spPr>
      </p:pic>
    </p:spTree>
    <p:extLst>
      <p:ext uri="{BB962C8B-B14F-4D97-AF65-F5344CB8AC3E}">
        <p14:creationId xmlns:p14="http://schemas.microsoft.com/office/powerpoint/2010/main" val="2960515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Guidelines for Good Charts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680763" y="926123"/>
            <a:ext cx="8416847" cy="5451231"/>
          </a:xfrm>
          <a:prstGeom prst="rect">
            <a:avLst/>
          </a:prstGeom>
        </p:spPr>
      </p:pic>
    </p:spTree>
    <p:extLst>
      <p:ext uri="{BB962C8B-B14F-4D97-AF65-F5344CB8AC3E}">
        <p14:creationId xmlns:p14="http://schemas.microsoft.com/office/powerpoint/2010/main" val="3319002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Guidelines for Good Charts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1017343"/>
            <a:ext cx="9771730" cy="5521569"/>
          </a:xfrm>
          <a:prstGeom prst="rect">
            <a:avLst/>
          </a:prstGeom>
        </p:spPr>
      </p:pic>
    </p:spTree>
    <p:extLst>
      <p:ext uri="{BB962C8B-B14F-4D97-AF65-F5344CB8AC3E}">
        <p14:creationId xmlns:p14="http://schemas.microsoft.com/office/powerpoint/2010/main" val="2396106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Guidelines for Good Charts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49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243521" y="926123"/>
            <a:ext cx="8240994" cy="5767754"/>
          </a:xfrm>
          <a:prstGeom prst="rect">
            <a:avLst/>
          </a:prstGeom>
        </p:spPr>
      </p:pic>
    </p:spTree>
    <p:extLst>
      <p:ext uri="{BB962C8B-B14F-4D97-AF65-F5344CB8AC3E}">
        <p14:creationId xmlns:p14="http://schemas.microsoft.com/office/powerpoint/2010/main" val="202411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Systems Performance Analysis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1012761"/>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119553" y="1298689"/>
            <a:ext cx="9370615" cy="4187712"/>
          </a:xfrm>
          <a:prstGeom prst="rect">
            <a:avLst/>
          </a:prstGeom>
        </p:spPr>
      </p:pic>
    </p:spTree>
    <p:extLst>
      <p:ext uri="{BB962C8B-B14F-4D97-AF65-F5344CB8AC3E}">
        <p14:creationId xmlns:p14="http://schemas.microsoft.com/office/powerpoint/2010/main" val="2498765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Minimize Ink</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926123"/>
            <a:ext cx="9832009" cy="5638800"/>
          </a:xfrm>
          <a:prstGeom prst="rect">
            <a:avLst/>
          </a:prstGeom>
        </p:spPr>
      </p:pic>
    </p:spTree>
    <p:extLst>
      <p:ext uri="{BB962C8B-B14F-4D97-AF65-F5344CB8AC3E}">
        <p14:creationId xmlns:p14="http://schemas.microsoft.com/office/powerpoint/2010/main" val="3301622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Common Mistakes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51</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838199" y="926123"/>
            <a:ext cx="9765689" cy="5533292"/>
          </a:xfrm>
          <a:prstGeom prst="rect">
            <a:avLst/>
          </a:prstGeom>
        </p:spPr>
      </p:pic>
    </p:spTree>
    <p:extLst>
      <p:ext uri="{BB962C8B-B14F-4D97-AF65-F5344CB8AC3E}">
        <p14:creationId xmlns:p14="http://schemas.microsoft.com/office/powerpoint/2010/main" val="1507501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Common Mistakes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52</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stretch>
            <a:fillRect/>
          </a:stretch>
        </p:blipFill>
        <p:spPr>
          <a:xfrm>
            <a:off x="1153427" y="1079987"/>
            <a:ext cx="9655251" cy="4864668"/>
          </a:xfrm>
          <a:prstGeom prst="rect">
            <a:avLst/>
          </a:prstGeom>
        </p:spPr>
      </p:pic>
    </p:spTree>
    <p:extLst>
      <p:ext uri="{BB962C8B-B14F-4D97-AF65-F5344CB8AC3E}">
        <p14:creationId xmlns:p14="http://schemas.microsoft.com/office/powerpoint/2010/main" val="260029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Common Mistakes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53</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1366537" y="926123"/>
            <a:ext cx="7671955" cy="5015393"/>
          </a:xfrm>
          <a:prstGeom prst="rect">
            <a:avLst/>
          </a:prstGeom>
        </p:spPr>
      </p:pic>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674056" y="5499588"/>
            <a:ext cx="10205777" cy="1384300"/>
          </a:xfrm>
          <a:prstGeom prst="rect">
            <a:avLst/>
          </a:prstGeom>
        </p:spPr>
      </p:pic>
    </p:spTree>
    <p:extLst>
      <p:ext uri="{BB962C8B-B14F-4D97-AF65-F5344CB8AC3E}">
        <p14:creationId xmlns:p14="http://schemas.microsoft.com/office/powerpoint/2010/main" val="1923329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7" name="Content Placeholder 2">
            <a:extLst>
              <a:ext uri="{FF2B5EF4-FFF2-40B4-BE49-F238E27FC236}">
                <a16:creationId xmlns:a16="http://schemas.microsoft.com/office/drawing/2014/main" id="{D51229DC-CC6A-4C23-B272-509EA89EB94B}"/>
              </a:ext>
            </a:extLst>
          </p:cNvPr>
          <p:cNvSpPr txBox="1">
            <a:spLocks/>
          </p:cNvSpPr>
          <p:nvPr/>
        </p:nvSpPr>
        <p:spPr>
          <a:xfrm>
            <a:off x="1037492" y="181811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Arial" panose="020B0604020202020204" pitchFamily="34" charset="0"/>
                <a:cs typeface="Arial" panose="020B0604020202020204" pitchFamily="34" charset="0"/>
              </a:rPr>
              <a:t>Introduction</a:t>
            </a:r>
          </a:p>
          <a:p>
            <a:r>
              <a:rPr lang="en-US" sz="3200" dirty="0">
                <a:solidFill>
                  <a:srgbClr val="002060"/>
                </a:solidFill>
                <a:latin typeface="Arial" panose="020B0604020202020204" pitchFamily="34" charset="0"/>
                <a:cs typeface="Arial" panose="020B0604020202020204" pitchFamily="34" charset="0"/>
              </a:rPr>
              <a:t>Performance Analysis Methodology</a:t>
            </a:r>
          </a:p>
          <a:p>
            <a:r>
              <a:rPr lang="en-US" sz="3200" dirty="0">
                <a:solidFill>
                  <a:srgbClr val="002060"/>
                </a:solidFill>
                <a:latin typeface="Arial" panose="020B0604020202020204" pitchFamily="34" charset="0"/>
                <a:cs typeface="Arial" panose="020B0604020202020204" pitchFamily="34" charset="0"/>
              </a:rPr>
              <a:t>Metrics</a:t>
            </a:r>
          </a:p>
          <a:p>
            <a:r>
              <a:rPr lang="en-US" sz="3200" dirty="0">
                <a:solidFill>
                  <a:srgbClr val="002060"/>
                </a:solidFill>
                <a:latin typeface="Arial" panose="020B0604020202020204" pitchFamily="34" charset="0"/>
                <a:cs typeface="Arial" panose="020B0604020202020204" pitchFamily="34" charset="0"/>
              </a:rPr>
              <a:t>Evaluation Techniques</a:t>
            </a:r>
          </a:p>
          <a:p>
            <a:r>
              <a:rPr lang="en-US" sz="3200" dirty="0">
                <a:solidFill>
                  <a:srgbClr val="002060"/>
                </a:solidFill>
                <a:latin typeface="Arial" panose="020B0604020202020204" pitchFamily="34" charset="0"/>
                <a:cs typeface="Arial" panose="020B0604020202020204" pitchFamily="34" charset="0"/>
              </a:rPr>
              <a:t>Workloads</a:t>
            </a:r>
          </a:p>
          <a:p>
            <a:r>
              <a:rPr lang="en-US" sz="3200" dirty="0">
                <a:solidFill>
                  <a:srgbClr val="002060"/>
                </a:solidFill>
                <a:latin typeface="Arial" panose="020B0604020202020204" pitchFamily="34" charset="0"/>
                <a:cs typeface="Arial" panose="020B0604020202020204" pitchFamily="34" charset="0"/>
              </a:rPr>
              <a:t>Visualization</a:t>
            </a:r>
          </a:p>
          <a:p>
            <a:r>
              <a:rPr lang="en-US" sz="3200" dirty="0">
                <a:solidFill>
                  <a:srgbClr val="0055FE"/>
                </a:solidFill>
                <a:latin typeface="Arial" panose="020B0604020202020204" pitchFamily="34" charset="0"/>
                <a:cs typeface="Arial" panose="020B0604020202020204" pitchFamily="34" charset="0"/>
              </a:rPr>
              <a:t>Tools</a:t>
            </a:r>
          </a:p>
          <a:p>
            <a:endParaRPr lang="en-US" sz="3200" dirty="0">
              <a:solidFill>
                <a:srgbClr val="0055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4653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Modern Computers System</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55</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9" name="Group 8"/>
          <p:cNvGrpSpPr/>
          <p:nvPr/>
        </p:nvGrpSpPr>
        <p:grpSpPr>
          <a:xfrm>
            <a:off x="406771" y="1215087"/>
            <a:ext cx="4623155" cy="3983714"/>
            <a:chOff x="406771" y="1215087"/>
            <a:chExt cx="4623155" cy="3983714"/>
          </a:xfrm>
        </p:grpSpPr>
        <p:sp>
          <p:nvSpPr>
            <p:cNvPr id="10" name="Rounded Rectangle 9"/>
            <p:cNvSpPr/>
            <p:nvPr/>
          </p:nvSpPr>
          <p:spPr>
            <a:xfrm>
              <a:off x="406771" y="1215087"/>
              <a:ext cx="4623155" cy="398371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654985" y="1899652"/>
              <a:ext cx="4126726" cy="3051110"/>
              <a:chOff x="2911750" y="1847344"/>
              <a:chExt cx="4126726" cy="3051110"/>
            </a:xfrm>
          </p:grpSpPr>
          <p:sp>
            <p:nvSpPr>
              <p:cNvPr id="13" name="Rectangle 12"/>
              <p:cNvSpPr/>
              <p:nvPr/>
            </p:nvSpPr>
            <p:spPr>
              <a:xfrm>
                <a:off x="2911750" y="1847344"/>
                <a:ext cx="4126726" cy="3051110"/>
              </a:xfrm>
              <a:prstGeom prst="rect">
                <a:avLst/>
              </a:prstGeom>
              <a:solidFill>
                <a:schemeClr val="tx2"/>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0847" y="2603359"/>
                <a:ext cx="623636" cy="61637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4839" y="2603359"/>
                <a:ext cx="623636" cy="61637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0847" y="3475693"/>
                <a:ext cx="623637" cy="616371"/>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4838" y="3475694"/>
                <a:ext cx="623637" cy="616371"/>
              </a:xfrm>
              <a:prstGeom prst="rect">
                <a:avLst/>
              </a:prstGeom>
            </p:spPr>
          </p:pic>
          <p:sp>
            <p:nvSpPr>
              <p:cNvPr id="18" name="Rectangle 17"/>
              <p:cNvSpPr/>
              <p:nvPr/>
            </p:nvSpPr>
            <p:spPr>
              <a:xfrm>
                <a:off x="4934483" y="2860225"/>
                <a:ext cx="290355" cy="1103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Rectangle 18"/>
              <p:cNvSpPr/>
              <p:nvPr/>
            </p:nvSpPr>
            <p:spPr>
              <a:xfrm>
                <a:off x="4934483" y="3783878"/>
                <a:ext cx="290355" cy="1103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Rectangle 19"/>
              <p:cNvSpPr/>
              <p:nvPr/>
            </p:nvSpPr>
            <p:spPr>
              <a:xfrm>
                <a:off x="5673058" y="3216298"/>
                <a:ext cx="84034" cy="2559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Rectangle 20"/>
              <p:cNvSpPr/>
              <p:nvPr/>
            </p:nvSpPr>
            <p:spPr>
              <a:xfrm>
                <a:off x="4454626" y="3219729"/>
                <a:ext cx="84034" cy="2559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Diagonal Stripe 21"/>
              <p:cNvSpPr/>
              <p:nvPr/>
            </p:nvSpPr>
            <p:spPr>
              <a:xfrm>
                <a:off x="4913475" y="3199214"/>
                <a:ext cx="332371" cy="356073"/>
              </a:xfrm>
              <a:prstGeom prst="diagStripe">
                <a:avLst>
                  <a:gd name="adj" fmla="val 8135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3" name="Diagonal Stripe 22"/>
              <p:cNvSpPr/>
              <p:nvPr/>
            </p:nvSpPr>
            <p:spPr>
              <a:xfrm rot="16504437">
                <a:off x="4930665" y="3164366"/>
                <a:ext cx="332371" cy="356073"/>
              </a:xfrm>
              <a:prstGeom prst="diagStripe">
                <a:avLst>
                  <a:gd name="adj" fmla="val 8135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4" name="Rectangle 23"/>
              <p:cNvSpPr/>
              <p:nvPr/>
            </p:nvSpPr>
            <p:spPr>
              <a:xfrm>
                <a:off x="6003407" y="3154762"/>
                <a:ext cx="434819" cy="3790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ectangle 24"/>
              <p:cNvSpPr/>
              <p:nvPr/>
            </p:nvSpPr>
            <p:spPr>
              <a:xfrm>
                <a:off x="6037863" y="3191082"/>
                <a:ext cx="346399" cy="29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103189" y="3211188"/>
                <a:ext cx="215746" cy="143112"/>
              </a:xfrm>
              <a:prstGeom prst="rect">
                <a:avLst/>
              </a:prstGeom>
            </p:spPr>
          </p:pic>
          <p:sp>
            <p:nvSpPr>
              <p:cNvPr id="27" name="TextBox 26"/>
              <p:cNvSpPr txBox="1"/>
              <p:nvPr/>
            </p:nvSpPr>
            <p:spPr>
              <a:xfrm>
                <a:off x="5998254" y="3320729"/>
                <a:ext cx="439972" cy="184666"/>
              </a:xfrm>
              <a:prstGeom prst="rect">
                <a:avLst/>
              </a:prstGeom>
              <a:noFill/>
            </p:spPr>
            <p:txBody>
              <a:bodyPr wrap="square" rtlCol="0">
                <a:spAutoFit/>
              </a:bodyPr>
              <a:lstStyle/>
              <a:p>
                <a:r>
                  <a:rPr lang="en-US" sz="600" dirty="0">
                    <a:solidFill>
                      <a:schemeClr val="bg1"/>
                    </a:solidFill>
                  </a:rPr>
                  <a:t>IO HUB</a:t>
                </a:r>
              </a:p>
            </p:txBody>
          </p:sp>
          <p:sp>
            <p:nvSpPr>
              <p:cNvPr id="28" name="Rectangle 27"/>
              <p:cNvSpPr/>
              <p:nvPr/>
            </p:nvSpPr>
            <p:spPr>
              <a:xfrm>
                <a:off x="4864827" y="2027044"/>
                <a:ext cx="434819" cy="3790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p:cNvSpPr/>
              <p:nvPr/>
            </p:nvSpPr>
            <p:spPr>
              <a:xfrm>
                <a:off x="4899283" y="2063364"/>
                <a:ext cx="346399" cy="29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964609" y="2083470"/>
                <a:ext cx="215746" cy="143112"/>
              </a:xfrm>
              <a:prstGeom prst="rect">
                <a:avLst/>
              </a:prstGeom>
            </p:spPr>
          </p:pic>
          <p:sp>
            <p:nvSpPr>
              <p:cNvPr id="31" name="TextBox 30"/>
              <p:cNvSpPr txBox="1"/>
              <p:nvPr/>
            </p:nvSpPr>
            <p:spPr>
              <a:xfrm>
                <a:off x="4859674" y="2193011"/>
                <a:ext cx="439972" cy="184666"/>
              </a:xfrm>
              <a:prstGeom prst="rect">
                <a:avLst/>
              </a:prstGeom>
              <a:noFill/>
            </p:spPr>
            <p:txBody>
              <a:bodyPr wrap="square" rtlCol="0">
                <a:spAutoFit/>
              </a:bodyPr>
              <a:lstStyle/>
              <a:p>
                <a:r>
                  <a:rPr lang="en-US" sz="600" dirty="0">
                    <a:solidFill>
                      <a:schemeClr val="bg1"/>
                    </a:solidFill>
                  </a:rPr>
                  <a:t>IO HUB</a:t>
                </a:r>
              </a:p>
            </p:txBody>
          </p:sp>
          <p:sp>
            <p:nvSpPr>
              <p:cNvPr id="32" name="Rectangle 31"/>
              <p:cNvSpPr/>
              <p:nvPr/>
            </p:nvSpPr>
            <p:spPr>
              <a:xfrm>
                <a:off x="4875331" y="4320655"/>
                <a:ext cx="434819" cy="3790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Rectangle 32"/>
              <p:cNvSpPr/>
              <p:nvPr/>
            </p:nvSpPr>
            <p:spPr>
              <a:xfrm>
                <a:off x="4909787" y="4356975"/>
                <a:ext cx="346399" cy="29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975113" y="4377081"/>
                <a:ext cx="215746" cy="143112"/>
              </a:xfrm>
              <a:prstGeom prst="rect">
                <a:avLst/>
              </a:prstGeom>
            </p:spPr>
          </p:pic>
          <p:sp>
            <p:nvSpPr>
              <p:cNvPr id="35" name="TextBox 34"/>
              <p:cNvSpPr txBox="1"/>
              <p:nvPr/>
            </p:nvSpPr>
            <p:spPr>
              <a:xfrm>
                <a:off x="4870178" y="4486622"/>
                <a:ext cx="439972" cy="184666"/>
              </a:xfrm>
              <a:prstGeom prst="rect">
                <a:avLst/>
              </a:prstGeom>
              <a:noFill/>
            </p:spPr>
            <p:txBody>
              <a:bodyPr wrap="square" rtlCol="0">
                <a:spAutoFit/>
              </a:bodyPr>
              <a:lstStyle/>
              <a:p>
                <a:r>
                  <a:rPr lang="en-US" sz="600" dirty="0">
                    <a:solidFill>
                      <a:schemeClr val="bg1"/>
                    </a:solidFill>
                  </a:rPr>
                  <a:t>IO HUB</a:t>
                </a:r>
              </a:p>
            </p:txBody>
          </p:sp>
          <p:sp>
            <p:nvSpPr>
              <p:cNvPr id="36" name="Rectangle 35"/>
              <p:cNvSpPr/>
              <p:nvPr/>
            </p:nvSpPr>
            <p:spPr>
              <a:xfrm>
                <a:off x="3610983" y="3187732"/>
                <a:ext cx="434819" cy="3790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Rectangle 36"/>
              <p:cNvSpPr/>
              <p:nvPr/>
            </p:nvSpPr>
            <p:spPr>
              <a:xfrm>
                <a:off x="3645439" y="3224052"/>
                <a:ext cx="346399" cy="2976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710765" y="3244158"/>
                <a:ext cx="215746" cy="143112"/>
              </a:xfrm>
              <a:prstGeom prst="rect">
                <a:avLst/>
              </a:prstGeom>
            </p:spPr>
          </p:pic>
          <p:sp>
            <p:nvSpPr>
              <p:cNvPr id="39" name="TextBox 38"/>
              <p:cNvSpPr txBox="1"/>
              <p:nvPr/>
            </p:nvSpPr>
            <p:spPr>
              <a:xfrm>
                <a:off x="3605830" y="3353699"/>
                <a:ext cx="439972" cy="184666"/>
              </a:xfrm>
              <a:prstGeom prst="rect">
                <a:avLst/>
              </a:prstGeom>
              <a:noFill/>
            </p:spPr>
            <p:txBody>
              <a:bodyPr wrap="square" rtlCol="0">
                <a:spAutoFit/>
              </a:bodyPr>
              <a:lstStyle/>
              <a:p>
                <a:r>
                  <a:rPr lang="en-US" sz="600" dirty="0">
                    <a:solidFill>
                      <a:schemeClr val="bg1"/>
                    </a:solidFill>
                  </a:rPr>
                  <a:t>IO HUB</a:t>
                </a:r>
              </a:p>
            </p:txBody>
          </p:sp>
          <p:sp>
            <p:nvSpPr>
              <p:cNvPr id="40" name="Up Arrow 39"/>
              <p:cNvSpPr/>
              <p:nvPr/>
            </p:nvSpPr>
            <p:spPr>
              <a:xfrm rot="3396267">
                <a:off x="4155742" y="2932983"/>
                <a:ext cx="45719" cy="355973"/>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1" name="Up Arrow 40"/>
              <p:cNvSpPr/>
              <p:nvPr/>
            </p:nvSpPr>
            <p:spPr>
              <a:xfrm rot="17857872" flipV="1">
                <a:off x="4164830" y="3446941"/>
                <a:ext cx="45719" cy="343277"/>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2" name="Up Arrow 41"/>
              <p:cNvSpPr/>
              <p:nvPr/>
            </p:nvSpPr>
            <p:spPr>
              <a:xfrm rot="2821294" flipH="1">
                <a:off x="4738322" y="2345292"/>
                <a:ext cx="45719" cy="327444"/>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3" name="Up Arrow 42"/>
              <p:cNvSpPr/>
              <p:nvPr/>
            </p:nvSpPr>
            <p:spPr>
              <a:xfrm rot="2401401">
                <a:off x="5364565" y="4032174"/>
                <a:ext cx="45719" cy="353705"/>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Up Arrow 43"/>
              <p:cNvSpPr/>
              <p:nvPr/>
            </p:nvSpPr>
            <p:spPr>
              <a:xfrm rot="18673798" flipV="1">
                <a:off x="4725337" y="4026405"/>
                <a:ext cx="45719" cy="350401"/>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5" name="Up Arrow 44"/>
              <p:cNvSpPr/>
              <p:nvPr/>
            </p:nvSpPr>
            <p:spPr>
              <a:xfrm rot="2821294" flipH="1">
                <a:off x="5901142" y="3494011"/>
                <a:ext cx="45719" cy="236992"/>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6" name="Up Arrow 45"/>
              <p:cNvSpPr/>
              <p:nvPr/>
            </p:nvSpPr>
            <p:spPr>
              <a:xfrm rot="18673798" flipV="1">
                <a:off x="5407544" y="2332928"/>
                <a:ext cx="49648" cy="375689"/>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7" name="Up Arrow 46"/>
              <p:cNvSpPr/>
              <p:nvPr/>
            </p:nvSpPr>
            <p:spPr>
              <a:xfrm rot="18673798" flipV="1">
                <a:off x="5895361" y="2957906"/>
                <a:ext cx="45719" cy="259605"/>
              </a:xfrm>
              <a:prstGeom prst="upArrow">
                <a:avLst>
                  <a:gd name="adj1" fmla="val 100000"/>
                  <a:gd name="adj2"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Rectangle 47"/>
              <p:cNvSpPr/>
              <p:nvPr/>
            </p:nvSpPr>
            <p:spPr>
              <a:xfrm>
                <a:off x="6447229" y="3339929"/>
                <a:ext cx="127344" cy="473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9" name="Rectangle 48"/>
              <p:cNvSpPr/>
              <p:nvPr/>
            </p:nvSpPr>
            <p:spPr>
              <a:xfrm>
                <a:off x="4734972" y="4520193"/>
                <a:ext cx="127344" cy="473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0" name="Rectangle 49"/>
              <p:cNvSpPr/>
              <p:nvPr/>
            </p:nvSpPr>
            <p:spPr>
              <a:xfrm>
                <a:off x="3489328" y="3386647"/>
                <a:ext cx="127344" cy="473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1" name="Rectangle 50"/>
              <p:cNvSpPr/>
              <p:nvPr/>
            </p:nvSpPr>
            <p:spPr>
              <a:xfrm>
                <a:off x="4727267" y="2209499"/>
                <a:ext cx="127344" cy="473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2" name="Can 51"/>
              <p:cNvSpPr/>
              <p:nvPr/>
            </p:nvSpPr>
            <p:spPr>
              <a:xfrm>
                <a:off x="3278837" y="3095943"/>
                <a:ext cx="215745" cy="57405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TextBox 52"/>
              <p:cNvSpPr txBox="1"/>
              <p:nvPr/>
            </p:nvSpPr>
            <p:spPr>
              <a:xfrm rot="5400000" flipV="1">
                <a:off x="3044246" y="3287390"/>
                <a:ext cx="629114" cy="246221"/>
              </a:xfrm>
              <a:prstGeom prst="rect">
                <a:avLst/>
              </a:prstGeom>
              <a:noFill/>
            </p:spPr>
            <p:txBody>
              <a:bodyPr wrap="square" rtlCol="0">
                <a:spAutoFit/>
              </a:bodyPr>
              <a:lstStyle/>
              <a:p>
                <a:r>
                  <a:rPr lang="en-US" sz="1000" dirty="0">
                    <a:solidFill>
                      <a:schemeClr val="bg1"/>
                    </a:solidFill>
                  </a:rPr>
                  <a:t>Memory</a:t>
                </a:r>
                <a:endParaRPr lang="en-US" dirty="0">
                  <a:solidFill>
                    <a:schemeClr val="bg1"/>
                  </a:solidFill>
                </a:endParaRPr>
              </a:p>
            </p:txBody>
          </p:sp>
          <p:sp>
            <p:nvSpPr>
              <p:cNvPr id="54" name="Can 53"/>
              <p:cNvSpPr/>
              <p:nvPr/>
            </p:nvSpPr>
            <p:spPr>
              <a:xfrm>
                <a:off x="4522987" y="4215703"/>
                <a:ext cx="215745" cy="57405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TextBox 54"/>
              <p:cNvSpPr txBox="1"/>
              <p:nvPr/>
            </p:nvSpPr>
            <p:spPr>
              <a:xfrm rot="5400000" flipV="1">
                <a:off x="4288396" y="4407150"/>
                <a:ext cx="629114" cy="246221"/>
              </a:xfrm>
              <a:prstGeom prst="rect">
                <a:avLst/>
              </a:prstGeom>
              <a:noFill/>
            </p:spPr>
            <p:txBody>
              <a:bodyPr wrap="square" rtlCol="0">
                <a:spAutoFit/>
              </a:bodyPr>
              <a:lstStyle/>
              <a:p>
                <a:r>
                  <a:rPr lang="en-US" sz="1000" dirty="0">
                    <a:solidFill>
                      <a:schemeClr val="bg1"/>
                    </a:solidFill>
                  </a:rPr>
                  <a:t>Memory</a:t>
                </a:r>
                <a:endParaRPr lang="en-US" dirty="0">
                  <a:solidFill>
                    <a:schemeClr val="bg1"/>
                  </a:solidFill>
                </a:endParaRPr>
              </a:p>
            </p:txBody>
          </p:sp>
          <p:sp>
            <p:nvSpPr>
              <p:cNvPr id="56" name="Can 55"/>
              <p:cNvSpPr/>
              <p:nvPr/>
            </p:nvSpPr>
            <p:spPr>
              <a:xfrm>
                <a:off x="6580409" y="3072090"/>
                <a:ext cx="215745" cy="57405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rot="5400000" flipV="1">
                <a:off x="6345818" y="3263537"/>
                <a:ext cx="629114" cy="246221"/>
              </a:xfrm>
              <a:prstGeom prst="rect">
                <a:avLst/>
              </a:prstGeom>
              <a:noFill/>
            </p:spPr>
            <p:txBody>
              <a:bodyPr wrap="square" rtlCol="0">
                <a:spAutoFit/>
              </a:bodyPr>
              <a:lstStyle/>
              <a:p>
                <a:r>
                  <a:rPr lang="en-US" sz="1000" dirty="0">
                    <a:solidFill>
                      <a:schemeClr val="bg1"/>
                    </a:solidFill>
                  </a:rPr>
                  <a:t>Memory</a:t>
                </a:r>
                <a:endParaRPr lang="en-US" dirty="0">
                  <a:solidFill>
                    <a:schemeClr val="bg1"/>
                  </a:solidFill>
                </a:endParaRPr>
              </a:p>
            </p:txBody>
          </p:sp>
          <p:sp>
            <p:nvSpPr>
              <p:cNvPr id="58" name="Can 57"/>
              <p:cNvSpPr/>
              <p:nvPr/>
            </p:nvSpPr>
            <p:spPr>
              <a:xfrm>
                <a:off x="4511939" y="1912024"/>
                <a:ext cx="215745" cy="57405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TextBox 58"/>
              <p:cNvSpPr txBox="1"/>
              <p:nvPr/>
            </p:nvSpPr>
            <p:spPr>
              <a:xfrm rot="5400000" flipV="1">
                <a:off x="4277348" y="2103471"/>
                <a:ext cx="629114" cy="246221"/>
              </a:xfrm>
              <a:prstGeom prst="rect">
                <a:avLst/>
              </a:prstGeom>
              <a:noFill/>
            </p:spPr>
            <p:txBody>
              <a:bodyPr wrap="square" rtlCol="0">
                <a:spAutoFit/>
              </a:bodyPr>
              <a:lstStyle/>
              <a:p>
                <a:r>
                  <a:rPr lang="en-US" sz="1000" dirty="0">
                    <a:solidFill>
                      <a:schemeClr val="bg1"/>
                    </a:solidFill>
                  </a:rPr>
                  <a:t>Memory</a:t>
                </a:r>
                <a:endParaRPr lang="en-US" dirty="0">
                  <a:solidFill>
                    <a:schemeClr val="bg1"/>
                  </a:solidFill>
                </a:endParaRPr>
              </a:p>
            </p:txBody>
          </p:sp>
        </p:grpSp>
        <p:sp>
          <p:nvSpPr>
            <p:cNvPr id="12" name="TextBox 11"/>
            <p:cNvSpPr txBox="1"/>
            <p:nvPr/>
          </p:nvSpPr>
          <p:spPr>
            <a:xfrm>
              <a:off x="1921836" y="1251643"/>
              <a:ext cx="1742158" cy="707886"/>
            </a:xfrm>
            <a:prstGeom prst="rect">
              <a:avLst/>
            </a:prstGeom>
            <a:noFill/>
          </p:spPr>
          <p:txBody>
            <a:bodyPr wrap="square" rtlCol="0">
              <a:spAutoFit/>
            </a:bodyPr>
            <a:lstStyle/>
            <a:p>
              <a:r>
                <a:rPr lang="en-US" sz="4000" dirty="0">
                  <a:solidFill>
                    <a:schemeClr val="bg1"/>
                  </a:solidFill>
                </a:rPr>
                <a:t>System</a:t>
              </a:r>
              <a:endParaRPr lang="en-US" dirty="0">
                <a:solidFill>
                  <a:schemeClr val="bg1"/>
                </a:solidFill>
              </a:endParaRPr>
            </a:p>
          </p:txBody>
        </p:sp>
      </p:grpSp>
      <p:grpSp>
        <p:nvGrpSpPr>
          <p:cNvPr id="60" name="Group 59"/>
          <p:cNvGrpSpPr/>
          <p:nvPr/>
        </p:nvGrpSpPr>
        <p:grpSpPr>
          <a:xfrm>
            <a:off x="5271088" y="1219773"/>
            <a:ext cx="3659940" cy="3961629"/>
            <a:chOff x="5271088" y="1219773"/>
            <a:chExt cx="3659940" cy="3961629"/>
          </a:xfrm>
        </p:grpSpPr>
        <p:sp>
          <p:nvSpPr>
            <p:cNvPr id="61" name="Rounded Rectangular Callout 60"/>
            <p:cNvSpPr/>
            <p:nvPr/>
          </p:nvSpPr>
          <p:spPr>
            <a:xfrm>
              <a:off x="5271088" y="1219773"/>
              <a:ext cx="3659940" cy="3961629"/>
            </a:xfrm>
            <a:prstGeom prst="wedgeRoundRectCallout">
              <a:avLst>
                <a:gd name="adj1" fmla="val -98589"/>
                <a:gd name="adj2" fmla="val 20341"/>
                <a:gd name="adj3" fmla="val 166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5436363" y="2037622"/>
              <a:ext cx="3232200" cy="273797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3" name="Rectangle 62"/>
            <p:cNvSpPr/>
            <p:nvPr/>
          </p:nvSpPr>
          <p:spPr>
            <a:xfrm>
              <a:off x="6180808" y="2258192"/>
              <a:ext cx="467832" cy="86293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4" name="Rectangle 63"/>
            <p:cNvSpPr/>
            <p:nvPr/>
          </p:nvSpPr>
          <p:spPr>
            <a:xfrm>
              <a:off x="6720702" y="2258192"/>
              <a:ext cx="467832" cy="86293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5" name="Rectangle 64"/>
            <p:cNvSpPr/>
            <p:nvPr/>
          </p:nvSpPr>
          <p:spPr>
            <a:xfrm>
              <a:off x="7694632" y="2258192"/>
              <a:ext cx="467832" cy="86293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6" name="TextBox 65"/>
            <p:cNvSpPr txBox="1"/>
            <p:nvPr/>
          </p:nvSpPr>
          <p:spPr>
            <a:xfrm>
              <a:off x="7787666" y="2283966"/>
              <a:ext cx="281763" cy="830997"/>
            </a:xfrm>
            <a:prstGeom prst="rect">
              <a:avLst/>
            </a:prstGeom>
            <a:noFill/>
          </p:spPr>
          <p:txBody>
            <a:bodyPr wrap="square" rtlCol="0">
              <a:spAutoFit/>
            </a:bodyPr>
            <a:lstStyle/>
            <a:p>
              <a:r>
                <a:rPr lang="en-US" sz="1200" dirty="0">
                  <a:solidFill>
                    <a:schemeClr val="bg1"/>
                  </a:solidFill>
                </a:rPr>
                <a:t>CORE</a:t>
              </a:r>
            </a:p>
          </p:txBody>
        </p:sp>
        <p:sp>
          <p:nvSpPr>
            <p:cNvPr id="67" name="TextBox 66"/>
            <p:cNvSpPr txBox="1"/>
            <p:nvPr/>
          </p:nvSpPr>
          <p:spPr>
            <a:xfrm>
              <a:off x="6281773" y="2258192"/>
              <a:ext cx="281763" cy="830997"/>
            </a:xfrm>
            <a:prstGeom prst="rect">
              <a:avLst/>
            </a:prstGeom>
            <a:noFill/>
          </p:spPr>
          <p:txBody>
            <a:bodyPr wrap="square" rtlCol="0">
              <a:spAutoFit/>
            </a:bodyPr>
            <a:lstStyle/>
            <a:p>
              <a:r>
                <a:rPr lang="en-US" sz="1200" dirty="0">
                  <a:solidFill>
                    <a:schemeClr val="bg1"/>
                  </a:solidFill>
                </a:rPr>
                <a:t>CORE</a:t>
              </a:r>
            </a:p>
          </p:txBody>
        </p:sp>
        <p:sp>
          <p:nvSpPr>
            <p:cNvPr id="68" name="TextBox 67"/>
            <p:cNvSpPr txBox="1"/>
            <p:nvPr/>
          </p:nvSpPr>
          <p:spPr>
            <a:xfrm>
              <a:off x="6812407" y="2263999"/>
              <a:ext cx="281763" cy="830997"/>
            </a:xfrm>
            <a:prstGeom prst="rect">
              <a:avLst/>
            </a:prstGeom>
            <a:noFill/>
          </p:spPr>
          <p:txBody>
            <a:bodyPr wrap="square" rtlCol="0">
              <a:spAutoFit/>
            </a:bodyPr>
            <a:lstStyle/>
            <a:p>
              <a:r>
                <a:rPr lang="en-US" sz="1200" dirty="0">
                  <a:solidFill>
                    <a:schemeClr val="bg1"/>
                  </a:solidFill>
                </a:rPr>
                <a:t>CORE</a:t>
              </a:r>
            </a:p>
          </p:txBody>
        </p:sp>
        <p:sp>
          <p:nvSpPr>
            <p:cNvPr id="69" name="Flowchart: Connector 68"/>
            <p:cNvSpPr/>
            <p:nvPr/>
          </p:nvSpPr>
          <p:spPr>
            <a:xfrm>
              <a:off x="7256721" y="2715555"/>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Connector 69"/>
            <p:cNvSpPr/>
            <p:nvPr/>
          </p:nvSpPr>
          <p:spPr>
            <a:xfrm>
              <a:off x="7410813" y="2715555"/>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p:cNvSpPr/>
            <p:nvPr/>
          </p:nvSpPr>
          <p:spPr>
            <a:xfrm>
              <a:off x="7557866" y="2715555"/>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774371" y="3163277"/>
              <a:ext cx="2780285"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Rounded Rectangle 72"/>
            <p:cNvSpPr/>
            <p:nvPr/>
          </p:nvSpPr>
          <p:spPr>
            <a:xfrm>
              <a:off x="6180808" y="3263496"/>
              <a:ext cx="1981656" cy="2348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L3 Cache</a:t>
              </a:r>
            </a:p>
          </p:txBody>
        </p:sp>
        <p:sp>
          <p:nvSpPr>
            <p:cNvPr id="74" name="Rounded Rectangle 73"/>
            <p:cNvSpPr/>
            <p:nvPr/>
          </p:nvSpPr>
          <p:spPr>
            <a:xfrm>
              <a:off x="6180808" y="3567309"/>
              <a:ext cx="636974" cy="45953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IMC</a:t>
              </a:r>
            </a:p>
          </p:txBody>
        </p:sp>
        <p:sp>
          <p:nvSpPr>
            <p:cNvPr id="75" name="Rounded Rectangle 74"/>
            <p:cNvSpPr/>
            <p:nvPr/>
          </p:nvSpPr>
          <p:spPr>
            <a:xfrm>
              <a:off x="6931768" y="3574055"/>
              <a:ext cx="741344" cy="46126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Intel IO</a:t>
              </a:r>
            </a:p>
          </p:txBody>
        </p:sp>
        <p:sp>
          <p:nvSpPr>
            <p:cNvPr id="76" name="Rounded Rectangle 75"/>
            <p:cNvSpPr/>
            <p:nvPr/>
          </p:nvSpPr>
          <p:spPr>
            <a:xfrm>
              <a:off x="7716585" y="3565581"/>
              <a:ext cx="445879" cy="46126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700" dirty="0"/>
                <a:t>Clock</a:t>
              </a:r>
            </a:p>
          </p:txBody>
        </p:sp>
        <p:sp>
          <p:nvSpPr>
            <p:cNvPr id="77" name="Rectangle 76"/>
            <p:cNvSpPr/>
            <p:nvPr/>
          </p:nvSpPr>
          <p:spPr>
            <a:xfrm>
              <a:off x="6023530" y="2135778"/>
              <a:ext cx="2301986" cy="21322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Up-Down Arrow 77"/>
            <p:cNvSpPr/>
            <p:nvPr/>
          </p:nvSpPr>
          <p:spPr>
            <a:xfrm>
              <a:off x="6563536" y="4111203"/>
              <a:ext cx="156007" cy="318186"/>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9" name="Up-Down Arrow 78"/>
            <p:cNvSpPr/>
            <p:nvPr/>
          </p:nvSpPr>
          <p:spPr>
            <a:xfrm>
              <a:off x="7406784" y="4121971"/>
              <a:ext cx="156007" cy="318186"/>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0" name="TextBox 79"/>
            <p:cNvSpPr txBox="1"/>
            <p:nvPr/>
          </p:nvSpPr>
          <p:spPr>
            <a:xfrm>
              <a:off x="6668339" y="4226235"/>
              <a:ext cx="904178" cy="307777"/>
            </a:xfrm>
            <a:prstGeom prst="rect">
              <a:avLst/>
            </a:prstGeom>
            <a:noFill/>
          </p:spPr>
          <p:txBody>
            <a:bodyPr wrap="square" rtlCol="0">
              <a:spAutoFit/>
            </a:bodyPr>
            <a:lstStyle/>
            <a:p>
              <a:r>
                <a:rPr lang="en-US" sz="1400" dirty="0"/>
                <a:t>Intel QPI</a:t>
              </a:r>
            </a:p>
          </p:txBody>
        </p:sp>
        <p:sp>
          <p:nvSpPr>
            <p:cNvPr id="81" name="Left-Right Arrow 80"/>
            <p:cNvSpPr/>
            <p:nvPr/>
          </p:nvSpPr>
          <p:spPr>
            <a:xfrm>
              <a:off x="5857276" y="3664815"/>
              <a:ext cx="323532" cy="97506"/>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Left-Right Arrow 81"/>
            <p:cNvSpPr/>
            <p:nvPr/>
          </p:nvSpPr>
          <p:spPr>
            <a:xfrm>
              <a:off x="5862044" y="3891385"/>
              <a:ext cx="323532" cy="97506"/>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3" name="Picture 8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7920439">
              <a:off x="5302469" y="3595085"/>
              <a:ext cx="778253" cy="594529"/>
            </a:xfrm>
            <a:prstGeom prst="rect">
              <a:avLst/>
            </a:prstGeom>
          </p:spPr>
        </p:pic>
        <p:sp>
          <p:nvSpPr>
            <p:cNvPr id="84" name="TextBox 83"/>
            <p:cNvSpPr txBox="1"/>
            <p:nvPr/>
          </p:nvSpPr>
          <p:spPr>
            <a:xfrm rot="16200000">
              <a:off x="7993597" y="2416954"/>
              <a:ext cx="904178" cy="307777"/>
            </a:xfrm>
            <a:prstGeom prst="rect">
              <a:avLst/>
            </a:prstGeom>
            <a:noFill/>
          </p:spPr>
          <p:txBody>
            <a:bodyPr wrap="square" rtlCol="0">
              <a:spAutoFit/>
            </a:bodyPr>
            <a:lstStyle/>
            <a:p>
              <a:r>
                <a:rPr lang="en-US" sz="1400" dirty="0"/>
                <a:t>Core</a:t>
              </a:r>
            </a:p>
          </p:txBody>
        </p:sp>
        <p:sp>
          <p:nvSpPr>
            <p:cNvPr id="85" name="TextBox 84"/>
            <p:cNvSpPr txBox="1"/>
            <p:nvPr/>
          </p:nvSpPr>
          <p:spPr>
            <a:xfrm rot="16200000">
              <a:off x="7998396" y="3507790"/>
              <a:ext cx="904178" cy="307777"/>
            </a:xfrm>
            <a:prstGeom prst="rect">
              <a:avLst/>
            </a:prstGeom>
            <a:noFill/>
          </p:spPr>
          <p:txBody>
            <a:bodyPr wrap="square" rtlCol="0">
              <a:spAutoFit/>
            </a:bodyPr>
            <a:lstStyle/>
            <a:p>
              <a:r>
                <a:rPr lang="en-US" sz="1400" dirty="0" err="1"/>
                <a:t>Uncore</a:t>
              </a:r>
              <a:endParaRPr lang="en-US" sz="1400" dirty="0"/>
            </a:p>
          </p:txBody>
        </p:sp>
        <p:sp>
          <p:nvSpPr>
            <p:cNvPr id="86" name="TextBox 85"/>
            <p:cNvSpPr txBox="1"/>
            <p:nvPr/>
          </p:nvSpPr>
          <p:spPr>
            <a:xfrm>
              <a:off x="6300557" y="1263303"/>
              <a:ext cx="1742158" cy="707886"/>
            </a:xfrm>
            <a:prstGeom prst="rect">
              <a:avLst/>
            </a:prstGeom>
            <a:noFill/>
          </p:spPr>
          <p:txBody>
            <a:bodyPr wrap="square" rtlCol="0">
              <a:spAutoFit/>
            </a:bodyPr>
            <a:lstStyle/>
            <a:p>
              <a:r>
                <a:rPr lang="en-US" sz="4000" dirty="0">
                  <a:solidFill>
                    <a:schemeClr val="bg1"/>
                  </a:solidFill>
                </a:rPr>
                <a:t>Socket</a:t>
              </a:r>
              <a:endParaRPr lang="en-US" dirty="0">
                <a:solidFill>
                  <a:schemeClr val="bg1"/>
                </a:solidFill>
              </a:endParaRPr>
            </a:p>
          </p:txBody>
        </p:sp>
      </p:grpSp>
      <p:sp>
        <p:nvSpPr>
          <p:cNvPr id="87" name="Rounded Rectangular Callout 86"/>
          <p:cNvSpPr/>
          <p:nvPr/>
        </p:nvSpPr>
        <p:spPr>
          <a:xfrm>
            <a:off x="9182014" y="1256080"/>
            <a:ext cx="2341983" cy="3849873"/>
          </a:xfrm>
          <a:prstGeom prst="wedgeRoundRectCallout">
            <a:avLst>
              <a:gd name="adj1" fmla="val -97327"/>
              <a:gd name="adj2" fmla="val -22084"/>
              <a:gd name="adj3" fmla="val 166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9776103" y="1250604"/>
            <a:ext cx="1742158" cy="707886"/>
          </a:xfrm>
          <a:prstGeom prst="rect">
            <a:avLst/>
          </a:prstGeom>
          <a:noFill/>
        </p:spPr>
        <p:txBody>
          <a:bodyPr wrap="square" rtlCol="0">
            <a:spAutoFit/>
          </a:bodyPr>
          <a:lstStyle/>
          <a:p>
            <a:r>
              <a:rPr lang="en-US" sz="4000" dirty="0">
                <a:solidFill>
                  <a:schemeClr val="bg1"/>
                </a:solidFill>
              </a:rPr>
              <a:t>Core</a:t>
            </a:r>
            <a:endParaRPr lang="en-US" dirty="0">
              <a:solidFill>
                <a:schemeClr val="bg1"/>
              </a:solidFill>
            </a:endParaRPr>
          </a:p>
        </p:txBody>
      </p:sp>
      <p:pic>
        <p:nvPicPr>
          <p:cNvPr id="89" name="Picture 8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5485" y="2536865"/>
            <a:ext cx="2164422" cy="2164422"/>
          </a:xfrm>
          <a:prstGeom prst="rect">
            <a:avLst/>
          </a:prstGeom>
        </p:spPr>
      </p:pic>
    </p:spTree>
    <p:extLst>
      <p:ext uri="{BB962C8B-B14F-4D97-AF65-F5344CB8AC3E}">
        <p14:creationId xmlns:p14="http://schemas.microsoft.com/office/powerpoint/2010/main" val="3419956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Categorizing the level of abstractions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3" name="TextBox 2"/>
          <p:cNvSpPr txBox="1"/>
          <p:nvPr/>
        </p:nvSpPr>
        <p:spPr>
          <a:xfrm>
            <a:off x="961292" y="1524000"/>
            <a:ext cx="8768862" cy="3970318"/>
          </a:xfrm>
          <a:prstGeom prst="rect">
            <a:avLst/>
          </a:prstGeom>
          <a:noFill/>
        </p:spPr>
        <p:txBody>
          <a:bodyPr wrap="square" rtlCol="0">
            <a:spAutoFit/>
          </a:bodyPr>
          <a:lstStyle/>
          <a:p>
            <a:pPr marL="285750" indent="-285750">
              <a:buFont typeface="Arial" panose="020B0604020202020204" pitchFamily="34" charset="0"/>
              <a:buChar char="•"/>
            </a:pPr>
            <a:r>
              <a:rPr lang="en-US" sz="2800" b="1" dirty="0"/>
              <a:t>Levels of Information extraction:</a:t>
            </a:r>
          </a:p>
          <a:p>
            <a:pPr marL="742950" lvl="1" indent="-285750">
              <a:buFont typeface="Arial" panose="020B0604020202020204" pitchFamily="34" charset="0"/>
              <a:buChar char="•"/>
            </a:pPr>
            <a:r>
              <a:rPr lang="en-US" sz="2800" dirty="0"/>
              <a:t>System level</a:t>
            </a:r>
          </a:p>
          <a:p>
            <a:pPr marL="1200150" lvl="2" indent="-285750">
              <a:buFont typeface="Arial" panose="020B0604020202020204" pitchFamily="34" charset="0"/>
              <a:buChar char="•"/>
            </a:pPr>
            <a:r>
              <a:rPr lang="en-US" sz="2400" dirty="0"/>
              <a:t>information of individual components at </a:t>
            </a:r>
            <a:r>
              <a:rPr lang="en-US" sz="2400" dirty="0">
                <a:solidFill>
                  <a:srgbClr val="0055FE"/>
                </a:solidFill>
              </a:rPr>
              <a:t>coarse-grained</a:t>
            </a:r>
            <a:r>
              <a:rPr lang="en-US" sz="2400" dirty="0"/>
              <a:t> time span</a:t>
            </a:r>
          </a:p>
          <a:p>
            <a:pPr marL="742950" lvl="1" indent="-285750">
              <a:buFont typeface="Arial" panose="020B0604020202020204" pitchFamily="34" charset="0"/>
              <a:buChar char="•"/>
            </a:pPr>
            <a:r>
              <a:rPr lang="en-US" sz="2800" dirty="0"/>
              <a:t>Low level</a:t>
            </a:r>
          </a:p>
          <a:p>
            <a:pPr marL="1200150" lvl="2" indent="-285750">
              <a:buFont typeface="Arial" panose="020B0604020202020204" pitchFamily="34" charset="0"/>
              <a:buChar char="•"/>
            </a:pPr>
            <a:r>
              <a:rPr lang="en-US" sz="2400" dirty="0"/>
              <a:t>information regarding each component at a </a:t>
            </a:r>
            <a:r>
              <a:rPr lang="en-US" sz="2400" dirty="0">
                <a:solidFill>
                  <a:srgbClr val="0055FE"/>
                </a:solidFill>
              </a:rPr>
              <a:t>fine-grained</a:t>
            </a:r>
            <a:r>
              <a:rPr lang="en-US" sz="2400" dirty="0"/>
              <a:t> time-span</a:t>
            </a:r>
          </a:p>
          <a:p>
            <a:pPr marL="1200150" lvl="2" indent="-285750">
              <a:buFont typeface="Arial" panose="020B0604020202020204" pitchFamily="34" charset="0"/>
              <a:buChar char="•"/>
            </a:pPr>
            <a:r>
              <a:rPr lang="en-US" sz="2400" dirty="0" err="1">
                <a:solidFill>
                  <a:srgbClr val="0055FE"/>
                </a:solidFill>
              </a:rPr>
              <a:t>Microarchitectural</a:t>
            </a:r>
            <a:r>
              <a:rPr lang="en-US" sz="2400" dirty="0">
                <a:solidFill>
                  <a:srgbClr val="0055FE"/>
                </a:solidFill>
              </a:rPr>
              <a:t> dependent</a:t>
            </a:r>
            <a:r>
              <a:rPr lang="en-US" sz="2400" dirty="0"/>
              <a:t> (IPC, cache miss rate, branch miss prediction)</a:t>
            </a:r>
          </a:p>
          <a:p>
            <a:pPr marL="1200150" lvl="2" indent="-285750">
              <a:buFont typeface="Arial" panose="020B0604020202020204" pitchFamily="34" charset="0"/>
              <a:buChar char="•"/>
            </a:pPr>
            <a:r>
              <a:rPr lang="en-US" sz="2400" dirty="0" err="1">
                <a:solidFill>
                  <a:srgbClr val="0055FE"/>
                </a:solidFill>
              </a:rPr>
              <a:t>Microarchitectural</a:t>
            </a:r>
            <a:r>
              <a:rPr lang="en-US" sz="2400" dirty="0">
                <a:solidFill>
                  <a:srgbClr val="0055FE"/>
                </a:solidFill>
              </a:rPr>
              <a:t>-independent</a:t>
            </a:r>
          </a:p>
        </p:txBody>
      </p:sp>
    </p:spTree>
    <p:extLst>
      <p:ext uri="{BB962C8B-B14F-4D97-AF65-F5344CB8AC3E}">
        <p14:creationId xmlns:p14="http://schemas.microsoft.com/office/powerpoint/2010/main" val="20643616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Popular Tools</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7" name="Round Same Side Corner Rectangle 6"/>
          <p:cNvSpPr/>
          <p:nvPr/>
        </p:nvSpPr>
        <p:spPr>
          <a:xfrm>
            <a:off x="694270" y="2817845"/>
            <a:ext cx="10478278" cy="3308000"/>
          </a:xfrm>
          <a:prstGeom prst="round2SameRect">
            <a:avLst/>
          </a:prstGeom>
          <a:noFill/>
          <a:ln w="38100">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676" y="3363350"/>
            <a:ext cx="2293387" cy="1284297"/>
          </a:xfrm>
          <a:prstGeom prst="rect">
            <a:avLst/>
          </a:prstGeom>
        </p:spPr>
      </p:pic>
      <p:sp>
        <p:nvSpPr>
          <p:cNvPr id="9" name="TextBox 8"/>
          <p:cNvSpPr txBox="1"/>
          <p:nvPr/>
        </p:nvSpPr>
        <p:spPr>
          <a:xfrm>
            <a:off x="4191345" y="4496921"/>
            <a:ext cx="1548881" cy="769441"/>
          </a:xfrm>
          <a:prstGeom prst="rect">
            <a:avLst/>
          </a:prstGeom>
          <a:noFill/>
        </p:spPr>
        <p:txBody>
          <a:bodyPr wrap="square" rtlCol="0">
            <a:spAutoFit/>
          </a:bodyPr>
          <a:lstStyle/>
          <a:p>
            <a:r>
              <a:rPr lang="en-US" sz="4400" dirty="0">
                <a:solidFill>
                  <a:srgbClr val="0070C0"/>
                </a:solidFill>
              </a:rPr>
              <a:t>PCM</a:t>
            </a:r>
            <a:endParaRPr lang="en-US" dirty="0">
              <a:solidFill>
                <a:srgbClr val="0070C0"/>
              </a:solidFill>
            </a:endParaRPr>
          </a:p>
        </p:txBody>
      </p:sp>
      <p:grpSp>
        <p:nvGrpSpPr>
          <p:cNvPr id="10" name="Group 9"/>
          <p:cNvGrpSpPr/>
          <p:nvPr/>
        </p:nvGrpSpPr>
        <p:grpSpPr>
          <a:xfrm>
            <a:off x="3862257" y="3350502"/>
            <a:ext cx="1950715" cy="1852794"/>
            <a:chOff x="4161453" y="3340360"/>
            <a:chExt cx="1950715" cy="1852794"/>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6907" y="3438326"/>
              <a:ext cx="1730148" cy="1147665"/>
            </a:xfrm>
            <a:prstGeom prst="rect">
              <a:avLst/>
            </a:prstGeom>
          </p:spPr>
        </p:pic>
        <p:sp>
          <p:nvSpPr>
            <p:cNvPr id="12" name="Rectangle 11"/>
            <p:cNvSpPr/>
            <p:nvPr/>
          </p:nvSpPr>
          <p:spPr>
            <a:xfrm>
              <a:off x="4161453" y="3340360"/>
              <a:ext cx="1950715" cy="18527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9381" y="3618380"/>
            <a:ext cx="952381" cy="926984"/>
          </a:xfrm>
          <a:prstGeom prst="rect">
            <a:avLst/>
          </a:prstGeom>
        </p:spPr>
      </p:pic>
      <p:sp>
        <p:nvSpPr>
          <p:cNvPr id="14" name="TextBox 13"/>
          <p:cNvSpPr txBox="1"/>
          <p:nvPr/>
        </p:nvSpPr>
        <p:spPr>
          <a:xfrm>
            <a:off x="7026749" y="3670863"/>
            <a:ext cx="1548881" cy="769441"/>
          </a:xfrm>
          <a:prstGeom prst="rect">
            <a:avLst/>
          </a:prstGeom>
          <a:noFill/>
        </p:spPr>
        <p:txBody>
          <a:bodyPr wrap="square" rtlCol="0">
            <a:spAutoFit/>
          </a:bodyPr>
          <a:lstStyle/>
          <a:p>
            <a:r>
              <a:rPr lang="en-US" sz="4400" dirty="0">
                <a:solidFill>
                  <a:schemeClr val="tx1">
                    <a:lumMod val="50000"/>
                    <a:lumOff val="50000"/>
                  </a:schemeClr>
                </a:solidFill>
              </a:rPr>
              <a:t>MICA</a:t>
            </a:r>
            <a:endParaRPr lang="en-US" dirty="0">
              <a:solidFill>
                <a:schemeClr val="tx1">
                  <a:lumMod val="50000"/>
                  <a:lumOff val="50000"/>
                </a:schemeClr>
              </a:solidFill>
            </a:endParaRPr>
          </a:p>
        </p:txBody>
      </p:sp>
      <p:sp>
        <p:nvSpPr>
          <p:cNvPr id="15" name="Rectangle 14"/>
          <p:cNvSpPr/>
          <p:nvPr/>
        </p:nvSpPr>
        <p:spPr>
          <a:xfrm>
            <a:off x="5970993" y="3343480"/>
            <a:ext cx="2400660" cy="152622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16731" y="3583145"/>
            <a:ext cx="951722" cy="951722"/>
          </a:xfrm>
          <a:prstGeom prst="rect">
            <a:avLst/>
          </a:prstGeom>
        </p:spPr>
      </p:pic>
      <p:sp>
        <p:nvSpPr>
          <p:cNvPr id="17" name="TextBox 16"/>
          <p:cNvSpPr txBox="1"/>
          <p:nvPr/>
        </p:nvSpPr>
        <p:spPr>
          <a:xfrm>
            <a:off x="9538262" y="3608970"/>
            <a:ext cx="1548881" cy="769441"/>
          </a:xfrm>
          <a:prstGeom prst="rect">
            <a:avLst/>
          </a:prstGeom>
          <a:noFill/>
        </p:spPr>
        <p:txBody>
          <a:bodyPr wrap="square" rtlCol="0">
            <a:spAutoFit/>
          </a:bodyPr>
          <a:lstStyle/>
          <a:p>
            <a:r>
              <a:rPr lang="en-US" sz="4400" dirty="0"/>
              <a:t>Perf</a:t>
            </a:r>
            <a:endParaRPr lang="en-US" dirty="0"/>
          </a:p>
        </p:txBody>
      </p:sp>
      <p:sp>
        <p:nvSpPr>
          <p:cNvPr id="18" name="Rectangle 17"/>
          <p:cNvSpPr/>
          <p:nvPr/>
        </p:nvSpPr>
        <p:spPr>
          <a:xfrm>
            <a:off x="8720966" y="3381871"/>
            <a:ext cx="1894975" cy="128429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 name="TextBox 18"/>
          <p:cNvSpPr txBox="1"/>
          <p:nvPr/>
        </p:nvSpPr>
        <p:spPr>
          <a:xfrm>
            <a:off x="1336051" y="4849353"/>
            <a:ext cx="2071396" cy="707886"/>
          </a:xfrm>
          <a:prstGeom prst="rect">
            <a:avLst/>
          </a:prstGeom>
          <a:noFill/>
        </p:spPr>
        <p:txBody>
          <a:bodyPr wrap="square" rtlCol="0">
            <a:spAutoFit/>
          </a:bodyPr>
          <a:lstStyle/>
          <a:p>
            <a:pPr algn="ctr"/>
            <a:r>
              <a:rPr lang="en-US" sz="2000" dirty="0"/>
              <a:t>System-level information</a:t>
            </a:r>
          </a:p>
        </p:txBody>
      </p:sp>
      <p:sp>
        <p:nvSpPr>
          <p:cNvPr id="20" name="TextBox 19"/>
          <p:cNvSpPr txBox="1"/>
          <p:nvPr/>
        </p:nvSpPr>
        <p:spPr>
          <a:xfrm>
            <a:off x="3862013" y="5183712"/>
            <a:ext cx="2071396" cy="707886"/>
          </a:xfrm>
          <a:prstGeom prst="rect">
            <a:avLst/>
          </a:prstGeom>
          <a:noFill/>
        </p:spPr>
        <p:txBody>
          <a:bodyPr wrap="square" rtlCol="0">
            <a:spAutoFit/>
          </a:bodyPr>
          <a:lstStyle/>
          <a:p>
            <a:pPr algn="ctr"/>
            <a:r>
              <a:rPr lang="en-US" sz="2000" dirty="0"/>
              <a:t>Low-level </a:t>
            </a:r>
            <a:r>
              <a:rPr lang="en-US" sz="2000" dirty="0" err="1"/>
              <a:t>Uncore</a:t>
            </a:r>
            <a:r>
              <a:rPr lang="en-US" sz="2000" dirty="0"/>
              <a:t> information </a:t>
            </a:r>
          </a:p>
        </p:txBody>
      </p:sp>
      <p:sp>
        <p:nvSpPr>
          <p:cNvPr id="21" name="TextBox 20"/>
          <p:cNvSpPr txBox="1"/>
          <p:nvPr/>
        </p:nvSpPr>
        <p:spPr>
          <a:xfrm>
            <a:off x="5962474" y="4820827"/>
            <a:ext cx="2555027" cy="1323439"/>
          </a:xfrm>
          <a:prstGeom prst="rect">
            <a:avLst/>
          </a:prstGeom>
          <a:noFill/>
        </p:spPr>
        <p:txBody>
          <a:bodyPr wrap="square" rtlCol="0">
            <a:spAutoFit/>
          </a:bodyPr>
          <a:lstStyle/>
          <a:p>
            <a:pPr algn="ctr"/>
            <a:r>
              <a:rPr lang="en-US" sz="2000" dirty="0"/>
              <a:t>Low-level Microarchitecture- Independent information </a:t>
            </a:r>
          </a:p>
        </p:txBody>
      </p:sp>
      <p:sp>
        <p:nvSpPr>
          <p:cNvPr id="22" name="TextBox 21"/>
          <p:cNvSpPr txBox="1"/>
          <p:nvPr/>
        </p:nvSpPr>
        <p:spPr>
          <a:xfrm>
            <a:off x="8517501" y="4766422"/>
            <a:ext cx="2555027" cy="1323439"/>
          </a:xfrm>
          <a:prstGeom prst="rect">
            <a:avLst/>
          </a:prstGeom>
          <a:noFill/>
        </p:spPr>
        <p:txBody>
          <a:bodyPr wrap="square" rtlCol="0">
            <a:spAutoFit/>
          </a:bodyPr>
          <a:lstStyle/>
          <a:p>
            <a:pPr algn="ctr"/>
            <a:r>
              <a:rPr lang="en-US" sz="2000" dirty="0"/>
              <a:t>Low-level Microarchitecture- Dependent information </a:t>
            </a:r>
          </a:p>
        </p:txBody>
      </p:sp>
      <p:sp>
        <p:nvSpPr>
          <p:cNvPr id="23" name="Rectangle: Rounded Corners 22">
            <a:extLst>
              <a:ext uri="{FF2B5EF4-FFF2-40B4-BE49-F238E27FC236}">
                <a16:creationId xmlns:a16="http://schemas.microsoft.com/office/drawing/2014/main" id="{0D5A7A2C-1922-4D75-91FF-7836742B4ABB}"/>
              </a:ext>
            </a:extLst>
          </p:cNvPr>
          <p:cNvSpPr/>
          <p:nvPr/>
        </p:nvSpPr>
        <p:spPr>
          <a:xfrm>
            <a:off x="2543021" y="1235825"/>
            <a:ext cx="3021758" cy="956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Intel </a:t>
            </a:r>
            <a:r>
              <a:rPr lang="en-US" sz="3200" dirty="0" err="1"/>
              <a:t>VTune</a:t>
            </a:r>
            <a:endParaRPr lang="en-US" sz="3200" dirty="0"/>
          </a:p>
        </p:txBody>
      </p:sp>
      <p:sp>
        <p:nvSpPr>
          <p:cNvPr id="25" name="Rectangle: Rounded Corners 24">
            <a:extLst>
              <a:ext uri="{FF2B5EF4-FFF2-40B4-BE49-F238E27FC236}">
                <a16:creationId xmlns:a16="http://schemas.microsoft.com/office/drawing/2014/main" id="{18812EE6-7D23-4603-9E89-039AC2AD79BA}"/>
              </a:ext>
            </a:extLst>
          </p:cNvPr>
          <p:cNvSpPr/>
          <p:nvPr/>
        </p:nvSpPr>
        <p:spPr>
          <a:xfrm>
            <a:off x="6131955" y="1244938"/>
            <a:ext cx="3021758" cy="956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Intel Advisor</a:t>
            </a:r>
          </a:p>
        </p:txBody>
      </p:sp>
    </p:spTree>
    <p:extLst>
      <p:ext uri="{BB962C8B-B14F-4D97-AF65-F5344CB8AC3E}">
        <p14:creationId xmlns:p14="http://schemas.microsoft.com/office/powerpoint/2010/main" val="3549975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err="1">
                <a:solidFill>
                  <a:schemeClr val="accent6">
                    <a:lumMod val="50000"/>
                  </a:schemeClr>
                </a:solidFill>
                <a:latin typeface="Arial" panose="020B0604020202020204" pitchFamily="34" charset="0"/>
                <a:cs typeface="Arial" panose="020B0604020202020204" pitchFamily="34" charset="0"/>
              </a:rPr>
              <a:t>Dstat</a:t>
            </a:r>
            <a:endParaRPr lang="en-US" sz="3600" b="1" dirty="0">
              <a:solidFill>
                <a:schemeClr val="accent6">
                  <a:lumMod val="5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506" y="1210097"/>
            <a:ext cx="2293387" cy="1284297"/>
          </a:xfrm>
          <a:prstGeom prst="rect">
            <a:avLst/>
          </a:prstGeom>
        </p:spPr>
      </p:pic>
      <p:sp>
        <p:nvSpPr>
          <p:cNvPr id="5" name="TextBox 4"/>
          <p:cNvSpPr txBox="1"/>
          <p:nvPr/>
        </p:nvSpPr>
        <p:spPr>
          <a:xfrm>
            <a:off x="838198" y="1029739"/>
            <a:ext cx="799730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Tools available on the Linux OS includes:</a:t>
            </a:r>
          </a:p>
          <a:p>
            <a:r>
              <a:rPr lang="en-US" sz="2400" dirty="0" err="1"/>
              <a:t>vmstat</a:t>
            </a:r>
            <a:r>
              <a:rPr lang="en-US" sz="2400" dirty="0"/>
              <a:t>, </a:t>
            </a:r>
            <a:r>
              <a:rPr lang="en-US" sz="2400" dirty="0" err="1"/>
              <a:t>netstat</a:t>
            </a:r>
            <a:r>
              <a:rPr lang="en-US" sz="2400" dirty="0"/>
              <a:t>, </a:t>
            </a:r>
            <a:r>
              <a:rPr lang="en-US" sz="2400" dirty="0" err="1"/>
              <a:t>iostat</a:t>
            </a:r>
            <a:r>
              <a:rPr lang="en-US" sz="2400" dirty="0"/>
              <a:t>, </a:t>
            </a:r>
            <a:r>
              <a:rPr lang="en-US" sz="2400" dirty="0" err="1"/>
              <a:t>ifstat</a:t>
            </a:r>
            <a:r>
              <a:rPr lang="en-US" sz="2400" dirty="0"/>
              <a:t> and </a:t>
            </a:r>
            <a:r>
              <a:rPr lang="en-US" sz="2400" dirty="0" err="1"/>
              <a:t>mpstat</a:t>
            </a:r>
            <a:endParaRPr lang="en-US" sz="2400" dirty="0"/>
          </a:p>
          <a:p>
            <a:pPr marL="342900" indent="-342900">
              <a:buFont typeface="Arial" panose="020B0604020202020204" pitchFamily="34" charset="0"/>
              <a:buChar char="•"/>
            </a:pPr>
            <a:r>
              <a:rPr lang="en-US" sz="2400" b="1" dirty="0"/>
              <a:t>DSTAT</a:t>
            </a:r>
            <a:r>
              <a:rPr lang="en-US" sz="2400" dirty="0"/>
              <a:t> tool is developed to encompass all the aforementioned tools for generating Linux system resource statistics and replace all the tools mentioned above</a:t>
            </a:r>
          </a:p>
        </p:txBody>
      </p:sp>
      <p:sp>
        <p:nvSpPr>
          <p:cNvPr id="23" name="TextBox 22"/>
          <p:cNvSpPr txBox="1"/>
          <p:nvPr/>
        </p:nvSpPr>
        <p:spPr>
          <a:xfrm>
            <a:off x="838198" y="3252704"/>
            <a:ext cx="9507417" cy="3416320"/>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t>Joins information from </a:t>
            </a:r>
            <a:r>
              <a:rPr lang="en-US" sz="2400" dirty="0" err="1"/>
              <a:t>vmstat</a:t>
            </a:r>
            <a:r>
              <a:rPr lang="en-US" sz="2400" dirty="0"/>
              <a:t>, </a:t>
            </a:r>
            <a:r>
              <a:rPr lang="en-US" sz="2400" dirty="0" err="1"/>
              <a:t>netstat</a:t>
            </a:r>
            <a:r>
              <a:rPr lang="en-US" sz="2400" dirty="0"/>
              <a:t>, </a:t>
            </a:r>
            <a:r>
              <a:rPr lang="en-US" sz="2400" dirty="0" err="1"/>
              <a:t>iostat</a:t>
            </a:r>
            <a:r>
              <a:rPr lang="en-US" sz="2400" dirty="0"/>
              <a:t>, </a:t>
            </a:r>
            <a:r>
              <a:rPr lang="en-US" sz="2400" dirty="0" err="1"/>
              <a:t>ifstat</a:t>
            </a:r>
            <a:r>
              <a:rPr lang="en-US" sz="2400" dirty="0"/>
              <a:t> and </a:t>
            </a:r>
            <a:r>
              <a:rPr lang="en-US" sz="2400" dirty="0" err="1"/>
              <a:t>mpstat</a:t>
            </a:r>
            <a:r>
              <a:rPr lang="en-US" sz="2400" dirty="0"/>
              <a:t> tools</a:t>
            </a:r>
          </a:p>
          <a:p>
            <a:pPr marL="342900" indent="-342900" fontAlgn="base">
              <a:buFont typeface="Arial" panose="020B0604020202020204" pitchFamily="34" charset="0"/>
              <a:buChar char="•"/>
            </a:pPr>
            <a:r>
              <a:rPr lang="en-US" sz="2400" dirty="0"/>
              <a:t>Displays statistics simultaneously</a:t>
            </a:r>
          </a:p>
          <a:p>
            <a:pPr marL="342900" indent="-342900" fontAlgn="base">
              <a:buFont typeface="Arial" panose="020B0604020202020204" pitchFamily="34" charset="0"/>
              <a:buChar char="•"/>
            </a:pPr>
            <a:r>
              <a:rPr lang="en-US" sz="2400" dirty="0"/>
              <a:t>Orders counters and highly-extensible</a:t>
            </a:r>
          </a:p>
          <a:p>
            <a:pPr marL="342900" indent="-342900" fontAlgn="base">
              <a:buFont typeface="Arial" panose="020B0604020202020204" pitchFamily="34" charset="0"/>
              <a:buChar char="•"/>
            </a:pPr>
            <a:r>
              <a:rPr lang="en-US" sz="2400" dirty="0"/>
              <a:t>Supports summarizing of grouped block/network devices</a:t>
            </a:r>
          </a:p>
          <a:p>
            <a:pPr marL="342900" indent="-342900" fontAlgn="base">
              <a:buFont typeface="Arial" panose="020B0604020202020204" pitchFamily="34" charset="0"/>
              <a:buChar char="•"/>
            </a:pPr>
            <a:r>
              <a:rPr lang="en-US" sz="2400" dirty="0"/>
              <a:t>Displays interrupts per device</a:t>
            </a:r>
          </a:p>
          <a:p>
            <a:pPr marL="342900" indent="-342900" fontAlgn="base">
              <a:buFont typeface="Arial" panose="020B0604020202020204" pitchFamily="34" charset="0"/>
              <a:buChar char="•"/>
            </a:pPr>
            <a:r>
              <a:rPr lang="en-US" sz="2400" dirty="0"/>
              <a:t>Works on accurate timeframes, no </a:t>
            </a:r>
            <a:r>
              <a:rPr lang="en-US" sz="2400" dirty="0" err="1"/>
              <a:t>timeshifts</a:t>
            </a:r>
            <a:r>
              <a:rPr lang="en-US" sz="2400" dirty="0"/>
              <a:t> when a system is stressed</a:t>
            </a:r>
          </a:p>
          <a:p>
            <a:pPr marL="342900" indent="-342900" fontAlgn="base">
              <a:buFont typeface="Arial" panose="020B0604020202020204" pitchFamily="34" charset="0"/>
              <a:buChar char="•"/>
            </a:pPr>
            <a:r>
              <a:rPr lang="en-US" sz="2400" dirty="0"/>
              <a:t>Supports colored output, it indicates different units in different colors</a:t>
            </a:r>
          </a:p>
          <a:p>
            <a:pPr marL="342900" indent="-342900" fontAlgn="base">
              <a:buFont typeface="Arial" panose="020B0604020202020204" pitchFamily="34" charset="0"/>
              <a:buChar char="•"/>
            </a:pPr>
            <a:r>
              <a:rPr lang="en-US" sz="2400" dirty="0"/>
              <a:t>Shows exact units and limits conversion mistakes as much as possible</a:t>
            </a:r>
          </a:p>
          <a:p>
            <a:pPr marL="342900" indent="-342900" fontAlgn="base">
              <a:buFont typeface="Arial" panose="020B0604020202020204" pitchFamily="34" charset="0"/>
              <a:buChar char="•"/>
            </a:pPr>
            <a:r>
              <a:rPr lang="en-US" sz="2400" dirty="0"/>
              <a:t>Supports exporting of CSV output to </a:t>
            </a:r>
            <a:r>
              <a:rPr lang="en-US" sz="2400" dirty="0" err="1"/>
              <a:t>Gnumeric</a:t>
            </a:r>
            <a:r>
              <a:rPr lang="en-US" sz="2400" dirty="0"/>
              <a:t> and Excel documents</a:t>
            </a:r>
          </a:p>
        </p:txBody>
      </p:sp>
    </p:spTree>
    <p:extLst>
      <p:ext uri="{BB962C8B-B14F-4D97-AF65-F5344CB8AC3E}">
        <p14:creationId xmlns:p14="http://schemas.microsoft.com/office/powerpoint/2010/main" val="7897738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Perf and Intel PCM</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59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sp>
        <p:nvSpPr>
          <p:cNvPr id="5" name="TextBox 4"/>
          <p:cNvSpPr txBox="1"/>
          <p:nvPr/>
        </p:nvSpPr>
        <p:spPr>
          <a:xfrm>
            <a:off x="838198" y="1029739"/>
            <a:ext cx="1051560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 is a low-level monitoring tool that can instrument CPU performance counters</a:t>
            </a:r>
          </a:p>
          <a:p>
            <a:pPr marL="342900" indent="-342900">
              <a:buFont typeface="Arial" panose="020B0604020202020204" pitchFamily="34" charset="0"/>
              <a:buChar char="•"/>
            </a:pPr>
            <a:r>
              <a:rPr lang="en-US" sz="2400" dirty="0"/>
              <a:t>major shortcoming of tools such as perf is that they cannot report the </a:t>
            </a:r>
            <a:r>
              <a:rPr lang="en-US" sz="2400" dirty="0" err="1"/>
              <a:t>uncore</a:t>
            </a:r>
            <a:endParaRPr lang="en-US" sz="2400" dirty="0"/>
          </a:p>
          <a:p>
            <a:pPr marL="342900" indent="-342900">
              <a:buFont typeface="Arial" panose="020B0604020202020204" pitchFamily="34" charset="0"/>
              <a:buChar char="•"/>
            </a:pPr>
            <a:r>
              <a:rPr lang="en-US" sz="2400" dirty="0"/>
              <a:t>The </a:t>
            </a:r>
            <a:r>
              <a:rPr lang="en-US" sz="2400" dirty="0" err="1"/>
              <a:t>uncore</a:t>
            </a:r>
            <a:r>
              <a:rPr lang="en-US" sz="2400" dirty="0"/>
              <a:t> is the part of the processor that contains the integrated memory controller and the Intel </a:t>
            </a:r>
            <a:r>
              <a:rPr lang="en-US" sz="2400" dirty="0" err="1"/>
              <a:t>QuickPath</a:t>
            </a:r>
            <a:r>
              <a:rPr lang="en-US" sz="2400" dirty="0"/>
              <a:t>  interconnect to the other processors</a:t>
            </a:r>
          </a:p>
          <a:p>
            <a:pPr marL="342900" indent="-342900">
              <a:buFont typeface="Arial" panose="020B0604020202020204" pitchFamily="34" charset="0"/>
              <a:buChar char="•"/>
            </a:pPr>
            <a:endParaRPr lang="en-US" sz="2400" dirty="0"/>
          </a:p>
        </p:txBody>
      </p:sp>
      <p:sp>
        <p:nvSpPr>
          <p:cNvPr id="9" name="TextBox 8"/>
          <p:cNvSpPr txBox="1"/>
          <p:nvPr/>
        </p:nvSpPr>
        <p:spPr>
          <a:xfrm>
            <a:off x="529220" y="4023466"/>
            <a:ext cx="1548881" cy="769441"/>
          </a:xfrm>
          <a:prstGeom prst="rect">
            <a:avLst/>
          </a:prstGeom>
          <a:noFill/>
        </p:spPr>
        <p:txBody>
          <a:bodyPr wrap="square" rtlCol="0">
            <a:spAutoFit/>
          </a:bodyPr>
          <a:lstStyle/>
          <a:p>
            <a:r>
              <a:rPr lang="en-US" sz="4400" dirty="0">
                <a:solidFill>
                  <a:srgbClr val="0070C0"/>
                </a:solidFill>
              </a:rPr>
              <a:t>PCM</a:t>
            </a:r>
            <a:endParaRPr lang="en-US" dirty="0">
              <a:solidFill>
                <a:srgbClr val="0070C0"/>
              </a:solidFill>
            </a:endParaRPr>
          </a:p>
        </p:txBody>
      </p:sp>
      <p:grpSp>
        <p:nvGrpSpPr>
          <p:cNvPr id="10" name="Group 9"/>
          <p:cNvGrpSpPr/>
          <p:nvPr/>
        </p:nvGrpSpPr>
        <p:grpSpPr>
          <a:xfrm>
            <a:off x="200132" y="2877047"/>
            <a:ext cx="1950715" cy="1852794"/>
            <a:chOff x="4161453" y="3340360"/>
            <a:chExt cx="1950715" cy="1852794"/>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6907" y="3438326"/>
              <a:ext cx="1730148" cy="1147665"/>
            </a:xfrm>
            <a:prstGeom prst="rect">
              <a:avLst/>
            </a:prstGeom>
          </p:spPr>
        </p:pic>
        <p:sp>
          <p:nvSpPr>
            <p:cNvPr id="12" name="Rectangle 11"/>
            <p:cNvSpPr/>
            <p:nvPr/>
          </p:nvSpPr>
          <p:spPr>
            <a:xfrm>
              <a:off x="4161453" y="3340360"/>
              <a:ext cx="1950715" cy="18527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0043" y="3249139"/>
            <a:ext cx="951722" cy="951722"/>
          </a:xfrm>
          <a:prstGeom prst="rect">
            <a:avLst/>
          </a:prstGeom>
        </p:spPr>
      </p:pic>
      <p:sp>
        <p:nvSpPr>
          <p:cNvPr id="14" name="TextBox 13"/>
          <p:cNvSpPr txBox="1"/>
          <p:nvPr/>
        </p:nvSpPr>
        <p:spPr>
          <a:xfrm>
            <a:off x="10361574" y="3274964"/>
            <a:ext cx="1548881" cy="769441"/>
          </a:xfrm>
          <a:prstGeom prst="rect">
            <a:avLst/>
          </a:prstGeom>
          <a:noFill/>
        </p:spPr>
        <p:txBody>
          <a:bodyPr wrap="square" rtlCol="0">
            <a:spAutoFit/>
          </a:bodyPr>
          <a:lstStyle/>
          <a:p>
            <a:r>
              <a:rPr lang="en-US" sz="4400" dirty="0"/>
              <a:t>Perf</a:t>
            </a:r>
            <a:endParaRPr lang="en-US" dirty="0"/>
          </a:p>
        </p:txBody>
      </p:sp>
      <p:sp>
        <p:nvSpPr>
          <p:cNvPr id="15" name="Rectangle 14"/>
          <p:cNvSpPr/>
          <p:nvPr/>
        </p:nvSpPr>
        <p:spPr>
          <a:xfrm>
            <a:off x="9544278" y="3047865"/>
            <a:ext cx="1894975" cy="128429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6" name="TextBox 15"/>
          <p:cNvSpPr txBox="1"/>
          <p:nvPr/>
        </p:nvSpPr>
        <p:spPr>
          <a:xfrm>
            <a:off x="1676399" y="4635158"/>
            <a:ext cx="10515601" cy="1938992"/>
          </a:xfrm>
          <a:prstGeom prst="rect">
            <a:avLst/>
          </a:prstGeom>
          <a:noFill/>
        </p:spPr>
        <p:txBody>
          <a:bodyPr wrap="square" rtlCol="0">
            <a:spAutoFit/>
          </a:bodyPr>
          <a:lstStyle/>
          <a:p>
            <a:r>
              <a:rPr lang="en-US" sz="2400" dirty="0"/>
              <a:t>Intel PCM (Processor Counter Monitor) is an application programming interface (API) and a set of tools based on the API to monitor performance and energy metrics of Intel processors such as Xeon, Atom and Xeon Phi. PCM works on Linux, Windows, Mac OS X, FreeBSD and </a:t>
            </a:r>
            <a:r>
              <a:rPr lang="en-US" sz="2400" dirty="0" err="1"/>
              <a:t>DragonFlyBSD</a:t>
            </a:r>
            <a:r>
              <a:rPr lang="en-US" sz="2400" dirty="0"/>
              <a:t> operating systems. This API provided by Intel can address the shortcomings of the perf tool.</a:t>
            </a:r>
          </a:p>
        </p:txBody>
      </p:sp>
    </p:spTree>
    <p:extLst>
      <p:ext uri="{BB962C8B-B14F-4D97-AF65-F5344CB8AC3E}">
        <p14:creationId xmlns:p14="http://schemas.microsoft.com/office/powerpoint/2010/main" val="153223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How can System Performance Analysis Help?</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6</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838199" y="1219201"/>
            <a:ext cx="10757348" cy="4419600"/>
          </a:xfrm>
          <a:prstGeom prst="rect">
            <a:avLst/>
          </a:prstGeom>
        </p:spPr>
      </p:pic>
    </p:spTree>
    <p:extLst>
      <p:ext uri="{BB962C8B-B14F-4D97-AF65-F5344CB8AC3E}">
        <p14:creationId xmlns:p14="http://schemas.microsoft.com/office/powerpoint/2010/main" val="30817429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MICA</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60</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165" y="1364035"/>
            <a:ext cx="952381" cy="926984"/>
          </a:xfrm>
          <a:prstGeom prst="rect">
            <a:avLst/>
          </a:prstGeom>
        </p:spPr>
      </p:pic>
      <p:sp>
        <p:nvSpPr>
          <p:cNvPr id="18" name="TextBox 17"/>
          <p:cNvSpPr txBox="1"/>
          <p:nvPr/>
        </p:nvSpPr>
        <p:spPr>
          <a:xfrm>
            <a:off x="5596533" y="1416518"/>
            <a:ext cx="1548881" cy="769441"/>
          </a:xfrm>
          <a:prstGeom prst="rect">
            <a:avLst/>
          </a:prstGeom>
          <a:noFill/>
        </p:spPr>
        <p:txBody>
          <a:bodyPr wrap="square" rtlCol="0">
            <a:spAutoFit/>
          </a:bodyPr>
          <a:lstStyle/>
          <a:p>
            <a:r>
              <a:rPr lang="en-US" sz="4400" dirty="0">
                <a:solidFill>
                  <a:schemeClr val="tx1">
                    <a:lumMod val="50000"/>
                    <a:lumOff val="50000"/>
                  </a:schemeClr>
                </a:solidFill>
              </a:rPr>
              <a:t>MICA</a:t>
            </a:r>
            <a:endParaRPr lang="en-US" dirty="0">
              <a:solidFill>
                <a:schemeClr val="tx1">
                  <a:lumMod val="50000"/>
                  <a:lumOff val="50000"/>
                </a:schemeClr>
              </a:solidFill>
            </a:endParaRPr>
          </a:p>
        </p:txBody>
      </p:sp>
      <p:sp>
        <p:nvSpPr>
          <p:cNvPr id="19" name="Rectangle 18"/>
          <p:cNvSpPr/>
          <p:nvPr/>
        </p:nvSpPr>
        <p:spPr>
          <a:xfrm>
            <a:off x="4540777" y="1089135"/>
            <a:ext cx="2400660" cy="152622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TextBox 19"/>
          <p:cNvSpPr txBox="1"/>
          <p:nvPr/>
        </p:nvSpPr>
        <p:spPr>
          <a:xfrm>
            <a:off x="1113172" y="2705503"/>
            <a:ext cx="10515601" cy="3416320"/>
          </a:xfrm>
          <a:prstGeom prst="rect">
            <a:avLst/>
          </a:prstGeom>
          <a:noFill/>
        </p:spPr>
        <p:txBody>
          <a:bodyPr wrap="square" rtlCol="0">
            <a:spAutoFit/>
          </a:bodyPr>
          <a:lstStyle/>
          <a:p>
            <a:r>
              <a:rPr lang="en-US" sz="2400" dirty="0"/>
              <a:t>A major pitfall of a microarchitecture dependent workload characterization methodology is that it can hide underlying inherent program behavior.</a:t>
            </a:r>
          </a:p>
          <a:p>
            <a:r>
              <a:rPr lang="en-US" sz="2400" dirty="0"/>
              <a:t> </a:t>
            </a:r>
            <a:r>
              <a:rPr lang="en-US" sz="2400" b="1" dirty="0"/>
              <a:t>MICA</a:t>
            </a:r>
            <a:r>
              <a:rPr lang="en-US" sz="2400" dirty="0"/>
              <a:t>  tool was developed by architecture community for micro-architecture independent characterization of applications. MICA is a </a:t>
            </a:r>
            <a:r>
              <a:rPr lang="en-US" sz="2400" dirty="0">
                <a:solidFill>
                  <a:srgbClr val="0055FE"/>
                </a:solidFill>
              </a:rPr>
              <a:t>Pin tool </a:t>
            </a:r>
            <a:r>
              <a:rPr lang="en-US" sz="2400" dirty="0"/>
              <a:t>which allows the user to collect a number of program characteristics such </a:t>
            </a:r>
            <a:r>
              <a:rPr lang="en-US" sz="2400" dirty="0">
                <a:solidFill>
                  <a:srgbClr val="0055FE"/>
                </a:solidFill>
              </a:rPr>
              <a:t>as Instruction mix, Instruction-level parallelism, Register traffic, Working-set size, Data stream strides, and Branch predictability</a:t>
            </a:r>
            <a:r>
              <a:rPr lang="en-US" sz="2400" dirty="0"/>
              <a:t> to quantify runtime program behavior. These characteristics are not </a:t>
            </a:r>
            <a:r>
              <a:rPr lang="en-US" sz="2400" dirty="0">
                <a:solidFill>
                  <a:srgbClr val="0055FE"/>
                </a:solidFill>
              </a:rPr>
              <a:t>independent of the instruction set architecture (ISA) </a:t>
            </a:r>
            <a:r>
              <a:rPr lang="en-US" sz="2400" dirty="0"/>
              <a:t>and the compiler</a:t>
            </a:r>
          </a:p>
        </p:txBody>
      </p:sp>
    </p:spTree>
    <p:extLst>
      <p:ext uri="{BB962C8B-B14F-4D97-AF65-F5344CB8AC3E}">
        <p14:creationId xmlns:p14="http://schemas.microsoft.com/office/powerpoint/2010/main" val="2177930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cs typeface="Arial"/>
              </a:rPr>
              <a:t>Intel </a:t>
            </a:r>
            <a:r>
              <a:rPr lang="en-US" b="1" dirty="0" err="1">
                <a:solidFill>
                  <a:srgbClr val="2F5496"/>
                </a:solidFill>
                <a:latin typeface="Arial"/>
                <a:cs typeface="Arial"/>
              </a:rPr>
              <a:t>Vtune</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solidFill>
                  <a:srgbClr val="0070C0"/>
                </a:solidFill>
              </a:rPr>
              <a:t>Quickly Find and Fix Performance Bottlenecks</a:t>
            </a:r>
          </a:p>
          <a:p>
            <a:pPr>
              <a:lnSpc>
                <a:spcPct val="100000"/>
              </a:lnSpc>
            </a:pPr>
            <a:r>
              <a:rPr lang="en-US" dirty="0">
                <a:solidFill>
                  <a:srgbClr val="0070C0"/>
                </a:solidFill>
              </a:rPr>
              <a:t>Performance Analysis for Applications &amp; Systems</a:t>
            </a:r>
          </a:p>
          <a:p>
            <a:pPr lvl="1"/>
            <a:r>
              <a:rPr lang="en-US" dirty="0">
                <a:solidFill>
                  <a:srgbClr val="0070C0"/>
                </a:solidFill>
              </a:rPr>
              <a:t>Intel® </a:t>
            </a:r>
            <a:r>
              <a:rPr lang="en-US" dirty="0" err="1">
                <a:solidFill>
                  <a:srgbClr val="0070C0"/>
                </a:solidFill>
              </a:rPr>
              <a:t>VTune</a:t>
            </a:r>
            <a:r>
              <a:rPr lang="en-US" dirty="0">
                <a:solidFill>
                  <a:srgbClr val="0070C0"/>
                </a:solidFill>
              </a:rPr>
              <a:t>™ Profiler takes the guesswork out of how best to improve performance in software deployed across CPUs and multiple accelerator architectures, including GPUs and FPGAs.</a:t>
            </a:r>
          </a:p>
          <a:p>
            <a:pPr lvl="1"/>
            <a:r>
              <a:rPr lang="en-US" dirty="0">
                <a:solidFill>
                  <a:srgbClr val="0070C0"/>
                </a:solidFill>
              </a:rPr>
              <a:t>It does this by</a:t>
            </a:r>
          </a:p>
          <a:p>
            <a:pPr lvl="2"/>
            <a:r>
              <a:rPr lang="en-US" dirty="0">
                <a:solidFill>
                  <a:srgbClr val="0070C0"/>
                </a:solidFill>
              </a:rPr>
              <a:t>Analyzing your code</a:t>
            </a:r>
          </a:p>
          <a:p>
            <a:pPr lvl="2"/>
            <a:r>
              <a:rPr lang="en-US" dirty="0">
                <a:solidFill>
                  <a:srgbClr val="0070C0"/>
                </a:solidFill>
              </a:rPr>
              <a:t>Collecting key profiling data</a:t>
            </a:r>
          </a:p>
          <a:p>
            <a:pPr lvl="2"/>
            <a:r>
              <a:rPr lang="en-US" dirty="0">
                <a:solidFill>
                  <a:srgbClr val="0070C0"/>
                </a:solidFill>
              </a:rPr>
              <a:t>Presenting its findings through a powerful interface that simplifies interpretation and helps you focus on the most effective software optimizations from computation and threading to memory and storage.</a:t>
            </a:r>
          </a:p>
        </p:txBody>
      </p:sp>
      <p:cxnSp>
        <p:nvCxnSpPr>
          <p:cNvPr id="5"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4204653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ea typeface="Arial"/>
                <a:cs typeface="Arial"/>
              </a:rPr>
              <a:t>Intel Advisor</a:t>
            </a:r>
            <a:endParaRPr lang="en-US" dirty="0"/>
          </a:p>
        </p:txBody>
      </p:sp>
      <p:sp>
        <p:nvSpPr>
          <p:cNvPr id="3" name="Content Placeholder 2"/>
          <p:cNvSpPr>
            <a:spLocks noGrp="1"/>
          </p:cNvSpPr>
          <p:nvPr>
            <p:ph idx="1"/>
          </p:nvPr>
        </p:nvSpPr>
        <p:spPr>
          <a:xfrm>
            <a:off x="838200" y="1778733"/>
            <a:ext cx="10515600" cy="4351338"/>
          </a:xfrm>
        </p:spPr>
        <p:txBody>
          <a:bodyPr>
            <a:normAutofit fontScale="85000" lnSpcReduction="20000"/>
          </a:bodyPr>
          <a:lstStyle/>
          <a:p>
            <a:pPr>
              <a:lnSpc>
                <a:spcPct val="100000"/>
              </a:lnSpc>
            </a:pPr>
            <a:r>
              <a:rPr lang="en-US" dirty="0">
                <a:solidFill>
                  <a:srgbClr val="0070C0"/>
                </a:solidFill>
              </a:rPr>
              <a:t>A prototyping tool that allows users to analyze their code and determine the costs and benefits of adding various threading models on Intel processors.</a:t>
            </a:r>
          </a:p>
          <a:p>
            <a:pPr lvl="1">
              <a:lnSpc>
                <a:spcPct val="100000"/>
              </a:lnSpc>
            </a:pPr>
            <a:r>
              <a:rPr lang="en-US" dirty="0">
                <a:solidFill>
                  <a:srgbClr val="0070C0"/>
                </a:solidFill>
              </a:rPr>
              <a:t>Works on code written in C, C++, and Fortran.</a:t>
            </a:r>
          </a:p>
          <a:p>
            <a:pPr lvl="1">
              <a:lnSpc>
                <a:spcPct val="100000"/>
              </a:lnSpc>
            </a:pPr>
            <a:r>
              <a:rPr lang="en-US" dirty="0">
                <a:solidFill>
                  <a:srgbClr val="0070C0"/>
                </a:solidFill>
              </a:rPr>
              <a:t>Can model parallelism using </a:t>
            </a:r>
            <a:r>
              <a:rPr lang="en-US" dirty="0" err="1">
                <a:solidFill>
                  <a:srgbClr val="0070C0"/>
                </a:solidFill>
              </a:rPr>
              <a:t>OpenMP</a:t>
            </a:r>
            <a:r>
              <a:rPr lang="en-US" dirty="0">
                <a:solidFill>
                  <a:srgbClr val="0070C0"/>
                </a:solidFill>
              </a:rPr>
              <a:t>, Intel Thread Building Blocks, and Intel </a:t>
            </a:r>
            <a:r>
              <a:rPr lang="en-US" dirty="0" err="1">
                <a:solidFill>
                  <a:srgbClr val="0070C0"/>
                </a:solidFill>
              </a:rPr>
              <a:t>Cilk</a:t>
            </a:r>
            <a:r>
              <a:rPr lang="en-US" dirty="0">
                <a:solidFill>
                  <a:srgbClr val="0070C0"/>
                </a:solidFill>
              </a:rPr>
              <a:t> Plus</a:t>
            </a:r>
          </a:p>
          <a:p>
            <a:pPr lvl="1">
              <a:lnSpc>
                <a:spcPct val="100000"/>
              </a:lnSpc>
            </a:pPr>
            <a:r>
              <a:rPr lang="en-US" dirty="0">
                <a:solidFill>
                  <a:srgbClr val="0070C0"/>
                </a:solidFill>
              </a:rPr>
              <a:t>Provide guidance to help codes get better vectorization, which is becoming increasingly important with wide vector units in modern processors.</a:t>
            </a:r>
          </a:p>
          <a:p>
            <a:pPr>
              <a:lnSpc>
                <a:spcPct val="100000"/>
              </a:lnSpc>
            </a:pPr>
            <a:r>
              <a:rPr lang="en-US" dirty="0">
                <a:solidFill>
                  <a:srgbClr val="0070C0"/>
                </a:solidFill>
              </a:rPr>
              <a:t>A graphical user interface (GUI)</a:t>
            </a:r>
          </a:p>
          <a:p>
            <a:pPr lvl="1">
              <a:lnSpc>
                <a:spcPct val="100000"/>
              </a:lnSpc>
            </a:pPr>
            <a:r>
              <a:rPr lang="en-US" dirty="0">
                <a:solidFill>
                  <a:srgbClr val="0070C0"/>
                </a:solidFill>
              </a:rPr>
              <a:t>Accessed with the </a:t>
            </a:r>
            <a:r>
              <a:rPr lang="en-US" dirty="0" err="1">
                <a:solidFill>
                  <a:srgbClr val="0070C0"/>
                </a:solidFill>
              </a:rPr>
              <a:t>advixe-gui</a:t>
            </a:r>
            <a:endParaRPr lang="en-US" dirty="0">
              <a:solidFill>
                <a:srgbClr val="0070C0"/>
              </a:solidFill>
            </a:endParaRPr>
          </a:p>
          <a:p>
            <a:pPr lvl="2">
              <a:lnSpc>
                <a:spcPct val="100000"/>
              </a:lnSpc>
            </a:pPr>
            <a:r>
              <a:rPr lang="en-US" dirty="0">
                <a:solidFill>
                  <a:srgbClr val="0070C0"/>
                </a:solidFill>
              </a:rPr>
              <a:t>Begin by creating a new project, entering the executable path and arguments, and setting other options. Once the Advisor project is created, run through the threading and/or vectorization workflows</a:t>
            </a:r>
          </a:p>
          <a:p>
            <a:pPr>
              <a:lnSpc>
                <a:spcPct val="100000"/>
              </a:lnSpc>
            </a:pPr>
            <a:r>
              <a:rPr lang="en-US" dirty="0">
                <a:solidFill>
                  <a:srgbClr val="0070C0"/>
                </a:solidFill>
              </a:rPr>
              <a:t>A command line (CL) interface </a:t>
            </a:r>
          </a:p>
          <a:p>
            <a:pPr lvl="1">
              <a:lnSpc>
                <a:spcPct val="100000"/>
              </a:lnSpc>
            </a:pPr>
            <a:r>
              <a:rPr lang="en-US" dirty="0">
                <a:solidFill>
                  <a:srgbClr val="0070C0"/>
                </a:solidFill>
              </a:rPr>
              <a:t>Accessed with the </a:t>
            </a:r>
            <a:r>
              <a:rPr lang="en-US" dirty="0" err="1">
                <a:solidFill>
                  <a:srgbClr val="0070C0"/>
                </a:solidFill>
              </a:rPr>
              <a:t>advixe</a:t>
            </a:r>
            <a:r>
              <a:rPr lang="en-US" dirty="0">
                <a:solidFill>
                  <a:srgbClr val="0070C0"/>
                </a:solidFill>
              </a:rPr>
              <a:t>-cl commands. </a:t>
            </a:r>
          </a:p>
          <a:p>
            <a:pPr lvl="2">
              <a:lnSpc>
                <a:spcPct val="100000"/>
              </a:lnSpc>
            </a:pPr>
            <a:r>
              <a:rPr lang="en-US" dirty="0">
                <a:solidFill>
                  <a:srgbClr val="0070C0"/>
                </a:solidFill>
              </a:rPr>
              <a:t>Command line can be available on</a:t>
            </a:r>
            <a:r>
              <a:rPr lang="en-US" b="1" dirty="0">
                <a:solidFill>
                  <a:srgbClr val="0070C0"/>
                </a:solidFill>
              </a:rPr>
              <a:t> </a:t>
            </a:r>
            <a:r>
              <a:rPr lang="en-US" b="1" dirty="0" err="1">
                <a:solidFill>
                  <a:srgbClr val="0070C0"/>
                </a:solidFill>
              </a:rPr>
              <a:t>DevCloud</a:t>
            </a:r>
            <a:r>
              <a:rPr lang="en-US" dirty="0">
                <a:solidFill>
                  <a:srgbClr val="0070C0"/>
                </a:solidFill>
              </a:rPr>
              <a:t>.</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
        <p:nvSpPr>
          <p:cNvPr id="6" name="Oval 5"/>
          <p:cNvSpPr/>
          <p:nvPr/>
        </p:nvSpPr>
        <p:spPr>
          <a:xfrm>
            <a:off x="1055077" y="4798646"/>
            <a:ext cx="4009292" cy="445478"/>
          </a:xfrm>
          <a:prstGeom prst="ellipse">
            <a:avLst/>
          </a:prstGeom>
          <a:noFill/>
          <a:ln w="28575">
            <a:solidFill>
              <a:srgbClr val="BA04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675" y="1884973"/>
            <a:ext cx="5791200" cy="4351338"/>
          </a:xfrm>
        </p:spPr>
        <p:txBody>
          <a:bodyPr>
            <a:normAutofit/>
          </a:bodyPr>
          <a:lstStyle/>
          <a:p>
            <a:r>
              <a:rPr lang="en-US" dirty="0">
                <a:solidFill>
                  <a:srgbClr val="0070C0"/>
                </a:solidFill>
              </a:rPr>
              <a:t>Intel </a:t>
            </a:r>
            <a:r>
              <a:rPr lang="en-US" dirty="0" err="1">
                <a:solidFill>
                  <a:srgbClr val="0070C0"/>
                </a:solidFill>
              </a:rPr>
              <a:t>Vtune</a:t>
            </a:r>
            <a:endParaRPr lang="en-US" dirty="0">
              <a:solidFill>
                <a:srgbClr val="0070C0"/>
              </a:solidFill>
            </a:endParaRPr>
          </a:p>
          <a:p>
            <a:endParaRPr lang="en-US" dirty="0">
              <a:solidFill>
                <a:srgbClr val="0070C0"/>
              </a:solidFill>
            </a:endParaRPr>
          </a:p>
          <a:p>
            <a:pPr lvl="1">
              <a:lnSpc>
                <a:spcPct val="100000"/>
              </a:lnSpc>
            </a:pPr>
            <a:r>
              <a:rPr lang="en-US" dirty="0">
                <a:solidFill>
                  <a:srgbClr val="0070C0"/>
                </a:solidFill>
              </a:rPr>
              <a:t>What’s your cache hit ratio?</a:t>
            </a:r>
          </a:p>
          <a:p>
            <a:pPr lvl="1">
              <a:lnSpc>
                <a:spcPct val="100000"/>
              </a:lnSpc>
            </a:pPr>
            <a:r>
              <a:rPr lang="en-US" dirty="0">
                <a:solidFill>
                  <a:srgbClr val="0070C0"/>
                </a:solidFill>
                <a:sym typeface="Arial"/>
              </a:rPr>
              <a:t>Which loop/function is consuming most time overall?(bottom-up)</a:t>
            </a:r>
          </a:p>
          <a:p>
            <a:pPr lvl="1">
              <a:lnSpc>
                <a:spcPct val="100000"/>
              </a:lnSpc>
            </a:pPr>
            <a:r>
              <a:rPr lang="en-US" dirty="0">
                <a:solidFill>
                  <a:srgbClr val="0070C0"/>
                </a:solidFill>
                <a:sym typeface="Arial"/>
              </a:rPr>
              <a:t>Are you stalling often? IPC?</a:t>
            </a:r>
          </a:p>
          <a:p>
            <a:pPr lvl="1">
              <a:lnSpc>
                <a:spcPct val="100000"/>
              </a:lnSpc>
            </a:pPr>
            <a:r>
              <a:rPr lang="en-US" dirty="0">
                <a:solidFill>
                  <a:srgbClr val="0070C0"/>
                </a:solidFill>
                <a:sym typeface="Arial"/>
              </a:rPr>
              <a:t>Are you keeping all the threads busy?</a:t>
            </a:r>
          </a:p>
          <a:p>
            <a:pPr lvl="1">
              <a:lnSpc>
                <a:spcPct val="100000"/>
              </a:lnSpc>
            </a:pPr>
            <a:r>
              <a:rPr lang="en-US" dirty="0">
                <a:solidFill>
                  <a:srgbClr val="0070C0"/>
                </a:solidFill>
                <a:sym typeface="Arial"/>
              </a:rPr>
              <a:t>Are you hitting remote NUMA?</a:t>
            </a:r>
          </a:p>
          <a:p>
            <a:pPr lvl="1">
              <a:lnSpc>
                <a:spcPct val="100000"/>
              </a:lnSpc>
            </a:pPr>
            <a:r>
              <a:rPr lang="en-US" dirty="0">
                <a:solidFill>
                  <a:srgbClr val="0070C0"/>
                </a:solidFill>
                <a:sym typeface="Arial"/>
              </a:rPr>
              <a:t>When do you maximize your BW?</a:t>
            </a:r>
          </a:p>
          <a:p>
            <a:pPr lvl="1"/>
            <a:endParaRPr lang="en-US" sz="2800" dirty="0">
              <a:solidFill>
                <a:srgbClr val="0070C0"/>
              </a:solidFill>
              <a:sym typeface="Arial"/>
            </a:endParaRPr>
          </a:p>
          <a:p>
            <a:pPr lvl="1"/>
            <a:endParaRPr lang="en-US" sz="2800" dirty="0">
              <a:solidFill>
                <a:srgbClr val="0070C0"/>
              </a:solidFill>
            </a:endParaRPr>
          </a:p>
          <a:p>
            <a:pPr lvl="1"/>
            <a:endParaRPr lang="en-US" sz="2800" dirty="0">
              <a:solidFill>
                <a:srgbClr val="0070C0"/>
              </a:solidFill>
            </a:endParaRPr>
          </a:p>
          <a:p>
            <a:endParaRPr lang="en-US" dirty="0">
              <a:solidFill>
                <a:srgbClr val="0070C0"/>
              </a:solidFill>
            </a:endParaRPr>
          </a:p>
        </p:txBody>
      </p:sp>
      <p:sp>
        <p:nvSpPr>
          <p:cNvPr id="4" name="Google Shape;99;p2">
            <a:extLst>
              <a:ext uri="{FF2B5EF4-FFF2-40B4-BE49-F238E27FC236}">
                <a16:creationId xmlns:a16="http://schemas.microsoft.com/office/drawing/2014/main" id="{635F777F-379E-4538-A6C4-5A1AD0DE3E88}"/>
              </a:ext>
            </a:extLst>
          </p:cNvPr>
          <p:cNvSpPr txBox="1">
            <a:spLocks noGrp="1"/>
          </p:cNvSpPr>
          <p:nvPr>
            <p:ph type="title"/>
          </p:nvPr>
        </p:nvSpPr>
        <p:spPr>
          <a:xfrm>
            <a:off x="189781" y="357310"/>
            <a:ext cx="118181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rgbClr val="2F5496"/>
              </a:buClr>
              <a:buSzPts val="4400"/>
              <a:buFont typeface="Arial"/>
              <a:buNone/>
            </a:pPr>
            <a:r>
              <a:rPr lang="en-US" b="1" dirty="0">
                <a:solidFill>
                  <a:srgbClr val="2F5496"/>
                </a:solidFill>
                <a:latin typeface="Arial"/>
                <a:cs typeface="Arial"/>
                <a:sym typeface="Arial"/>
              </a:rPr>
              <a:t>When do you use Intel </a:t>
            </a:r>
            <a:r>
              <a:rPr lang="en-US" b="1" dirty="0" err="1">
                <a:solidFill>
                  <a:srgbClr val="2F5496"/>
                </a:solidFill>
                <a:latin typeface="Arial"/>
                <a:cs typeface="Arial"/>
                <a:sym typeface="Arial"/>
              </a:rPr>
              <a:t>Vtune</a:t>
            </a:r>
            <a:r>
              <a:rPr lang="en-US" b="1" dirty="0">
                <a:solidFill>
                  <a:srgbClr val="2F5496"/>
                </a:solidFill>
                <a:latin typeface="Arial"/>
                <a:cs typeface="Arial"/>
                <a:sym typeface="Arial"/>
              </a:rPr>
              <a:t> VS Advisor?</a:t>
            </a:r>
            <a:endParaRPr dirty="0"/>
          </a:p>
        </p:txBody>
      </p:sp>
      <p:cxnSp>
        <p:nvCxnSpPr>
          <p:cNvPr id="5" name="Google Shape;102;p2">
            <a:extLst>
              <a:ext uri="{FF2B5EF4-FFF2-40B4-BE49-F238E27FC236}">
                <a16:creationId xmlns:a16="http://schemas.microsoft.com/office/drawing/2014/main" id="{399017B4-4549-4C24-9589-28BD24B72507}"/>
              </a:ext>
            </a:extLst>
          </p:cNvPr>
          <p:cNvCxnSpPr/>
          <p:nvPr/>
        </p:nvCxnSpPr>
        <p:spPr>
          <a:xfrm flipV="1">
            <a:off x="379562" y="1425999"/>
            <a:ext cx="10974238" cy="40492"/>
          </a:xfrm>
          <a:prstGeom prst="straightConnector1">
            <a:avLst/>
          </a:prstGeom>
          <a:noFill/>
          <a:ln w="38100" cap="flat" cmpd="sng">
            <a:solidFill>
              <a:schemeClr val="accent4"/>
            </a:solidFill>
            <a:prstDash val="solid"/>
            <a:miter lim="800000"/>
            <a:headEnd type="none" w="sm" len="sm"/>
            <a:tailEnd type="none" w="sm" len="sm"/>
          </a:ln>
        </p:spPr>
      </p:cxnSp>
      <p:sp>
        <p:nvSpPr>
          <p:cNvPr id="7" name="Content Placeholder 2"/>
          <p:cNvSpPr txBox="1">
            <a:spLocks/>
          </p:cNvSpPr>
          <p:nvPr/>
        </p:nvSpPr>
        <p:spPr>
          <a:xfrm>
            <a:off x="6734436" y="1884973"/>
            <a:ext cx="52735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70C0"/>
                </a:solidFill>
              </a:rPr>
              <a:t>Intel Advisor</a:t>
            </a:r>
          </a:p>
          <a:p>
            <a:endParaRPr lang="en-US" dirty="0">
              <a:solidFill>
                <a:srgbClr val="0070C0"/>
              </a:solidFill>
            </a:endParaRPr>
          </a:p>
          <a:p>
            <a:pPr lvl="1">
              <a:lnSpc>
                <a:spcPct val="100000"/>
              </a:lnSpc>
            </a:pPr>
            <a:r>
              <a:rPr lang="en-US" dirty="0">
                <a:solidFill>
                  <a:srgbClr val="0070C0"/>
                </a:solidFill>
              </a:rPr>
              <a:t>Which </a:t>
            </a:r>
            <a:r>
              <a:rPr lang="en-US" dirty="0" err="1">
                <a:solidFill>
                  <a:srgbClr val="0070C0"/>
                </a:solidFill>
              </a:rPr>
              <a:t>wevtor</a:t>
            </a:r>
            <a:r>
              <a:rPr lang="en-US" dirty="0">
                <a:solidFill>
                  <a:srgbClr val="0070C0"/>
                </a:solidFill>
              </a:rPr>
              <a:t> ISA are you using?</a:t>
            </a:r>
          </a:p>
          <a:p>
            <a:pPr lvl="1">
              <a:lnSpc>
                <a:spcPct val="100000"/>
              </a:lnSpc>
            </a:pPr>
            <a:r>
              <a:rPr lang="en-US" dirty="0">
                <a:solidFill>
                  <a:srgbClr val="0070C0"/>
                </a:solidFill>
              </a:rPr>
              <a:t>Flow of execution (</a:t>
            </a:r>
            <a:r>
              <a:rPr lang="en-US" dirty="0" err="1">
                <a:solidFill>
                  <a:srgbClr val="0070C0"/>
                </a:solidFill>
              </a:rPr>
              <a:t>callstacks</a:t>
            </a:r>
            <a:r>
              <a:rPr lang="en-US" dirty="0">
                <a:solidFill>
                  <a:srgbClr val="0070C0"/>
                </a:solidFill>
              </a:rPr>
              <a:t>)</a:t>
            </a:r>
          </a:p>
          <a:p>
            <a:pPr lvl="1">
              <a:lnSpc>
                <a:spcPct val="100000"/>
              </a:lnSpc>
            </a:pPr>
            <a:r>
              <a:rPr lang="en-US" dirty="0">
                <a:solidFill>
                  <a:srgbClr val="0070C0"/>
                </a:solidFill>
              </a:rPr>
              <a:t>What is your vectorization efficiency?</a:t>
            </a:r>
          </a:p>
          <a:p>
            <a:pPr lvl="1">
              <a:lnSpc>
                <a:spcPct val="100000"/>
              </a:lnSpc>
            </a:pPr>
            <a:r>
              <a:rPr lang="en-US" dirty="0">
                <a:solidFill>
                  <a:srgbClr val="0070C0"/>
                </a:solidFill>
              </a:rPr>
              <a:t>Can you safely force vectorization?</a:t>
            </a:r>
          </a:p>
          <a:p>
            <a:pPr lvl="1">
              <a:lnSpc>
                <a:spcPct val="100000"/>
              </a:lnSpc>
            </a:pPr>
            <a:r>
              <a:rPr lang="en-US" dirty="0" err="1">
                <a:solidFill>
                  <a:srgbClr val="0070C0"/>
                </a:solidFill>
              </a:rPr>
              <a:t>Inlining</a:t>
            </a:r>
            <a:r>
              <a:rPr lang="en-US" dirty="0">
                <a:solidFill>
                  <a:srgbClr val="0070C0"/>
                </a:solidFill>
              </a:rPr>
              <a:t>? Data type conversion?</a:t>
            </a:r>
          </a:p>
          <a:p>
            <a:pPr lvl="1">
              <a:lnSpc>
                <a:spcPct val="100000"/>
              </a:lnSpc>
            </a:pPr>
            <a:r>
              <a:rPr lang="en-US" dirty="0">
                <a:solidFill>
                  <a:srgbClr val="0070C0"/>
                </a:solidFill>
              </a:rPr>
              <a:t>Roofline</a:t>
            </a:r>
          </a:p>
          <a:p>
            <a:pPr lvl="1"/>
            <a:endParaRPr lang="en-US" dirty="0">
              <a:solidFill>
                <a:srgbClr val="0070C0"/>
              </a:solidFill>
            </a:endParaRPr>
          </a:p>
          <a:p>
            <a:pPr lvl="1"/>
            <a:endParaRPr lang="en-US" dirty="0">
              <a:solidFill>
                <a:srgbClr val="0070C0"/>
              </a:solidFill>
            </a:endParaRPr>
          </a:p>
          <a:p>
            <a:endParaRPr lang="en-US" dirty="0"/>
          </a:p>
        </p:txBody>
      </p:sp>
    </p:spTree>
    <p:extLst>
      <p:ext uri="{BB962C8B-B14F-4D97-AF65-F5344CB8AC3E}">
        <p14:creationId xmlns:p14="http://schemas.microsoft.com/office/powerpoint/2010/main" val="6107592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Questions</a:t>
            </a:r>
          </a:p>
        </p:txBody>
      </p:sp>
      <p:sp>
        <p:nvSpPr>
          <p:cNvPr id="3" name="Content Placeholder 2">
            <a:extLst>
              <a:ext uri="{FF2B5EF4-FFF2-40B4-BE49-F238E27FC236}">
                <a16:creationId xmlns:a16="http://schemas.microsoft.com/office/drawing/2014/main" id="{D51229DC-CC6A-4C23-B272-509EA89EB94B}"/>
              </a:ext>
            </a:extLst>
          </p:cNvPr>
          <p:cNvSpPr>
            <a:spLocks noGrp="1"/>
          </p:cNvSpPr>
          <p:nvPr>
            <p:ph idx="1"/>
          </p:nvPr>
        </p:nvSpPr>
        <p:spPr/>
        <p:txBody>
          <a:bodyPr>
            <a:normAutofit/>
          </a:bodyPr>
          <a:lstStyle/>
          <a:p>
            <a:pPr marL="0" indent="0" algn="ctr">
              <a:buNone/>
            </a:pPr>
            <a:endParaRPr lang="en-US" sz="3200" dirty="0">
              <a:solidFill>
                <a:srgbClr val="002060"/>
              </a:solidFill>
              <a:latin typeface="Arial" panose="020B0604020202020204" pitchFamily="34" charset="0"/>
              <a:cs typeface="Arial" panose="020B0604020202020204" pitchFamily="34" charset="0"/>
            </a:endParaRPr>
          </a:p>
          <a:p>
            <a:pPr marL="0" indent="0" algn="ctr">
              <a:buNone/>
            </a:pPr>
            <a:r>
              <a:rPr lang="en-US" sz="3200" dirty="0">
                <a:solidFill>
                  <a:srgbClr val="002060"/>
                </a:solidFill>
                <a:latin typeface="Arial" panose="020B0604020202020204" pitchFamily="34" charset="0"/>
                <a:cs typeface="Arial" panose="020B0604020202020204" pitchFamily="34" charset="0"/>
              </a:rPr>
              <a:t>Thank you!</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64</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200" y="1540299"/>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7" name="Picture 6">
            <a:extLst>
              <a:ext uri="{FF2B5EF4-FFF2-40B4-BE49-F238E27FC236}">
                <a16:creationId xmlns:a16="http://schemas.microsoft.com/office/drawing/2014/main" id="{E0214D9C-BFCF-4FCA-8CCC-4CDFAD47F0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2974" y="3251403"/>
            <a:ext cx="2746052" cy="2746052"/>
          </a:xfrm>
          <a:prstGeom prst="rect">
            <a:avLst/>
          </a:prstGeom>
        </p:spPr>
      </p:pic>
    </p:spTree>
    <p:extLst>
      <p:ext uri="{BB962C8B-B14F-4D97-AF65-F5344CB8AC3E}">
        <p14:creationId xmlns:p14="http://schemas.microsoft.com/office/powerpoint/2010/main" val="206428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Examples problems that PA can help solve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7</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258216" y="983082"/>
            <a:ext cx="7651322" cy="5488117"/>
          </a:xfrm>
          <a:prstGeom prst="rect">
            <a:avLst/>
          </a:prstGeom>
        </p:spPr>
      </p:pic>
    </p:spTree>
    <p:extLst>
      <p:ext uri="{BB962C8B-B14F-4D97-AF65-F5344CB8AC3E}">
        <p14:creationId xmlns:p14="http://schemas.microsoft.com/office/powerpoint/2010/main" val="217383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Examples problems that PA can help solve</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8</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1258571" y="985040"/>
            <a:ext cx="8691892" cy="5398540"/>
          </a:xfrm>
          <a:prstGeom prst="rect">
            <a:avLst/>
          </a:prstGeom>
        </p:spPr>
      </p:pic>
    </p:spTree>
    <p:extLst>
      <p:ext uri="{BB962C8B-B14F-4D97-AF65-F5344CB8AC3E}">
        <p14:creationId xmlns:p14="http://schemas.microsoft.com/office/powerpoint/2010/main" val="210522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FA50-5B70-4019-97B6-C1CF44C58C53}"/>
              </a:ext>
            </a:extLst>
          </p:cNvPr>
          <p:cNvSpPr>
            <a:spLocks noGrp="1"/>
          </p:cNvSpPr>
          <p:nvPr>
            <p:ph type="title"/>
          </p:nvPr>
        </p:nvSpPr>
        <p:spPr>
          <a:xfrm>
            <a:off x="838199" y="0"/>
            <a:ext cx="10515600" cy="926123"/>
          </a:xfrm>
        </p:spPr>
        <p:txBody>
          <a:bodyPr>
            <a:norm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What is involved in PA?</a:t>
            </a:r>
          </a:p>
        </p:txBody>
      </p:sp>
      <p:sp>
        <p:nvSpPr>
          <p:cNvPr id="4" name="Slide Number Placeholder 3">
            <a:extLst>
              <a:ext uri="{FF2B5EF4-FFF2-40B4-BE49-F238E27FC236}">
                <a16:creationId xmlns:a16="http://schemas.microsoft.com/office/drawing/2014/main" id="{441F47B9-835B-4303-A77B-988F04AA2EF8}"/>
              </a:ext>
            </a:extLst>
          </p:cNvPr>
          <p:cNvSpPr>
            <a:spLocks noGrp="1"/>
          </p:cNvSpPr>
          <p:nvPr>
            <p:ph type="sldNum" sz="quarter" idx="12"/>
          </p:nvPr>
        </p:nvSpPr>
        <p:spPr/>
        <p:txBody>
          <a:bodyPr/>
          <a:lstStyle/>
          <a:p>
            <a:fld id="{8D1EF03C-73C5-4635-BEF7-0F44CFDE072E}" type="slidenum">
              <a:rPr lang="en-US" smtClean="0"/>
              <a:t>9</a:t>
            </a:fld>
            <a:endParaRPr lang="en-US"/>
          </a:p>
        </p:txBody>
      </p:sp>
      <p:cxnSp>
        <p:nvCxnSpPr>
          <p:cNvPr id="6" name="Straight Connector 5">
            <a:extLst>
              <a:ext uri="{FF2B5EF4-FFF2-40B4-BE49-F238E27FC236}">
                <a16:creationId xmlns:a16="http://schemas.microsoft.com/office/drawing/2014/main" id="{12CE9020-6EFA-487C-8715-F66B1C975EB0}"/>
              </a:ext>
            </a:extLst>
          </p:cNvPr>
          <p:cNvCxnSpPr>
            <a:cxnSpLocks/>
          </p:cNvCxnSpPr>
          <p:nvPr/>
        </p:nvCxnSpPr>
        <p:spPr>
          <a:xfrm>
            <a:off x="838199" y="926123"/>
            <a:ext cx="10515600" cy="0"/>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943708" y="890560"/>
            <a:ext cx="8927124" cy="5501354"/>
          </a:xfrm>
          <a:prstGeom prst="rect">
            <a:avLst/>
          </a:prstGeom>
        </p:spPr>
      </p:pic>
    </p:spTree>
    <p:extLst>
      <p:ext uri="{BB962C8B-B14F-4D97-AF65-F5344CB8AC3E}">
        <p14:creationId xmlns:p14="http://schemas.microsoft.com/office/powerpoint/2010/main" val="94416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1527</Words>
  <Application>Microsoft Office PowerPoint</Application>
  <PresentationFormat>Widescreen</PresentationFormat>
  <Paragraphs>377</Paragraphs>
  <Slides>64</Slides>
  <Notes>61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PowerPoint Presentation</vt:lpstr>
      <vt:lpstr>Outline</vt:lpstr>
      <vt:lpstr>Outline</vt:lpstr>
      <vt:lpstr>Role of Computing Systems</vt:lpstr>
      <vt:lpstr>Systems Performance Analysis</vt:lpstr>
      <vt:lpstr>How can System Performance Analysis Help?</vt:lpstr>
      <vt:lpstr>Examples problems that PA can help solve</vt:lpstr>
      <vt:lpstr>Examples problems that PA can help solve</vt:lpstr>
      <vt:lpstr>What is involved in PA?</vt:lpstr>
      <vt:lpstr>Outline</vt:lpstr>
      <vt:lpstr>Basic Terms</vt:lpstr>
      <vt:lpstr>Definitions</vt:lpstr>
      <vt:lpstr>Steps in Performance Analysis</vt:lpstr>
      <vt:lpstr>Steps in Performance Analysis</vt:lpstr>
      <vt:lpstr>Steps in Performance Analysis</vt:lpstr>
      <vt:lpstr>Outline</vt:lpstr>
      <vt:lpstr>Outcome for Any Service</vt:lpstr>
      <vt:lpstr>Notations of Performance</vt:lpstr>
      <vt:lpstr>Metrics in Multi-User System</vt:lpstr>
      <vt:lpstr>Commonly Used Performance Metrics</vt:lpstr>
      <vt:lpstr>Response Time</vt:lpstr>
      <vt:lpstr>Productivity-related Metrics</vt:lpstr>
      <vt:lpstr>Productivity-related Metrics</vt:lpstr>
      <vt:lpstr>Productivity-related Metrics</vt:lpstr>
      <vt:lpstr>Why Focusing on Memory?</vt:lpstr>
      <vt:lpstr>DRAM Frequency and Channel</vt:lpstr>
      <vt:lpstr>Memory Analysis</vt:lpstr>
      <vt:lpstr>Reliability and Availability Metrics</vt:lpstr>
      <vt:lpstr>Ratio Games</vt:lpstr>
      <vt:lpstr>Ratio Games - example</vt:lpstr>
      <vt:lpstr>Ratio Games - example</vt:lpstr>
      <vt:lpstr>Ratio Games - example</vt:lpstr>
      <vt:lpstr>Ratio Games - example</vt:lpstr>
      <vt:lpstr>Outline</vt:lpstr>
      <vt:lpstr>Evaluation Techniques</vt:lpstr>
      <vt:lpstr>Tracing a Real System</vt:lpstr>
      <vt:lpstr>Measuring a Prototype</vt:lpstr>
      <vt:lpstr>System Simulation</vt:lpstr>
      <vt:lpstr>System Modeling</vt:lpstr>
      <vt:lpstr>3 Rules of Validation</vt:lpstr>
      <vt:lpstr>Outline</vt:lpstr>
      <vt:lpstr>Terminology</vt:lpstr>
      <vt:lpstr>Benchmarks Characteristics</vt:lpstr>
      <vt:lpstr>Workloads</vt:lpstr>
      <vt:lpstr>Outline</vt:lpstr>
      <vt:lpstr>Types of Variables</vt:lpstr>
      <vt:lpstr>Guidelines for Good Charts</vt:lpstr>
      <vt:lpstr>Guidelines for Good Charts</vt:lpstr>
      <vt:lpstr>Guidelines for Good Charts</vt:lpstr>
      <vt:lpstr>Minimize Ink</vt:lpstr>
      <vt:lpstr>Common Mistakes</vt:lpstr>
      <vt:lpstr>Common Mistakes</vt:lpstr>
      <vt:lpstr>Common Mistakes</vt:lpstr>
      <vt:lpstr>Outline</vt:lpstr>
      <vt:lpstr>Modern Computers System</vt:lpstr>
      <vt:lpstr>Categorizing the level of abstractions</vt:lpstr>
      <vt:lpstr>Popular Tools</vt:lpstr>
      <vt:lpstr>Dstat</vt:lpstr>
      <vt:lpstr>Perf and Intel PCM</vt:lpstr>
      <vt:lpstr>MICA</vt:lpstr>
      <vt:lpstr>Intel Vtune</vt:lpstr>
      <vt:lpstr>Intel Advisor</vt:lpstr>
      <vt:lpstr>When do you use Intel Vtune VS Advisor?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Computer Systems</dc:title>
  <dc:creator>user</dc:creator>
  <cp:lastModifiedBy>Najme</cp:lastModifiedBy>
  <cp:revision>51</cp:revision>
  <dcterms:created xsi:type="dcterms:W3CDTF">2019-04-01T20:34:49Z</dcterms:created>
  <dcterms:modified xsi:type="dcterms:W3CDTF">2020-08-13T18:11:52Z</dcterms:modified>
</cp:coreProperties>
</file>