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8" r:id="rId14"/>
    <p:sldId id="279" r:id="rId15"/>
    <p:sldId id="280" r:id="rId16"/>
    <p:sldId id="281" r:id="rId17"/>
    <p:sldId id="284" r:id="rId18"/>
    <p:sldId id="285" r:id="rId19"/>
    <p:sldId id="282" r:id="rId20"/>
    <p:sldId id="283" r:id="rId21"/>
    <p:sldId id="286" r:id="rId22"/>
    <p:sldId id="287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18248-DC1A-4D3D-B79B-3152B0B3C25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4D9D8-D4FA-4352-BD29-4A1EBEEE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25129-78B0-4022-8DFE-FC9BEEDC7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70-711D-4077-A410-B468AB6B0157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EC00-759A-4010-B39C-6F077D9EFE88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2E4-17D9-45B5-9F1C-FA0386B5D491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387-C287-4B21-9D18-8E183A6E4910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01FE-11F2-4B27-BA9B-B3985C5CEE52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7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80C6-F5E8-4804-B3F8-BF7615539741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4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2B-854F-4E1E-8F6E-10FABEB89CF4}" type="datetime1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C9EA-A52F-4CF7-BAA0-E5B160BE09FF}" type="datetime1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36A1-4493-4FDE-84D0-76DB5B442B91}" type="datetime1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89C-9A6B-4CFA-808E-1B22522E5D18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71A5-EFDB-49FF-9681-3B29220FCBFF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506C-BF5D-47A7-8593-86BC864FBA2A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C056-B470-4838-A662-BB066391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2451C63C-6404-4AFB-9DF6-79E8DE2DE71D}"/>
              </a:ext>
            </a:extLst>
          </p:cNvPr>
          <p:cNvSpPr txBox="1">
            <a:spLocks noGrp="1"/>
          </p:cNvSpPr>
          <p:nvPr/>
        </p:nvSpPr>
        <p:spPr>
          <a:xfrm>
            <a:off x="697319" y="314645"/>
            <a:ext cx="10997609" cy="166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rgbClr val="2F5496"/>
              </a:buClr>
              <a:buSzPts val="4000"/>
            </a:pPr>
            <a:r>
              <a:rPr lang="en-US" sz="4000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Implementation of AES in FPGA Hardware  </a:t>
            </a:r>
            <a:endParaRPr sz="4000" b="1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8B01ACB8-A144-4E65-AC3F-F46D206CB059}"/>
              </a:ext>
            </a:extLst>
          </p:cNvPr>
          <p:cNvSpPr txBox="1">
            <a:spLocks noGrp="1"/>
          </p:cNvSpPr>
          <p:nvPr/>
        </p:nvSpPr>
        <p:spPr>
          <a:xfrm>
            <a:off x="784455" y="1744274"/>
            <a:ext cx="10715847" cy="391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Presenters: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Najmeh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Nazari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August 2020</a:t>
            </a:r>
            <a:endParaRPr dirty="0"/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1DDDBD2E-61CB-4398-B4F9-5ACC267B2825}"/>
              </a:ext>
            </a:extLst>
          </p:cNvPr>
          <p:cNvSpPr txBox="1">
            <a:spLocks noGrp="1"/>
          </p:cNvSpPr>
          <p:nvPr/>
        </p:nvSpPr>
        <p:spPr>
          <a:xfrm>
            <a:off x="8757102" y="62749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8" name="Google Shape;92;p1">
            <a:extLst>
              <a:ext uri="{FF2B5EF4-FFF2-40B4-BE49-F238E27FC236}">
                <a16:creationId xmlns:a16="http://schemas.microsoft.com/office/drawing/2014/main" id="{09ED1BA2-D561-47F8-9122-DD8E32F039AA}"/>
              </a:ext>
            </a:extLst>
          </p:cNvPr>
          <p:cNvSpPr/>
          <p:nvPr/>
        </p:nvSpPr>
        <p:spPr>
          <a:xfrm>
            <a:off x="597169" y="217456"/>
            <a:ext cx="11090400" cy="1855800"/>
          </a:xfrm>
          <a:prstGeom prst="rect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3;p1" descr="A close up of a sign&#10;&#10;Description automatically generated">
            <a:extLst>
              <a:ext uri="{FF2B5EF4-FFF2-40B4-BE49-F238E27FC236}">
                <a16:creationId xmlns:a16="http://schemas.microsoft.com/office/drawing/2014/main" id="{B250F4FE-2507-4655-B6B7-50E8785F3A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072" y="5105549"/>
            <a:ext cx="1577778" cy="153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88CCD0F-C120-40E3-B09F-76B5931F71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02" y="5062347"/>
            <a:ext cx="1577778" cy="15777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C2AC7-DBC7-4F6A-A189-2FA22C2A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Exercise : Circuit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Based on the  Pseudocode, determine what functions input and output your design needs (clock, reset, inputs, outputs, control signals, state signals)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93ABA0B-4547-44A2-A6C3-606FFA2F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40" y="3095662"/>
            <a:ext cx="5975196" cy="308130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8A7953-03FE-4335-A02D-F1991135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Exercise : Interface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Define the specification of your design clearly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5A6302-20CA-41DE-A686-11324746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06" y="2505263"/>
            <a:ext cx="7817894" cy="351061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315AB9-65AD-48E0-A97D-7F0BA3DE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Exercise : Block diagram of the Datapath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52082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Based on the  Pseudocode, decide what functions you need in your data path (counter, comparator, shifter, multiplier, adder, … )</a:t>
            </a:r>
          </a:p>
          <a:p>
            <a:r>
              <a:rPr lang="en-US" dirty="0">
                <a:solidFill>
                  <a:srgbClr val="0070C0"/>
                </a:solidFill>
              </a:rPr>
              <a:t>Determine the control and status signals that you need to control the functionality of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BEC4F03-F0A1-4691-9A64-9264C3C1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937" y="1762047"/>
            <a:ext cx="6314364" cy="43808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2BBDE-A5AA-45E7-B4AF-472638D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Exercise : Interface with the division into</a:t>
            </a:r>
            <a:b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</a:br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the Datapath and Controller</a:t>
            </a:r>
            <a:b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</a:br>
            <a:endParaRPr lang="en-US" b="1" dirty="0">
              <a:solidFill>
                <a:srgbClr val="2F5496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7954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Connect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r>
              <a:rPr lang="en-US" dirty="0">
                <a:solidFill>
                  <a:srgbClr val="0070C0"/>
                </a:solidFill>
              </a:rPr>
              <a:t> to controller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8E04428-97DC-4351-8CB8-8E94DA2B7709}"/>
              </a:ext>
            </a:extLst>
          </p:cNvPr>
          <p:cNvGrpSpPr/>
          <p:nvPr/>
        </p:nvGrpSpPr>
        <p:grpSpPr>
          <a:xfrm>
            <a:off x="4562694" y="1883229"/>
            <a:ext cx="7356351" cy="4838246"/>
            <a:chOff x="290945" y="1825625"/>
            <a:chExt cx="7356351" cy="48382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EC0170-C447-46CD-970B-CCDF790B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45" y="1825625"/>
              <a:ext cx="7356351" cy="483824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855D05-1756-4EAC-92F3-58BC67757CB7}"/>
                </a:ext>
              </a:extLst>
            </p:cNvPr>
            <p:cNvSpPr/>
            <p:nvPr/>
          </p:nvSpPr>
          <p:spPr>
            <a:xfrm>
              <a:off x="6796586" y="5972246"/>
              <a:ext cx="445827" cy="409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E50F-E9C5-4B95-A3C9-A567153C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Timing Analysis- Critical Path</a:t>
            </a:r>
            <a:b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</a:br>
            <a:endParaRPr lang="en-US" b="1" dirty="0">
              <a:solidFill>
                <a:srgbClr val="2F5496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3855D05-1756-4EAC-92F3-58BC67757CB7}"/>
              </a:ext>
            </a:extLst>
          </p:cNvPr>
          <p:cNvSpPr/>
          <p:nvPr/>
        </p:nvSpPr>
        <p:spPr>
          <a:xfrm>
            <a:off x="8871045" y="6018663"/>
            <a:ext cx="445827" cy="40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DF779-6032-4909-9115-731D6410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333"/>
            <a:ext cx="8106357" cy="461176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E9B7D8-1662-44EE-BDC2-A2485028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Setup &amp; Hold Time of a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57F4B7C-DE17-4036-B304-892FAC1E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18" y="1638182"/>
            <a:ext cx="6875722" cy="491836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4547F4-D63C-42D4-B30C-1628326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0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Elements used in ASM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4547F4-D63C-42D4-B30C-1628326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E17FB-8130-4798-9FAA-0323CFFD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16" y="1609760"/>
            <a:ext cx="7065093" cy="49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ASM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4547F4-D63C-42D4-B30C-1628326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84E93-99F6-4865-8922-61C5048B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41" y="1541373"/>
            <a:ext cx="7838989" cy="48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3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ASM Chart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Difference between a regular flowchart and an ASM chart: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Transition governed by </a:t>
            </a:r>
            <a:r>
              <a:rPr lang="en-US" dirty="0">
                <a:solidFill>
                  <a:srgbClr val="FF0000"/>
                </a:solidFill>
              </a:rPr>
              <a:t>clock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Transition occurs between ASM blocks</a:t>
            </a:r>
          </a:p>
          <a:p>
            <a:r>
              <a:rPr lang="en-US" dirty="0">
                <a:solidFill>
                  <a:srgbClr val="0070C0"/>
                </a:solidFill>
              </a:rPr>
              <a:t>Basic rules: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For a given input combination, there is </a:t>
            </a:r>
            <a:r>
              <a:rPr lang="en-US" dirty="0">
                <a:solidFill>
                  <a:srgbClr val="FF0000"/>
                </a:solidFill>
              </a:rPr>
              <a:t>one unique exit path </a:t>
            </a:r>
            <a:r>
              <a:rPr lang="en-US" dirty="0">
                <a:solidFill>
                  <a:srgbClr val="0070C0"/>
                </a:solidFill>
              </a:rPr>
              <a:t>from the current ASM block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Any </a:t>
            </a:r>
            <a:r>
              <a:rPr lang="en-US" dirty="0">
                <a:solidFill>
                  <a:srgbClr val="FF0000"/>
                </a:solidFill>
              </a:rPr>
              <a:t>closed loop </a:t>
            </a:r>
            <a:r>
              <a:rPr lang="en-US" dirty="0">
                <a:solidFill>
                  <a:srgbClr val="0070C0"/>
                </a:solidFill>
              </a:rPr>
              <a:t>in an ASM chart must include </a:t>
            </a:r>
            <a:r>
              <a:rPr lang="en-US" dirty="0">
                <a:solidFill>
                  <a:srgbClr val="FF0000"/>
                </a:solidFill>
              </a:rPr>
              <a:t>a state box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4547F4-D63C-42D4-B30C-1628326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Example :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4547F4-D63C-42D4-B30C-1628326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869D1-AE8E-49E9-A81D-BE7A6104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35" y="1763542"/>
            <a:ext cx="4931282" cy="43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635F777F-379E-4538-A6C4-5A1AD0DE3E88}"/>
              </a:ext>
            </a:extLst>
          </p:cNvPr>
          <p:cNvSpPr txBox="1">
            <a:spLocks noGrp="1"/>
          </p:cNvSpPr>
          <p:nvPr/>
        </p:nvSpPr>
        <p:spPr>
          <a:xfrm>
            <a:off x="838200" y="2430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474050CA-3773-4358-A0EC-970769400BB0}"/>
              </a:ext>
            </a:extLst>
          </p:cNvPr>
          <p:cNvSpPr txBox="1">
            <a:spLocks noGrp="1"/>
          </p:cNvSpPr>
          <p:nvPr/>
        </p:nvSpPr>
        <p:spPr>
          <a:xfrm>
            <a:off x="933450" y="1652465"/>
            <a:ext cx="10658049" cy="473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0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on Advanced Encryption Standard (AES)</a:t>
            </a:r>
          </a:p>
          <a:p>
            <a:pPr lvl="0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RTL Design Methodology</a:t>
            </a:r>
          </a:p>
          <a:p>
            <a:pPr lvl="0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Implementation of AES</a:t>
            </a:r>
          </a:p>
          <a:p>
            <a:pPr lvl="0"/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dirty="0"/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6D00DA4A-0C36-4124-8474-329CAEF91896}"/>
              </a:ext>
            </a:extLst>
          </p:cNvPr>
          <p:cNvSpPr txBox="1">
            <a:spLocks noGrp="1"/>
          </p:cNvSpPr>
          <p:nvPr/>
        </p:nvSpPr>
        <p:spPr>
          <a:xfrm>
            <a:off x="8610600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cxnSp>
        <p:nvCxnSpPr>
          <p:cNvPr id="7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D85AF-11B7-4EAC-81E1-2FC7139A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Example : ASM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4547F4-D63C-42D4-B30C-1628326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43D18-1240-4E47-A10A-778D3B70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253" y="1655928"/>
            <a:ext cx="2192829" cy="47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2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Exercise: Control Unit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51A497E-DC29-4F33-A734-1829080A0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9"/>
          <a:stretch/>
        </p:blipFill>
        <p:spPr>
          <a:xfrm>
            <a:off x="923499" y="1815192"/>
            <a:ext cx="10840615" cy="4349043"/>
          </a:xfrm>
        </p:spPr>
      </p:pic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4547F4-D63C-42D4-B30C-1628326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AES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Check the Pseudocode</a:t>
            </a:r>
          </a:p>
          <a:p>
            <a:r>
              <a:rPr lang="en-US" dirty="0">
                <a:solidFill>
                  <a:srgbClr val="0070C0"/>
                </a:solidFill>
              </a:rPr>
              <a:t>Design Datapath</a:t>
            </a:r>
          </a:p>
          <a:p>
            <a:r>
              <a:rPr lang="en-US" dirty="0">
                <a:solidFill>
                  <a:srgbClr val="0070C0"/>
                </a:solidFill>
              </a:rPr>
              <a:t>Design Control Unit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4547F4-D63C-42D4-B30C-1628326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7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AES Encryption Pseudocode</a:t>
            </a:r>
            <a:b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18" y="1583238"/>
            <a:ext cx="8288593" cy="522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56354-77A4-4B93-AFAF-2EA94955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Symbol</a:t>
            </a:r>
            <a:endParaRPr lang="en-US" dirty="0"/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3" descr="AES_Enc_symbo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58" y="1860746"/>
            <a:ext cx="4758199" cy="464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04A35-6658-4C03-B2A6-04119D77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2F5496"/>
                </a:solidFill>
                <a:latin typeface="Arial"/>
                <a:cs typeface="Arial"/>
                <a:sym typeface="Arial"/>
              </a:rPr>
              <a:t>AES_Enc</a:t>
            </a:r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: Interface with the Division into </a:t>
            </a:r>
            <a:b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</a:br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the </a:t>
            </a:r>
            <a:r>
              <a:rPr lang="en-US" b="1" dirty="0" err="1">
                <a:solidFill>
                  <a:srgbClr val="2F5496"/>
                </a:solidFill>
                <a:latin typeface="Arial"/>
                <a:cs typeface="Arial"/>
                <a:sym typeface="Arial"/>
              </a:rPr>
              <a:t>Datapath</a:t>
            </a:r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 and Controller</a:t>
            </a:r>
            <a:b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     Note: Bold line represents a 128-bit bus unless specified otherwise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70" y="2391495"/>
            <a:ext cx="5378860" cy="40891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D680B-5C38-4BCA-8DF3-EE808F4A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AES </a:t>
            </a:r>
            <a:r>
              <a:rPr lang="en-US" b="1" dirty="0" err="1">
                <a:solidFill>
                  <a:srgbClr val="2F5496"/>
                </a:solidFill>
                <a:latin typeface="Arial"/>
                <a:cs typeface="Arial"/>
                <a:sym typeface="Arial"/>
              </a:rPr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Note: Bold line represents a 128-bit bus unless specified otherwise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31" y="2256943"/>
            <a:ext cx="7932791" cy="41944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1BE1-9E37-410C-859E-AAD35168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1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Round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50" y="17545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Note: Bold line represents a 128-bit bus unless specified otherwise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35" y="2264624"/>
            <a:ext cx="2635167" cy="42736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71F0-56D1-44CD-9F84-46087C78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0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F5496"/>
                </a:solidFill>
                <a:latin typeface="Arial"/>
                <a:cs typeface="Arial"/>
                <a:sym typeface="Arial"/>
              </a:rPr>
              <a:t>KeyUpdate</a:t>
            </a:r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 Block Diagram</a:t>
            </a:r>
            <a:b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806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        Note: All buses are 32-bit wide unless specified otherwise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52" y="2166887"/>
            <a:ext cx="4305799" cy="42466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A318-0638-454F-9FEA-1589E179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3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9479"/>
            <a:ext cx="10515600" cy="61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Bold line represents a 128-bit bus unless specified otherwise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EE2B58-885E-4B30-85A6-0A0FC7F87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/>
          <a:stretch/>
        </p:blipFill>
        <p:spPr>
          <a:xfrm>
            <a:off x="1887940" y="1806548"/>
            <a:ext cx="7109426" cy="40970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4D9C-DCA2-47F2-926B-643A0DB9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Develop the RTL code of AES. </a:t>
            </a:r>
          </a:p>
          <a:p>
            <a:r>
              <a:rPr lang="en-US" dirty="0">
                <a:solidFill>
                  <a:srgbClr val="0070C0"/>
                </a:solidFill>
              </a:rPr>
              <a:t>Based on the RTL design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Design the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Design the controller unit for their hardware</a:t>
            </a:r>
          </a:p>
          <a:p>
            <a:r>
              <a:rPr lang="en-US" dirty="0">
                <a:solidFill>
                  <a:srgbClr val="0070C0"/>
                </a:solidFill>
              </a:rPr>
              <a:t>Perform the implementation of the design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66BE6-8192-426A-AE22-B926975A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5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0457"/>
          </a:xfrm>
        </p:spPr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                 Thank you</a:t>
            </a:r>
            <a:endParaRPr lang="en-US" dirty="0"/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4D9C-DCA2-47F2-926B-643A0DB9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Overview on AES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955"/>
            <a:ext cx="10515600" cy="51250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AES is a popular cipher: a method or process used to change raw information. (Encryption)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uses a known, external piece of information (key), to uniquely change the data. </a:t>
            </a:r>
          </a:p>
          <a:p>
            <a:r>
              <a:rPr lang="en-US" dirty="0">
                <a:solidFill>
                  <a:srgbClr val="0070C0"/>
                </a:solidFill>
              </a:rPr>
              <a:t>Reversible: it can be applied again to put the information back into its original form (Decryption)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AES includes three block ciphers :</a:t>
            </a:r>
          </a:p>
          <a:p>
            <a:r>
              <a:rPr lang="en-US" dirty="0">
                <a:solidFill>
                  <a:srgbClr val="0070C0"/>
                </a:solidFill>
              </a:rPr>
              <a:t>	       AES-128: Confidential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AES-192: Secret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AES-256: Top Secret</a:t>
            </a:r>
          </a:p>
          <a:p>
            <a:r>
              <a:rPr lang="en-US" dirty="0">
                <a:solidFill>
                  <a:srgbClr val="0070C0"/>
                </a:solidFill>
              </a:rPr>
              <a:t>Block Size :128 bit = 16 byte</a:t>
            </a:r>
          </a:p>
          <a:p>
            <a:r>
              <a:rPr lang="en-US" dirty="0">
                <a:solidFill>
                  <a:srgbClr val="0070C0"/>
                </a:solidFill>
              </a:rPr>
              <a:t>Each cipher encrypts and decrypts data in blocks of 128 bits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Down Arrow 4"/>
          <p:cNvSpPr/>
          <p:nvPr/>
        </p:nvSpPr>
        <p:spPr>
          <a:xfrm>
            <a:off x="5543773" y="4435319"/>
            <a:ext cx="287594" cy="8406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0196" y="5122088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The most secure</a:t>
            </a:r>
          </a:p>
        </p:txBody>
      </p:sp>
      <p:sp>
        <p:nvSpPr>
          <p:cNvPr id="7" name="Up Arrow 6"/>
          <p:cNvSpPr/>
          <p:nvPr/>
        </p:nvSpPr>
        <p:spPr>
          <a:xfrm>
            <a:off x="7145601" y="4435319"/>
            <a:ext cx="294968" cy="840658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905" y="434652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Fastest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981" y="3515964"/>
            <a:ext cx="3134936" cy="19139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816943" y="1873045"/>
            <a:ext cx="1909916" cy="368710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43EEC8-2CE8-4EE4-8E43-733EAC60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Overview on AES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XOR</a:t>
            </a:r>
          </a:p>
          <a:p>
            <a:r>
              <a:rPr lang="en-US" dirty="0">
                <a:solidFill>
                  <a:srgbClr val="0070C0"/>
                </a:solidFill>
              </a:rPr>
              <a:t>Byte Sub</a:t>
            </a:r>
          </a:p>
          <a:p>
            <a:r>
              <a:rPr lang="en-US" dirty="0" err="1">
                <a:solidFill>
                  <a:srgbClr val="0070C0"/>
                </a:solidFill>
              </a:rPr>
              <a:t>ShiftRows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MixColumns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Add round key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568" y="2650163"/>
            <a:ext cx="5306584" cy="3544108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3251402" y="2906353"/>
            <a:ext cx="479939" cy="810241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4076" y="2450108"/>
            <a:ext cx="165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Substitution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246639" y="2431175"/>
            <a:ext cx="403585" cy="444898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5783" y="3126807"/>
            <a:ext cx="177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Permutation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A300B5-0F83-4C6C-B6E3-C183CA5A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2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RTL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Structure of a Typical Digital System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126BF6-E319-4B2A-91DC-FA71DC05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14684"/>
            <a:ext cx="6410898" cy="32766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C615A-BFA2-4E07-8512-2ECD0C5C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Hardware Design with RTL VHDL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7DC565-3E71-4DD4-8DD2-50B4D57F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12" y="1863560"/>
            <a:ext cx="6899791" cy="4076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5CDF-EA8D-4585-BD1D-2B7C497C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0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Steps of the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1. Text description</a:t>
            </a:r>
          </a:p>
          <a:p>
            <a:r>
              <a:rPr lang="en-US" dirty="0">
                <a:solidFill>
                  <a:srgbClr val="0070C0"/>
                </a:solidFill>
              </a:rPr>
              <a:t>2. Interface</a:t>
            </a:r>
          </a:p>
          <a:p>
            <a:r>
              <a:rPr lang="en-US" dirty="0">
                <a:solidFill>
                  <a:srgbClr val="0070C0"/>
                </a:solidFill>
              </a:rPr>
              <a:t>3. Pseudocode</a:t>
            </a:r>
          </a:p>
          <a:p>
            <a:r>
              <a:rPr lang="en-US" dirty="0">
                <a:solidFill>
                  <a:srgbClr val="0070C0"/>
                </a:solidFill>
              </a:rPr>
              <a:t>4. Block diagram of the Datapath</a:t>
            </a:r>
          </a:p>
          <a:p>
            <a:r>
              <a:rPr lang="en-US" dirty="0">
                <a:solidFill>
                  <a:srgbClr val="0070C0"/>
                </a:solidFill>
              </a:rPr>
              <a:t>5. Interface divided into the Datapath and Controller</a:t>
            </a:r>
          </a:p>
          <a:p>
            <a:r>
              <a:rPr lang="en-US" dirty="0">
                <a:solidFill>
                  <a:srgbClr val="0070C0"/>
                </a:solidFill>
              </a:rPr>
              <a:t>6. ASM chart of the Controller</a:t>
            </a:r>
          </a:p>
          <a:p>
            <a:r>
              <a:rPr lang="en-US" dirty="0">
                <a:solidFill>
                  <a:srgbClr val="0070C0"/>
                </a:solidFill>
              </a:rPr>
              <a:t>7. RTL VHDL code of the Datapath, Controller, and Top-Level Unit</a:t>
            </a:r>
          </a:p>
          <a:p>
            <a:r>
              <a:rPr lang="en-US" dirty="0">
                <a:solidFill>
                  <a:srgbClr val="0070C0"/>
                </a:solidFill>
              </a:rPr>
              <a:t>8. Testbench for the Datapath, Controller, and Top-Level Unit</a:t>
            </a:r>
          </a:p>
          <a:p>
            <a:r>
              <a:rPr lang="en-US" dirty="0">
                <a:solidFill>
                  <a:srgbClr val="0070C0"/>
                </a:solidFill>
              </a:rPr>
              <a:t>9. Functional simulation and debugging</a:t>
            </a:r>
          </a:p>
          <a:p>
            <a:r>
              <a:rPr lang="en-US" dirty="0">
                <a:solidFill>
                  <a:srgbClr val="0070C0"/>
                </a:solidFill>
              </a:rPr>
              <a:t>10. Synthesis and post-synthesis simulation</a:t>
            </a:r>
          </a:p>
          <a:p>
            <a:r>
              <a:rPr lang="en-US" dirty="0">
                <a:solidFill>
                  <a:srgbClr val="0070C0"/>
                </a:solidFill>
              </a:rPr>
              <a:t>11. Implementation and timing simulation</a:t>
            </a:r>
          </a:p>
          <a:p>
            <a:r>
              <a:rPr lang="en-US" dirty="0">
                <a:solidFill>
                  <a:srgbClr val="0070C0"/>
                </a:solidFill>
              </a:rPr>
              <a:t>12. Experimental testing using FPGA board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4139-A42B-458C-944A-20E3D6EA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0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Exercise 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691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Calculates the average of K numbers and keep the 3 largest values in no_1, no_2, and no_3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CD520F3-E970-4F7C-BA6B-889ECEB3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33" y="1590217"/>
            <a:ext cx="3410637" cy="46764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5EF6-ADEA-407F-9B35-D56DB76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056-B470-4838-A662-BB066391BF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639</Words>
  <Application>Microsoft Office PowerPoint</Application>
  <PresentationFormat>Widescreen</PresentationFormat>
  <Paragraphs>133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Goal</vt:lpstr>
      <vt:lpstr>Overview on AES (I)</vt:lpstr>
      <vt:lpstr>Overview on AES (II)</vt:lpstr>
      <vt:lpstr>RTL Design Methodology</vt:lpstr>
      <vt:lpstr>Hardware Design with RTL VHDL</vt:lpstr>
      <vt:lpstr>Steps of the Design Process</vt:lpstr>
      <vt:lpstr>Exercise : Pseudocode</vt:lpstr>
      <vt:lpstr>Exercise : Circuit Interface</vt:lpstr>
      <vt:lpstr>Exercise : Interface Table</vt:lpstr>
      <vt:lpstr>Exercise : Block diagram of the Datapath</vt:lpstr>
      <vt:lpstr>Exercise : Interface with the division into the Datapath and Controller </vt:lpstr>
      <vt:lpstr>Timing Analysis- Critical Path </vt:lpstr>
      <vt:lpstr>Setup &amp; Hold Time of a Register</vt:lpstr>
      <vt:lpstr>Elements used in ASM charts</vt:lpstr>
      <vt:lpstr>ASM Block</vt:lpstr>
      <vt:lpstr>ASM Chart Rules</vt:lpstr>
      <vt:lpstr>Example : State Diagram</vt:lpstr>
      <vt:lpstr>Example : ASM Chart</vt:lpstr>
      <vt:lpstr>Exercise: Control Unit</vt:lpstr>
      <vt:lpstr>AES</vt:lpstr>
      <vt:lpstr>AES Encryption Pseudocode </vt:lpstr>
      <vt:lpstr>Symbol</vt:lpstr>
      <vt:lpstr>AES_Enc: Interface with the Division into  the Datapath and Controller </vt:lpstr>
      <vt:lpstr>AES Datapath</vt:lpstr>
      <vt:lpstr>Round Block Diagram</vt:lpstr>
      <vt:lpstr>KeyUpdate Block Diagram </vt:lpstr>
      <vt:lpstr>Control Unit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najme nazari</dc:creator>
  <cp:lastModifiedBy>Najme</cp:lastModifiedBy>
  <cp:revision>30</cp:revision>
  <dcterms:created xsi:type="dcterms:W3CDTF">2020-08-27T14:50:39Z</dcterms:created>
  <dcterms:modified xsi:type="dcterms:W3CDTF">2020-08-27T17:35:55Z</dcterms:modified>
</cp:coreProperties>
</file>