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g"/>
  <Override PartName="/ppt/media/image4.jpg" ContentType="image/jpg"/>
  <Override PartName="/ppt/media/image15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5.jpg" ContentType="image/jpg"/>
  <Override PartName="/ppt/media/image46.jpg" ContentType="image/jpg"/>
  <Override PartName="/ppt/media/image47.jpg" ContentType="image/jpg"/>
  <Override PartName="/ppt/media/image98.jpg" ContentType="image/jpg"/>
  <Override PartName="/ppt/media/image104.jpg" ContentType="image/jpg"/>
  <Override PartName="/ppt/media/image105.jpg" ContentType="image/jpg"/>
  <Override PartName="/ppt/media/image120.jpg" ContentType="image/jpg"/>
  <Override PartName="/ppt/media/image12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23" r:id="rId3"/>
    <p:sldId id="288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7" r:id="rId15"/>
    <p:sldId id="318" r:id="rId16"/>
    <p:sldId id="319" r:id="rId17"/>
    <p:sldId id="320" r:id="rId18"/>
    <p:sldId id="321" r:id="rId19"/>
    <p:sldId id="322" r:id="rId20"/>
    <p:sldId id="324" r:id="rId21"/>
    <p:sldId id="325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3" autoAdjust="0"/>
    <p:restoredTop sz="84255" autoAdjust="0"/>
  </p:normalViewPr>
  <p:slideViewPr>
    <p:cSldViewPr snapToGrid="0">
      <p:cViewPr varScale="1">
        <p:scale>
          <a:sx n="109" d="100"/>
          <a:sy n="109" d="100"/>
        </p:scale>
        <p:origin x="208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2218-4B6A-41DF-B801-7A1D2CDC2197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25129-78B0-4022-8DFE-FC9BEEDC7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8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25129-78B0-4022-8DFE-FC9BEEDC77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6F79-C582-4476-BCA8-97E7D75C4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58092-2D5A-4987-857D-A60FBEFA3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E930-80A0-4ED4-8CCA-84A52DF1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8CC7-8D31-4BB3-AD92-A85D6C711F31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3447A-F472-4E5D-A558-571FC222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C300-ED36-4E8B-B369-6B5327DF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1B2C-D476-40E6-AFFF-9098865C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8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BEAF-826F-4D6D-8BE7-230DB9FB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42341-BB9E-4E8C-8119-50C1CA67B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F9AD-C6E8-48A7-92C6-08B501A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8CC7-8D31-4BB3-AD92-A85D6C711F31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F517-5B4C-4860-AE3C-216B07B0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990DE-957D-4E24-BC25-683C5C31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1B2C-D476-40E6-AFFF-9098865C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44856-CF78-4D5D-A845-1854947B4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0B3A6-D5EE-4E31-BDD1-F7FCDBED3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5838-B4ED-4831-B465-7D575286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8CC7-8D31-4BB3-AD92-A85D6C711F31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26F10-A785-4B85-A702-4AA86DEC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4E51-97C1-4C62-A7C2-3235E969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1B2C-D476-40E6-AFFF-9098865C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1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479F-CD7B-492F-A6F1-9AB0F407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91BD-EA31-447A-9A6E-26F93E87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A5D91-7AE7-46CD-9247-4B21A611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8CC7-8D31-4BB3-AD92-A85D6C711F31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35FB-9E41-4306-90CC-EBA4B208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91D86-2AE5-48CA-B783-50B84284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1B2C-D476-40E6-AFFF-9098865C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E4BF-EF9C-42D9-BFF6-AB5263FA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AFC86-3A5D-4C87-8640-6C451E41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02D15-5B1B-4CC1-9242-DFD10EF8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8CC7-8D31-4BB3-AD92-A85D6C711F31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D6733-0ACA-44BB-8808-7AF3747D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BC4A7-C892-4918-ADDE-F662B464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1B2C-D476-40E6-AFFF-9098865C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1AB4-63B6-44E5-A463-1A452799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2549-7A08-49FD-80DB-90D4D1324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24524-F538-46BB-93E0-24AEB7050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A1E4-07E0-4018-93C0-CBBE4C72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8CC7-8D31-4BB3-AD92-A85D6C711F31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D2B0-7D93-4DD3-874C-D4BECA81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1B8E2-2C2F-469F-BE21-A3C49E02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1B2C-D476-40E6-AFFF-9098865C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01D7-0DAC-42E0-9F42-41B87389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AC3C8-B637-48AC-A236-BBCC6BADF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ACFED-AD9D-4849-A8D0-0C05B59CB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72165-76AA-477F-B4AB-84B50B231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BBE47-3B51-4B70-ADC9-76BDCCE44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1D016-9B52-4619-8A98-080C59FF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8CC7-8D31-4BB3-AD92-A85D6C711F31}" type="datetimeFigureOut">
              <a:rPr lang="en-US" smtClean="0"/>
              <a:t>8/7/23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8382E-111E-4ED0-8649-0E59F038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02F1A-653C-4D15-B5FC-14C930E3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1B2C-D476-40E6-AFFF-9098865C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3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7C66-0008-46CC-A7E0-8D3A48B9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99957-C69D-49E2-AEE3-F6177B4A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8CC7-8D31-4BB3-AD92-A85D6C711F31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2A000-EA03-41E9-AE4B-0509A563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19B53-A82F-4243-9A1F-0C17F409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1B2C-D476-40E6-AFFF-9098865C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7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141B0-55CA-4DCE-9C53-69083C1D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8CC7-8D31-4BB3-AD92-A85D6C711F31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F8EBF-6C1B-4F93-8605-302B17E0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619B2-0673-44B6-ACAF-215CC59A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1B2C-D476-40E6-AFFF-9098865C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0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CB71-5101-4F49-AD12-86F98283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BC82-1836-484B-BBBA-CDAEB175A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A6ACD-9F6F-46CF-B0E9-17D9CE729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3773-90E4-4B0A-BEA6-CF3D66C8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8CC7-8D31-4BB3-AD92-A85D6C711F31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BD3F-C978-44FB-ADA2-B523F5B2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FB6C9-8333-4AE8-B5D3-F7DD2A79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1B2C-D476-40E6-AFFF-9098865C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6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8E28-C77F-449D-BBEB-FF1315CB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B83E7-AF6C-4350-BD36-6B518F74E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94842-EF4A-4C8F-861C-5F2934AC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46CB7-7A50-464E-A1F4-A8E50F24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8CC7-8D31-4BB3-AD92-A85D6C711F31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1F60A-644F-4DBB-8C33-1E99D69C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A6C3F-ED18-4FBE-BBFA-0082FE95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1B2C-D476-40E6-AFFF-9098865C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6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9A85B-F478-424C-8DF2-D34C87D0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F0104-A822-43D4-8302-DDA3604B8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401A6-916E-4218-8799-BBDB7A10A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88CC7-8D31-4BB3-AD92-A85D6C711F31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A6FF-88DB-411A-B4D8-205D8CB04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1BCAA-B077-4D9C-9F45-679474E07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A1B2C-D476-40E6-AFFF-9098865C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8" Type="http://schemas.openxmlformats.org/officeDocument/2006/relationships/image" Target="../media/image54.png"/><Relationship Id="rId3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jp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jpg"/><Relationship Id="rId4" Type="http://schemas.openxmlformats.org/officeDocument/2006/relationships/image" Target="../media/image1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content/www/us/en/develop/download/intel-oneapi-programming-guide.html" TargetMode="External"/><Relationship Id="rId2" Type="http://schemas.openxmlformats.org/officeDocument/2006/relationships/hyperlink" Target="https://software.intel.com/content/www/us/en/develop/tools/oneapi/components/fpg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ntel/BaseKit-code-samples/tree/master/FPGATutorials" TargetMode="External"/><Relationship Id="rId4" Type="http://schemas.openxmlformats.org/officeDocument/2006/relationships/hyperlink" Target="https://software.intel.com/content/www/us/en/develop/download/oneapi-fpga-optimization-guide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2451C63C-6404-4AFB-9DF6-79E8DE2DE71D}"/>
              </a:ext>
            </a:extLst>
          </p:cNvPr>
          <p:cNvSpPr txBox="1">
            <a:spLocks noGrp="1"/>
          </p:cNvSpPr>
          <p:nvPr/>
        </p:nvSpPr>
        <p:spPr>
          <a:xfrm>
            <a:off x="697319" y="314645"/>
            <a:ext cx="10997609" cy="166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Clr>
                <a:srgbClr val="2F5496"/>
              </a:buClr>
              <a:buSzPts val="4000"/>
            </a:pPr>
            <a:r>
              <a:rPr lang="en-US" sz="4000" b="1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Advanced Topic</a:t>
            </a:r>
            <a:endParaRPr sz="4000" b="1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8B01ACB8-A144-4E65-AC3F-F46D206CB059}"/>
              </a:ext>
            </a:extLst>
          </p:cNvPr>
          <p:cNvSpPr txBox="1">
            <a:spLocks noGrp="1"/>
          </p:cNvSpPr>
          <p:nvPr/>
        </p:nvSpPr>
        <p:spPr>
          <a:xfrm>
            <a:off x="504431" y="1469765"/>
            <a:ext cx="10715847" cy="391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1DDDBD2E-61CB-4398-B4F9-5ACC267B2825}"/>
              </a:ext>
            </a:extLst>
          </p:cNvPr>
          <p:cNvSpPr txBox="1">
            <a:spLocks noGrp="1"/>
          </p:cNvSpPr>
          <p:nvPr/>
        </p:nvSpPr>
        <p:spPr>
          <a:xfrm>
            <a:off x="8757102" y="62749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8" name="Google Shape;92;p1">
            <a:extLst>
              <a:ext uri="{FF2B5EF4-FFF2-40B4-BE49-F238E27FC236}">
                <a16:creationId xmlns:a16="http://schemas.microsoft.com/office/drawing/2014/main" id="{09ED1BA2-D561-47F8-9122-DD8E32F039AA}"/>
              </a:ext>
            </a:extLst>
          </p:cNvPr>
          <p:cNvSpPr/>
          <p:nvPr/>
        </p:nvSpPr>
        <p:spPr>
          <a:xfrm>
            <a:off x="597169" y="217456"/>
            <a:ext cx="11090400" cy="1855800"/>
          </a:xfrm>
          <a:prstGeom prst="rect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3;p1" descr="A close up of a sign&#10;&#10;Description automatically generated">
            <a:extLst>
              <a:ext uri="{FF2B5EF4-FFF2-40B4-BE49-F238E27FC236}">
                <a16:creationId xmlns:a16="http://schemas.microsoft.com/office/drawing/2014/main" id="{B250F4FE-2507-4655-B6B7-50E8785F3A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072" y="5105549"/>
            <a:ext cx="1577778" cy="153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88CCD0F-C120-40E3-B09F-76B5931F7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02" y="5062347"/>
            <a:ext cx="1577778" cy="15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6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Pipeline </a:t>
            </a:r>
            <a:r>
              <a:rPr lang="en-US" sz="3600" spc="5" dirty="0">
                <a:solidFill>
                  <a:srgbClr val="003B70"/>
                </a:solidFill>
                <a:latin typeface="Arial"/>
                <a:cs typeface="Arial"/>
              </a:rPr>
              <a:t>Parallelism for Single Work-Item</a:t>
            </a:r>
            <a:r>
              <a:rPr lang="en-US" sz="3600" spc="-1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Kernels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554953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1B6D88B-E421-5261-CA63-C434374E79A7}"/>
              </a:ext>
            </a:extLst>
          </p:cNvPr>
          <p:cNvGrpSpPr/>
          <p:nvPr/>
        </p:nvGrpSpPr>
        <p:grpSpPr>
          <a:xfrm>
            <a:off x="5379955" y="1794466"/>
            <a:ext cx="3277362" cy="2356359"/>
            <a:chOff x="6927401" y="1782972"/>
            <a:chExt cx="3277362" cy="2356359"/>
          </a:xfrm>
        </p:grpSpPr>
        <p:sp>
          <p:nvSpPr>
            <p:cNvPr id="3" name="object 5">
              <a:extLst>
                <a:ext uri="{FF2B5EF4-FFF2-40B4-BE49-F238E27FC236}">
                  <a16:creationId xmlns:a16="http://schemas.microsoft.com/office/drawing/2014/main" id="{4FDB2564-A01E-1659-1E5E-8A931DE5DB24}"/>
                </a:ext>
              </a:extLst>
            </p:cNvPr>
            <p:cNvSpPr/>
            <p:nvPr/>
          </p:nvSpPr>
          <p:spPr>
            <a:xfrm>
              <a:off x="7215437" y="1802657"/>
              <a:ext cx="2336800" cy="984885"/>
            </a:xfrm>
            <a:custGeom>
              <a:avLst/>
              <a:gdLst/>
              <a:ahLst/>
              <a:cxnLst/>
              <a:rect l="l" t="t" r="r" b="b"/>
              <a:pathLst>
                <a:path w="2336800" h="984885">
                  <a:moveTo>
                    <a:pt x="2336292" y="0"/>
                  </a:moveTo>
                  <a:lnTo>
                    <a:pt x="0" y="0"/>
                  </a:lnTo>
                  <a:lnTo>
                    <a:pt x="0" y="806196"/>
                  </a:lnTo>
                  <a:lnTo>
                    <a:pt x="0" y="984504"/>
                  </a:lnTo>
                  <a:lnTo>
                    <a:pt x="2090928" y="984504"/>
                  </a:lnTo>
                  <a:lnTo>
                    <a:pt x="2090928" y="806196"/>
                  </a:lnTo>
                  <a:lnTo>
                    <a:pt x="2336292" y="806196"/>
                  </a:lnTo>
                  <a:lnTo>
                    <a:pt x="2336292" y="0"/>
                  </a:lnTo>
                  <a:close/>
                </a:path>
              </a:pathLst>
            </a:custGeom>
            <a:solidFill>
              <a:srgbClr val="D0D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A989BA30-0E81-7C81-5344-BDE326B796F2}"/>
                </a:ext>
              </a:extLst>
            </p:cNvPr>
            <p:cNvSpPr txBox="1"/>
            <p:nvPr/>
          </p:nvSpPr>
          <p:spPr>
            <a:xfrm>
              <a:off x="7203625" y="1782972"/>
              <a:ext cx="2339975" cy="67627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050" spc="5" dirty="0">
                  <a:solidFill>
                    <a:srgbClr val="003B70"/>
                  </a:solidFill>
                  <a:latin typeface="Consolas"/>
                  <a:cs typeface="Consolas"/>
                </a:rPr>
                <a:t>handle.single_task&lt;&gt;([=]()</a:t>
              </a:r>
              <a:r>
                <a:rPr sz="1050" spc="10" dirty="0">
                  <a:solidFill>
                    <a:srgbClr val="003B70"/>
                  </a:solidFill>
                  <a:latin typeface="Consolas"/>
                  <a:cs typeface="Consolas"/>
                </a:rPr>
                <a:t> </a:t>
              </a:r>
              <a:r>
                <a:rPr sz="1050" spc="5" dirty="0">
                  <a:solidFill>
                    <a:srgbClr val="003B70"/>
                  </a:solidFill>
                  <a:latin typeface="Consolas"/>
                  <a:cs typeface="Consolas"/>
                </a:rPr>
                <a:t>{</a:t>
              </a:r>
              <a:endParaRPr sz="1050" dirty="0">
                <a:latin typeface="Consolas"/>
                <a:cs typeface="Consolas"/>
              </a:endParaRPr>
            </a:p>
            <a:p>
              <a:pPr marL="161925">
                <a:lnSpc>
                  <a:spcPct val="100000"/>
                </a:lnSpc>
                <a:spcBef>
                  <a:spcPts val="15"/>
                </a:spcBef>
              </a:pPr>
              <a:r>
                <a:rPr sz="1050" spc="5" dirty="0">
                  <a:solidFill>
                    <a:srgbClr val="003B70"/>
                  </a:solidFill>
                  <a:latin typeface="Consolas"/>
                  <a:cs typeface="Consolas"/>
                </a:rPr>
                <a:t>… //accessor</a:t>
              </a:r>
              <a:r>
                <a:rPr sz="1050" spc="10" dirty="0">
                  <a:solidFill>
                    <a:srgbClr val="003B70"/>
                  </a:solidFill>
                  <a:latin typeface="Consolas"/>
                  <a:cs typeface="Consolas"/>
                </a:rPr>
                <a:t> </a:t>
              </a:r>
              <a:r>
                <a:rPr sz="1050" spc="5" dirty="0">
                  <a:solidFill>
                    <a:srgbClr val="003B70"/>
                  </a:solidFill>
                  <a:latin typeface="Consolas"/>
                  <a:cs typeface="Consolas"/>
                </a:rPr>
                <a:t>setup</a:t>
              </a:r>
              <a:endParaRPr sz="1050" dirty="0">
                <a:latin typeface="Consolas"/>
                <a:cs typeface="Consolas"/>
              </a:endParaRPr>
            </a:p>
            <a:p>
              <a:pPr marL="161925">
                <a:lnSpc>
                  <a:spcPct val="100000"/>
                </a:lnSpc>
                <a:spcBef>
                  <a:spcPts val="20"/>
                </a:spcBef>
              </a:pPr>
              <a:r>
                <a:rPr sz="1050" spc="5" dirty="0">
                  <a:solidFill>
                    <a:srgbClr val="003B70"/>
                  </a:solidFill>
                  <a:latin typeface="Consolas"/>
                  <a:cs typeface="Consolas"/>
                </a:rPr>
                <a:t>for (int i=0; i&lt;LIMIT; i++)</a:t>
              </a:r>
              <a:r>
                <a:rPr sz="1050" spc="-25" dirty="0">
                  <a:solidFill>
                    <a:srgbClr val="003B70"/>
                  </a:solidFill>
                  <a:latin typeface="Consolas"/>
                  <a:cs typeface="Consolas"/>
                </a:rPr>
                <a:t> </a:t>
              </a:r>
              <a:r>
                <a:rPr sz="1050" spc="10" dirty="0">
                  <a:solidFill>
                    <a:srgbClr val="003B70"/>
                  </a:solidFill>
                  <a:latin typeface="Consolas"/>
                  <a:cs typeface="Consolas"/>
                </a:rPr>
                <a:t>{</a:t>
              </a:r>
              <a:endParaRPr sz="1050" dirty="0">
                <a:latin typeface="Consolas"/>
                <a:cs typeface="Consolas"/>
              </a:endParaRPr>
            </a:p>
            <a:p>
              <a:pPr marL="311150">
                <a:lnSpc>
                  <a:spcPct val="100000"/>
                </a:lnSpc>
                <a:spcBef>
                  <a:spcPts val="30"/>
                </a:spcBef>
              </a:pPr>
              <a:r>
                <a:rPr sz="1050" spc="5" dirty="0">
                  <a:solidFill>
                    <a:srgbClr val="003B70"/>
                  </a:solidFill>
                  <a:latin typeface="Consolas"/>
                  <a:cs typeface="Consolas"/>
                </a:rPr>
                <a:t>c[i] += a[i] +</a:t>
              </a:r>
              <a:r>
                <a:rPr sz="1050" spc="10" dirty="0">
                  <a:solidFill>
                    <a:srgbClr val="003B70"/>
                  </a:solidFill>
                  <a:latin typeface="Consolas"/>
                  <a:cs typeface="Consolas"/>
                </a:rPr>
                <a:t> </a:t>
              </a:r>
              <a:r>
                <a:rPr sz="1050" spc="5" dirty="0">
                  <a:solidFill>
                    <a:srgbClr val="003B70"/>
                  </a:solidFill>
                  <a:latin typeface="Consolas"/>
                  <a:cs typeface="Consolas"/>
                </a:rPr>
                <a:t>b[i];</a:t>
              </a:r>
              <a:endParaRPr sz="1050" dirty="0">
                <a:latin typeface="Consolas"/>
                <a:cs typeface="Consolas"/>
              </a:endParaRPr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A524D15E-00AF-1FB9-E0C3-404790ECF39C}"/>
                </a:ext>
              </a:extLst>
            </p:cNvPr>
            <p:cNvSpPr txBox="1"/>
            <p:nvPr/>
          </p:nvSpPr>
          <p:spPr>
            <a:xfrm>
              <a:off x="7352977" y="2432451"/>
              <a:ext cx="100330" cy="18859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050" spc="5" dirty="0">
                  <a:solidFill>
                    <a:srgbClr val="003B70"/>
                  </a:solidFill>
                  <a:latin typeface="Consolas"/>
                  <a:cs typeface="Consolas"/>
                </a:rPr>
                <a:t>}</a:t>
              </a:r>
              <a:endParaRPr sz="1050">
                <a:latin typeface="Consolas"/>
                <a:cs typeface="Consolas"/>
              </a:endParaRPr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06F2A0CE-198B-870B-EBBE-F957866F36A5}"/>
                </a:ext>
              </a:extLst>
            </p:cNvPr>
            <p:cNvSpPr txBox="1"/>
            <p:nvPr/>
          </p:nvSpPr>
          <p:spPr>
            <a:xfrm>
              <a:off x="7203625" y="2595519"/>
              <a:ext cx="249554" cy="18859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050" spc="5" dirty="0">
                  <a:solidFill>
                    <a:srgbClr val="003B70"/>
                  </a:solidFill>
                  <a:latin typeface="Consolas"/>
                  <a:cs typeface="Consolas"/>
                </a:rPr>
                <a:t>});</a:t>
              </a:r>
              <a:endParaRPr sz="1050">
                <a:latin typeface="Consolas"/>
                <a:cs typeface="Consolas"/>
              </a:endParaRPr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F5E6EDF2-C65E-B171-95B7-54CF6830A359}"/>
                </a:ext>
              </a:extLst>
            </p:cNvPr>
            <p:cNvSpPr/>
            <p:nvPr/>
          </p:nvSpPr>
          <p:spPr>
            <a:xfrm>
              <a:off x="8934508" y="2965469"/>
              <a:ext cx="544195" cy="542925"/>
            </a:xfrm>
            <a:custGeom>
              <a:avLst/>
              <a:gdLst/>
              <a:ahLst/>
              <a:cxnLst/>
              <a:rect l="l" t="t" r="r" b="b"/>
              <a:pathLst>
                <a:path w="544195" h="542925">
                  <a:moveTo>
                    <a:pt x="272034" y="0"/>
                  </a:moveTo>
                  <a:lnTo>
                    <a:pt x="223135" y="4369"/>
                  </a:lnTo>
                  <a:lnTo>
                    <a:pt x="177112" y="16966"/>
                  </a:lnTo>
                  <a:lnTo>
                    <a:pt x="134732" y="37027"/>
                  </a:lnTo>
                  <a:lnTo>
                    <a:pt x="96765" y="63786"/>
                  </a:lnTo>
                  <a:lnTo>
                    <a:pt x="63978" y="96478"/>
                  </a:lnTo>
                  <a:lnTo>
                    <a:pt x="37140" y="134337"/>
                  </a:lnTo>
                  <a:lnTo>
                    <a:pt x="17019" y="176600"/>
                  </a:lnTo>
                  <a:lnTo>
                    <a:pt x="4382" y="222499"/>
                  </a:lnTo>
                  <a:lnTo>
                    <a:pt x="0" y="271271"/>
                  </a:lnTo>
                  <a:lnTo>
                    <a:pt x="4382" y="320044"/>
                  </a:lnTo>
                  <a:lnTo>
                    <a:pt x="17019" y="365943"/>
                  </a:lnTo>
                  <a:lnTo>
                    <a:pt x="37140" y="408206"/>
                  </a:lnTo>
                  <a:lnTo>
                    <a:pt x="63978" y="446065"/>
                  </a:lnTo>
                  <a:lnTo>
                    <a:pt x="96765" y="478757"/>
                  </a:lnTo>
                  <a:lnTo>
                    <a:pt x="134732" y="505516"/>
                  </a:lnTo>
                  <a:lnTo>
                    <a:pt x="177112" y="525577"/>
                  </a:lnTo>
                  <a:lnTo>
                    <a:pt x="223135" y="538174"/>
                  </a:lnTo>
                  <a:lnTo>
                    <a:pt x="272034" y="542543"/>
                  </a:lnTo>
                  <a:lnTo>
                    <a:pt x="320932" y="538174"/>
                  </a:lnTo>
                  <a:lnTo>
                    <a:pt x="366955" y="525577"/>
                  </a:lnTo>
                  <a:lnTo>
                    <a:pt x="409335" y="505516"/>
                  </a:lnTo>
                  <a:lnTo>
                    <a:pt x="447302" y="478757"/>
                  </a:lnTo>
                  <a:lnTo>
                    <a:pt x="480089" y="446065"/>
                  </a:lnTo>
                  <a:lnTo>
                    <a:pt x="506927" y="408206"/>
                  </a:lnTo>
                  <a:lnTo>
                    <a:pt x="527048" y="365943"/>
                  </a:lnTo>
                  <a:lnTo>
                    <a:pt x="539685" y="320044"/>
                  </a:lnTo>
                  <a:lnTo>
                    <a:pt x="544067" y="271271"/>
                  </a:lnTo>
                  <a:lnTo>
                    <a:pt x="539685" y="222499"/>
                  </a:lnTo>
                  <a:lnTo>
                    <a:pt x="527048" y="176600"/>
                  </a:lnTo>
                  <a:lnTo>
                    <a:pt x="506927" y="134337"/>
                  </a:lnTo>
                  <a:lnTo>
                    <a:pt x="480089" y="96478"/>
                  </a:lnTo>
                  <a:lnTo>
                    <a:pt x="447302" y="63786"/>
                  </a:lnTo>
                  <a:lnTo>
                    <a:pt x="409335" y="37027"/>
                  </a:lnTo>
                  <a:lnTo>
                    <a:pt x="366955" y="16966"/>
                  </a:lnTo>
                  <a:lnTo>
                    <a:pt x="320932" y="4369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FB4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32F4AB55-6DAE-642D-BBC8-46881D882C65}"/>
                </a:ext>
              </a:extLst>
            </p:cNvPr>
            <p:cNvSpPr txBox="1"/>
            <p:nvPr/>
          </p:nvSpPr>
          <p:spPr>
            <a:xfrm>
              <a:off x="9115992" y="3054243"/>
              <a:ext cx="184150" cy="35115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2100" spc="20" dirty="0">
                  <a:solidFill>
                    <a:srgbClr val="FFFFFF"/>
                  </a:solidFill>
                  <a:latin typeface="Arial"/>
                  <a:cs typeface="Arial"/>
                </a:rPr>
                <a:t>+</a:t>
              </a:r>
              <a:endParaRPr sz="2100">
                <a:latin typeface="Arial"/>
                <a:cs typeface="Arial"/>
              </a:endParaRPr>
            </a:p>
          </p:txBody>
        </p:sp>
        <p:grpSp>
          <p:nvGrpSpPr>
            <p:cNvPr id="14" name="object 11">
              <a:extLst>
                <a:ext uri="{FF2B5EF4-FFF2-40B4-BE49-F238E27FC236}">
                  <a16:creationId xmlns:a16="http://schemas.microsoft.com/office/drawing/2014/main" id="{445F16E4-B399-1744-A40F-88370155FD92}"/>
                </a:ext>
              </a:extLst>
            </p:cNvPr>
            <p:cNvGrpSpPr/>
            <p:nvPr/>
          </p:nvGrpSpPr>
          <p:grpSpPr>
            <a:xfrm>
              <a:off x="8491025" y="2608854"/>
              <a:ext cx="1431290" cy="1110615"/>
              <a:chOff x="4739640" y="2374392"/>
              <a:chExt cx="1431290" cy="1110615"/>
            </a:xfrm>
          </p:grpSpPr>
          <p:pic>
            <p:nvPicPr>
              <p:cNvPr id="15" name="object 12">
                <a:extLst>
                  <a:ext uri="{FF2B5EF4-FFF2-40B4-BE49-F238E27FC236}">
                    <a16:creationId xmlns:a16="http://schemas.microsoft.com/office/drawing/2014/main" id="{0FBCE02A-7217-5219-F692-86E137E76235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043170" y="2583561"/>
                <a:ext cx="219709" cy="226441"/>
              </a:xfrm>
              <a:prstGeom prst="rect">
                <a:avLst/>
              </a:prstGeom>
            </p:spPr>
          </p:pic>
          <p:pic>
            <p:nvPicPr>
              <p:cNvPr id="16" name="object 13">
                <a:extLst>
                  <a:ext uri="{FF2B5EF4-FFF2-40B4-BE49-F238E27FC236}">
                    <a16:creationId xmlns:a16="http://schemas.microsoft.com/office/drawing/2014/main" id="{4A987A4C-3842-1DE2-6251-2EF5FF25E60D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47944" y="2583561"/>
                <a:ext cx="219709" cy="226441"/>
              </a:xfrm>
              <a:prstGeom prst="rect">
                <a:avLst/>
              </a:prstGeom>
            </p:spPr>
          </p:pic>
          <p:sp>
            <p:nvSpPr>
              <p:cNvPr id="17" name="object 14">
                <a:extLst>
                  <a:ext uri="{FF2B5EF4-FFF2-40B4-BE49-F238E27FC236}">
                    <a16:creationId xmlns:a16="http://schemas.microsoft.com/office/drawing/2014/main" id="{6A782A08-B292-06A4-ED13-7C11268BC9BA}"/>
                  </a:ext>
                </a:extLst>
              </p:cNvPr>
              <p:cNvSpPr/>
              <p:nvPr/>
            </p:nvSpPr>
            <p:spPr>
              <a:xfrm>
                <a:off x="5436870" y="3273552"/>
                <a:ext cx="38100" cy="211454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211454">
                    <a:moveTo>
                      <a:pt x="12953" y="173355"/>
                    </a:moveTo>
                    <a:lnTo>
                      <a:pt x="0" y="173355"/>
                    </a:lnTo>
                    <a:lnTo>
                      <a:pt x="19050" y="211455"/>
                    </a:lnTo>
                    <a:lnTo>
                      <a:pt x="34925" y="179705"/>
                    </a:lnTo>
                    <a:lnTo>
                      <a:pt x="12953" y="179705"/>
                    </a:lnTo>
                    <a:lnTo>
                      <a:pt x="12953" y="173355"/>
                    </a:lnTo>
                    <a:close/>
                  </a:path>
                  <a:path w="38100" h="211454">
                    <a:moveTo>
                      <a:pt x="25145" y="0"/>
                    </a:moveTo>
                    <a:lnTo>
                      <a:pt x="12953" y="0"/>
                    </a:lnTo>
                    <a:lnTo>
                      <a:pt x="12953" y="179705"/>
                    </a:lnTo>
                    <a:lnTo>
                      <a:pt x="25145" y="179705"/>
                    </a:lnTo>
                    <a:lnTo>
                      <a:pt x="25145" y="0"/>
                    </a:lnTo>
                    <a:close/>
                  </a:path>
                  <a:path w="38100" h="211454">
                    <a:moveTo>
                      <a:pt x="38100" y="173355"/>
                    </a:moveTo>
                    <a:lnTo>
                      <a:pt x="25145" y="173355"/>
                    </a:lnTo>
                    <a:lnTo>
                      <a:pt x="25145" y="179705"/>
                    </a:lnTo>
                    <a:lnTo>
                      <a:pt x="34925" y="179705"/>
                    </a:lnTo>
                    <a:lnTo>
                      <a:pt x="38100" y="173355"/>
                    </a:lnTo>
                    <a:close/>
                  </a:path>
                </a:pathLst>
              </a:custGeom>
              <a:solidFill>
                <a:srgbClr val="003B7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5">
                <a:extLst>
                  <a:ext uri="{FF2B5EF4-FFF2-40B4-BE49-F238E27FC236}">
                    <a16:creationId xmlns:a16="http://schemas.microsoft.com/office/drawing/2014/main" id="{142EF606-A929-AE00-F9BD-CF43B2CB9CC0}"/>
                  </a:ext>
                </a:extLst>
              </p:cNvPr>
              <p:cNvSpPr/>
              <p:nvPr/>
            </p:nvSpPr>
            <p:spPr>
              <a:xfrm>
                <a:off x="4739640" y="2374391"/>
                <a:ext cx="1431290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1431289" h="220980">
                    <a:moveTo>
                      <a:pt x="615696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615696" y="220980"/>
                    </a:lnTo>
                    <a:lnTo>
                      <a:pt x="615696" y="0"/>
                    </a:lnTo>
                    <a:close/>
                  </a:path>
                  <a:path w="1431289" h="220980">
                    <a:moveTo>
                      <a:pt x="1431036" y="0"/>
                    </a:moveTo>
                    <a:lnTo>
                      <a:pt x="815340" y="0"/>
                    </a:lnTo>
                    <a:lnTo>
                      <a:pt x="815340" y="220980"/>
                    </a:lnTo>
                    <a:lnTo>
                      <a:pt x="1431036" y="220980"/>
                    </a:lnTo>
                    <a:lnTo>
                      <a:pt x="1431036" y="0"/>
                    </a:lnTo>
                    <a:close/>
                  </a:path>
                </a:pathLst>
              </a:custGeom>
              <a:solidFill>
                <a:srgbClr val="00AD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30CBB9D2-9682-6DA0-AF3E-C1FBFC845476}"/>
                </a:ext>
              </a:extLst>
            </p:cNvPr>
            <p:cNvSpPr txBox="1"/>
            <p:nvPr/>
          </p:nvSpPr>
          <p:spPr>
            <a:xfrm>
              <a:off x="8617263" y="2611140"/>
              <a:ext cx="118237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827405" algn="l"/>
                </a:tabLst>
              </a:pPr>
              <a:r>
                <a:rPr sz="1200" spc="-5" dirty="0">
                  <a:solidFill>
                    <a:srgbClr val="FFFFFF"/>
                  </a:solidFill>
                  <a:latin typeface="Arial"/>
                  <a:cs typeface="Arial"/>
                </a:rPr>
                <a:t>Load	Load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4F985BE-C1D3-184C-D077-7337C5451912}"/>
                </a:ext>
              </a:extLst>
            </p:cNvPr>
            <p:cNvSpPr txBox="1"/>
            <p:nvPr/>
          </p:nvSpPr>
          <p:spPr>
            <a:xfrm>
              <a:off x="8896408" y="3716802"/>
              <a:ext cx="615950" cy="222885"/>
            </a:xfrm>
            <a:prstGeom prst="rect">
              <a:avLst/>
            </a:prstGeom>
            <a:solidFill>
              <a:srgbClr val="00ADEE"/>
            </a:solidFill>
          </p:spPr>
          <p:txBody>
            <a:bodyPr vert="horz" wrap="square" lIns="0" tIns="15875" rIns="0" bIns="0" rtlCol="0">
              <a:spAutoFit/>
            </a:bodyPr>
            <a:lstStyle/>
            <a:p>
              <a:pPr marL="125730">
                <a:lnSpc>
                  <a:spcPct val="100000"/>
                </a:lnSpc>
                <a:spcBef>
                  <a:spcPts val="125"/>
                </a:spcBef>
              </a:pPr>
              <a:r>
                <a:rPr sz="1200" dirty="0">
                  <a:solidFill>
                    <a:srgbClr val="FFFFFF"/>
                  </a:solidFill>
                  <a:latin typeface="Arial"/>
                  <a:cs typeface="Arial"/>
                </a:rPr>
                <a:t>Store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14D7A269-8449-4A48-BC26-053B7D109131}"/>
                </a:ext>
              </a:extLst>
            </p:cNvPr>
            <p:cNvSpPr/>
            <p:nvPr/>
          </p:nvSpPr>
          <p:spPr>
            <a:xfrm>
              <a:off x="9185206" y="3939306"/>
              <a:ext cx="38100" cy="200025"/>
            </a:xfrm>
            <a:custGeom>
              <a:avLst/>
              <a:gdLst/>
              <a:ahLst/>
              <a:cxnLst/>
              <a:rect l="l" t="t" r="r" b="b"/>
              <a:pathLst>
                <a:path w="38100" h="200025">
                  <a:moveTo>
                    <a:pt x="12953" y="161416"/>
                  </a:moveTo>
                  <a:lnTo>
                    <a:pt x="0" y="161416"/>
                  </a:lnTo>
                  <a:lnTo>
                    <a:pt x="19050" y="199516"/>
                  </a:lnTo>
                  <a:lnTo>
                    <a:pt x="34925" y="167766"/>
                  </a:lnTo>
                  <a:lnTo>
                    <a:pt x="12953" y="167766"/>
                  </a:lnTo>
                  <a:lnTo>
                    <a:pt x="12953" y="161416"/>
                  </a:lnTo>
                  <a:close/>
                </a:path>
                <a:path w="38100" h="200025">
                  <a:moveTo>
                    <a:pt x="25145" y="0"/>
                  </a:moveTo>
                  <a:lnTo>
                    <a:pt x="12953" y="0"/>
                  </a:lnTo>
                  <a:lnTo>
                    <a:pt x="12953" y="167766"/>
                  </a:lnTo>
                  <a:lnTo>
                    <a:pt x="25145" y="167766"/>
                  </a:lnTo>
                  <a:lnTo>
                    <a:pt x="25145" y="0"/>
                  </a:lnTo>
                  <a:close/>
                </a:path>
                <a:path w="38100" h="200025">
                  <a:moveTo>
                    <a:pt x="38100" y="161416"/>
                  </a:moveTo>
                  <a:lnTo>
                    <a:pt x="25145" y="161416"/>
                  </a:lnTo>
                  <a:lnTo>
                    <a:pt x="25145" y="167766"/>
                  </a:lnTo>
                  <a:lnTo>
                    <a:pt x="34925" y="167766"/>
                  </a:lnTo>
                  <a:lnTo>
                    <a:pt x="38100" y="161416"/>
                  </a:lnTo>
                  <a:close/>
                </a:path>
              </a:pathLst>
            </a:custGeom>
            <a:solidFill>
              <a:srgbClr val="003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3" name="object 19">
              <a:extLst>
                <a:ext uri="{FF2B5EF4-FFF2-40B4-BE49-F238E27FC236}">
                  <a16:creationId xmlns:a16="http://schemas.microsoft.com/office/drawing/2014/main" id="{F4C48A99-A0FB-D54A-D1C4-720A9C9BB8EC}"/>
                </a:ext>
              </a:extLst>
            </p:cNvPr>
            <p:cNvGrpSpPr/>
            <p:nvPr/>
          </p:nvGrpSpPr>
          <p:grpSpPr>
            <a:xfrm>
              <a:off x="9804713" y="2567706"/>
              <a:ext cx="400050" cy="313690"/>
              <a:chOff x="6053328" y="2333244"/>
              <a:chExt cx="400050" cy="313690"/>
            </a:xfrm>
          </p:grpSpPr>
          <p:pic>
            <p:nvPicPr>
              <p:cNvPr id="24" name="object 20">
                <a:extLst>
                  <a:ext uri="{FF2B5EF4-FFF2-40B4-BE49-F238E27FC236}">
                    <a16:creationId xmlns:a16="http://schemas.microsoft.com/office/drawing/2014/main" id="{B204C2BF-8706-B3CD-D08B-1ED52739A4B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53328" y="2333244"/>
                <a:ext cx="400050" cy="281177"/>
              </a:xfrm>
              <a:prstGeom prst="rect">
                <a:avLst/>
              </a:prstGeom>
            </p:spPr>
          </p:pic>
          <p:pic>
            <p:nvPicPr>
              <p:cNvPr id="25" name="object 21">
                <a:extLst>
                  <a:ext uri="{FF2B5EF4-FFF2-40B4-BE49-F238E27FC236}">
                    <a16:creationId xmlns:a16="http://schemas.microsoft.com/office/drawing/2014/main" id="{6BC00F0A-757C-6944-0D2F-FEB5BE476A82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77712" y="2336304"/>
                <a:ext cx="351269" cy="310121"/>
              </a:xfrm>
              <a:prstGeom prst="rect">
                <a:avLst/>
              </a:prstGeom>
            </p:spPr>
          </p:pic>
        </p:grp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3EC5F269-EFDD-C1F0-E88A-BAF486254248}"/>
                </a:ext>
              </a:extLst>
            </p:cNvPr>
            <p:cNvSpPr txBox="1"/>
            <p:nvPr/>
          </p:nvSpPr>
          <p:spPr>
            <a:xfrm>
              <a:off x="9929681" y="2645048"/>
              <a:ext cx="156210" cy="127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944"/>
                </a:lnSpc>
              </a:pPr>
              <a:r>
                <a:rPr sz="1000" spc="-5" dirty="0">
                  <a:solidFill>
                    <a:srgbClr val="FFFFFF"/>
                  </a:solidFill>
                  <a:latin typeface="Calibri"/>
                  <a:cs typeface="Calibri"/>
                </a:rPr>
                <a:t>i</a:t>
              </a:r>
              <a:r>
                <a:rPr sz="1000" spc="-10" dirty="0">
                  <a:solidFill>
                    <a:srgbClr val="FFFFFF"/>
                  </a:solidFill>
                  <a:latin typeface="Calibri"/>
                  <a:cs typeface="Calibri"/>
                </a:rPr>
                <a:t>=</a:t>
              </a:r>
              <a:r>
                <a:rPr sz="1000" spc="-5" dirty="0">
                  <a:solidFill>
                    <a:srgbClr val="FFFFFF"/>
                  </a:solidFill>
                  <a:latin typeface="Calibri"/>
                  <a:cs typeface="Calibri"/>
                </a:rPr>
                <a:t>2</a:t>
              </a:r>
              <a:endParaRPr sz="1000">
                <a:latin typeface="Calibri"/>
                <a:cs typeface="Calibri"/>
              </a:endParaRP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B60AA19F-DE68-67EC-3AAF-233FA2D4DC21}"/>
                </a:ext>
              </a:extLst>
            </p:cNvPr>
            <p:cNvSpPr txBox="1"/>
            <p:nvPr/>
          </p:nvSpPr>
          <p:spPr>
            <a:xfrm>
              <a:off x="9929681" y="2645048"/>
              <a:ext cx="156210" cy="127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944"/>
                </a:lnSpc>
              </a:pPr>
              <a:r>
                <a:rPr sz="1000" spc="-5" dirty="0">
                  <a:solidFill>
                    <a:srgbClr val="FFFFFF"/>
                  </a:solidFill>
                  <a:latin typeface="Calibri"/>
                  <a:cs typeface="Calibri"/>
                </a:rPr>
                <a:t>i</a:t>
              </a:r>
              <a:r>
                <a:rPr sz="1000" spc="-10" dirty="0">
                  <a:solidFill>
                    <a:srgbClr val="FFFFFF"/>
                  </a:solidFill>
                  <a:latin typeface="Calibri"/>
                  <a:cs typeface="Calibri"/>
                </a:rPr>
                <a:t>=</a:t>
              </a:r>
              <a:r>
                <a:rPr sz="1000" spc="-5" dirty="0">
                  <a:solidFill>
                    <a:srgbClr val="FFFFFF"/>
                  </a:solidFill>
                  <a:latin typeface="Calibri"/>
                  <a:cs typeface="Calibri"/>
                </a:rPr>
                <a:t>0</a:t>
              </a:r>
              <a:endParaRPr sz="1000">
                <a:latin typeface="Calibri"/>
                <a:cs typeface="Calibri"/>
              </a:endParaRPr>
            </a:p>
          </p:txBody>
        </p:sp>
        <p:grpSp>
          <p:nvGrpSpPr>
            <p:cNvPr id="28" name="object 24">
              <a:extLst>
                <a:ext uri="{FF2B5EF4-FFF2-40B4-BE49-F238E27FC236}">
                  <a16:creationId xmlns:a16="http://schemas.microsoft.com/office/drawing/2014/main" id="{C7DBAED4-2A87-1F97-D231-309E911D0A3A}"/>
                </a:ext>
              </a:extLst>
            </p:cNvPr>
            <p:cNvGrpSpPr/>
            <p:nvPr/>
          </p:nvGrpSpPr>
          <p:grpSpPr>
            <a:xfrm>
              <a:off x="9804713" y="2567706"/>
              <a:ext cx="400050" cy="313690"/>
              <a:chOff x="6053328" y="2333244"/>
              <a:chExt cx="400050" cy="313690"/>
            </a:xfrm>
          </p:grpSpPr>
          <p:pic>
            <p:nvPicPr>
              <p:cNvPr id="29" name="object 25">
                <a:extLst>
                  <a:ext uri="{FF2B5EF4-FFF2-40B4-BE49-F238E27FC236}">
                    <a16:creationId xmlns:a16="http://schemas.microsoft.com/office/drawing/2014/main" id="{26D767DF-DEF6-F9C2-9308-45D4872719E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53328" y="2333244"/>
                <a:ext cx="400050" cy="281177"/>
              </a:xfrm>
              <a:prstGeom prst="rect">
                <a:avLst/>
              </a:prstGeom>
            </p:spPr>
          </p:pic>
          <p:pic>
            <p:nvPicPr>
              <p:cNvPr id="38" name="object 26">
                <a:extLst>
                  <a:ext uri="{FF2B5EF4-FFF2-40B4-BE49-F238E27FC236}">
                    <a16:creationId xmlns:a16="http://schemas.microsoft.com/office/drawing/2014/main" id="{110DA087-57AC-A7CC-31CB-756526876845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077712" y="2336304"/>
                <a:ext cx="351269" cy="310121"/>
              </a:xfrm>
              <a:prstGeom prst="rect">
                <a:avLst/>
              </a:prstGeom>
            </p:spPr>
          </p:pic>
          <p:pic>
            <p:nvPicPr>
              <p:cNvPr id="39" name="object 27">
                <a:extLst>
                  <a:ext uri="{FF2B5EF4-FFF2-40B4-BE49-F238E27FC236}">
                    <a16:creationId xmlns:a16="http://schemas.microsoft.com/office/drawing/2014/main" id="{EE3CC1BA-8DCF-F17D-826E-BD8C9499D07C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053328" y="2337816"/>
                <a:ext cx="400050" cy="281177"/>
              </a:xfrm>
              <a:prstGeom prst="rect">
                <a:avLst/>
              </a:prstGeom>
            </p:spPr>
          </p:pic>
        </p:grpSp>
        <p:grpSp>
          <p:nvGrpSpPr>
            <p:cNvPr id="40" name="object 28">
              <a:extLst>
                <a:ext uri="{FF2B5EF4-FFF2-40B4-BE49-F238E27FC236}">
                  <a16:creationId xmlns:a16="http://schemas.microsoft.com/office/drawing/2014/main" id="{C5C35919-89BD-8A0D-BF79-7364C156811A}"/>
                </a:ext>
              </a:extLst>
            </p:cNvPr>
            <p:cNvGrpSpPr/>
            <p:nvPr/>
          </p:nvGrpSpPr>
          <p:grpSpPr>
            <a:xfrm>
              <a:off x="9827573" y="2576862"/>
              <a:ext cx="356870" cy="310515"/>
              <a:chOff x="6076188" y="2342400"/>
              <a:chExt cx="356870" cy="310515"/>
            </a:xfrm>
          </p:grpSpPr>
          <p:pic>
            <p:nvPicPr>
              <p:cNvPr id="41" name="object 29">
                <a:extLst>
                  <a:ext uri="{FF2B5EF4-FFF2-40B4-BE49-F238E27FC236}">
                    <a16:creationId xmlns:a16="http://schemas.microsoft.com/office/drawing/2014/main" id="{F88F6273-8C81-65B8-BAB1-FF4BF28C0DA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77712" y="2342400"/>
                <a:ext cx="351269" cy="310121"/>
              </a:xfrm>
              <a:prstGeom prst="rect">
                <a:avLst/>
              </a:prstGeom>
            </p:spPr>
          </p:pic>
          <p:sp>
            <p:nvSpPr>
              <p:cNvPr id="42" name="object 30">
                <a:extLst>
                  <a:ext uri="{FF2B5EF4-FFF2-40B4-BE49-F238E27FC236}">
                    <a16:creationId xmlns:a16="http://schemas.microsoft.com/office/drawing/2014/main" id="{4ED8CE8F-CA63-96D3-73C7-22EB35FEBF5B}"/>
                  </a:ext>
                </a:extLst>
              </p:cNvPr>
              <p:cNvSpPr/>
              <p:nvPr/>
            </p:nvSpPr>
            <p:spPr>
              <a:xfrm>
                <a:off x="6076188" y="2348483"/>
                <a:ext cx="35687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238125">
                    <a:moveTo>
                      <a:pt x="356615" y="0"/>
                    </a:moveTo>
                    <a:lnTo>
                      <a:pt x="0" y="0"/>
                    </a:lnTo>
                    <a:lnTo>
                      <a:pt x="0" y="237744"/>
                    </a:lnTo>
                    <a:lnTo>
                      <a:pt x="356615" y="237744"/>
                    </a:lnTo>
                    <a:lnTo>
                      <a:pt x="356615" y="0"/>
                    </a:lnTo>
                    <a:close/>
                  </a:path>
                </a:pathLst>
              </a:custGeom>
              <a:solidFill>
                <a:srgbClr val="929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3" name="object 31">
              <a:extLst>
                <a:ext uri="{FF2B5EF4-FFF2-40B4-BE49-F238E27FC236}">
                  <a16:creationId xmlns:a16="http://schemas.microsoft.com/office/drawing/2014/main" id="{B731AB9D-A4F6-08D6-3E7D-CC7C243314BA}"/>
                </a:ext>
              </a:extLst>
            </p:cNvPr>
            <p:cNvSpPr txBox="1"/>
            <p:nvPr/>
          </p:nvSpPr>
          <p:spPr>
            <a:xfrm>
              <a:off x="9827573" y="2582945"/>
              <a:ext cx="356870" cy="238125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101600">
                <a:lnSpc>
                  <a:spcPct val="100000"/>
                </a:lnSpc>
                <a:spcBef>
                  <a:spcPts val="280"/>
                </a:spcBef>
              </a:pPr>
              <a:r>
                <a:rPr sz="1000" spc="-5" dirty="0">
                  <a:solidFill>
                    <a:srgbClr val="FFFFFF"/>
                  </a:solidFill>
                  <a:latin typeface="Calibri"/>
                  <a:cs typeface="Calibri"/>
                </a:rPr>
                <a:t>i=1</a:t>
              </a:r>
              <a:endParaRPr sz="1000">
                <a:latin typeface="Calibri"/>
                <a:cs typeface="Calibri"/>
              </a:endParaRPr>
            </a:p>
          </p:txBody>
        </p:sp>
        <p:grpSp>
          <p:nvGrpSpPr>
            <p:cNvPr id="44" name="object 32">
              <a:extLst>
                <a:ext uri="{FF2B5EF4-FFF2-40B4-BE49-F238E27FC236}">
                  <a16:creationId xmlns:a16="http://schemas.microsoft.com/office/drawing/2014/main" id="{549C5F45-A608-4B79-320C-EB0E44946B07}"/>
                </a:ext>
              </a:extLst>
            </p:cNvPr>
            <p:cNvGrpSpPr/>
            <p:nvPr/>
          </p:nvGrpSpPr>
          <p:grpSpPr>
            <a:xfrm>
              <a:off x="6927401" y="3097115"/>
              <a:ext cx="1819910" cy="890905"/>
              <a:chOff x="3176016" y="2862653"/>
              <a:chExt cx="1819910" cy="890905"/>
            </a:xfrm>
          </p:grpSpPr>
          <p:pic>
            <p:nvPicPr>
              <p:cNvPr id="45" name="object 33">
                <a:extLst>
                  <a:ext uri="{FF2B5EF4-FFF2-40B4-BE49-F238E27FC236}">
                    <a16:creationId xmlns:a16="http://schemas.microsoft.com/office/drawing/2014/main" id="{E07C4B48-845D-9288-2027-6837DEF3F960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176016" y="2862653"/>
                <a:ext cx="1819656" cy="890726"/>
              </a:xfrm>
              <a:prstGeom prst="rect">
                <a:avLst/>
              </a:prstGeom>
            </p:spPr>
          </p:pic>
          <p:sp>
            <p:nvSpPr>
              <p:cNvPr id="46" name="object 34">
                <a:extLst>
                  <a:ext uri="{FF2B5EF4-FFF2-40B4-BE49-F238E27FC236}">
                    <a16:creationId xmlns:a16="http://schemas.microsoft.com/office/drawing/2014/main" id="{0B27FCF2-0E9A-F1C3-5F8A-4DA8E9AB1ACA}"/>
                  </a:ext>
                </a:extLst>
              </p:cNvPr>
              <p:cNvSpPr/>
              <p:nvPr/>
            </p:nvSpPr>
            <p:spPr>
              <a:xfrm>
                <a:off x="3850386" y="2893313"/>
                <a:ext cx="317500" cy="70612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706120">
                    <a:moveTo>
                      <a:pt x="0" y="705612"/>
                    </a:moveTo>
                    <a:lnTo>
                      <a:pt x="316991" y="705612"/>
                    </a:lnTo>
                    <a:lnTo>
                      <a:pt x="316991" y="0"/>
                    </a:lnTo>
                    <a:lnTo>
                      <a:pt x="0" y="0"/>
                    </a:lnTo>
                    <a:lnTo>
                      <a:pt x="0" y="705612"/>
                    </a:lnTo>
                    <a:close/>
                  </a:path>
                </a:pathLst>
              </a:custGeom>
              <a:ln w="19811">
                <a:solidFill>
                  <a:srgbClr val="FB4B0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7" name="object 3">
            <a:extLst>
              <a:ext uri="{FF2B5EF4-FFF2-40B4-BE49-F238E27FC236}">
                <a16:creationId xmlns:a16="http://schemas.microsoft.com/office/drawing/2014/main" id="{228B23C2-C962-5DA9-01BF-86037ABEA142}"/>
              </a:ext>
            </a:extLst>
          </p:cNvPr>
          <p:cNvSpPr txBox="1"/>
          <p:nvPr/>
        </p:nvSpPr>
        <p:spPr>
          <a:xfrm>
            <a:off x="737177" y="1794466"/>
            <a:ext cx="4395382" cy="23193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278130" indent="-151130">
              <a:lnSpc>
                <a:spcPct val="101899"/>
              </a:lnSpc>
              <a:spcBef>
                <a:spcPts val="95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5" dirty="0">
                <a:solidFill>
                  <a:srgbClr val="003B70"/>
                </a:solidFill>
                <a:latin typeface="Arial"/>
                <a:cs typeface="Arial"/>
              </a:rPr>
              <a:t>Single work-item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kernels </a:t>
            </a:r>
            <a:r>
              <a:rPr sz="1600" spc="5" dirty="0">
                <a:solidFill>
                  <a:srgbClr val="003B70"/>
                </a:solidFill>
                <a:latin typeface="Arial"/>
                <a:cs typeface="Arial"/>
              </a:rPr>
              <a:t>almost 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always </a:t>
            </a:r>
            <a:r>
              <a:rPr sz="1600" spc="5" dirty="0">
                <a:solidFill>
                  <a:srgbClr val="003B70"/>
                </a:solidFill>
                <a:latin typeface="Arial"/>
                <a:cs typeface="Arial"/>
              </a:rPr>
              <a:t>contain an outer loop</a:t>
            </a:r>
            <a:endParaRPr sz="1600" dirty="0">
              <a:latin typeface="Arial"/>
              <a:cs typeface="Arial"/>
            </a:endParaRPr>
          </a:p>
          <a:p>
            <a:pPr marL="163195" marR="27305" indent="-151130">
              <a:lnSpc>
                <a:spcPct val="102000"/>
              </a:lnSpc>
              <a:spcBef>
                <a:spcPts val="79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10" dirty="0">
                <a:solidFill>
                  <a:srgbClr val="003B70"/>
                </a:solidFill>
                <a:latin typeface="Arial"/>
                <a:cs typeface="Arial"/>
              </a:rPr>
              <a:t>Work </a:t>
            </a:r>
            <a:r>
              <a:rPr sz="1600" spc="5" dirty="0">
                <a:solidFill>
                  <a:srgbClr val="003B70"/>
                </a:solidFill>
                <a:latin typeface="Arial"/>
                <a:cs typeface="Arial"/>
              </a:rPr>
              <a:t>executing in multiple stages</a:t>
            </a:r>
            <a:r>
              <a:rPr sz="1600" spc="-13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of  </a:t>
            </a:r>
            <a:r>
              <a:rPr sz="1600" spc="5"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pipeline is called “pipeline  parallelism”</a:t>
            </a:r>
            <a:endParaRPr sz="1600" dirty="0">
              <a:latin typeface="Arial"/>
              <a:cs typeface="Arial"/>
            </a:endParaRPr>
          </a:p>
          <a:p>
            <a:pPr marL="163195" marR="133985" indent="-151130">
              <a:lnSpc>
                <a:spcPct val="101899"/>
              </a:lnSpc>
              <a:spcBef>
                <a:spcPts val="79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Pipelines </a:t>
            </a:r>
            <a:r>
              <a:rPr sz="1600" spc="10" dirty="0">
                <a:solidFill>
                  <a:srgbClr val="003B70"/>
                </a:solidFill>
                <a:latin typeface="Arial"/>
                <a:cs typeface="Arial"/>
              </a:rPr>
              <a:t>from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real-world </a:t>
            </a:r>
            <a:r>
              <a:rPr sz="1600" spc="5" dirty="0">
                <a:solidFill>
                  <a:srgbClr val="003B70"/>
                </a:solidFill>
                <a:latin typeface="Arial"/>
                <a:cs typeface="Arial"/>
              </a:rPr>
              <a:t>code are 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normally hundreds of </a:t>
            </a:r>
            <a:r>
              <a:rPr sz="1600" spc="5" dirty="0">
                <a:solidFill>
                  <a:srgbClr val="003B70"/>
                </a:solidFill>
                <a:latin typeface="Arial"/>
                <a:cs typeface="Arial"/>
              </a:rPr>
              <a:t>stages long</a:t>
            </a:r>
            <a:endParaRPr sz="1600" dirty="0">
              <a:latin typeface="Arial"/>
              <a:cs typeface="Arial"/>
            </a:endParaRPr>
          </a:p>
          <a:p>
            <a:pPr marL="163195" marR="5080" indent="-151130">
              <a:lnSpc>
                <a:spcPct val="100000"/>
              </a:lnSpc>
              <a:spcBef>
                <a:spcPts val="78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b="1" spc="-35" dirty="0">
                <a:solidFill>
                  <a:srgbClr val="003B70"/>
                </a:solidFill>
                <a:latin typeface="Arial"/>
                <a:cs typeface="Arial"/>
              </a:rPr>
              <a:t>Your </a:t>
            </a:r>
            <a:r>
              <a:rPr sz="1600" b="1" spc="-5" dirty="0">
                <a:solidFill>
                  <a:srgbClr val="003B70"/>
                </a:solidFill>
                <a:latin typeface="Arial"/>
                <a:cs typeface="Arial"/>
              </a:rPr>
              <a:t>job is to keep </a:t>
            </a:r>
            <a:r>
              <a:rPr sz="1600" b="1" spc="-10" dirty="0">
                <a:solidFill>
                  <a:srgbClr val="003B70"/>
                </a:solidFill>
                <a:latin typeface="Arial"/>
                <a:cs typeface="Arial"/>
              </a:rPr>
              <a:t>the  </a:t>
            </a:r>
            <a:r>
              <a:rPr sz="1600" b="1" spc="-5" dirty="0">
                <a:solidFill>
                  <a:srgbClr val="003B70"/>
                </a:solidFill>
                <a:latin typeface="Arial"/>
                <a:cs typeface="Arial"/>
              </a:rPr>
              <a:t>data </a:t>
            </a:r>
            <a:r>
              <a:rPr sz="1600" b="1" dirty="0">
                <a:solidFill>
                  <a:srgbClr val="003B70"/>
                </a:solidFill>
                <a:latin typeface="Arial"/>
                <a:cs typeface="Arial"/>
              </a:rPr>
              <a:t>flowing</a:t>
            </a:r>
            <a:r>
              <a:rPr sz="1600" b="1" spc="-8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B70"/>
                </a:solidFill>
                <a:latin typeface="Arial"/>
                <a:cs typeface="Arial"/>
              </a:rPr>
              <a:t>efficiently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8" name="object 44">
            <a:extLst>
              <a:ext uri="{FF2B5EF4-FFF2-40B4-BE49-F238E27FC236}">
                <a16:creationId xmlns:a16="http://schemas.microsoft.com/office/drawing/2014/main" id="{9179D935-ABC3-D9EF-4C3B-2BBD398A54D0}"/>
              </a:ext>
            </a:extLst>
          </p:cNvPr>
          <p:cNvSpPr/>
          <p:nvPr/>
        </p:nvSpPr>
        <p:spPr>
          <a:xfrm>
            <a:off x="9930053" y="4910970"/>
            <a:ext cx="544195" cy="544195"/>
          </a:xfrm>
          <a:custGeom>
            <a:avLst/>
            <a:gdLst/>
            <a:ahLst/>
            <a:cxnLst/>
            <a:rect l="l" t="t" r="r" b="b"/>
            <a:pathLst>
              <a:path w="544195" h="544195">
                <a:moveTo>
                  <a:pt x="272034" y="0"/>
                </a:moveTo>
                <a:lnTo>
                  <a:pt x="223135" y="4382"/>
                </a:lnTo>
                <a:lnTo>
                  <a:pt x="177112" y="17019"/>
                </a:lnTo>
                <a:lnTo>
                  <a:pt x="134732" y="37140"/>
                </a:lnTo>
                <a:lnTo>
                  <a:pt x="96765" y="63978"/>
                </a:lnTo>
                <a:lnTo>
                  <a:pt x="63978" y="96765"/>
                </a:lnTo>
                <a:lnTo>
                  <a:pt x="37140" y="134732"/>
                </a:lnTo>
                <a:lnTo>
                  <a:pt x="17019" y="177112"/>
                </a:lnTo>
                <a:lnTo>
                  <a:pt x="4382" y="223135"/>
                </a:lnTo>
                <a:lnTo>
                  <a:pt x="0" y="272033"/>
                </a:lnTo>
                <a:lnTo>
                  <a:pt x="4382" y="320932"/>
                </a:lnTo>
                <a:lnTo>
                  <a:pt x="17019" y="366955"/>
                </a:lnTo>
                <a:lnTo>
                  <a:pt x="37140" y="409335"/>
                </a:lnTo>
                <a:lnTo>
                  <a:pt x="63978" y="447302"/>
                </a:lnTo>
                <a:lnTo>
                  <a:pt x="96765" y="480089"/>
                </a:lnTo>
                <a:lnTo>
                  <a:pt x="134732" y="506927"/>
                </a:lnTo>
                <a:lnTo>
                  <a:pt x="177112" y="527048"/>
                </a:lnTo>
                <a:lnTo>
                  <a:pt x="223135" y="539685"/>
                </a:lnTo>
                <a:lnTo>
                  <a:pt x="272034" y="544068"/>
                </a:lnTo>
                <a:lnTo>
                  <a:pt x="320932" y="539685"/>
                </a:lnTo>
                <a:lnTo>
                  <a:pt x="366955" y="527048"/>
                </a:lnTo>
                <a:lnTo>
                  <a:pt x="409335" y="506927"/>
                </a:lnTo>
                <a:lnTo>
                  <a:pt x="447302" y="480089"/>
                </a:lnTo>
                <a:lnTo>
                  <a:pt x="480089" y="447302"/>
                </a:lnTo>
                <a:lnTo>
                  <a:pt x="506927" y="409335"/>
                </a:lnTo>
                <a:lnTo>
                  <a:pt x="527048" y="366955"/>
                </a:lnTo>
                <a:lnTo>
                  <a:pt x="539685" y="320932"/>
                </a:lnTo>
                <a:lnTo>
                  <a:pt x="544068" y="272033"/>
                </a:lnTo>
                <a:lnTo>
                  <a:pt x="539685" y="223135"/>
                </a:lnTo>
                <a:lnTo>
                  <a:pt x="527048" y="177112"/>
                </a:lnTo>
                <a:lnTo>
                  <a:pt x="506927" y="134732"/>
                </a:lnTo>
                <a:lnTo>
                  <a:pt x="480089" y="96765"/>
                </a:lnTo>
                <a:lnTo>
                  <a:pt x="447302" y="63978"/>
                </a:lnTo>
                <a:lnTo>
                  <a:pt x="409335" y="37140"/>
                </a:lnTo>
                <a:lnTo>
                  <a:pt x="366955" y="17019"/>
                </a:lnTo>
                <a:lnTo>
                  <a:pt x="320932" y="4382"/>
                </a:lnTo>
                <a:lnTo>
                  <a:pt x="272034" y="0"/>
                </a:lnTo>
                <a:close/>
              </a:path>
            </a:pathLst>
          </a:custGeom>
          <a:solidFill>
            <a:srgbClr val="FB4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45">
            <a:extLst>
              <a:ext uri="{FF2B5EF4-FFF2-40B4-BE49-F238E27FC236}">
                <a16:creationId xmlns:a16="http://schemas.microsoft.com/office/drawing/2014/main" id="{2F2FFBE2-3927-2069-21F3-486F7664EBB7}"/>
              </a:ext>
            </a:extLst>
          </p:cNvPr>
          <p:cNvSpPr txBox="1"/>
          <p:nvPr/>
        </p:nvSpPr>
        <p:spPr>
          <a:xfrm>
            <a:off x="10110901" y="5001649"/>
            <a:ext cx="18415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2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10" name="object 46">
            <a:extLst>
              <a:ext uri="{FF2B5EF4-FFF2-40B4-BE49-F238E27FC236}">
                <a16:creationId xmlns:a16="http://schemas.microsoft.com/office/drawing/2014/main" id="{9FBC8446-8BFC-63E6-01DB-D92AE512EFB1}"/>
              </a:ext>
            </a:extLst>
          </p:cNvPr>
          <p:cNvGrpSpPr/>
          <p:nvPr/>
        </p:nvGrpSpPr>
        <p:grpSpPr>
          <a:xfrm>
            <a:off x="9790098" y="4765048"/>
            <a:ext cx="822960" cy="901700"/>
            <a:chOff x="4771897" y="6372225"/>
            <a:chExt cx="822960" cy="901700"/>
          </a:xfrm>
        </p:grpSpPr>
        <p:pic>
          <p:nvPicPr>
            <p:cNvPr id="111" name="object 47">
              <a:extLst>
                <a:ext uri="{FF2B5EF4-FFF2-40B4-BE49-F238E27FC236}">
                  <a16:creationId xmlns:a16="http://schemas.microsoft.com/office/drawing/2014/main" id="{710103BC-2DAB-3D68-B9BB-07C4E68E16E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71897" y="6372225"/>
              <a:ext cx="219710" cy="226441"/>
            </a:xfrm>
            <a:prstGeom prst="rect">
              <a:avLst/>
            </a:prstGeom>
          </p:spPr>
        </p:pic>
        <p:pic>
          <p:nvPicPr>
            <p:cNvPr id="112" name="object 48">
              <a:extLst>
                <a:ext uri="{FF2B5EF4-FFF2-40B4-BE49-F238E27FC236}">
                  <a16:creationId xmlns:a16="http://schemas.microsoft.com/office/drawing/2014/main" id="{387813B8-B1C5-E26B-947B-9BC69FC5AF84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5147" y="6372225"/>
              <a:ext cx="219710" cy="226441"/>
            </a:xfrm>
            <a:prstGeom prst="rect">
              <a:avLst/>
            </a:prstGeom>
          </p:spPr>
        </p:pic>
        <p:sp>
          <p:nvSpPr>
            <p:cNvPr id="113" name="object 49">
              <a:extLst>
                <a:ext uri="{FF2B5EF4-FFF2-40B4-BE49-F238E27FC236}">
                  <a16:creationId xmlns:a16="http://schemas.microsoft.com/office/drawing/2014/main" id="{534D61F6-F5B3-B746-10A5-E84D67555290}"/>
                </a:ext>
              </a:extLst>
            </p:cNvPr>
            <p:cNvSpPr/>
            <p:nvPr/>
          </p:nvSpPr>
          <p:spPr>
            <a:xfrm>
              <a:off x="5164073" y="7062216"/>
              <a:ext cx="38100" cy="211454"/>
            </a:xfrm>
            <a:custGeom>
              <a:avLst/>
              <a:gdLst/>
              <a:ahLst/>
              <a:cxnLst/>
              <a:rect l="l" t="t" r="r" b="b"/>
              <a:pathLst>
                <a:path w="38100" h="211454">
                  <a:moveTo>
                    <a:pt x="12953" y="173354"/>
                  </a:moveTo>
                  <a:lnTo>
                    <a:pt x="0" y="173354"/>
                  </a:lnTo>
                  <a:lnTo>
                    <a:pt x="19050" y="211454"/>
                  </a:lnTo>
                  <a:lnTo>
                    <a:pt x="34925" y="179704"/>
                  </a:lnTo>
                  <a:lnTo>
                    <a:pt x="12953" y="179704"/>
                  </a:lnTo>
                  <a:lnTo>
                    <a:pt x="12953" y="173354"/>
                  </a:lnTo>
                  <a:close/>
                </a:path>
                <a:path w="38100" h="211454">
                  <a:moveTo>
                    <a:pt x="25146" y="0"/>
                  </a:moveTo>
                  <a:lnTo>
                    <a:pt x="12953" y="0"/>
                  </a:lnTo>
                  <a:lnTo>
                    <a:pt x="12953" y="179704"/>
                  </a:lnTo>
                  <a:lnTo>
                    <a:pt x="25146" y="179704"/>
                  </a:lnTo>
                  <a:lnTo>
                    <a:pt x="25146" y="0"/>
                  </a:lnTo>
                  <a:close/>
                </a:path>
                <a:path w="38100" h="211454">
                  <a:moveTo>
                    <a:pt x="38100" y="173354"/>
                  </a:moveTo>
                  <a:lnTo>
                    <a:pt x="25146" y="173354"/>
                  </a:lnTo>
                  <a:lnTo>
                    <a:pt x="25146" y="179704"/>
                  </a:lnTo>
                  <a:lnTo>
                    <a:pt x="34925" y="179704"/>
                  </a:lnTo>
                  <a:lnTo>
                    <a:pt x="38100" y="173354"/>
                  </a:lnTo>
                  <a:close/>
                </a:path>
              </a:pathLst>
            </a:custGeom>
            <a:solidFill>
              <a:srgbClr val="003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50">
            <a:extLst>
              <a:ext uri="{FF2B5EF4-FFF2-40B4-BE49-F238E27FC236}">
                <a16:creationId xmlns:a16="http://schemas.microsoft.com/office/drawing/2014/main" id="{814788F1-E73D-DAF9-EE13-388CD4C77BA7}"/>
              </a:ext>
            </a:extLst>
          </p:cNvPr>
          <p:cNvSpPr txBox="1"/>
          <p:nvPr/>
        </p:nvSpPr>
        <p:spPr>
          <a:xfrm>
            <a:off x="9486568" y="4554355"/>
            <a:ext cx="615950" cy="222885"/>
          </a:xfrm>
          <a:prstGeom prst="rect">
            <a:avLst/>
          </a:prstGeom>
          <a:solidFill>
            <a:srgbClr val="00ADEE"/>
          </a:solidFill>
        </p:spPr>
        <p:txBody>
          <a:bodyPr vert="horz" wrap="square" lIns="0" tIns="1651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3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5" name="object 51">
            <a:extLst>
              <a:ext uri="{FF2B5EF4-FFF2-40B4-BE49-F238E27FC236}">
                <a16:creationId xmlns:a16="http://schemas.microsoft.com/office/drawing/2014/main" id="{AC43F8E3-4824-A620-57B0-B594EEAA3922}"/>
              </a:ext>
            </a:extLst>
          </p:cNvPr>
          <p:cNvSpPr/>
          <p:nvPr/>
        </p:nvSpPr>
        <p:spPr>
          <a:xfrm>
            <a:off x="10301909" y="4554355"/>
            <a:ext cx="615950" cy="222885"/>
          </a:xfrm>
          <a:custGeom>
            <a:avLst/>
            <a:gdLst/>
            <a:ahLst/>
            <a:cxnLst/>
            <a:rect l="l" t="t" r="r" b="b"/>
            <a:pathLst>
              <a:path w="615950" h="222885">
                <a:moveTo>
                  <a:pt x="615696" y="0"/>
                </a:moveTo>
                <a:lnTo>
                  <a:pt x="0" y="0"/>
                </a:lnTo>
                <a:lnTo>
                  <a:pt x="0" y="222504"/>
                </a:lnTo>
                <a:lnTo>
                  <a:pt x="615696" y="222504"/>
                </a:lnTo>
                <a:lnTo>
                  <a:pt x="615696" y="0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52">
            <a:extLst>
              <a:ext uri="{FF2B5EF4-FFF2-40B4-BE49-F238E27FC236}">
                <a16:creationId xmlns:a16="http://schemas.microsoft.com/office/drawing/2014/main" id="{BD2D7F9D-2694-5238-0F1B-E98EBD297A3D}"/>
              </a:ext>
            </a:extLst>
          </p:cNvPr>
          <p:cNvSpPr txBox="1"/>
          <p:nvPr/>
        </p:nvSpPr>
        <p:spPr>
          <a:xfrm>
            <a:off x="10427258" y="4558165"/>
            <a:ext cx="367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7" name="object 53">
            <a:extLst>
              <a:ext uri="{FF2B5EF4-FFF2-40B4-BE49-F238E27FC236}">
                <a16:creationId xmlns:a16="http://schemas.microsoft.com/office/drawing/2014/main" id="{3503F091-05F8-61BE-2305-22CCB3696BCD}"/>
              </a:ext>
            </a:extLst>
          </p:cNvPr>
          <p:cNvSpPr/>
          <p:nvPr/>
        </p:nvSpPr>
        <p:spPr>
          <a:xfrm>
            <a:off x="9890429" y="5663827"/>
            <a:ext cx="615950" cy="222885"/>
          </a:xfrm>
          <a:custGeom>
            <a:avLst/>
            <a:gdLst/>
            <a:ahLst/>
            <a:cxnLst/>
            <a:rect l="l" t="t" r="r" b="b"/>
            <a:pathLst>
              <a:path w="615950" h="222884">
                <a:moveTo>
                  <a:pt x="615696" y="0"/>
                </a:moveTo>
                <a:lnTo>
                  <a:pt x="0" y="0"/>
                </a:lnTo>
                <a:lnTo>
                  <a:pt x="0" y="222504"/>
                </a:lnTo>
                <a:lnTo>
                  <a:pt x="615696" y="222504"/>
                </a:lnTo>
                <a:lnTo>
                  <a:pt x="615696" y="0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54">
            <a:extLst>
              <a:ext uri="{FF2B5EF4-FFF2-40B4-BE49-F238E27FC236}">
                <a16:creationId xmlns:a16="http://schemas.microsoft.com/office/drawing/2014/main" id="{54D23518-1C85-8BD5-438A-4B9764D8CC9D}"/>
              </a:ext>
            </a:extLst>
          </p:cNvPr>
          <p:cNvSpPr txBox="1"/>
          <p:nvPr/>
        </p:nvSpPr>
        <p:spPr>
          <a:xfrm>
            <a:off x="9890429" y="5663827"/>
            <a:ext cx="615950" cy="222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9" name="object 55">
            <a:extLst>
              <a:ext uri="{FF2B5EF4-FFF2-40B4-BE49-F238E27FC236}">
                <a16:creationId xmlns:a16="http://schemas.microsoft.com/office/drawing/2014/main" id="{A9565979-ABA5-E890-9CD3-1938A1593639}"/>
              </a:ext>
            </a:extLst>
          </p:cNvPr>
          <p:cNvGrpSpPr/>
          <p:nvPr/>
        </p:nvGrpSpPr>
        <p:grpSpPr>
          <a:xfrm>
            <a:off x="9402748" y="4389763"/>
            <a:ext cx="1797685" cy="1762760"/>
            <a:chOff x="4384547" y="5996940"/>
            <a:chExt cx="1797685" cy="1762760"/>
          </a:xfrm>
        </p:grpSpPr>
        <p:sp>
          <p:nvSpPr>
            <p:cNvPr id="120" name="object 56">
              <a:extLst>
                <a:ext uri="{FF2B5EF4-FFF2-40B4-BE49-F238E27FC236}">
                  <a16:creationId xmlns:a16="http://schemas.microsoft.com/office/drawing/2014/main" id="{B54588EE-F841-3C51-FAE5-D2E0E7FF2BF9}"/>
                </a:ext>
              </a:extLst>
            </p:cNvPr>
            <p:cNvSpPr/>
            <p:nvPr/>
          </p:nvSpPr>
          <p:spPr>
            <a:xfrm>
              <a:off x="4384548" y="5996940"/>
              <a:ext cx="817244" cy="1762760"/>
            </a:xfrm>
            <a:custGeom>
              <a:avLst/>
              <a:gdLst/>
              <a:ahLst/>
              <a:cxnLst/>
              <a:rect l="l" t="t" r="r" b="b"/>
              <a:pathLst>
                <a:path w="817245" h="1762759">
                  <a:moveTo>
                    <a:pt x="789432" y="1127760"/>
                  </a:moveTo>
                  <a:lnTo>
                    <a:pt x="12192" y="1127760"/>
                  </a:lnTo>
                  <a:lnTo>
                    <a:pt x="12192" y="12192"/>
                  </a:lnTo>
                  <a:lnTo>
                    <a:pt x="352679" y="12192"/>
                  </a:lnTo>
                  <a:lnTo>
                    <a:pt x="352679" y="123825"/>
                  </a:lnTo>
                  <a:lnTo>
                    <a:pt x="339725" y="123825"/>
                  </a:lnTo>
                  <a:lnTo>
                    <a:pt x="358775" y="161925"/>
                  </a:lnTo>
                  <a:lnTo>
                    <a:pt x="374650" y="130175"/>
                  </a:lnTo>
                  <a:lnTo>
                    <a:pt x="377825" y="123825"/>
                  </a:lnTo>
                  <a:lnTo>
                    <a:pt x="364871" y="123825"/>
                  </a:lnTo>
                  <a:lnTo>
                    <a:pt x="364871" y="12192"/>
                  </a:lnTo>
                  <a:lnTo>
                    <a:pt x="364871" y="6096"/>
                  </a:lnTo>
                  <a:lnTo>
                    <a:pt x="364871" y="2667"/>
                  </a:lnTo>
                  <a:lnTo>
                    <a:pt x="362204" y="0"/>
                  </a:lnTo>
                  <a:lnTo>
                    <a:pt x="2667" y="0"/>
                  </a:lnTo>
                  <a:lnTo>
                    <a:pt x="0" y="2667"/>
                  </a:lnTo>
                  <a:lnTo>
                    <a:pt x="0" y="1137158"/>
                  </a:lnTo>
                  <a:lnTo>
                    <a:pt x="2667" y="1139952"/>
                  </a:lnTo>
                  <a:lnTo>
                    <a:pt x="789432" y="1139952"/>
                  </a:lnTo>
                  <a:lnTo>
                    <a:pt x="789432" y="1133856"/>
                  </a:lnTo>
                  <a:lnTo>
                    <a:pt x="789432" y="1127760"/>
                  </a:lnTo>
                  <a:close/>
                </a:path>
                <a:path w="817245" h="1762759">
                  <a:moveTo>
                    <a:pt x="817245" y="1724025"/>
                  </a:moveTo>
                  <a:lnTo>
                    <a:pt x="804329" y="1724202"/>
                  </a:lnTo>
                  <a:lnTo>
                    <a:pt x="801624" y="1496441"/>
                  </a:lnTo>
                  <a:lnTo>
                    <a:pt x="789432" y="1496707"/>
                  </a:lnTo>
                  <a:lnTo>
                    <a:pt x="792137" y="1724367"/>
                  </a:lnTo>
                  <a:lnTo>
                    <a:pt x="779145" y="1724533"/>
                  </a:lnTo>
                  <a:lnTo>
                    <a:pt x="798703" y="1762379"/>
                  </a:lnTo>
                  <a:lnTo>
                    <a:pt x="813981" y="1730756"/>
                  </a:lnTo>
                  <a:lnTo>
                    <a:pt x="817245" y="1724025"/>
                  </a:lnTo>
                  <a:close/>
                </a:path>
              </a:pathLst>
            </a:custGeom>
            <a:solidFill>
              <a:srgbClr val="003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57">
              <a:extLst>
                <a:ext uri="{FF2B5EF4-FFF2-40B4-BE49-F238E27FC236}">
                  <a16:creationId xmlns:a16="http://schemas.microsoft.com/office/drawing/2014/main" id="{F5A80A83-29AE-1B84-2CE6-B90A21D5763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2055" y="6120384"/>
              <a:ext cx="400050" cy="281177"/>
            </a:xfrm>
            <a:prstGeom prst="rect">
              <a:avLst/>
            </a:prstGeom>
          </p:spPr>
        </p:pic>
        <p:pic>
          <p:nvPicPr>
            <p:cNvPr id="122" name="object 58">
              <a:extLst>
                <a:ext uri="{FF2B5EF4-FFF2-40B4-BE49-F238E27FC236}">
                  <a16:creationId xmlns:a16="http://schemas.microsoft.com/office/drawing/2014/main" id="{CB6C7267-2842-D082-ED02-B10A8A0E743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06439" y="6124968"/>
              <a:ext cx="351269" cy="310121"/>
            </a:xfrm>
            <a:prstGeom prst="rect">
              <a:avLst/>
            </a:prstGeom>
          </p:spPr>
        </p:pic>
      </p:grpSp>
      <p:sp>
        <p:nvSpPr>
          <p:cNvPr id="123" name="object 59">
            <a:extLst>
              <a:ext uri="{FF2B5EF4-FFF2-40B4-BE49-F238E27FC236}">
                <a16:creationId xmlns:a16="http://schemas.microsoft.com/office/drawing/2014/main" id="{DB5F1BF9-E3B6-2665-4C40-26F746F30F33}"/>
              </a:ext>
            </a:extLst>
          </p:cNvPr>
          <p:cNvSpPr txBox="1"/>
          <p:nvPr/>
        </p:nvSpPr>
        <p:spPr>
          <a:xfrm>
            <a:off x="10823116" y="4523875"/>
            <a:ext cx="356870" cy="238125"/>
          </a:xfrm>
          <a:prstGeom prst="rect">
            <a:avLst/>
          </a:prstGeom>
          <a:solidFill>
            <a:srgbClr val="929F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i=2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24" name="object 60">
            <a:extLst>
              <a:ext uri="{FF2B5EF4-FFF2-40B4-BE49-F238E27FC236}">
                <a16:creationId xmlns:a16="http://schemas.microsoft.com/office/drawing/2014/main" id="{ABA7F5E3-793F-0C33-5939-A7ACFFE7BD9F}"/>
              </a:ext>
            </a:extLst>
          </p:cNvPr>
          <p:cNvGrpSpPr/>
          <p:nvPr/>
        </p:nvGrpSpPr>
        <p:grpSpPr>
          <a:xfrm>
            <a:off x="10300385" y="5075563"/>
            <a:ext cx="400050" cy="314960"/>
            <a:chOff x="5282184" y="6682740"/>
            <a:chExt cx="400050" cy="314960"/>
          </a:xfrm>
        </p:grpSpPr>
        <p:pic>
          <p:nvPicPr>
            <p:cNvPr id="125" name="object 61">
              <a:extLst>
                <a:ext uri="{FF2B5EF4-FFF2-40B4-BE49-F238E27FC236}">
                  <a16:creationId xmlns:a16="http://schemas.microsoft.com/office/drawing/2014/main" id="{4EECE41B-AFAD-CD66-CB2E-91066F558B9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2184" y="6682740"/>
              <a:ext cx="400050" cy="281178"/>
            </a:xfrm>
            <a:prstGeom prst="rect">
              <a:avLst/>
            </a:prstGeom>
          </p:spPr>
        </p:pic>
        <p:pic>
          <p:nvPicPr>
            <p:cNvPr id="126" name="object 62">
              <a:extLst>
                <a:ext uri="{FF2B5EF4-FFF2-40B4-BE49-F238E27FC236}">
                  <a16:creationId xmlns:a16="http://schemas.microsoft.com/office/drawing/2014/main" id="{797CCEB7-DD22-CE3F-2668-D77B1E926976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06568" y="6687324"/>
              <a:ext cx="351269" cy="310121"/>
            </a:xfrm>
            <a:prstGeom prst="rect">
              <a:avLst/>
            </a:prstGeom>
          </p:spPr>
        </p:pic>
      </p:grpSp>
      <p:sp>
        <p:nvSpPr>
          <p:cNvPr id="127" name="object 63">
            <a:extLst>
              <a:ext uri="{FF2B5EF4-FFF2-40B4-BE49-F238E27FC236}">
                <a16:creationId xmlns:a16="http://schemas.microsoft.com/office/drawing/2014/main" id="{193F7B42-85B2-5A59-7619-ABC7B01CD50F}"/>
              </a:ext>
            </a:extLst>
          </p:cNvPr>
          <p:cNvSpPr txBox="1"/>
          <p:nvPr/>
        </p:nvSpPr>
        <p:spPr>
          <a:xfrm>
            <a:off x="10323245" y="5086230"/>
            <a:ext cx="356870" cy="238125"/>
          </a:xfrm>
          <a:prstGeom prst="rect">
            <a:avLst/>
          </a:prstGeom>
          <a:solidFill>
            <a:srgbClr val="929F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i=1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28" name="object 64">
            <a:extLst>
              <a:ext uri="{FF2B5EF4-FFF2-40B4-BE49-F238E27FC236}">
                <a16:creationId xmlns:a16="http://schemas.microsoft.com/office/drawing/2014/main" id="{71D63F37-D1CA-C568-1404-2051328FB639}"/>
              </a:ext>
            </a:extLst>
          </p:cNvPr>
          <p:cNvGrpSpPr/>
          <p:nvPr/>
        </p:nvGrpSpPr>
        <p:grpSpPr>
          <a:xfrm>
            <a:off x="10230280" y="5403223"/>
            <a:ext cx="400050" cy="313690"/>
            <a:chOff x="5212079" y="7010400"/>
            <a:chExt cx="400050" cy="313690"/>
          </a:xfrm>
        </p:grpSpPr>
        <p:pic>
          <p:nvPicPr>
            <p:cNvPr id="129" name="object 65">
              <a:extLst>
                <a:ext uri="{FF2B5EF4-FFF2-40B4-BE49-F238E27FC236}">
                  <a16:creationId xmlns:a16="http://schemas.microsoft.com/office/drawing/2014/main" id="{99099530-CB87-2B77-D263-B4BE7276D50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2079" y="7010400"/>
              <a:ext cx="400050" cy="281177"/>
            </a:xfrm>
            <a:prstGeom prst="rect">
              <a:avLst/>
            </a:prstGeom>
          </p:spPr>
        </p:pic>
        <p:pic>
          <p:nvPicPr>
            <p:cNvPr id="130" name="object 66">
              <a:extLst>
                <a:ext uri="{FF2B5EF4-FFF2-40B4-BE49-F238E27FC236}">
                  <a16:creationId xmlns:a16="http://schemas.microsoft.com/office/drawing/2014/main" id="{47F418FB-ABEA-6608-9271-805CD105F621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36463" y="7013460"/>
              <a:ext cx="351269" cy="310121"/>
            </a:xfrm>
            <a:prstGeom prst="rect">
              <a:avLst/>
            </a:prstGeom>
          </p:spPr>
        </p:pic>
      </p:grpSp>
      <p:sp>
        <p:nvSpPr>
          <p:cNvPr id="131" name="object 67">
            <a:extLst>
              <a:ext uri="{FF2B5EF4-FFF2-40B4-BE49-F238E27FC236}">
                <a16:creationId xmlns:a16="http://schemas.microsoft.com/office/drawing/2014/main" id="{B239A4E9-BDF5-E4C9-9B14-30D8EDEC3EAB}"/>
              </a:ext>
            </a:extLst>
          </p:cNvPr>
          <p:cNvSpPr txBox="1"/>
          <p:nvPr/>
        </p:nvSpPr>
        <p:spPr>
          <a:xfrm>
            <a:off x="10253141" y="5413891"/>
            <a:ext cx="356870" cy="238125"/>
          </a:xfrm>
          <a:prstGeom prst="rect">
            <a:avLst/>
          </a:prstGeom>
          <a:solidFill>
            <a:srgbClr val="929F00"/>
          </a:solidFill>
        </p:spPr>
        <p:txBody>
          <a:bodyPr vert="horz" wrap="square" lIns="0" tIns="3492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275"/>
              </a:spcBef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i=0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2" name="object 69">
            <a:extLst>
              <a:ext uri="{FF2B5EF4-FFF2-40B4-BE49-F238E27FC236}">
                <a16:creationId xmlns:a16="http://schemas.microsoft.com/office/drawing/2014/main" id="{EAED7DAB-9503-76B4-778C-393EED3F7DC4}"/>
              </a:ext>
            </a:extLst>
          </p:cNvPr>
          <p:cNvSpPr/>
          <p:nvPr/>
        </p:nvSpPr>
        <p:spPr>
          <a:xfrm>
            <a:off x="9437801" y="3321438"/>
            <a:ext cx="1932939" cy="922655"/>
          </a:xfrm>
          <a:custGeom>
            <a:avLst/>
            <a:gdLst/>
            <a:ahLst/>
            <a:cxnLst/>
            <a:rect l="l" t="t" r="r" b="b"/>
            <a:pathLst>
              <a:path w="1932939" h="922654">
                <a:moveTo>
                  <a:pt x="1932432" y="0"/>
                </a:moveTo>
                <a:lnTo>
                  <a:pt x="0" y="0"/>
                </a:lnTo>
                <a:lnTo>
                  <a:pt x="0" y="819912"/>
                </a:lnTo>
                <a:lnTo>
                  <a:pt x="322072" y="819912"/>
                </a:lnTo>
                <a:lnTo>
                  <a:pt x="563626" y="922401"/>
                </a:lnTo>
                <a:lnTo>
                  <a:pt x="805179" y="819912"/>
                </a:lnTo>
                <a:lnTo>
                  <a:pt x="1932432" y="819912"/>
                </a:lnTo>
                <a:lnTo>
                  <a:pt x="1932432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70">
            <a:extLst>
              <a:ext uri="{FF2B5EF4-FFF2-40B4-BE49-F238E27FC236}">
                <a16:creationId xmlns:a16="http://schemas.microsoft.com/office/drawing/2014/main" id="{BDBF62C1-ECDB-42E9-B3DE-3712A6605505}"/>
              </a:ext>
            </a:extLst>
          </p:cNvPr>
          <p:cNvSpPr txBox="1"/>
          <p:nvPr/>
        </p:nvSpPr>
        <p:spPr>
          <a:xfrm>
            <a:off x="9502190" y="3389841"/>
            <a:ext cx="1805939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050" b="1" i="1" spc="5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1050" b="1" i="1" dirty="0">
                <a:solidFill>
                  <a:srgbClr val="FFFFFF"/>
                </a:solidFill>
                <a:latin typeface="Arial"/>
                <a:cs typeface="Arial"/>
              </a:rPr>
              <a:t>Concept</a:t>
            </a:r>
            <a:endParaRPr sz="1050">
              <a:latin typeface="Arial"/>
              <a:cs typeface="Arial"/>
            </a:endParaRPr>
          </a:p>
          <a:p>
            <a:pPr marL="12700" marR="5080" algn="ctr">
              <a:lnSpc>
                <a:spcPct val="101400"/>
              </a:lnSpc>
              <a:spcBef>
                <a:spcPts val="5"/>
              </a:spcBef>
            </a:pP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Custom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built-in dependencies  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make FPGAs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for  many algorithms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5" name="object 40">
            <a:extLst>
              <a:ext uri="{FF2B5EF4-FFF2-40B4-BE49-F238E27FC236}">
                <a16:creationId xmlns:a16="http://schemas.microsoft.com/office/drawing/2014/main" id="{7481C9FB-BEDE-6091-2957-CB740365EE62}"/>
              </a:ext>
            </a:extLst>
          </p:cNvPr>
          <p:cNvSpPr/>
          <p:nvPr/>
        </p:nvSpPr>
        <p:spPr>
          <a:xfrm>
            <a:off x="5798617" y="5351427"/>
            <a:ext cx="2837815" cy="984885"/>
          </a:xfrm>
          <a:custGeom>
            <a:avLst/>
            <a:gdLst/>
            <a:ahLst/>
            <a:cxnLst/>
            <a:rect l="l" t="t" r="r" b="b"/>
            <a:pathLst>
              <a:path w="2837815" h="984884">
                <a:moveTo>
                  <a:pt x="2837688" y="0"/>
                </a:moveTo>
                <a:lnTo>
                  <a:pt x="0" y="0"/>
                </a:lnTo>
                <a:lnTo>
                  <a:pt x="0" y="984503"/>
                </a:lnTo>
                <a:lnTo>
                  <a:pt x="2837688" y="984503"/>
                </a:lnTo>
                <a:lnTo>
                  <a:pt x="2837688" y="0"/>
                </a:lnTo>
                <a:close/>
              </a:path>
            </a:pathLst>
          </a:custGeom>
          <a:solidFill>
            <a:srgbClr val="D0D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68">
            <a:extLst>
              <a:ext uri="{FF2B5EF4-FFF2-40B4-BE49-F238E27FC236}">
                <a16:creationId xmlns:a16="http://schemas.microsoft.com/office/drawing/2014/main" id="{46521AF0-619C-E009-B3FF-5E313960610D}"/>
              </a:ext>
            </a:extLst>
          </p:cNvPr>
          <p:cNvSpPr/>
          <p:nvPr/>
        </p:nvSpPr>
        <p:spPr>
          <a:xfrm>
            <a:off x="6334176" y="5591456"/>
            <a:ext cx="3439795" cy="769620"/>
          </a:xfrm>
          <a:custGeom>
            <a:avLst/>
            <a:gdLst/>
            <a:ahLst/>
            <a:cxnLst/>
            <a:rect l="l" t="t" r="r" b="b"/>
            <a:pathLst>
              <a:path w="3439795" h="769620">
                <a:moveTo>
                  <a:pt x="4953" y="383666"/>
                </a:moveTo>
                <a:lnTo>
                  <a:pt x="78993" y="428878"/>
                </a:lnTo>
                <a:lnTo>
                  <a:pt x="160655" y="460882"/>
                </a:lnTo>
                <a:lnTo>
                  <a:pt x="244729" y="491489"/>
                </a:lnTo>
                <a:lnTo>
                  <a:pt x="330834" y="520572"/>
                </a:lnTo>
                <a:lnTo>
                  <a:pt x="419100" y="548132"/>
                </a:lnTo>
                <a:lnTo>
                  <a:pt x="509143" y="574039"/>
                </a:lnTo>
                <a:lnTo>
                  <a:pt x="600710" y="598551"/>
                </a:lnTo>
                <a:lnTo>
                  <a:pt x="693801" y="621538"/>
                </a:lnTo>
                <a:lnTo>
                  <a:pt x="788162" y="642746"/>
                </a:lnTo>
                <a:lnTo>
                  <a:pt x="883666" y="662432"/>
                </a:lnTo>
                <a:lnTo>
                  <a:pt x="979932" y="680465"/>
                </a:lnTo>
                <a:lnTo>
                  <a:pt x="1076960" y="696976"/>
                </a:lnTo>
                <a:lnTo>
                  <a:pt x="1174623" y="711835"/>
                </a:lnTo>
                <a:lnTo>
                  <a:pt x="1272540" y="724915"/>
                </a:lnTo>
                <a:lnTo>
                  <a:pt x="1370711" y="736396"/>
                </a:lnTo>
                <a:lnTo>
                  <a:pt x="1468882" y="746213"/>
                </a:lnTo>
                <a:lnTo>
                  <a:pt x="1566798" y="754227"/>
                </a:lnTo>
                <a:lnTo>
                  <a:pt x="1664462" y="760526"/>
                </a:lnTo>
                <a:lnTo>
                  <a:pt x="1761489" y="765098"/>
                </a:lnTo>
                <a:lnTo>
                  <a:pt x="1857756" y="767968"/>
                </a:lnTo>
                <a:lnTo>
                  <a:pt x="1953260" y="769010"/>
                </a:lnTo>
                <a:lnTo>
                  <a:pt x="2047621" y="768248"/>
                </a:lnTo>
                <a:lnTo>
                  <a:pt x="2140712" y="765581"/>
                </a:lnTo>
                <a:lnTo>
                  <a:pt x="2232279" y="761199"/>
                </a:lnTo>
                <a:lnTo>
                  <a:pt x="2303317" y="756310"/>
                </a:lnTo>
                <a:lnTo>
                  <a:pt x="1953387" y="756310"/>
                </a:lnTo>
                <a:lnTo>
                  <a:pt x="1858137" y="755268"/>
                </a:lnTo>
                <a:lnTo>
                  <a:pt x="1762125" y="752411"/>
                </a:lnTo>
                <a:lnTo>
                  <a:pt x="1665224" y="747852"/>
                </a:lnTo>
                <a:lnTo>
                  <a:pt x="1567942" y="741578"/>
                </a:lnTo>
                <a:lnTo>
                  <a:pt x="1470025" y="733577"/>
                </a:lnTo>
                <a:lnTo>
                  <a:pt x="1372235" y="723772"/>
                </a:lnTo>
                <a:lnTo>
                  <a:pt x="1274318" y="712342"/>
                </a:lnTo>
                <a:lnTo>
                  <a:pt x="1176401" y="699261"/>
                </a:lnTo>
                <a:lnTo>
                  <a:pt x="1079119" y="684529"/>
                </a:lnTo>
                <a:lnTo>
                  <a:pt x="982218" y="668019"/>
                </a:lnTo>
                <a:lnTo>
                  <a:pt x="886206" y="650113"/>
                </a:lnTo>
                <a:lnTo>
                  <a:pt x="790956" y="630301"/>
                </a:lnTo>
                <a:lnTo>
                  <a:pt x="696848" y="609091"/>
                </a:lnTo>
                <a:lnTo>
                  <a:pt x="604012" y="586358"/>
                </a:lnTo>
                <a:lnTo>
                  <a:pt x="512572" y="561847"/>
                </a:lnTo>
                <a:lnTo>
                  <a:pt x="422909" y="536066"/>
                </a:lnTo>
                <a:lnTo>
                  <a:pt x="334898" y="508507"/>
                </a:lnTo>
                <a:lnTo>
                  <a:pt x="249047" y="479551"/>
                </a:lnTo>
                <a:lnTo>
                  <a:pt x="165354" y="449071"/>
                </a:lnTo>
                <a:lnTo>
                  <a:pt x="83947" y="417194"/>
                </a:lnTo>
                <a:lnTo>
                  <a:pt x="4953" y="383666"/>
                </a:lnTo>
                <a:close/>
              </a:path>
              <a:path w="3439795" h="769620">
                <a:moveTo>
                  <a:pt x="3397581" y="50932"/>
                </a:moveTo>
                <a:lnTo>
                  <a:pt x="3386819" y="57577"/>
                </a:lnTo>
                <a:lnTo>
                  <a:pt x="3396996" y="76962"/>
                </a:lnTo>
                <a:lnTo>
                  <a:pt x="3407156" y="101091"/>
                </a:lnTo>
                <a:lnTo>
                  <a:pt x="3415284" y="124968"/>
                </a:lnTo>
                <a:lnTo>
                  <a:pt x="3421253" y="148589"/>
                </a:lnTo>
                <a:lnTo>
                  <a:pt x="3425190" y="171957"/>
                </a:lnTo>
                <a:lnTo>
                  <a:pt x="3427095" y="195199"/>
                </a:lnTo>
                <a:lnTo>
                  <a:pt x="3426985" y="219201"/>
                </a:lnTo>
                <a:lnTo>
                  <a:pt x="3420872" y="263016"/>
                </a:lnTo>
                <a:lnTo>
                  <a:pt x="3406902" y="306831"/>
                </a:lnTo>
                <a:lnTo>
                  <a:pt x="3384931" y="349631"/>
                </a:lnTo>
                <a:lnTo>
                  <a:pt x="3355213" y="391032"/>
                </a:lnTo>
                <a:lnTo>
                  <a:pt x="3317494" y="431038"/>
                </a:lnTo>
                <a:lnTo>
                  <a:pt x="3272282" y="469518"/>
                </a:lnTo>
                <a:lnTo>
                  <a:pt x="3219196" y="506094"/>
                </a:lnTo>
                <a:lnTo>
                  <a:pt x="3158617" y="541019"/>
                </a:lnTo>
                <a:lnTo>
                  <a:pt x="3090672" y="573785"/>
                </a:lnTo>
                <a:lnTo>
                  <a:pt x="3053715" y="589279"/>
                </a:lnTo>
                <a:lnTo>
                  <a:pt x="3015107" y="604265"/>
                </a:lnTo>
                <a:lnTo>
                  <a:pt x="2974721" y="618743"/>
                </a:lnTo>
                <a:lnTo>
                  <a:pt x="2932430" y="632586"/>
                </a:lnTo>
                <a:lnTo>
                  <a:pt x="2888361" y="645794"/>
                </a:lnTo>
                <a:lnTo>
                  <a:pt x="2815209" y="665352"/>
                </a:lnTo>
                <a:lnTo>
                  <a:pt x="2739136" y="682879"/>
                </a:lnTo>
                <a:lnTo>
                  <a:pt x="2660396" y="698626"/>
                </a:lnTo>
                <a:lnTo>
                  <a:pt x="2578989" y="712342"/>
                </a:lnTo>
                <a:lnTo>
                  <a:pt x="2495169" y="724280"/>
                </a:lnTo>
                <a:lnTo>
                  <a:pt x="2409317" y="734250"/>
                </a:lnTo>
                <a:lnTo>
                  <a:pt x="2321433" y="742327"/>
                </a:lnTo>
                <a:lnTo>
                  <a:pt x="2231771" y="748512"/>
                </a:lnTo>
                <a:lnTo>
                  <a:pt x="2140331" y="752894"/>
                </a:lnTo>
                <a:lnTo>
                  <a:pt x="2047494" y="755548"/>
                </a:lnTo>
                <a:lnTo>
                  <a:pt x="1953387" y="756310"/>
                </a:lnTo>
                <a:lnTo>
                  <a:pt x="2303317" y="756310"/>
                </a:lnTo>
                <a:lnTo>
                  <a:pt x="2410587" y="746886"/>
                </a:lnTo>
                <a:lnTo>
                  <a:pt x="2496693" y="736879"/>
                </a:lnTo>
                <a:lnTo>
                  <a:pt x="2580767" y="724915"/>
                </a:lnTo>
                <a:lnTo>
                  <a:pt x="2662428" y="711072"/>
                </a:lnTo>
                <a:lnTo>
                  <a:pt x="2741676" y="695324"/>
                </a:lnTo>
                <a:lnTo>
                  <a:pt x="2818130" y="677671"/>
                </a:lnTo>
                <a:lnTo>
                  <a:pt x="2891663" y="657986"/>
                </a:lnTo>
                <a:lnTo>
                  <a:pt x="2935986" y="644779"/>
                </a:lnTo>
                <a:lnTo>
                  <a:pt x="2978658" y="630808"/>
                </a:lnTo>
                <a:lnTo>
                  <a:pt x="3019425" y="616204"/>
                </a:lnTo>
                <a:lnTo>
                  <a:pt x="3058287" y="601090"/>
                </a:lnTo>
                <a:lnTo>
                  <a:pt x="3095498" y="585469"/>
                </a:lnTo>
                <a:lnTo>
                  <a:pt x="3130931" y="569213"/>
                </a:lnTo>
                <a:lnTo>
                  <a:pt x="3195955" y="534923"/>
                </a:lnTo>
                <a:lnTo>
                  <a:pt x="3253613" y="498728"/>
                </a:lnTo>
                <a:lnTo>
                  <a:pt x="3303905" y="460501"/>
                </a:lnTo>
                <a:lnTo>
                  <a:pt x="3346323" y="420242"/>
                </a:lnTo>
                <a:lnTo>
                  <a:pt x="3381121" y="378332"/>
                </a:lnTo>
                <a:lnTo>
                  <a:pt x="3408045" y="334644"/>
                </a:lnTo>
                <a:lnTo>
                  <a:pt x="3426841" y="289432"/>
                </a:lnTo>
                <a:lnTo>
                  <a:pt x="3437509" y="242950"/>
                </a:lnTo>
                <a:lnTo>
                  <a:pt x="3439795" y="219201"/>
                </a:lnTo>
                <a:lnTo>
                  <a:pt x="3439795" y="195199"/>
                </a:lnTo>
                <a:lnTo>
                  <a:pt x="3433826" y="146431"/>
                </a:lnTo>
                <a:lnTo>
                  <a:pt x="3419221" y="97027"/>
                </a:lnTo>
                <a:lnTo>
                  <a:pt x="3408680" y="72008"/>
                </a:lnTo>
                <a:lnTo>
                  <a:pt x="3397581" y="50932"/>
                </a:lnTo>
                <a:close/>
              </a:path>
              <a:path w="3439795" h="769620">
                <a:moveTo>
                  <a:pt x="3359150" y="0"/>
                </a:moveTo>
                <a:lnTo>
                  <a:pt x="3365500" y="70738"/>
                </a:lnTo>
                <a:lnTo>
                  <a:pt x="3386819" y="57577"/>
                </a:lnTo>
                <a:lnTo>
                  <a:pt x="3383661" y="51562"/>
                </a:lnTo>
                <a:lnTo>
                  <a:pt x="3394837" y="45719"/>
                </a:lnTo>
                <a:lnTo>
                  <a:pt x="3406025" y="45719"/>
                </a:lnTo>
                <a:lnTo>
                  <a:pt x="3419602" y="37337"/>
                </a:lnTo>
                <a:lnTo>
                  <a:pt x="3359150" y="0"/>
                </a:lnTo>
                <a:close/>
              </a:path>
              <a:path w="3439795" h="769620">
                <a:moveTo>
                  <a:pt x="3394837" y="45719"/>
                </a:moveTo>
                <a:lnTo>
                  <a:pt x="3383661" y="51562"/>
                </a:lnTo>
                <a:lnTo>
                  <a:pt x="3386819" y="57577"/>
                </a:lnTo>
                <a:lnTo>
                  <a:pt x="3397581" y="50932"/>
                </a:lnTo>
                <a:lnTo>
                  <a:pt x="3394837" y="45719"/>
                </a:lnTo>
                <a:close/>
              </a:path>
              <a:path w="3439795" h="769620">
                <a:moveTo>
                  <a:pt x="3406025" y="45719"/>
                </a:moveTo>
                <a:lnTo>
                  <a:pt x="3394837" y="45719"/>
                </a:lnTo>
                <a:lnTo>
                  <a:pt x="3397581" y="50932"/>
                </a:lnTo>
                <a:lnTo>
                  <a:pt x="3406025" y="45719"/>
                </a:lnTo>
                <a:close/>
              </a:path>
            </a:pathLst>
          </a:custGeom>
          <a:solidFill>
            <a:srgbClr val="FB4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41">
            <a:extLst>
              <a:ext uri="{FF2B5EF4-FFF2-40B4-BE49-F238E27FC236}">
                <a16:creationId xmlns:a16="http://schemas.microsoft.com/office/drawing/2014/main" id="{ED18E1C0-9F83-AD9D-54EA-E8CCD8B1CE57}"/>
              </a:ext>
            </a:extLst>
          </p:cNvPr>
          <p:cNvSpPr txBox="1"/>
          <p:nvPr/>
        </p:nvSpPr>
        <p:spPr>
          <a:xfrm>
            <a:off x="5849242" y="5329291"/>
            <a:ext cx="211518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handle.single_task&lt;&gt;([=]()</a:t>
            </a:r>
            <a:r>
              <a:rPr sz="1050" spc="20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39" name="object 42">
            <a:extLst>
              <a:ext uri="{FF2B5EF4-FFF2-40B4-BE49-F238E27FC236}">
                <a16:creationId xmlns:a16="http://schemas.microsoft.com/office/drawing/2014/main" id="{3B8EBF72-C3A2-CA17-F589-8A826A294BA2}"/>
              </a:ext>
            </a:extLst>
          </p:cNvPr>
          <p:cNvSpPr txBox="1"/>
          <p:nvPr/>
        </p:nvSpPr>
        <p:spPr>
          <a:xfrm>
            <a:off x="5998594" y="5490836"/>
            <a:ext cx="2190115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int b =</a:t>
            </a:r>
            <a:r>
              <a:rPr sz="1050" spc="10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0;</a:t>
            </a:r>
            <a:endParaRPr sz="1050" dirty="0">
              <a:latin typeface="Consolas"/>
              <a:cs typeface="Consolas"/>
            </a:endParaRPr>
          </a:p>
          <a:p>
            <a:pPr marL="161925" marR="5080" indent="-149860">
              <a:lnSpc>
                <a:spcPct val="101899"/>
              </a:lnSpc>
            </a:pP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for (int i=0; i&lt;LIMIT; i++) {  </a:t>
            </a:r>
            <a:r>
              <a:rPr sz="1050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b += a[i];</a:t>
            </a: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40" name="object 43">
            <a:extLst>
              <a:ext uri="{FF2B5EF4-FFF2-40B4-BE49-F238E27FC236}">
                <a16:creationId xmlns:a16="http://schemas.microsoft.com/office/drawing/2014/main" id="{729C74B4-DF82-AD15-4BEC-89A58E8F8605}"/>
              </a:ext>
            </a:extLst>
          </p:cNvPr>
          <p:cNvSpPr txBox="1"/>
          <p:nvPr/>
        </p:nvSpPr>
        <p:spPr>
          <a:xfrm>
            <a:off x="5849242" y="6141584"/>
            <a:ext cx="249554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});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1" name="object 39">
            <a:extLst>
              <a:ext uri="{FF2B5EF4-FFF2-40B4-BE49-F238E27FC236}">
                <a16:creationId xmlns:a16="http://schemas.microsoft.com/office/drawing/2014/main" id="{74A3E04F-ADFF-7844-EBBE-603454CC9820}"/>
              </a:ext>
            </a:extLst>
          </p:cNvPr>
          <p:cNvSpPr txBox="1"/>
          <p:nvPr/>
        </p:nvSpPr>
        <p:spPr>
          <a:xfrm>
            <a:off x="1901133" y="4696086"/>
            <a:ext cx="3386454" cy="169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Dependencies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Within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the</a:t>
            </a:r>
            <a:r>
              <a:rPr sz="1850" spc="-15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Single</a:t>
            </a: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Work-Item</a:t>
            </a:r>
            <a:r>
              <a:rPr sz="1850" spc="-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Kernel</a:t>
            </a:r>
            <a:endParaRPr sz="1850" dirty="0">
              <a:latin typeface="Arial"/>
              <a:cs typeface="Arial"/>
            </a:endParaRPr>
          </a:p>
          <a:p>
            <a:pPr marL="12700" marR="120014">
              <a:lnSpc>
                <a:spcPct val="100000"/>
              </a:lnSpc>
              <a:spcBef>
                <a:spcPts val="975"/>
              </a:spcBef>
            </a:pP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When a dependency in a single  work-item kernel can be resolved by  creating a path within the pipeline,  the compiler </a:t>
            </a:r>
            <a:r>
              <a:rPr sz="1600" spc="-10" dirty="0">
                <a:solidFill>
                  <a:srgbClr val="0070C5"/>
                </a:solidFill>
                <a:latin typeface="Arial"/>
                <a:cs typeface="Arial"/>
              </a:rPr>
              <a:t>will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build that</a:t>
            </a:r>
            <a:r>
              <a:rPr sz="1600" spc="-2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in.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64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b="0" spc="10" dirty="0">
                <a:solidFill>
                  <a:srgbClr val="003B70"/>
                </a:solidFill>
                <a:latin typeface="Arial"/>
                <a:cs typeface="Arial"/>
              </a:rPr>
              <a:t>Data</a:t>
            </a:r>
            <a:r>
              <a:rPr lang="en-US" sz="3600" b="0" spc="-15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b="0" spc="5" dirty="0">
                <a:solidFill>
                  <a:srgbClr val="003B70"/>
                </a:solidFill>
                <a:latin typeface="Arial"/>
                <a:cs typeface="Arial"/>
              </a:rPr>
              <a:t>Parallelism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554953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object 7">
            <a:extLst>
              <a:ext uri="{FF2B5EF4-FFF2-40B4-BE49-F238E27FC236}">
                <a16:creationId xmlns:a16="http://schemas.microsoft.com/office/drawing/2014/main" id="{9CFF6FFA-E150-6F39-12F3-8598D9C6C967}"/>
              </a:ext>
            </a:extLst>
          </p:cNvPr>
          <p:cNvSpPr txBox="1"/>
          <p:nvPr/>
        </p:nvSpPr>
        <p:spPr>
          <a:xfrm>
            <a:off x="1835994" y="1621967"/>
            <a:ext cx="4701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The most common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technique is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unroll your</a:t>
            </a:r>
            <a:r>
              <a:rPr sz="1600" spc="-4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loops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306AEC3B-D95F-D658-24E6-B52A0E3EA830}"/>
              </a:ext>
            </a:extLst>
          </p:cNvPr>
          <p:cNvSpPr txBox="1"/>
          <p:nvPr/>
        </p:nvSpPr>
        <p:spPr>
          <a:xfrm>
            <a:off x="3118351" y="2038493"/>
            <a:ext cx="2110740" cy="1149350"/>
          </a:xfrm>
          <a:prstGeom prst="rect">
            <a:avLst/>
          </a:prstGeom>
          <a:solidFill>
            <a:srgbClr val="D0D5D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handle.single_task&lt;&gt;([=]()</a:t>
            </a:r>
            <a:r>
              <a:rPr sz="1050" spc="20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149860">
              <a:lnSpc>
                <a:spcPct val="100000"/>
              </a:lnSpc>
              <a:spcBef>
                <a:spcPts val="10"/>
              </a:spcBef>
            </a:pP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… //accessor</a:t>
            </a:r>
            <a:r>
              <a:rPr sz="1050" spc="10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setup</a:t>
            </a:r>
            <a:endParaRPr sz="1050">
              <a:latin typeface="Consolas"/>
              <a:cs typeface="Consolas"/>
            </a:endParaRPr>
          </a:p>
          <a:p>
            <a:pPr marL="149860">
              <a:lnSpc>
                <a:spcPct val="100000"/>
              </a:lnSpc>
              <a:spcBef>
                <a:spcPts val="25"/>
              </a:spcBef>
            </a:pP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#pragma unroll</a:t>
            </a:r>
            <a:endParaRPr sz="1050">
              <a:latin typeface="Consolas"/>
              <a:cs typeface="Consolas"/>
            </a:endParaRPr>
          </a:p>
          <a:p>
            <a:pPr marL="299085" marR="86995" indent="-149860">
              <a:lnSpc>
                <a:spcPct val="101000"/>
              </a:lnSpc>
              <a:spcBef>
                <a:spcPts val="10"/>
              </a:spcBef>
            </a:pP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for (int i=1; i&lt;3; i++) {  c[i] += a[i] +</a:t>
            </a:r>
            <a:r>
              <a:rPr sz="1050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b[i];</a:t>
            </a:r>
            <a:endParaRPr sz="1050">
              <a:latin typeface="Consolas"/>
              <a:cs typeface="Consolas"/>
            </a:endParaRPr>
          </a:p>
          <a:p>
            <a:pPr marR="1878330" algn="r">
              <a:lnSpc>
                <a:spcPct val="100000"/>
              </a:lnSpc>
              <a:spcBef>
                <a:spcPts val="25"/>
              </a:spcBef>
            </a:pP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R="1878330" algn="r">
              <a:lnSpc>
                <a:spcPct val="100000"/>
              </a:lnSpc>
              <a:spcBef>
                <a:spcPts val="25"/>
              </a:spcBef>
            </a:pP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});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8" name="object 9">
            <a:extLst>
              <a:ext uri="{FF2B5EF4-FFF2-40B4-BE49-F238E27FC236}">
                <a16:creationId xmlns:a16="http://schemas.microsoft.com/office/drawing/2014/main" id="{C12F1601-D042-DD31-B5CC-FEAD727288A0}"/>
              </a:ext>
            </a:extLst>
          </p:cNvPr>
          <p:cNvGrpSpPr/>
          <p:nvPr/>
        </p:nvGrpSpPr>
        <p:grpSpPr>
          <a:xfrm>
            <a:off x="6475469" y="2211974"/>
            <a:ext cx="370840" cy="243204"/>
            <a:chOff x="4227321" y="2491485"/>
            <a:chExt cx="370840" cy="243204"/>
          </a:xfrm>
        </p:grpSpPr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A1D90DE7-AF52-AB2E-A51B-B4D18FB4D906}"/>
                </a:ext>
              </a:extLst>
            </p:cNvPr>
            <p:cNvSpPr/>
            <p:nvPr/>
          </p:nvSpPr>
          <p:spPr>
            <a:xfrm>
              <a:off x="4233671" y="2497835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5">
                  <a:moveTo>
                    <a:pt x="358139" y="0"/>
                  </a:moveTo>
                  <a:lnTo>
                    <a:pt x="0" y="0"/>
                  </a:lnTo>
                  <a:lnTo>
                    <a:pt x="0" y="230123"/>
                  </a:lnTo>
                  <a:lnTo>
                    <a:pt x="358139" y="230123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05EF2A3D-8D18-9388-026A-655A74A45E38}"/>
                </a:ext>
              </a:extLst>
            </p:cNvPr>
            <p:cNvSpPr/>
            <p:nvPr/>
          </p:nvSpPr>
          <p:spPr>
            <a:xfrm>
              <a:off x="4233671" y="2497835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5">
                  <a:moveTo>
                    <a:pt x="0" y="230123"/>
                  </a:moveTo>
                  <a:lnTo>
                    <a:pt x="358139" y="230123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3"/>
                  </a:lnTo>
                  <a:close/>
                </a:path>
              </a:pathLst>
            </a:custGeom>
            <a:ln w="12192">
              <a:solidFill>
                <a:srgbClr val="0051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12">
            <a:extLst>
              <a:ext uri="{FF2B5EF4-FFF2-40B4-BE49-F238E27FC236}">
                <a16:creationId xmlns:a16="http://schemas.microsoft.com/office/drawing/2014/main" id="{B83C0678-2EC5-D98C-481E-8EB04F5C4E04}"/>
              </a:ext>
            </a:extLst>
          </p:cNvPr>
          <p:cNvSpPr txBox="1"/>
          <p:nvPr/>
        </p:nvSpPr>
        <p:spPr>
          <a:xfrm>
            <a:off x="6487915" y="2276617"/>
            <a:ext cx="34607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31" name="object 13">
            <a:extLst>
              <a:ext uri="{FF2B5EF4-FFF2-40B4-BE49-F238E27FC236}">
                <a16:creationId xmlns:a16="http://schemas.microsoft.com/office/drawing/2014/main" id="{BE102464-55EB-FC78-4747-88A9F31E365D}"/>
              </a:ext>
            </a:extLst>
          </p:cNvPr>
          <p:cNvGrpSpPr/>
          <p:nvPr/>
        </p:nvGrpSpPr>
        <p:grpSpPr>
          <a:xfrm>
            <a:off x="6865613" y="2211974"/>
            <a:ext cx="370840" cy="243204"/>
            <a:chOff x="4617465" y="2491485"/>
            <a:chExt cx="370840" cy="243204"/>
          </a:xfrm>
        </p:grpSpPr>
        <p:sp>
          <p:nvSpPr>
            <p:cNvPr id="32" name="object 14">
              <a:extLst>
                <a:ext uri="{FF2B5EF4-FFF2-40B4-BE49-F238E27FC236}">
                  <a16:creationId xmlns:a16="http://schemas.microsoft.com/office/drawing/2014/main" id="{8D2D178A-7CAE-050A-5148-8BCC74BA282E}"/>
                </a:ext>
              </a:extLst>
            </p:cNvPr>
            <p:cNvSpPr/>
            <p:nvPr/>
          </p:nvSpPr>
          <p:spPr>
            <a:xfrm>
              <a:off x="4623815" y="2497835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5">
                  <a:moveTo>
                    <a:pt x="358139" y="0"/>
                  </a:moveTo>
                  <a:lnTo>
                    <a:pt x="0" y="0"/>
                  </a:lnTo>
                  <a:lnTo>
                    <a:pt x="0" y="230123"/>
                  </a:lnTo>
                  <a:lnTo>
                    <a:pt x="358139" y="230123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5">
              <a:extLst>
                <a:ext uri="{FF2B5EF4-FFF2-40B4-BE49-F238E27FC236}">
                  <a16:creationId xmlns:a16="http://schemas.microsoft.com/office/drawing/2014/main" id="{876A6AB3-865F-BF7D-8D14-9875ED01260B}"/>
                </a:ext>
              </a:extLst>
            </p:cNvPr>
            <p:cNvSpPr/>
            <p:nvPr/>
          </p:nvSpPr>
          <p:spPr>
            <a:xfrm>
              <a:off x="4623815" y="2497835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5">
                  <a:moveTo>
                    <a:pt x="0" y="230123"/>
                  </a:moveTo>
                  <a:lnTo>
                    <a:pt x="358139" y="230123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3"/>
                  </a:lnTo>
                  <a:close/>
                </a:path>
              </a:pathLst>
            </a:custGeom>
            <a:ln w="12192">
              <a:solidFill>
                <a:srgbClr val="0051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6">
            <a:extLst>
              <a:ext uri="{FF2B5EF4-FFF2-40B4-BE49-F238E27FC236}">
                <a16:creationId xmlns:a16="http://schemas.microsoft.com/office/drawing/2014/main" id="{0F5D12F5-C643-30F8-0A6D-9578D62109F7}"/>
              </a:ext>
            </a:extLst>
          </p:cNvPr>
          <p:cNvSpPr txBox="1"/>
          <p:nvPr/>
        </p:nvSpPr>
        <p:spPr>
          <a:xfrm>
            <a:off x="6846056" y="2276617"/>
            <a:ext cx="3784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35" name="object 17">
            <a:extLst>
              <a:ext uri="{FF2B5EF4-FFF2-40B4-BE49-F238E27FC236}">
                <a16:creationId xmlns:a16="http://schemas.microsoft.com/office/drawing/2014/main" id="{8C8FBB4D-0591-4EA0-38CB-04275A889A39}"/>
              </a:ext>
            </a:extLst>
          </p:cNvPr>
          <p:cNvGrpSpPr/>
          <p:nvPr/>
        </p:nvGrpSpPr>
        <p:grpSpPr>
          <a:xfrm>
            <a:off x="7255757" y="2211974"/>
            <a:ext cx="370840" cy="243204"/>
            <a:chOff x="5007609" y="2491485"/>
            <a:chExt cx="370840" cy="243204"/>
          </a:xfrm>
        </p:grpSpPr>
        <p:sp>
          <p:nvSpPr>
            <p:cNvPr id="36" name="object 18">
              <a:extLst>
                <a:ext uri="{FF2B5EF4-FFF2-40B4-BE49-F238E27FC236}">
                  <a16:creationId xmlns:a16="http://schemas.microsoft.com/office/drawing/2014/main" id="{CB581A60-FC0A-B842-3244-696A80D9221C}"/>
                </a:ext>
              </a:extLst>
            </p:cNvPr>
            <p:cNvSpPr/>
            <p:nvPr/>
          </p:nvSpPr>
          <p:spPr>
            <a:xfrm>
              <a:off x="5013959" y="2497835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5">
                  <a:moveTo>
                    <a:pt x="358139" y="0"/>
                  </a:moveTo>
                  <a:lnTo>
                    <a:pt x="0" y="0"/>
                  </a:lnTo>
                  <a:lnTo>
                    <a:pt x="0" y="230123"/>
                  </a:lnTo>
                  <a:lnTo>
                    <a:pt x="358139" y="230123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9">
              <a:extLst>
                <a:ext uri="{FF2B5EF4-FFF2-40B4-BE49-F238E27FC236}">
                  <a16:creationId xmlns:a16="http://schemas.microsoft.com/office/drawing/2014/main" id="{1CD38B79-7184-252A-E4CD-C30AD4C448F3}"/>
                </a:ext>
              </a:extLst>
            </p:cNvPr>
            <p:cNvSpPr/>
            <p:nvPr/>
          </p:nvSpPr>
          <p:spPr>
            <a:xfrm>
              <a:off x="5013959" y="2497835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5">
                  <a:moveTo>
                    <a:pt x="0" y="230123"/>
                  </a:moveTo>
                  <a:lnTo>
                    <a:pt x="358139" y="230123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3"/>
                  </a:lnTo>
                  <a:close/>
                </a:path>
              </a:pathLst>
            </a:custGeom>
            <a:ln w="12192">
              <a:solidFill>
                <a:srgbClr val="0051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20">
            <a:extLst>
              <a:ext uri="{FF2B5EF4-FFF2-40B4-BE49-F238E27FC236}">
                <a16:creationId xmlns:a16="http://schemas.microsoft.com/office/drawing/2014/main" id="{0884091A-F5F0-79A6-7FB3-234F933CDA0E}"/>
              </a:ext>
            </a:extLst>
          </p:cNvPr>
          <p:cNvSpPr txBox="1"/>
          <p:nvPr/>
        </p:nvSpPr>
        <p:spPr>
          <a:xfrm>
            <a:off x="7236200" y="2276617"/>
            <a:ext cx="3784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48" name="object 21">
            <a:extLst>
              <a:ext uri="{FF2B5EF4-FFF2-40B4-BE49-F238E27FC236}">
                <a16:creationId xmlns:a16="http://schemas.microsoft.com/office/drawing/2014/main" id="{F8013AEA-90FB-D482-3B11-C2898311DF2E}"/>
              </a:ext>
            </a:extLst>
          </p:cNvPr>
          <p:cNvSpPr/>
          <p:nvPr/>
        </p:nvSpPr>
        <p:spPr>
          <a:xfrm>
            <a:off x="5766301" y="3050429"/>
            <a:ext cx="2522855" cy="86995"/>
          </a:xfrm>
          <a:custGeom>
            <a:avLst/>
            <a:gdLst/>
            <a:ahLst/>
            <a:cxnLst/>
            <a:rect l="l" t="t" r="r" b="b"/>
            <a:pathLst>
              <a:path w="2522854" h="86995">
                <a:moveTo>
                  <a:pt x="2435987" y="0"/>
                </a:moveTo>
                <a:lnTo>
                  <a:pt x="2435987" y="86868"/>
                </a:lnTo>
                <a:lnTo>
                  <a:pt x="2493899" y="57912"/>
                </a:lnTo>
                <a:lnTo>
                  <a:pt x="2450465" y="57912"/>
                </a:lnTo>
                <a:lnTo>
                  <a:pt x="2450465" y="28956"/>
                </a:lnTo>
                <a:lnTo>
                  <a:pt x="2493899" y="28956"/>
                </a:lnTo>
                <a:lnTo>
                  <a:pt x="2435987" y="0"/>
                </a:lnTo>
                <a:close/>
              </a:path>
              <a:path w="2522854" h="86995">
                <a:moveTo>
                  <a:pt x="2435987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2435987" y="57912"/>
                </a:lnTo>
                <a:lnTo>
                  <a:pt x="2435987" y="28956"/>
                </a:lnTo>
                <a:close/>
              </a:path>
              <a:path w="2522854" h="86995">
                <a:moveTo>
                  <a:pt x="2493899" y="28956"/>
                </a:moveTo>
                <a:lnTo>
                  <a:pt x="2450465" y="28956"/>
                </a:lnTo>
                <a:lnTo>
                  <a:pt x="2450465" y="57912"/>
                </a:lnTo>
                <a:lnTo>
                  <a:pt x="2493899" y="57912"/>
                </a:lnTo>
                <a:lnTo>
                  <a:pt x="2522855" y="43434"/>
                </a:lnTo>
                <a:lnTo>
                  <a:pt x="2493899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2">
            <a:extLst>
              <a:ext uri="{FF2B5EF4-FFF2-40B4-BE49-F238E27FC236}">
                <a16:creationId xmlns:a16="http://schemas.microsoft.com/office/drawing/2014/main" id="{C85F6606-4248-7356-3A77-D5A874448CF4}"/>
              </a:ext>
            </a:extLst>
          </p:cNvPr>
          <p:cNvSpPr txBox="1"/>
          <p:nvPr/>
        </p:nvSpPr>
        <p:spPr>
          <a:xfrm>
            <a:off x="6978389" y="3108722"/>
            <a:ext cx="16700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10" dirty="0">
                <a:latin typeface="Calibri"/>
                <a:cs typeface="Calibri"/>
              </a:rPr>
              <a:t>T</a:t>
            </a:r>
            <a:r>
              <a:rPr sz="550" dirty="0">
                <a:latin typeface="Calibri"/>
                <a:cs typeface="Calibri"/>
              </a:rPr>
              <a:t>ime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50" name="object 23">
            <a:extLst>
              <a:ext uri="{FF2B5EF4-FFF2-40B4-BE49-F238E27FC236}">
                <a16:creationId xmlns:a16="http://schemas.microsoft.com/office/drawing/2014/main" id="{E8360B19-DFC2-3B7C-7D8E-8C2DE78A7892}"/>
              </a:ext>
            </a:extLst>
          </p:cNvPr>
          <p:cNvGrpSpPr/>
          <p:nvPr/>
        </p:nvGrpSpPr>
        <p:grpSpPr>
          <a:xfrm>
            <a:off x="6475469" y="2481722"/>
            <a:ext cx="370840" cy="243204"/>
            <a:chOff x="4227321" y="2761233"/>
            <a:chExt cx="370840" cy="243204"/>
          </a:xfrm>
        </p:grpSpPr>
        <p:sp>
          <p:nvSpPr>
            <p:cNvPr id="51" name="object 24">
              <a:extLst>
                <a:ext uri="{FF2B5EF4-FFF2-40B4-BE49-F238E27FC236}">
                  <a16:creationId xmlns:a16="http://schemas.microsoft.com/office/drawing/2014/main" id="{BF281103-D871-3F30-E58F-736885BFBA64}"/>
                </a:ext>
              </a:extLst>
            </p:cNvPr>
            <p:cNvSpPr/>
            <p:nvPr/>
          </p:nvSpPr>
          <p:spPr>
            <a:xfrm>
              <a:off x="4233671" y="2767583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5">
                  <a:moveTo>
                    <a:pt x="358139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358139" y="230124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25">
              <a:extLst>
                <a:ext uri="{FF2B5EF4-FFF2-40B4-BE49-F238E27FC236}">
                  <a16:creationId xmlns:a16="http://schemas.microsoft.com/office/drawing/2014/main" id="{686EC08C-696A-B097-0FCA-9B1938CECFBA}"/>
                </a:ext>
              </a:extLst>
            </p:cNvPr>
            <p:cNvSpPr/>
            <p:nvPr/>
          </p:nvSpPr>
          <p:spPr>
            <a:xfrm>
              <a:off x="4233671" y="2767583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5">
                  <a:moveTo>
                    <a:pt x="0" y="230124"/>
                  </a:moveTo>
                  <a:lnTo>
                    <a:pt x="358139" y="230124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4"/>
                  </a:lnTo>
                  <a:close/>
                </a:path>
              </a:pathLst>
            </a:custGeom>
            <a:ln w="12192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26">
            <a:extLst>
              <a:ext uri="{FF2B5EF4-FFF2-40B4-BE49-F238E27FC236}">
                <a16:creationId xmlns:a16="http://schemas.microsoft.com/office/drawing/2014/main" id="{15F420C3-B93B-BE06-EA65-DEB93D81DC2F}"/>
              </a:ext>
            </a:extLst>
          </p:cNvPr>
          <p:cNvSpPr txBox="1"/>
          <p:nvPr/>
        </p:nvSpPr>
        <p:spPr>
          <a:xfrm>
            <a:off x="6487915" y="2546746"/>
            <a:ext cx="34607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54" name="object 27">
            <a:extLst>
              <a:ext uri="{FF2B5EF4-FFF2-40B4-BE49-F238E27FC236}">
                <a16:creationId xmlns:a16="http://schemas.microsoft.com/office/drawing/2014/main" id="{79F9B02F-EADB-F662-CB2D-6835E4E38716}"/>
              </a:ext>
            </a:extLst>
          </p:cNvPr>
          <p:cNvGrpSpPr/>
          <p:nvPr/>
        </p:nvGrpSpPr>
        <p:grpSpPr>
          <a:xfrm>
            <a:off x="6865613" y="2481722"/>
            <a:ext cx="370840" cy="243204"/>
            <a:chOff x="4617465" y="2761233"/>
            <a:chExt cx="370840" cy="243204"/>
          </a:xfrm>
        </p:grpSpPr>
        <p:sp>
          <p:nvSpPr>
            <p:cNvPr id="55" name="object 28">
              <a:extLst>
                <a:ext uri="{FF2B5EF4-FFF2-40B4-BE49-F238E27FC236}">
                  <a16:creationId xmlns:a16="http://schemas.microsoft.com/office/drawing/2014/main" id="{2F596008-8335-46B2-2F99-8720F578B6A8}"/>
                </a:ext>
              </a:extLst>
            </p:cNvPr>
            <p:cNvSpPr/>
            <p:nvPr/>
          </p:nvSpPr>
          <p:spPr>
            <a:xfrm>
              <a:off x="4623815" y="2767583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5">
                  <a:moveTo>
                    <a:pt x="358139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358139" y="230124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29">
              <a:extLst>
                <a:ext uri="{FF2B5EF4-FFF2-40B4-BE49-F238E27FC236}">
                  <a16:creationId xmlns:a16="http://schemas.microsoft.com/office/drawing/2014/main" id="{443093B2-F9D7-B6F3-7162-C5FBBF51C022}"/>
                </a:ext>
              </a:extLst>
            </p:cNvPr>
            <p:cNvSpPr/>
            <p:nvPr/>
          </p:nvSpPr>
          <p:spPr>
            <a:xfrm>
              <a:off x="4623815" y="2767583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5">
                  <a:moveTo>
                    <a:pt x="0" y="230124"/>
                  </a:moveTo>
                  <a:lnTo>
                    <a:pt x="358139" y="230124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4"/>
                  </a:lnTo>
                  <a:close/>
                </a:path>
              </a:pathLst>
            </a:custGeom>
            <a:ln w="12192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30">
            <a:extLst>
              <a:ext uri="{FF2B5EF4-FFF2-40B4-BE49-F238E27FC236}">
                <a16:creationId xmlns:a16="http://schemas.microsoft.com/office/drawing/2014/main" id="{1845D22B-F885-41E4-4958-662B3A5DDB85}"/>
              </a:ext>
            </a:extLst>
          </p:cNvPr>
          <p:cNvSpPr txBox="1"/>
          <p:nvPr/>
        </p:nvSpPr>
        <p:spPr>
          <a:xfrm>
            <a:off x="6846056" y="2546746"/>
            <a:ext cx="3784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58" name="object 31">
            <a:extLst>
              <a:ext uri="{FF2B5EF4-FFF2-40B4-BE49-F238E27FC236}">
                <a16:creationId xmlns:a16="http://schemas.microsoft.com/office/drawing/2014/main" id="{8325BBCC-FCCA-598E-B3B5-07992D5EAB37}"/>
              </a:ext>
            </a:extLst>
          </p:cNvPr>
          <p:cNvGrpSpPr/>
          <p:nvPr/>
        </p:nvGrpSpPr>
        <p:grpSpPr>
          <a:xfrm>
            <a:off x="7255757" y="2481722"/>
            <a:ext cx="370840" cy="243204"/>
            <a:chOff x="5007609" y="2761233"/>
            <a:chExt cx="370840" cy="243204"/>
          </a:xfrm>
        </p:grpSpPr>
        <p:sp>
          <p:nvSpPr>
            <p:cNvPr id="59" name="object 32">
              <a:extLst>
                <a:ext uri="{FF2B5EF4-FFF2-40B4-BE49-F238E27FC236}">
                  <a16:creationId xmlns:a16="http://schemas.microsoft.com/office/drawing/2014/main" id="{42652467-B680-89CF-3423-8AF386E58F36}"/>
                </a:ext>
              </a:extLst>
            </p:cNvPr>
            <p:cNvSpPr/>
            <p:nvPr/>
          </p:nvSpPr>
          <p:spPr>
            <a:xfrm>
              <a:off x="5013959" y="2767583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5">
                  <a:moveTo>
                    <a:pt x="358139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358139" y="230124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33">
              <a:extLst>
                <a:ext uri="{FF2B5EF4-FFF2-40B4-BE49-F238E27FC236}">
                  <a16:creationId xmlns:a16="http://schemas.microsoft.com/office/drawing/2014/main" id="{B6DA927D-9078-E73B-3722-D6CFDA8362CC}"/>
                </a:ext>
              </a:extLst>
            </p:cNvPr>
            <p:cNvSpPr/>
            <p:nvPr/>
          </p:nvSpPr>
          <p:spPr>
            <a:xfrm>
              <a:off x="5013959" y="2767583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5">
                  <a:moveTo>
                    <a:pt x="0" y="230124"/>
                  </a:moveTo>
                  <a:lnTo>
                    <a:pt x="358139" y="230124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4"/>
                  </a:lnTo>
                  <a:close/>
                </a:path>
              </a:pathLst>
            </a:custGeom>
            <a:ln w="12192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34">
            <a:extLst>
              <a:ext uri="{FF2B5EF4-FFF2-40B4-BE49-F238E27FC236}">
                <a16:creationId xmlns:a16="http://schemas.microsoft.com/office/drawing/2014/main" id="{47F99666-1289-B2B0-442C-59B12FBE370C}"/>
              </a:ext>
            </a:extLst>
          </p:cNvPr>
          <p:cNvSpPr txBox="1"/>
          <p:nvPr/>
        </p:nvSpPr>
        <p:spPr>
          <a:xfrm>
            <a:off x="7236200" y="2546746"/>
            <a:ext cx="3784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62" name="object 35">
            <a:extLst>
              <a:ext uri="{FF2B5EF4-FFF2-40B4-BE49-F238E27FC236}">
                <a16:creationId xmlns:a16="http://schemas.microsoft.com/office/drawing/2014/main" id="{DD9030E3-D160-5D4C-7849-B3FF450E29F1}"/>
              </a:ext>
            </a:extLst>
          </p:cNvPr>
          <p:cNvGrpSpPr/>
          <p:nvPr/>
        </p:nvGrpSpPr>
        <p:grpSpPr>
          <a:xfrm>
            <a:off x="6475469" y="2751471"/>
            <a:ext cx="370840" cy="244475"/>
            <a:chOff x="4227321" y="3030982"/>
            <a:chExt cx="370840" cy="244475"/>
          </a:xfrm>
        </p:grpSpPr>
        <p:sp>
          <p:nvSpPr>
            <p:cNvPr id="63" name="object 36">
              <a:extLst>
                <a:ext uri="{FF2B5EF4-FFF2-40B4-BE49-F238E27FC236}">
                  <a16:creationId xmlns:a16="http://schemas.microsoft.com/office/drawing/2014/main" id="{B6147564-EBDF-E2C0-4E9E-34114C615729}"/>
                </a:ext>
              </a:extLst>
            </p:cNvPr>
            <p:cNvSpPr/>
            <p:nvPr/>
          </p:nvSpPr>
          <p:spPr>
            <a:xfrm>
              <a:off x="4233671" y="3037332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358139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58139" y="231648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F3D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37">
              <a:extLst>
                <a:ext uri="{FF2B5EF4-FFF2-40B4-BE49-F238E27FC236}">
                  <a16:creationId xmlns:a16="http://schemas.microsoft.com/office/drawing/2014/main" id="{B7E30F33-96DB-203D-61A2-E889D0928326}"/>
                </a:ext>
              </a:extLst>
            </p:cNvPr>
            <p:cNvSpPr/>
            <p:nvPr/>
          </p:nvSpPr>
          <p:spPr>
            <a:xfrm>
              <a:off x="4233671" y="3037332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0" y="231648"/>
                  </a:moveTo>
                  <a:lnTo>
                    <a:pt x="358139" y="231648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12192">
              <a:solidFill>
                <a:srgbClr val="B39C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38">
            <a:extLst>
              <a:ext uri="{FF2B5EF4-FFF2-40B4-BE49-F238E27FC236}">
                <a16:creationId xmlns:a16="http://schemas.microsoft.com/office/drawing/2014/main" id="{2DB065E9-A93E-FB61-7129-9259EAE7517A}"/>
              </a:ext>
            </a:extLst>
          </p:cNvPr>
          <p:cNvSpPr txBox="1"/>
          <p:nvPr/>
        </p:nvSpPr>
        <p:spPr>
          <a:xfrm>
            <a:off x="6487915" y="2816494"/>
            <a:ext cx="34607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66" name="object 39">
            <a:extLst>
              <a:ext uri="{FF2B5EF4-FFF2-40B4-BE49-F238E27FC236}">
                <a16:creationId xmlns:a16="http://schemas.microsoft.com/office/drawing/2014/main" id="{09D8DF1E-2F61-8299-BCBB-1340BB1881B6}"/>
              </a:ext>
            </a:extLst>
          </p:cNvPr>
          <p:cNvGrpSpPr/>
          <p:nvPr/>
        </p:nvGrpSpPr>
        <p:grpSpPr>
          <a:xfrm>
            <a:off x="6865613" y="2751471"/>
            <a:ext cx="370840" cy="244475"/>
            <a:chOff x="4617465" y="3030982"/>
            <a:chExt cx="370840" cy="244475"/>
          </a:xfrm>
        </p:grpSpPr>
        <p:sp>
          <p:nvSpPr>
            <p:cNvPr id="67" name="object 40">
              <a:extLst>
                <a:ext uri="{FF2B5EF4-FFF2-40B4-BE49-F238E27FC236}">
                  <a16:creationId xmlns:a16="http://schemas.microsoft.com/office/drawing/2014/main" id="{D706D7E5-B3F2-A0B4-538F-3776D5A2D84D}"/>
                </a:ext>
              </a:extLst>
            </p:cNvPr>
            <p:cNvSpPr/>
            <p:nvPr/>
          </p:nvSpPr>
          <p:spPr>
            <a:xfrm>
              <a:off x="4623815" y="3037332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358139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58139" y="231648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F3D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1">
              <a:extLst>
                <a:ext uri="{FF2B5EF4-FFF2-40B4-BE49-F238E27FC236}">
                  <a16:creationId xmlns:a16="http://schemas.microsoft.com/office/drawing/2014/main" id="{A07F09EE-021B-A9F1-A261-C7A56FA4A37E}"/>
                </a:ext>
              </a:extLst>
            </p:cNvPr>
            <p:cNvSpPr/>
            <p:nvPr/>
          </p:nvSpPr>
          <p:spPr>
            <a:xfrm>
              <a:off x="4623815" y="3037332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0" y="231648"/>
                  </a:moveTo>
                  <a:lnTo>
                    <a:pt x="358139" y="231648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12192">
              <a:solidFill>
                <a:srgbClr val="B39C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42">
            <a:extLst>
              <a:ext uri="{FF2B5EF4-FFF2-40B4-BE49-F238E27FC236}">
                <a16:creationId xmlns:a16="http://schemas.microsoft.com/office/drawing/2014/main" id="{EE8F6FA3-A461-4DB7-FFF2-F5E534F7AD8B}"/>
              </a:ext>
            </a:extLst>
          </p:cNvPr>
          <p:cNvSpPr txBox="1"/>
          <p:nvPr/>
        </p:nvSpPr>
        <p:spPr>
          <a:xfrm>
            <a:off x="6846056" y="2816494"/>
            <a:ext cx="3784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70" name="object 43">
            <a:extLst>
              <a:ext uri="{FF2B5EF4-FFF2-40B4-BE49-F238E27FC236}">
                <a16:creationId xmlns:a16="http://schemas.microsoft.com/office/drawing/2014/main" id="{80A29CDE-A078-44FD-C273-022EBD98C5F1}"/>
              </a:ext>
            </a:extLst>
          </p:cNvPr>
          <p:cNvGrpSpPr/>
          <p:nvPr/>
        </p:nvGrpSpPr>
        <p:grpSpPr>
          <a:xfrm>
            <a:off x="7255757" y="2751471"/>
            <a:ext cx="370840" cy="244475"/>
            <a:chOff x="5007609" y="3030982"/>
            <a:chExt cx="370840" cy="244475"/>
          </a:xfrm>
        </p:grpSpPr>
        <p:sp>
          <p:nvSpPr>
            <p:cNvPr id="71" name="object 44">
              <a:extLst>
                <a:ext uri="{FF2B5EF4-FFF2-40B4-BE49-F238E27FC236}">
                  <a16:creationId xmlns:a16="http://schemas.microsoft.com/office/drawing/2014/main" id="{DD700BAB-291B-6E81-844C-8E8CB8A95BF3}"/>
                </a:ext>
              </a:extLst>
            </p:cNvPr>
            <p:cNvSpPr/>
            <p:nvPr/>
          </p:nvSpPr>
          <p:spPr>
            <a:xfrm>
              <a:off x="5013959" y="3037332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358139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58139" y="231648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F3D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45">
              <a:extLst>
                <a:ext uri="{FF2B5EF4-FFF2-40B4-BE49-F238E27FC236}">
                  <a16:creationId xmlns:a16="http://schemas.microsoft.com/office/drawing/2014/main" id="{BC8FB29E-A04D-08DC-780C-0B04EF13B7BB}"/>
                </a:ext>
              </a:extLst>
            </p:cNvPr>
            <p:cNvSpPr/>
            <p:nvPr/>
          </p:nvSpPr>
          <p:spPr>
            <a:xfrm>
              <a:off x="5013959" y="3037332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0" y="231648"/>
                  </a:moveTo>
                  <a:lnTo>
                    <a:pt x="358139" y="231648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12192">
              <a:solidFill>
                <a:srgbClr val="B39C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46">
            <a:extLst>
              <a:ext uri="{FF2B5EF4-FFF2-40B4-BE49-F238E27FC236}">
                <a16:creationId xmlns:a16="http://schemas.microsoft.com/office/drawing/2014/main" id="{5610D868-404C-D206-9CBE-8C16FA998FE9}"/>
              </a:ext>
            </a:extLst>
          </p:cNvPr>
          <p:cNvSpPr txBox="1"/>
          <p:nvPr/>
        </p:nvSpPr>
        <p:spPr>
          <a:xfrm>
            <a:off x="7236200" y="2816494"/>
            <a:ext cx="3784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74" name="object 47">
            <a:extLst>
              <a:ext uri="{FF2B5EF4-FFF2-40B4-BE49-F238E27FC236}">
                <a16:creationId xmlns:a16="http://schemas.microsoft.com/office/drawing/2014/main" id="{DD602C6E-B5BF-A32C-9A0B-BD55CC6FC9CC}"/>
              </a:ext>
            </a:extLst>
          </p:cNvPr>
          <p:cNvSpPr/>
          <p:nvPr/>
        </p:nvSpPr>
        <p:spPr>
          <a:xfrm>
            <a:off x="6253982" y="2291616"/>
            <a:ext cx="1367790" cy="626745"/>
          </a:xfrm>
          <a:custGeom>
            <a:avLst/>
            <a:gdLst/>
            <a:ahLst/>
            <a:cxnLst/>
            <a:rect l="l" t="t" r="r" b="b"/>
            <a:pathLst>
              <a:path w="1367789" h="626744">
                <a:moveTo>
                  <a:pt x="1367155" y="313042"/>
                </a:moveTo>
                <a:lnTo>
                  <a:pt x="1338237" y="298691"/>
                </a:lnTo>
                <a:lnTo>
                  <a:pt x="1280160" y="269862"/>
                </a:lnTo>
                <a:lnTo>
                  <a:pt x="1280198" y="298729"/>
                </a:lnTo>
                <a:lnTo>
                  <a:pt x="6096" y="301612"/>
                </a:lnTo>
                <a:lnTo>
                  <a:pt x="6096" y="330568"/>
                </a:lnTo>
                <a:lnTo>
                  <a:pt x="1280236" y="327685"/>
                </a:lnTo>
                <a:lnTo>
                  <a:pt x="1280287" y="356730"/>
                </a:lnTo>
                <a:lnTo>
                  <a:pt x="1367155" y="313042"/>
                </a:lnTo>
                <a:close/>
              </a:path>
              <a:path w="1367789" h="626744">
                <a:moveTo>
                  <a:pt x="1367155" y="43675"/>
                </a:moveTo>
                <a:lnTo>
                  <a:pt x="1280414" y="0"/>
                </a:lnTo>
                <a:lnTo>
                  <a:pt x="1280325" y="29044"/>
                </a:lnTo>
                <a:lnTo>
                  <a:pt x="6096" y="25768"/>
                </a:lnTo>
                <a:lnTo>
                  <a:pt x="6096" y="54724"/>
                </a:lnTo>
                <a:lnTo>
                  <a:pt x="1280236" y="58000"/>
                </a:lnTo>
                <a:lnTo>
                  <a:pt x="1280160" y="86855"/>
                </a:lnTo>
                <a:lnTo>
                  <a:pt x="1338237" y="58026"/>
                </a:lnTo>
                <a:lnTo>
                  <a:pt x="1367155" y="43675"/>
                </a:lnTo>
                <a:close/>
              </a:path>
              <a:path w="1367789" h="626744">
                <a:moveTo>
                  <a:pt x="1367409" y="582917"/>
                </a:moveTo>
                <a:lnTo>
                  <a:pt x="1338275" y="568312"/>
                </a:lnTo>
                <a:lnTo>
                  <a:pt x="1280541" y="539356"/>
                </a:lnTo>
                <a:lnTo>
                  <a:pt x="1280541" y="568312"/>
                </a:lnTo>
                <a:lnTo>
                  <a:pt x="0" y="568312"/>
                </a:lnTo>
                <a:lnTo>
                  <a:pt x="0" y="597268"/>
                </a:lnTo>
                <a:lnTo>
                  <a:pt x="1280541" y="597268"/>
                </a:lnTo>
                <a:lnTo>
                  <a:pt x="1280541" y="626224"/>
                </a:lnTo>
                <a:lnTo>
                  <a:pt x="1338618" y="597268"/>
                </a:lnTo>
                <a:lnTo>
                  <a:pt x="1367409" y="582917"/>
                </a:lnTo>
                <a:close/>
              </a:path>
            </a:pathLst>
          </a:custGeom>
          <a:solidFill>
            <a:srgbClr val="292929">
              <a:alpha val="3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48">
            <a:extLst>
              <a:ext uri="{FF2B5EF4-FFF2-40B4-BE49-F238E27FC236}">
                <a16:creationId xmlns:a16="http://schemas.microsoft.com/office/drawing/2014/main" id="{C956A55F-283E-EC7D-D202-57BA7E657720}"/>
              </a:ext>
            </a:extLst>
          </p:cNvPr>
          <p:cNvSpPr txBox="1"/>
          <p:nvPr/>
        </p:nvSpPr>
        <p:spPr>
          <a:xfrm>
            <a:off x="5950706" y="2800925"/>
            <a:ext cx="292735" cy="20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7300"/>
              </a:lnSpc>
              <a:spcBef>
                <a:spcPts val="100"/>
              </a:spcBef>
            </a:pPr>
            <a:r>
              <a:rPr sz="550" spc="5" dirty="0">
                <a:latin typeface="Calibri"/>
                <a:cs typeface="Calibri"/>
              </a:rPr>
              <a:t>I</a:t>
            </a:r>
            <a:r>
              <a:rPr sz="550" spc="15" dirty="0">
                <a:latin typeface="Calibri"/>
                <a:cs typeface="Calibri"/>
              </a:rPr>
              <a:t>terat</a:t>
            </a:r>
            <a:r>
              <a:rPr sz="550" dirty="0">
                <a:latin typeface="Calibri"/>
                <a:cs typeface="Calibri"/>
              </a:rPr>
              <a:t>i</a:t>
            </a:r>
            <a:r>
              <a:rPr sz="550" spc="30" dirty="0">
                <a:latin typeface="Calibri"/>
                <a:cs typeface="Calibri"/>
              </a:rPr>
              <a:t>o</a:t>
            </a:r>
            <a:r>
              <a:rPr sz="550" spc="20" dirty="0">
                <a:latin typeface="Calibri"/>
                <a:cs typeface="Calibri"/>
              </a:rPr>
              <a:t>n  </a:t>
            </a:r>
            <a:r>
              <a:rPr sz="550" spc="45" dirty="0">
                <a:latin typeface="Calibri"/>
                <a:cs typeface="Calibri"/>
              </a:rPr>
              <a:t>3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76" name="object 49">
            <a:extLst>
              <a:ext uri="{FF2B5EF4-FFF2-40B4-BE49-F238E27FC236}">
                <a16:creationId xmlns:a16="http://schemas.microsoft.com/office/drawing/2014/main" id="{613C16BC-FC42-88A3-4497-E7A2674FBD5D}"/>
              </a:ext>
            </a:extLst>
          </p:cNvPr>
          <p:cNvSpPr txBox="1"/>
          <p:nvPr/>
        </p:nvSpPr>
        <p:spPr>
          <a:xfrm>
            <a:off x="5950706" y="2537272"/>
            <a:ext cx="292735" cy="20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7300"/>
              </a:lnSpc>
              <a:spcBef>
                <a:spcPts val="100"/>
              </a:spcBef>
            </a:pPr>
            <a:r>
              <a:rPr sz="550" spc="5" dirty="0">
                <a:latin typeface="Calibri"/>
                <a:cs typeface="Calibri"/>
              </a:rPr>
              <a:t>I</a:t>
            </a:r>
            <a:r>
              <a:rPr sz="550" spc="15" dirty="0">
                <a:latin typeface="Calibri"/>
                <a:cs typeface="Calibri"/>
              </a:rPr>
              <a:t>terat</a:t>
            </a:r>
            <a:r>
              <a:rPr sz="550" dirty="0">
                <a:latin typeface="Calibri"/>
                <a:cs typeface="Calibri"/>
              </a:rPr>
              <a:t>i</a:t>
            </a:r>
            <a:r>
              <a:rPr sz="550" spc="30" dirty="0">
                <a:latin typeface="Calibri"/>
                <a:cs typeface="Calibri"/>
              </a:rPr>
              <a:t>o</a:t>
            </a:r>
            <a:r>
              <a:rPr sz="550" spc="20" dirty="0">
                <a:latin typeface="Calibri"/>
                <a:cs typeface="Calibri"/>
              </a:rPr>
              <a:t>n  </a:t>
            </a:r>
            <a:r>
              <a:rPr sz="550" spc="45" dirty="0">
                <a:latin typeface="Calibri"/>
                <a:cs typeface="Calibri"/>
              </a:rPr>
              <a:t>2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78" name="object 50">
            <a:extLst>
              <a:ext uri="{FF2B5EF4-FFF2-40B4-BE49-F238E27FC236}">
                <a16:creationId xmlns:a16="http://schemas.microsoft.com/office/drawing/2014/main" id="{C98E1E0F-F4D1-79F7-F057-89F92A3C0623}"/>
              </a:ext>
            </a:extLst>
          </p:cNvPr>
          <p:cNvSpPr txBox="1"/>
          <p:nvPr/>
        </p:nvSpPr>
        <p:spPr>
          <a:xfrm>
            <a:off x="5957056" y="2257746"/>
            <a:ext cx="292735" cy="20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7300"/>
              </a:lnSpc>
              <a:spcBef>
                <a:spcPts val="100"/>
              </a:spcBef>
            </a:pPr>
            <a:r>
              <a:rPr sz="550" spc="5" dirty="0">
                <a:latin typeface="Calibri"/>
                <a:cs typeface="Calibri"/>
              </a:rPr>
              <a:t>I</a:t>
            </a:r>
            <a:r>
              <a:rPr sz="550" spc="15" dirty="0">
                <a:latin typeface="Calibri"/>
                <a:cs typeface="Calibri"/>
              </a:rPr>
              <a:t>terat</a:t>
            </a:r>
            <a:r>
              <a:rPr sz="550" dirty="0">
                <a:latin typeface="Calibri"/>
                <a:cs typeface="Calibri"/>
              </a:rPr>
              <a:t>i</a:t>
            </a:r>
            <a:r>
              <a:rPr sz="550" spc="30" dirty="0">
                <a:latin typeface="Calibri"/>
                <a:cs typeface="Calibri"/>
              </a:rPr>
              <a:t>o</a:t>
            </a:r>
            <a:r>
              <a:rPr sz="550" spc="20" dirty="0">
                <a:latin typeface="Calibri"/>
                <a:cs typeface="Calibri"/>
              </a:rPr>
              <a:t>n  </a:t>
            </a:r>
            <a:r>
              <a:rPr sz="550" spc="45" dirty="0">
                <a:latin typeface="Calibri"/>
                <a:cs typeface="Calibri"/>
              </a:rPr>
              <a:t>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79" name="object 55">
            <a:extLst>
              <a:ext uri="{FF2B5EF4-FFF2-40B4-BE49-F238E27FC236}">
                <a16:creationId xmlns:a16="http://schemas.microsoft.com/office/drawing/2014/main" id="{50A41188-5ED9-334F-C714-F3CC7BAEB1BC}"/>
              </a:ext>
            </a:extLst>
          </p:cNvPr>
          <p:cNvSpPr txBox="1"/>
          <p:nvPr/>
        </p:nvSpPr>
        <p:spPr>
          <a:xfrm>
            <a:off x="1840524" y="4135466"/>
            <a:ext cx="3266610" cy="1140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829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compiler </a:t>
            </a:r>
            <a:r>
              <a:rPr sz="1600" spc="-10" dirty="0">
                <a:solidFill>
                  <a:srgbClr val="0070C5"/>
                </a:solidFill>
                <a:latin typeface="Arial"/>
                <a:cs typeface="Arial"/>
              </a:rPr>
              <a:t>will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still pipeline an  unrolled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loop, combining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the</a:t>
            </a:r>
            <a:r>
              <a:rPr sz="1600" spc="-7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70C5"/>
                </a:solidFill>
                <a:latin typeface="Arial"/>
                <a:cs typeface="Arial"/>
              </a:rPr>
              <a:t>two 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techniques</a:t>
            </a:r>
            <a:endParaRPr sz="1600" dirty="0">
              <a:latin typeface="Arial"/>
              <a:cs typeface="Arial"/>
            </a:endParaRPr>
          </a:p>
          <a:p>
            <a:pPr marL="393700" marR="5080" indent="-152400" algn="just">
              <a:lnSpc>
                <a:spcPct val="104400"/>
              </a:lnSpc>
              <a:spcBef>
                <a:spcPts val="540"/>
              </a:spcBef>
            </a:pPr>
            <a:r>
              <a:rPr sz="1050" spc="15" dirty="0">
                <a:solidFill>
                  <a:srgbClr val="003B70"/>
                </a:solidFill>
                <a:latin typeface="Calibri"/>
                <a:cs typeface="Calibri"/>
              </a:rPr>
              <a:t>– </a:t>
            </a:r>
            <a:r>
              <a:rPr sz="1050" spc="20" dirty="0">
                <a:solidFill>
                  <a:srgbClr val="003B70"/>
                </a:solidFill>
                <a:latin typeface="Arial"/>
                <a:cs typeface="Arial"/>
              </a:rPr>
              <a:t>A </a:t>
            </a:r>
            <a:r>
              <a:rPr sz="1050" spc="5" dirty="0">
                <a:solidFill>
                  <a:srgbClr val="003B70"/>
                </a:solidFill>
                <a:latin typeface="Arial"/>
                <a:cs typeface="Arial"/>
              </a:rPr>
              <a:t>fully </a:t>
            </a:r>
            <a:r>
              <a:rPr sz="1050" spc="10" dirty="0">
                <a:solidFill>
                  <a:srgbClr val="003B70"/>
                </a:solidFill>
                <a:latin typeface="Arial"/>
                <a:cs typeface="Arial"/>
              </a:rPr>
              <a:t>unrolled loop will not </a:t>
            </a:r>
            <a:r>
              <a:rPr sz="1050" spc="15" dirty="0">
                <a:solidFill>
                  <a:srgbClr val="003B70"/>
                </a:solidFill>
                <a:latin typeface="Arial"/>
                <a:cs typeface="Arial"/>
              </a:rPr>
              <a:t>be </a:t>
            </a:r>
            <a:r>
              <a:rPr sz="1050" spc="10" dirty="0">
                <a:solidFill>
                  <a:srgbClr val="003B70"/>
                </a:solidFill>
                <a:latin typeface="Arial"/>
                <a:cs typeface="Arial"/>
              </a:rPr>
              <a:t>pipelined  since </a:t>
            </a:r>
            <a:r>
              <a:rPr sz="1050" spc="5" dirty="0">
                <a:solidFill>
                  <a:srgbClr val="003B70"/>
                </a:solidFill>
                <a:latin typeface="Arial"/>
                <a:cs typeface="Arial"/>
              </a:rPr>
              <a:t>all </a:t>
            </a:r>
            <a:r>
              <a:rPr sz="1050" spc="10" dirty="0">
                <a:solidFill>
                  <a:srgbClr val="003B70"/>
                </a:solidFill>
                <a:latin typeface="Arial"/>
                <a:cs typeface="Arial"/>
              </a:rPr>
              <a:t>iterations will </a:t>
            </a:r>
            <a:r>
              <a:rPr sz="1050" spc="15" dirty="0">
                <a:solidFill>
                  <a:srgbClr val="003B70"/>
                </a:solidFill>
                <a:latin typeface="Arial"/>
                <a:cs typeface="Arial"/>
              </a:rPr>
              <a:t>kick </a:t>
            </a:r>
            <a:r>
              <a:rPr sz="1050" spc="5" dirty="0">
                <a:solidFill>
                  <a:srgbClr val="003B70"/>
                </a:solidFill>
                <a:latin typeface="Arial"/>
                <a:cs typeface="Arial"/>
              </a:rPr>
              <a:t>off </a:t>
            </a:r>
            <a:r>
              <a:rPr sz="1050" spc="10" dirty="0">
                <a:solidFill>
                  <a:srgbClr val="003B70"/>
                </a:solidFill>
                <a:latin typeface="Arial"/>
                <a:cs typeface="Arial"/>
              </a:rPr>
              <a:t>at</a:t>
            </a:r>
            <a:r>
              <a:rPr sz="1050" spc="-7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050" spc="15" dirty="0">
                <a:solidFill>
                  <a:srgbClr val="003B70"/>
                </a:solidFill>
                <a:latin typeface="Arial"/>
                <a:cs typeface="Arial"/>
              </a:rPr>
              <a:t>once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0" name="object 56">
            <a:extLst>
              <a:ext uri="{FF2B5EF4-FFF2-40B4-BE49-F238E27FC236}">
                <a16:creationId xmlns:a16="http://schemas.microsoft.com/office/drawing/2014/main" id="{005C45BB-58C5-A925-58BB-D91C5F6A4E72}"/>
              </a:ext>
            </a:extLst>
          </p:cNvPr>
          <p:cNvSpPr txBox="1"/>
          <p:nvPr/>
        </p:nvSpPr>
        <p:spPr>
          <a:xfrm>
            <a:off x="1747531" y="3771500"/>
            <a:ext cx="4502260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Unrolled Loops</a:t>
            </a:r>
            <a:r>
              <a:rPr sz="1850" spc="-13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Still</a:t>
            </a:r>
            <a:r>
              <a:rPr lang="en-US" sz="1850" spc="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Get</a:t>
            </a:r>
            <a:r>
              <a:rPr sz="1850" spc="-1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Pipelined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81" name="object 57">
            <a:extLst>
              <a:ext uri="{FF2B5EF4-FFF2-40B4-BE49-F238E27FC236}">
                <a16:creationId xmlns:a16="http://schemas.microsoft.com/office/drawing/2014/main" id="{B6D5E869-9D9F-1917-9D83-85531C16C78F}"/>
              </a:ext>
            </a:extLst>
          </p:cNvPr>
          <p:cNvGrpSpPr/>
          <p:nvPr/>
        </p:nvGrpSpPr>
        <p:grpSpPr>
          <a:xfrm>
            <a:off x="6164090" y="4016238"/>
            <a:ext cx="370840" cy="243204"/>
            <a:chOff x="4100829" y="5385561"/>
            <a:chExt cx="370840" cy="243204"/>
          </a:xfrm>
        </p:grpSpPr>
        <p:sp>
          <p:nvSpPr>
            <p:cNvPr id="82" name="object 58">
              <a:extLst>
                <a:ext uri="{FF2B5EF4-FFF2-40B4-BE49-F238E27FC236}">
                  <a16:creationId xmlns:a16="http://schemas.microsoft.com/office/drawing/2014/main" id="{112B7C1B-89DF-3DF2-3D2A-134775DE4A39}"/>
                </a:ext>
              </a:extLst>
            </p:cNvPr>
            <p:cNvSpPr/>
            <p:nvPr/>
          </p:nvSpPr>
          <p:spPr>
            <a:xfrm>
              <a:off x="4107179" y="5391911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358139" y="230124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59">
              <a:extLst>
                <a:ext uri="{FF2B5EF4-FFF2-40B4-BE49-F238E27FC236}">
                  <a16:creationId xmlns:a16="http://schemas.microsoft.com/office/drawing/2014/main" id="{5E2125D2-078D-A774-C9E6-3F98CA5C1D2A}"/>
                </a:ext>
              </a:extLst>
            </p:cNvPr>
            <p:cNvSpPr/>
            <p:nvPr/>
          </p:nvSpPr>
          <p:spPr>
            <a:xfrm>
              <a:off x="4107179" y="5391911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4"/>
                  </a:moveTo>
                  <a:lnTo>
                    <a:pt x="358139" y="230124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4"/>
                  </a:lnTo>
                  <a:close/>
                </a:path>
              </a:pathLst>
            </a:custGeom>
            <a:ln w="12192">
              <a:solidFill>
                <a:srgbClr val="0051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60">
            <a:extLst>
              <a:ext uri="{FF2B5EF4-FFF2-40B4-BE49-F238E27FC236}">
                <a16:creationId xmlns:a16="http://schemas.microsoft.com/office/drawing/2014/main" id="{1675C34C-7FA6-30C1-6213-484C0DD06CAE}"/>
              </a:ext>
            </a:extLst>
          </p:cNvPr>
          <p:cNvSpPr txBox="1"/>
          <p:nvPr/>
        </p:nvSpPr>
        <p:spPr>
          <a:xfrm>
            <a:off x="6217176" y="4080628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85" name="object 61">
            <a:extLst>
              <a:ext uri="{FF2B5EF4-FFF2-40B4-BE49-F238E27FC236}">
                <a16:creationId xmlns:a16="http://schemas.microsoft.com/office/drawing/2014/main" id="{9672A011-E2C9-0D37-B82B-ED2652B4B15E}"/>
              </a:ext>
            </a:extLst>
          </p:cNvPr>
          <p:cNvGrpSpPr/>
          <p:nvPr/>
        </p:nvGrpSpPr>
        <p:grpSpPr>
          <a:xfrm>
            <a:off x="6554234" y="4016238"/>
            <a:ext cx="370840" cy="243204"/>
            <a:chOff x="4490973" y="5385561"/>
            <a:chExt cx="370840" cy="243204"/>
          </a:xfrm>
        </p:grpSpPr>
        <p:sp>
          <p:nvSpPr>
            <p:cNvPr id="86" name="object 62">
              <a:extLst>
                <a:ext uri="{FF2B5EF4-FFF2-40B4-BE49-F238E27FC236}">
                  <a16:creationId xmlns:a16="http://schemas.microsoft.com/office/drawing/2014/main" id="{2F39ED0D-A862-A009-934A-5238CEC59F33}"/>
                </a:ext>
              </a:extLst>
            </p:cNvPr>
            <p:cNvSpPr/>
            <p:nvPr/>
          </p:nvSpPr>
          <p:spPr>
            <a:xfrm>
              <a:off x="4497323" y="5391911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358139" y="230124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63">
              <a:extLst>
                <a:ext uri="{FF2B5EF4-FFF2-40B4-BE49-F238E27FC236}">
                  <a16:creationId xmlns:a16="http://schemas.microsoft.com/office/drawing/2014/main" id="{DFB8F2D4-B832-31EF-0EC9-430486BA4488}"/>
                </a:ext>
              </a:extLst>
            </p:cNvPr>
            <p:cNvSpPr/>
            <p:nvPr/>
          </p:nvSpPr>
          <p:spPr>
            <a:xfrm>
              <a:off x="4497323" y="5391911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4"/>
                  </a:moveTo>
                  <a:lnTo>
                    <a:pt x="358139" y="230124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4"/>
                  </a:lnTo>
                  <a:close/>
                </a:path>
              </a:pathLst>
            </a:custGeom>
            <a:ln w="12192">
              <a:solidFill>
                <a:srgbClr val="0051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64">
            <a:extLst>
              <a:ext uri="{FF2B5EF4-FFF2-40B4-BE49-F238E27FC236}">
                <a16:creationId xmlns:a16="http://schemas.microsoft.com/office/drawing/2014/main" id="{BF6768E1-FF35-A482-D985-83F5B6BF928E}"/>
              </a:ext>
            </a:extLst>
          </p:cNvPr>
          <p:cNvSpPr txBox="1"/>
          <p:nvPr/>
        </p:nvSpPr>
        <p:spPr>
          <a:xfrm>
            <a:off x="6607320" y="4080628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89" name="object 65">
            <a:extLst>
              <a:ext uri="{FF2B5EF4-FFF2-40B4-BE49-F238E27FC236}">
                <a16:creationId xmlns:a16="http://schemas.microsoft.com/office/drawing/2014/main" id="{2935789F-A30B-384F-4082-88DB7572282E}"/>
              </a:ext>
            </a:extLst>
          </p:cNvPr>
          <p:cNvGrpSpPr/>
          <p:nvPr/>
        </p:nvGrpSpPr>
        <p:grpSpPr>
          <a:xfrm>
            <a:off x="6944378" y="4016238"/>
            <a:ext cx="370840" cy="243204"/>
            <a:chOff x="4881117" y="5385561"/>
            <a:chExt cx="370840" cy="243204"/>
          </a:xfrm>
        </p:grpSpPr>
        <p:sp>
          <p:nvSpPr>
            <p:cNvPr id="90" name="object 66">
              <a:extLst>
                <a:ext uri="{FF2B5EF4-FFF2-40B4-BE49-F238E27FC236}">
                  <a16:creationId xmlns:a16="http://schemas.microsoft.com/office/drawing/2014/main" id="{4D50B8E3-947B-B409-8039-5A60A088AA5D}"/>
                </a:ext>
              </a:extLst>
            </p:cNvPr>
            <p:cNvSpPr/>
            <p:nvPr/>
          </p:nvSpPr>
          <p:spPr>
            <a:xfrm>
              <a:off x="4887467" y="5391911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358139" y="230124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67">
              <a:extLst>
                <a:ext uri="{FF2B5EF4-FFF2-40B4-BE49-F238E27FC236}">
                  <a16:creationId xmlns:a16="http://schemas.microsoft.com/office/drawing/2014/main" id="{D40C3A33-AFEF-5D16-A653-BBCB6775F9BF}"/>
                </a:ext>
              </a:extLst>
            </p:cNvPr>
            <p:cNvSpPr/>
            <p:nvPr/>
          </p:nvSpPr>
          <p:spPr>
            <a:xfrm>
              <a:off x="4887467" y="5391911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4"/>
                  </a:moveTo>
                  <a:lnTo>
                    <a:pt x="358139" y="230124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4"/>
                  </a:lnTo>
                  <a:close/>
                </a:path>
              </a:pathLst>
            </a:custGeom>
            <a:ln w="12192">
              <a:solidFill>
                <a:srgbClr val="0051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68">
            <a:extLst>
              <a:ext uri="{FF2B5EF4-FFF2-40B4-BE49-F238E27FC236}">
                <a16:creationId xmlns:a16="http://schemas.microsoft.com/office/drawing/2014/main" id="{D8C24960-F065-BFAD-3E0B-A4BC611159FC}"/>
              </a:ext>
            </a:extLst>
          </p:cNvPr>
          <p:cNvSpPr txBox="1"/>
          <p:nvPr/>
        </p:nvSpPr>
        <p:spPr>
          <a:xfrm>
            <a:off x="6997211" y="4080628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93" name="object 69">
            <a:extLst>
              <a:ext uri="{FF2B5EF4-FFF2-40B4-BE49-F238E27FC236}">
                <a16:creationId xmlns:a16="http://schemas.microsoft.com/office/drawing/2014/main" id="{73BBEC24-BE29-8735-A33E-D8789B1F301B}"/>
              </a:ext>
            </a:extLst>
          </p:cNvPr>
          <p:cNvSpPr/>
          <p:nvPr/>
        </p:nvSpPr>
        <p:spPr>
          <a:xfrm>
            <a:off x="5643899" y="6445748"/>
            <a:ext cx="2813685" cy="86995"/>
          </a:xfrm>
          <a:custGeom>
            <a:avLst/>
            <a:gdLst/>
            <a:ahLst/>
            <a:cxnLst/>
            <a:rect l="l" t="t" r="r" b="b"/>
            <a:pathLst>
              <a:path w="2813685" h="86995">
                <a:moveTo>
                  <a:pt x="2726816" y="0"/>
                </a:moveTo>
                <a:lnTo>
                  <a:pt x="2726816" y="86867"/>
                </a:lnTo>
                <a:lnTo>
                  <a:pt x="2784729" y="57911"/>
                </a:lnTo>
                <a:lnTo>
                  <a:pt x="2741295" y="57911"/>
                </a:lnTo>
                <a:lnTo>
                  <a:pt x="2741295" y="28955"/>
                </a:lnTo>
                <a:lnTo>
                  <a:pt x="2784729" y="28955"/>
                </a:lnTo>
                <a:lnTo>
                  <a:pt x="2726816" y="0"/>
                </a:lnTo>
                <a:close/>
              </a:path>
              <a:path w="2813685" h="86995">
                <a:moveTo>
                  <a:pt x="2726816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2726816" y="57911"/>
                </a:lnTo>
                <a:lnTo>
                  <a:pt x="2726816" y="28955"/>
                </a:lnTo>
                <a:close/>
              </a:path>
              <a:path w="2813685" h="86995">
                <a:moveTo>
                  <a:pt x="2784729" y="28955"/>
                </a:moveTo>
                <a:lnTo>
                  <a:pt x="2741295" y="28955"/>
                </a:lnTo>
                <a:lnTo>
                  <a:pt x="2741295" y="57911"/>
                </a:lnTo>
                <a:lnTo>
                  <a:pt x="2784729" y="57911"/>
                </a:lnTo>
                <a:lnTo>
                  <a:pt x="2813685" y="43433"/>
                </a:lnTo>
                <a:lnTo>
                  <a:pt x="2784729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70">
            <a:extLst>
              <a:ext uri="{FF2B5EF4-FFF2-40B4-BE49-F238E27FC236}">
                <a16:creationId xmlns:a16="http://schemas.microsoft.com/office/drawing/2014/main" id="{BC98E4A3-47FF-EA96-7205-42D4BFA5D712}"/>
              </a:ext>
            </a:extLst>
          </p:cNvPr>
          <p:cNvSpPr txBox="1"/>
          <p:nvPr/>
        </p:nvSpPr>
        <p:spPr>
          <a:xfrm>
            <a:off x="6942346" y="6507724"/>
            <a:ext cx="16700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10" dirty="0">
                <a:latin typeface="Calibri"/>
                <a:cs typeface="Calibri"/>
              </a:rPr>
              <a:t>T</a:t>
            </a:r>
            <a:r>
              <a:rPr sz="550" dirty="0">
                <a:latin typeface="Calibri"/>
                <a:cs typeface="Calibri"/>
              </a:rPr>
              <a:t>ime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95" name="object 71">
            <a:extLst>
              <a:ext uri="{FF2B5EF4-FFF2-40B4-BE49-F238E27FC236}">
                <a16:creationId xmlns:a16="http://schemas.microsoft.com/office/drawing/2014/main" id="{12E1976B-0F9F-407B-131A-17FF6447A492}"/>
              </a:ext>
            </a:extLst>
          </p:cNvPr>
          <p:cNvGrpSpPr/>
          <p:nvPr/>
        </p:nvGrpSpPr>
        <p:grpSpPr>
          <a:xfrm>
            <a:off x="6164090" y="4285986"/>
            <a:ext cx="370840" cy="243204"/>
            <a:chOff x="4100829" y="5655309"/>
            <a:chExt cx="370840" cy="243204"/>
          </a:xfrm>
        </p:grpSpPr>
        <p:sp>
          <p:nvSpPr>
            <p:cNvPr id="96" name="object 72">
              <a:extLst>
                <a:ext uri="{FF2B5EF4-FFF2-40B4-BE49-F238E27FC236}">
                  <a16:creationId xmlns:a16="http://schemas.microsoft.com/office/drawing/2014/main" id="{E3DE5BEB-7C46-199A-AD88-5CBD8E16AA7A}"/>
                </a:ext>
              </a:extLst>
            </p:cNvPr>
            <p:cNvSpPr/>
            <p:nvPr/>
          </p:nvSpPr>
          <p:spPr>
            <a:xfrm>
              <a:off x="4107179" y="5661659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358139" y="230124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73">
              <a:extLst>
                <a:ext uri="{FF2B5EF4-FFF2-40B4-BE49-F238E27FC236}">
                  <a16:creationId xmlns:a16="http://schemas.microsoft.com/office/drawing/2014/main" id="{0D31FE37-E362-EF6C-696F-CB4FEF7A48A1}"/>
                </a:ext>
              </a:extLst>
            </p:cNvPr>
            <p:cNvSpPr/>
            <p:nvPr/>
          </p:nvSpPr>
          <p:spPr>
            <a:xfrm>
              <a:off x="4107179" y="5661659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4"/>
                  </a:moveTo>
                  <a:lnTo>
                    <a:pt x="358139" y="230124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4"/>
                  </a:lnTo>
                  <a:close/>
                </a:path>
              </a:pathLst>
            </a:custGeom>
            <a:ln w="12192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74">
            <a:extLst>
              <a:ext uri="{FF2B5EF4-FFF2-40B4-BE49-F238E27FC236}">
                <a16:creationId xmlns:a16="http://schemas.microsoft.com/office/drawing/2014/main" id="{2BA62CE3-9AD3-4939-3693-DBDF559A6487}"/>
              </a:ext>
            </a:extLst>
          </p:cNvPr>
          <p:cNvSpPr txBox="1"/>
          <p:nvPr/>
        </p:nvSpPr>
        <p:spPr>
          <a:xfrm>
            <a:off x="6217176" y="4350630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99" name="object 75">
            <a:extLst>
              <a:ext uri="{FF2B5EF4-FFF2-40B4-BE49-F238E27FC236}">
                <a16:creationId xmlns:a16="http://schemas.microsoft.com/office/drawing/2014/main" id="{95F3A296-AB2D-4C4D-FB77-B3D6CECE59B8}"/>
              </a:ext>
            </a:extLst>
          </p:cNvPr>
          <p:cNvGrpSpPr/>
          <p:nvPr/>
        </p:nvGrpSpPr>
        <p:grpSpPr>
          <a:xfrm>
            <a:off x="6554234" y="4285986"/>
            <a:ext cx="370840" cy="243204"/>
            <a:chOff x="4490973" y="5655309"/>
            <a:chExt cx="370840" cy="243204"/>
          </a:xfrm>
        </p:grpSpPr>
        <p:sp>
          <p:nvSpPr>
            <p:cNvPr id="100" name="object 76">
              <a:extLst>
                <a:ext uri="{FF2B5EF4-FFF2-40B4-BE49-F238E27FC236}">
                  <a16:creationId xmlns:a16="http://schemas.microsoft.com/office/drawing/2014/main" id="{880F5D96-E43E-C3EB-108C-A19D3DA78311}"/>
                </a:ext>
              </a:extLst>
            </p:cNvPr>
            <p:cNvSpPr/>
            <p:nvPr/>
          </p:nvSpPr>
          <p:spPr>
            <a:xfrm>
              <a:off x="4497323" y="5661659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358139" y="230124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77">
              <a:extLst>
                <a:ext uri="{FF2B5EF4-FFF2-40B4-BE49-F238E27FC236}">
                  <a16:creationId xmlns:a16="http://schemas.microsoft.com/office/drawing/2014/main" id="{E505ADB8-D894-DF27-F4A2-FE33604C47EC}"/>
                </a:ext>
              </a:extLst>
            </p:cNvPr>
            <p:cNvSpPr/>
            <p:nvPr/>
          </p:nvSpPr>
          <p:spPr>
            <a:xfrm>
              <a:off x="4497323" y="5661659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4"/>
                  </a:moveTo>
                  <a:lnTo>
                    <a:pt x="358139" y="230124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4"/>
                  </a:lnTo>
                  <a:close/>
                </a:path>
              </a:pathLst>
            </a:custGeom>
            <a:ln w="12192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78">
            <a:extLst>
              <a:ext uri="{FF2B5EF4-FFF2-40B4-BE49-F238E27FC236}">
                <a16:creationId xmlns:a16="http://schemas.microsoft.com/office/drawing/2014/main" id="{1D116258-36A4-03EC-A9B5-B588EE6FC4AB}"/>
              </a:ext>
            </a:extLst>
          </p:cNvPr>
          <p:cNvSpPr txBox="1"/>
          <p:nvPr/>
        </p:nvSpPr>
        <p:spPr>
          <a:xfrm>
            <a:off x="6607320" y="4350630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03" name="object 79">
            <a:extLst>
              <a:ext uri="{FF2B5EF4-FFF2-40B4-BE49-F238E27FC236}">
                <a16:creationId xmlns:a16="http://schemas.microsoft.com/office/drawing/2014/main" id="{7A33D01B-A76D-D509-A5C7-C5BC0783A90C}"/>
              </a:ext>
            </a:extLst>
          </p:cNvPr>
          <p:cNvGrpSpPr/>
          <p:nvPr/>
        </p:nvGrpSpPr>
        <p:grpSpPr>
          <a:xfrm>
            <a:off x="6944378" y="4285986"/>
            <a:ext cx="370840" cy="243204"/>
            <a:chOff x="4881117" y="5655309"/>
            <a:chExt cx="370840" cy="243204"/>
          </a:xfrm>
        </p:grpSpPr>
        <p:sp>
          <p:nvSpPr>
            <p:cNvPr id="104" name="object 80">
              <a:extLst>
                <a:ext uri="{FF2B5EF4-FFF2-40B4-BE49-F238E27FC236}">
                  <a16:creationId xmlns:a16="http://schemas.microsoft.com/office/drawing/2014/main" id="{C2001C96-1039-B8E1-9684-891FF0BFB799}"/>
                </a:ext>
              </a:extLst>
            </p:cNvPr>
            <p:cNvSpPr/>
            <p:nvPr/>
          </p:nvSpPr>
          <p:spPr>
            <a:xfrm>
              <a:off x="4887467" y="5661659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358139" y="230124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81">
              <a:extLst>
                <a:ext uri="{FF2B5EF4-FFF2-40B4-BE49-F238E27FC236}">
                  <a16:creationId xmlns:a16="http://schemas.microsoft.com/office/drawing/2014/main" id="{C8ED0B37-0450-44AB-752F-CE490A0585C8}"/>
                </a:ext>
              </a:extLst>
            </p:cNvPr>
            <p:cNvSpPr/>
            <p:nvPr/>
          </p:nvSpPr>
          <p:spPr>
            <a:xfrm>
              <a:off x="4887467" y="5661659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4"/>
                  </a:moveTo>
                  <a:lnTo>
                    <a:pt x="358139" y="230124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4"/>
                  </a:lnTo>
                  <a:close/>
                </a:path>
              </a:pathLst>
            </a:custGeom>
            <a:ln w="12192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82">
            <a:extLst>
              <a:ext uri="{FF2B5EF4-FFF2-40B4-BE49-F238E27FC236}">
                <a16:creationId xmlns:a16="http://schemas.microsoft.com/office/drawing/2014/main" id="{D478C7CF-9D42-4C2B-65DE-8D80DBB83B38}"/>
              </a:ext>
            </a:extLst>
          </p:cNvPr>
          <p:cNvSpPr txBox="1"/>
          <p:nvPr/>
        </p:nvSpPr>
        <p:spPr>
          <a:xfrm>
            <a:off x="6997211" y="4350630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34" name="object 83">
            <a:extLst>
              <a:ext uri="{FF2B5EF4-FFF2-40B4-BE49-F238E27FC236}">
                <a16:creationId xmlns:a16="http://schemas.microsoft.com/office/drawing/2014/main" id="{48D204AA-38BB-2B3F-FA89-62EA2F261427}"/>
              </a:ext>
            </a:extLst>
          </p:cNvPr>
          <p:cNvGrpSpPr/>
          <p:nvPr/>
        </p:nvGrpSpPr>
        <p:grpSpPr>
          <a:xfrm>
            <a:off x="6164090" y="4555735"/>
            <a:ext cx="370840" cy="243204"/>
            <a:chOff x="4100829" y="5925058"/>
            <a:chExt cx="370840" cy="243204"/>
          </a:xfrm>
        </p:grpSpPr>
        <p:sp>
          <p:nvSpPr>
            <p:cNvPr id="137" name="object 84">
              <a:extLst>
                <a:ext uri="{FF2B5EF4-FFF2-40B4-BE49-F238E27FC236}">
                  <a16:creationId xmlns:a16="http://schemas.microsoft.com/office/drawing/2014/main" id="{A4A49A62-D753-46EE-6B82-481575F0041B}"/>
                </a:ext>
              </a:extLst>
            </p:cNvPr>
            <p:cNvSpPr/>
            <p:nvPr/>
          </p:nvSpPr>
          <p:spPr>
            <a:xfrm>
              <a:off x="4107179" y="5931408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358139" y="230124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F3D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85">
              <a:extLst>
                <a:ext uri="{FF2B5EF4-FFF2-40B4-BE49-F238E27FC236}">
                  <a16:creationId xmlns:a16="http://schemas.microsoft.com/office/drawing/2014/main" id="{7D469262-4F90-F2C0-9B1C-3A460BF85473}"/>
                </a:ext>
              </a:extLst>
            </p:cNvPr>
            <p:cNvSpPr/>
            <p:nvPr/>
          </p:nvSpPr>
          <p:spPr>
            <a:xfrm>
              <a:off x="4107179" y="5931408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4"/>
                  </a:moveTo>
                  <a:lnTo>
                    <a:pt x="358139" y="230124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4"/>
                  </a:lnTo>
                  <a:close/>
                </a:path>
              </a:pathLst>
            </a:custGeom>
            <a:ln w="12192">
              <a:solidFill>
                <a:srgbClr val="B39C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86">
            <a:extLst>
              <a:ext uri="{FF2B5EF4-FFF2-40B4-BE49-F238E27FC236}">
                <a16:creationId xmlns:a16="http://schemas.microsoft.com/office/drawing/2014/main" id="{20172F5E-E483-5C72-96D1-8016C24C4F94}"/>
              </a:ext>
            </a:extLst>
          </p:cNvPr>
          <p:cNvSpPr txBox="1"/>
          <p:nvPr/>
        </p:nvSpPr>
        <p:spPr>
          <a:xfrm>
            <a:off x="6217176" y="4620378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44" name="object 87">
            <a:extLst>
              <a:ext uri="{FF2B5EF4-FFF2-40B4-BE49-F238E27FC236}">
                <a16:creationId xmlns:a16="http://schemas.microsoft.com/office/drawing/2014/main" id="{AF23E293-FD75-A354-9191-CF1C8CC49451}"/>
              </a:ext>
            </a:extLst>
          </p:cNvPr>
          <p:cNvGrpSpPr/>
          <p:nvPr/>
        </p:nvGrpSpPr>
        <p:grpSpPr>
          <a:xfrm>
            <a:off x="6554234" y="4555735"/>
            <a:ext cx="370840" cy="243204"/>
            <a:chOff x="4490973" y="5925058"/>
            <a:chExt cx="370840" cy="243204"/>
          </a:xfrm>
        </p:grpSpPr>
        <p:sp>
          <p:nvSpPr>
            <p:cNvPr id="145" name="object 88">
              <a:extLst>
                <a:ext uri="{FF2B5EF4-FFF2-40B4-BE49-F238E27FC236}">
                  <a16:creationId xmlns:a16="http://schemas.microsoft.com/office/drawing/2014/main" id="{2B0B6EC9-9AAD-FA6B-3F60-6F588A1FE19E}"/>
                </a:ext>
              </a:extLst>
            </p:cNvPr>
            <p:cNvSpPr/>
            <p:nvPr/>
          </p:nvSpPr>
          <p:spPr>
            <a:xfrm>
              <a:off x="4497323" y="5931408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358139" y="230124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F3D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89">
              <a:extLst>
                <a:ext uri="{FF2B5EF4-FFF2-40B4-BE49-F238E27FC236}">
                  <a16:creationId xmlns:a16="http://schemas.microsoft.com/office/drawing/2014/main" id="{1581DEF6-CA70-7468-0DB1-C4236A911533}"/>
                </a:ext>
              </a:extLst>
            </p:cNvPr>
            <p:cNvSpPr/>
            <p:nvPr/>
          </p:nvSpPr>
          <p:spPr>
            <a:xfrm>
              <a:off x="4497323" y="5931408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4"/>
                  </a:moveTo>
                  <a:lnTo>
                    <a:pt x="358139" y="230124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4"/>
                  </a:lnTo>
                  <a:close/>
                </a:path>
              </a:pathLst>
            </a:custGeom>
            <a:ln w="12192">
              <a:solidFill>
                <a:srgbClr val="B39C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90">
            <a:extLst>
              <a:ext uri="{FF2B5EF4-FFF2-40B4-BE49-F238E27FC236}">
                <a16:creationId xmlns:a16="http://schemas.microsoft.com/office/drawing/2014/main" id="{F24D12B3-A859-0EAE-F659-FB8C051B5D42}"/>
              </a:ext>
            </a:extLst>
          </p:cNvPr>
          <p:cNvSpPr txBox="1"/>
          <p:nvPr/>
        </p:nvSpPr>
        <p:spPr>
          <a:xfrm>
            <a:off x="6607320" y="4620378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48" name="object 91">
            <a:extLst>
              <a:ext uri="{FF2B5EF4-FFF2-40B4-BE49-F238E27FC236}">
                <a16:creationId xmlns:a16="http://schemas.microsoft.com/office/drawing/2014/main" id="{065E2289-52BC-F98C-1A53-E52193076F76}"/>
              </a:ext>
            </a:extLst>
          </p:cNvPr>
          <p:cNvGrpSpPr/>
          <p:nvPr/>
        </p:nvGrpSpPr>
        <p:grpSpPr>
          <a:xfrm>
            <a:off x="6944378" y="4555735"/>
            <a:ext cx="370840" cy="243204"/>
            <a:chOff x="4881117" y="5925058"/>
            <a:chExt cx="370840" cy="243204"/>
          </a:xfrm>
        </p:grpSpPr>
        <p:sp>
          <p:nvSpPr>
            <p:cNvPr id="149" name="object 92">
              <a:extLst>
                <a:ext uri="{FF2B5EF4-FFF2-40B4-BE49-F238E27FC236}">
                  <a16:creationId xmlns:a16="http://schemas.microsoft.com/office/drawing/2014/main" id="{DEE925C7-BE30-5E81-8F1C-0330918A3FB7}"/>
                </a:ext>
              </a:extLst>
            </p:cNvPr>
            <p:cNvSpPr/>
            <p:nvPr/>
          </p:nvSpPr>
          <p:spPr>
            <a:xfrm>
              <a:off x="4887467" y="5931408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358139" y="230124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F3D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3">
              <a:extLst>
                <a:ext uri="{FF2B5EF4-FFF2-40B4-BE49-F238E27FC236}">
                  <a16:creationId xmlns:a16="http://schemas.microsoft.com/office/drawing/2014/main" id="{4B784870-79AD-5773-3097-478FAD3020A8}"/>
                </a:ext>
              </a:extLst>
            </p:cNvPr>
            <p:cNvSpPr/>
            <p:nvPr/>
          </p:nvSpPr>
          <p:spPr>
            <a:xfrm>
              <a:off x="4887467" y="5931408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4"/>
                  </a:moveTo>
                  <a:lnTo>
                    <a:pt x="358139" y="230124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4"/>
                  </a:lnTo>
                  <a:close/>
                </a:path>
              </a:pathLst>
            </a:custGeom>
            <a:ln w="12192">
              <a:solidFill>
                <a:srgbClr val="B39C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94">
            <a:extLst>
              <a:ext uri="{FF2B5EF4-FFF2-40B4-BE49-F238E27FC236}">
                <a16:creationId xmlns:a16="http://schemas.microsoft.com/office/drawing/2014/main" id="{518EC8FE-EE47-3CA7-09F2-4DF480081F46}"/>
              </a:ext>
            </a:extLst>
          </p:cNvPr>
          <p:cNvSpPr txBox="1"/>
          <p:nvPr/>
        </p:nvSpPr>
        <p:spPr>
          <a:xfrm>
            <a:off x="6997211" y="4620378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152" name="object 95">
            <a:extLst>
              <a:ext uri="{FF2B5EF4-FFF2-40B4-BE49-F238E27FC236}">
                <a16:creationId xmlns:a16="http://schemas.microsoft.com/office/drawing/2014/main" id="{88921C35-5673-3F8A-257F-80FFEEB1280D}"/>
              </a:ext>
            </a:extLst>
          </p:cNvPr>
          <p:cNvSpPr/>
          <p:nvPr/>
        </p:nvSpPr>
        <p:spPr>
          <a:xfrm>
            <a:off x="5942602" y="4633712"/>
            <a:ext cx="1367790" cy="86995"/>
          </a:xfrm>
          <a:custGeom>
            <a:avLst/>
            <a:gdLst/>
            <a:ahLst/>
            <a:cxnLst/>
            <a:rect l="l" t="t" r="r" b="b"/>
            <a:pathLst>
              <a:path w="1367789" h="86995">
                <a:moveTo>
                  <a:pt x="1280541" y="0"/>
                </a:moveTo>
                <a:lnTo>
                  <a:pt x="1280541" y="86868"/>
                </a:lnTo>
                <a:lnTo>
                  <a:pt x="1338622" y="57912"/>
                </a:lnTo>
                <a:lnTo>
                  <a:pt x="1295019" y="57912"/>
                </a:lnTo>
                <a:lnTo>
                  <a:pt x="1295019" y="28956"/>
                </a:lnTo>
                <a:lnTo>
                  <a:pt x="1338284" y="28956"/>
                </a:lnTo>
                <a:lnTo>
                  <a:pt x="1280541" y="0"/>
                </a:lnTo>
                <a:close/>
              </a:path>
              <a:path w="1367789" h="86995">
                <a:moveTo>
                  <a:pt x="1280541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280541" y="57912"/>
                </a:lnTo>
                <a:lnTo>
                  <a:pt x="1280541" y="28956"/>
                </a:lnTo>
                <a:close/>
              </a:path>
              <a:path w="1367789" h="86995">
                <a:moveTo>
                  <a:pt x="1338284" y="28956"/>
                </a:moveTo>
                <a:lnTo>
                  <a:pt x="1295019" y="28956"/>
                </a:lnTo>
                <a:lnTo>
                  <a:pt x="1295019" y="57912"/>
                </a:lnTo>
                <a:lnTo>
                  <a:pt x="1338622" y="57912"/>
                </a:lnTo>
                <a:lnTo>
                  <a:pt x="1367409" y="43561"/>
                </a:lnTo>
                <a:lnTo>
                  <a:pt x="1338284" y="28956"/>
                </a:lnTo>
                <a:close/>
              </a:path>
            </a:pathLst>
          </a:custGeom>
          <a:solidFill>
            <a:srgbClr val="292929">
              <a:alpha val="3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96">
            <a:extLst>
              <a:ext uri="{FF2B5EF4-FFF2-40B4-BE49-F238E27FC236}">
                <a16:creationId xmlns:a16="http://schemas.microsoft.com/office/drawing/2014/main" id="{993B76F8-48F2-4147-8327-72A4E9AE0185}"/>
              </a:ext>
            </a:extLst>
          </p:cNvPr>
          <p:cNvSpPr txBox="1"/>
          <p:nvPr/>
        </p:nvSpPr>
        <p:spPr>
          <a:xfrm>
            <a:off x="5639581" y="4604807"/>
            <a:ext cx="292735" cy="20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7300"/>
              </a:lnSpc>
              <a:spcBef>
                <a:spcPts val="100"/>
              </a:spcBef>
            </a:pPr>
            <a:r>
              <a:rPr sz="550" spc="5" dirty="0">
                <a:latin typeface="Calibri"/>
                <a:cs typeface="Calibri"/>
              </a:rPr>
              <a:t>I</a:t>
            </a:r>
            <a:r>
              <a:rPr sz="550" spc="15" dirty="0">
                <a:latin typeface="Calibri"/>
                <a:cs typeface="Calibri"/>
              </a:rPr>
              <a:t>terat</a:t>
            </a:r>
            <a:r>
              <a:rPr sz="550" dirty="0">
                <a:latin typeface="Calibri"/>
                <a:cs typeface="Calibri"/>
              </a:rPr>
              <a:t>i</a:t>
            </a:r>
            <a:r>
              <a:rPr sz="550" spc="30" dirty="0">
                <a:latin typeface="Calibri"/>
                <a:cs typeface="Calibri"/>
              </a:rPr>
              <a:t>o</a:t>
            </a:r>
            <a:r>
              <a:rPr sz="550" spc="20" dirty="0">
                <a:latin typeface="Calibri"/>
                <a:cs typeface="Calibri"/>
              </a:rPr>
              <a:t>n  </a:t>
            </a:r>
            <a:r>
              <a:rPr sz="550" spc="45" dirty="0">
                <a:latin typeface="Calibri"/>
                <a:cs typeface="Calibri"/>
              </a:rPr>
              <a:t>3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54" name="object 97">
            <a:extLst>
              <a:ext uri="{FF2B5EF4-FFF2-40B4-BE49-F238E27FC236}">
                <a16:creationId xmlns:a16="http://schemas.microsoft.com/office/drawing/2014/main" id="{A43F8E8A-8066-F043-7309-9F0AA25DA7C3}"/>
              </a:ext>
            </a:extLst>
          </p:cNvPr>
          <p:cNvSpPr/>
          <p:nvPr/>
        </p:nvSpPr>
        <p:spPr>
          <a:xfrm>
            <a:off x="5948699" y="4364218"/>
            <a:ext cx="1361440" cy="86995"/>
          </a:xfrm>
          <a:custGeom>
            <a:avLst/>
            <a:gdLst/>
            <a:ahLst/>
            <a:cxnLst/>
            <a:rect l="l" t="t" r="r" b="b"/>
            <a:pathLst>
              <a:path w="1361439" h="86995">
                <a:moveTo>
                  <a:pt x="1332145" y="28829"/>
                </a:moveTo>
                <a:lnTo>
                  <a:pt x="1288541" y="28829"/>
                </a:lnTo>
                <a:lnTo>
                  <a:pt x="1288669" y="57785"/>
                </a:lnTo>
                <a:lnTo>
                  <a:pt x="1274148" y="57817"/>
                </a:lnTo>
                <a:lnTo>
                  <a:pt x="1274190" y="86868"/>
                </a:lnTo>
                <a:lnTo>
                  <a:pt x="1361059" y="43180"/>
                </a:lnTo>
                <a:lnTo>
                  <a:pt x="1332145" y="28829"/>
                </a:lnTo>
                <a:close/>
              </a:path>
              <a:path w="1361439" h="86995">
                <a:moveTo>
                  <a:pt x="1274106" y="28861"/>
                </a:moveTo>
                <a:lnTo>
                  <a:pt x="0" y="31750"/>
                </a:lnTo>
                <a:lnTo>
                  <a:pt x="0" y="60706"/>
                </a:lnTo>
                <a:lnTo>
                  <a:pt x="1274148" y="57817"/>
                </a:lnTo>
                <a:lnTo>
                  <a:pt x="1274106" y="28861"/>
                </a:lnTo>
                <a:close/>
              </a:path>
              <a:path w="1361439" h="86995">
                <a:moveTo>
                  <a:pt x="1288541" y="28829"/>
                </a:moveTo>
                <a:lnTo>
                  <a:pt x="1274106" y="28861"/>
                </a:lnTo>
                <a:lnTo>
                  <a:pt x="1274148" y="57817"/>
                </a:lnTo>
                <a:lnTo>
                  <a:pt x="1288669" y="57785"/>
                </a:lnTo>
                <a:lnTo>
                  <a:pt x="1288541" y="28829"/>
                </a:lnTo>
                <a:close/>
              </a:path>
              <a:path w="1361439" h="86995">
                <a:moveTo>
                  <a:pt x="1274064" y="0"/>
                </a:moveTo>
                <a:lnTo>
                  <a:pt x="1274106" y="28861"/>
                </a:lnTo>
                <a:lnTo>
                  <a:pt x="1332145" y="28829"/>
                </a:lnTo>
                <a:lnTo>
                  <a:pt x="1274064" y="0"/>
                </a:lnTo>
                <a:close/>
              </a:path>
            </a:pathLst>
          </a:custGeom>
          <a:solidFill>
            <a:srgbClr val="292929">
              <a:alpha val="3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98">
            <a:extLst>
              <a:ext uri="{FF2B5EF4-FFF2-40B4-BE49-F238E27FC236}">
                <a16:creationId xmlns:a16="http://schemas.microsoft.com/office/drawing/2014/main" id="{4BC39D84-7E2D-43D5-5AF4-32810A56C3F0}"/>
              </a:ext>
            </a:extLst>
          </p:cNvPr>
          <p:cNvSpPr txBox="1"/>
          <p:nvPr/>
        </p:nvSpPr>
        <p:spPr>
          <a:xfrm>
            <a:off x="5639581" y="4341155"/>
            <a:ext cx="292735" cy="20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7300"/>
              </a:lnSpc>
              <a:spcBef>
                <a:spcPts val="100"/>
              </a:spcBef>
            </a:pPr>
            <a:r>
              <a:rPr sz="550" spc="5" dirty="0">
                <a:latin typeface="Calibri"/>
                <a:cs typeface="Calibri"/>
              </a:rPr>
              <a:t>I</a:t>
            </a:r>
            <a:r>
              <a:rPr sz="550" spc="15" dirty="0">
                <a:latin typeface="Calibri"/>
                <a:cs typeface="Calibri"/>
              </a:rPr>
              <a:t>terat</a:t>
            </a:r>
            <a:r>
              <a:rPr sz="550" dirty="0">
                <a:latin typeface="Calibri"/>
                <a:cs typeface="Calibri"/>
              </a:rPr>
              <a:t>i</a:t>
            </a:r>
            <a:r>
              <a:rPr sz="550" spc="30" dirty="0">
                <a:latin typeface="Calibri"/>
                <a:cs typeface="Calibri"/>
              </a:rPr>
              <a:t>o</a:t>
            </a:r>
            <a:r>
              <a:rPr sz="550" spc="20" dirty="0">
                <a:latin typeface="Calibri"/>
                <a:cs typeface="Calibri"/>
              </a:rPr>
              <a:t>n  </a:t>
            </a:r>
            <a:r>
              <a:rPr sz="550" spc="45" dirty="0">
                <a:latin typeface="Calibri"/>
                <a:cs typeface="Calibri"/>
              </a:rPr>
              <a:t>2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56" name="object 99">
            <a:extLst>
              <a:ext uri="{FF2B5EF4-FFF2-40B4-BE49-F238E27FC236}">
                <a16:creationId xmlns:a16="http://schemas.microsoft.com/office/drawing/2014/main" id="{6924D95F-C36D-C94F-4AE6-89CD8B1EC8EE}"/>
              </a:ext>
            </a:extLst>
          </p:cNvPr>
          <p:cNvSpPr/>
          <p:nvPr/>
        </p:nvSpPr>
        <p:spPr>
          <a:xfrm>
            <a:off x="5948699" y="4094343"/>
            <a:ext cx="1361440" cy="86995"/>
          </a:xfrm>
          <a:custGeom>
            <a:avLst/>
            <a:gdLst/>
            <a:ahLst/>
            <a:cxnLst/>
            <a:rect l="l" t="t" r="r" b="b"/>
            <a:pathLst>
              <a:path w="1361439" h="86995">
                <a:moveTo>
                  <a:pt x="1274148" y="58002"/>
                </a:moveTo>
                <a:lnTo>
                  <a:pt x="1274064" y="86868"/>
                </a:lnTo>
                <a:lnTo>
                  <a:pt x="1332145" y="58038"/>
                </a:lnTo>
                <a:lnTo>
                  <a:pt x="1288541" y="58038"/>
                </a:lnTo>
                <a:lnTo>
                  <a:pt x="1274148" y="58002"/>
                </a:lnTo>
                <a:close/>
              </a:path>
              <a:path w="1361439" h="86995">
                <a:moveTo>
                  <a:pt x="1274233" y="29046"/>
                </a:moveTo>
                <a:lnTo>
                  <a:pt x="1274148" y="58002"/>
                </a:lnTo>
                <a:lnTo>
                  <a:pt x="1288541" y="58038"/>
                </a:lnTo>
                <a:lnTo>
                  <a:pt x="1288669" y="29083"/>
                </a:lnTo>
                <a:lnTo>
                  <a:pt x="1274233" y="29046"/>
                </a:lnTo>
                <a:close/>
              </a:path>
              <a:path w="1361439" h="86995">
                <a:moveTo>
                  <a:pt x="1274317" y="0"/>
                </a:moveTo>
                <a:lnTo>
                  <a:pt x="1274233" y="29046"/>
                </a:lnTo>
                <a:lnTo>
                  <a:pt x="1288669" y="29083"/>
                </a:lnTo>
                <a:lnTo>
                  <a:pt x="1288541" y="58038"/>
                </a:lnTo>
                <a:lnTo>
                  <a:pt x="1332145" y="58038"/>
                </a:lnTo>
                <a:lnTo>
                  <a:pt x="1361059" y="43687"/>
                </a:lnTo>
                <a:lnTo>
                  <a:pt x="1274317" y="0"/>
                </a:lnTo>
                <a:close/>
              </a:path>
              <a:path w="1361439" h="86995">
                <a:moveTo>
                  <a:pt x="0" y="25781"/>
                </a:moveTo>
                <a:lnTo>
                  <a:pt x="0" y="54737"/>
                </a:lnTo>
                <a:lnTo>
                  <a:pt x="1274148" y="58002"/>
                </a:lnTo>
                <a:lnTo>
                  <a:pt x="1274233" y="29046"/>
                </a:lnTo>
                <a:lnTo>
                  <a:pt x="0" y="25781"/>
                </a:lnTo>
                <a:close/>
              </a:path>
            </a:pathLst>
          </a:custGeom>
          <a:solidFill>
            <a:srgbClr val="292929">
              <a:alpha val="3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00">
            <a:extLst>
              <a:ext uri="{FF2B5EF4-FFF2-40B4-BE49-F238E27FC236}">
                <a16:creationId xmlns:a16="http://schemas.microsoft.com/office/drawing/2014/main" id="{A39FA921-8B40-4F99-00EE-7A6BBC4C27AD}"/>
              </a:ext>
            </a:extLst>
          </p:cNvPr>
          <p:cNvSpPr txBox="1"/>
          <p:nvPr/>
        </p:nvSpPr>
        <p:spPr>
          <a:xfrm>
            <a:off x="5645931" y="4061755"/>
            <a:ext cx="292735" cy="20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7300"/>
              </a:lnSpc>
              <a:spcBef>
                <a:spcPts val="100"/>
              </a:spcBef>
            </a:pPr>
            <a:r>
              <a:rPr sz="550" spc="5" dirty="0">
                <a:latin typeface="Calibri"/>
                <a:cs typeface="Calibri"/>
              </a:rPr>
              <a:t>I</a:t>
            </a:r>
            <a:r>
              <a:rPr sz="550" spc="15" dirty="0">
                <a:latin typeface="Calibri"/>
                <a:cs typeface="Calibri"/>
              </a:rPr>
              <a:t>terat</a:t>
            </a:r>
            <a:r>
              <a:rPr sz="550" dirty="0">
                <a:latin typeface="Calibri"/>
                <a:cs typeface="Calibri"/>
              </a:rPr>
              <a:t>i</a:t>
            </a:r>
            <a:r>
              <a:rPr sz="550" spc="30" dirty="0">
                <a:latin typeface="Calibri"/>
                <a:cs typeface="Calibri"/>
              </a:rPr>
              <a:t>o</a:t>
            </a:r>
            <a:r>
              <a:rPr sz="550" spc="20" dirty="0">
                <a:latin typeface="Calibri"/>
                <a:cs typeface="Calibri"/>
              </a:rPr>
              <a:t>n  </a:t>
            </a:r>
            <a:r>
              <a:rPr sz="550" spc="45" dirty="0">
                <a:latin typeface="Calibri"/>
                <a:cs typeface="Calibri"/>
              </a:rPr>
              <a:t>1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158" name="object 101">
            <a:extLst>
              <a:ext uri="{FF2B5EF4-FFF2-40B4-BE49-F238E27FC236}">
                <a16:creationId xmlns:a16="http://schemas.microsoft.com/office/drawing/2014/main" id="{904335C4-16BA-9375-E8BB-E768DFC95B7C}"/>
              </a:ext>
            </a:extLst>
          </p:cNvPr>
          <p:cNvGrpSpPr/>
          <p:nvPr/>
        </p:nvGrpSpPr>
        <p:grpSpPr>
          <a:xfrm>
            <a:off x="6557282" y="4823959"/>
            <a:ext cx="370840" cy="244475"/>
            <a:chOff x="4494021" y="6193282"/>
            <a:chExt cx="370840" cy="244475"/>
          </a:xfrm>
        </p:grpSpPr>
        <p:sp>
          <p:nvSpPr>
            <p:cNvPr id="159" name="object 102">
              <a:extLst>
                <a:ext uri="{FF2B5EF4-FFF2-40B4-BE49-F238E27FC236}">
                  <a16:creationId xmlns:a16="http://schemas.microsoft.com/office/drawing/2014/main" id="{40A52BCF-100F-1376-13C1-1E7F4AB566F1}"/>
                </a:ext>
              </a:extLst>
            </p:cNvPr>
            <p:cNvSpPr/>
            <p:nvPr/>
          </p:nvSpPr>
          <p:spPr>
            <a:xfrm>
              <a:off x="4500371" y="6199632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358139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58139" y="231648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03">
              <a:extLst>
                <a:ext uri="{FF2B5EF4-FFF2-40B4-BE49-F238E27FC236}">
                  <a16:creationId xmlns:a16="http://schemas.microsoft.com/office/drawing/2014/main" id="{96CB2A47-F848-DF4E-1027-41B1AF680FFB}"/>
                </a:ext>
              </a:extLst>
            </p:cNvPr>
            <p:cNvSpPr/>
            <p:nvPr/>
          </p:nvSpPr>
          <p:spPr>
            <a:xfrm>
              <a:off x="4500371" y="6199632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0" y="231648"/>
                  </a:moveTo>
                  <a:lnTo>
                    <a:pt x="358139" y="231648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12192">
              <a:solidFill>
                <a:srgbClr val="0051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04">
            <a:extLst>
              <a:ext uri="{FF2B5EF4-FFF2-40B4-BE49-F238E27FC236}">
                <a16:creationId xmlns:a16="http://schemas.microsoft.com/office/drawing/2014/main" id="{F44678CF-9108-A317-A766-2F368C4CFBEE}"/>
              </a:ext>
            </a:extLst>
          </p:cNvPr>
          <p:cNvSpPr txBox="1"/>
          <p:nvPr/>
        </p:nvSpPr>
        <p:spPr>
          <a:xfrm>
            <a:off x="6609480" y="4889491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62" name="object 105">
            <a:extLst>
              <a:ext uri="{FF2B5EF4-FFF2-40B4-BE49-F238E27FC236}">
                <a16:creationId xmlns:a16="http://schemas.microsoft.com/office/drawing/2014/main" id="{1A7D4157-8A4D-3C98-7153-FB91D32167F0}"/>
              </a:ext>
            </a:extLst>
          </p:cNvPr>
          <p:cNvGrpSpPr/>
          <p:nvPr/>
        </p:nvGrpSpPr>
        <p:grpSpPr>
          <a:xfrm>
            <a:off x="6947426" y="4823959"/>
            <a:ext cx="370840" cy="244475"/>
            <a:chOff x="4884165" y="6193282"/>
            <a:chExt cx="370840" cy="244475"/>
          </a:xfrm>
        </p:grpSpPr>
        <p:sp>
          <p:nvSpPr>
            <p:cNvPr id="163" name="object 106">
              <a:extLst>
                <a:ext uri="{FF2B5EF4-FFF2-40B4-BE49-F238E27FC236}">
                  <a16:creationId xmlns:a16="http://schemas.microsoft.com/office/drawing/2014/main" id="{277D4693-67F8-021C-68F3-7ABD8C2DEAEC}"/>
                </a:ext>
              </a:extLst>
            </p:cNvPr>
            <p:cNvSpPr/>
            <p:nvPr/>
          </p:nvSpPr>
          <p:spPr>
            <a:xfrm>
              <a:off x="4890515" y="6199632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358139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58139" y="231648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07">
              <a:extLst>
                <a:ext uri="{FF2B5EF4-FFF2-40B4-BE49-F238E27FC236}">
                  <a16:creationId xmlns:a16="http://schemas.microsoft.com/office/drawing/2014/main" id="{D561F9AD-CD87-EEA9-0AFD-D8811B15F7FB}"/>
                </a:ext>
              </a:extLst>
            </p:cNvPr>
            <p:cNvSpPr/>
            <p:nvPr/>
          </p:nvSpPr>
          <p:spPr>
            <a:xfrm>
              <a:off x="4890515" y="6199632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0" y="231648"/>
                  </a:moveTo>
                  <a:lnTo>
                    <a:pt x="358139" y="231648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12192">
              <a:solidFill>
                <a:srgbClr val="0051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08">
            <a:extLst>
              <a:ext uri="{FF2B5EF4-FFF2-40B4-BE49-F238E27FC236}">
                <a16:creationId xmlns:a16="http://schemas.microsoft.com/office/drawing/2014/main" id="{E6888907-ADE8-12B8-515D-F381E5285A73}"/>
              </a:ext>
            </a:extLst>
          </p:cNvPr>
          <p:cNvSpPr txBox="1"/>
          <p:nvPr/>
        </p:nvSpPr>
        <p:spPr>
          <a:xfrm>
            <a:off x="6999624" y="4889491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66" name="object 109">
            <a:extLst>
              <a:ext uri="{FF2B5EF4-FFF2-40B4-BE49-F238E27FC236}">
                <a16:creationId xmlns:a16="http://schemas.microsoft.com/office/drawing/2014/main" id="{41D79905-A41C-7C7B-AEC4-A91B3DD851D7}"/>
              </a:ext>
            </a:extLst>
          </p:cNvPr>
          <p:cNvGrpSpPr/>
          <p:nvPr/>
        </p:nvGrpSpPr>
        <p:grpSpPr>
          <a:xfrm>
            <a:off x="7336046" y="4823959"/>
            <a:ext cx="372745" cy="244475"/>
            <a:chOff x="5272785" y="6193282"/>
            <a:chExt cx="372745" cy="244475"/>
          </a:xfrm>
        </p:grpSpPr>
        <p:sp>
          <p:nvSpPr>
            <p:cNvPr id="167" name="object 110">
              <a:extLst>
                <a:ext uri="{FF2B5EF4-FFF2-40B4-BE49-F238E27FC236}">
                  <a16:creationId xmlns:a16="http://schemas.microsoft.com/office/drawing/2014/main" id="{CCFF3A11-FBEA-7F93-65C0-4F0B3D82C898}"/>
                </a:ext>
              </a:extLst>
            </p:cNvPr>
            <p:cNvSpPr/>
            <p:nvPr/>
          </p:nvSpPr>
          <p:spPr>
            <a:xfrm>
              <a:off x="5279135" y="6199632"/>
              <a:ext cx="360045" cy="231775"/>
            </a:xfrm>
            <a:custGeom>
              <a:avLst/>
              <a:gdLst/>
              <a:ahLst/>
              <a:cxnLst/>
              <a:rect l="l" t="t" r="r" b="b"/>
              <a:pathLst>
                <a:path w="360045" h="231775">
                  <a:moveTo>
                    <a:pt x="359663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59663" y="23164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11">
              <a:extLst>
                <a:ext uri="{FF2B5EF4-FFF2-40B4-BE49-F238E27FC236}">
                  <a16:creationId xmlns:a16="http://schemas.microsoft.com/office/drawing/2014/main" id="{667EA854-30E5-FFB0-CBE8-84A40BD94AA9}"/>
                </a:ext>
              </a:extLst>
            </p:cNvPr>
            <p:cNvSpPr/>
            <p:nvPr/>
          </p:nvSpPr>
          <p:spPr>
            <a:xfrm>
              <a:off x="5279135" y="6199632"/>
              <a:ext cx="360045" cy="231775"/>
            </a:xfrm>
            <a:custGeom>
              <a:avLst/>
              <a:gdLst/>
              <a:ahLst/>
              <a:cxnLst/>
              <a:rect l="l" t="t" r="r" b="b"/>
              <a:pathLst>
                <a:path w="360045" h="231775">
                  <a:moveTo>
                    <a:pt x="0" y="231648"/>
                  </a:moveTo>
                  <a:lnTo>
                    <a:pt x="359663" y="231648"/>
                  </a:lnTo>
                  <a:lnTo>
                    <a:pt x="359663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12192">
              <a:solidFill>
                <a:srgbClr val="0051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12">
            <a:extLst>
              <a:ext uri="{FF2B5EF4-FFF2-40B4-BE49-F238E27FC236}">
                <a16:creationId xmlns:a16="http://schemas.microsoft.com/office/drawing/2014/main" id="{D7F75FB4-D298-666A-BC82-ADF5FCCFAB46}"/>
              </a:ext>
            </a:extLst>
          </p:cNvPr>
          <p:cNvSpPr txBox="1"/>
          <p:nvPr/>
        </p:nvSpPr>
        <p:spPr>
          <a:xfrm>
            <a:off x="7389387" y="4889491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70" name="object 113">
            <a:extLst>
              <a:ext uri="{FF2B5EF4-FFF2-40B4-BE49-F238E27FC236}">
                <a16:creationId xmlns:a16="http://schemas.microsoft.com/office/drawing/2014/main" id="{606BAD41-03E2-77FD-0CA0-ACA1F2E259E7}"/>
              </a:ext>
            </a:extLst>
          </p:cNvPr>
          <p:cNvGrpSpPr/>
          <p:nvPr/>
        </p:nvGrpSpPr>
        <p:grpSpPr>
          <a:xfrm>
            <a:off x="6557282" y="5093706"/>
            <a:ext cx="370840" cy="244475"/>
            <a:chOff x="4494021" y="6463029"/>
            <a:chExt cx="370840" cy="244475"/>
          </a:xfrm>
        </p:grpSpPr>
        <p:sp>
          <p:nvSpPr>
            <p:cNvPr id="171" name="object 114">
              <a:extLst>
                <a:ext uri="{FF2B5EF4-FFF2-40B4-BE49-F238E27FC236}">
                  <a16:creationId xmlns:a16="http://schemas.microsoft.com/office/drawing/2014/main" id="{CCAA9D22-70F4-EAD1-40F6-A1DDB19F564B}"/>
                </a:ext>
              </a:extLst>
            </p:cNvPr>
            <p:cNvSpPr/>
            <p:nvPr/>
          </p:nvSpPr>
          <p:spPr>
            <a:xfrm>
              <a:off x="4500371" y="6469379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358139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58139" y="231648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15">
              <a:extLst>
                <a:ext uri="{FF2B5EF4-FFF2-40B4-BE49-F238E27FC236}">
                  <a16:creationId xmlns:a16="http://schemas.microsoft.com/office/drawing/2014/main" id="{B09C5895-7AB4-C030-2EC8-651F86E2BE0B}"/>
                </a:ext>
              </a:extLst>
            </p:cNvPr>
            <p:cNvSpPr/>
            <p:nvPr/>
          </p:nvSpPr>
          <p:spPr>
            <a:xfrm>
              <a:off x="4500371" y="6469379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0" y="231648"/>
                  </a:moveTo>
                  <a:lnTo>
                    <a:pt x="358139" y="231648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12192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16">
            <a:extLst>
              <a:ext uri="{FF2B5EF4-FFF2-40B4-BE49-F238E27FC236}">
                <a16:creationId xmlns:a16="http://schemas.microsoft.com/office/drawing/2014/main" id="{BC2CF725-416A-7C27-7C20-5985B62E64A1}"/>
              </a:ext>
            </a:extLst>
          </p:cNvPr>
          <p:cNvSpPr txBox="1"/>
          <p:nvPr/>
        </p:nvSpPr>
        <p:spPr>
          <a:xfrm>
            <a:off x="6609480" y="5159238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74" name="object 117">
            <a:extLst>
              <a:ext uri="{FF2B5EF4-FFF2-40B4-BE49-F238E27FC236}">
                <a16:creationId xmlns:a16="http://schemas.microsoft.com/office/drawing/2014/main" id="{B585B776-3940-6C43-5B43-83572C36F48C}"/>
              </a:ext>
            </a:extLst>
          </p:cNvPr>
          <p:cNvGrpSpPr/>
          <p:nvPr/>
        </p:nvGrpSpPr>
        <p:grpSpPr>
          <a:xfrm>
            <a:off x="6947426" y="5093706"/>
            <a:ext cx="370840" cy="244475"/>
            <a:chOff x="4884165" y="6463029"/>
            <a:chExt cx="370840" cy="244475"/>
          </a:xfrm>
        </p:grpSpPr>
        <p:sp>
          <p:nvSpPr>
            <p:cNvPr id="175" name="object 118">
              <a:extLst>
                <a:ext uri="{FF2B5EF4-FFF2-40B4-BE49-F238E27FC236}">
                  <a16:creationId xmlns:a16="http://schemas.microsoft.com/office/drawing/2014/main" id="{BF97D0CC-453F-4973-0B81-F746428952B5}"/>
                </a:ext>
              </a:extLst>
            </p:cNvPr>
            <p:cNvSpPr/>
            <p:nvPr/>
          </p:nvSpPr>
          <p:spPr>
            <a:xfrm>
              <a:off x="4890515" y="6469379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358139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58139" y="231648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19">
              <a:extLst>
                <a:ext uri="{FF2B5EF4-FFF2-40B4-BE49-F238E27FC236}">
                  <a16:creationId xmlns:a16="http://schemas.microsoft.com/office/drawing/2014/main" id="{2D0AFA62-58B5-1046-0563-8BC4D5D8C707}"/>
                </a:ext>
              </a:extLst>
            </p:cNvPr>
            <p:cNvSpPr/>
            <p:nvPr/>
          </p:nvSpPr>
          <p:spPr>
            <a:xfrm>
              <a:off x="4890515" y="6469379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0" y="231648"/>
                  </a:moveTo>
                  <a:lnTo>
                    <a:pt x="358139" y="231648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12192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20">
            <a:extLst>
              <a:ext uri="{FF2B5EF4-FFF2-40B4-BE49-F238E27FC236}">
                <a16:creationId xmlns:a16="http://schemas.microsoft.com/office/drawing/2014/main" id="{4E14B1CE-37E5-2359-BC80-5331833EB0C1}"/>
              </a:ext>
            </a:extLst>
          </p:cNvPr>
          <p:cNvSpPr txBox="1"/>
          <p:nvPr/>
        </p:nvSpPr>
        <p:spPr>
          <a:xfrm>
            <a:off x="6999624" y="5159238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78" name="object 121">
            <a:extLst>
              <a:ext uri="{FF2B5EF4-FFF2-40B4-BE49-F238E27FC236}">
                <a16:creationId xmlns:a16="http://schemas.microsoft.com/office/drawing/2014/main" id="{240D8892-93E8-D0D9-FD6F-FDE7F54A0C56}"/>
              </a:ext>
            </a:extLst>
          </p:cNvPr>
          <p:cNvGrpSpPr/>
          <p:nvPr/>
        </p:nvGrpSpPr>
        <p:grpSpPr>
          <a:xfrm>
            <a:off x="7336046" y="5093706"/>
            <a:ext cx="372745" cy="244475"/>
            <a:chOff x="5272785" y="6463029"/>
            <a:chExt cx="372745" cy="244475"/>
          </a:xfrm>
        </p:grpSpPr>
        <p:sp>
          <p:nvSpPr>
            <p:cNvPr id="179" name="object 122">
              <a:extLst>
                <a:ext uri="{FF2B5EF4-FFF2-40B4-BE49-F238E27FC236}">
                  <a16:creationId xmlns:a16="http://schemas.microsoft.com/office/drawing/2014/main" id="{878537FF-D838-4E0C-4EEF-A1F6CFDE0E21}"/>
                </a:ext>
              </a:extLst>
            </p:cNvPr>
            <p:cNvSpPr/>
            <p:nvPr/>
          </p:nvSpPr>
          <p:spPr>
            <a:xfrm>
              <a:off x="5279135" y="6469379"/>
              <a:ext cx="360045" cy="231775"/>
            </a:xfrm>
            <a:custGeom>
              <a:avLst/>
              <a:gdLst/>
              <a:ahLst/>
              <a:cxnLst/>
              <a:rect l="l" t="t" r="r" b="b"/>
              <a:pathLst>
                <a:path w="360045" h="231775">
                  <a:moveTo>
                    <a:pt x="359663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59663" y="23164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23">
              <a:extLst>
                <a:ext uri="{FF2B5EF4-FFF2-40B4-BE49-F238E27FC236}">
                  <a16:creationId xmlns:a16="http://schemas.microsoft.com/office/drawing/2014/main" id="{04968FFB-2F27-13ED-C956-19E21F453F4E}"/>
                </a:ext>
              </a:extLst>
            </p:cNvPr>
            <p:cNvSpPr/>
            <p:nvPr/>
          </p:nvSpPr>
          <p:spPr>
            <a:xfrm>
              <a:off x="5279135" y="6469379"/>
              <a:ext cx="360045" cy="231775"/>
            </a:xfrm>
            <a:custGeom>
              <a:avLst/>
              <a:gdLst/>
              <a:ahLst/>
              <a:cxnLst/>
              <a:rect l="l" t="t" r="r" b="b"/>
              <a:pathLst>
                <a:path w="360045" h="231775">
                  <a:moveTo>
                    <a:pt x="0" y="231648"/>
                  </a:moveTo>
                  <a:lnTo>
                    <a:pt x="359663" y="231648"/>
                  </a:lnTo>
                  <a:lnTo>
                    <a:pt x="359663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12192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24">
            <a:extLst>
              <a:ext uri="{FF2B5EF4-FFF2-40B4-BE49-F238E27FC236}">
                <a16:creationId xmlns:a16="http://schemas.microsoft.com/office/drawing/2014/main" id="{3219BA0F-48B6-A8F2-B0B9-7AEB6439B98D}"/>
              </a:ext>
            </a:extLst>
          </p:cNvPr>
          <p:cNvSpPr txBox="1"/>
          <p:nvPr/>
        </p:nvSpPr>
        <p:spPr>
          <a:xfrm>
            <a:off x="7389387" y="5159238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82" name="object 125">
            <a:extLst>
              <a:ext uri="{FF2B5EF4-FFF2-40B4-BE49-F238E27FC236}">
                <a16:creationId xmlns:a16="http://schemas.microsoft.com/office/drawing/2014/main" id="{6FA57D7D-A377-6F91-C1E2-CDEC85A391DF}"/>
              </a:ext>
            </a:extLst>
          </p:cNvPr>
          <p:cNvGrpSpPr/>
          <p:nvPr/>
        </p:nvGrpSpPr>
        <p:grpSpPr>
          <a:xfrm>
            <a:off x="6557282" y="5363455"/>
            <a:ext cx="370840" cy="244475"/>
            <a:chOff x="4494021" y="6732778"/>
            <a:chExt cx="370840" cy="244475"/>
          </a:xfrm>
        </p:grpSpPr>
        <p:sp>
          <p:nvSpPr>
            <p:cNvPr id="183" name="object 126">
              <a:extLst>
                <a:ext uri="{FF2B5EF4-FFF2-40B4-BE49-F238E27FC236}">
                  <a16:creationId xmlns:a16="http://schemas.microsoft.com/office/drawing/2014/main" id="{62BD4E05-6F64-843D-E8FC-04D516E0A127}"/>
                </a:ext>
              </a:extLst>
            </p:cNvPr>
            <p:cNvSpPr/>
            <p:nvPr/>
          </p:nvSpPr>
          <p:spPr>
            <a:xfrm>
              <a:off x="4500371" y="6739128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358139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58139" y="231648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F3D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27">
              <a:extLst>
                <a:ext uri="{FF2B5EF4-FFF2-40B4-BE49-F238E27FC236}">
                  <a16:creationId xmlns:a16="http://schemas.microsoft.com/office/drawing/2014/main" id="{139D213C-CB39-E83E-BAEC-A47303340FE5}"/>
                </a:ext>
              </a:extLst>
            </p:cNvPr>
            <p:cNvSpPr/>
            <p:nvPr/>
          </p:nvSpPr>
          <p:spPr>
            <a:xfrm>
              <a:off x="4500371" y="6739128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0" y="231648"/>
                  </a:moveTo>
                  <a:lnTo>
                    <a:pt x="358139" y="231648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12192">
              <a:solidFill>
                <a:srgbClr val="B39C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128">
            <a:extLst>
              <a:ext uri="{FF2B5EF4-FFF2-40B4-BE49-F238E27FC236}">
                <a16:creationId xmlns:a16="http://schemas.microsoft.com/office/drawing/2014/main" id="{68E4F8BE-E42C-C12D-9B68-FA1ECFC26A7D}"/>
              </a:ext>
            </a:extLst>
          </p:cNvPr>
          <p:cNvSpPr txBox="1"/>
          <p:nvPr/>
        </p:nvSpPr>
        <p:spPr>
          <a:xfrm>
            <a:off x="6609480" y="5429368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86" name="object 129">
            <a:extLst>
              <a:ext uri="{FF2B5EF4-FFF2-40B4-BE49-F238E27FC236}">
                <a16:creationId xmlns:a16="http://schemas.microsoft.com/office/drawing/2014/main" id="{0B548FEC-6E3E-DA48-02DA-3117AC8B8F2E}"/>
              </a:ext>
            </a:extLst>
          </p:cNvPr>
          <p:cNvGrpSpPr/>
          <p:nvPr/>
        </p:nvGrpSpPr>
        <p:grpSpPr>
          <a:xfrm>
            <a:off x="6947426" y="5363455"/>
            <a:ext cx="370840" cy="244475"/>
            <a:chOff x="4884165" y="6732778"/>
            <a:chExt cx="370840" cy="244475"/>
          </a:xfrm>
        </p:grpSpPr>
        <p:sp>
          <p:nvSpPr>
            <p:cNvPr id="187" name="object 130">
              <a:extLst>
                <a:ext uri="{FF2B5EF4-FFF2-40B4-BE49-F238E27FC236}">
                  <a16:creationId xmlns:a16="http://schemas.microsoft.com/office/drawing/2014/main" id="{D7748461-C4FA-EC97-83EC-91BB2E518A8C}"/>
                </a:ext>
              </a:extLst>
            </p:cNvPr>
            <p:cNvSpPr/>
            <p:nvPr/>
          </p:nvSpPr>
          <p:spPr>
            <a:xfrm>
              <a:off x="4890515" y="6739128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358139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58139" y="231648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F3D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31">
              <a:extLst>
                <a:ext uri="{FF2B5EF4-FFF2-40B4-BE49-F238E27FC236}">
                  <a16:creationId xmlns:a16="http://schemas.microsoft.com/office/drawing/2014/main" id="{ADDACBE7-9469-7E53-1E32-500A2837F8CE}"/>
                </a:ext>
              </a:extLst>
            </p:cNvPr>
            <p:cNvSpPr/>
            <p:nvPr/>
          </p:nvSpPr>
          <p:spPr>
            <a:xfrm>
              <a:off x="4890515" y="6739128"/>
              <a:ext cx="358140" cy="231775"/>
            </a:xfrm>
            <a:custGeom>
              <a:avLst/>
              <a:gdLst/>
              <a:ahLst/>
              <a:cxnLst/>
              <a:rect l="l" t="t" r="r" b="b"/>
              <a:pathLst>
                <a:path w="358139" h="231775">
                  <a:moveTo>
                    <a:pt x="0" y="231648"/>
                  </a:moveTo>
                  <a:lnTo>
                    <a:pt x="358139" y="231648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12192">
              <a:solidFill>
                <a:srgbClr val="B39C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9" name="object 132">
            <a:extLst>
              <a:ext uri="{FF2B5EF4-FFF2-40B4-BE49-F238E27FC236}">
                <a16:creationId xmlns:a16="http://schemas.microsoft.com/office/drawing/2014/main" id="{E33275FF-953D-8445-11F4-64E030C80A7C}"/>
              </a:ext>
            </a:extLst>
          </p:cNvPr>
          <p:cNvSpPr txBox="1"/>
          <p:nvPr/>
        </p:nvSpPr>
        <p:spPr>
          <a:xfrm>
            <a:off x="6999624" y="5429368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90" name="object 133">
            <a:extLst>
              <a:ext uri="{FF2B5EF4-FFF2-40B4-BE49-F238E27FC236}">
                <a16:creationId xmlns:a16="http://schemas.microsoft.com/office/drawing/2014/main" id="{D983FD66-ED0E-B548-3468-EBE2C4DFCB55}"/>
              </a:ext>
            </a:extLst>
          </p:cNvPr>
          <p:cNvGrpSpPr/>
          <p:nvPr/>
        </p:nvGrpSpPr>
        <p:grpSpPr>
          <a:xfrm>
            <a:off x="7336046" y="5363455"/>
            <a:ext cx="372745" cy="244475"/>
            <a:chOff x="5272785" y="6732778"/>
            <a:chExt cx="372745" cy="244475"/>
          </a:xfrm>
        </p:grpSpPr>
        <p:sp>
          <p:nvSpPr>
            <p:cNvPr id="191" name="object 134">
              <a:extLst>
                <a:ext uri="{FF2B5EF4-FFF2-40B4-BE49-F238E27FC236}">
                  <a16:creationId xmlns:a16="http://schemas.microsoft.com/office/drawing/2014/main" id="{9CEDBE16-9BBB-CE6F-0616-2C91E884A8BB}"/>
                </a:ext>
              </a:extLst>
            </p:cNvPr>
            <p:cNvSpPr/>
            <p:nvPr/>
          </p:nvSpPr>
          <p:spPr>
            <a:xfrm>
              <a:off x="5279135" y="6739128"/>
              <a:ext cx="360045" cy="231775"/>
            </a:xfrm>
            <a:custGeom>
              <a:avLst/>
              <a:gdLst/>
              <a:ahLst/>
              <a:cxnLst/>
              <a:rect l="l" t="t" r="r" b="b"/>
              <a:pathLst>
                <a:path w="360045" h="231775">
                  <a:moveTo>
                    <a:pt x="359663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59663" y="23164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F3D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35">
              <a:extLst>
                <a:ext uri="{FF2B5EF4-FFF2-40B4-BE49-F238E27FC236}">
                  <a16:creationId xmlns:a16="http://schemas.microsoft.com/office/drawing/2014/main" id="{0EB60304-B194-F6A7-C863-0C4F5D3428B6}"/>
                </a:ext>
              </a:extLst>
            </p:cNvPr>
            <p:cNvSpPr/>
            <p:nvPr/>
          </p:nvSpPr>
          <p:spPr>
            <a:xfrm>
              <a:off x="5279135" y="6739128"/>
              <a:ext cx="360045" cy="231775"/>
            </a:xfrm>
            <a:custGeom>
              <a:avLst/>
              <a:gdLst/>
              <a:ahLst/>
              <a:cxnLst/>
              <a:rect l="l" t="t" r="r" b="b"/>
              <a:pathLst>
                <a:path w="360045" h="231775">
                  <a:moveTo>
                    <a:pt x="0" y="231648"/>
                  </a:moveTo>
                  <a:lnTo>
                    <a:pt x="359663" y="231648"/>
                  </a:lnTo>
                  <a:lnTo>
                    <a:pt x="359663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12192">
              <a:solidFill>
                <a:srgbClr val="B39C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36">
            <a:extLst>
              <a:ext uri="{FF2B5EF4-FFF2-40B4-BE49-F238E27FC236}">
                <a16:creationId xmlns:a16="http://schemas.microsoft.com/office/drawing/2014/main" id="{AE01703D-98C6-5BE1-FE89-120FB42F4A43}"/>
              </a:ext>
            </a:extLst>
          </p:cNvPr>
          <p:cNvSpPr txBox="1"/>
          <p:nvPr/>
        </p:nvSpPr>
        <p:spPr>
          <a:xfrm>
            <a:off x="7389387" y="5429368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194" name="object 137">
            <a:extLst>
              <a:ext uri="{FF2B5EF4-FFF2-40B4-BE49-F238E27FC236}">
                <a16:creationId xmlns:a16="http://schemas.microsoft.com/office/drawing/2014/main" id="{3C398F75-78EB-A090-EFC4-5E7006CC550F}"/>
              </a:ext>
            </a:extLst>
          </p:cNvPr>
          <p:cNvSpPr/>
          <p:nvPr/>
        </p:nvSpPr>
        <p:spPr>
          <a:xfrm>
            <a:off x="6334270" y="5442957"/>
            <a:ext cx="1367790" cy="86995"/>
          </a:xfrm>
          <a:custGeom>
            <a:avLst/>
            <a:gdLst/>
            <a:ahLst/>
            <a:cxnLst/>
            <a:rect l="l" t="t" r="r" b="b"/>
            <a:pathLst>
              <a:path w="1367789" h="86995">
                <a:moveTo>
                  <a:pt x="1280540" y="0"/>
                </a:moveTo>
                <a:lnTo>
                  <a:pt x="1280540" y="86868"/>
                </a:lnTo>
                <a:lnTo>
                  <a:pt x="1338622" y="57912"/>
                </a:lnTo>
                <a:lnTo>
                  <a:pt x="1295018" y="57912"/>
                </a:lnTo>
                <a:lnTo>
                  <a:pt x="1295018" y="28956"/>
                </a:lnTo>
                <a:lnTo>
                  <a:pt x="1338284" y="28956"/>
                </a:lnTo>
                <a:lnTo>
                  <a:pt x="1280540" y="0"/>
                </a:lnTo>
                <a:close/>
              </a:path>
              <a:path w="1367789" h="86995">
                <a:moveTo>
                  <a:pt x="1280540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280540" y="57912"/>
                </a:lnTo>
                <a:lnTo>
                  <a:pt x="1280540" y="28956"/>
                </a:lnTo>
                <a:close/>
              </a:path>
              <a:path w="1367789" h="86995">
                <a:moveTo>
                  <a:pt x="1338284" y="28956"/>
                </a:moveTo>
                <a:lnTo>
                  <a:pt x="1295018" y="28956"/>
                </a:lnTo>
                <a:lnTo>
                  <a:pt x="1295018" y="57912"/>
                </a:lnTo>
                <a:lnTo>
                  <a:pt x="1338622" y="57912"/>
                </a:lnTo>
                <a:lnTo>
                  <a:pt x="1367409" y="43561"/>
                </a:lnTo>
                <a:lnTo>
                  <a:pt x="1338284" y="28956"/>
                </a:lnTo>
                <a:close/>
              </a:path>
            </a:pathLst>
          </a:custGeom>
          <a:solidFill>
            <a:srgbClr val="292929">
              <a:alpha val="3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38">
            <a:extLst>
              <a:ext uri="{FF2B5EF4-FFF2-40B4-BE49-F238E27FC236}">
                <a16:creationId xmlns:a16="http://schemas.microsoft.com/office/drawing/2014/main" id="{BB5A7ED5-153A-EEDD-C350-38D537887A53}"/>
              </a:ext>
            </a:extLst>
          </p:cNvPr>
          <p:cNvSpPr txBox="1"/>
          <p:nvPr/>
        </p:nvSpPr>
        <p:spPr>
          <a:xfrm>
            <a:off x="6031883" y="5413543"/>
            <a:ext cx="292735" cy="20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7300"/>
              </a:lnSpc>
              <a:spcBef>
                <a:spcPts val="100"/>
              </a:spcBef>
            </a:pPr>
            <a:r>
              <a:rPr sz="550" spc="5" dirty="0">
                <a:latin typeface="Calibri"/>
                <a:cs typeface="Calibri"/>
              </a:rPr>
              <a:t>I</a:t>
            </a:r>
            <a:r>
              <a:rPr sz="550" spc="15" dirty="0">
                <a:latin typeface="Calibri"/>
                <a:cs typeface="Calibri"/>
              </a:rPr>
              <a:t>terat</a:t>
            </a:r>
            <a:r>
              <a:rPr sz="550" dirty="0">
                <a:latin typeface="Calibri"/>
                <a:cs typeface="Calibri"/>
              </a:rPr>
              <a:t>i</a:t>
            </a:r>
            <a:r>
              <a:rPr sz="550" spc="30" dirty="0">
                <a:latin typeface="Calibri"/>
                <a:cs typeface="Calibri"/>
              </a:rPr>
              <a:t>o</a:t>
            </a:r>
            <a:r>
              <a:rPr sz="550" spc="20" dirty="0">
                <a:latin typeface="Calibri"/>
                <a:cs typeface="Calibri"/>
              </a:rPr>
              <a:t>n  </a:t>
            </a:r>
            <a:r>
              <a:rPr sz="550" spc="45" dirty="0">
                <a:latin typeface="Calibri"/>
                <a:cs typeface="Calibri"/>
              </a:rPr>
              <a:t>6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96" name="object 139">
            <a:extLst>
              <a:ext uri="{FF2B5EF4-FFF2-40B4-BE49-F238E27FC236}">
                <a16:creationId xmlns:a16="http://schemas.microsoft.com/office/drawing/2014/main" id="{59410F83-A5C2-4DF4-E8E1-FC41063A0F7A}"/>
              </a:ext>
            </a:extLst>
          </p:cNvPr>
          <p:cNvSpPr/>
          <p:nvPr/>
        </p:nvSpPr>
        <p:spPr>
          <a:xfrm>
            <a:off x="6340366" y="5173462"/>
            <a:ext cx="1361440" cy="86995"/>
          </a:xfrm>
          <a:custGeom>
            <a:avLst/>
            <a:gdLst/>
            <a:ahLst/>
            <a:cxnLst/>
            <a:rect l="l" t="t" r="r" b="b"/>
            <a:pathLst>
              <a:path w="1361439" h="86995">
                <a:moveTo>
                  <a:pt x="1332145" y="28828"/>
                </a:moveTo>
                <a:lnTo>
                  <a:pt x="1288542" y="28828"/>
                </a:lnTo>
                <a:lnTo>
                  <a:pt x="1288669" y="57784"/>
                </a:lnTo>
                <a:lnTo>
                  <a:pt x="1274148" y="57817"/>
                </a:lnTo>
                <a:lnTo>
                  <a:pt x="1274191" y="86867"/>
                </a:lnTo>
                <a:lnTo>
                  <a:pt x="1361059" y="43179"/>
                </a:lnTo>
                <a:lnTo>
                  <a:pt x="1332145" y="28828"/>
                </a:lnTo>
                <a:close/>
              </a:path>
              <a:path w="1361439" h="86995">
                <a:moveTo>
                  <a:pt x="1274106" y="28861"/>
                </a:moveTo>
                <a:lnTo>
                  <a:pt x="0" y="31749"/>
                </a:lnTo>
                <a:lnTo>
                  <a:pt x="0" y="60705"/>
                </a:lnTo>
                <a:lnTo>
                  <a:pt x="1274148" y="57817"/>
                </a:lnTo>
                <a:lnTo>
                  <a:pt x="1274106" y="28861"/>
                </a:lnTo>
                <a:close/>
              </a:path>
              <a:path w="1361439" h="86995">
                <a:moveTo>
                  <a:pt x="1288542" y="28828"/>
                </a:moveTo>
                <a:lnTo>
                  <a:pt x="1274106" y="28861"/>
                </a:lnTo>
                <a:lnTo>
                  <a:pt x="1274148" y="57817"/>
                </a:lnTo>
                <a:lnTo>
                  <a:pt x="1288669" y="57784"/>
                </a:lnTo>
                <a:lnTo>
                  <a:pt x="1288542" y="28828"/>
                </a:lnTo>
                <a:close/>
              </a:path>
              <a:path w="1361439" h="86995">
                <a:moveTo>
                  <a:pt x="1274064" y="0"/>
                </a:moveTo>
                <a:lnTo>
                  <a:pt x="1274106" y="28861"/>
                </a:lnTo>
                <a:lnTo>
                  <a:pt x="1332145" y="28828"/>
                </a:lnTo>
                <a:lnTo>
                  <a:pt x="1274064" y="0"/>
                </a:lnTo>
                <a:close/>
              </a:path>
            </a:pathLst>
          </a:custGeom>
          <a:solidFill>
            <a:srgbClr val="292929">
              <a:alpha val="3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40">
            <a:extLst>
              <a:ext uri="{FF2B5EF4-FFF2-40B4-BE49-F238E27FC236}">
                <a16:creationId xmlns:a16="http://schemas.microsoft.com/office/drawing/2014/main" id="{113A07A3-EBF1-CD8D-9BDC-B660E69CCB45}"/>
              </a:ext>
            </a:extLst>
          </p:cNvPr>
          <p:cNvSpPr txBox="1"/>
          <p:nvPr/>
        </p:nvSpPr>
        <p:spPr>
          <a:xfrm>
            <a:off x="6031883" y="5150145"/>
            <a:ext cx="292735" cy="20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7300"/>
              </a:lnSpc>
              <a:spcBef>
                <a:spcPts val="100"/>
              </a:spcBef>
            </a:pPr>
            <a:r>
              <a:rPr sz="550" spc="5" dirty="0">
                <a:latin typeface="Calibri"/>
                <a:cs typeface="Calibri"/>
              </a:rPr>
              <a:t>I</a:t>
            </a:r>
            <a:r>
              <a:rPr sz="550" spc="15" dirty="0">
                <a:latin typeface="Calibri"/>
                <a:cs typeface="Calibri"/>
              </a:rPr>
              <a:t>terat</a:t>
            </a:r>
            <a:r>
              <a:rPr sz="550" dirty="0">
                <a:latin typeface="Calibri"/>
                <a:cs typeface="Calibri"/>
              </a:rPr>
              <a:t>i</a:t>
            </a:r>
            <a:r>
              <a:rPr sz="550" spc="30" dirty="0">
                <a:latin typeface="Calibri"/>
                <a:cs typeface="Calibri"/>
              </a:rPr>
              <a:t>o</a:t>
            </a:r>
            <a:r>
              <a:rPr sz="550" spc="20" dirty="0">
                <a:latin typeface="Calibri"/>
                <a:cs typeface="Calibri"/>
              </a:rPr>
              <a:t>n  </a:t>
            </a:r>
            <a:r>
              <a:rPr sz="550" spc="45" dirty="0">
                <a:latin typeface="Calibri"/>
                <a:cs typeface="Calibri"/>
              </a:rPr>
              <a:t>5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98" name="object 141">
            <a:extLst>
              <a:ext uri="{FF2B5EF4-FFF2-40B4-BE49-F238E27FC236}">
                <a16:creationId xmlns:a16="http://schemas.microsoft.com/office/drawing/2014/main" id="{37A2B299-B5EA-711A-D156-42911E01F086}"/>
              </a:ext>
            </a:extLst>
          </p:cNvPr>
          <p:cNvSpPr/>
          <p:nvPr/>
        </p:nvSpPr>
        <p:spPr>
          <a:xfrm>
            <a:off x="6340366" y="4903587"/>
            <a:ext cx="1361440" cy="86995"/>
          </a:xfrm>
          <a:custGeom>
            <a:avLst/>
            <a:gdLst/>
            <a:ahLst/>
            <a:cxnLst/>
            <a:rect l="l" t="t" r="r" b="b"/>
            <a:pathLst>
              <a:path w="1361439" h="86995">
                <a:moveTo>
                  <a:pt x="1274148" y="58002"/>
                </a:moveTo>
                <a:lnTo>
                  <a:pt x="1274064" y="86868"/>
                </a:lnTo>
                <a:lnTo>
                  <a:pt x="1332145" y="58038"/>
                </a:lnTo>
                <a:lnTo>
                  <a:pt x="1288542" y="58038"/>
                </a:lnTo>
                <a:lnTo>
                  <a:pt x="1274148" y="58002"/>
                </a:lnTo>
                <a:close/>
              </a:path>
              <a:path w="1361439" h="86995">
                <a:moveTo>
                  <a:pt x="1274233" y="29046"/>
                </a:moveTo>
                <a:lnTo>
                  <a:pt x="1274148" y="58002"/>
                </a:lnTo>
                <a:lnTo>
                  <a:pt x="1288542" y="58038"/>
                </a:lnTo>
                <a:lnTo>
                  <a:pt x="1288669" y="29082"/>
                </a:lnTo>
                <a:lnTo>
                  <a:pt x="1274233" y="29046"/>
                </a:lnTo>
                <a:close/>
              </a:path>
              <a:path w="1361439" h="86995">
                <a:moveTo>
                  <a:pt x="1274318" y="0"/>
                </a:moveTo>
                <a:lnTo>
                  <a:pt x="1274233" y="29046"/>
                </a:lnTo>
                <a:lnTo>
                  <a:pt x="1288669" y="29082"/>
                </a:lnTo>
                <a:lnTo>
                  <a:pt x="1288542" y="58038"/>
                </a:lnTo>
                <a:lnTo>
                  <a:pt x="1332145" y="58038"/>
                </a:lnTo>
                <a:lnTo>
                  <a:pt x="1361059" y="43687"/>
                </a:lnTo>
                <a:lnTo>
                  <a:pt x="1274318" y="0"/>
                </a:lnTo>
                <a:close/>
              </a:path>
              <a:path w="1361439" h="86995">
                <a:moveTo>
                  <a:pt x="0" y="25781"/>
                </a:moveTo>
                <a:lnTo>
                  <a:pt x="0" y="54737"/>
                </a:lnTo>
                <a:lnTo>
                  <a:pt x="1274148" y="58002"/>
                </a:lnTo>
                <a:lnTo>
                  <a:pt x="1274233" y="29046"/>
                </a:lnTo>
                <a:lnTo>
                  <a:pt x="0" y="25781"/>
                </a:lnTo>
                <a:close/>
              </a:path>
            </a:pathLst>
          </a:custGeom>
          <a:solidFill>
            <a:srgbClr val="292929">
              <a:alpha val="3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42">
            <a:extLst>
              <a:ext uri="{FF2B5EF4-FFF2-40B4-BE49-F238E27FC236}">
                <a16:creationId xmlns:a16="http://schemas.microsoft.com/office/drawing/2014/main" id="{0BDDDE02-6F6D-26C9-35A8-AD3329AD5CFB}"/>
              </a:ext>
            </a:extLst>
          </p:cNvPr>
          <p:cNvSpPr txBox="1"/>
          <p:nvPr/>
        </p:nvSpPr>
        <p:spPr>
          <a:xfrm>
            <a:off x="6038233" y="4870618"/>
            <a:ext cx="292735" cy="20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7300"/>
              </a:lnSpc>
              <a:spcBef>
                <a:spcPts val="100"/>
              </a:spcBef>
            </a:pPr>
            <a:r>
              <a:rPr sz="550" spc="5" dirty="0">
                <a:latin typeface="Calibri"/>
                <a:cs typeface="Calibri"/>
              </a:rPr>
              <a:t>I</a:t>
            </a:r>
            <a:r>
              <a:rPr sz="550" spc="15" dirty="0">
                <a:latin typeface="Calibri"/>
                <a:cs typeface="Calibri"/>
              </a:rPr>
              <a:t>terat</a:t>
            </a:r>
            <a:r>
              <a:rPr sz="550" dirty="0">
                <a:latin typeface="Calibri"/>
                <a:cs typeface="Calibri"/>
              </a:rPr>
              <a:t>i</a:t>
            </a:r>
            <a:r>
              <a:rPr sz="550" spc="30" dirty="0">
                <a:latin typeface="Calibri"/>
                <a:cs typeface="Calibri"/>
              </a:rPr>
              <a:t>o</a:t>
            </a:r>
            <a:r>
              <a:rPr sz="550" spc="20" dirty="0">
                <a:latin typeface="Calibri"/>
                <a:cs typeface="Calibri"/>
              </a:rPr>
              <a:t>n  </a:t>
            </a:r>
            <a:r>
              <a:rPr sz="550" spc="45" dirty="0">
                <a:latin typeface="Calibri"/>
                <a:cs typeface="Calibri"/>
              </a:rPr>
              <a:t>4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200" name="object 143">
            <a:extLst>
              <a:ext uri="{FF2B5EF4-FFF2-40B4-BE49-F238E27FC236}">
                <a16:creationId xmlns:a16="http://schemas.microsoft.com/office/drawing/2014/main" id="{4376D250-0FE6-73F4-6AFF-1F9C160B0C31}"/>
              </a:ext>
            </a:extLst>
          </p:cNvPr>
          <p:cNvGrpSpPr/>
          <p:nvPr/>
        </p:nvGrpSpPr>
        <p:grpSpPr>
          <a:xfrm>
            <a:off x="6950475" y="5639298"/>
            <a:ext cx="370840" cy="243204"/>
            <a:chOff x="4887214" y="7008621"/>
            <a:chExt cx="370840" cy="243204"/>
          </a:xfrm>
        </p:grpSpPr>
        <p:sp>
          <p:nvSpPr>
            <p:cNvPr id="201" name="object 144">
              <a:extLst>
                <a:ext uri="{FF2B5EF4-FFF2-40B4-BE49-F238E27FC236}">
                  <a16:creationId xmlns:a16="http://schemas.microsoft.com/office/drawing/2014/main" id="{2D18392F-3E86-1114-77FF-6724DF721C2A}"/>
                </a:ext>
              </a:extLst>
            </p:cNvPr>
            <p:cNvSpPr/>
            <p:nvPr/>
          </p:nvSpPr>
          <p:spPr>
            <a:xfrm>
              <a:off x="4893564" y="7014971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3"/>
                  </a:lnTo>
                  <a:lnTo>
                    <a:pt x="358139" y="230123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145">
              <a:extLst>
                <a:ext uri="{FF2B5EF4-FFF2-40B4-BE49-F238E27FC236}">
                  <a16:creationId xmlns:a16="http://schemas.microsoft.com/office/drawing/2014/main" id="{5E1F9182-2BE4-9527-538E-6E5481F0AC5F}"/>
                </a:ext>
              </a:extLst>
            </p:cNvPr>
            <p:cNvSpPr/>
            <p:nvPr/>
          </p:nvSpPr>
          <p:spPr>
            <a:xfrm>
              <a:off x="4893564" y="7014971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3"/>
                  </a:moveTo>
                  <a:lnTo>
                    <a:pt x="358139" y="230123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3"/>
                  </a:lnTo>
                  <a:close/>
                </a:path>
              </a:pathLst>
            </a:custGeom>
            <a:ln w="12192">
              <a:solidFill>
                <a:srgbClr val="0051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3" name="object 146">
            <a:extLst>
              <a:ext uri="{FF2B5EF4-FFF2-40B4-BE49-F238E27FC236}">
                <a16:creationId xmlns:a16="http://schemas.microsoft.com/office/drawing/2014/main" id="{8D665D27-EBD6-7235-D4AF-1C169B1AC182}"/>
              </a:ext>
            </a:extLst>
          </p:cNvPr>
          <p:cNvSpPr txBox="1"/>
          <p:nvPr/>
        </p:nvSpPr>
        <p:spPr>
          <a:xfrm>
            <a:off x="7002671" y="5704322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04" name="object 147">
            <a:extLst>
              <a:ext uri="{FF2B5EF4-FFF2-40B4-BE49-F238E27FC236}">
                <a16:creationId xmlns:a16="http://schemas.microsoft.com/office/drawing/2014/main" id="{2619CA61-20A3-5D16-9CC3-5652C8D148C0}"/>
              </a:ext>
            </a:extLst>
          </p:cNvPr>
          <p:cNvGrpSpPr/>
          <p:nvPr/>
        </p:nvGrpSpPr>
        <p:grpSpPr>
          <a:xfrm>
            <a:off x="7340619" y="5639298"/>
            <a:ext cx="370840" cy="243204"/>
            <a:chOff x="5277358" y="7008621"/>
            <a:chExt cx="370840" cy="243204"/>
          </a:xfrm>
        </p:grpSpPr>
        <p:sp>
          <p:nvSpPr>
            <p:cNvPr id="205" name="object 148">
              <a:extLst>
                <a:ext uri="{FF2B5EF4-FFF2-40B4-BE49-F238E27FC236}">
                  <a16:creationId xmlns:a16="http://schemas.microsoft.com/office/drawing/2014/main" id="{C707A475-B386-42A8-1D35-91D0EC403694}"/>
                </a:ext>
              </a:extLst>
            </p:cNvPr>
            <p:cNvSpPr/>
            <p:nvPr/>
          </p:nvSpPr>
          <p:spPr>
            <a:xfrm>
              <a:off x="5283708" y="7014971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3"/>
                  </a:lnTo>
                  <a:lnTo>
                    <a:pt x="358139" y="230123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149">
              <a:extLst>
                <a:ext uri="{FF2B5EF4-FFF2-40B4-BE49-F238E27FC236}">
                  <a16:creationId xmlns:a16="http://schemas.microsoft.com/office/drawing/2014/main" id="{5F0C0243-30A2-62E9-9750-C64C386BC18C}"/>
                </a:ext>
              </a:extLst>
            </p:cNvPr>
            <p:cNvSpPr/>
            <p:nvPr/>
          </p:nvSpPr>
          <p:spPr>
            <a:xfrm>
              <a:off x="5283708" y="7014971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3"/>
                  </a:moveTo>
                  <a:lnTo>
                    <a:pt x="358139" y="230123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3"/>
                  </a:lnTo>
                  <a:close/>
                </a:path>
              </a:pathLst>
            </a:custGeom>
            <a:ln w="12192">
              <a:solidFill>
                <a:srgbClr val="0051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7" name="object 150">
            <a:extLst>
              <a:ext uri="{FF2B5EF4-FFF2-40B4-BE49-F238E27FC236}">
                <a16:creationId xmlns:a16="http://schemas.microsoft.com/office/drawing/2014/main" id="{1E421A3C-C142-8AAF-9FCF-79120332413D}"/>
              </a:ext>
            </a:extLst>
          </p:cNvPr>
          <p:cNvSpPr txBox="1"/>
          <p:nvPr/>
        </p:nvSpPr>
        <p:spPr>
          <a:xfrm>
            <a:off x="7392815" y="5704322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08" name="object 151">
            <a:extLst>
              <a:ext uri="{FF2B5EF4-FFF2-40B4-BE49-F238E27FC236}">
                <a16:creationId xmlns:a16="http://schemas.microsoft.com/office/drawing/2014/main" id="{4ABCB066-0869-E5A6-62C0-34358F8D4501}"/>
              </a:ext>
            </a:extLst>
          </p:cNvPr>
          <p:cNvGrpSpPr/>
          <p:nvPr/>
        </p:nvGrpSpPr>
        <p:grpSpPr>
          <a:xfrm>
            <a:off x="7729239" y="5639298"/>
            <a:ext cx="370840" cy="243204"/>
            <a:chOff x="5665978" y="7008621"/>
            <a:chExt cx="370840" cy="243204"/>
          </a:xfrm>
        </p:grpSpPr>
        <p:sp>
          <p:nvSpPr>
            <p:cNvPr id="209" name="object 152">
              <a:extLst>
                <a:ext uri="{FF2B5EF4-FFF2-40B4-BE49-F238E27FC236}">
                  <a16:creationId xmlns:a16="http://schemas.microsoft.com/office/drawing/2014/main" id="{4C676273-46D2-8A87-B664-6D8DD56E3A15}"/>
                </a:ext>
              </a:extLst>
            </p:cNvPr>
            <p:cNvSpPr/>
            <p:nvPr/>
          </p:nvSpPr>
          <p:spPr>
            <a:xfrm>
              <a:off x="5672328" y="7014971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3"/>
                  </a:lnTo>
                  <a:lnTo>
                    <a:pt x="358139" y="230123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153">
              <a:extLst>
                <a:ext uri="{FF2B5EF4-FFF2-40B4-BE49-F238E27FC236}">
                  <a16:creationId xmlns:a16="http://schemas.microsoft.com/office/drawing/2014/main" id="{15DEF81D-5700-CDAE-6257-D24FF8B88166}"/>
                </a:ext>
              </a:extLst>
            </p:cNvPr>
            <p:cNvSpPr/>
            <p:nvPr/>
          </p:nvSpPr>
          <p:spPr>
            <a:xfrm>
              <a:off x="5672328" y="7014971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3"/>
                  </a:moveTo>
                  <a:lnTo>
                    <a:pt x="358139" y="230123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3"/>
                  </a:lnTo>
                  <a:close/>
                </a:path>
              </a:pathLst>
            </a:custGeom>
            <a:ln w="12192">
              <a:solidFill>
                <a:srgbClr val="0051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1" name="object 154">
            <a:extLst>
              <a:ext uri="{FF2B5EF4-FFF2-40B4-BE49-F238E27FC236}">
                <a16:creationId xmlns:a16="http://schemas.microsoft.com/office/drawing/2014/main" id="{5F4C4B98-0494-89BB-8429-5348464B8D23}"/>
              </a:ext>
            </a:extLst>
          </p:cNvPr>
          <p:cNvSpPr txBox="1"/>
          <p:nvPr/>
        </p:nvSpPr>
        <p:spPr>
          <a:xfrm>
            <a:off x="7782578" y="5704322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12" name="object 155">
            <a:extLst>
              <a:ext uri="{FF2B5EF4-FFF2-40B4-BE49-F238E27FC236}">
                <a16:creationId xmlns:a16="http://schemas.microsoft.com/office/drawing/2014/main" id="{CD5C35B4-DC89-2A3E-F8D2-C40F49C7E95B}"/>
              </a:ext>
            </a:extLst>
          </p:cNvPr>
          <p:cNvGrpSpPr/>
          <p:nvPr/>
        </p:nvGrpSpPr>
        <p:grpSpPr>
          <a:xfrm>
            <a:off x="6950475" y="5909046"/>
            <a:ext cx="370840" cy="243204"/>
            <a:chOff x="4887214" y="7278369"/>
            <a:chExt cx="370840" cy="243204"/>
          </a:xfrm>
        </p:grpSpPr>
        <p:sp>
          <p:nvSpPr>
            <p:cNvPr id="213" name="object 156">
              <a:extLst>
                <a:ext uri="{FF2B5EF4-FFF2-40B4-BE49-F238E27FC236}">
                  <a16:creationId xmlns:a16="http://schemas.microsoft.com/office/drawing/2014/main" id="{0858E061-64D8-6E97-A063-D3C80DFF7ED7}"/>
                </a:ext>
              </a:extLst>
            </p:cNvPr>
            <p:cNvSpPr/>
            <p:nvPr/>
          </p:nvSpPr>
          <p:spPr>
            <a:xfrm>
              <a:off x="4893564" y="7284719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3"/>
                  </a:lnTo>
                  <a:lnTo>
                    <a:pt x="358139" y="230123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157">
              <a:extLst>
                <a:ext uri="{FF2B5EF4-FFF2-40B4-BE49-F238E27FC236}">
                  <a16:creationId xmlns:a16="http://schemas.microsoft.com/office/drawing/2014/main" id="{EF3C0F4B-EA89-DC79-2E59-1C971597C144}"/>
                </a:ext>
              </a:extLst>
            </p:cNvPr>
            <p:cNvSpPr/>
            <p:nvPr/>
          </p:nvSpPr>
          <p:spPr>
            <a:xfrm>
              <a:off x="4893564" y="7284719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3"/>
                  </a:moveTo>
                  <a:lnTo>
                    <a:pt x="358139" y="230123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3"/>
                  </a:lnTo>
                  <a:close/>
                </a:path>
              </a:pathLst>
            </a:custGeom>
            <a:ln w="12192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5" name="object 158">
            <a:extLst>
              <a:ext uri="{FF2B5EF4-FFF2-40B4-BE49-F238E27FC236}">
                <a16:creationId xmlns:a16="http://schemas.microsoft.com/office/drawing/2014/main" id="{16DA1318-AC5D-0347-CF98-1AEBBEBD8BAF}"/>
              </a:ext>
            </a:extLst>
          </p:cNvPr>
          <p:cNvSpPr txBox="1"/>
          <p:nvPr/>
        </p:nvSpPr>
        <p:spPr>
          <a:xfrm>
            <a:off x="7002671" y="5974324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16" name="object 159">
            <a:extLst>
              <a:ext uri="{FF2B5EF4-FFF2-40B4-BE49-F238E27FC236}">
                <a16:creationId xmlns:a16="http://schemas.microsoft.com/office/drawing/2014/main" id="{CD23BF8E-32F9-A78D-2BEB-782A9616596E}"/>
              </a:ext>
            </a:extLst>
          </p:cNvPr>
          <p:cNvGrpSpPr/>
          <p:nvPr/>
        </p:nvGrpSpPr>
        <p:grpSpPr>
          <a:xfrm>
            <a:off x="7340619" y="5909046"/>
            <a:ext cx="370840" cy="243204"/>
            <a:chOff x="5277358" y="7278369"/>
            <a:chExt cx="370840" cy="243204"/>
          </a:xfrm>
        </p:grpSpPr>
        <p:sp>
          <p:nvSpPr>
            <p:cNvPr id="217" name="object 160">
              <a:extLst>
                <a:ext uri="{FF2B5EF4-FFF2-40B4-BE49-F238E27FC236}">
                  <a16:creationId xmlns:a16="http://schemas.microsoft.com/office/drawing/2014/main" id="{B5F71F48-4962-CED1-8DBD-ACD01FD576AC}"/>
                </a:ext>
              </a:extLst>
            </p:cNvPr>
            <p:cNvSpPr/>
            <p:nvPr/>
          </p:nvSpPr>
          <p:spPr>
            <a:xfrm>
              <a:off x="5283708" y="7284719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3"/>
                  </a:lnTo>
                  <a:lnTo>
                    <a:pt x="358139" y="230123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161">
              <a:extLst>
                <a:ext uri="{FF2B5EF4-FFF2-40B4-BE49-F238E27FC236}">
                  <a16:creationId xmlns:a16="http://schemas.microsoft.com/office/drawing/2014/main" id="{E4E777C0-CF7D-F369-9A20-D57E521503A1}"/>
                </a:ext>
              </a:extLst>
            </p:cNvPr>
            <p:cNvSpPr/>
            <p:nvPr/>
          </p:nvSpPr>
          <p:spPr>
            <a:xfrm>
              <a:off x="5283708" y="7284719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3"/>
                  </a:moveTo>
                  <a:lnTo>
                    <a:pt x="358139" y="230123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3"/>
                  </a:lnTo>
                  <a:close/>
                </a:path>
              </a:pathLst>
            </a:custGeom>
            <a:ln w="12192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9" name="object 162">
            <a:extLst>
              <a:ext uri="{FF2B5EF4-FFF2-40B4-BE49-F238E27FC236}">
                <a16:creationId xmlns:a16="http://schemas.microsoft.com/office/drawing/2014/main" id="{019E7C1B-A0CB-BF83-FE66-CDB78BE6E161}"/>
              </a:ext>
            </a:extLst>
          </p:cNvPr>
          <p:cNvSpPr txBox="1"/>
          <p:nvPr/>
        </p:nvSpPr>
        <p:spPr>
          <a:xfrm>
            <a:off x="7392815" y="5974324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20" name="object 163">
            <a:extLst>
              <a:ext uri="{FF2B5EF4-FFF2-40B4-BE49-F238E27FC236}">
                <a16:creationId xmlns:a16="http://schemas.microsoft.com/office/drawing/2014/main" id="{30980974-8D23-4E79-E1D5-6951DCE7C831}"/>
              </a:ext>
            </a:extLst>
          </p:cNvPr>
          <p:cNvGrpSpPr/>
          <p:nvPr/>
        </p:nvGrpSpPr>
        <p:grpSpPr>
          <a:xfrm>
            <a:off x="7729239" y="5909046"/>
            <a:ext cx="370840" cy="243204"/>
            <a:chOff x="5665978" y="7278369"/>
            <a:chExt cx="370840" cy="243204"/>
          </a:xfrm>
        </p:grpSpPr>
        <p:sp>
          <p:nvSpPr>
            <p:cNvPr id="221" name="object 164">
              <a:extLst>
                <a:ext uri="{FF2B5EF4-FFF2-40B4-BE49-F238E27FC236}">
                  <a16:creationId xmlns:a16="http://schemas.microsoft.com/office/drawing/2014/main" id="{1ACD50AB-2E23-C341-2354-17856EF182A9}"/>
                </a:ext>
              </a:extLst>
            </p:cNvPr>
            <p:cNvSpPr/>
            <p:nvPr/>
          </p:nvSpPr>
          <p:spPr>
            <a:xfrm>
              <a:off x="5672328" y="7284719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3"/>
                  </a:lnTo>
                  <a:lnTo>
                    <a:pt x="358139" y="230123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165">
              <a:extLst>
                <a:ext uri="{FF2B5EF4-FFF2-40B4-BE49-F238E27FC236}">
                  <a16:creationId xmlns:a16="http://schemas.microsoft.com/office/drawing/2014/main" id="{A05C5BF3-1571-B926-4B9E-C03615587335}"/>
                </a:ext>
              </a:extLst>
            </p:cNvPr>
            <p:cNvSpPr/>
            <p:nvPr/>
          </p:nvSpPr>
          <p:spPr>
            <a:xfrm>
              <a:off x="5672328" y="7284719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3"/>
                  </a:moveTo>
                  <a:lnTo>
                    <a:pt x="358139" y="230123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3"/>
                  </a:lnTo>
                  <a:close/>
                </a:path>
              </a:pathLst>
            </a:custGeom>
            <a:ln w="12192">
              <a:solidFill>
                <a:srgbClr val="007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3" name="object 166">
            <a:extLst>
              <a:ext uri="{FF2B5EF4-FFF2-40B4-BE49-F238E27FC236}">
                <a16:creationId xmlns:a16="http://schemas.microsoft.com/office/drawing/2014/main" id="{141DB9E6-8500-420C-0279-7AE9D9631A05}"/>
              </a:ext>
            </a:extLst>
          </p:cNvPr>
          <p:cNvSpPr txBox="1"/>
          <p:nvPr/>
        </p:nvSpPr>
        <p:spPr>
          <a:xfrm>
            <a:off x="7782578" y="5974324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24" name="object 167">
            <a:extLst>
              <a:ext uri="{FF2B5EF4-FFF2-40B4-BE49-F238E27FC236}">
                <a16:creationId xmlns:a16="http://schemas.microsoft.com/office/drawing/2014/main" id="{858E2EAC-A510-BCF9-F249-531F48B7B1FA}"/>
              </a:ext>
            </a:extLst>
          </p:cNvPr>
          <p:cNvGrpSpPr/>
          <p:nvPr/>
        </p:nvGrpSpPr>
        <p:grpSpPr>
          <a:xfrm>
            <a:off x="6950475" y="6178795"/>
            <a:ext cx="370840" cy="243204"/>
            <a:chOff x="4887214" y="7548118"/>
            <a:chExt cx="370840" cy="243204"/>
          </a:xfrm>
        </p:grpSpPr>
        <p:sp>
          <p:nvSpPr>
            <p:cNvPr id="225" name="object 168">
              <a:extLst>
                <a:ext uri="{FF2B5EF4-FFF2-40B4-BE49-F238E27FC236}">
                  <a16:creationId xmlns:a16="http://schemas.microsoft.com/office/drawing/2014/main" id="{E84C89FE-123E-049E-C14E-2D40071BB495}"/>
                </a:ext>
              </a:extLst>
            </p:cNvPr>
            <p:cNvSpPr/>
            <p:nvPr/>
          </p:nvSpPr>
          <p:spPr>
            <a:xfrm>
              <a:off x="4893564" y="7554468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3"/>
                  </a:lnTo>
                  <a:lnTo>
                    <a:pt x="358139" y="230123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F3D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169">
              <a:extLst>
                <a:ext uri="{FF2B5EF4-FFF2-40B4-BE49-F238E27FC236}">
                  <a16:creationId xmlns:a16="http://schemas.microsoft.com/office/drawing/2014/main" id="{E724DC3B-85F4-6113-83D9-14A9AADB5136}"/>
                </a:ext>
              </a:extLst>
            </p:cNvPr>
            <p:cNvSpPr/>
            <p:nvPr/>
          </p:nvSpPr>
          <p:spPr>
            <a:xfrm>
              <a:off x="4893564" y="7554468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3"/>
                  </a:moveTo>
                  <a:lnTo>
                    <a:pt x="358139" y="230123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3"/>
                  </a:lnTo>
                  <a:close/>
                </a:path>
              </a:pathLst>
            </a:custGeom>
            <a:ln w="12192">
              <a:solidFill>
                <a:srgbClr val="B39C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7" name="object 170">
            <a:extLst>
              <a:ext uri="{FF2B5EF4-FFF2-40B4-BE49-F238E27FC236}">
                <a16:creationId xmlns:a16="http://schemas.microsoft.com/office/drawing/2014/main" id="{2FA2CA9E-86CE-6BA3-7AAC-0FBEB9FFB74F}"/>
              </a:ext>
            </a:extLst>
          </p:cNvPr>
          <p:cNvSpPr txBox="1"/>
          <p:nvPr/>
        </p:nvSpPr>
        <p:spPr>
          <a:xfrm>
            <a:off x="7002671" y="6244072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28" name="object 171">
            <a:extLst>
              <a:ext uri="{FF2B5EF4-FFF2-40B4-BE49-F238E27FC236}">
                <a16:creationId xmlns:a16="http://schemas.microsoft.com/office/drawing/2014/main" id="{7A7D98BA-A228-2336-2072-68FFD90C7449}"/>
              </a:ext>
            </a:extLst>
          </p:cNvPr>
          <p:cNvGrpSpPr/>
          <p:nvPr/>
        </p:nvGrpSpPr>
        <p:grpSpPr>
          <a:xfrm>
            <a:off x="7340619" y="6178795"/>
            <a:ext cx="370840" cy="243204"/>
            <a:chOff x="5277358" y="7548118"/>
            <a:chExt cx="370840" cy="243204"/>
          </a:xfrm>
        </p:grpSpPr>
        <p:sp>
          <p:nvSpPr>
            <p:cNvPr id="229" name="object 172">
              <a:extLst>
                <a:ext uri="{FF2B5EF4-FFF2-40B4-BE49-F238E27FC236}">
                  <a16:creationId xmlns:a16="http://schemas.microsoft.com/office/drawing/2014/main" id="{E4881682-6074-7D7B-4D5F-E244AB4E21A7}"/>
                </a:ext>
              </a:extLst>
            </p:cNvPr>
            <p:cNvSpPr/>
            <p:nvPr/>
          </p:nvSpPr>
          <p:spPr>
            <a:xfrm>
              <a:off x="5283708" y="7554468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3"/>
                  </a:lnTo>
                  <a:lnTo>
                    <a:pt x="358139" y="230123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F3D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173">
              <a:extLst>
                <a:ext uri="{FF2B5EF4-FFF2-40B4-BE49-F238E27FC236}">
                  <a16:creationId xmlns:a16="http://schemas.microsoft.com/office/drawing/2014/main" id="{B079A14C-4536-35FC-E8B5-B1BA5C5A34A0}"/>
                </a:ext>
              </a:extLst>
            </p:cNvPr>
            <p:cNvSpPr/>
            <p:nvPr/>
          </p:nvSpPr>
          <p:spPr>
            <a:xfrm>
              <a:off x="5283708" y="7554468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3"/>
                  </a:moveTo>
                  <a:lnTo>
                    <a:pt x="358139" y="230123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3"/>
                  </a:lnTo>
                  <a:close/>
                </a:path>
              </a:pathLst>
            </a:custGeom>
            <a:ln w="12192">
              <a:solidFill>
                <a:srgbClr val="B39C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1" name="object 174">
            <a:extLst>
              <a:ext uri="{FF2B5EF4-FFF2-40B4-BE49-F238E27FC236}">
                <a16:creationId xmlns:a16="http://schemas.microsoft.com/office/drawing/2014/main" id="{88141E5E-0736-37B3-1DBB-27D42C88D38F}"/>
              </a:ext>
            </a:extLst>
          </p:cNvPr>
          <p:cNvSpPr txBox="1"/>
          <p:nvPr/>
        </p:nvSpPr>
        <p:spPr>
          <a:xfrm>
            <a:off x="7392815" y="6244072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32" name="object 175">
            <a:extLst>
              <a:ext uri="{FF2B5EF4-FFF2-40B4-BE49-F238E27FC236}">
                <a16:creationId xmlns:a16="http://schemas.microsoft.com/office/drawing/2014/main" id="{6A99D6A3-1DC7-480B-845F-00979E35206A}"/>
              </a:ext>
            </a:extLst>
          </p:cNvPr>
          <p:cNvGrpSpPr/>
          <p:nvPr/>
        </p:nvGrpSpPr>
        <p:grpSpPr>
          <a:xfrm>
            <a:off x="7729239" y="6178795"/>
            <a:ext cx="370840" cy="243204"/>
            <a:chOff x="5665978" y="7548118"/>
            <a:chExt cx="370840" cy="243204"/>
          </a:xfrm>
        </p:grpSpPr>
        <p:sp>
          <p:nvSpPr>
            <p:cNvPr id="233" name="object 176">
              <a:extLst>
                <a:ext uri="{FF2B5EF4-FFF2-40B4-BE49-F238E27FC236}">
                  <a16:creationId xmlns:a16="http://schemas.microsoft.com/office/drawing/2014/main" id="{7D504ED1-C415-FE3C-D9C8-0406236CDB98}"/>
                </a:ext>
              </a:extLst>
            </p:cNvPr>
            <p:cNvSpPr/>
            <p:nvPr/>
          </p:nvSpPr>
          <p:spPr>
            <a:xfrm>
              <a:off x="5672328" y="7554468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358139" y="0"/>
                  </a:moveTo>
                  <a:lnTo>
                    <a:pt x="0" y="0"/>
                  </a:lnTo>
                  <a:lnTo>
                    <a:pt x="0" y="230123"/>
                  </a:lnTo>
                  <a:lnTo>
                    <a:pt x="358139" y="230123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F3D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177">
              <a:extLst>
                <a:ext uri="{FF2B5EF4-FFF2-40B4-BE49-F238E27FC236}">
                  <a16:creationId xmlns:a16="http://schemas.microsoft.com/office/drawing/2014/main" id="{43D95128-3665-B255-AB3E-7885D793FD14}"/>
                </a:ext>
              </a:extLst>
            </p:cNvPr>
            <p:cNvSpPr/>
            <p:nvPr/>
          </p:nvSpPr>
          <p:spPr>
            <a:xfrm>
              <a:off x="5672328" y="7554468"/>
              <a:ext cx="358140" cy="230504"/>
            </a:xfrm>
            <a:custGeom>
              <a:avLst/>
              <a:gdLst/>
              <a:ahLst/>
              <a:cxnLst/>
              <a:rect l="l" t="t" r="r" b="b"/>
              <a:pathLst>
                <a:path w="358139" h="230504">
                  <a:moveTo>
                    <a:pt x="0" y="230123"/>
                  </a:moveTo>
                  <a:lnTo>
                    <a:pt x="358139" y="230123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30123"/>
                  </a:lnTo>
                  <a:close/>
                </a:path>
              </a:pathLst>
            </a:custGeom>
            <a:ln w="12192">
              <a:solidFill>
                <a:srgbClr val="B39C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5" name="object 178">
            <a:extLst>
              <a:ext uri="{FF2B5EF4-FFF2-40B4-BE49-F238E27FC236}">
                <a16:creationId xmlns:a16="http://schemas.microsoft.com/office/drawing/2014/main" id="{DD49637C-632B-B92D-C947-9868D8F8BDC2}"/>
              </a:ext>
            </a:extLst>
          </p:cNvPr>
          <p:cNvSpPr txBox="1"/>
          <p:nvPr/>
        </p:nvSpPr>
        <p:spPr>
          <a:xfrm>
            <a:off x="7782578" y="6244072"/>
            <a:ext cx="2654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r>
              <a:rPr sz="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236" name="object 179">
            <a:extLst>
              <a:ext uri="{FF2B5EF4-FFF2-40B4-BE49-F238E27FC236}">
                <a16:creationId xmlns:a16="http://schemas.microsoft.com/office/drawing/2014/main" id="{E10C913A-AFE7-A3DF-BEDD-5BD4492427E9}"/>
              </a:ext>
            </a:extLst>
          </p:cNvPr>
          <p:cNvSpPr/>
          <p:nvPr/>
        </p:nvSpPr>
        <p:spPr>
          <a:xfrm>
            <a:off x="6727463" y="6258296"/>
            <a:ext cx="1367790" cy="86995"/>
          </a:xfrm>
          <a:custGeom>
            <a:avLst/>
            <a:gdLst/>
            <a:ahLst/>
            <a:cxnLst/>
            <a:rect l="l" t="t" r="r" b="b"/>
            <a:pathLst>
              <a:path w="1367789" h="86995">
                <a:moveTo>
                  <a:pt x="1280540" y="0"/>
                </a:moveTo>
                <a:lnTo>
                  <a:pt x="1280540" y="86867"/>
                </a:lnTo>
                <a:lnTo>
                  <a:pt x="1338622" y="57911"/>
                </a:lnTo>
                <a:lnTo>
                  <a:pt x="1295019" y="57911"/>
                </a:lnTo>
                <a:lnTo>
                  <a:pt x="1295019" y="28955"/>
                </a:lnTo>
                <a:lnTo>
                  <a:pt x="1338284" y="28955"/>
                </a:lnTo>
                <a:lnTo>
                  <a:pt x="1280540" y="0"/>
                </a:lnTo>
                <a:close/>
              </a:path>
              <a:path w="1367789" h="86995">
                <a:moveTo>
                  <a:pt x="1280540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1280540" y="57911"/>
                </a:lnTo>
                <a:lnTo>
                  <a:pt x="1280540" y="28955"/>
                </a:lnTo>
                <a:close/>
              </a:path>
              <a:path w="1367789" h="86995">
                <a:moveTo>
                  <a:pt x="1338284" y="28955"/>
                </a:moveTo>
                <a:lnTo>
                  <a:pt x="1295019" y="28955"/>
                </a:lnTo>
                <a:lnTo>
                  <a:pt x="1295019" y="57911"/>
                </a:lnTo>
                <a:lnTo>
                  <a:pt x="1338622" y="57911"/>
                </a:lnTo>
                <a:lnTo>
                  <a:pt x="1367409" y="43560"/>
                </a:lnTo>
                <a:lnTo>
                  <a:pt x="1338284" y="28955"/>
                </a:lnTo>
                <a:close/>
              </a:path>
            </a:pathLst>
          </a:custGeom>
          <a:solidFill>
            <a:srgbClr val="292929">
              <a:alpha val="3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180">
            <a:extLst>
              <a:ext uri="{FF2B5EF4-FFF2-40B4-BE49-F238E27FC236}">
                <a16:creationId xmlns:a16="http://schemas.microsoft.com/office/drawing/2014/main" id="{8A0AA070-7A9C-C223-8263-8B85B34E3FF5}"/>
              </a:ext>
            </a:extLst>
          </p:cNvPr>
          <p:cNvSpPr txBox="1"/>
          <p:nvPr/>
        </p:nvSpPr>
        <p:spPr>
          <a:xfrm>
            <a:off x="6425076" y="6228503"/>
            <a:ext cx="292735" cy="20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7300"/>
              </a:lnSpc>
              <a:spcBef>
                <a:spcPts val="100"/>
              </a:spcBef>
            </a:pPr>
            <a:r>
              <a:rPr sz="550" spc="5" dirty="0">
                <a:latin typeface="Calibri"/>
                <a:cs typeface="Calibri"/>
              </a:rPr>
              <a:t>I</a:t>
            </a:r>
            <a:r>
              <a:rPr sz="550" spc="15" dirty="0">
                <a:latin typeface="Calibri"/>
                <a:cs typeface="Calibri"/>
              </a:rPr>
              <a:t>terat</a:t>
            </a:r>
            <a:r>
              <a:rPr sz="550" dirty="0">
                <a:latin typeface="Calibri"/>
                <a:cs typeface="Calibri"/>
              </a:rPr>
              <a:t>i</a:t>
            </a:r>
            <a:r>
              <a:rPr sz="550" spc="30" dirty="0">
                <a:latin typeface="Calibri"/>
                <a:cs typeface="Calibri"/>
              </a:rPr>
              <a:t>o</a:t>
            </a:r>
            <a:r>
              <a:rPr sz="550" spc="20" dirty="0">
                <a:latin typeface="Calibri"/>
                <a:cs typeface="Calibri"/>
              </a:rPr>
              <a:t>n  </a:t>
            </a:r>
            <a:r>
              <a:rPr sz="550" spc="45" dirty="0">
                <a:latin typeface="Calibri"/>
                <a:cs typeface="Calibri"/>
              </a:rPr>
              <a:t>9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38" name="object 181">
            <a:extLst>
              <a:ext uri="{FF2B5EF4-FFF2-40B4-BE49-F238E27FC236}">
                <a16:creationId xmlns:a16="http://schemas.microsoft.com/office/drawing/2014/main" id="{980682D8-E4A6-97AF-1427-662119F87074}"/>
              </a:ext>
            </a:extLst>
          </p:cNvPr>
          <p:cNvSpPr/>
          <p:nvPr/>
        </p:nvSpPr>
        <p:spPr>
          <a:xfrm>
            <a:off x="6733558" y="5988803"/>
            <a:ext cx="1361440" cy="86995"/>
          </a:xfrm>
          <a:custGeom>
            <a:avLst/>
            <a:gdLst/>
            <a:ahLst/>
            <a:cxnLst/>
            <a:rect l="l" t="t" r="r" b="b"/>
            <a:pathLst>
              <a:path w="1361439" h="86995">
                <a:moveTo>
                  <a:pt x="1332145" y="28829"/>
                </a:moveTo>
                <a:lnTo>
                  <a:pt x="1288541" y="28829"/>
                </a:lnTo>
                <a:lnTo>
                  <a:pt x="1288668" y="57785"/>
                </a:lnTo>
                <a:lnTo>
                  <a:pt x="1274148" y="57817"/>
                </a:lnTo>
                <a:lnTo>
                  <a:pt x="1274190" y="86868"/>
                </a:lnTo>
                <a:lnTo>
                  <a:pt x="1361059" y="43180"/>
                </a:lnTo>
                <a:lnTo>
                  <a:pt x="1332145" y="28829"/>
                </a:lnTo>
                <a:close/>
              </a:path>
              <a:path w="1361439" h="86995">
                <a:moveTo>
                  <a:pt x="1274106" y="28861"/>
                </a:moveTo>
                <a:lnTo>
                  <a:pt x="0" y="31750"/>
                </a:lnTo>
                <a:lnTo>
                  <a:pt x="0" y="60706"/>
                </a:lnTo>
                <a:lnTo>
                  <a:pt x="1274148" y="57817"/>
                </a:lnTo>
                <a:lnTo>
                  <a:pt x="1274106" y="28861"/>
                </a:lnTo>
                <a:close/>
              </a:path>
              <a:path w="1361439" h="86995">
                <a:moveTo>
                  <a:pt x="1288541" y="28829"/>
                </a:moveTo>
                <a:lnTo>
                  <a:pt x="1274106" y="28861"/>
                </a:lnTo>
                <a:lnTo>
                  <a:pt x="1274148" y="57817"/>
                </a:lnTo>
                <a:lnTo>
                  <a:pt x="1288668" y="57785"/>
                </a:lnTo>
                <a:lnTo>
                  <a:pt x="1288541" y="28829"/>
                </a:lnTo>
                <a:close/>
              </a:path>
              <a:path w="1361439" h="86995">
                <a:moveTo>
                  <a:pt x="1274064" y="0"/>
                </a:moveTo>
                <a:lnTo>
                  <a:pt x="1274106" y="28861"/>
                </a:lnTo>
                <a:lnTo>
                  <a:pt x="1332145" y="28829"/>
                </a:lnTo>
                <a:lnTo>
                  <a:pt x="1274064" y="0"/>
                </a:lnTo>
                <a:close/>
              </a:path>
            </a:pathLst>
          </a:custGeom>
          <a:solidFill>
            <a:srgbClr val="292929">
              <a:alpha val="3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182">
            <a:extLst>
              <a:ext uri="{FF2B5EF4-FFF2-40B4-BE49-F238E27FC236}">
                <a16:creationId xmlns:a16="http://schemas.microsoft.com/office/drawing/2014/main" id="{6754DB38-257E-B024-9FAD-1627C34CC61E}"/>
              </a:ext>
            </a:extLst>
          </p:cNvPr>
          <p:cNvSpPr txBox="1"/>
          <p:nvPr/>
        </p:nvSpPr>
        <p:spPr>
          <a:xfrm>
            <a:off x="6425076" y="5964851"/>
            <a:ext cx="292735" cy="20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7300"/>
              </a:lnSpc>
              <a:spcBef>
                <a:spcPts val="100"/>
              </a:spcBef>
            </a:pPr>
            <a:r>
              <a:rPr sz="550" spc="5" dirty="0">
                <a:latin typeface="Calibri"/>
                <a:cs typeface="Calibri"/>
              </a:rPr>
              <a:t>I</a:t>
            </a:r>
            <a:r>
              <a:rPr sz="550" spc="15" dirty="0">
                <a:latin typeface="Calibri"/>
                <a:cs typeface="Calibri"/>
              </a:rPr>
              <a:t>terat</a:t>
            </a:r>
            <a:r>
              <a:rPr sz="550" dirty="0">
                <a:latin typeface="Calibri"/>
                <a:cs typeface="Calibri"/>
              </a:rPr>
              <a:t>i</a:t>
            </a:r>
            <a:r>
              <a:rPr sz="550" spc="30" dirty="0">
                <a:latin typeface="Calibri"/>
                <a:cs typeface="Calibri"/>
              </a:rPr>
              <a:t>o</a:t>
            </a:r>
            <a:r>
              <a:rPr sz="550" spc="20" dirty="0">
                <a:latin typeface="Calibri"/>
                <a:cs typeface="Calibri"/>
              </a:rPr>
              <a:t>n  </a:t>
            </a:r>
            <a:r>
              <a:rPr sz="550" spc="45" dirty="0">
                <a:latin typeface="Calibri"/>
                <a:cs typeface="Calibri"/>
              </a:rPr>
              <a:t>8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40" name="object 183">
            <a:extLst>
              <a:ext uri="{FF2B5EF4-FFF2-40B4-BE49-F238E27FC236}">
                <a16:creationId xmlns:a16="http://schemas.microsoft.com/office/drawing/2014/main" id="{5A5FE431-3ACA-7632-7830-4D150C5E1E2A}"/>
              </a:ext>
            </a:extLst>
          </p:cNvPr>
          <p:cNvSpPr/>
          <p:nvPr/>
        </p:nvSpPr>
        <p:spPr>
          <a:xfrm>
            <a:off x="6733558" y="5717404"/>
            <a:ext cx="1361440" cy="86995"/>
          </a:xfrm>
          <a:custGeom>
            <a:avLst/>
            <a:gdLst/>
            <a:ahLst/>
            <a:cxnLst/>
            <a:rect l="l" t="t" r="r" b="b"/>
            <a:pathLst>
              <a:path w="1361439" h="86995">
                <a:moveTo>
                  <a:pt x="1274148" y="58002"/>
                </a:moveTo>
                <a:lnTo>
                  <a:pt x="1274064" y="86868"/>
                </a:lnTo>
                <a:lnTo>
                  <a:pt x="1332145" y="58039"/>
                </a:lnTo>
                <a:lnTo>
                  <a:pt x="1288541" y="58039"/>
                </a:lnTo>
                <a:lnTo>
                  <a:pt x="1274148" y="58002"/>
                </a:lnTo>
                <a:close/>
              </a:path>
              <a:path w="1361439" h="86995">
                <a:moveTo>
                  <a:pt x="1274233" y="29046"/>
                </a:moveTo>
                <a:lnTo>
                  <a:pt x="1274148" y="58002"/>
                </a:lnTo>
                <a:lnTo>
                  <a:pt x="1288541" y="58039"/>
                </a:lnTo>
                <a:lnTo>
                  <a:pt x="1288668" y="29083"/>
                </a:lnTo>
                <a:lnTo>
                  <a:pt x="1274233" y="29046"/>
                </a:lnTo>
                <a:close/>
              </a:path>
              <a:path w="1361439" h="86995">
                <a:moveTo>
                  <a:pt x="1274317" y="0"/>
                </a:moveTo>
                <a:lnTo>
                  <a:pt x="1274233" y="29046"/>
                </a:lnTo>
                <a:lnTo>
                  <a:pt x="1288668" y="29083"/>
                </a:lnTo>
                <a:lnTo>
                  <a:pt x="1288541" y="58039"/>
                </a:lnTo>
                <a:lnTo>
                  <a:pt x="1332145" y="58039"/>
                </a:lnTo>
                <a:lnTo>
                  <a:pt x="1361059" y="43687"/>
                </a:lnTo>
                <a:lnTo>
                  <a:pt x="1274317" y="0"/>
                </a:lnTo>
                <a:close/>
              </a:path>
              <a:path w="1361439" h="86995">
                <a:moveTo>
                  <a:pt x="0" y="25781"/>
                </a:moveTo>
                <a:lnTo>
                  <a:pt x="0" y="54737"/>
                </a:lnTo>
                <a:lnTo>
                  <a:pt x="1274148" y="58002"/>
                </a:lnTo>
                <a:lnTo>
                  <a:pt x="1274233" y="29046"/>
                </a:lnTo>
                <a:lnTo>
                  <a:pt x="0" y="25781"/>
                </a:lnTo>
                <a:close/>
              </a:path>
            </a:pathLst>
          </a:custGeom>
          <a:solidFill>
            <a:srgbClr val="292929">
              <a:alpha val="3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184">
            <a:extLst>
              <a:ext uri="{FF2B5EF4-FFF2-40B4-BE49-F238E27FC236}">
                <a16:creationId xmlns:a16="http://schemas.microsoft.com/office/drawing/2014/main" id="{41F8D1AC-EC6B-A148-6D81-0AE7D46E2D9A}"/>
              </a:ext>
            </a:extLst>
          </p:cNvPr>
          <p:cNvSpPr txBox="1"/>
          <p:nvPr/>
        </p:nvSpPr>
        <p:spPr>
          <a:xfrm>
            <a:off x="6431426" y="5685323"/>
            <a:ext cx="292735" cy="20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7300"/>
              </a:lnSpc>
              <a:spcBef>
                <a:spcPts val="100"/>
              </a:spcBef>
            </a:pPr>
            <a:r>
              <a:rPr sz="550" spc="5" dirty="0">
                <a:latin typeface="Calibri"/>
                <a:cs typeface="Calibri"/>
              </a:rPr>
              <a:t>I</a:t>
            </a:r>
            <a:r>
              <a:rPr sz="550" spc="15" dirty="0">
                <a:latin typeface="Calibri"/>
                <a:cs typeface="Calibri"/>
              </a:rPr>
              <a:t>terat</a:t>
            </a:r>
            <a:r>
              <a:rPr sz="550" dirty="0">
                <a:latin typeface="Calibri"/>
                <a:cs typeface="Calibri"/>
              </a:rPr>
              <a:t>i</a:t>
            </a:r>
            <a:r>
              <a:rPr sz="550" spc="30" dirty="0">
                <a:latin typeface="Calibri"/>
                <a:cs typeface="Calibri"/>
              </a:rPr>
              <a:t>o</a:t>
            </a:r>
            <a:r>
              <a:rPr sz="550" spc="20" dirty="0">
                <a:latin typeface="Calibri"/>
                <a:cs typeface="Calibri"/>
              </a:rPr>
              <a:t>n  </a:t>
            </a:r>
            <a:r>
              <a:rPr sz="550" spc="45" dirty="0">
                <a:latin typeface="Calibri"/>
                <a:cs typeface="Calibri"/>
              </a:rPr>
              <a:t>7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42" name="object 185">
            <a:extLst>
              <a:ext uri="{FF2B5EF4-FFF2-40B4-BE49-F238E27FC236}">
                <a16:creationId xmlns:a16="http://schemas.microsoft.com/office/drawing/2014/main" id="{C491820A-DD61-72B6-3312-F4B2A26B5453}"/>
              </a:ext>
            </a:extLst>
          </p:cNvPr>
          <p:cNvSpPr txBox="1"/>
          <p:nvPr/>
        </p:nvSpPr>
        <p:spPr>
          <a:xfrm>
            <a:off x="2834817" y="5539223"/>
            <a:ext cx="1841500" cy="1005840"/>
          </a:xfrm>
          <a:prstGeom prst="rect">
            <a:avLst/>
          </a:prstGeom>
          <a:solidFill>
            <a:srgbClr val="D0D5D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0"/>
              </a:lnSpc>
            </a:pPr>
            <a:r>
              <a:rPr sz="900" spc="15" dirty="0">
                <a:solidFill>
                  <a:srgbClr val="003B70"/>
                </a:solidFill>
                <a:latin typeface="Consolas"/>
                <a:cs typeface="Consolas"/>
              </a:rPr>
              <a:t>handle.single_task&lt;&gt;([=]()</a:t>
            </a:r>
            <a:r>
              <a:rPr sz="900" spc="-20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900" spc="15" dirty="0">
                <a:solidFill>
                  <a:srgbClr val="003B70"/>
                </a:solidFill>
                <a:latin typeface="Consolas"/>
                <a:cs typeface="Consolas"/>
              </a:rPr>
              <a:t>{</a:t>
            </a:r>
            <a:endParaRPr sz="900" dirty="0">
              <a:latin typeface="Consolas"/>
              <a:cs typeface="Consolas"/>
            </a:endParaRPr>
          </a:p>
          <a:p>
            <a:pPr marL="130810">
              <a:lnSpc>
                <a:spcPct val="100000"/>
              </a:lnSpc>
              <a:spcBef>
                <a:spcPts val="45"/>
              </a:spcBef>
            </a:pPr>
            <a:r>
              <a:rPr sz="900" spc="20" dirty="0">
                <a:solidFill>
                  <a:srgbClr val="003B70"/>
                </a:solidFill>
                <a:latin typeface="Consolas"/>
                <a:cs typeface="Consolas"/>
              </a:rPr>
              <a:t>… </a:t>
            </a:r>
            <a:r>
              <a:rPr sz="900" spc="15" dirty="0">
                <a:solidFill>
                  <a:srgbClr val="003B70"/>
                </a:solidFill>
                <a:latin typeface="Consolas"/>
                <a:cs typeface="Consolas"/>
              </a:rPr>
              <a:t>//accessor</a:t>
            </a:r>
            <a:r>
              <a:rPr sz="900" spc="-10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900" spc="15" dirty="0">
                <a:solidFill>
                  <a:srgbClr val="003B70"/>
                </a:solidFill>
                <a:latin typeface="Consolas"/>
                <a:cs typeface="Consolas"/>
              </a:rPr>
              <a:t>setup</a:t>
            </a:r>
            <a:endParaRPr sz="900" dirty="0">
              <a:latin typeface="Consolas"/>
              <a:cs typeface="Consolas"/>
            </a:endParaRPr>
          </a:p>
          <a:p>
            <a:pPr marL="130810">
              <a:lnSpc>
                <a:spcPct val="100000"/>
              </a:lnSpc>
              <a:spcBef>
                <a:spcPts val="40"/>
              </a:spcBef>
            </a:pPr>
            <a:r>
              <a:rPr sz="900" spc="15" dirty="0">
                <a:solidFill>
                  <a:srgbClr val="003B70"/>
                </a:solidFill>
                <a:latin typeface="Consolas"/>
                <a:cs typeface="Consolas"/>
              </a:rPr>
              <a:t>#pragma unroll</a:t>
            </a:r>
            <a:r>
              <a:rPr sz="900" spc="10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900" spc="15" dirty="0">
                <a:solidFill>
                  <a:srgbClr val="003B70"/>
                </a:solidFill>
                <a:latin typeface="Consolas"/>
                <a:cs typeface="Consolas"/>
              </a:rPr>
              <a:t>3</a:t>
            </a:r>
            <a:endParaRPr sz="900" dirty="0">
              <a:latin typeface="Consolas"/>
              <a:cs typeface="Consolas"/>
            </a:endParaRPr>
          </a:p>
          <a:p>
            <a:pPr marL="262255" marR="74930" indent="-131445">
              <a:lnSpc>
                <a:spcPts val="1130"/>
              </a:lnSpc>
              <a:spcBef>
                <a:spcPts val="30"/>
              </a:spcBef>
            </a:pPr>
            <a:r>
              <a:rPr sz="900" spc="15" dirty="0">
                <a:solidFill>
                  <a:srgbClr val="003B70"/>
                </a:solidFill>
                <a:latin typeface="Consolas"/>
                <a:cs typeface="Consolas"/>
              </a:rPr>
              <a:t>for (int i=1; i&lt;9; </a:t>
            </a:r>
            <a:r>
              <a:rPr sz="900" spc="10" dirty="0">
                <a:solidFill>
                  <a:srgbClr val="003B70"/>
                </a:solidFill>
                <a:latin typeface="Consolas"/>
                <a:cs typeface="Consolas"/>
              </a:rPr>
              <a:t>i++)</a:t>
            </a:r>
            <a:r>
              <a:rPr sz="900" spc="-30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900" spc="15" dirty="0">
                <a:solidFill>
                  <a:srgbClr val="003B70"/>
                </a:solidFill>
                <a:latin typeface="Consolas"/>
                <a:cs typeface="Consolas"/>
              </a:rPr>
              <a:t>{  c[i] += a[i] +</a:t>
            </a:r>
            <a:r>
              <a:rPr sz="900" spc="-25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900" spc="10" dirty="0">
                <a:solidFill>
                  <a:srgbClr val="003B70"/>
                </a:solidFill>
                <a:latin typeface="Consolas"/>
                <a:cs typeface="Consolas"/>
              </a:rPr>
              <a:t>b[i];</a:t>
            </a:r>
            <a:endParaRPr sz="900" dirty="0">
              <a:latin typeface="Consolas"/>
              <a:cs typeface="Consolas"/>
            </a:endParaRPr>
          </a:p>
          <a:p>
            <a:pPr marL="130810">
              <a:lnSpc>
                <a:spcPts val="1070"/>
              </a:lnSpc>
            </a:pPr>
            <a:r>
              <a:rPr sz="900" spc="15" dirty="0">
                <a:solidFill>
                  <a:srgbClr val="003B70"/>
                </a:solidFill>
                <a:latin typeface="Consolas"/>
                <a:cs typeface="Consolas"/>
              </a:rPr>
              <a:t>}</a:t>
            </a:r>
            <a:endParaRPr sz="9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spc="15" dirty="0">
                <a:solidFill>
                  <a:srgbClr val="003B70"/>
                </a:solidFill>
                <a:latin typeface="Consolas"/>
                <a:cs typeface="Consolas"/>
              </a:rPr>
              <a:t>});</a:t>
            </a:r>
            <a:endParaRPr sz="9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3237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b="0" spc="10" dirty="0">
                <a:solidFill>
                  <a:srgbClr val="003B70"/>
                </a:solidFill>
                <a:latin typeface="Arial"/>
                <a:cs typeface="Arial"/>
              </a:rPr>
              <a:t>Task</a:t>
            </a:r>
            <a:r>
              <a:rPr lang="en-US" sz="3600" b="0" spc="-15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b="0" spc="5" dirty="0">
                <a:solidFill>
                  <a:srgbClr val="003B70"/>
                </a:solidFill>
                <a:latin typeface="Arial"/>
                <a:cs typeface="Arial"/>
              </a:rPr>
              <a:t>Parallelism?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3556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object 7">
            <a:extLst>
              <a:ext uri="{FF2B5EF4-FFF2-40B4-BE49-F238E27FC236}">
                <a16:creationId xmlns:a16="http://schemas.microsoft.com/office/drawing/2014/main" id="{09D7FF90-A454-3D37-2860-F105D938F57A}"/>
              </a:ext>
            </a:extLst>
          </p:cNvPr>
          <p:cNvSpPr txBox="1"/>
          <p:nvPr/>
        </p:nvSpPr>
        <p:spPr>
          <a:xfrm>
            <a:off x="1223169" y="1506655"/>
            <a:ext cx="3630185" cy="1132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22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FPGAs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can run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more than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one</a:t>
            </a:r>
            <a:r>
              <a:rPr sz="1600" spc="-8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kernel 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at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a</a:t>
            </a:r>
            <a:r>
              <a:rPr sz="1600" spc="-2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time</a:t>
            </a:r>
            <a:endParaRPr sz="1600" dirty="0">
              <a:latin typeface="Arial"/>
              <a:cs typeface="Arial"/>
            </a:endParaRPr>
          </a:p>
          <a:p>
            <a:pPr marL="393700" marR="5080" indent="-152400">
              <a:lnSpc>
                <a:spcPct val="103899"/>
              </a:lnSpc>
              <a:spcBef>
                <a:spcPts val="545"/>
              </a:spcBef>
            </a:pPr>
            <a:r>
              <a:rPr sz="1200" spc="15" dirty="0">
                <a:solidFill>
                  <a:srgbClr val="003B70"/>
                </a:solidFill>
                <a:latin typeface="Calibri"/>
                <a:cs typeface="Calibri"/>
              </a:rPr>
              <a:t>– </a:t>
            </a:r>
            <a:r>
              <a:rPr sz="1200" spc="15"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limit </a:t>
            </a:r>
            <a:r>
              <a:rPr sz="1200" spc="15" dirty="0">
                <a:solidFill>
                  <a:srgbClr val="003B70"/>
                </a:solidFill>
                <a:latin typeface="Arial"/>
                <a:cs typeface="Arial"/>
              </a:rPr>
              <a:t>to how many </a:t>
            </a:r>
            <a:r>
              <a:rPr sz="1200" spc="10" dirty="0">
                <a:solidFill>
                  <a:srgbClr val="003B70"/>
                </a:solidFill>
                <a:latin typeface="Arial"/>
                <a:cs typeface="Arial"/>
              </a:rPr>
              <a:t>independent </a:t>
            </a:r>
            <a:r>
              <a:rPr sz="1200" spc="15" dirty="0">
                <a:solidFill>
                  <a:srgbClr val="003B70"/>
                </a:solidFill>
                <a:latin typeface="Arial"/>
                <a:cs typeface="Arial"/>
              </a:rPr>
              <a:t>kernels  can run </a:t>
            </a:r>
            <a:r>
              <a:rPr sz="1200" spc="10" dirty="0">
                <a:solidFill>
                  <a:srgbClr val="003B70"/>
                </a:solidFill>
                <a:latin typeface="Arial"/>
                <a:cs typeface="Arial"/>
              </a:rPr>
              <a:t>is </a:t>
            </a:r>
            <a:r>
              <a:rPr sz="1200" spc="15" dirty="0">
                <a:solidFill>
                  <a:srgbClr val="003B70"/>
                </a:solidFill>
                <a:latin typeface="Arial"/>
                <a:cs typeface="Arial"/>
              </a:rPr>
              <a:t>the amount </a:t>
            </a:r>
            <a:r>
              <a:rPr sz="1200" spc="10" dirty="0">
                <a:solidFill>
                  <a:srgbClr val="003B70"/>
                </a:solidFill>
                <a:latin typeface="Arial"/>
                <a:cs typeface="Arial"/>
              </a:rPr>
              <a:t>of </a:t>
            </a:r>
            <a:r>
              <a:rPr sz="1200" spc="15" dirty="0">
                <a:solidFill>
                  <a:srgbClr val="003B70"/>
                </a:solidFill>
                <a:latin typeface="Arial"/>
                <a:cs typeface="Arial"/>
              </a:rPr>
              <a:t>resources  </a:t>
            </a:r>
            <a:r>
              <a:rPr sz="1200" spc="10" dirty="0">
                <a:solidFill>
                  <a:srgbClr val="003B70"/>
                </a:solidFill>
                <a:latin typeface="Arial"/>
                <a:cs typeface="Arial"/>
              </a:rPr>
              <a:t>available </a:t>
            </a:r>
            <a:r>
              <a:rPr sz="1200" spc="15"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z="1200" spc="10" dirty="0">
                <a:solidFill>
                  <a:srgbClr val="003B70"/>
                </a:solidFill>
                <a:latin typeface="Arial"/>
                <a:cs typeface="Arial"/>
              </a:rPr>
              <a:t>build </a:t>
            </a:r>
            <a:r>
              <a:rPr sz="1200" spc="15" dirty="0">
                <a:solidFill>
                  <a:srgbClr val="003B70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003B70"/>
                </a:solidFill>
                <a:latin typeface="Arial"/>
                <a:cs typeface="Arial"/>
              </a:rPr>
              <a:t>kernels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15DC2566-D655-12EC-246C-398159B88912}"/>
              </a:ext>
            </a:extLst>
          </p:cNvPr>
          <p:cNvSpPr txBox="1"/>
          <p:nvPr/>
        </p:nvSpPr>
        <p:spPr>
          <a:xfrm>
            <a:off x="5420031" y="1457198"/>
            <a:ext cx="3161262" cy="103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70C5"/>
                </a:solidFill>
                <a:latin typeface="Arial"/>
                <a:cs typeface="Arial"/>
              </a:rPr>
              <a:t>Data can be passed between kernels  using</a:t>
            </a:r>
            <a:r>
              <a:rPr sz="1400" spc="-1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70C5"/>
                </a:solidFill>
                <a:latin typeface="Arial"/>
                <a:cs typeface="Arial"/>
              </a:rPr>
              <a:t>pipes</a:t>
            </a:r>
            <a:endParaRPr sz="1400" dirty="0">
              <a:latin typeface="Arial"/>
              <a:cs typeface="Arial"/>
            </a:endParaRPr>
          </a:p>
          <a:p>
            <a:pPr marL="393700" marR="5080" indent="-152400">
              <a:lnSpc>
                <a:spcPct val="103299"/>
              </a:lnSpc>
              <a:spcBef>
                <a:spcPts val="565"/>
              </a:spcBef>
            </a:pPr>
            <a:r>
              <a:rPr sz="1100" spc="15" dirty="0">
                <a:solidFill>
                  <a:srgbClr val="003B70"/>
                </a:solidFill>
                <a:latin typeface="Calibri"/>
                <a:cs typeface="Calibri"/>
              </a:rPr>
              <a:t>– </a:t>
            </a:r>
            <a:r>
              <a:rPr sz="1100" spc="15" dirty="0">
                <a:solidFill>
                  <a:srgbClr val="003B70"/>
                </a:solidFill>
                <a:latin typeface="Arial"/>
                <a:cs typeface="Arial"/>
              </a:rPr>
              <a:t>Another </a:t>
            </a:r>
            <a:r>
              <a:rPr sz="1100" spc="10" dirty="0">
                <a:solidFill>
                  <a:srgbClr val="003B70"/>
                </a:solidFill>
                <a:latin typeface="Arial"/>
                <a:cs typeface="Arial"/>
              </a:rPr>
              <a:t>great </a:t>
            </a:r>
            <a:r>
              <a:rPr sz="1100" spc="20" dirty="0">
                <a:solidFill>
                  <a:srgbClr val="003B70"/>
                </a:solidFill>
                <a:latin typeface="Arial"/>
                <a:cs typeface="Arial"/>
              </a:rPr>
              <a:t>FPGA </a:t>
            </a:r>
            <a:r>
              <a:rPr sz="1100" spc="10" dirty="0">
                <a:solidFill>
                  <a:srgbClr val="003B70"/>
                </a:solidFill>
                <a:latin typeface="Arial"/>
                <a:cs typeface="Arial"/>
              </a:rPr>
              <a:t>feature explained in  </a:t>
            </a:r>
            <a:r>
              <a:rPr sz="1100" spc="15"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z="1100" spc="10" dirty="0">
                <a:solidFill>
                  <a:srgbClr val="003B70"/>
                </a:solidFill>
                <a:latin typeface="Arial"/>
                <a:cs typeface="Arial"/>
              </a:rPr>
              <a:t>Intel® </a:t>
            </a:r>
            <a:r>
              <a:rPr sz="1100" spc="15" dirty="0">
                <a:solidFill>
                  <a:srgbClr val="003B70"/>
                </a:solidFill>
                <a:latin typeface="Arial"/>
                <a:cs typeface="Arial"/>
              </a:rPr>
              <a:t>oneAPI </a:t>
            </a:r>
            <a:r>
              <a:rPr sz="1100" spc="20" dirty="0">
                <a:solidFill>
                  <a:srgbClr val="003B70"/>
                </a:solidFill>
                <a:latin typeface="Arial"/>
                <a:cs typeface="Arial"/>
              </a:rPr>
              <a:t>DPC++ FPGA  </a:t>
            </a:r>
            <a:r>
              <a:rPr sz="1100" spc="10" dirty="0">
                <a:solidFill>
                  <a:srgbClr val="003B70"/>
                </a:solidFill>
                <a:latin typeface="Arial"/>
                <a:cs typeface="Arial"/>
              </a:rPr>
              <a:t>Optimization</a:t>
            </a:r>
            <a:r>
              <a:rPr sz="110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3B70"/>
                </a:solidFill>
                <a:latin typeface="Arial"/>
                <a:cs typeface="Arial"/>
              </a:rPr>
              <a:t>Guide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05C00D2-2105-30C6-8C64-D62FFFCC95BA}"/>
              </a:ext>
            </a:extLst>
          </p:cNvPr>
          <p:cNvSpPr txBox="1"/>
          <p:nvPr/>
        </p:nvSpPr>
        <p:spPr>
          <a:xfrm>
            <a:off x="3183217" y="3492699"/>
            <a:ext cx="4152265" cy="65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5080" indent="-151130">
              <a:lnSpc>
                <a:spcPct val="101899"/>
              </a:lnSpc>
              <a:spcBef>
                <a:spcPts val="95"/>
              </a:spcBef>
              <a:buFont typeface="Wingdings"/>
              <a:buChar char=""/>
              <a:tabLst>
                <a:tab pos="163830" algn="l"/>
              </a:tabLst>
            </a:pP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Kernels launched parallel_for() or parallel_for_work_group()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with a 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NDRange/work-group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size of</a:t>
            </a:r>
            <a:r>
              <a:rPr sz="1400" spc="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&gt;1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07388FF7-FB52-2FB5-598A-5DDC7CAECE28}"/>
              </a:ext>
            </a:extLst>
          </p:cNvPr>
          <p:cNvSpPr txBox="1"/>
          <p:nvPr/>
        </p:nvSpPr>
        <p:spPr>
          <a:xfrm>
            <a:off x="3057513" y="3117850"/>
            <a:ext cx="472503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So, Can </a:t>
            </a:r>
            <a:r>
              <a:rPr sz="1850" spc="-5" dirty="0">
                <a:solidFill>
                  <a:srgbClr val="003B70"/>
                </a:solidFill>
                <a:latin typeface="Arial"/>
                <a:cs typeface="Arial"/>
              </a:rPr>
              <a:t>We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Build These? </a:t>
            </a:r>
            <a:r>
              <a:rPr sz="1850" spc="15" dirty="0">
                <a:solidFill>
                  <a:srgbClr val="003B70"/>
                </a:solidFill>
                <a:latin typeface="Arial"/>
                <a:cs typeface="Arial"/>
              </a:rPr>
              <a:t>NDRange</a:t>
            </a:r>
            <a:r>
              <a:rPr sz="1850" spc="-18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Kernels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6E6FFF3B-2CFF-E159-B2BC-A60AECA5B0FB}"/>
              </a:ext>
            </a:extLst>
          </p:cNvPr>
          <p:cNvSpPr/>
          <p:nvPr/>
        </p:nvSpPr>
        <p:spPr>
          <a:xfrm>
            <a:off x="3424695" y="4359834"/>
            <a:ext cx="3839210" cy="1724025"/>
          </a:xfrm>
          <a:custGeom>
            <a:avLst/>
            <a:gdLst/>
            <a:ahLst/>
            <a:cxnLst/>
            <a:rect l="l" t="t" r="r" b="b"/>
            <a:pathLst>
              <a:path w="3839210" h="1724025">
                <a:moveTo>
                  <a:pt x="3838955" y="0"/>
                </a:moveTo>
                <a:lnTo>
                  <a:pt x="0" y="0"/>
                </a:lnTo>
                <a:lnTo>
                  <a:pt x="0" y="1723643"/>
                </a:lnTo>
                <a:lnTo>
                  <a:pt x="3838955" y="1723643"/>
                </a:lnTo>
                <a:lnTo>
                  <a:pt x="3838955" y="0"/>
                </a:lnTo>
                <a:close/>
              </a:path>
            </a:pathLst>
          </a:custGeom>
          <a:solidFill>
            <a:srgbClr val="DF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499B1E0-4AA0-FE57-0CC3-223CAE786B6B}"/>
              </a:ext>
            </a:extLst>
          </p:cNvPr>
          <p:cNvSpPr txBox="1"/>
          <p:nvPr/>
        </p:nvSpPr>
        <p:spPr>
          <a:xfrm>
            <a:off x="3411386" y="4341672"/>
            <a:ext cx="11385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nsolas"/>
                <a:cs typeface="Consolas"/>
              </a:rPr>
              <a:t>…//application</a:t>
            </a:r>
            <a:r>
              <a:rPr sz="800" spc="-55" dirty="0"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scope</a:t>
            </a:r>
            <a:endParaRPr sz="800" dirty="0">
              <a:latin typeface="Consolas"/>
              <a:cs typeface="Consolas"/>
            </a:endParaRPr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851D70D8-6272-2CC3-ECA9-E4461130B1F7}"/>
              </a:ext>
            </a:extLst>
          </p:cNvPr>
          <p:cNvSpPr txBox="1"/>
          <p:nvPr/>
        </p:nvSpPr>
        <p:spPr>
          <a:xfrm>
            <a:off x="3411386" y="4585513"/>
            <a:ext cx="180593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nsolas"/>
                <a:cs typeface="Consolas"/>
              </a:rPr>
              <a:t>queue.submit([&amp;](handler &amp;cgh)</a:t>
            </a:r>
            <a:r>
              <a:rPr sz="800" spc="-45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{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95318FAB-8E07-F9EA-567B-F7CFBFAFF8FB}"/>
              </a:ext>
            </a:extLst>
          </p:cNvPr>
          <p:cNvSpPr txBox="1"/>
          <p:nvPr/>
        </p:nvSpPr>
        <p:spPr>
          <a:xfrm>
            <a:off x="3522943" y="4707686"/>
            <a:ext cx="2917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nsolas"/>
                <a:cs typeface="Consolas"/>
              </a:rPr>
              <a:t>auto </a:t>
            </a:r>
            <a:r>
              <a:rPr sz="800" dirty="0">
                <a:latin typeface="Consolas"/>
                <a:cs typeface="Consolas"/>
              </a:rPr>
              <a:t>A = </a:t>
            </a:r>
            <a:r>
              <a:rPr sz="800" spc="-5" dirty="0">
                <a:latin typeface="Consolas"/>
                <a:cs typeface="Consolas"/>
              </a:rPr>
              <a:t>A_buf.get_access&lt;access::mode::read&gt;(cgh);  auto </a:t>
            </a:r>
            <a:r>
              <a:rPr sz="800" dirty="0">
                <a:latin typeface="Consolas"/>
                <a:cs typeface="Consolas"/>
              </a:rPr>
              <a:t>B = </a:t>
            </a:r>
            <a:r>
              <a:rPr sz="800" spc="-5" dirty="0">
                <a:latin typeface="Consolas"/>
                <a:cs typeface="Consolas"/>
              </a:rPr>
              <a:t>B_buf.get_access&lt;access::mode::read&gt;(cgh);  auto </a:t>
            </a:r>
            <a:r>
              <a:rPr sz="800" dirty="0">
                <a:latin typeface="Consolas"/>
                <a:cs typeface="Consolas"/>
              </a:rPr>
              <a:t>C =</a:t>
            </a:r>
            <a:r>
              <a:rPr sz="800" spc="-50" dirty="0"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C_buf.get_access&lt;access::mode::write&gt;(cgh);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F737DB8-0D59-32A3-65F3-E02513E1D0E8}"/>
              </a:ext>
            </a:extLst>
          </p:cNvPr>
          <p:cNvSpPr txBox="1"/>
          <p:nvPr/>
        </p:nvSpPr>
        <p:spPr>
          <a:xfrm>
            <a:off x="3522943" y="5195367"/>
            <a:ext cx="34728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nsolas"/>
                <a:cs typeface="Consolas"/>
              </a:rPr>
              <a:t>cgh.parallel_for&lt;class VectorAdd&gt;(num_items, [=](id&lt;1&gt; wiID) </a:t>
            </a:r>
            <a:r>
              <a:rPr sz="800" dirty="0">
                <a:latin typeface="Consolas"/>
                <a:cs typeface="Consolas"/>
              </a:rPr>
              <a:t>{  </a:t>
            </a:r>
            <a:r>
              <a:rPr sz="800" spc="-5" dirty="0">
                <a:latin typeface="Consolas"/>
                <a:cs typeface="Consolas"/>
              </a:rPr>
              <a:t>c[wiID] </a:t>
            </a:r>
            <a:r>
              <a:rPr sz="800" dirty="0">
                <a:latin typeface="Consolas"/>
                <a:cs typeface="Consolas"/>
              </a:rPr>
              <a:t>= </a:t>
            </a:r>
            <a:r>
              <a:rPr sz="800" spc="-5" dirty="0">
                <a:latin typeface="Consolas"/>
                <a:cs typeface="Consolas"/>
              </a:rPr>
              <a:t>a[wiID] </a:t>
            </a:r>
            <a:r>
              <a:rPr sz="800" dirty="0">
                <a:latin typeface="Consolas"/>
                <a:cs typeface="Consolas"/>
              </a:rPr>
              <a:t>+</a:t>
            </a:r>
            <a:r>
              <a:rPr sz="800" spc="-45" dirty="0"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b[wiID];</a:t>
            </a:r>
            <a:endParaRPr sz="800" dirty="0">
              <a:latin typeface="Consolas"/>
              <a:cs typeface="Consolas"/>
            </a:endParaRPr>
          </a:p>
          <a:p>
            <a:pPr marL="68580">
              <a:lnSpc>
                <a:spcPct val="100000"/>
              </a:lnSpc>
            </a:pPr>
            <a:r>
              <a:rPr sz="800" spc="-5" dirty="0">
                <a:latin typeface="Consolas"/>
                <a:cs typeface="Consolas"/>
              </a:rPr>
              <a:t>});</a:t>
            </a:r>
            <a:endParaRPr sz="800" dirty="0">
              <a:latin typeface="Consolas"/>
              <a:cs typeface="Consolas"/>
            </a:endParaRP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62A9BE3D-94C9-6C27-D560-E2BFD16A5693}"/>
              </a:ext>
            </a:extLst>
          </p:cNvPr>
          <p:cNvSpPr txBox="1"/>
          <p:nvPr/>
        </p:nvSpPr>
        <p:spPr>
          <a:xfrm>
            <a:off x="3411386" y="5683046"/>
            <a:ext cx="1930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onsolas"/>
                <a:cs typeface="Consolas"/>
              </a:rPr>
              <a:t>}</a:t>
            </a:r>
            <a:r>
              <a:rPr sz="800" spc="-10" dirty="0">
                <a:latin typeface="Consolas"/>
                <a:cs typeface="Consolas"/>
              </a:rPr>
              <a:t>)</a:t>
            </a:r>
            <a:r>
              <a:rPr sz="800" dirty="0">
                <a:latin typeface="Consolas"/>
                <a:cs typeface="Consolas"/>
              </a:rPr>
              <a:t>;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65CD0A22-F0CE-AE31-E014-C0CC7BEA2EA3}"/>
              </a:ext>
            </a:extLst>
          </p:cNvPr>
          <p:cNvSpPr txBox="1"/>
          <p:nvPr/>
        </p:nvSpPr>
        <p:spPr>
          <a:xfrm>
            <a:off x="3411386" y="5926912"/>
            <a:ext cx="11385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nsolas"/>
                <a:cs typeface="Consolas"/>
              </a:rPr>
              <a:t>…//application</a:t>
            </a:r>
            <a:r>
              <a:rPr sz="800" spc="-55" dirty="0"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scope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20" name="object 25">
            <a:extLst>
              <a:ext uri="{FF2B5EF4-FFF2-40B4-BE49-F238E27FC236}">
                <a16:creationId xmlns:a16="http://schemas.microsoft.com/office/drawing/2014/main" id="{89D6173B-E121-E20D-4BBA-05C06BC284C1}"/>
              </a:ext>
            </a:extLst>
          </p:cNvPr>
          <p:cNvSpPr/>
          <p:nvPr/>
        </p:nvSpPr>
        <p:spPr>
          <a:xfrm>
            <a:off x="7263905" y="4009314"/>
            <a:ext cx="2917190" cy="2483561"/>
          </a:xfrm>
          <a:custGeom>
            <a:avLst/>
            <a:gdLst/>
            <a:ahLst/>
            <a:cxnLst/>
            <a:rect l="l" t="t" r="r" b="b"/>
            <a:pathLst>
              <a:path w="1915795" h="1960245">
                <a:moveTo>
                  <a:pt x="1915668" y="0"/>
                </a:moveTo>
                <a:lnTo>
                  <a:pt x="670941" y="0"/>
                </a:lnTo>
                <a:lnTo>
                  <a:pt x="670941" y="740537"/>
                </a:lnTo>
                <a:lnTo>
                  <a:pt x="478917" y="740537"/>
                </a:lnTo>
                <a:lnTo>
                  <a:pt x="478917" y="501015"/>
                </a:lnTo>
                <a:lnTo>
                  <a:pt x="0" y="979932"/>
                </a:lnTo>
                <a:lnTo>
                  <a:pt x="478917" y="1458849"/>
                </a:lnTo>
                <a:lnTo>
                  <a:pt x="478917" y="1219327"/>
                </a:lnTo>
                <a:lnTo>
                  <a:pt x="670941" y="1219327"/>
                </a:lnTo>
                <a:lnTo>
                  <a:pt x="670941" y="1959864"/>
                </a:lnTo>
                <a:lnTo>
                  <a:pt x="1915668" y="1959864"/>
                </a:lnTo>
                <a:lnTo>
                  <a:pt x="1915668" y="0"/>
                </a:lnTo>
                <a:close/>
              </a:path>
            </a:pathLst>
          </a:custGeom>
          <a:solidFill>
            <a:srgbClr val="003B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6">
            <a:extLst>
              <a:ext uri="{FF2B5EF4-FFF2-40B4-BE49-F238E27FC236}">
                <a16:creationId xmlns:a16="http://schemas.microsoft.com/office/drawing/2014/main" id="{9F7EF906-8F68-FE32-D900-853370D0B4C7}"/>
              </a:ext>
            </a:extLst>
          </p:cNvPr>
          <p:cNvSpPr txBox="1"/>
          <p:nvPr/>
        </p:nvSpPr>
        <p:spPr>
          <a:xfrm>
            <a:off x="8428366" y="4059227"/>
            <a:ext cx="1543807" cy="65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1899"/>
              </a:lnSpc>
              <a:spcBef>
                <a:spcPts val="95"/>
              </a:spcBef>
            </a:pP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Yes,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no problem,  and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learn  to code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them!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2" name="object 27">
            <a:extLst>
              <a:ext uri="{FF2B5EF4-FFF2-40B4-BE49-F238E27FC236}">
                <a16:creationId xmlns:a16="http://schemas.microsoft.com/office/drawing/2014/main" id="{02058535-A0FD-DB75-09A1-3BC41F6EEE52}"/>
              </a:ext>
            </a:extLst>
          </p:cNvPr>
          <p:cNvSpPr txBox="1"/>
          <p:nvPr/>
        </p:nvSpPr>
        <p:spPr>
          <a:xfrm>
            <a:off x="8356789" y="4719090"/>
            <a:ext cx="1742823" cy="68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 algn="just">
              <a:lnSpc>
                <a:spcPct val="1014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But,</a:t>
            </a:r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3D44E"/>
                </a:solidFill>
                <a:latin typeface="Arial"/>
                <a:cs typeface="Arial"/>
              </a:rPr>
              <a:t>tasks</a:t>
            </a:r>
            <a:r>
              <a:rPr sz="1400" b="1" dirty="0">
                <a:solidFill>
                  <a:srgbClr val="F3D44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usually 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imply more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optimal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structures.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8">
            <a:extLst>
              <a:ext uri="{FF2B5EF4-FFF2-40B4-BE49-F238E27FC236}">
                <a16:creationId xmlns:a16="http://schemas.microsoft.com/office/drawing/2014/main" id="{E11326DB-27D5-8940-6732-7E5A16DEBAF9}"/>
              </a:ext>
            </a:extLst>
          </p:cNvPr>
          <p:cNvSpPr txBox="1"/>
          <p:nvPr/>
        </p:nvSpPr>
        <p:spPr>
          <a:xfrm>
            <a:off x="8326391" y="5510526"/>
            <a:ext cx="1488464" cy="877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01600"/>
              </a:lnSpc>
              <a:spcBef>
                <a:spcPts val="9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The loop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optimizations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are  limited for  NDRange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kernels.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64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">
            <a:extLst>
              <a:ext uri="{FF2B5EF4-FFF2-40B4-BE49-F238E27FC236}">
                <a16:creationId xmlns:a16="http://schemas.microsoft.com/office/drawing/2014/main" id="{635F777F-379E-4538-A6C4-5A1AD0DE3E88}"/>
              </a:ext>
            </a:extLst>
          </p:cNvPr>
          <p:cNvSpPr txBox="1">
            <a:spLocks noGrp="1"/>
          </p:cNvSpPr>
          <p:nvPr/>
        </p:nvSpPr>
        <p:spPr>
          <a:xfrm>
            <a:off x="838200" y="2430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b="1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dirty="0"/>
          </a:p>
        </p:txBody>
      </p:sp>
      <p:sp>
        <p:nvSpPr>
          <p:cNvPr id="6" name="Google Shape;101;p2">
            <a:extLst>
              <a:ext uri="{FF2B5EF4-FFF2-40B4-BE49-F238E27FC236}">
                <a16:creationId xmlns:a16="http://schemas.microsoft.com/office/drawing/2014/main" id="{6D00DA4A-0C36-4124-8474-329CAEF91896}"/>
              </a:ext>
            </a:extLst>
          </p:cNvPr>
          <p:cNvSpPr txBox="1">
            <a:spLocks noGrp="1"/>
          </p:cNvSpPr>
          <p:nvPr/>
        </p:nvSpPr>
        <p:spPr>
          <a:xfrm>
            <a:off x="8610600" y="62420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cxnSp>
        <p:nvCxnSpPr>
          <p:cNvPr id="7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196EFAFE-5172-EBA8-46BF-B3ECA19D1CCC}"/>
              </a:ext>
            </a:extLst>
          </p:cNvPr>
          <p:cNvSpPr txBox="1">
            <a:spLocks noGrp="1"/>
          </p:cNvSpPr>
          <p:nvPr/>
        </p:nvSpPr>
        <p:spPr>
          <a:xfrm>
            <a:off x="933450" y="1652465"/>
            <a:ext cx="11163300" cy="513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FPGA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endParaRPr lang="en-US" sz="20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for FPGA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optimization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Optimization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techniques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lang="en-US" sz="3200" dirty="0">
              <a:solidFill>
                <a:srgbClr val="0F4AF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lang="en-US" sz="3200" dirty="0">
              <a:solidFill>
                <a:srgbClr val="0F4AF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38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b="0" spc="10" dirty="0">
                <a:solidFill>
                  <a:srgbClr val="003B70"/>
                </a:solidFill>
                <a:latin typeface="Arial"/>
                <a:cs typeface="Arial"/>
              </a:rPr>
              <a:t>Accelerate Direct Programming on FPGA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3556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3A5DFD4-D328-F66D-7A21-584FA5870BDE}"/>
              </a:ext>
            </a:extLst>
          </p:cNvPr>
          <p:cNvSpPr/>
          <p:nvPr/>
        </p:nvSpPr>
        <p:spPr>
          <a:xfrm>
            <a:off x="2695809" y="2047416"/>
            <a:ext cx="5970475" cy="370449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55ECBCF-0E47-2E1D-0D70-7A885654D140}"/>
              </a:ext>
            </a:extLst>
          </p:cNvPr>
          <p:cNvGrpSpPr/>
          <p:nvPr/>
        </p:nvGrpSpPr>
        <p:grpSpPr>
          <a:xfrm>
            <a:off x="3172860" y="2498598"/>
            <a:ext cx="5279644" cy="2329306"/>
            <a:chOff x="2873071" y="2346198"/>
            <a:chExt cx="5279644" cy="2329306"/>
          </a:xfrm>
        </p:grpSpPr>
        <p:grpSp>
          <p:nvGrpSpPr>
            <p:cNvPr id="73" name="object 12">
              <a:extLst>
                <a:ext uri="{FF2B5EF4-FFF2-40B4-BE49-F238E27FC236}">
                  <a16:creationId xmlns:a16="http://schemas.microsoft.com/office/drawing/2014/main" id="{2F43E04E-6B37-A29B-9B02-B864F40604FE}"/>
                </a:ext>
              </a:extLst>
            </p:cNvPr>
            <p:cNvGrpSpPr/>
            <p:nvPr/>
          </p:nvGrpSpPr>
          <p:grpSpPr>
            <a:xfrm>
              <a:off x="3220035" y="2980436"/>
              <a:ext cx="4932680" cy="1675130"/>
              <a:chOff x="1215389" y="6102096"/>
              <a:chExt cx="4932680" cy="1675130"/>
            </a:xfrm>
          </p:grpSpPr>
          <p:sp>
            <p:nvSpPr>
              <p:cNvPr id="122" name="object 13">
                <a:extLst>
                  <a:ext uri="{FF2B5EF4-FFF2-40B4-BE49-F238E27FC236}">
                    <a16:creationId xmlns:a16="http://schemas.microsoft.com/office/drawing/2014/main" id="{01EB4A2B-E3D7-DE1B-8475-D51F36DEEEC8}"/>
                  </a:ext>
                </a:extLst>
              </p:cNvPr>
              <p:cNvSpPr/>
              <p:nvPr/>
            </p:nvSpPr>
            <p:spPr>
              <a:xfrm>
                <a:off x="1215390" y="6102095"/>
                <a:ext cx="4322445" cy="1534160"/>
              </a:xfrm>
              <a:custGeom>
                <a:avLst/>
                <a:gdLst/>
                <a:ahLst/>
                <a:cxnLst/>
                <a:rect l="l" t="t" r="r" b="b"/>
                <a:pathLst>
                  <a:path w="4322445" h="1534159">
                    <a:moveTo>
                      <a:pt x="38100" y="493776"/>
                    </a:moveTo>
                    <a:lnTo>
                      <a:pt x="25146" y="493776"/>
                    </a:lnTo>
                    <a:lnTo>
                      <a:pt x="25146" y="0"/>
                    </a:lnTo>
                    <a:lnTo>
                      <a:pt x="12954" y="0"/>
                    </a:lnTo>
                    <a:lnTo>
                      <a:pt x="12954" y="493776"/>
                    </a:lnTo>
                    <a:lnTo>
                      <a:pt x="0" y="493776"/>
                    </a:lnTo>
                    <a:lnTo>
                      <a:pt x="19050" y="531876"/>
                    </a:lnTo>
                    <a:lnTo>
                      <a:pt x="34925" y="500126"/>
                    </a:lnTo>
                    <a:lnTo>
                      <a:pt x="38100" y="493776"/>
                    </a:lnTo>
                    <a:close/>
                  </a:path>
                  <a:path w="4322445" h="1534159">
                    <a:moveTo>
                      <a:pt x="959231" y="1501140"/>
                    </a:moveTo>
                    <a:lnTo>
                      <a:pt x="947026" y="1495044"/>
                    </a:lnTo>
                    <a:lnTo>
                      <a:pt x="921131" y="1482090"/>
                    </a:lnTo>
                    <a:lnTo>
                      <a:pt x="921131" y="1495044"/>
                    </a:lnTo>
                    <a:lnTo>
                      <a:pt x="546354" y="1495044"/>
                    </a:lnTo>
                    <a:lnTo>
                      <a:pt x="546354" y="1507236"/>
                    </a:lnTo>
                    <a:lnTo>
                      <a:pt x="921131" y="1507236"/>
                    </a:lnTo>
                    <a:lnTo>
                      <a:pt x="921131" y="1520190"/>
                    </a:lnTo>
                    <a:lnTo>
                      <a:pt x="947039" y="1507236"/>
                    </a:lnTo>
                    <a:lnTo>
                      <a:pt x="959231" y="1501140"/>
                    </a:lnTo>
                    <a:close/>
                  </a:path>
                  <a:path w="4322445" h="1534159">
                    <a:moveTo>
                      <a:pt x="1983359" y="1501140"/>
                    </a:moveTo>
                    <a:lnTo>
                      <a:pt x="1971167" y="1495044"/>
                    </a:lnTo>
                    <a:lnTo>
                      <a:pt x="1945259" y="1482090"/>
                    </a:lnTo>
                    <a:lnTo>
                      <a:pt x="1945259" y="1495044"/>
                    </a:lnTo>
                    <a:lnTo>
                      <a:pt x="1570482" y="1495044"/>
                    </a:lnTo>
                    <a:lnTo>
                      <a:pt x="1570482" y="1507236"/>
                    </a:lnTo>
                    <a:lnTo>
                      <a:pt x="1945259" y="1507236"/>
                    </a:lnTo>
                    <a:lnTo>
                      <a:pt x="1945259" y="1520190"/>
                    </a:lnTo>
                    <a:lnTo>
                      <a:pt x="1971167" y="1507236"/>
                    </a:lnTo>
                    <a:lnTo>
                      <a:pt x="1983359" y="1501140"/>
                    </a:lnTo>
                    <a:close/>
                  </a:path>
                  <a:path w="4322445" h="1534159">
                    <a:moveTo>
                      <a:pt x="2999867" y="1514856"/>
                    </a:moveTo>
                    <a:lnTo>
                      <a:pt x="2987675" y="1508760"/>
                    </a:lnTo>
                    <a:lnTo>
                      <a:pt x="2961767" y="1495806"/>
                    </a:lnTo>
                    <a:lnTo>
                      <a:pt x="2961767" y="1508760"/>
                    </a:lnTo>
                    <a:lnTo>
                      <a:pt x="2586990" y="1508760"/>
                    </a:lnTo>
                    <a:lnTo>
                      <a:pt x="2586990" y="1520952"/>
                    </a:lnTo>
                    <a:lnTo>
                      <a:pt x="2961767" y="1520952"/>
                    </a:lnTo>
                    <a:lnTo>
                      <a:pt x="2961767" y="1533906"/>
                    </a:lnTo>
                    <a:lnTo>
                      <a:pt x="2987675" y="1520952"/>
                    </a:lnTo>
                    <a:lnTo>
                      <a:pt x="2999867" y="1514856"/>
                    </a:lnTo>
                    <a:close/>
                  </a:path>
                  <a:path w="4322445" h="1534159">
                    <a:moveTo>
                      <a:pt x="4322064" y="1510284"/>
                    </a:moveTo>
                    <a:lnTo>
                      <a:pt x="4309859" y="1504188"/>
                    </a:lnTo>
                    <a:lnTo>
                      <a:pt x="4283964" y="1491234"/>
                    </a:lnTo>
                    <a:lnTo>
                      <a:pt x="4283964" y="1504188"/>
                    </a:lnTo>
                    <a:lnTo>
                      <a:pt x="4095750" y="1504188"/>
                    </a:lnTo>
                    <a:lnTo>
                      <a:pt x="4095750" y="1516380"/>
                    </a:lnTo>
                    <a:lnTo>
                      <a:pt x="4283964" y="1516380"/>
                    </a:lnTo>
                    <a:lnTo>
                      <a:pt x="4283964" y="1529334"/>
                    </a:lnTo>
                    <a:lnTo>
                      <a:pt x="4309872" y="1516380"/>
                    </a:lnTo>
                    <a:lnTo>
                      <a:pt x="4322064" y="151028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3" name="object 14">
                <a:extLst>
                  <a:ext uri="{FF2B5EF4-FFF2-40B4-BE49-F238E27FC236}">
                    <a16:creationId xmlns:a16="http://schemas.microsoft.com/office/drawing/2014/main" id="{1E26DBC9-CD25-B13E-6DA3-B72C7E196BD1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538216" y="7429500"/>
                <a:ext cx="609600" cy="347472"/>
              </a:xfrm>
              <a:prstGeom prst="rect">
                <a:avLst/>
              </a:prstGeom>
            </p:spPr>
          </p:pic>
        </p:grpSp>
        <p:sp>
          <p:nvSpPr>
            <p:cNvPr id="74" name="object 15">
              <a:extLst>
                <a:ext uri="{FF2B5EF4-FFF2-40B4-BE49-F238E27FC236}">
                  <a16:creationId xmlns:a16="http://schemas.microsoft.com/office/drawing/2014/main" id="{248F3F15-D4E3-3771-6A7E-4C7A9EA8A938}"/>
                </a:ext>
              </a:extLst>
            </p:cNvPr>
            <p:cNvSpPr txBox="1"/>
            <p:nvPr/>
          </p:nvSpPr>
          <p:spPr>
            <a:xfrm>
              <a:off x="7597217" y="4339971"/>
              <a:ext cx="50482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31445" marR="5080" indent="-119380">
                <a:lnSpc>
                  <a:spcPct val="100000"/>
                </a:lnSpc>
                <a:spcBef>
                  <a:spcPts val="100"/>
                </a:spcBef>
              </a:pPr>
              <a:r>
                <a:rPr sz="800" spc="80" dirty="0">
                  <a:solidFill>
                    <a:srgbClr val="003B70"/>
                  </a:solidFill>
                  <a:latin typeface="Calibri"/>
                  <a:cs typeface="Calibri"/>
                </a:rPr>
                <a:t>O</a:t>
              </a:r>
              <a:r>
                <a:rPr sz="800" spc="55" dirty="0">
                  <a:solidFill>
                    <a:srgbClr val="003B70"/>
                  </a:solidFill>
                  <a:latin typeface="Calibri"/>
                  <a:cs typeface="Calibri"/>
                </a:rPr>
                <a:t>p</a:t>
              </a:r>
              <a:r>
                <a:rPr sz="800" spc="5" dirty="0">
                  <a:solidFill>
                    <a:srgbClr val="003B70"/>
                  </a:solidFill>
                  <a:latin typeface="Calibri"/>
                  <a:cs typeface="Calibri"/>
                </a:rPr>
                <a:t>ti</a:t>
              </a:r>
              <a:r>
                <a:rPr sz="800" spc="60" dirty="0">
                  <a:solidFill>
                    <a:srgbClr val="003B70"/>
                  </a:solidFill>
                  <a:latin typeface="Calibri"/>
                  <a:cs typeface="Calibri"/>
                </a:rPr>
                <a:t>m</a:t>
              </a:r>
              <a:r>
                <a:rPr sz="800" spc="5" dirty="0">
                  <a:solidFill>
                    <a:srgbClr val="003B70"/>
                  </a:solidFill>
                  <a:latin typeface="Calibri"/>
                  <a:cs typeface="Calibri"/>
                </a:rPr>
                <a:t>i</a:t>
              </a:r>
              <a:r>
                <a:rPr sz="800" spc="75" dirty="0">
                  <a:solidFill>
                    <a:srgbClr val="003B70"/>
                  </a:solidFill>
                  <a:latin typeface="Calibri"/>
                  <a:cs typeface="Calibri"/>
                </a:rPr>
                <a:t>z</a:t>
              </a:r>
              <a:r>
                <a:rPr sz="800" spc="35" dirty="0">
                  <a:solidFill>
                    <a:srgbClr val="003B70"/>
                  </a:solidFill>
                  <a:latin typeface="Calibri"/>
                  <a:cs typeface="Calibri"/>
                </a:rPr>
                <a:t>ed  </a:t>
              </a:r>
              <a:r>
                <a:rPr sz="800" spc="50" dirty="0">
                  <a:solidFill>
                    <a:srgbClr val="003B70"/>
                  </a:solidFill>
                  <a:latin typeface="Calibri"/>
                  <a:cs typeface="Calibri"/>
                </a:rPr>
                <a:t>Code</a:t>
              </a:r>
              <a:endParaRPr sz="800">
                <a:latin typeface="Calibri"/>
                <a:cs typeface="Calibri"/>
              </a:endParaRPr>
            </a:p>
          </p:txBody>
        </p:sp>
        <p:grpSp>
          <p:nvGrpSpPr>
            <p:cNvPr id="75" name="object 21">
              <a:extLst>
                <a:ext uri="{FF2B5EF4-FFF2-40B4-BE49-F238E27FC236}">
                  <a16:creationId xmlns:a16="http://schemas.microsoft.com/office/drawing/2014/main" id="{B6EDE508-18DD-94D9-4362-0B3CA4AE1F03}"/>
                </a:ext>
              </a:extLst>
            </p:cNvPr>
            <p:cNvGrpSpPr/>
            <p:nvPr/>
          </p:nvGrpSpPr>
          <p:grpSpPr>
            <a:xfrm>
              <a:off x="6212155" y="4286249"/>
              <a:ext cx="1122680" cy="389255"/>
              <a:chOff x="4207509" y="7407909"/>
              <a:chExt cx="1122680" cy="389255"/>
            </a:xfrm>
          </p:grpSpPr>
          <p:sp>
            <p:nvSpPr>
              <p:cNvPr id="120" name="object 22">
                <a:extLst>
                  <a:ext uri="{FF2B5EF4-FFF2-40B4-BE49-F238E27FC236}">
                    <a16:creationId xmlns:a16="http://schemas.microsoft.com/office/drawing/2014/main" id="{E97BB3D4-9D1D-A21B-806A-99164BF09380}"/>
                  </a:ext>
                </a:extLst>
              </p:cNvPr>
              <p:cNvSpPr/>
              <p:nvPr/>
            </p:nvSpPr>
            <p:spPr>
              <a:xfrm>
                <a:off x="4213859" y="7414259"/>
                <a:ext cx="1109980" cy="376555"/>
              </a:xfrm>
              <a:custGeom>
                <a:avLst/>
                <a:gdLst/>
                <a:ahLst/>
                <a:cxnLst/>
                <a:rect l="l" t="t" r="r" b="b"/>
                <a:pathLst>
                  <a:path w="1109979" h="376554">
                    <a:moveTo>
                      <a:pt x="1046734" y="0"/>
                    </a:moveTo>
                    <a:lnTo>
                      <a:pt x="62737" y="0"/>
                    </a:lnTo>
                    <a:lnTo>
                      <a:pt x="38308" y="4927"/>
                    </a:lnTo>
                    <a:lnTo>
                      <a:pt x="18367" y="18367"/>
                    </a:lnTo>
                    <a:lnTo>
                      <a:pt x="4927" y="38308"/>
                    </a:lnTo>
                    <a:lnTo>
                      <a:pt x="0" y="62738"/>
                    </a:lnTo>
                    <a:lnTo>
                      <a:pt x="0" y="313690"/>
                    </a:lnTo>
                    <a:lnTo>
                      <a:pt x="4927" y="338119"/>
                    </a:lnTo>
                    <a:lnTo>
                      <a:pt x="18367" y="358060"/>
                    </a:lnTo>
                    <a:lnTo>
                      <a:pt x="38308" y="371500"/>
                    </a:lnTo>
                    <a:lnTo>
                      <a:pt x="62737" y="376428"/>
                    </a:lnTo>
                    <a:lnTo>
                      <a:pt x="1046734" y="376428"/>
                    </a:lnTo>
                    <a:lnTo>
                      <a:pt x="1071163" y="371500"/>
                    </a:lnTo>
                    <a:lnTo>
                      <a:pt x="1091104" y="358060"/>
                    </a:lnTo>
                    <a:lnTo>
                      <a:pt x="1104544" y="338119"/>
                    </a:lnTo>
                    <a:lnTo>
                      <a:pt x="1109472" y="313690"/>
                    </a:lnTo>
                    <a:lnTo>
                      <a:pt x="1109472" y="62738"/>
                    </a:lnTo>
                    <a:lnTo>
                      <a:pt x="1104544" y="38308"/>
                    </a:lnTo>
                    <a:lnTo>
                      <a:pt x="1091104" y="18367"/>
                    </a:lnTo>
                    <a:lnTo>
                      <a:pt x="1071163" y="4927"/>
                    </a:lnTo>
                    <a:lnTo>
                      <a:pt x="1046734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23">
                <a:extLst>
                  <a:ext uri="{FF2B5EF4-FFF2-40B4-BE49-F238E27FC236}">
                    <a16:creationId xmlns:a16="http://schemas.microsoft.com/office/drawing/2014/main" id="{BAB3D4A4-9B2C-A134-29B8-B25C8E878F1D}"/>
                  </a:ext>
                </a:extLst>
              </p:cNvPr>
              <p:cNvSpPr/>
              <p:nvPr/>
            </p:nvSpPr>
            <p:spPr>
              <a:xfrm>
                <a:off x="4213859" y="7414259"/>
                <a:ext cx="1109980" cy="376555"/>
              </a:xfrm>
              <a:custGeom>
                <a:avLst/>
                <a:gdLst/>
                <a:ahLst/>
                <a:cxnLst/>
                <a:rect l="l" t="t" r="r" b="b"/>
                <a:pathLst>
                  <a:path w="1109979" h="376554">
                    <a:moveTo>
                      <a:pt x="0" y="62738"/>
                    </a:moveTo>
                    <a:lnTo>
                      <a:pt x="4927" y="38308"/>
                    </a:lnTo>
                    <a:lnTo>
                      <a:pt x="18367" y="18367"/>
                    </a:lnTo>
                    <a:lnTo>
                      <a:pt x="38308" y="4927"/>
                    </a:lnTo>
                    <a:lnTo>
                      <a:pt x="62737" y="0"/>
                    </a:lnTo>
                    <a:lnTo>
                      <a:pt x="1046734" y="0"/>
                    </a:lnTo>
                    <a:lnTo>
                      <a:pt x="1071163" y="4927"/>
                    </a:lnTo>
                    <a:lnTo>
                      <a:pt x="1091104" y="18367"/>
                    </a:lnTo>
                    <a:lnTo>
                      <a:pt x="1104544" y="38308"/>
                    </a:lnTo>
                    <a:lnTo>
                      <a:pt x="1109472" y="62738"/>
                    </a:lnTo>
                    <a:lnTo>
                      <a:pt x="1109472" y="313690"/>
                    </a:lnTo>
                    <a:lnTo>
                      <a:pt x="1104544" y="338119"/>
                    </a:lnTo>
                    <a:lnTo>
                      <a:pt x="1091104" y="358060"/>
                    </a:lnTo>
                    <a:lnTo>
                      <a:pt x="1071163" y="371500"/>
                    </a:lnTo>
                    <a:lnTo>
                      <a:pt x="1046734" y="376428"/>
                    </a:lnTo>
                    <a:lnTo>
                      <a:pt x="62737" y="376428"/>
                    </a:lnTo>
                    <a:lnTo>
                      <a:pt x="38308" y="371500"/>
                    </a:lnTo>
                    <a:lnTo>
                      <a:pt x="18367" y="358060"/>
                    </a:lnTo>
                    <a:lnTo>
                      <a:pt x="4927" y="338119"/>
                    </a:lnTo>
                    <a:lnTo>
                      <a:pt x="0" y="313690"/>
                    </a:lnTo>
                    <a:lnTo>
                      <a:pt x="0" y="62738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6" name="object 24">
              <a:extLst>
                <a:ext uri="{FF2B5EF4-FFF2-40B4-BE49-F238E27FC236}">
                  <a16:creationId xmlns:a16="http://schemas.microsoft.com/office/drawing/2014/main" id="{F8E34E27-812B-380A-4056-9FA67D77F920}"/>
                </a:ext>
              </a:extLst>
            </p:cNvPr>
            <p:cNvSpPr txBox="1"/>
            <p:nvPr/>
          </p:nvSpPr>
          <p:spPr>
            <a:xfrm>
              <a:off x="6263972" y="4279010"/>
              <a:ext cx="1021715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10" dirty="0">
                  <a:solidFill>
                    <a:srgbClr val="FFFFFF"/>
                  </a:solidFill>
                  <a:latin typeface="Calibri"/>
                  <a:cs typeface="Calibri"/>
                </a:rPr>
                <a:t>Intel® </a:t>
              </a:r>
              <a:r>
                <a:rPr sz="800" spc="25" dirty="0">
                  <a:solidFill>
                    <a:srgbClr val="FFFFFF"/>
                  </a:solidFill>
                  <a:latin typeface="Calibri"/>
                  <a:cs typeface="Calibri"/>
                </a:rPr>
                <a:t>VTune™</a:t>
              </a:r>
              <a:r>
                <a:rPr sz="800" spc="-2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800" spc="30" dirty="0">
                  <a:solidFill>
                    <a:srgbClr val="FFFFFF"/>
                  </a:solidFill>
                  <a:latin typeface="Calibri"/>
                  <a:cs typeface="Calibri"/>
                </a:rPr>
                <a:t>Profiler</a:t>
              </a:r>
              <a:endParaRPr sz="800">
                <a:latin typeface="Calibri"/>
                <a:cs typeface="Calibri"/>
              </a:endParaRPr>
            </a:p>
            <a:p>
              <a:pPr marL="147955" marR="140335" indent="312420">
                <a:lnSpc>
                  <a:spcPct val="100000"/>
                </a:lnSpc>
              </a:pPr>
              <a:r>
                <a:rPr sz="800" spc="40" dirty="0">
                  <a:solidFill>
                    <a:srgbClr val="FFFFFF"/>
                  </a:solidFill>
                  <a:latin typeface="Calibri"/>
                  <a:cs typeface="Calibri"/>
                </a:rPr>
                <a:t>or  </a:t>
              </a:r>
              <a:r>
                <a:rPr sz="800" spc="30" dirty="0">
                  <a:solidFill>
                    <a:srgbClr val="FFFFFF"/>
                  </a:solidFill>
                  <a:latin typeface="Calibri"/>
                  <a:cs typeface="Calibri"/>
                </a:rPr>
                <a:t>Profiler</a:t>
              </a:r>
              <a:r>
                <a:rPr sz="800" spc="-4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800" spc="40" dirty="0">
                  <a:solidFill>
                    <a:srgbClr val="FFFFFF"/>
                  </a:solidFill>
                  <a:latin typeface="Calibri"/>
                  <a:cs typeface="Calibri"/>
                </a:rPr>
                <a:t>Reports</a:t>
              </a:r>
              <a:endParaRPr sz="800">
                <a:latin typeface="Calibri"/>
                <a:cs typeface="Calibri"/>
              </a:endParaRPr>
            </a:p>
          </p:txBody>
        </p:sp>
        <p:grpSp>
          <p:nvGrpSpPr>
            <p:cNvPr id="77" name="object 25">
              <a:extLst>
                <a:ext uri="{FF2B5EF4-FFF2-40B4-BE49-F238E27FC236}">
                  <a16:creationId xmlns:a16="http://schemas.microsoft.com/office/drawing/2014/main" id="{B9044FCF-A72C-A01A-F156-6568A038C00B}"/>
                </a:ext>
              </a:extLst>
            </p:cNvPr>
            <p:cNvGrpSpPr/>
            <p:nvPr/>
          </p:nvGrpSpPr>
          <p:grpSpPr>
            <a:xfrm>
              <a:off x="2873071" y="2846069"/>
              <a:ext cx="1014094" cy="287020"/>
              <a:chOff x="868425" y="5967729"/>
              <a:chExt cx="1014094" cy="287020"/>
            </a:xfrm>
          </p:grpSpPr>
          <p:sp>
            <p:nvSpPr>
              <p:cNvPr id="118" name="object 26">
                <a:extLst>
                  <a:ext uri="{FF2B5EF4-FFF2-40B4-BE49-F238E27FC236}">
                    <a16:creationId xmlns:a16="http://schemas.microsoft.com/office/drawing/2014/main" id="{85ED470D-2EB2-9B7D-F118-B56C2BAB3A63}"/>
                  </a:ext>
                </a:extLst>
              </p:cNvPr>
              <p:cNvSpPr/>
              <p:nvPr/>
            </p:nvSpPr>
            <p:spPr>
              <a:xfrm>
                <a:off x="874775" y="5974079"/>
                <a:ext cx="1001394" cy="274320"/>
              </a:xfrm>
              <a:custGeom>
                <a:avLst/>
                <a:gdLst/>
                <a:ahLst/>
                <a:cxnLst/>
                <a:rect l="l" t="t" r="r" b="b"/>
                <a:pathLst>
                  <a:path w="1001394" h="274320">
                    <a:moveTo>
                      <a:pt x="955548" y="0"/>
                    </a:moveTo>
                    <a:lnTo>
                      <a:pt x="45720" y="0"/>
                    </a:lnTo>
                    <a:lnTo>
                      <a:pt x="27924" y="3589"/>
                    </a:lnTo>
                    <a:lnTo>
                      <a:pt x="13392" y="13382"/>
                    </a:lnTo>
                    <a:lnTo>
                      <a:pt x="3593" y="27914"/>
                    </a:lnTo>
                    <a:lnTo>
                      <a:pt x="0" y="45720"/>
                    </a:lnTo>
                    <a:lnTo>
                      <a:pt x="0" y="228600"/>
                    </a:lnTo>
                    <a:lnTo>
                      <a:pt x="3593" y="246405"/>
                    </a:lnTo>
                    <a:lnTo>
                      <a:pt x="13392" y="260937"/>
                    </a:lnTo>
                    <a:lnTo>
                      <a:pt x="27924" y="270730"/>
                    </a:lnTo>
                    <a:lnTo>
                      <a:pt x="45720" y="274320"/>
                    </a:lnTo>
                    <a:lnTo>
                      <a:pt x="955548" y="274320"/>
                    </a:lnTo>
                    <a:lnTo>
                      <a:pt x="973353" y="270730"/>
                    </a:lnTo>
                    <a:lnTo>
                      <a:pt x="987885" y="260937"/>
                    </a:lnTo>
                    <a:lnTo>
                      <a:pt x="997678" y="246405"/>
                    </a:lnTo>
                    <a:lnTo>
                      <a:pt x="1001268" y="228600"/>
                    </a:lnTo>
                    <a:lnTo>
                      <a:pt x="1001268" y="45720"/>
                    </a:lnTo>
                    <a:lnTo>
                      <a:pt x="997678" y="27914"/>
                    </a:lnTo>
                    <a:lnTo>
                      <a:pt x="987885" y="13382"/>
                    </a:lnTo>
                    <a:lnTo>
                      <a:pt x="973353" y="3589"/>
                    </a:lnTo>
                    <a:lnTo>
                      <a:pt x="955548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27">
                <a:extLst>
                  <a:ext uri="{FF2B5EF4-FFF2-40B4-BE49-F238E27FC236}">
                    <a16:creationId xmlns:a16="http://schemas.microsoft.com/office/drawing/2014/main" id="{A9A70037-240E-FBEA-522E-71C306DB8185}"/>
                  </a:ext>
                </a:extLst>
              </p:cNvPr>
              <p:cNvSpPr/>
              <p:nvPr/>
            </p:nvSpPr>
            <p:spPr>
              <a:xfrm>
                <a:off x="874775" y="5974079"/>
                <a:ext cx="1001394" cy="274320"/>
              </a:xfrm>
              <a:custGeom>
                <a:avLst/>
                <a:gdLst/>
                <a:ahLst/>
                <a:cxnLst/>
                <a:rect l="l" t="t" r="r" b="b"/>
                <a:pathLst>
                  <a:path w="1001394" h="274320">
                    <a:moveTo>
                      <a:pt x="0" y="45720"/>
                    </a:moveTo>
                    <a:lnTo>
                      <a:pt x="3593" y="27914"/>
                    </a:lnTo>
                    <a:lnTo>
                      <a:pt x="13392" y="13382"/>
                    </a:lnTo>
                    <a:lnTo>
                      <a:pt x="27924" y="3589"/>
                    </a:lnTo>
                    <a:lnTo>
                      <a:pt x="45720" y="0"/>
                    </a:lnTo>
                    <a:lnTo>
                      <a:pt x="955548" y="0"/>
                    </a:lnTo>
                    <a:lnTo>
                      <a:pt x="973353" y="3589"/>
                    </a:lnTo>
                    <a:lnTo>
                      <a:pt x="987885" y="13382"/>
                    </a:lnTo>
                    <a:lnTo>
                      <a:pt x="997678" y="27914"/>
                    </a:lnTo>
                    <a:lnTo>
                      <a:pt x="1001268" y="45720"/>
                    </a:lnTo>
                    <a:lnTo>
                      <a:pt x="1001268" y="228600"/>
                    </a:lnTo>
                    <a:lnTo>
                      <a:pt x="997678" y="246405"/>
                    </a:lnTo>
                    <a:lnTo>
                      <a:pt x="987885" y="260937"/>
                    </a:lnTo>
                    <a:lnTo>
                      <a:pt x="973353" y="270730"/>
                    </a:lnTo>
                    <a:lnTo>
                      <a:pt x="955548" y="274320"/>
                    </a:lnTo>
                    <a:lnTo>
                      <a:pt x="45720" y="274320"/>
                    </a:lnTo>
                    <a:lnTo>
                      <a:pt x="27924" y="270730"/>
                    </a:lnTo>
                    <a:lnTo>
                      <a:pt x="13392" y="260937"/>
                    </a:lnTo>
                    <a:lnTo>
                      <a:pt x="3593" y="246405"/>
                    </a:lnTo>
                    <a:lnTo>
                      <a:pt x="0" y="228600"/>
                    </a:lnTo>
                    <a:lnTo>
                      <a:pt x="0" y="45720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8" name="object 28">
              <a:extLst>
                <a:ext uri="{FF2B5EF4-FFF2-40B4-BE49-F238E27FC236}">
                  <a16:creationId xmlns:a16="http://schemas.microsoft.com/office/drawing/2014/main" id="{70704691-60B6-6244-17DB-678535D2FA30}"/>
                </a:ext>
              </a:extLst>
            </p:cNvPr>
            <p:cNvSpPr txBox="1"/>
            <p:nvPr/>
          </p:nvSpPr>
          <p:spPr>
            <a:xfrm>
              <a:off x="2892214" y="2848863"/>
              <a:ext cx="975994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2230" marR="54610" indent="129539">
                <a:lnSpc>
                  <a:spcPct val="100000"/>
                </a:lnSpc>
                <a:spcBef>
                  <a:spcPts val="100"/>
                </a:spcBef>
              </a:pPr>
              <a:r>
                <a:rPr sz="800" spc="10" dirty="0">
                  <a:solidFill>
                    <a:srgbClr val="FFFFFF"/>
                  </a:solidFill>
                  <a:latin typeface="Calibri"/>
                  <a:cs typeface="Calibri"/>
                </a:rPr>
                <a:t>Intel® </a:t>
              </a:r>
              <a:r>
                <a:rPr sz="800" spc="70" dirty="0">
                  <a:solidFill>
                    <a:srgbClr val="FFFFFF"/>
                  </a:solidFill>
                  <a:latin typeface="Calibri"/>
                  <a:cs typeface="Calibri"/>
                </a:rPr>
                <a:t>DPC++  </a:t>
              </a:r>
              <a:r>
                <a:rPr sz="800" spc="35" dirty="0">
                  <a:solidFill>
                    <a:srgbClr val="FFFFFF"/>
                  </a:solidFill>
                  <a:latin typeface="Calibri"/>
                  <a:cs typeface="Calibri"/>
                </a:rPr>
                <a:t>Compatibility</a:t>
              </a:r>
              <a:r>
                <a:rPr sz="800" spc="-6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800" spc="60" dirty="0">
                  <a:solidFill>
                    <a:srgbClr val="FFFFFF"/>
                  </a:solidFill>
                  <a:latin typeface="Calibri"/>
                  <a:cs typeface="Calibri"/>
                </a:rPr>
                <a:t>Tool</a:t>
              </a:r>
              <a:endParaRPr sz="800">
                <a:latin typeface="Calibri"/>
                <a:cs typeface="Calibri"/>
              </a:endParaRPr>
            </a:p>
          </p:txBody>
        </p:sp>
        <p:grpSp>
          <p:nvGrpSpPr>
            <p:cNvPr id="79" name="object 29">
              <a:extLst>
                <a:ext uri="{FF2B5EF4-FFF2-40B4-BE49-F238E27FC236}">
                  <a16:creationId xmlns:a16="http://schemas.microsoft.com/office/drawing/2014/main" id="{3386156A-2941-0580-4A9D-E80014AD1BFE}"/>
                </a:ext>
              </a:extLst>
            </p:cNvPr>
            <p:cNvGrpSpPr/>
            <p:nvPr/>
          </p:nvGrpSpPr>
          <p:grpSpPr>
            <a:xfrm>
              <a:off x="2873071" y="2347722"/>
              <a:ext cx="1012825" cy="322580"/>
              <a:chOff x="868425" y="5469382"/>
              <a:chExt cx="1012825" cy="322580"/>
            </a:xfrm>
          </p:grpSpPr>
          <p:sp>
            <p:nvSpPr>
              <p:cNvPr id="116" name="object 30">
                <a:extLst>
                  <a:ext uri="{FF2B5EF4-FFF2-40B4-BE49-F238E27FC236}">
                    <a16:creationId xmlns:a16="http://schemas.microsoft.com/office/drawing/2014/main" id="{AEB003EB-CF0F-F90C-8F57-B1E388006CE1}"/>
                  </a:ext>
                </a:extLst>
              </p:cNvPr>
              <p:cNvSpPr/>
              <p:nvPr/>
            </p:nvSpPr>
            <p:spPr>
              <a:xfrm>
                <a:off x="874775" y="5475732"/>
                <a:ext cx="1000125" cy="309880"/>
              </a:xfrm>
              <a:custGeom>
                <a:avLst/>
                <a:gdLst/>
                <a:ahLst/>
                <a:cxnLst/>
                <a:rect l="l" t="t" r="r" b="b"/>
                <a:pathLst>
                  <a:path w="1000125" h="309879">
                    <a:moveTo>
                      <a:pt x="948182" y="0"/>
                    </a:moveTo>
                    <a:lnTo>
                      <a:pt x="51562" y="0"/>
                    </a:lnTo>
                    <a:lnTo>
                      <a:pt x="31493" y="4056"/>
                    </a:lnTo>
                    <a:lnTo>
                      <a:pt x="15103" y="15112"/>
                    </a:lnTo>
                    <a:lnTo>
                      <a:pt x="4052" y="31503"/>
                    </a:lnTo>
                    <a:lnTo>
                      <a:pt x="0" y="51562"/>
                    </a:lnTo>
                    <a:lnTo>
                      <a:pt x="0" y="257809"/>
                    </a:lnTo>
                    <a:lnTo>
                      <a:pt x="4052" y="277868"/>
                    </a:lnTo>
                    <a:lnTo>
                      <a:pt x="15103" y="294258"/>
                    </a:lnTo>
                    <a:lnTo>
                      <a:pt x="31493" y="305315"/>
                    </a:lnTo>
                    <a:lnTo>
                      <a:pt x="51562" y="309371"/>
                    </a:lnTo>
                    <a:lnTo>
                      <a:pt x="948182" y="309371"/>
                    </a:lnTo>
                    <a:lnTo>
                      <a:pt x="968240" y="305315"/>
                    </a:lnTo>
                    <a:lnTo>
                      <a:pt x="984631" y="294258"/>
                    </a:lnTo>
                    <a:lnTo>
                      <a:pt x="995687" y="277868"/>
                    </a:lnTo>
                    <a:lnTo>
                      <a:pt x="999744" y="257809"/>
                    </a:lnTo>
                    <a:lnTo>
                      <a:pt x="999744" y="51562"/>
                    </a:lnTo>
                    <a:lnTo>
                      <a:pt x="995687" y="31503"/>
                    </a:lnTo>
                    <a:lnTo>
                      <a:pt x="984631" y="15112"/>
                    </a:lnTo>
                    <a:lnTo>
                      <a:pt x="968240" y="4056"/>
                    </a:lnTo>
                    <a:lnTo>
                      <a:pt x="948182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31">
                <a:extLst>
                  <a:ext uri="{FF2B5EF4-FFF2-40B4-BE49-F238E27FC236}">
                    <a16:creationId xmlns:a16="http://schemas.microsoft.com/office/drawing/2014/main" id="{3AD04E4A-DDE1-0899-2E46-C4018A695862}"/>
                  </a:ext>
                </a:extLst>
              </p:cNvPr>
              <p:cNvSpPr/>
              <p:nvPr/>
            </p:nvSpPr>
            <p:spPr>
              <a:xfrm>
                <a:off x="874775" y="5475732"/>
                <a:ext cx="1000125" cy="309880"/>
              </a:xfrm>
              <a:custGeom>
                <a:avLst/>
                <a:gdLst/>
                <a:ahLst/>
                <a:cxnLst/>
                <a:rect l="l" t="t" r="r" b="b"/>
                <a:pathLst>
                  <a:path w="1000125" h="309879">
                    <a:moveTo>
                      <a:pt x="0" y="51562"/>
                    </a:moveTo>
                    <a:lnTo>
                      <a:pt x="4052" y="31503"/>
                    </a:lnTo>
                    <a:lnTo>
                      <a:pt x="15103" y="15112"/>
                    </a:lnTo>
                    <a:lnTo>
                      <a:pt x="31493" y="4056"/>
                    </a:lnTo>
                    <a:lnTo>
                      <a:pt x="51562" y="0"/>
                    </a:lnTo>
                    <a:lnTo>
                      <a:pt x="948182" y="0"/>
                    </a:lnTo>
                    <a:lnTo>
                      <a:pt x="968240" y="4056"/>
                    </a:lnTo>
                    <a:lnTo>
                      <a:pt x="984631" y="15112"/>
                    </a:lnTo>
                    <a:lnTo>
                      <a:pt x="995687" y="31503"/>
                    </a:lnTo>
                    <a:lnTo>
                      <a:pt x="999744" y="51562"/>
                    </a:lnTo>
                    <a:lnTo>
                      <a:pt x="999744" y="257809"/>
                    </a:lnTo>
                    <a:lnTo>
                      <a:pt x="995687" y="277868"/>
                    </a:lnTo>
                    <a:lnTo>
                      <a:pt x="984631" y="294258"/>
                    </a:lnTo>
                    <a:lnTo>
                      <a:pt x="968240" y="305315"/>
                    </a:lnTo>
                    <a:lnTo>
                      <a:pt x="948182" y="309371"/>
                    </a:lnTo>
                    <a:lnTo>
                      <a:pt x="51562" y="309371"/>
                    </a:lnTo>
                    <a:lnTo>
                      <a:pt x="31493" y="305315"/>
                    </a:lnTo>
                    <a:lnTo>
                      <a:pt x="15103" y="294258"/>
                    </a:lnTo>
                    <a:lnTo>
                      <a:pt x="4052" y="277868"/>
                    </a:lnTo>
                    <a:lnTo>
                      <a:pt x="0" y="257809"/>
                    </a:lnTo>
                    <a:lnTo>
                      <a:pt x="0" y="51562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0" name="object 32">
              <a:extLst>
                <a:ext uri="{FF2B5EF4-FFF2-40B4-BE49-F238E27FC236}">
                  <a16:creationId xmlns:a16="http://schemas.microsoft.com/office/drawing/2014/main" id="{A1CD5200-3B86-2AA6-CA00-9E415BB77FA8}"/>
                </a:ext>
              </a:extLst>
            </p:cNvPr>
            <p:cNvSpPr txBox="1"/>
            <p:nvPr/>
          </p:nvSpPr>
          <p:spPr>
            <a:xfrm>
              <a:off x="2916404" y="2427985"/>
              <a:ext cx="92773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35" dirty="0">
                  <a:solidFill>
                    <a:srgbClr val="FFFFFF"/>
                  </a:solidFill>
                  <a:latin typeface="Calibri"/>
                  <a:cs typeface="Calibri"/>
                </a:rPr>
                <a:t>Existing </a:t>
              </a:r>
              <a:r>
                <a:rPr sz="800" spc="60" dirty="0">
                  <a:solidFill>
                    <a:srgbClr val="FFFFFF"/>
                  </a:solidFill>
                  <a:latin typeface="Calibri"/>
                  <a:cs typeface="Calibri"/>
                </a:rPr>
                <a:t>CUDA</a:t>
              </a:r>
              <a:r>
                <a:rPr sz="800" spc="-6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800" spc="45" dirty="0">
                  <a:solidFill>
                    <a:srgbClr val="FFFFFF"/>
                  </a:solidFill>
                  <a:latin typeface="Calibri"/>
                  <a:cs typeface="Calibri"/>
                </a:rPr>
                <a:t>code</a:t>
              </a:r>
              <a:endParaRPr sz="800">
                <a:latin typeface="Calibri"/>
                <a:cs typeface="Calibri"/>
              </a:endParaRPr>
            </a:p>
          </p:txBody>
        </p:sp>
        <p:grpSp>
          <p:nvGrpSpPr>
            <p:cNvPr id="81" name="object 33">
              <a:extLst>
                <a:ext uri="{FF2B5EF4-FFF2-40B4-BE49-F238E27FC236}">
                  <a16:creationId xmlns:a16="http://schemas.microsoft.com/office/drawing/2014/main" id="{51936E82-0FBB-8568-E13E-3EF324D63C22}"/>
                </a:ext>
              </a:extLst>
            </p:cNvPr>
            <p:cNvGrpSpPr/>
            <p:nvPr/>
          </p:nvGrpSpPr>
          <p:grpSpPr>
            <a:xfrm>
              <a:off x="3965906" y="2347849"/>
              <a:ext cx="623570" cy="363220"/>
              <a:chOff x="1961260" y="5469509"/>
              <a:chExt cx="623570" cy="363220"/>
            </a:xfrm>
          </p:grpSpPr>
          <p:sp>
            <p:nvSpPr>
              <p:cNvPr id="114" name="object 34">
                <a:extLst>
                  <a:ext uri="{FF2B5EF4-FFF2-40B4-BE49-F238E27FC236}">
                    <a16:creationId xmlns:a16="http://schemas.microsoft.com/office/drawing/2014/main" id="{37C467B3-79BE-2B0E-D644-55800DAB7E05}"/>
                  </a:ext>
                </a:extLst>
              </p:cNvPr>
              <p:cNvSpPr/>
              <p:nvPr/>
            </p:nvSpPr>
            <p:spPr>
              <a:xfrm>
                <a:off x="1968245" y="5476494"/>
                <a:ext cx="609600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349250">
                    <a:moveTo>
                      <a:pt x="551434" y="0"/>
                    </a:moveTo>
                    <a:lnTo>
                      <a:pt x="58166" y="0"/>
                    </a:lnTo>
                    <a:lnTo>
                      <a:pt x="35522" y="4570"/>
                    </a:lnTo>
                    <a:lnTo>
                      <a:pt x="17033" y="17033"/>
                    </a:lnTo>
                    <a:lnTo>
                      <a:pt x="4570" y="35522"/>
                    </a:lnTo>
                    <a:lnTo>
                      <a:pt x="0" y="58165"/>
                    </a:lnTo>
                    <a:lnTo>
                      <a:pt x="0" y="290829"/>
                    </a:lnTo>
                    <a:lnTo>
                      <a:pt x="4570" y="313473"/>
                    </a:lnTo>
                    <a:lnTo>
                      <a:pt x="17033" y="331962"/>
                    </a:lnTo>
                    <a:lnTo>
                      <a:pt x="35522" y="344425"/>
                    </a:lnTo>
                    <a:lnTo>
                      <a:pt x="58166" y="348995"/>
                    </a:lnTo>
                    <a:lnTo>
                      <a:pt x="551434" y="348995"/>
                    </a:lnTo>
                    <a:lnTo>
                      <a:pt x="574077" y="344425"/>
                    </a:lnTo>
                    <a:lnTo>
                      <a:pt x="592566" y="331962"/>
                    </a:lnTo>
                    <a:lnTo>
                      <a:pt x="605029" y="313473"/>
                    </a:lnTo>
                    <a:lnTo>
                      <a:pt x="609600" y="290829"/>
                    </a:lnTo>
                    <a:lnTo>
                      <a:pt x="609600" y="58165"/>
                    </a:lnTo>
                    <a:lnTo>
                      <a:pt x="605029" y="35522"/>
                    </a:lnTo>
                    <a:lnTo>
                      <a:pt x="592566" y="17033"/>
                    </a:lnTo>
                    <a:lnTo>
                      <a:pt x="574077" y="4570"/>
                    </a:lnTo>
                    <a:lnTo>
                      <a:pt x="551434" y="0"/>
                    </a:lnTo>
                    <a:close/>
                  </a:path>
                </a:pathLst>
              </a:custGeom>
              <a:solidFill>
                <a:srgbClr val="43AE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5" name="object 35">
                <a:extLst>
                  <a:ext uri="{FF2B5EF4-FFF2-40B4-BE49-F238E27FC236}">
                    <a16:creationId xmlns:a16="http://schemas.microsoft.com/office/drawing/2014/main" id="{A5402CD6-197B-CB9A-3969-7DD3F1199C46}"/>
                  </a:ext>
                </a:extLst>
              </p:cNvPr>
              <p:cNvSpPr/>
              <p:nvPr/>
            </p:nvSpPr>
            <p:spPr>
              <a:xfrm>
                <a:off x="1968245" y="5476494"/>
                <a:ext cx="609600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349250">
                    <a:moveTo>
                      <a:pt x="0" y="58165"/>
                    </a:moveTo>
                    <a:lnTo>
                      <a:pt x="4570" y="35522"/>
                    </a:lnTo>
                    <a:lnTo>
                      <a:pt x="17033" y="17033"/>
                    </a:lnTo>
                    <a:lnTo>
                      <a:pt x="35522" y="4570"/>
                    </a:lnTo>
                    <a:lnTo>
                      <a:pt x="58166" y="0"/>
                    </a:lnTo>
                    <a:lnTo>
                      <a:pt x="551434" y="0"/>
                    </a:lnTo>
                    <a:lnTo>
                      <a:pt x="574077" y="4570"/>
                    </a:lnTo>
                    <a:lnTo>
                      <a:pt x="592566" y="17033"/>
                    </a:lnTo>
                    <a:lnTo>
                      <a:pt x="605029" y="35522"/>
                    </a:lnTo>
                    <a:lnTo>
                      <a:pt x="609600" y="58165"/>
                    </a:lnTo>
                    <a:lnTo>
                      <a:pt x="609600" y="290829"/>
                    </a:lnTo>
                    <a:lnTo>
                      <a:pt x="605029" y="313473"/>
                    </a:lnTo>
                    <a:lnTo>
                      <a:pt x="592566" y="331962"/>
                    </a:lnTo>
                    <a:lnTo>
                      <a:pt x="574077" y="344425"/>
                    </a:lnTo>
                    <a:lnTo>
                      <a:pt x="551434" y="348995"/>
                    </a:lnTo>
                    <a:lnTo>
                      <a:pt x="58166" y="348995"/>
                    </a:lnTo>
                    <a:lnTo>
                      <a:pt x="35522" y="344425"/>
                    </a:lnTo>
                    <a:lnTo>
                      <a:pt x="17033" y="331962"/>
                    </a:lnTo>
                    <a:lnTo>
                      <a:pt x="4570" y="313473"/>
                    </a:lnTo>
                    <a:lnTo>
                      <a:pt x="0" y="290829"/>
                    </a:lnTo>
                    <a:lnTo>
                      <a:pt x="0" y="58165"/>
                    </a:lnTo>
                    <a:close/>
                  </a:path>
                </a:pathLst>
              </a:custGeom>
              <a:ln w="13716">
                <a:solidFill>
                  <a:srgbClr val="C0E3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2" name="object 36">
              <a:extLst>
                <a:ext uri="{FF2B5EF4-FFF2-40B4-BE49-F238E27FC236}">
                  <a16:creationId xmlns:a16="http://schemas.microsoft.com/office/drawing/2014/main" id="{252F3507-68CC-19AE-37D7-55D9B6AA37B2}"/>
                </a:ext>
              </a:extLst>
            </p:cNvPr>
            <p:cNvSpPr txBox="1"/>
            <p:nvPr/>
          </p:nvSpPr>
          <p:spPr>
            <a:xfrm>
              <a:off x="4030803" y="2448305"/>
              <a:ext cx="49212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30" dirty="0">
                  <a:solidFill>
                    <a:srgbClr val="003B70"/>
                  </a:solidFill>
                  <a:latin typeface="Calibri"/>
                  <a:cs typeface="Calibri"/>
                </a:rPr>
                <a:t>New</a:t>
              </a:r>
              <a:r>
                <a:rPr sz="800" spc="-45" dirty="0">
                  <a:solidFill>
                    <a:srgbClr val="003B70"/>
                  </a:solidFill>
                  <a:latin typeface="Calibri"/>
                  <a:cs typeface="Calibri"/>
                </a:rPr>
                <a:t> </a:t>
              </a:r>
              <a:r>
                <a:rPr sz="800" spc="50" dirty="0">
                  <a:solidFill>
                    <a:srgbClr val="003B70"/>
                  </a:solidFill>
                  <a:latin typeface="Calibri"/>
                  <a:cs typeface="Calibri"/>
                </a:rPr>
                <a:t>Code</a:t>
              </a:r>
              <a:endParaRPr sz="800" dirty="0">
                <a:latin typeface="Calibri"/>
                <a:cs typeface="Calibri"/>
              </a:endParaRPr>
            </a:p>
          </p:txBody>
        </p:sp>
        <p:grpSp>
          <p:nvGrpSpPr>
            <p:cNvPr id="83" name="object 37">
              <a:extLst>
                <a:ext uri="{FF2B5EF4-FFF2-40B4-BE49-F238E27FC236}">
                  <a16:creationId xmlns:a16="http://schemas.microsoft.com/office/drawing/2014/main" id="{D78C3EE7-EEF2-5796-0AB8-D319AC526FFF}"/>
                </a:ext>
              </a:extLst>
            </p:cNvPr>
            <p:cNvGrpSpPr/>
            <p:nvPr/>
          </p:nvGrpSpPr>
          <p:grpSpPr>
            <a:xfrm>
              <a:off x="3210892" y="2346198"/>
              <a:ext cx="2502535" cy="1165225"/>
              <a:chOff x="1206246" y="5467858"/>
              <a:chExt cx="2502535" cy="1165225"/>
            </a:xfrm>
          </p:grpSpPr>
          <p:sp>
            <p:nvSpPr>
              <p:cNvPr id="111" name="object 38">
                <a:extLst>
                  <a:ext uri="{FF2B5EF4-FFF2-40B4-BE49-F238E27FC236}">
                    <a16:creationId xmlns:a16="http://schemas.microsoft.com/office/drawing/2014/main" id="{5425F5EE-F5E1-15BE-6DE8-D4B175C77F73}"/>
                  </a:ext>
                </a:extLst>
              </p:cNvPr>
              <p:cNvSpPr/>
              <p:nvPr/>
            </p:nvSpPr>
            <p:spPr>
              <a:xfrm>
                <a:off x="1206246" y="5785103"/>
                <a:ext cx="2502535" cy="848360"/>
              </a:xfrm>
              <a:custGeom>
                <a:avLst/>
                <a:gdLst/>
                <a:ahLst/>
                <a:cxnLst/>
                <a:rect l="l" t="t" r="r" b="b"/>
                <a:pathLst>
                  <a:path w="2502535" h="848359">
                    <a:moveTo>
                      <a:pt x="38100" y="151003"/>
                    </a:moveTo>
                    <a:lnTo>
                      <a:pt x="25146" y="151003"/>
                    </a:lnTo>
                    <a:lnTo>
                      <a:pt x="25146" y="10668"/>
                    </a:lnTo>
                    <a:lnTo>
                      <a:pt x="12954" y="10668"/>
                    </a:lnTo>
                    <a:lnTo>
                      <a:pt x="12954" y="151003"/>
                    </a:lnTo>
                    <a:lnTo>
                      <a:pt x="0" y="151003"/>
                    </a:lnTo>
                    <a:lnTo>
                      <a:pt x="19050" y="189103"/>
                    </a:lnTo>
                    <a:lnTo>
                      <a:pt x="34925" y="157353"/>
                    </a:lnTo>
                    <a:lnTo>
                      <a:pt x="38100" y="151003"/>
                    </a:lnTo>
                    <a:close/>
                  </a:path>
                  <a:path w="2502535" h="848359">
                    <a:moveTo>
                      <a:pt x="1085088" y="804164"/>
                    </a:moveTo>
                    <a:lnTo>
                      <a:pt x="1072134" y="804164"/>
                    </a:lnTo>
                    <a:lnTo>
                      <a:pt x="1072134" y="44196"/>
                    </a:lnTo>
                    <a:lnTo>
                      <a:pt x="1059942" y="44196"/>
                    </a:lnTo>
                    <a:lnTo>
                      <a:pt x="1059942" y="804164"/>
                    </a:lnTo>
                    <a:lnTo>
                      <a:pt x="1046988" y="804164"/>
                    </a:lnTo>
                    <a:lnTo>
                      <a:pt x="1066038" y="842264"/>
                    </a:lnTo>
                    <a:lnTo>
                      <a:pt x="1081913" y="810514"/>
                    </a:lnTo>
                    <a:lnTo>
                      <a:pt x="1085088" y="804164"/>
                    </a:lnTo>
                    <a:close/>
                  </a:path>
                  <a:path w="2502535" h="848359">
                    <a:moveTo>
                      <a:pt x="1863852" y="809752"/>
                    </a:moveTo>
                    <a:lnTo>
                      <a:pt x="1850898" y="809752"/>
                    </a:lnTo>
                    <a:lnTo>
                      <a:pt x="1850898" y="10668"/>
                    </a:lnTo>
                    <a:lnTo>
                      <a:pt x="1838706" y="10668"/>
                    </a:lnTo>
                    <a:lnTo>
                      <a:pt x="1838706" y="809752"/>
                    </a:lnTo>
                    <a:lnTo>
                      <a:pt x="1825752" y="809752"/>
                    </a:lnTo>
                    <a:lnTo>
                      <a:pt x="1844802" y="847852"/>
                    </a:lnTo>
                    <a:lnTo>
                      <a:pt x="1860677" y="816102"/>
                    </a:lnTo>
                    <a:lnTo>
                      <a:pt x="1863852" y="809752"/>
                    </a:lnTo>
                    <a:close/>
                  </a:path>
                  <a:path w="2502535" h="848359">
                    <a:moveTo>
                      <a:pt x="2502408" y="799084"/>
                    </a:moveTo>
                    <a:lnTo>
                      <a:pt x="2489454" y="799084"/>
                    </a:lnTo>
                    <a:lnTo>
                      <a:pt x="2489454" y="0"/>
                    </a:lnTo>
                    <a:lnTo>
                      <a:pt x="2477262" y="0"/>
                    </a:lnTo>
                    <a:lnTo>
                      <a:pt x="2477262" y="799084"/>
                    </a:lnTo>
                    <a:lnTo>
                      <a:pt x="2464308" y="799084"/>
                    </a:lnTo>
                    <a:lnTo>
                      <a:pt x="2483358" y="837184"/>
                    </a:lnTo>
                    <a:lnTo>
                      <a:pt x="2499233" y="805434"/>
                    </a:lnTo>
                    <a:lnTo>
                      <a:pt x="2502408" y="79908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2" name="object 39">
                <a:extLst>
                  <a:ext uri="{FF2B5EF4-FFF2-40B4-BE49-F238E27FC236}">
                    <a16:creationId xmlns:a16="http://schemas.microsoft.com/office/drawing/2014/main" id="{23CFB07E-2F4E-1786-3186-A64780491189}"/>
                  </a:ext>
                </a:extLst>
              </p:cNvPr>
              <p:cNvSpPr/>
              <p:nvPr/>
            </p:nvSpPr>
            <p:spPr>
              <a:xfrm>
                <a:off x="2747772" y="5474208"/>
                <a:ext cx="609600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349250">
                    <a:moveTo>
                      <a:pt x="551433" y="0"/>
                    </a:moveTo>
                    <a:lnTo>
                      <a:pt x="58165" y="0"/>
                    </a:lnTo>
                    <a:lnTo>
                      <a:pt x="35522" y="4570"/>
                    </a:lnTo>
                    <a:lnTo>
                      <a:pt x="17033" y="17033"/>
                    </a:lnTo>
                    <a:lnTo>
                      <a:pt x="4570" y="35522"/>
                    </a:lnTo>
                    <a:lnTo>
                      <a:pt x="0" y="58165"/>
                    </a:lnTo>
                    <a:lnTo>
                      <a:pt x="0" y="290829"/>
                    </a:lnTo>
                    <a:lnTo>
                      <a:pt x="4570" y="313473"/>
                    </a:lnTo>
                    <a:lnTo>
                      <a:pt x="17033" y="331962"/>
                    </a:lnTo>
                    <a:lnTo>
                      <a:pt x="35522" y="344425"/>
                    </a:lnTo>
                    <a:lnTo>
                      <a:pt x="58165" y="348995"/>
                    </a:lnTo>
                    <a:lnTo>
                      <a:pt x="551433" y="348995"/>
                    </a:lnTo>
                    <a:lnTo>
                      <a:pt x="574077" y="344425"/>
                    </a:lnTo>
                    <a:lnTo>
                      <a:pt x="592566" y="331962"/>
                    </a:lnTo>
                    <a:lnTo>
                      <a:pt x="605029" y="313473"/>
                    </a:lnTo>
                    <a:lnTo>
                      <a:pt x="609600" y="290829"/>
                    </a:lnTo>
                    <a:lnTo>
                      <a:pt x="609600" y="58165"/>
                    </a:lnTo>
                    <a:lnTo>
                      <a:pt x="605029" y="35522"/>
                    </a:lnTo>
                    <a:lnTo>
                      <a:pt x="592566" y="17033"/>
                    </a:lnTo>
                    <a:lnTo>
                      <a:pt x="574077" y="4570"/>
                    </a:lnTo>
                    <a:lnTo>
                      <a:pt x="551433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3" name="object 40">
                <a:extLst>
                  <a:ext uri="{FF2B5EF4-FFF2-40B4-BE49-F238E27FC236}">
                    <a16:creationId xmlns:a16="http://schemas.microsoft.com/office/drawing/2014/main" id="{B001B609-68C0-6074-CE74-17FA201CEE7D}"/>
                  </a:ext>
                </a:extLst>
              </p:cNvPr>
              <p:cNvSpPr/>
              <p:nvPr/>
            </p:nvSpPr>
            <p:spPr>
              <a:xfrm>
                <a:off x="2747772" y="5474208"/>
                <a:ext cx="609600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349250">
                    <a:moveTo>
                      <a:pt x="0" y="58165"/>
                    </a:moveTo>
                    <a:lnTo>
                      <a:pt x="4570" y="35522"/>
                    </a:lnTo>
                    <a:lnTo>
                      <a:pt x="17033" y="17033"/>
                    </a:lnTo>
                    <a:lnTo>
                      <a:pt x="35522" y="4570"/>
                    </a:lnTo>
                    <a:lnTo>
                      <a:pt x="58165" y="0"/>
                    </a:lnTo>
                    <a:lnTo>
                      <a:pt x="551433" y="0"/>
                    </a:lnTo>
                    <a:lnTo>
                      <a:pt x="574077" y="4570"/>
                    </a:lnTo>
                    <a:lnTo>
                      <a:pt x="592566" y="17033"/>
                    </a:lnTo>
                    <a:lnTo>
                      <a:pt x="605029" y="35522"/>
                    </a:lnTo>
                    <a:lnTo>
                      <a:pt x="609600" y="58165"/>
                    </a:lnTo>
                    <a:lnTo>
                      <a:pt x="609600" y="290829"/>
                    </a:lnTo>
                    <a:lnTo>
                      <a:pt x="605029" y="313473"/>
                    </a:lnTo>
                    <a:lnTo>
                      <a:pt x="592566" y="331962"/>
                    </a:lnTo>
                    <a:lnTo>
                      <a:pt x="574077" y="344425"/>
                    </a:lnTo>
                    <a:lnTo>
                      <a:pt x="551433" y="348995"/>
                    </a:lnTo>
                    <a:lnTo>
                      <a:pt x="58165" y="348995"/>
                    </a:lnTo>
                    <a:lnTo>
                      <a:pt x="35522" y="344425"/>
                    </a:lnTo>
                    <a:lnTo>
                      <a:pt x="17033" y="331962"/>
                    </a:lnTo>
                    <a:lnTo>
                      <a:pt x="4570" y="313473"/>
                    </a:lnTo>
                    <a:lnTo>
                      <a:pt x="0" y="290829"/>
                    </a:lnTo>
                    <a:lnTo>
                      <a:pt x="0" y="58165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4" name="object 41">
              <a:extLst>
                <a:ext uri="{FF2B5EF4-FFF2-40B4-BE49-F238E27FC236}">
                  <a16:creationId xmlns:a16="http://schemas.microsoft.com/office/drawing/2014/main" id="{C8A29D05-A0C0-6FEC-31CD-1644EE7273B3}"/>
                </a:ext>
              </a:extLst>
            </p:cNvPr>
            <p:cNvSpPr txBox="1"/>
            <p:nvPr/>
          </p:nvSpPr>
          <p:spPr>
            <a:xfrm>
              <a:off x="4867734" y="2385822"/>
              <a:ext cx="379095" cy="26987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95885" marR="5080" indent="-83820">
                <a:lnSpc>
                  <a:spcPct val="100000"/>
                </a:lnSpc>
                <a:spcBef>
                  <a:spcPts val="105"/>
                </a:spcBef>
              </a:pPr>
              <a:r>
                <a:rPr sz="800" spc="60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800" spc="30" dirty="0">
                  <a:solidFill>
                    <a:srgbClr val="FFFFFF"/>
                  </a:solidFill>
                  <a:latin typeface="Calibri"/>
                  <a:cs typeface="Calibri"/>
                </a:rPr>
                <a:t>x</a:t>
              </a:r>
              <a:r>
                <a:rPr sz="800" spc="5" dirty="0">
                  <a:solidFill>
                    <a:srgbClr val="FFFFFF"/>
                  </a:solidFill>
                  <a:latin typeface="Calibri"/>
                  <a:cs typeface="Calibri"/>
                </a:rPr>
                <a:t>i</a:t>
              </a:r>
              <a:r>
                <a:rPr sz="800" spc="55" dirty="0">
                  <a:solidFill>
                    <a:srgbClr val="FFFFFF"/>
                  </a:solidFill>
                  <a:latin typeface="Calibri"/>
                  <a:cs typeface="Calibri"/>
                </a:rPr>
                <a:t>s</a:t>
              </a:r>
              <a:r>
                <a:rPr sz="800" spc="5" dirty="0">
                  <a:solidFill>
                    <a:srgbClr val="FFFFFF"/>
                  </a:solidFill>
                  <a:latin typeface="Calibri"/>
                  <a:cs typeface="Calibri"/>
                </a:rPr>
                <a:t>ti</a:t>
              </a:r>
              <a:r>
                <a:rPr sz="800" spc="40" dirty="0">
                  <a:solidFill>
                    <a:srgbClr val="FFFFFF"/>
                  </a:solidFill>
                  <a:latin typeface="Calibri"/>
                  <a:cs typeface="Calibri"/>
                </a:rPr>
                <a:t>ng  </a:t>
              </a:r>
              <a:r>
                <a:rPr sz="800" spc="75" dirty="0">
                  <a:solidFill>
                    <a:srgbClr val="FFFFFF"/>
                  </a:solidFill>
                  <a:latin typeface="Calibri"/>
                  <a:cs typeface="Calibri"/>
                </a:rPr>
                <a:t>C++</a:t>
              </a:r>
              <a:endParaRPr sz="800" dirty="0">
                <a:latin typeface="Calibri"/>
                <a:cs typeface="Calibri"/>
              </a:endParaRPr>
            </a:p>
          </p:txBody>
        </p:sp>
        <p:grpSp>
          <p:nvGrpSpPr>
            <p:cNvPr id="85" name="object 42">
              <a:extLst>
                <a:ext uri="{FF2B5EF4-FFF2-40B4-BE49-F238E27FC236}">
                  <a16:creationId xmlns:a16="http://schemas.microsoft.com/office/drawing/2014/main" id="{C4CDD4C0-6EB5-5A7E-FC8C-793E82F3AC11}"/>
                </a:ext>
              </a:extLst>
            </p:cNvPr>
            <p:cNvGrpSpPr/>
            <p:nvPr/>
          </p:nvGrpSpPr>
          <p:grpSpPr>
            <a:xfrm>
              <a:off x="3358720" y="2350769"/>
              <a:ext cx="2945765" cy="1955800"/>
              <a:chOff x="1354074" y="5472429"/>
              <a:chExt cx="2945765" cy="1955800"/>
            </a:xfrm>
          </p:grpSpPr>
          <p:sp>
            <p:nvSpPr>
              <p:cNvPr id="108" name="object 43">
                <a:extLst>
                  <a:ext uri="{FF2B5EF4-FFF2-40B4-BE49-F238E27FC236}">
                    <a16:creationId xmlns:a16="http://schemas.microsoft.com/office/drawing/2014/main" id="{588EF5EF-B14C-1584-CFAE-24DCD6552EC9}"/>
                  </a:ext>
                </a:extLst>
              </p:cNvPr>
              <p:cNvSpPr/>
              <p:nvPr/>
            </p:nvSpPr>
            <p:spPr>
              <a:xfrm>
                <a:off x="1354074" y="5785103"/>
                <a:ext cx="2811780" cy="1643380"/>
              </a:xfrm>
              <a:custGeom>
                <a:avLst/>
                <a:gdLst/>
                <a:ahLst/>
                <a:cxnLst/>
                <a:rect l="l" t="t" r="r" b="b"/>
                <a:pathLst>
                  <a:path w="2811779" h="1643379">
                    <a:moveTo>
                      <a:pt x="38100" y="1604772"/>
                    </a:moveTo>
                    <a:lnTo>
                      <a:pt x="25146" y="1604772"/>
                    </a:lnTo>
                    <a:lnTo>
                      <a:pt x="25146" y="1164336"/>
                    </a:lnTo>
                    <a:lnTo>
                      <a:pt x="12954" y="1164336"/>
                    </a:lnTo>
                    <a:lnTo>
                      <a:pt x="12954" y="1604772"/>
                    </a:lnTo>
                    <a:lnTo>
                      <a:pt x="0" y="1604772"/>
                    </a:lnTo>
                    <a:lnTo>
                      <a:pt x="19050" y="1642872"/>
                    </a:lnTo>
                    <a:lnTo>
                      <a:pt x="34925" y="1611122"/>
                    </a:lnTo>
                    <a:lnTo>
                      <a:pt x="38100" y="1604772"/>
                    </a:lnTo>
                    <a:close/>
                  </a:path>
                  <a:path w="2811779" h="1643379">
                    <a:moveTo>
                      <a:pt x="2811780" y="795782"/>
                    </a:moveTo>
                    <a:lnTo>
                      <a:pt x="2798826" y="795782"/>
                    </a:lnTo>
                    <a:lnTo>
                      <a:pt x="2798826" y="0"/>
                    </a:lnTo>
                    <a:lnTo>
                      <a:pt x="2786634" y="0"/>
                    </a:lnTo>
                    <a:lnTo>
                      <a:pt x="2786634" y="795782"/>
                    </a:lnTo>
                    <a:lnTo>
                      <a:pt x="2773680" y="795782"/>
                    </a:lnTo>
                    <a:lnTo>
                      <a:pt x="2792730" y="833882"/>
                    </a:lnTo>
                    <a:lnTo>
                      <a:pt x="2808605" y="802132"/>
                    </a:lnTo>
                    <a:lnTo>
                      <a:pt x="2811780" y="795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44">
                <a:extLst>
                  <a:ext uri="{FF2B5EF4-FFF2-40B4-BE49-F238E27FC236}">
                    <a16:creationId xmlns:a16="http://schemas.microsoft.com/office/drawing/2014/main" id="{04F681C4-4E88-3570-9449-507E2103DEC5}"/>
                  </a:ext>
                </a:extLst>
              </p:cNvPr>
              <p:cNvSpPr/>
              <p:nvPr/>
            </p:nvSpPr>
            <p:spPr>
              <a:xfrm>
                <a:off x="3528059" y="5478779"/>
                <a:ext cx="765175" cy="350520"/>
              </a:xfrm>
              <a:custGeom>
                <a:avLst/>
                <a:gdLst/>
                <a:ahLst/>
                <a:cxnLst/>
                <a:rect l="l" t="t" r="r" b="b"/>
                <a:pathLst>
                  <a:path w="765175" h="350520">
                    <a:moveTo>
                      <a:pt x="706627" y="0"/>
                    </a:moveTo>
                    <a:lnTo>
                      <a:pt x="58419" y="0"/>
                    </a:lnTo>
                    <a:lnTo>
                      <a:pt x="35683" y="4591"/>
                    </a:lnTo>
                    <a:lnTo>
                      <a:pt x="17113" y="17113"/>
                    </a:lnTo>
                    <a:lnTo>
                      <a:pt x="4591" y="35683"/>
                    </a:lnTo>
                    <a:lnTo>
                      <a:pt x="0" y="58420"/>
                    </a:lnTo>
                    <a:lnTo>
                      <a:pt x="0" y="292100"/>
                    </a:lnTo>
                    <a:lnTo>
                      <a:pt x="4591" y="314836"/>
                    </a:lnTo>
                    <a:lnTo>
                      <a:pt x="17113" y="333406"/>
                    </a:lnTo>
                    <a:lnTo>
                      <a:pt x="35683" y="345928"/>
                    </a:lnTo>
                    <a:lnTo>
                      <a:pt x="58419" y="350520"/>
                    </a:lnTo>
                    <a:lnTo>
                      <a:pt x="706627" y="350520"/>
                    </a:lnTo>
                    <a:lnTo>
                      <a:pt x="729364" y="345928"/>
                    </a:lnTo>
                    <a:lnTo>
                      <a:pt x="747934" y="333406"/>
                    </a:lnTo>
                    <a:lnTo>
                      <a:pt x="760456" y="314836"/>
                    </a:lnTo>
                    <a:lnTo>
                      <a:pt x="765048" y="292100"/>
                    </a:lnTo>
                    <a:lnTo>
                      <a:pt x="765048" y="58420"/>
                    </a:lnTo>
                    <a:lnTo>
                      <a:pt x="760456" y="35683"/>
                    </a:lnTo>
                    <a:lnTo>
                      <a:pt x="747934" y="17113"/>
                    </a:lnTo>
                    <a:lnTo>
                      <a:pt x="729364" y="4591"/>
                    </a:lnTo>
                    <a:lnTo>
                      <a:pt x="706627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45">
                <a:extLst>
                  <a:ext uri="{FF2B5EF4-FFF2-40B4-BE49-F238E27FC236}">
                    <a16:creationId xmlns:a16="http://schemas.microsoft.com/office/drawing/2014/main" id="{CD583A79-15BB-9D21-03B3-298AF3CD3F77}"/>
                  </a:ext>
                </a:extLst>
              </p:cNvPr>
              <p:cNvSpPr/>
              <p:nvPr/>
            </p:nvSpPr>
            <p:spPr>
              <a:xfrm>
                <a:off x="3528059" y="5478779"/>
                <a:ext cx="765175" cy="350520"/>
              </a:xfrm>
              <a:custGeom>
                <a:avLst/>
                <a:gdLst/>
                <a:ahLst/>
                <a:cxnLst/>
                <a:rect l="l" t="t" r="r" b="b"/>
                <a:pathLst>
                  <a:path w="765175" h="350520">
                    <a:moveTo>
                      <a:pt x="0" y="58420"/>
                    </a:moveTo>
                    <a:lnTo>
                      <a:pt x="4591" y="35683"/>
                    </a:lnTo>
                    <a:lnTo>
                      <a:pt x="17113" y="17113"/>
                    </a:lnTo>
                    <a:lnTo>
                      <a:pt x="35683" y="4591"/>
                    </a:lnTo>
                    <a:lnTo>
                      <a:pt x="58419" y="0"/>
                    </a:lnTo>
                    <a:lnTo>
                      <a:pt x="706627" y="0"/>
                    </a:lnTo>
                    <a:lnTo>
                      <a:pt x="729364" y="4591"/>
                    </a:lnTo>
                    <a:lnTo>
                      <a:pt x="747934" y="17113"/>
                    </a:lnTo>
                    <a:lnTo>
                      <a:pt x="760456" y="35683"/>
                    </a:lnTo>
                    <a:lnTo>
                      <a:pt x="765048" y="58420"/>
                    </a:lnTo>
                    <a:lnTo>
                      <a:pt x="765048" y="292100"/>
                    </a:lnTo>
                    <a:lnTo>
                      <a:pt x="760456" y="314836"/>
                    </a:lnTo>
                    <a:lnTo>
                      <a:pt x="747934" y="333406"/>
                    </a:lnTo>
                    <a:lnTo>
                      <a:pt x="729364" y="345928"/>
                    </a:lnTo>
                    <a:lnTo>
                      <a:pt x="706627" y="350520"/>
                    </a:lnTo>
                    <a:lnTo>
                      <a:pt x="58419" y="350520"/>
                    </a:lnTo>
                    <a:lnTo>
                      <a:pt x="35683" y="345928"/>
                    </a:lnTo>
                    <a:lnTo>
                      <a:pt x="17113" y="333406"/>
                    </a:lnTo>
                    <a:lnTo>
                      <a:pt x="4591" y="314836"/>
                    </a:lnTo>
                    <a:lnTo>
                      <a:pt x="0" y="292100"/>
                    </a:lnTo>
                    <a:lnTo>
                      <a:pt x="0" y="58420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6" name="object 46">
              <a:extLst>
                <a:ext uri="{FF2B5EF4-FFF2-40B4-BE49-F238E27FC236}">
                  <a16:creationId xmlns:a16="http://schemas.microsoft.com/office/drawing/2014/main" id="{1EA37F5A-9D8E-9B58-06C8-EF9B30A7E25F}"/>
                </a:ext>
              </a:extLst>
            </p:cNvPr>
            <p:cNvSpPr txBox="1"/>
            <p:nvPr/>
          </p:nvSpPr>
          <p:spPr>
            <a:xfrm>
              <a:off x="5565472" y="2411475"/>
              <a:ext cx="701040" cy="230504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20"/>
                </a:spcBef>
              </a:pPr>
              <a:r>
                <a:rPr sz="650" spc="40" dirty="0">
                  <a:solidFill>
                    <a:srgbClr val="FFFFFF"/>
                  </a:solidFill>
                  <a:latin typeface="Calibri"/>
                  <a:cs typeface="Calibri"/>
                </a:rPr>
                <a:t>Existing</a:t>
              </a:r>
              <a:r>
                <a:rPr sz="650" spc="-4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650" spc="40" dirty="0">
                  <a:solidFill>
                    <a:srgbClr val="FFFFFF"/>
                  </a:solidFill>
                  <a:latin typeface="Calibri"/>
                  <a:cs typeface="Calibri"/>
                </a:rPr>
                <a:t>OpenCL™</a:t>
              </a:r>
              <a:endParaRPr sz="650">
                <a:latin typeface="Calibri"/>
                <a:cs typeface="Calibri"/>
              </a:endParaRPr>
            </a:p>
            <a:p>
              <a:pPr algn="ctr">
                <a:lnSpc>
                  <a:spcPct val="100000"/>
                </a:lnSpc>
                <a:spcBef>
                  <a:spcPts val="25"/>
                </a:spcBef>
              </a:pPr>
              <a:r>
                <a:rPr sz="650" spc="40" dirty="0">
                  <a:solidFill>
                    <a:srgbClr val="FFFFFF"/>
                  </a:solidFill>
                  <a:latin typeface="Calibri"/>
                  <a:cs typeface="Calibri"/>
                </a:rPr>
                <a:t>Applications</a:t>
              </a:r>
              <a:endParaRPr sz="650">
                <a:latin typeface="Calibri"/>
                <a:cs typeface="Calibri"/>
              </a:endParaRPr>
            </a:p>
          </p:txBody>
        </p:sp>
        <p:grpSp>
          <p:nvGrpSpPr>
            <p:cNvPr id="87" name="object 47">
              <a:extLst>
                <a:ext uri="{FF2B5EF4-FFF2-40B4-BE49-F238E27FC236}">
                  <a16:creationId xmlns:a16="http://schemas.microsoft.com/office/drawing/2014/main" id="{B7967404-92C5-64CC-EE7B-3E1D2291E8A3}"/>
                </a:ext>
              </a:extLst>
            </p:cNvPr>
            <p:cNvGrpSpPr/>
            <p:nvPr/>
          </p:nvGrpSpPr>
          <p:grpSpPr>
            <a:xfrm>
              <a:off x="4180663" y="4309109"/>
              <a:ext cx="721360" cy="361950"/>
              <a:chOff x="2176017" y="7430769"/>
              <a:chExt cx="721360" cy="361950"/>
            </a:xfrm>
          </p:grpSpPr>
          <p:sp>
            <p:nvSpPr>
              <p:cNvPr id="106" name="object 48">
                <a:extLst>
                  <a:ext uri="{FF2B5EF4-FFF2-40B4-BE49-F238E27FC236}">
                    <a16:creationId xmlns:a16="http://schemas.microsoft.com/office/drawing/2014/main" id="{B4082D1C-7337-D002-FC5C-FCD95CF22F75}"/>
                  </a:ext>
                </a:extLst>
              </p:cNvPr>
              <p:cNvSpPr/>
              <p:nvPr/>
            </p:nvSpPr>
            <p:spPr>
              <a:xfrm>
                <a:off x="2182367" y="7437119"/>
                <a:ext cx="708660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708660" h="349250">
                    <a:moveTo>
                      <a:pt x="650494" y="0"/>
                    </a:moveTo>
                    <a:lnTo>
                      <a:pt x="58165" y="0"/>
                    </a:lnTo>
                    <a:lnTo>
                      <a:pt x="35522" y="4570"/>
                    </a:lnTo>
                    <a:lnTo>
                      <a:pt x="17033" y="17033"/>
                    </a:lnTo>
                    <a:lnTo>
                      <a:pt x="4570" y="35522"/>
                    </a:lnTo>
                    <a:lnTo>
                      <a:pt x="0" y="58165"/>
                    </a:lnTo>
                    <a:lnTo>
                      <a:pt x="0" y="290829"/>
                    </a:lnTo>
                    <a:lnTo>
                      <a:pt x="4570" y="313473"/>
                    </a:lnTo>
                    <a:lnTo>
                      <a:pt x="17033" y="331962"/>
                    </a:lnTo>
                    <a:lnTo>
                      <a:pt x="35522" y="344425"/>
                    </a:lnTo>
                    <a:lnTo>
                      <a:pt x="58165" y="348995"/>
                    </a:lnTo>
                    <a:lnTo>
                      <a:pt x="650494" y="348995"/>
                    </a:lnTo>
                    <a:lnTo>
                      <a:pt x="673137" y="344425"/>
                    </a:lnTo>
                    <a:lnTo>
                      <a:pt x="691626" y="331962"/>
                    </a:lnTo>
                    <a:lnTo>
                      <a:pt x="704089" y="313473"/>
                    </a:lnTo>
                    <a:lnTo>
                      <a:pt x="708659" y="290829"/>
                    </a:lnTo>
                    <a:lnTo>
                      <a:pt x="708659" y="58165"/>
                    </a:lnTo>
                    <a:lnTo>
                      <a:pt x="704089" y="35522"/>
                    </a:lnTo>
                    <a:lnTo>
                      <a:pt x="691626" y="17033"/>
                    </a:lnTo>
                    <a:lnTo>
                      <a:pt x="673137" y="4570"/>
                    </a:lnTo>
                    <a:lnTo>
                      <a:pt x="650494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49">
                <a:extLst>
                  <a:ext uri="{FF2B5EF4-FFF2-40B4-BE49-F238E27FC236}">
                    <a16:creationId xmlns:a16="http://schemas.microsoft.com/office/drawing/2014/main" id="{B40755BC-209D-EE7F-1E20-36E9375977C8}"/>
                  </a:ext>
                </a:extLst>
              </p:cNvPr>
              <p:cNvSpPr/>
              <p:nvPr/>
            </p:nvSpPr>
            <p:spPr>
              <a:xfrm>
                <a:off x="2182367" y="7437119"/>
                <a:ext cx="708660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708660" h="349250">
                    <a:moveTo>
                      <a:pt x="0" y="58165"/>
                    </a:moveTo>
                    <a:lnTo>
                      <a:pt x="4570" y="35522"/>
                    </a:lnTo>
                    <a:lnTo>
                      <a:pt x="17033" y="17033"/>
                    </a:lnTo>
                    <a:lnTo>
                      <a:pt x="35522" y="4570"/>
                    </a:lnTo>
                    <a:lnTo>
                      <a:pt x="58165" y="0"/>
                    </a:lnTo>
                    <a:lnTo>
                      <a:pt x="650494" y="0"/>
                    </a:lnTo>
                    <a:lnTo>
                      <a:pt x="673137" y="4570"/>
                    </a:lnTo>
                    <a:lnTo>
                      <a:pt x="691626" y="17033"/>
                    </a:lnTo>
                    <a:lnTo>
                      <a:pt x="704089" y="35522"/>
                    </a:lnTo>
                    <a:lnTo>
                      <a:pt x="708659" y="58165"/>
                    </a:lnTo>
                    <a:lnTo>
                      <a:pt x="708659" y="290829"/>
                    </a:lnTo>
                    <a:lnTo>
                      <a:pt x="704089" y="313473"/>
                    </a:lnTo>
                    <a:lnTo>
                      <a:pt x="691626" y="331962"/>
                    </a:lnTo>
                    <a:lnTo>
                      <a:pt x="673137" y="344425"/>
                    </a:lnTo>
                    <a:lnTo>
                      <a:pt x="650494" y="348995"/>
                    </a:lnTo>
                    <a:lnTo>
                      <a:pt x="58165" y="348995"/>
                    </a:lnTo>
                    <a:lnTo>
                      <a:pt x="35522" y="344425"/>
                    </a:lnTo>
                    <a:lnTo>
                      <a:pt x="17033" y="331962"/>
                    </a:lnTo>
                    <a:lnTo>
                      <a:pt x="4570" y="313473"/>
                    </a:lnTo>
                    <a:lnTo>
                      <a:pt x="0" y="290829"/>
                    </a:lnTo>
                    <a:lnTo>
                      <a:pt x="0" y="58165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8" name="object 50">
              <a:extLst>
                <a:ext uri="{FF2B5EF4-FFF2-40B4-BE49-F238E27FC236}">
                  <a16:creationId xmlns:a16="http://schemas.microsoft.com/office/drawing/2014/main" id="{61147EBD-48B4-3DED-252D-4684993DC81F}"/>
                </a:ext>
              </a:extLst>
            </p:cNvPr>
            <p:cNvSpPr txBox="1"/>
            <p:nvPr/>
          </p:nvSpPr>
          <p:spPr>
            <a:xfrm>
              <a:off x="4231591" y="4348734"/>
              <a:ext cx="62166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9539" marR="5080" indent="-117475">
                <a:lnSpc>
                  <a:spcPct val="100000"/>
                </a:lnSpc>
                <a:spcBef>
                  <a:spcPts val="100"/>
                </a:spcBef>
              </a:pPr>
              <a:r>
                <a:rPr sz="800" spc="80" dirty="0">
                  <a:solidFill>
                    <a:srgbClr val="FFFFFF"/>
                  </a:solidFill>
                  <a:latin typeface="Calibri"/>
                  <a:cs typeface="Calibri"/>
                </a:rPr>
                <a:t>O</a:t>
              </a:r>
              <a:r>
                <a:rPr sz="800" spc="55" dirty="0">
                  <a:solidFill>
                    <a:srgbClr val="FFFFFF"/>
                  </a:solidFill>
                  <a:latin typeface="Calibri"/>
                  <a:cs typeface="Calibri"/>
                </a:rPr>
                <a:t>p</a:t>
              </a:r>
              <a:r>
                <a:rPr sz="800" spc="5" dirty="0">
                  <a:solidFill>
                    <a:srgbClr val="FFFFFF"/>
                  </a:solidFill>
                  <a:latin typeface="Calibri"/>
                  <a:cs typeface="Calibri"/>
                </a:rPr>
                <a:t>ti</a:t>
              </a:r>
              <a:r>
                <a:rPr sz="800" spc="60" dirty="0">
                  <a:solidFill>
                    <a:srgbClr val="FFFFFF"/>
                  </a:solidFill>
                  <a:latin typeface="Calibri"/>
                  <a:cs typeface="Calibri"/>
                </a:rPr>
                <a:t>m</a:t>
              </a:r>
              <a:r>
                <a:rPr sz="800" spc="5" dirty="0">
                  <a:solidFill>
                    <a:srgbClr val="FFFFFF"/>
                  </a:solidFill>
                  <a:latin typeface="Calibri"/>
                  <a:cs typeface="Calibri"/>
                </a:rPr>
                <a:t>i</a:t>
              </a:r>
              <a:r>
                <a:rPr sz="800" spc="75" dirty="0">
                  <a:solidFill>
                    <a:srgbClr val="FFFFFF"/>
                  </a:solidFill>
                  <a:latin typeface="Calibri"/>
                  <a:cs typeface="Calibri"/>
                </a:rPr>
                <a:t>z</a:t>
              </a:r>
              <a:r>
                <a:rPr sz="800" spc="30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r>
                <a:rPr sz="800" spc="5" dirty="0">
                  <a:solidFill>
                    <a:srgbClr val="FFFFFF"/>
                  </a:solidFill>
                  <a:latin typeface="Calibri"/>
                  <a:cs typeface="Calibri"/>
                </a:rPr>
                <a:t>ti</a:t>
              </a:r>
              <a:r>
                <a:rPr sz="800" spc="50" dirty="0">
                  <a:solidFill>
                    <a:srgbClr val="FFFFFF"/>
                  </a:solidFill>
                  <a:latin typeface="Calibri"/>
                  <a:cs typeface="Calibri"/>
                </a:rPr>
                <a:t>o</a:t>
              </a:r>
              <a:r>
                <a:rPr sz="800" spc="30" dirty="0">
                  <a:solidFill>
                    <a:srgbClr val="FFFFFF"/>
                  </a:solidFill>
                  <a:latin typeface="Calibri"/>
                  <a:cs typeface="Calibri"/>
                </a:rPr>
                <a:t>n  </a:t>
              </a:r>
              <a:r>
                <a:rPr sz="800" spc="40" dirty="0">
                  <a:solidFill>
                    <a:srgbClr val="FFFFFF"/>
                  </a:solidFill>
                  <a:latin typeface="Calibri"/>
                  <a:cs typeface="Calibri"/>
                </a:rPr>
                <a:t>Reports</a:t>
              </a:r>
              <a:endParaRPr sz="800">
                <a:latin typeface="Calibri"/>
                <a:cs typeface="Calibri"/>
              </a:endParaRPr>
            </a:p>
          </p:txBody>
        </p:sp>
        <p:grpSp>
          <p:nvGrpSpPr>
            <p:cNvPr id="89" name="object 51">
              <a:extLst>
                <a:ext uri="{FF2B5EF4-FFF2-40B4-BE49-F238E27FC236}">
                  <a16:creationId xmlns:a16="http://schemas.microsoft.com/office/drawing/2014/main" id="{10AB39E2-23D8-2FB6-83BF-65A2F9EBC403}"/>
                </a:ext>
              </a:extLst>
            </p:cNvPr>
            <p:cNvGrpSpPr/>
            <p:nvPr/>
          </p:nvGrpSpPr>
          <p:grpSpPr>
            <a:xfrm>
              <a:off x="3164156" y="4309109"/>
              <a:ext cx="721360" cy="361950"/>
              <a:chOff x="1159510" y="7430769"/>
              <a:chExt cx="721360" cy="361950"/>
            </a:xfrm>
          </p:grpSpPr>
          <p:sp>
            <p:nvSpPr>
              <p:cNvPr id="104" name="object 52">
                <a:extLst>
                  <a:ext uri="{FF2B5EF4-FFF2-40B4-BE49-F238E27FC236}">
                    <a16:creationId xmlns:a16="http://schemas.microsoft.com/office/drawing/2014/main" id="{0ED0DE5C-1CF1-9444-DE9A-7F7FDC857753}"/>
                  </a:ext>
                </a:extLst>
              </p:cNvPr>
              <p:cNvSpPr/>
              <p:nvPr/>
            </p:nvSpPr>
            <p:spPr>
              <a:xfrm>
                <a:off x="1165860" y="7437119"/>
                <a:ext cx="708660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708660" h="349250">
                    <a:moveTo>
                      <a:pt x="650494" y="0"/>
                    </a:moveTo>
                    <a:lnTo>
                      <a:pt x="58165" y="0"/>
                    </a:lnTo>
                    <a:lnTo>
                      <a:pt x="35527" y="4570"/>
                    </a:lnTo>
                    <a:lnTo>
                      <a:pt x="17038" y="17033"/>
                    </a:lnTo>
                    <a:lnTo>
                      <a:pt x="4571" y="35522"/>
                    </a:lnTo>
                    <a:lnTo>
                      <a:pt x="0" y="58165"/>
                    </a:lnTo>
                    <a:lnTo>
                      <a:pt x="0" y="290829"/>
                    </a:lnTo>
                    <a:lnTo>
                      <a:pt x="4571" y="313473"/>
                    </a:lnTo>
                    <a:lnTo>
                      <a:pt x="17038" y="331962"/>
                    </a:lnTo>
                    <a:lnTo>
                      <a:pt x="35527" y="344425"/>
                    </a:lnTo>
                    <a:lnTo>
                      <a:pt x="58165" y="348995"/>
                    </a:lnTo>
                    <a:lnTo>
                      <a:pt x="650494" y="348995"/>
                    </a:lnTo>
                    <a:lnTo>
                      <a:pt x="673137" y="344425"/>
                    </a:lnTo>
                    <a:lnTo>
                      <a:pt x="691626" y="331962"/>
                    </a:lnTo>
                    <a:lnTo>
                      <a:pt x="704089" y="313473"/>
                    </a:lnTo>
                    <a:lnTo>
                      <a:pt x="708660" y="290829"/>
                    </a:lnTo>
                    <a:lnTo>
                      <a:pt x="708660" y="58165"/>
                    </a:lnTo>
                    <a:lnTo>
                      <a:pt x="704089" y="35522"/>
                    </a:lnTo>
                    <a:lnTo>
                      <a:pt x="691626" y="17033"/>
                    </a:lnTo>
                    <a:lnTo>
                      <a:pt x="673137" y="4570"/>
                    </a:lnTo>
                    <a:lnTo>
                      <a:pt x="650494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53">
                <a:extLst>
                  <a:ext uri="{FF2B5EF4-FFF2-40B4-BE49-F238E27FC236}">
                    <a16:creationId xmlns:a16="http://schemas.microsoft.com/office/drawing/2014/main" id="{FFF4C6B1-B508-9831-A24A-8B73F3EC2E78}"/>
                  </a:ext>
                </a:extLst>
              </p:cNvPr>
              <p:cNvSpPr/>
              <p:nvPr/>
            </p:nvSpPr>
            <p:spPr>
              <a:xfrm>
                <a:off x="1165860" y="7437119"/>
                <a:ext cx="708660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708660" h="349250">
                    <a:moveTo>
                      <a:pt x="0" y="58165"/>
                    </a:moveTo>
                    <a:lnTo>
                      <a:pt x="4571" y="35522"/>
                    </a:lnTo>
                    <a:lnTo>
                      <a:pt x="17038" y="17033"/>
                    </a:lnTo>
                    <a:lnTo>
                      <a:pt x="35527" y="4570"/>
                    </a:lnTo>
                    <a:lnTo>
                      <a:pt x="58165" y="0"/>
                    </a:lnTo>
                    <a:lnTo>
                      <a:pt x="650494" y="0"/>
                    </a:lnTo>
                    <a:lnTo>
                      <a:pt x="673137" y="4570"/>
                    </a:lnTo>
                    <a:lnTo>
                      <a:pt x="691626" y="17033"/>
                    </a:lnTo>
                    <a:lnTo>
                      <a:pt x="704089" y="35522"/>
                    </a:lnTo>
                    <a:lnTo>
                      <a:pt x="708660" y="58165"/>
                    </a:lnTo>
                    <a:lnTo>
                      <a:pt x="708660" y="290829"/>
                    </a:lnTo>
                    <a:lnTo>
                      <a:pt x="704089" y="313473"/>
                    </a:lnTo>
                    <a:lnTo>
                      <a:pt x="691626" y="331962"/>
                    </a:lnTo>
                    <a:lnTo>
                      <a:pt x="673137" y="344425"/>
                    </a:lnTo>
                    <a:lnTo>
                      <a:pt x="650494" y="348995"/>
                    </a:lnTo>
                    <a:lnTo>
                      <a:pt x="58165" y="348995"/>
                    </a:lnTo>
                    <a:lnTo>
                      <a:pt x="35527" y="344425"/>
                    </a:lnTo>
                    <a:lnTo>
                      <a:pt x="17038" y="331962"/>
                    </a:lnTo>
                    <a:lnTo>
                      <a:pt x="4571" y="313473"/>
                    </a:lnTo>
                    <a:lnTo>
                      <a:pt x="0" y="290829"/>
                    </a:lnTo>
                    <a:lnTo>
                      <a:pt x="0" y="58165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0" name="object 54">
              <a:extLst>
                <a:ext uri="{FF2B5EF4-FFF2-40B4-BE49-F238E27FC236}">
                  <a16:creationId xmlns:a16="http://schemas.microsoft.com/office/drawing/2014/main" id="{0735808B-513F-07F1-FFB7-42ED4B772A3B}"/>
                </a:ext>
              </a:extLst>
            </p:cNvPr>
            <p:cNvSpPr txBox="1"/>
            <p:nvPr/>
          </p:nvSpPr>
          <p:spPr>
            <a:xfrm>
              <a:off x="3277567" y="4410074"/>
              <a:ext cx="49530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60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800" spc="55" dirty="0">
                  <a:solidFill>
                    <a:srgbClr val="FFFFFF"/>
                  </a:solidFill>
                  <a:latin typeface="Calibri"/>
                  <a:cs typeface="Calibri"/>
                </a:rPr>
                <a:t>mu</a:t>
              </a:r>
              <a:r>
                <a:rPr sz="800" spc="35" dirty="0">
                  <a:solidFill>
                    <a:srgbClr val="FFFFFF"/>
                  </a:solidFill>
                  <a:latin typeface="Calibri"/>
                  <a:cs typeface="Calibri"/>
                </a:rPr>
                <a:t>l</a:t>
              </a:r>
              <a:r>
                <a:rPr sz="800" spc="30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r>
                <a:rPr sz="800" spc="5" dirty="0">
                  <a:solidFill>
                    <a:srgbClr val="FFFFFF"/>
                  </a:solidFill>
                  <a:latin typeface="Calibri"/>
                  <a:cs typeface="Calibri"/>
                </a:rPr>
                <a:t>ti</a:t>
              </a:r>
              <a:r>
                <a:rPr sz="800" spc="50" dirty="0">
                  <a:solidFill>
                    <a:srgbClr val="FFFFFF"/>
                  </a:solidFill>
                  <a:latin typeface="Calibri"/>
                  <a:cs typeface="Calibri"/>
                </a:rPr>
                <a:t>on</a:t>
              </a:r>
              <a:endParaRPr sz="800">
                <a:latin typeface="Calibri"/>
                <a:cs typeface="Calibri"/>
              </a:endParaRPr>
            </a:p>
          </p:txBody>
        </p:sp>
        <p:grpSp>
          <p:nvGrpSpPr>
            <p:cNvPr id="91" name="object 55">
              <a:extLst>
                <a:ext uri="{FF2B5EF4-FFF2-40B4-BE49-F238E27FC236}">
                  <a16:creationId xmlns:a16="http://schemas.microsoft.com/office/drawing/2014/main" id="{5B5EC5F4-445D-B1CB-9BD0-038807635F38}"/>
                </a:ext>
              </a:extLst>
            </p:cNvPr>
            <p:cNvGrpSpPr/>
            <p:nvPr/>
          </p:nvGrpSpPr>
          <p:grpSpPr>
            <a:xfrm>
              <a:off x="3040712" y="3505961"/>
              <a:ext cx="2824480" cy="347980"/>
              <a:chOff x="1036066" y="6627621"/>
              <a:chExt cx="2824480" cy="347980"/>
            </a:xfrm>
          </p:grpSpPr>
          <p:sp>
            <p:nvSpPr>
              <p:cNvPr id="102" name="object 56">
                <a:extLst>
                  <a:ext uri="{FF2B5EF4-FFF2-40B4-BE49-F238E27FC236}">
                    <a16:creationId xmlns:a16="http://schemas.microsoft.com/office/drawing/2014/main" id="{06FB29BE-9793-FED6-809C-AACE59EBBD15}"/>
                  </a:ext>
                </a:extLst>
              </p:cNvPr>
              <p:cNvSpPr/>
              <p:nvPr/>
            </p:nvSpPr>
            <p:spPr>
              <a:xfrm>
                <a:off x="1042416" y="6633971"/>
                <a:ext cx="28117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2811779" h="335279">
                    <a:moveTo>
                      <a:pt x="2755900" y="0"/>
                    </a:moveTo>
                    <a:lnTo>
                      <a:pt x="55880" y="0"/>
                    </a:lnTo>
                    <a:lnTo>
                      <a:pt x="34129" y="4391"/>
                    </a:lnTo>
                    <a:lnTo>
                      <a:pt x="16367" y="16367"/>
                    </a:lnTo>
                    <a:lnTo>
                      <a:pt x="4391" y="34129"/>
                    </a:lnTo>
                    <a:lnTo>
                      <a:pt x="0" y="55879"/>
                    </a:lnTo>
                    <a:lnTo>
                      <a:pt x="0" y="279400"/>
                    </a:lnTo>
                    <a:lnTo>
                      <a:pt x="4391" y="301150"/>
                    </a:lnTo>
                    <a:lnTo>
                      <a:pt x="16367" y="318912"/>
                    </a:lnTo>
                    <a:lnTo>
                      <a:pt x="34129" y="330888"/>
                    </a:lnTo>
                    <a:lnTo>
                      <a:pt x="55880" y="335279"/>
                    </a:lnTo>
                    <a:lnTo>
                      <a:pt x="2755900" y="335279"/>
                    </a:lnTo>
                    <a:lnTo>
                      <a:pt x="2777650" y="330888"/>
                    </a:lnTo>
                    <a:lnTo>
                      <a:pt x="2795412" y="318912"/>
                    </a:lnTo>
                    <a:lnTo>
                      <a:pt x="2807388" y="301150"/>
                    </a:lnTo>
                    <a:lnTo>
                      <a:pt x="2811780" y="279400"/>
                    </a:lnTo>
                    <a:lnTo>
                      <a:pt x="2811780" y="55879"/>
                    </a:lnTo>
                    <a:lnTo>
                      <a:pt x="2807388" y="34129"/>
                    </a:lnTo>
                    <a:lnTo>
                      <a:pt x="2795412" y="16367"/>
                    </a:lnTo>
                    <a:lnTo>
                      <a:pt x="2777650" y="4391"/>
                    </a:lnTo>
                    <a:lnTo>
                      <a:pt x="2755900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" name="object 57">
                <a:extLst>
                  <a:ext uri="{FF2B5EF4-FFF2-40B4-BE49-F238E27FC236}">
                    <a16:creationId xmlns:a16="http://schemas.microsoft.com/office/drawing/2014/main" id="{0CEE037E-051C-BA33-7CB2-8D009CB61274}"/>
                  </a:ext>
                </a:extLst>
              </p:cNvPr>
              <p:cNvSpPr/>
              <p:nvPr/>
            </p:nvSpPr>
            <p:spPr>
              <a:xfrm>
                <a:off x="1042416" y="6633971"/>
                <a:ext cx="28117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2811779" h="335279">
                    <a:moveTo>
                      <a:pt x="0" y="55879"/>
                    </a:moveTo>
                    <a:lnTo>
                      <a:pt x="4391" y="34129"/>
                    </a:lnTo>
                    <a:lnTo>
                      <a:pt x="16367" y="16367"/>
                    </a:lnTo>
                    <a:lnTo>
                      <a:pt x="34129" y="4391"/>
                    </a:lnTo>
                    <a:lnTo>
                      <a:pt x="55880" y="0"/>
                    </a:lnTo>
                    <a:lnTo>
                      <a:pt x="2755900" y="0"/>
                    </a:lnTo>
                    <a:lnTo>
                      <a:pt x="2777650" y="4391"/>
                    </a:lnTo>
                    <a:lnTo>
                      <a:pt x="2795412" y="16367"/>
                    </a:lnTo>
                    <a:lnTo>
                      <a:pt x="2807388" y="34129"/>
                    </a:lnTo>
                    <a:lnTo>
                      <a:pt x="2811780" y="55879"/>
                    </a:lnTo>
                    <a:lnTo>
                      <a:pt x="2811780" y="279400"/>
                    </a:lnTo>
                    <a:lnTo>
                      <a:pt x="2807388" y="301150"/>
                    </a:lnTo>
                    <a:lnTo>
                      <a:pt x="2795412" y="318912"/>
                    </a:lnTo>
                    <a:lnTo>
                      <a:pt x="2777650" y="330888"/>
                    </a:lnTo>
                    <a:lnTo>
                      <a:pt x="2755900" y="335279"/>
                    </a:lnTo>
                    <a:lnTo>
                      <a:pt x="55880" y="335279"/>
                    </a:lnTo>
                    <a:lnTo>
                      <a:pt x="34129" y="330888"/>
                    </a:lnTo>
                    <a:lnTo>
                      <a:pt x="16367" y="318912"/>
                    </a:lnTo>
                    <a:lnTo>
                      <a:pt x="4391" y="301150"/>
                    </a:lnTo>
                    <a:lnTo>
                      <a:pt x="0" y="279400"/>
                    </a:lnTo>
                    <a:lnTo>
                      <a:pt x="0" y="55879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2" name="object 58">
              <a:extLst>
                <a:ext uri="{FF2B5EF4-FFF2-40B4-BE49-F238E27FC236}">
                  <a16:creationId xmlns:a16="http://schemas.microsoft.com/office/drawing/2014/main" id="{BCF8AD5B-490A-263F-43C5-D364E5B56A6F}"/>
                </a:ext>
              </a:extLst>
            </p:cNvPr>
            <p:cNvSpPr txBox="1"/>
            <p:nvPr/>
          </p:nvSpPr>
          <p:spPr>
            <a:xfrm>
              <a:off x="3061341" y="3599307"/>
              <a:ext cx="278384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800" spc="30" dirty="0">
                  <a:solidFill>
                    <a:srgbClr val="FFFFFF"/>
                  </a:solidFill>
                  <a:latin typeface="Calibri"/>
                  <a:cs typeface="Calibri"/>
                </a:rPr>
                <a:t>Data </a:t>
              </a:r>
              <a:r>
                <a:rPr sz="800" spc="35" dirty="0">
                  <a:solidFill>
                    <a:srgbClr val="FFFFFF"/>
                  </a:solidFill>
                  <a:latin typeface="Calibri"/>
                  <a:cs typeface="Calibri"/>
                </a:rPr>
                <a:t>Parallel</a:t>
              </a:r>
              <a:r>
                <a:rPr sz="800" spc="-6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800" spc="75" dirty="0">
                  <a:solidFill>
                    <a:srgbClr val="FFFFFF"/>
                  </a:solidFill>
                  <a:latin typeface="Calibri"/>
                  <a:cs typeface="Calibri"/>
                </a:rPr>
                <a:t>C++</a:t>
              </a:r>
              <a:endParaRPr sz="800">
                <a:latin typeface="Calibri"/>
                <a:cs typeface="Calibri"/>
              </a:endParaRPr>
            </a:p>
          </p:txBody>
        </p:sp>
        <p:grpSp>
          <p:nvGrpSpPr>
            <p:cNvPr id="93" name="object 59">
              <a:extLst>
                <a:ext uri="{FF2B5EF4-FFF2-40B4-BE49-F238E27FC236}">
                  <a16:creationId xmlns:a16="http://schemas.microsoft.com/office/drawing/2014/main" id="{47D66B93-9C0C-0CED-ED23-A94398DF36F5}"/>
                </a:ext>
              </a:extLst>
            </p:cNvPr>
            <p:cNvGrpSpPr/>
            <p:nvPr/>
          </p:nvGrpSpPr>
          <p:grpSpPr>
            <a:xfrm>
              <a:off x="5969840" y="3490721"/>
              <a:ext cx="845185" cy="363220"/>
              <a:chOff x="3965194" y="6612381"/>
              <a:chExt cx="845185" cy="363220"/>
            </a:xfrm>
          </p:grpSpPr>
          <p:sp>
            <p:nvSpPr>
              <p:cNvPr id="100" name="object 60">
                <a:extLst>
                  <a:ext uri="{FF2B5EF4-FFF2-40B4-BE49-F238E27FC236}">
                    <a16:creationId xmlns:a16="http://schemas.microsoft.com/office/drawing/2014/main" id="{A45C66A8-13DD-664B-7039-8EA927F8F8C9}"/>
                  </a:ext>
                </a:extLst>
              </p:cNvPr>
              <p:cNvSpPr/>
              <p:nvPr/>
            </p:nvSpPr>
            <p:spPr>
              <a:xfrm>
                <a:off x="3971544" y="6618731"/>
                <a:ext cx="832485" cy="350520"/>
              </a:xfrm>
              <a:custGeom>
                <a:avLst/>
                <a:gdLst/>
                <a:ahLst/>
                <a:cxnLst/>
                <a:rect l="l" t="t" r="r" b="b"/>
                <a:pathLst>
                  <a:path w="832485" h="350520">
                    <a:moveTo>
                      <a:pt x="773683" y="0"/>
                    </a:moveTo>
                    <a:lnTo>
                      <a:pt x="58419" y="0"/>
                    </a:lnTo>
                    <a:lnTo>
                      <a:pt x="35683" y="4591"/>
                    </a:lnTo>
                    <a:lnTo>
                      <a:pt x="17113" y="17113"/>
                    </a:lnTo>
                    <a:lnTo>
                      <a:pt x="4591" y="35683"/>
                    </a:lnTo>
                    <a:lnTo>
                      <a:pt x="0" y="58420"/>
                    </a:lnTo>
                    <a:lnTo>
                      <a:pt x="0" y="292100"/>
                    </a:lnTo>
                    <a:lnTo>
                      <a:pt x="4591" y="314836"/>
                    </a:lnTo>
                    <a:lnTo>
                      <a:pt x="17113" y="333406"/>
                    </a:lnTo>
                    <a:lnTo>
                      <a:pt x="35683" y="345928"/>
                    </a:lnTo>
                    <a:lnTo>
                      <a:pt x="58419" y="350520"/>
                    </a:lnTo>
                    <a:lnTo>
                      <a:pt x="773683" y="350520"/>
                    </a:lnTo>
                    <a:lnTo>
                      <a:pt x="796420" y="345928"/>
                    </a:lnTo>
                    <a:lnTo>
                      <a:pt x="814990" y="333406"/>
                    </a:lnTo>
                    <a:lnTo>
                      <a:pt x="827512" y="314836"/>
                    </a:lnTo>
                    <a:lnTo>
                      <a:pt x="832103" y="292100"/>
                    </a:lnTo>
                    <a:lnTo>
                      <a:pt x="832103" y="58420"/>
                    </a:lnTo>
                    <a:lnTo>
                      <a:pt x="827512" y="35683"/>
                    </a:lnTo>
                    <a:lnTo>
                      <a:pt x="814990" y="17113"/>
                    </a:lnTo>
                    <a:lnTo>
                      <a:pt x="796420" y="4591"/>
                    </a:lnTo>
                    <a:lnTo>
                      <a:pt x="773683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61">
                <a:extLst>
                  <a:ext uri="{FF2B5EF4-FFF2-40B4-BE49-F238E27FC236}">
                    <a16:creationId xmlns:a16="http://schemas.microsoft.com/office/drawing/2014/main" id="{3B3FAAE6-93A3-F6AC-6BC6-2A10F053D6E3}"/>
                  </a:ext>
                </a:extLst>
              </p:cNvPr>
              <p:cNvSpPr/>
              <p:nvPr/>
            </p:nvSpPr>
            <p:spPr>
              <a:xfrm>
                <a:off x="3971544" y="6618731"/>
                <a:ext cx="832485" cy="350520"/>
              </a:xfrm>
              <a:custGeom>
                <a:avLst/>
                <a:gdLst/>
                <a:ahLst/>
                <a:cxnLst/>
                <a:rect l="l" t="t" r="r" b="b"/>
                <a:pathLst>
                  <a:path w="832485" h="350520">
                    <a:moveTo>
                      <a:pt x="0" y="58420"/>
                    </a:moveTo>
                    <a:lnTo>
                      <a:pt x="4591" y="35683"/>
                    </a:lnTo>
                    <a:lnTo>
                      <a:pt x="17113" y="17113"/>
                    </a:lnTo>
                    <a:lnTo>
                      <a:pt x="35683" y="4591"/>
                    </a:lnTo>
                    <a:lnTo>
                      <a:pt x="58419" y="0"/>
                    </a:lnTo>
                    <a:lnTo>
                      <a:pt x="773683" y="0"/>
                    </a:lnTo>
                    <a:lnTo>
                      <a:pt x="796420" y="4591"/>
                    </a:lnTo>
                    <a:lnTo>
                      <a:pt x="814990" y="17113"/>
                    </a:lnTo>
                    <a:lnTo>
                      <a:pt x="827512" y="35683"/>
                    </a:lnTo>
                    <a:lnTo>
                      <a:pt x="832103" y="58420"/>
                    </a:lnTo>
                    <a:lnTo>
                      <a:pt x="832103" y="292100"/>
                    </a:lnTo>
                    <a:lnTo>
                      <a:pt x="827512" y="314836"/>
                    </a:lnTo>
                    <a:lnTo>
                      <a:pt x="814990" y="333406"/>
                    </a:lnTo>
                    <a:lnTo>
                      <a:pt x="796420" y="345928"/>
                    </a:lnTo>
                    <a:lnTo>
                      <a:pt x="773683" y="350520"/>
                    </a:lnTo>
                    <a:lnTo>
                      <a:pt x="58419" y="350520"/>
                    </a:lnTo>
                    <a:lnTo>
                      <a:pt x="35683" y="345928"/>
                    </a:lnTo>
                    <a:lnTo>
                      <a:pt x="17113" y="333406"/>
                    </a:lnTo>
                    <a:lnTo>
                      <a:pt x="4591" y="314836"/>
                    </a:lnTo>
                    <a:lnTo>
                      <a:pt x="0" y="292100"/>
                    </a:lnTo>
                    <a:lnTo>
                      <a:pt x="0" y="58420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4" name="object 62">
              <a:extLst>
                <a:ext uri="{FF2B5EF4-FFF2-40B4-BE49-F238E27FC236}">
                  <a16:creationId xmlns:a16="http://schemas.microsoft.com/office/drawing/2014/main" id="{63053093-7BE2-6B15-2E74-AFF42592EF86}"/>
                </a:ext>
              </a:extLst>
            </p:cNvPr>
            <p:cNvSpPr txBox="1"/>
            <p:nvPr/>
          </p:nvSpPr>
          <p:spPr>
            <a:xfrm>
              <a:off x="6067756" y="3551428"/>
              <a:ext cx="648970" cy="230504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20"/>
                </a:spcBef>
              </a:pPr>
              <a:r>
                <a:rPr sz="650" spc="20" dirty="0">
                  <a:solidFill>
                    <a:srgbClr val="FFFFFF"/>
                  </a:solidFill>
                  <a:latin typeface="Calibri"/>
                  <a:cs typeface="Calibri"/>
                </a:rPr>
                <a:t>Intel® </a:t>
              </a:r>
              <a:r>
                <a:rPr sz="650" spc="55" dirty="0">
                  <a:solidFill>
                    <a:srgbClr val="FFFFFF"/>
                  </a:solidFill>
                  <a:latin typeface="Calibri"/>
                  <a:cs typeface="Calibri"/>
                </a:rPr>
                <a:t>FPGA</a:t>
              </a:r>
              <a:r>
                <a:rPr sz="650" spc="-6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650" spc="80" dirty="0">
                  <a:solidFill>
                    <a:srgbClr val="FFFFFF"/>
                  </a:solidFill>
                  <a:latin typeface="Calibri"/>
                  <a:cs typeface="Calibri"/>
                </a:rPr>
                <a:t>SDK</a:t>
              </a:r>
              <a:endParaRPr sz="650">
                <a:latin typeface="Calibri"/>
                <a:cs typeface="Calibri"/>
              </a:endParaRPr>
            </a:p>
            <a:p>
              <a:pPr algn="ctr">
                <a:lnSpc>
                  <a:spcPct val="100000"/>
                </a:lnSpc>
                <a:spcBef>
                  <a:spcPts val="25"/>
                </a:spcBef>
              </a:pPr>
              <a:r>
                <a:rPr sz="650" spc="30" dirty="0">
                  <a:solidFill>
                    <a:srgbClr val="FFFFFF"/>
                  </a:solidFill>
                  <a:latin typeface="Calibri"/>
                  <a:cs typeface="Calibri"/>
                </a:rPr>
                <a:t>for</a:t>
              </a:r>
              <a:r>
                <a:rPr sz="65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650" spc="40" dirty="0">
                  <a:solidFill>
                    <a:srgbClr val="FFFFFF"/>
                  </a:solidFill>
                  <a:latin typeface="Calibri"/>
                  <a:cs typeface="Calibri"/>
                </a:rPr>
                <a:t>OpenCL™</a:t>
              </a:r>
              <a:endParaRPr sz="650">
                <a:latin typeface="Calibri"/>
                <a:cs typeface="Calibri"/>
              </a:endParaRPr>
            </a:p>
          </p:txBody>
        </p:sp>
        <p:grpSp>
          <p:nvGrpSpPr>
            <p:cNvPr id="95" name="object 63">
              <a:extLst>
                <a:ext uri="{FF2B5EF4-FFF2-40B4-BE49-F238E27FC236}">
                  <a16:creationId xmlns:a16="http://schemas.microsoft.com/office/drawing/2014/main" id="{098F595B-1ACE-A2DC-FE40-A5865181A7E7}"/>
                </a:ext>
              </a:extLst>
            </p:cNvPr>
            <p:cNvGrpSpPr/>
            <p:nvPr/>
          </p:nvGrpSpPr>
          <p:grpSpPr>
            <a:xfrm>
              <a:off x="3710763" y="3835399"/>
              <a:ext cx="2687955" cy="828040"/>
              <a:chOff x="1706117" y="6957059"/>
              <a:chExt cx="2687955" cy="828040"/>
            </a:xfrm>
          </p:grpSpPr>
          <p:sp>
            <p:nvSpPr>
              <p:cNvPr id="97" name="object 64">
                <a:extLst>
                  <a:ext uri="{FF2B5EF4-FFF2-40B4-BE49-F238E27FC236}">
                    <a16:creationId xmlns:a16="http://schemas.microsoft.com/office/drawing/2014/main" id="{B6C45789-78EF-747A-D1EE-17FF3777BD3F}"/>
                  </a:ext>
                </a:extLst>
              </p:cNvPr>
              <p:cNvSpPr/>
              <p:nvPr/>
            </p:nvSpPr>
            <p:spPr>
              <a:xfrm>
                <a:off x="1706117" y="6957059"/>
                <a:ext cx="2687955" cy="474345"/>
              </a:xfrm>
              <a:custGeom>
                <a:avLst/>
                <a:gdLst/>
                <a:ahLst/>
                <a:cxnLst/>
                <a:rect l="l" t="t" r="r" b="b"/>
                <a:pathLst>
                  <a:path w="2687954" h="474345">
                    <a:moveTo>
                      <a:pt x="12954" y="435864"/>
                    </a:moveTo>
                    <a:lnTo>
                      <a:pt x="0" y="435864"/>
                    </a:lnTo>
                    <a:lnTo>
                      <a:pt x="19050" y="473964"/>
                    </a:lnTo>
                    <a:lnTo>
                      <a:pt x="34925" y="442214"/>
                    </a:lnTo>
                    <a:lnTo>
                      <a:pt x="12954" y="442214"/>
                    </a:lnTo>
                    <a:lnTo>
                      <a:pt x="12954" y="435864"/>
                    </a:lnTo>
                    <a:close/>
                  </a:path>
                  <a:path w="2687954" h="474345">
                    <a:moveTo>
                      <a:pt x="2675382" y="206375"/>
                    </a:moveTo>
                    <a:lnTo>
                      <a:pt x="15620" y="206375"/>
                    </a:lnTo>
                    <a:lnTo>
                      <a:pt x="12954" y="209042"/>
                    </a:lnTo>
                    <a:lnTo>
                      <a:pt x="12954" y="442214"/>
                    </a:lnTo>
                    <a:lnTo>
                      <a:pt x="25145" y="442214"/>
                    </a:lnTo>
                    <a:lnTo>
                      <a:pt x="25145" y="218567"/>
                    </a:lnTo>
                    <a:lnTo>
                      <a:pt x="19050" y="218567"/>
                    </a:lnTo>
                    <a:lnTo>
                      <a:pt x="25145" y="212471"/>
                    </a:lnTo>
                    <a:lnTo>
                      <a:pt x="2675382" y="212471"/>
                    </a:lnTo>
                    <a:lnTo>
                      <a:pt x="2675382" y="206375"/>
                    </a:lnTo>
                    <a:close/>
                  </a:path>
                  <a:path w="2687954" h="474345">
                    <a:moveTo>
                      <a:pt x="38100" y="435864"/>
                    </a:moveTo>
                    <a:lnTo>
                      <a:pt x="25145" y="435864"/>
                    </a:lnTo>
                    <a:lnTo>
                      <a:pt x="25145" y="442214"/>
                    </a:lnTo>
                    <a:lnTo>
                      <a:pt x="34925" y="442214"/>
                    </a:lnTo>
                    <a:lnTo>
                      <a:pt x="38100" y="435864"/>
                    </a:lnTo>
                    <a:close/>
                  </a:path>
                  <a:path w="2687954" h="474345">
                    <a:moveTo>
                      <a:pt x="25145" y="212471"/>
                    </a:moveTo>
                    <a:lnTo>
                      <a:pt x="19050" y="218567"/>
                    </a:lnTo>
                    <a:lnTo>
                      <a:pt x="25145" y="218567"/>
                    </a:lnTo>
                    <a:lnTo>
                      <a:pt x="25145" y="212471"/>
                    </a:lnTo>
                    <a:close/>
                  </a:path>
                  <a:path w="2687954" h="474345">
                    <a:moveTo>
                      <a:pt x="2687573" y="206375"/>
                    </a:moveTo>
                    <a:lnTo>
                      <a:pt x="2681478" y="206375"/>
                    </a:lnTo>
                    <a:lnTo>
                      <a:pt x="2675382" y="212471"/>
                    </a:lnTo>
                    <a:lnTo>
                      <a:pt x="25145" y="212471"/>
                    </a:lnTo>
                    <a:lnTo>
                      <a:pt x="25145" y="218567"/>
                    </a:lnTo>
                    <a:lnTo>
                      <a:pt x="2684780" y="218567"/>
                    </a:lnTo>
                    <a:lnTo>
                      <a:pt x="2687573" y="215773"/>
                    </a:lnTo>
                    <a:lnTo>
                      <a:pt x="2687573" y="206375"/>
                    </a:lnTo>
                    <a:close/>
                  </a:path>
                  <a:path w="2687954" h="474345">
                    <a:moveTo>
                      <a:pt x="2687573" y="0"/>
                    </a:moveTo>
                    <a:lnTo>
                      <a:pt x="2675382" y="0"/>
                    </a:lnTo>
                    <a:lnTo>
                      <a:pt x="2675382" y="212471"/>
                    </a:lnTo>
                    <a:lnTo>
                      <a:pt x="2681478" y="206375"/>
                    </a:lnTo>
                    <a:lnTo>
                      <a:pt x="2687573" y="206375"/>
                    </a:lnTo>
                    <a:lnTo>
                      <a:pt x="268757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65">
                <a:extLst>
                  <a:ext uri="{FF2B5EF4-FFF2-40B4-BE49-F238E27FC236}">
                    <a16:creationId xmlns:a16="http://schemas.microsoft.com/office/drawing/2014/main" id="{B2B7F78B-1B5B-736E-DC56-7B9ABD865FBC}"/>
                  </a:ext>
                </a:extLst>
              </p:cNvPr>
              <p:cNvSpPr/>
              <p:nvPr/>
            </p:nvSpPr>
            <p:spPr>
              <a:xfrm>
                <a:off x="3198875" y="7429499"/>
                <a:ext cx="708660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708660" h="349250">
                    <a:moveTo>
                      <a:pt x="650494" y="0"/>
                    </a:moveTo>
                    <a:lnTo>
                      <a:pt x="58165" y="0"/>
                    </a:lnTo>
                    <a:lnTo>
                      <a:pt x="35522" y="4570"/>
                    </a:lnTo>
                    <a:lnTo>
                      <a:pt x="17033" y="17033"/>
                    </a:lnTo>
                    <a:lnTo>
                      <a:pt x="4570" y="35522"/>
                    </a:lnTo>
                    <a:lnTo>
                      <a:pt x="0" y="58166"/>
                    </a:lnTo>
                    <a:lnTo>
                      <a:pt x="0" y="290830"/>
                    </a:lnTo>
                    <a:lnTo>
                      <a:pt x="4570" y="313473"/>
                    </a:lnTo>
                    <a:lnTo>
                      <a:pt x="17033" y="331962"/>
                    </a:lnTo>
                    <a:lnTo>
                      <a:pt x="35522" y="344425"/>
                    </a:lnTo>
                    <a:lnTo>
                      <a:pt x="58165" y="348996"/>
                    </a:lnTo>
                    <a:lnTo>
                      <a:pt x="650494" y="348996"/>
                    </a:lnTo>
                    <a:lnTo>
                      <a:pt x="673137" y="344425"/>
                    </a:lnTo>
                    <a:lnTo>
                      <a:pt x="691626" y="331962"/>
                    </a:lnTo>
                    <a:lnTo>
                      <a:pt x="704089" y="313473"/>
                    </a:lnTo>
                    <a:lnTo>
                      <a:pt x="708660" y="290830"/>
                    </a:lnTo>
                    <a:lnTo>
                      <a:pt x="708660" y="58166"/>
                    </a:lnTo>
                    <a:lnTo>
                      <a:pt x="704089" y="35522"/>
                    </a:lnTo>
                    <a:lnTo>
                      <a:pt x="691626" y="17033"/>
                    </a:lnTo>
                    <a:lnTo>
                      <a:pt x="673137" y="4570"/>
                    </a:lnTo>
                    <a:lnTo>
                      <a:pt x="650494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66">
                <a:extLst>
                  <a:ext uri="{FF2B5EF4-FFF2-40B4-BE49-F238E27FC236}">
                    <a16:creationId xmlns:a16="http://schemas.microsoft.com/office/drawing/2014/main" id="{D054D68A-10DC-D0EB-FBF3-08CC02E03C6A}"/>
                  </a:ext>
                </a:extLst>
              </p:cNvPr>
              <p:cNvSpPr/>
              <p:nvPr/>
            </p:nvSpPr>
            <p:spPr>
              <a:xfrm>
                <a:off x="3198875" y="7429499"/>
                <a:ext cx="708660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708660" h="349250">
                    <a:moveTo>
                      <a:pt x="0" y="58166"/>
                    </a:moveTo>
                    <a:lnTo>
                      <a:pt x="4570" y="35522"/>
                    </a:lnTo>
                    <a:lnTo>
                      <a:pt x="17033" y="17033"/>
                    </a:lnTo>
                    <a:lnTo>
                      <a:pt x="35522" y="4570"/>
                    </a:lnTo>
                    <a:lnTo>
                      <a:pt x="58165" y="0"/>
                    </a:lnTo>
                    <a:lnTo>
                      <a:pt x="650494" y="0"/>
                    </a:lnTo>
                    <a:lnTo>
                      <a:pt x="673137" y="4570"/>
                    </a:lnTo>
                    <a:lnTo>
                      <a:pt x="691626" y="17033"/>
                    </a:lnTo>
                    <a:lnTo>
                      <a:pt x="704089" y="35522"/>
                    </a:lnTo>
                    <a:lnTo>
                      <a:pt x="708660" y="58166"/>
                    </a:lnTo>
                    <a:lnTo>
                      <a:pt x="708660" y="290830"/>
                    </a:lnTo>
                    <a:lnTo>
                      <a:pt x="704089" y="313473"/>
                    </a:lnTo>
                    <a:lnTo>
                      <a:pt x="691626" y="331962"/>
                    </a:lnTo>
                    <a:lnTo>
                      <a:pt x="673137" y="344425"/>
                    </a:lnTo>
                    <a:lnTo>
                      <a:pt x="650494" y="348996"/>
                    </a:lnTo>
                    <a:lnTo>
                      <a:pt x="58165" y="348996"/>
                    </a:lnTo>
                    <a:lnTo>
                      <a:pt x="35522" y="344425"/>
                    </a:lnTo>
                    <a:lnTo>
                      <a:pt x="17033" y="331962"/>
                    </a:lnTo>
                    <a:lnTo>
                      <a:pt x="4570" y="313473"/>
                    </a:lnTo>
                    <a:lnTo>
                      <a:pt x="0" y="290830"/>
                    </a:lnTo>
                    <a:lnTo>
                      <a:pt x="0" y="58166"/>
                    </a:lnTo>
                    <a:close/>
                  </a:path>
                </a:pathLst>
              </a:custGeom>
              <a:ln w="12191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6" name="object 67">
              <a:extLst>
                <a:ext uri="{FF2B5EF4-FFF2-40B4-BE49-F238E27FC236}">
                  <a16:creationId xmlns:a16="http://schemas.microsoft.com/office/drawing/2014/main" id="{7A6283FF-14A9-B815-C87B-78F4CA908226}"/>
                </a:ext>
              </a:extLst>
            </p:cNvPr>
            <p:cNvSpPr txBox="1"/>
            <p:nvPr/>
          </p:nvSpPr>
          <p:spPr>
            <a:xfrm>
              <a:off x="5264609" y="4341113"/>
              <a:ext cx="588645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59055">
                <a:lnSpc>
                  <a:spcPct val="100000"/>
                </a:lnSpc>
                <a:spcBef>
                  <a:spcPts val="100"/>
                </a:spcBef>
              </a:pPr>
              <a:r>
                <a:rPr sz="800" spc="30" dirty="0">
                  <a:solidFill>
                    <a:srgbClr val="FFFFFF"/>
                  </a:solidFill>
                  <a:latin typeface="Calibri"/>
                  <a:cs typeface="Calibri"/>
                </a:rPr>
                <a:t>Bitstream  </a:t>
              </a:r>
              <a:r>
                <a:rPr sz="800" spc="75" dirty="0">
                  <a:solidFill>
                    <a:srgbClr val="FFFFFF"/>
                  </a:solidFill>
                  <a:latin typeface="Calibri"/>
                  <a:cs typeface="Calibri"/>
                </a:rPr>
                <a:t>C</a:t>
              </a:r>
              <a:r>
                <a:rPr sz="800" spc="50" dirty="0">
                  <a:solidFill>
                    <a:srgbClr val="FFFFFF"/>
                  </a:solidFill>
                  <a:latin typeface="Calibri"/>
                  <a:cs typeface="Calibri"/>
                </a:rPr>
                <a:t>o</a:t>
              </a:r>
              <a:r>
                <a:rPr sz="800" spc="80" dirty="0">
                  <a:solidFill>
                    <a:srgbClr val="FFFFFF"/>
                  </a:solidFill>
                  <a:latin typeface="Calibri"/>
                  <a:cs typeface="Calibri"/>
                </a:rPr>
                <a:t>m</a:t>
              </a:r>
              <a:r>
                <a:rPr sz="800" spc="40" dirty="0">
                  <a:solidFill>
                    <a:srgbClr val="FFFFFF"/>
                  </a:solidFill>
                  <a:latin typeface="Calibri"/>
                  <a:cs typeface="Calibri"/>
                </a:rPr>
                <a:t>p</a:t>
              </a:r>
              <a:r>
                <a:rPr sz="800" spc="5" dirty="0">
                  <a:solidFill>
                    <a:srgbClr val="FFFFFF"/>
                  </a:solidFill>
                  <a:latin typeface="Calibri"/>
                  <a:cs typeface="Calibri"/>
                </a:rPr>
                <a:t>i</a:t>
              </a:r>
              <a:r>
                <a:rPr sz="800" spc="35" dirty="0">
                  <a:solidFill>
                    <a:srgbClr val="FFFFFF"/>
                  </a:solidFill>
                  <a:latin typeface="Calibri"/>
                  <a:cs typeface="Calibri"/>
                </a:rPr>
                <a:t>l</a:t>
              </a:r>
              <a:r>
                <a:rPr sz="800" spc="30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r>
                <a:rPr sz="800" spc="5" dirty="0">
                  <a:solidFill>
                    <a:srgbClr val="FFFFFF"/>
                  </a:solidFill>
                  <a:latin typeface="Calibri"/>
                  <a:cs typeface="Calibri"/>
                </a:rPr>
                <a:t>ti</a:t>
              </a:r>
              <a:r>
                <a:rPr sz="800" spc="50" dirty="0">
                  <a:solidFill>
                    <a:srgbClr val="FFFFFF"/>
                  </a:solidFill>
                  <a:latin typeface="Calibri"/>
                  <a:cs typeface="Calibri"/>
                </a:rPr>
                <a:t>on</a:t>
              </a:r>
              <a:endParaRPr sz="80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91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FPGA </a:t>
            </a:r>
            <a:r>
              <a:rPr lang="en-US" sz="3600" spc="5" dirty="0">
                <a:solidFill>
                  <a:srgbClr val="003B70"/>
                </a:solidFill>
                <a:latin typeface="Arial"/>
                <a:cs typeface="Arial"/>
              </a:rPr>
              <a:t>Development </a:t>
            </a: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Flow </a:t>
            </a:r>
            <a:r>
              <a:rPr lang="en-US" sz="3600" dirty="0">
                <a:solidFill>
                  <a:srgbClr val="003B70"/>
                </a:solidFill>
                <a:latin typeface="Arial"/>
                <a:cs typeface="Arial"/>
              </a:rPr>
              <a:t>with</a:t>
            </a:r>
            <a:r>
              <a:rPr lang="en-US" sz="3600" spc="-16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spc="10" dirty="0" err="1">
                <a:solidFill>
                  <a:srgbClr val="003B70"/>
                </a:solidFill>
                <a:latin typeface="Arial"/>
                <a:cs typeface="Arial"/>
              </a:rPr>
              <a:t>oneAPI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554953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object 3">
            <a:extLst>
              <a:ext uri="{FF2B5EF4-FFF2-40B4-BE49-F238E27FC236}">
                <a16:creationId xmlns:a16="http://schemas.microsoft.com/office/drawing/2014/main" id="{AF23AEEF-2956-6323-E6C2-25165A8C5F57}"/>
              </a:ext>
            </a:extLst>
          </p:cNvPr>
          <p:cNvSpPr txBox="1"/>
          <p:nvPr/>
        </p:nvSpPr>
        <p:spPr>
          <a:xfrm>
            <a:off x="1821414" y="1678495"/>
            <a:ext cx="4473878" cy="2832441"/>
          </a:xfrm>
          <a:prstGeom prst="rect">
            <a:avLst/>
          </a:prstGeom>
          <a:solidFill>
            <a:srgbClr val="D0D5D9"/>
          </a:solidFill>
        </p:spPr>
        <p:txBody>
          <a:bodyPr vert="horz" wrap="square" lIns="0" tIns="55244" rIns="0" bIns="0" rtlCol="0">
            <a:spAutoFit/>
          </a:bodyPr>
          <a:lstStyle/>
          <a:p>
            <a:pPr marL="212090" marR="688340" indent="-151130">
              <a:lnSpc>
                <a:spcPct val="101899"/>
              </a:lnSpc>
              <a:spcBef>
                <a:spcPts val="434"/>
              </a:spcBef>
              <a:buFont typeface="Wingdings"/>
              <a:buChar char=""/>
              <a:tabLst>
                <a:tab pos="212725" algn="l"/>
              </a:tabLst>
            </a:pP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FPGA Emulator</a:t>
            </a:r>
            <a:r>
              <a:rPr spc="-10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target  </a:t>
            </a: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(Emulation)</a:t>
            </a:r>
            <a:endParaRPr dirty="0">
              <a:latin typeface="Arial"/>
              <a:cs typeface="Arial"/>
            </a:endParaRPr>
          </a:p>
          <a:p>
            <a:pPr marL="441959" lvl="1" indent="-153035">
              <a:lnSpc>
                <a:spcPct val="100000"/>
              </a:lnSpc>
              <a:spcBef>
                <a:spcPts val="595"/>
              </a:spcBef>
              <a:buFont typeface="Calibri"/>
              <a:buChar char="–"/>
              <a:tabLst>
                <a:tab pos="442595" algn="l"/>
              </a:tabLst>
            </a:pP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Compiles in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003B70"/>
                </a:solidFill>
                <a:latin typeface="Arial"/>
                <a:cs typeface="Arial"/>
              </a:rPr>
              <a:t>seconds</a:t>
            </a:r>
            <a:endParaRPr sz="1400" dirty="0">
              <a:latin typeface="Arial"/>
              <a:cs typeface="Arial"/>
            </a:endParaRPr>
          </a:p>
          <a:p>
            <a:pPr marL="441959" lvl="1" indent="-153035">
              <a:lnSpc>
                <a:spcPct val="100000"/>
              </a:lnSpc>
              <a:spcBef>
                <a:spcPts val="590"/>
              </a:spcBef>
              <a:buFont typeface="Calibri"/>
              <a:buChar char="–"/>
              <a:tabLst>
                <a:tab pos="442595" algn="l"/>
              </a:tabLst>
            </a:pPr>
            <a:r>
              <a:rPr sz="1400" spc="15" dirty="0">
                <a:solidFill>
                  <a:srgbClr val="003B70"/>
                </a:solidFill>
                <a:latin typeface="Arial"/>
                <a:cs typeface="Arial"/>
              </a:rPr>
              <a:t>Runs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completely </a:t>
            </a:r>
            <a:r>
              <a:rPr sz="1400" spc="15" dirty="0">
                <a:solidFill>
                  <a:srgbClr val="003B70"/>
                </a:solidFill>
                <a:latin typeface="Arial"/>
                <a:cs typeface="Arial"/>
              </a:rPr>
              <a:t>on the</a:t>
            </a:r>
            <a:r>
              <a:rPr sz="1400" spc="-3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host</a:t>
            </a:r>
            <a:endParaRPr sz="1400" dirty="0">
              <a:latin typeface="Arial"/>
              <a:cs typeface="Arial"/>
            </a:endParaRPr>
          </a:p>
          <a:p>
            <a:pPr marL="212090" indent="-151765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212725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Optimization report</a:t>
            </a:r>
            <a:r>
              <a:rPr spc="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generation</a:t>
            </a:r>
            <a:endParaRPr dirty="0">
              <a:latin typeface="Arial"/>
              <a:cs typeface="Arial"/>
            </a:endParaRPr>
          </a:p>
          <a:p>
            <a:pPr marL="441959" lvl="1" indent="-153035">
              <a:lnSpc>
                <a:spcPct val="100000"/>
              </a:lnSpc>
              <a:spcBef>
                <a:spcPts val="585"/>
              </a:spcBef>
              <a:buFont typeface="Calibri"/>
              <a:buChar char="–"/>
              <a:tabLst>
                <a:tab pos="442595" algn="l"/>
              </a:tabLst>
            </a:pP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Compiles in </a:t>
            </a:r>
            <a:r>
              <a:rPr sz="1400" spc="15" dirty="0">
                <a:solidFill>
                  <a:srgbClr val="003B70"/>
                </a:solidFill>
                <a:latin typeface="Arial"/>
                <a:cs typeface="Arial"/>
              </a:rPr>
              <a:t>seconds to</a:t>
            </a:r>
            <a:r>
              <a:rPr sz="1400" spc="-6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003B70"/>
                </a:solidFill>
                <a:latin typeface="Arial"/>
                <a:cs typeface="Arial"/>
              </a:rPr>
              <a:t>minutes</a:t>
            </a:r>
            <a:endParaRPr sz="1400" dirty="0">
              <a:latin typeface="Arial"/>
              <a:cs typeface="Arial"/>
            </a:endParaRPr>
          </a:p>
          <a:p>
            <a:pPr marL="441959" lvl="1" indent="-153035">
              <a:lnSpc>
                <a:spcPct val="100000"/>
              </a:lnSpc>
              <a:spcBef>
                <a:spcPts val="600"/>
              </a:spcBef>
              <a:buFont typeface="Calibri"/>
              <a:buChar char="–"/>
              <a:tabLst>
                <a:tab pos="442595" algn="l"/>
              </a:tabLst>
            </a:pP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Identify</a:t>
            </a:r>
            <a:r>
              <a:rPr sz="1400" spc="-2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bottlenecks</a:t>
            </a:r>
            <a:endParaRPr sz="1400" dirty="0">
              <a:latin typeface="Arial"/>
              <a:cs typeface="Arial"/>
            </a:endParaRPr>
          </a:p>
          <a:p>
            <a:pPr marL="212090" indent="-15176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212725" algn="l"/>
              </a:tabLst>
            </a:pP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FPGA bitstream</a:t>
            </a:r>
            <a:r>
              <a:rPr spc="-8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compilation</a:t>
            </a:r>
            <a:endParaRPr dirty="0">
              <a:latin typeface="Arial"/>
              <a:cs typeface="Arial"/>
            </a:endParaRPr>
          </a:p>
          <a:p>
            <a:pPr marL="441959" lvl="1" indent="-153035">
              <a:lnSpc>
                <a:spcPct val="100000"/>
              </a:lnSpc>
              <a:spcBef>
                <a:spcPts val="595"/>
              </a:spcBef>
              <a:buFont typeface="Calibri"/>
              <a:buChar char="–"/>
              <a:tabLst>
                <a:tab pos="442595" algn="l"/>
              </a:tabLst>
            </a:pP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Compiles in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hours</a:t>
            </a:r>
            <a:endParaRPr sz="1400" dirty="0">
              <a:latin typeface="Arial"/>
              <a:cs typeface="Arial"/>
            </a:endParaRPr>
          </a:p>
          <a:p>
            <a:pPr marL="441959" marR="262890" lvl="1" indent="-152400">
              <a:lnSpc>
                <a:spcPct val="104400"/>
              </a:lnSpc>
              <a:spcBef>
                <a:spcPts val="540"/>
              </a:spcBef>
              <a:buFont typeface="Calibri"/>
              <a:buChar char="–"/>
              <a:tabLst>
                <a:tab pos="442595" algn="l"/>
              </a:tabLst>
            </a:pPr>
            <a:r>
              <a:rPr sz="1400" spc="15" dirty="0">
                <a:solidFill>
                  <a:srgbClr val="003B70"/>
                </a:solidFill>
                <a:latin typeface="Arial"/>
                <a:cs typeface="Arial"/>
              </a:rPr>
              <a:t>Enable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profiler </a:t>
            </a:r>
            <a:r>
              <a:rPr sz="1400" spc="15"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get</a:t>
            </a:r>
            <a:r>
              <a:rPr sz="1400" spc="-6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runtime 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89D33B85-D64B-B763-96EB-7A966069AE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7989" y="1828330"/>
            <a:ext cx="4573130" cy="3998033"/>
          </a:xfrm>
          <a:prstGeom prst="rect">
            <a:avLst/>
          </a:prstGeom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CFAB6412-1C81-E87F-7448-92CDEC784DF4}"/>
              </a:ext>
            </a:extLst>
          </p:cNvPr>
          <p:cNvSpPr txBox="1"/>
          <p:nvPr/>
        </p:nvSpPr>
        <p:spPr>
          <a:xfrm>
            <a:off x="10044468" y="4707830"/>
            <a:ext cx="1526208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US" sz="2100" baseline="-27777" dirty="0">
                <a:solidFill>
                  <a:srgbClr val="FB4B01"/>
                </a:solidFill>
                <a:latin typeface="Arial"/>
                <a:cs typeface="Arial"/>
              </a:rPr>
              <a:t>Long Compile!!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8CEEADA-619F-93F8-69DC-C6CF33CA4EAE}"/>
              </a:ext>
            </a:extLst>
          </p:cNvPr>
          <p:cNvSpPr txBox="1"/>
          <p:nvPr/>
        </p:nvSpPr>
        <p:spPr>
          <a:xfrm>
            <a:off x="1044042" y="5044461"/>
            <a:ext cx="5494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nsolas"/>
                <a:cs typeface="Consolas"/>
              </a:rPr>
              <a:t>dpcpp –fintelfpga *.cpp/*.o [device link options] [-Xs</a:t>
            </a:r>
            <a:r>
              <a:rPr sz="1200" spc="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arguments]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0C6CFB91-8F03-ECDD-5EC8-261E919BCF37}"/>
              </a:ext>
            </a:extLst>
          </p:cNvPr>
          <p:cNvSpPr txBox="1"/>
          <p:nvPr/>
        </p:nvSpPr>
        <p:spPr>
          <a:xfrm>
            <a:off x="838200" y="6071255"/>
            <a:ext cx="978535" cy="408940"/>
          </a:xfrm>
          <a:prstGeom prst="rect">
            <a:avLst/>
          </a:prstGeom>
          <a:solidFill>
            <a:srgbClr val="003B7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30"/>
              </a:lnSpc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900">
              <a:latin typeface="Arial"/>
              <a:cs typeface="Arial"/>
            </a:endParaRPr>
          </a:p>
          <a:p>
            <a:pPr marL="92710" marR="86360" algn="ctr">
              <a:lnSpc>
                <a:spcPct val="103299"/>
              </a:lnSpc>
            </a:pPr>
            <a:r>
              <a:rPr sz="900" spc="20" dirty="0">
                <a:solidFill>
                  <a:srgbClr val="FFFFFF"/>
                </a:solidFill>
                <a:latin typeface="Arial"/>
                <a:cs typeface="Arial"/>
              </a:rPr>
              <a:t>DPCPP =</a:t>
            </a:r>
            <a:r>
              <a:rPr sz="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Parallel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8CBE8545-1D67-3C47-E09A-96935AA0B9B1}"/>
              </a:ext>
            </a:extLst>
          </p:cNvPr>
          <p:cNvSpPr txBox="1"/>
          <p:nvPr/>
        </p:nvSpPr>
        <p:spPr>
          <a:xfrm>
            <a:off x="1652017" y="5556143"/>
            <a:ext cx="978535" cy="408940"/>
          </a:xfrm>
          <a:prstGeom prst="rect">
            <a:avLst/>
          </a:prstGeom>
          <a:solidFill>
            <a:srgbClr val="003B70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1BF98C4C-53A4-E05D-1FC6-80E6FA3798A8}"/>
              </a:ext>
            </a:extLst>
          </p:cNvPr>
          <p:cNvSpPr/>
          <p:nvPr/>
        </p:nvSpPr>
        <p:spPr>
          <a:xfrm>
            <a:off x="2122170" y="5249820"/>
            <a:ext cx="38100" cy="306705"/>
          </a:xfrm>
          <a:custGeom>
            <a:avLst/>
            <a:gdLst/>
            <a:ahLst/>
            <a:cxnLst/>
            <a:rect l="l" t="t" r="r" b="b"/>
            <a:pathLst>
              <a:path w="38100" h="306704">
                <a:moveTo>
                  <a:pt x="25146" y="31750"/>
                </a:moveTo>
                <a:lnTo>
                  <a:pt x="12954" y="31750"/>
                </a:lnTo>
                <a:lnTo>
                  <a:pt x="12954" y="306197"/>
                </a:lnTo>
                <a:lnTo>
                  <a:pt x="25146" y="306197"/>
                </a:lnTo>
                <a:lnTo>
                  <a:pt x="25146" y="31750"/>
                </a:lnTo>
                <a:close/>
              </a:path>
              <a:path w="38100" h="306704">
                <a:moveTo>
                  <a:pt x="19050" y="0"/>
                </a:moveTo>
                <a:lnTo>
                  <a:pt x="0" y="38100"/>
                </a:lnTo>
                <a:lnTo>
                  <a:pt x="12954" y="38100"/>
                </a:lnTo>
                <a:lnTo>
                  <a:pt x="12954" y="31750"/>
                </a:lnTo>
                <a:lnTo>
                  <a:pt x="34925" y="31750"/>
                </a:lnTo>
                <a:lnTo>
                  <a:pt x="19050" y="0"/>
                </a:lnTo>
                <a:close/>
              </a:path>
              <a:path w="38100" h="306704">
                <a:moveTo>
                  <a:pt x="34925" y="31750"/>
                </a:moveTo>
                <a:lnTo>
                  <a:pt x="25146" y="31750"/>
                </a:lnTo>
                <a:lnTo>
                  <a:pt x="25146" y="38100"/>
                </a:lnTo>
                <a:lnTo>
                  <a:pt x="38100" y="38100"/>
                </a:lnTo>
                <a:lnTo>
                  <a:pt x="34925" y="31750"/>
                </a:lnTo>
                <a:close/>
              </a:path>
            </a:pathLst>
          </a:custGeom>
          <a:solidFill>
            <a:srgbClr val="003B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FA6940C0-BBC8-CB49-4132-AE206A0D6A40}"/>
              </a:ext>
            </a:extLst>
          </p:cNvPr>
          <p:cNvSpPr txBox="1"/>
          <p:nvPr/>
        </p:nvSpPr>
        <p:spPr>
          <a:xfrm>
            <a:off x="2546604" y="6071255"/>
            <a:ext cx="978535" cy="408940"/>
          </a:xfrm>
          <a:prstGeom prst="rect">
            <a:avLst/>
          </a:prstGeom>
          <a:solidFill>
            <a:srgbClr val="003B70"/>
          </a:solidFill>
        </p:spPr>
        <p:txBody>
          <a:bodyPr vert="horz" wrap="square" lIns="0" tIns="59690" rIns="0" bIns="0" rtlCol="0">
            <a:spAutoFit/>
          </a:bodyPr>
          <a:lstStyle/>
          <a:p>
            <a:pPr marL="67310" marR="60960" indent="149225">
              <a:lnSpc>
                <a:spcPct val="103299"/>
              </a:lnSpc>
              <a:spcBef>
                <a:spcPts val="470"/>
              </a:spcBef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Input Files  </a:t>
            </a: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72EA66A4-6391-0818-9C4C-623E22D847E6}"/>
              </a:ext>
            </a:extLst>
          </p:cNvPr>
          <p:cNvSpPr/>
          <p:nvPr/>
        </p:nvSpPr>
        <p:spPr>
          <a:xfrm>
            <a:off x="3018029" y="5249820"/>
            <a:ext cx="38100" cy="821690"/>
          </a:xfrm>
          <a:custGeom>
            <a:avLst/>
            <a:gdLst/>
            <a:ahLst/>
            <a:cxnLst/>
            <a:rect l="l" t="t" r="r" b="b"/>
            <a:pathLst>
              <a:path w="38100" h="821690">
                <a:moveTo>
                  <a:pt x="25145" y="31750"/>
                </a:moveTo>
                <a:lnTo>
                  <a:pt x="12953" y="31750"/>
                </a:lnTo>
                <a:lnTo>
                  <a:pt x="11683" y="821436"/>
                </a:lnTo>
                <a:lnTo>
                  <a:pt x="23875" y="821563"/>
                </a:lnTo>
                <a:lnTo>
                  <a:pt x="25145" y="31750"/>
                </a:lnTo>
                <a:close/>
              </a:path>
              <a:path w="38100" h="821690">
                <a:moveTo>
                  <a:pt x="19176" y="0"/>
                </a:moveTo>
                <a:lnTo>
                  <a:pt x="0" y="38100"/>
                </a:lnTo>
                <a:lnTo>
                  <a:pt x="12943" y="38100"/>
                </a:lnTo>
                <a:lnTo>
                  <a:pt x="12953" y="31750"/>
                </a:lnTo>
                <a:lnTo>
                  <a:pt x="34946" y="31750"/>
                </a:lnTo>
                <a:lnTo>
                  <a:pt x="19176" y="0"/>
                </a:lnTo>
                <a:close/>
              </a:path>
              <a:path w="38100" h="821690">
                <a:moveTo>
                  <a:pt x="34946" y="31750"/>
                </a:moveTo>
                <a:lnTo>
                  <a:pt x="25145" y="31750"/>
                </a:lnTo>
                <a:lnTo>
                  <a:pt x="25135" y="38100"/>
                </a:lnTo>
                <a:lnTo>
                  <a:pt x="38100" y="38100"/>
                </a:lnTo>
                <a:lnTo>
                  <a:pt x="34946" y="31750"/>
                </a:lnTo>
                <a:close/>
              </a:path>
            </a:pathLst>
          </a:custGeom>
          <a:solidFill>
            <a:srgbClr val="003B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D2D8C3D2-7BE8-8387-3D62-3F55BCE28DAD}"/>
              </a:ext>
            </a:extLst>
          </p:cNvPr>
          <p:cNvSpPr txBox="1"/>
          <p:nvPr/>
        </p:nvSpPr>
        <p:spPr>
          <a:xfrm>
            <a:off x="3849625" y="5719212"/>
            <a:ext cx="978535" cy="408940"/>
          </a:xfrm>
          <a:prstGeom prst="rect">
            <a:avLst/>
          </a:prstGeom>
          <a:solidFill>
            <a:srgbClr val="003B70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Options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AF4B916-26E9-01D5-797F-F24BF11C0082}"/>
              </a:ext>
            </a:extLst>
          </p:cNvPr>
          <p:cNvSpPr/>
          <p:nvPr/>
        </p:nvSpPr>
        <p:spPr>
          <a:xfrm>
            <a:off x="4319778" y="5286396"/>
            <a:ext cx="38100" cy="432434"/>
          </a:xfrm>
          <a:custGeom>
            <a:avLst/>
            <a:gdLst/>
            <a:ahLst/>
            <a:cxnLst/>
            <a:rect l="l" t="t" r="r" b="b"/>
            <a:pathLst>
              <a:path w="38100" h="432434">
                <a:moveTo>
                  <a:pt x="25146" y="31750"/>
                </a:moveTo>
                <a:lnTo>
                  <a:pt x="12954" y="31750"/>
                </a:lnTo>
                <a:lnTo>
                  <a:pt x="12954" y="431926"/>
                </a:lnTo>
                <a:lnTo>
                  <a:pt x="25146" y="431926"/>
                </a:lnTo>
                <a:lnTo>
                  <a:pt x="25146" y="31750"/>
                </a:lnTo>
                <a:close/>
              </a:path>
              <a:path w="38100" h="432434">
                <a:moveTo>
                  <a:pt x="19050" y="0"/>
                </a:moveTo>
                <a:lnTo>
                  <a:pt x="0" y="38100"/>
                </a:lnTo>
                <a:lnTo>
                  <a:pt x="12954" y="38100"/>
                </a:lnTo>
                <a:lnTo>
                  <a:pt x="12954" y="31750"/>
                </a:lnTo>
                <a:lnTo>
                  <a:pt x="34925" y="31750"/>
                </a:lnTo>
                <a:lnTo>
                  <a:pt x="19050" y="0"/>
                </a:lnTo>
                <a:close/>
              </a:path>
              <a:path w="38100" h="432434">
                <a:moveTo>
                  <a:pt x="34925" y="31750"/>
                </a:moveTo>
                <a:lnTo>
                  <a:pt x="25146" y="31750"/>
                </a:lnTo>
                <a:lnTo>
                  <a:pt x="25146" y="38100"/>
                </a:lnTo>
                <a:lnTo>
                  <a:pt x="38100" y="38100"/>
                </a:lnTo>
                <a:lnTo>
                  <a:pt x="34925" y="31750"/>
                </a:lnTo>
                <a:close/>
              </a:path>
            </a:pathLst>
          </a:custGeom>
          <a:solidFill>
            <a:srgbClr val="003B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0416EBB-7FA5-CBF3-C373-A3730A3BABC0}"/>
              </a:ext>
            </a:extLst>
          </p:cNvPr>
          <p:cNvSpPr txBox="1"/>
          <p:nvPr/>
        </p:nvSpPr>
        <p:spPr>
          <a:xfrm>
            <a:off x="5478781" y="5725308"/>
            <a:ext cx="977265" cy="408940"/>
          </a:xfrm>
          <a:prstGeom prst="rect">
            <a:avLst/>
          </a:prstGeom>
          <a:solidFill>
            <a:srgbClr val="003B70"/>
          </a:solidFill>
        </p:spPr>
        <p:txBody>
          <a:bodyPr vert="horz" wrap="square" lIns="0" tIns="6476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09"/>
              </a:spcBef>
            </a:pP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FPGA-Specific</a:t>
            </a:r>
            <a:endParaRPr sz="9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35"/>
              </a:spcBef>
            </a:pP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8CB2717-64BE-9EDE-064F-9274D9A53B12}"/>
              </a:ext>
            </a:extLst>
          </p:cNvPr>
          <p:cNvSpPr/>
          <p:nvPr/>
        </p:nvSpPr>
        <p:spPr>
          <a:xfrm>
            <a:off x="5955920" y="5286396"/>
            <a:ext cx="38100" cy="439420"/>
          </a:xfrm>
          <a:custGeom>
            <a:avLst/>
            <a:gdLst/>
            <a:ahLst/>
            <a:cxnLst/>
            <a:rect l="l" t="t" r="r" b="b"/>
            <a:pathLst>
              <a:path w="38100" h="439420">
                <a:moveTo>
                  <a:pt x="12969" y="37978"/>
                </a:moveTo>
                <a:lnTo>
                  <a:pt x="5968" y="438657"/>
                </a:lnTo>
                <a:lnTo>
                  <a:pt x="18161" y="438912"/>
                </a:lnTo>
                <a:lnTo>
                  <a:pt x="25162" y="38222"/>
                </a:lnTo>
                <a:lnTo>
                  <a:pt x="12969" y="37978"/>
                </a:lnTo>
                <a:close/>
              </a:path>
              <a:path w="38100" h="439420">
                <a:moveTo>
                  <a:pt x="34840" y="31623"/>
                </a:moveTo>
                <a:lnTo>
                  <a:pt x="13080" y="31623"/>
                </a:lnTo>
                <a:lnTo>
                  <a:pt x="25272" y="31876"/>
                </a:lnTo>
                <a:lnTo>
                  <a:pt x="25162" y="38222"/>
                </a:lnTo>
                <a:lnTo>
                  <a:pt x="38100" y="38481"/>
                </a:lnTo>
                <a:lnTo>
                  <a:pt x="34840" y="31623"/>
                </a:lnTo>
                <a:close/>
              </a:path>
              <a:path w="38100" h="439420">
                <a:moveTo>
                  <a:pt x="13080" y="31623"/>
                </a:moveTo>
                <a:lnTo>
                  <a:pt x="12969" y="37978"/>
                </a:lnTo>
                <a:lnTo>
                  <a:pt x="25162" y="38222"/>
                </a:lnTo>
                <a:lnTo>
                  <a:pt x="25272" y="31876"/>
                </a:lnTo>
                <a:lnTo>
                  <a:pt x="13080" y="31623"/>
                </a:lnTo>
                <a:close/>
              </a:path>
              <a:path w="38100" h="439420">
                <a:moveTo>
                  <a:pt x="19812" y="0"/>
                </a:moveTo>
                <a:lnTo>
                  <a:pt x="0" y="37718"/>
                </a:lnTo>
                <a:lnTo>
                  <a:pt x="12969" y="37978"/>
                </a:lnTo>
                <a:lnTo>
                  <a:pt x="13080" y="31623"/>
                </a:lnTo>
                <a:lnTo>
                  <a:pt x="34840" y="31623"/>
                </a:lnTo>
                <a:lnTo>
                  <a:pt x="19812" y="0"/>
                </a:lnTo>
                <a:close/>
              </a:path>
            </a:pathLst>
          </a:custGeom>
          <a:solidFill>
            <a:srgbClr val="003B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3CDF228-1F89-A6A3-B750-A6998DCA06F3}"/>
              </a:ext>
            </a:extLst>
          </p:cNvPr>
          <p:cNvSpPr/>
          <p:nvPr/>
        </p:nvSpPr>
        <p:spPr>
          <a:xfrm>
            <a:off x="1312114" y="5255916"/>
            <a:ext cx="38100" cy="815340"/>
          </a:xfrm>
          <a:custGeom>
            <a:avLst/>
            <a:gdLst/>
            <a:ahLst/>
            <a:cxnLst/>
            <a:rect l="l" t="t" r="r" b="b"/>
            <a:pathLst>
              <a:path w="38100" h="815340">
                <a:moveTo>
                  <a:pt x="12948" y="38059"/>
                </a:moveTo>
                <a:lnTo>
                  <a:pt x="9194" y="815212"/>
                </a:lnTo>
                <a:lnTo>
                  <a:pt x="21386" y="815212"/>
                </a:lnTo>
                <a:lnTo>
                  <a:pt x="25140" y="38140"/>
                </a:lnTo>
                <a:lnTo>
                  <a:pt x="12948" y="38059"/>
                </a:lnTo>
                <a:close/>
              </a:path>
              <a:path w="38100" h="815340">
                <a:moveTo>
                  <a:pt x="34902" y="31749"/>
                </a:moveTo>
                <a:lnTo>
                  <a:pt x="25171" y="31749"/>
                </a:lnTo>
                <a:lnTo>
                  <a:pt x="25140" y="38140"/>
                </a:lnTo>
                <a:lnTo>
                  <a:pt x="38100" y="38226"/>
                </a:lnTo>
                <a:lnTo>
                  <a:pt x="34902" y="31749"/>
                </a:lnTo>
                <a:close/>
              </a:path>
              <a:path w="38100" h="815340">
                <a:moveTo>
                  <a:pt x="25171" y="31749"/>
                </a:moveTo>
                <a:lnTo>
                  <a:pt x="12979" y="31749"/>
                </a:lnTo>
                <a:lnTo>
                  <a:pt x="12948" y="38059"/>
                </a:lnTo>
                <a:lnTo>
                  <a:pt x="25140" y="38140"/>
                </a:lnTo>
                <a:lnTo>
                  <a:pt x="25171" y="31749"/>
                </a:lnTo>
                <a:close/>
              </a:path>
              <a:path w="38100" h="815340">
                <a:moveTo>
                  <a:pt x="19227" y="0"/>
                </a:moveTo>
                <a:lnTo>
                  <a:pt x="0" y="37972"/>
                </a:lnTo>
                <a:lnTo>
                  <a:pt x="12948" y="38059"/>
                </a:lnTo>
                <a:lnTo>
                  <a:pt x="12979" y="31749"/>
                </a:lnTo>
                <a:lnTo>
                  <a:pt x="34902" y="31749"/>
                </a:lnTo>
                <a:lnTo>
                  <a:pt x="19227" y="0"/>
                </a:lnTo>
                <a:close/>
              </a:path>
            </a:pathLst>
          </a:custGeom>
          <a:solidFill>
            <a:srgbClr val="003B7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23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Emulation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554953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2B9C022E-AF03-C332-8C49-27A378B674AE}"/>
              </a:ext>
            </a:extLst>
          </p:cNvPr>
          <p:cNvSpPr txBox="1"/>
          <p:nvPr/>
        </p:nvSpPr>
        <p:spPr>
          <a:xfrm>
            <a:off x="1102069" y="1733450"/>
            <a:ext cx="4759622" cy="43781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30"/>
              </a:spcBef>
            </a:pPr>
            <a:r>
              <a:rPr sz="1400" b="1" u="heavy" spc="1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Get </a:t>
            </a:r>
            <a:r>
              <a:rPr sz="1400" b="1" u="heavy" spc="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it</a:t>
            </a:r>
            <a:r>
              <a:rPr sz="1400" b="1" u="heavy" spc="-7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1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Functional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2299"/>
              </a:lnSpc>
            </a:pPr>
            <a:r>
              <a:rPr sz="1400" spc="15" dirty="0">
                <a:latin typeface="Arial"/>
                <a:cs typeface="Arial"/>
              </a:rPr>
              <a:t>Does </a:t>
            </a:r>
            <a:r>
              <a:rPr sz="1400" spc="20" dirty="0">
                <a:latin typeface="Arial"/>
                <a:cs typeface="Arial"/>
              </a:rPr>
              <a:t>my </a:t>
            </a:r>
            <a:r>
              <a:rPr sz="1400" spc="15" dirty="0">
                <a:latin typeface="Arial"/>
                <a:cs typeface="Arial"/>
              </a:rPr>
              <a:t>code </a:t>
            </a:r>
            <a:r>
              <a:rPr sz="1400" spc="10" dirty="0">
                <a:latin typeface="Arial"/>
                <a:cs typeface="Arial"/>
              </a:rPr>
              <a:t>give </a:t>
            </a:r>
            <a:r>
              <a:rPr sz="1400" spc="15" dirty="0">
                <a:latin typeface="Arial"/>
                <a:cs typeface="Arial"/>
              </a:rPr>
              <a:t>me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the  </a:t>
            </a:r>
            <a:r>
              <a:rPr sz="1400" spc="15" dirty="0">
                <a:latin typeface="Arial"/>
                <a:cs typeface="Arial"/>
              </a:rPr>
              <a:t>correct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answers?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ACC361B6-138F-8D9F-8BF3-CE2426C07DF9}"/>
              </a:ext>
            </a:extLst>
          </p:cNvPr>
          <p:cNvSpPr txBox="1"/>
          <p:nvPr/>
        </p:nvSpPr>
        <p:spPr>
          <a:xfrm>
            <a:off x="1102069" y="2228108"/>
            <a:ext cx="7819292" cy="171072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Quickly generate </a:t>
            </a:r>
            <a:r>
              <a:rPr spc="-10" dirty="0">
                <a:solidFill>
                  <a:srgbClr val="003B70"/>
                </a:solidFill>
                <a:latin typeface="Arial"/>
                <a:cs typeface="Arial"/>
              </a:rPr>
              <a:t>x86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executables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that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represent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the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 kernel</a:t>
            </a: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Debug support</a:t>
            </a:r>
            <a:r>
              <a:rPr spc="-4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for</a:t>
            </a:r>
            <a:endParaRPr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70"/>
              </a:spcBef>
            </a:pPr>
            <a:r>
              <a:rPr sz="1400" spc="10" dirty="0">
                <a:solidFill>
                  <a:srgbClr val="003B70"/>
                </a:solidFill>
                <a:latin typeface="Calibri"/>
                <a:cs typeface="Calibri"/>
              </a:rPr>
              <a:t>–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Standard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DPC++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syntax, channels, print</a:t>
            </a:r>
            <a:r>
              <a:rPr sz="1400" spc="-5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statements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Arial"/>
              <a:cs typeface="Arial"/>
            </a:endParaRPr>
          </a:p>
          <a:p>
            <a:pPr marL="564515">
              <a:lnSpc>
                <a:spcPct val="100000"/>
              </a:lnSpc>
            </a:pPr>
            <a:r>
              <a:rPr dirty="0">
                <a:latin typeface="Consolas"/>
                <a:cs typeface="Consolas"/>
              </a:rPr>
              <a:t>dpcpp -fintelfpga &lt;source_file&gt;.cpp</a:t>
            </a:r>
            <a:r>
              <a:rPr spc="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–DFPGA_EMULATOR</a:t>
            </a:r>
          </a:p>
        </p:txBody>
      </p:sp>
      <p:pic>
        <p:nvPicPr>
          <p:cNvPr id="8" name="object 15">
            <a:extLst>
              <a:ext uri="{FF2B5EF4-FFF2-40B4-BE49-F238E27FC236}">
                <a16:creationId xmlns:a16="http://schemas.microsoft.com/office/drawing/2014/main" id="{2349354E-9B79-7C34-B80D-2484E9F32B9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5667" y="4246771"/>
            <a:ext cx="896487" cy="494116"/>
          </a:xfrm>
          <a:prstGeom prst="rect">
            <a:avLst/>
          </a:prstGeom>
        </p:spPr>
      </p:pic>
      <p:sp>
        <p:nvSpPr>
          <p:cNvPr id="9" name="object 16">
            <a:extLst>
              <a:ext uri="{FF2B5EF4-FFF2-40B4-BE49-F238E27FC236}">
                <a16:creationId xmlns:a16="http://schemas.microsoft.com/office/drawing/2014/main" id="{3EFBDB45-5B87-AEBD-1119-B9971E936D13}"/>
              </a:ext>
            </a:extLst>
          </p:cNvPr>
          <p:cNvSpPr txBox="1"/>
          <p:nvPr/>
        </p:nvSpPr>
        <p:spPr>
          <a:xfrm>
            <a:off x="3898069" y="4380622"/>
            <a:ext cx="5073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95"/>
              </a:spcBef>
            </a:pP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dpcpp  Co</a:t>
            </a:r>
            <a:r>
              <a:rPr sz="950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ler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0" name="object 17">
            <a:extLst>
              <a:ext uri="{FF2B5EF4-FFF2-40B4-BE49-F238E27FC236}">
                <a16:creationId xmlns:a16="http://schemas.microsoft.com/office/drawing/2014/main" id="{471077D5-F2E4-990E-AD5A-828528D04389}"/>
              </a:ext>
            </a:extLst>
          </p:cNvPr>
          <p:cNvGrpSpPr/>
          <p:nvPr/>
        </p:nvGrpSpPr>
        <p:grpSpPr>
          <a:xfrm>
            <a:off x="1780852" y="4179708"/>
            <a:ext cx="1817370" cy="593090"/>
            <a:chOff x="620268" y="7190231"/>
            <a:chExt cx="1817370" cy="593090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CDB10C41-3AF6-A351-01A3-5D6AF4F491D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8557" y="7344173"/>
              <a:ext cx="338689" cy="174072"/>
            </a:xfrm>
            <a:prstGeom prst="rect">
              <a:avLst/>
            </a:prstGeom>
          </p:spPr>
        </p:pic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23B1BB56-8D6C-90C5-D2C2-093EFB20E07C}"/>
                </a:ext>
              </a:extLst>
            </p:cNvPr>
            <p:cNvSpPr/>
            <p:nvPr/>
          </p:nvSpPr>
          <p:spPr>
            <a:xfrm>
              <a:off x="620268" y="7190231"/>
              <a:ext cx="1443355" cy="593090"/>
            </a:xfrm>
            <a:custGeom>
              <a:avLst/>
              <a:gdLst/>
              <a:ahLst/>
              <a:cxnLst/>
              <a:rect l="l" t="t" r="r" b="b"/>
              <a:pathLst>
                <a:path w="1443355" h="593090">
                  <a:moveTo>
                    <a:pt x="1443227" y="0"/>
                  </a:moveTo>
                  <a:lnTo>
                    <a:pt x="0" y="0"/>
                  </a:lnTo>
                  <a:lnTo>
                    <a:pt x="0" y="560705"/>
                  </a:lnTo>
                  <a:lnTo>
                    <a:pt x="65581" y="569651"/>
                  </a:lnTo>
                  <a:lnTo>
                    <a:pt x="127198" y="576999"/>
                  </a:lnTo>
                  <a:lnTo>
                    <a:pt x="185116" y="582833"/>
                  </a:lnTo>
                  <a:lnTo>
                    <a:pt x="239598" y="587241"/>
                  </a:lnTo>
                  <a:lnTo>
                    <a:pt x="290909" y="590308"/>
                  </a:lnTo>
                  <a:lnTo>
                    <a:pt x="339313" y="592121"/>
                  </a:lnTo>
                  <a:lnTo>
                    <a:pt x="385075" y="592766"/>
                  </a:lnTo>
                  <a:lnTo>
                    <a:pt x="428458" y="592329"/>
                  </a:lnTo>
                  <a:lnTo>
                    <a:pt x="469727" y="590897"/>
                  </a:lnTo>
                  <a:lnTo>
                    <a:pt x="509146" y="588556"/>
                  </a:lnTo>
                  <a:lnTo>
                    <a:pt x="583492" y="581491"/>
                  </a:lnTo>
                  <a:lnTo>
                    <a:pt x="653610" y="571823"/>
                  </a:lnTo>
                  <a:lnTo>
                    <a:pt x="721613" y="560244"/>
                  </a:lnTo>
                  <a:lnTo>
                    <a:pt x="824280" y="540800"/>
                  </a:lnTo>
                  <a:lnTo>
                    <a:pt x="896247" y="527460"/>
                  </a:lnTo>
                  <a:lnTo>
                    <a:pt x="934081" y="520935"/>
                  </a:lnTo>
                  <a:lnTo>
                    <a:pt x="973500" y="514623"/>
                  </a:lnTo>
                  <a:lnTo>
                    <a:pt x="1014769" y="508609"/>
                  </a:lnTo>
                  <a:lnTo>
                    <a:pt x="1058152" y="502979"/>
                  </a:lnTo>
                  <a:lnTo>
                    <a:pt x="1103914" y="497820"/>
                  </a:lnTo>
                  <a:lnTo>
                    <a:pt x="1152318" y="493218"/>
                  </a:lnTo>
                  <a:lnTo>
                    <a:pt x="1203629" y="489260"/>
                  </a:lnTo>
                  <a:lnTo>
                    <a:pt x="1258111" y="486031"/>
                  </a:lnTo>
                  <a:lnTo>
                    <a:pt x="1316029" y="483618"/>
                  </a:lnTo>
                  <a:lnTo>
                    <a:pt x="1377646" y="482106"/>
                  </a:lnTo>
                  <a:lnTo>
                    <a:pt x="1443227" y="481584"/>
                  </a:lnTo>
                  <a:lnTo>
                    <a:pt x="1443227" y="0"/>
                  </a:lnTo>
                  <a:close/>
                </a:path>
              </a:pathLst>
            </a:custGeom>
            <a:solidFill>
              <a:srgbClr val="DFE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0">
            <a:extLst>
              <a:ext uri="{FF2B5EF4-FFF2-40B4-BE49-F238E27FC236}">
                <a16:creationId xmlns:a16="http://schemas.microsoft.com/office/drawing/2014/main" id="{8DBC188B-A43F-9185-A43F-A8140478D4C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05417" y="4321458"/>
            <a:ext cx="338689" cy="174072"/>
          </a:xfrm>
          <a:prstGeom prst="rect">
            <a:avLst/>
          </a:prstGeom>
        </p:spPr>
      </p:pic>
      <p:pic>
        <p:nvPicPr>
          <p:cNvPr id="26" name="object 21">
            <a:extLst>
              <a:ext uri="{FF2B5EF4-FFF2-40B4-BE49-F238E27FC236}">
                <a16:creationId xmlns:a16="http://schemas.microsoft.com/office/drawing/2014/main" id="{0487FA8F-6BFB-CB0D-C69F-A51C2336028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48948" y="4190377"/>
            <a:ext cx="972255" cy="626233"/>
          </a:xfrm>
          <a:prstGeom prst="rect">
            <a:avLst/>
          </a:prstGeom>
        </p:spPr>
      </p:pic>
      <p:sp>
        <p:nvSpPr>
          <p:cNvPr id="27" name="object 22">
            <a:extLst>
              <a:ext uri="{FF2B5EF4-FFF2-40B4-BE49-F238E27FC236}">
                <a16:creationId xmlns:a16="http://schemas.microsoft.com/office/drawing/2014/main" id="{B8E26908-67CF-39B1-8B79-F29E8E7FCB05}"/>
              </a:ext>
            </a:extLst>
          </p:cNvPr>
          <p:cNvSpPr/>
          <p:nvPr/>
        </p:nvSpPr>
        <p:spPr>
          <a:xfrm>
            <a:off x="6198928" y="4266577"/>
            <a:ext cx="862965" cy="419100"/>
          </a:xfrm>
          <a:custGeom>
            <a:avLst/>
            <a:gdLst/>
            <a:ahLst/>
            <a:cxnLst/>
            <a:rect l="l" t="t" r="r" b="b"/>
            <a:pathLst>
              <a:path w="862964" h="419100">
                <a:moveTo>
                  <a:pt x="862584" y="72390"/>
                </a:moveTo>
                <a:lnTo>
                  <a:pt x="862203" y="64770"/>
                </a:lnTo>
                <a:lnTo>
                  <a:pt x="861060" y="57150"/>
                </a:lnTo>
                <a:lnTo>
                  <a:pt x="859637" y="52070"/>
                </a:lnTo>
                <a:lnTo>
                  <a:pt x="859637" y="350977"/>
                </a:lnTo>
                <a:lnTo>
                  <a:pt x="859409" y="355600"/>
                </a:lnTo>
                <a:lnTo>
                  <a:pt x="858393" y="361950"/>
                </a:lnTo>
                <a:lnTo>
                  <a:pt x="856742" y="368300"/>
                </a:lnTo>
                <a:lnTo>
                  <a:pt x="855332" y="372224"/>
                </a:lnTo>
                <a:lnTo>
                  <a:pt x="857084" y="363524"/>
                </a:lnTo>
                <a:lnTo>
                  <a:pt x="857504" y="361950"/>
                </a:lnTo>
                <a:lnTo>
                  <a:pt x="857834" y="359854"/>
                </a:lnTo>
                <a:lnTo>
                  <a:pt x="859637" y="350977"/>
                </a:lnTo>
                <a:lnTo>
                  <a:pt x="859637" y="52070"/>
                </a:lnTo>
                <a:lnTo>
                  <a:pt x="859548" y="51752"/>
                </a:lnTo>
                <a:lnTo>
                  <a:pt x="859548" y="67729"/>
                </a:lnTo>
                <a:lnTo>
                  <a:pt x="855916" y="49784"/>
                </a:lnTo>
                <a:lnTo>
                  <a:pt x="856742" y="52070"/>
                </a:lnTo>
                <a:lnTo>
                  <a:pt x="858393" y="58420"/>
                </a:lnTo>
                <a:lnTo>
                  <a:pt x="859409" y="64770"/>
                </a:lnTo>
                <a:lnTo>
                  <a:pt x="859548" y="67729"/>
                </a:lnTo>
                <a:lnTo>
                  <a:pt x="859548" y="51752"/>
                </a:lnTo>
                <a:lnTo>
                  <a:pt x="859282" y="50800"/>
                </a:lnTo>
                <a:lnTo>
                  <a:pt x="856869" y="44450"/>
                </a:lnTo>
                <a:lnTo>
                  <a:pt x="853948" y="38100"/>
                </a:lnTo>
                <a:lnTo>
                  <a:pt x="853681" y="37642"/>
                </a:lnTo>
                <a:lnTo>
                  <a:pt x="853681" y="376326"/>
                </a:lnTo>
                <a:lnTo>
                  <a:pt x="851535" y="381000"/>
                </a:lnTo>
                <a:lnTo>
                  <a:pt x="823976" y="408940"/>
                </a:lnTo>
                <a:lnTo>
                  <a:pt x="818070" y="411378"/>
                </a:lnTo>
                <a:lnTo>
                  <a:pt x="823760" y="407543"/>
                </a:lnTo>
                <a:lnTo>
                  <a:pt x="829056" y="405130"/>
                </a:lnTo>
                <a:lnTo>
                  <a:pt x="834580" y="400240"/>
                </a:lnTo>
                <a:lnTo>
                  <a:pt x="840028" y="396557"/>
                </a:lnTo>
                <a:lnTo>
                  <a:pt x="845896" y="387858"/>
                </a:lnTo>
                <a:lnTo>
                  <a:pt x="847344" y="386080"/>
                </a:lnTo>
                <a:lnTo>
                  <a:pt x="850773" y="381000"/>
                </a:lnTo>
                <a:lnTo>
                  <a:pt x="851217" y="379971"/>
                </a:lnTo>
                <a:lnTo>
                  <a:pt x="853681" y="376326"/>
                </a:lnTo>
                <a:lnTo>
                  <a:pt x="853681" y="37642"/>
                </a:lnTo>
                <a:lnTo>
                  <a:pt x="852182" y="35064"/>
                </a:lnTo>
                <a:lnTo>
                  <a:pt x="852182" y="40563"/>
                </a:lnTo>
                <a:lnTo>
                  <a:pt x="844588" y="29298"/>
                </a:lnTo>
                <a:lnTo>
                  <a:pt x="848106" y="33020"/>
                </a:lnTo>
                <a:lnTo>
                  <a:pt x="851662" y="39370"/>
                </a:lnTo>
                <a:lnTo>
                  <a:pt x="852182" y="40563"/>
                </a:lnTo>
                <a:lnTo>
                  <a:pt x="852182" y="35064"/>
                </a:lnTo>
                <a:lnTo>
                  <a:pt x="850265" y="31750"/>
                </a:lnTo>
                <a:lnTo>
                  <a:pt x="841883" y="21590"/>
                </a:lnTo>
                <a:lnTo>
                  <a:pt x="841629" y="21590"/>
                </a:lnTo>
                <a:lnTo>
                  <a:pt x="831342" y="12700"/>
                </a:lnTo>
                <a:lnTo>
                  <a:pt x="831227" y="16611"/>
                </a:lnTo>
                <a:lnTo>
                  <a:pt x="822820" y="10947"/>
                </a:lnTo>
                <a:lnTo>
                  <a:pt x="823976" y="11430"/>
                </a:lnTo>
                <a:lnTo>
                  <a:pt x="829691" y="15240"/>
                </a:lnTo>
                <a:lnTo>
                  <a:pt x="831227" y="16611"/>
                </a:lnTo>
                <a:lnTo>
                  <a:pt x="831227" y="12700"/>
                </a:lnTo>
                <a:lnTo>
                  <a:pt x="831088" y="12700"/>
                </a:lnTo>
                <a:lnTo>
                  <a:pt x="825246" y="8890"/>
                </a:lnTo>
                <a:lnTo>
                  <a:pt x="818045" y="6045"/>
                </a:lnTo>
                <a:lnTo>
                  <a:pt x="818045" y="411391"/>
                </a:lnTo>
                <a:lnTo>
                  <a:pt x="811657" y="414020"/>
                </a:lnTo>
                <a:lnTo>
                  <a:pt x="798195" y="416560"/>
                </a:lnTo>
                <a:lnTo>
                  <a:pt x="792454" y="416560"/>
                </a:lnTo>
                <a:lnTo>
                  <a:pt x="809523" y="413118"/>
                </a:lnTo>
                <a:lnTo>
                  <a:pt x="811403" y="412750"/>
                </a:lnTo>
                <a:lnTo>
                  <a:pt x="818045" y="411391"/>
                </a:lnTo>
                <a:lnTo>
                  <a:pt x="818045" y="6045"/>
                </a:lnTo>
                <a:lnTo>
                  <a:pt x="812419" y="3810"/>
                </a:lnTo>
                <a:lnTo>
                  <a:pt x="812076" y="3759"/>
                </a:lnTo>
                <a:lnTo>
                  <a:pt x="812076" y="6527"/>
                </a:lnTo>
                <a:lnTo>
                  <a:pt x="804900" y="5067"/>
                </a:lnTo>
                <a:lnTo>
                  <a:pt x="811657" y="6350"/>
                </a:lnTo>
                <a:lnTo>
                  <a:pt x="812076" y="6527"/>
                </a:lnTo>
                <a:lnTo>
                  <a:pt x="812076" y="3759"/>
                </a:lnTo>
                <a:lnTo>
                  <a:pt x="791210" y="0"/>
                </a:lnTo>
                <a:lnTo>
                  <a:pt x="71374" y="0"/>
                </a:lnTo>
                <a:lnTo>
                  <a:pt x="70116" y="228"/>
                </a:lnTo>
                <a:lnTo>
                  <a:pt x="70116" y="416560"/>
                </a:lnTo>
                <a:lnTo>
                  <a:pt x="64389" y="416560"/>
                </a:lnTo>
                <a:lnTo>
                  <a:pt x="22860" y="397510"/>
                </a:lnTo>
                <a:lnTo>
                  <a:pt x="8915" y="376389"/>
                </a:lnTo>
                <a:lnTo>
                  <a:pt x="11315" y="379945"/>
                </a:lnTo>
                <a:lnTo>
                  <a:pt x="11811" y="381000"/>
                </a:lnTo>
                <a:lnTo>
                  <a:pt x="15240" y="386080"/>
                </a:lnTo>
                <a:lnTo>
                  <a:pt x="16548" y="387705"/>
                </a:lnTo>
                <a:lnTo>
                  <a:pt x="22529" y="396557"/>
                </a:lnTo>
                <a:lnTo>
                  <a:pt x="44500" y="411378"/>
                </a:lnTo>
                <a:lnTo>
                  <a:pt x="51079" y="412711"/>
                </a:lnTo>
                <a:lnTo>
                  <a:pt x="52908" y="413080"/>
                </a:lnTo>
                <a:lnTo>
                  <a:pt x="70116" y="416560"/>
                </a:lnTo>
                <a:lnTo>
                  <a:pt x="70116" y="228"/>
                </a:lnTo>
                <a:lnTo>
                  <a:pt x="55003" y="2933"/>
                </a:lnTo>
                <a:lnTo>
                  <a:pt x="55003" y="5613"/>
                </a:lnTo>
                <a:lnTo>
                  <a:pt x="50761" y="6464"/>
                </a:lnTo>
                <a:lnTo>
                  <a:pt x="51054" y="6350"/>
                </a:lnTo>
                <a:lnTo>
                  <a:pt x="55003" y="5613"/>
                </a:lnTo>
                <a:lnTo>
                  <a:pt x="55003" y="2933"/>
                </a:lnTo>
                <a:lnTo>
                  <a:pt x="50038" y="3810"/>
                </a:lnTo>
                <a:lnTo>
                  <a:pt x="43434" y="6350"/>
                </a:lnTo>
                <a:lnTo>
                  <a:pt x="39497" y="8001"/>
                </a:lnTo>
                <a:lnTo>
                  <a:pt x="39497" y="11112"/>
                </a:lnTo>
                <a:lnTo>
                  <a:pt x="31838" y="16281"/>
                </a:lnTo>
                <a:lnTo>
                  <a:pt x="33020" y="15240"/>
                </a:lnTo>
                <a:lnTo>
                  <a:pt x="38735" y="11430"/>
                </a:lnTo>
                <a:lnTo>
                  <a:pt x="39497" y="11112"/>
                </a:lnTo>
                <a:lnTo>
                  <a:pt x="39497" y="8001"/>
                </a:lnTo>
                <a:lnTo>
                  <a:pt x="37338" y="8890"/>
                </a:lnTo>
                <a:lnTo>
                  <a:pt x="31623" y="12700"/>
                </a:lnTo>
                <a:lnTo>
                  <a:pt x="31242" y="12700"/>
                </a:lnTo>
                <a:lnTo>
                  <a:pt x="21082" y="21590"/>
                </a:lnTo>
                <a:lnTo>
                  <a:pt x="20828" y="21590"/>
                </a:lnTo>
                <a:lnTo>
                  <a:pt x="17970" y="25006"/>
                </a:lnTo>
                <a:lnTo>
                  <a:pt x="17970" y="29311"/>
                </a:lnTo>
                <a:lnTo>
                  <a:pt x="10731" y="40043"/>
                </a:lnTo>
                <a:lnTo>
                  <a:pt x="11049" y="39370"/>
                </a:lnTo>
                <a:lnTo>
                  <a:pt x="14478" y="33020"/>
                </a:lnTo>
                <a:lnTo>
                  <a:pt x="17970" y="29311"/>
                </a:lnTo>
                <a:lnTo>
                  <a:pt x="17970" y="25006"/>
                </a:lnTo>
                <a:lnTo>
                  <a:pt x="12319" y="31750"/>
                </a:lnTo>
                <a:lnTo>
                  <a:pt x="12192" y="31750"/>
                </a:lnTo>
                <a:lnTo>
                  <a:pt x="8636" y="38100"/>
                </a:lnTo>
                <a:lnTo>
                  <a:pt x="7213" y="41071"/>
                </a:lnTo>
                <a:lnTo>
                  <a:pt x="7213" y="372148"/>
                </a:lnTo>
                <a:lnTo>
                  <a:pt x="5842" y="368300"/>
                </a:lnTo>
                <a:lnTo>
                  <a:pt x="4191" y="361950"/>
                </a:lnTo>
                <a:lnTo>
                  <a:pt x="3175" y="355600"/>
                </a:lnTo>
                <a:lnTo>
                  <a:pt x="2933" y="350989"/>
                </a:lnTo>
                <a:lnTo>
                  <a:pt x="4762" y="359994"/>
                </a:lnTo>
                <a:lnTo>
                  <a:pt x="5080" y="361950"/>
                </a:lnTo>
                <a:lnTo>
                  <a:pt x="5448" y="363397"/>
                </a:lnTo>
                <a:lnTo>
                  <a:pt x="7213" y="372148"/>
                </a:lnTo>
                <a:lnTo>
                  <a:pt x="7213" y="41071"/>
                </a:lnTo>
                <a:lnTo>
                  <a:pt x="6642" y="42265"/>
                </a:lnTo>
                <a:lnTo>
                  <a:pt x="6642" y="49847"/>
                </a:lnTo>
                <a:lnTo>
                  <a:pt x="3022" y="67716"/>
                </a:lnTo>
                <a:lnTo>
                  <a:pt x="3175" y="64770"/>
                </a:lnTo>
                <a:lnTo>
                  <a:pt x="4191" y="58420"/>
                </a:lnTo>
                <a:lnTo>
                  <a:pt x="5842" y="52070"/>
                </a:lnTo>
                <a:lnTo>
                  <a:pt x="6642" y="49847"/>
                </a:lnTo>
                <a:lnTo>
                  <a:pt x="6642" y="42265"/>
                </a:lnTo>
                <a:lnTo>
                  <a:pt x="0" y="72390"/>
                </a:lnTo>
                <a:lnTo>
                  <a:pt x="0" y="347980"/>
                </a:lnTo>
                <a:lnTo>
                  <a:pt x="12192" y="388620"/>
                </a:lnTo>
                <a:lnTo>
                  <a:pt x="12319" y="388620"/>
                </a:lnTo>
                <a:lnTo>
                  <a:pt x="20828" y="398780"/>
                </a:lnTo>
                <a:lnTo>
                  <a:pt x="21082" y="398780"/>
                </a:lnTo>
                <a:lnTo>
                  <a:pt x="31623" y="407670"/>
                </a:lnTo>
                <a:lnTo>
                  <a:pt x="37465" y="411480"/>
                </a:lnTo>
                <a:lnTo>
                  <a:pt x="43688" y="414020"/>
                </a:lnTo>
                <a:lnTo>
                  <a:pt x="50292" y="416560"/>
                </a:lnTo>
                <a:lnTo>
                  <a:pt x="64262" y="419100"/>
                </a:lnTo>
                <a:lnTo>
                  <a:pt x="798576" y="419100"/>
                </a:lnTo>
                <a:lnTo>
                  <a:pt x="812546" y="416560"/>
                </a:lnTo>
                <a:lnTo>
                  <a:pt x="825373" y="411480"/>
                </a:lnTo>
                <a:lnTo>
                  <a:pt x="831342" y="407670"/>
                </a:lnTo>
                <a:lnTo>
                  <a:pt x="841502" y="398780"/>
                </a:lnTo>
                <a:lnTo>
                  <a:pt x="841883" y="398780"/>
                </a:lnTo>
                <a:lnTo>
                  <a:pt x="861187" y="361950"/>
                </a:lnTo>
                <a:lnTo>
                  <a:pt x="862584" y="347980"/>
                </a:lnTo>
                <a:lnTo>
                  <a:pt x="862584" y="72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1FEB0503-FB9C-6AB7-8CE3-CA5A6C0D2F45}"/>
              </a:ext>
            </a:extLst>
          </p:cNvPr>
          <p:cNvSpPr txBox="1"/>
          <p:nvPr/>
        </p:nvSpPr>
        <p:spPr>
          <a:xfrm>
            <a:off x="6270682" y="4296803"/>
            <a:ext cx="63563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5" dirty="0">
                <a:solidFill>
                  <a:srgbClr val="FFFFFF"/>
                </a:solidFill>
                <a:latin typeface="Courier New"/>
                <a:cs typeface="Courier New"/>
              </a:rPr>
              <a:t>./mycode.emu</a:t>
            </a:r>
            <a:endParaRPr sz="650">
              <a:latin typeface="Courier New"/>
              <a:cs typeface="Courier New"/>
            </a:endParaRPr>
          </a:p>
          <a:p>
            <a:pPr marL="12700" marR="156845">
              <a:lnSpc>
                <a:spcPts val="819"/>
              </a:lnSpc>
              <a:spcBef>
                <a:spcPts val="20"/>
              </a:spcBef>
            </a:pPr>
            <a:r>
              <a:rPr sz="650" spc="10" dirty="0">
                <a:solidFill>
                  <a:srgbClr val="FFFFFF"/>
                </a:solidFill>
                <a:latin typeface="Courier New"/>
                <a:cs typeface="Courier New"/>
              </a:rPr>
              <a:t>…  </a:t>
            </a:r>
            <a:r>
              <a:rPr sz="650" spc="5" dirty="0">
                <a:solidFill>
                  <a:srgbClr val="FFFFFF"/>
                </a:solidFill>
                <a:latin typeface="Courier New"/>
                <a:cs typeface="Courier New"/>
              </a:rPr>
              <a:t>Running</a:t>
            </a:r>
            <a:r>
              <a:rPr sz="65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50" spc="1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D1AA7F8C-889B-5BF4-3E83-CE5A33DB8C78}"/>
              </a:ext>
            </a:extLst>
          </p:cNvPr>
          <p:cNvSpPr txBox="1"/>
          <p:nvPr/>
        </p:nvSpPr>
        <p:spPr>
          <a:xfrm>
            <a:off x="2033023" y="4194186"/>
            <a:ext cx="9353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0" dirty="0">
                <a:solidFill>
                  <a:srgbClr val="003B70"/>
                </a:solidFill>
                <a:latin typeface="Arial"/>
                <a:cs typeface="Arial"/>
              </a:rPr>
              <a:t>mycode.cpp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D29F4EDC-2ECA-778D-24BE-4BBFDFC30549}"/>
              </a:ext>
            </a:extLst>
          </p:cNvPr>
          <p:cNvSpPr txBox="1"/>
          <p:nvPr/>
        </p:nvSpPr>
        <p:spPr>
          <a:xfrm>
            <a:off x="2360308" y="5063476"/>
            <a:ext cx="2646680" cy="1245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14604" indent="-151130">
              <a:lnSpc>
                <a:spcPct val="102299"/>
              </a:lnSpc>
              <a:spcBef>
                <a:spcPts val="95"/>
              </a:spcBef>
              <a:buFont typeface="Wingdings"/>
              <a:buChar char=""/>
              <a:tabLst>
                <a:tab pos="163830" algn="l"/>
              </a:tabLst>
            </a:pPr>
            <a:r>
              <a:rPr sz="1300" spc="15" dirty="0">
                <a:solidFill>
                  <a:srgbClr val="003B70"/>
                </a:solidFill>
                <a:latin typeface="Arial"/>
                <a:cs typeface="Arial"/>
              </a:rPr>
              <a:t>Declare </a:t>
            </a:r>
            <a:r>
              <a:rPr sz="1300" spc="10"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z="1300" spc="15" dirty="0">
                <a:solidFill>
                  <a:srgbClr val="003B70"/>
                </a:solidFill>
                <a:latin typeface="Arial"/>
                <a:cs typeface="Arial"/>
              </a:rPr>
              <a:t>device_selector as  </a:t>
            </a:r>
            <a:r>
              <a:rPr sz="1300" spc="5" dirty="0">
                <a:solidFill>
                  <a:srgbClr val="003B70"/>
                </a:solidFill>
                <a:latin typeface="Arial"/>
                <a:cs typeface="Arial"/>
              </a:rPr>
              <a:t>type</a:t>
            </a:r>
            <a:r>
              <a:rPr sz="1300" spc="5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300" spc="10" dirty="0">
                <a:solidFill>
                  <a:srgbClr val="003B70"/>
                </a:solidFill>
                <a:latin typeface="Arial"/>
                <a:cs typeface="Arial"/>
              </a:rPr>
              <a:t>cl::sycl::intel::fpga_emulator</a:t>
            </a:r>
            <a:endParaRPr sz="130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45"/>
              </a:spcBef>
              <a:buFont typeface="Wingdings"/>
              <a:buChar char=""/>
              <a:tabLst>
                <a:tab pos="163830" algn="l"/>
              </a:tabLst>
            </a:pPr>
            <a:r>
              <a:rPr sz="1300" spc="15" dirty="0">
                <a:solidFill>
                  <a:srgbClr val="003B70"/>
                </a:solidFill>
                <a:latin typeface="Arial"/>
                <a:cs typeface="Arial"/>
              </a:rPr>
              <a:t>Include</a:t>
            </a:r>
            <a:r>
              <a:rPr sz="1300" spc="-1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003B70"/>
                </a:solidFill>
                <a:latin typeface="Arial"/>
                <a:cs typeface="Arial"/>
              </a:rPr>
              <a:t>fpga_extensions.hpp</a:t>
            </a:r>
            <a:endParaRPr sz="1300">
              <a:latin typeface="Arial"/>
              <a:cs typeface="Arial"/>
            </a:endParaRPr>
          </a:p>
          <a:p>
            <a:pPr marL="163195" marR="5080" indent="-151130">
              <a:lnSpc>
                <a:spcPct val="103099"/>
              </a:lnSpc>
              <a:spcBef>
                <a:spcPts val="790"/>
              </a:spcBef>
              <a:buFont typeface="Wingdings"/>
              <a:buChar char=""/>
              <a:tabLst>
                <a:tab pos="163830" algn="l"/>
              </a:tabLst>
            </a:pPr>
            <a:r>
              <a:rPr sz="1300" spc="15" dirty="0">
                <a:solidFill>
                  <a:srgbClr val="003B70"/>
                </a:solidFill>
                <a:latin typeface="Arial"/>
                <a:cs typeface="Arial"/>
              </a:rPr>
              <a:t>Include </a:t>
            </a:r>
            <a:r>
              <a:rPr sz="1300" spc="10" dirty="0">
                <a:solidFill>
                  <a:srgbClr val="003B70"/>
                </a:solidFill>
                <a:latin typeface="Arial"/>
                <a:cs typeface="Arial"/>
              </a:rPr>
              <a:t>–DFPGA_EMULATOR</a:t>
            </a:r>
            <a:r>
              <a:rPr sz="1300" spc="-4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300" spc="10" dirty="0">
                <a:solidFill>
                  <a:srgbClr val="003B70"/>
                </a:solidFill>
                <a:latin typeface="Arial"/>
                <a:cs typeface="Arial"/>
              </a:rPr>
              <a:t>in  </a:t>
            </a:r>
            <a:r>
              <a:rPr sz="1300" spc="5" dirty="0">
                <a:solidFill>
                  <a:srgbClr val="003B70"/>
                </a:solidFill>
                <a:latin typeface="Arial"/>
                <a:cs typeface="Arial"/>
              </a:rPr>
              <a:t>your </a:t>
            </a:r>
            <a:r>
              <a:rPr sz="1300" spc="15" dirty="0">
                <a:solidFill>
                  <a:srgbClr val="003B70"/>
                </a:solidFill>
                <a:latin typeface="Arial"/>
                <a:cs typeface="Arial"/>
              </a:rPr>
              <a:t>compilation</a:t>
            </a:r>
            <a:r>
              <a:rPr sz="1300" spc="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003B70"/>
                </a:solidFill>
                <a:latin typeface="Arial"/>
                <a:cs typeface="Arial"/>
              </a:rPr>
              <a:t>command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789EC9B7-3433-DBBC-C2D5-4D8928FF61E2}"/>
              </a:ext>
            </a:extLst>
          </p:cNvPr>
          <p:cNvSpPr/>
          <p:nvPr/>
        </p:nvSpPr>
        <p:spPr>
          <a:xfrm>
            <a:off x="5257331" y="5080494"/>
            <a:ext cx="2501265" cy="1355090"/>
          </a:xfrm>
          <a:custGeom>
            <a:avLst/>
            <a:gdLst/>
            <a:ahLst/>
            <a:cxnLst/>
            <a:rect l="l" t="t" r="r" b="b"/>
            <a:pathLst>
              <a:path w="2501265" h="1355089">
                <a:moveTo>
                  <a:pt x="2500884" y="0"/>
                </a:moveTo>
                <a:lnTo>
                  <a:pt x="0" y="0"/>
                </a:lnTo>
                <a:lnTo>
                  <a:pt x="0" y="1354835"/>
                </a:lnTo>
                <a:lnTo>
                  <a:pt x="2500884" y="1354835"/>
                </a:lnTo>
                <a:lnTo>
                  <a:pt x="2500884" y="0"/>
                </a:lnTo>
                <a:close/>
              </a:path>
            </a:pathLst>
          </a:custGeom>
          <a:solidFill>
            <a:srgbClr val="DF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CC1EC6BF-3B1B-C767-CEF7-E21744CAD43B}"/>
              </a:ext>
            </a:extLst>
          </p:cNvPr>
          <p:cNvSpPr txBox="1"/>
          <p:nvPr/>
        </p:nvSpPr>
        <p:spPr>
          <a:xfrm>
            <a:off x="5257331" y="5080494"/>
            <a:ext cx="2501265" cy="1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840"/>
              </a:lnSpc>
            </a:pPr>
            <a:r>
              <a:rPr sz="700" spc="20" dirty="0">
                <a:solidFill>
                  <a:srgbClr val="003B70"/>
                </a:solidFill>
                <a:latin typeface="Consolas"/>
                <a:cs typeface="Consolas"/>
              </a:rPr>
              <a:t>#include </a:t>
            </a:r>
            <a:r>
              <a:rPr sz="700" spc="15" dirty="0">
                <a:solidFill>
                  <a:srgbClr val="003B70"/>
                </a:solidFill>
                <a:latin typeface="Consolas"/>
                <a:cs typeface="Consolas"/>
              </a:rPr>
              <a:t>&lt;CL/sycl/intel/fpga_extensions.hpp&gt;</a:t>
            </a:r>
            <a:endParaRPr sz="700">
              <a:latin typeface="Consolas"/>
              <a:cs typeface="Consolas"/>
            </a:endParaRPr>
          </a:p>
          <a:p>
            <a:pPr marL="127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solidFill>
                  <a:srgbClr val="003B70"/>
                </a:solidFill>
                <a:latin typeface="Consolas"/>
                <a:cs typeface="Consolas"/>
              </a:rPr>
              <a:t>using namespace</a:t>
            </a:r>
            <a:r>
              <a:rPr sz="700" spc="25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003B70"/>
                </a:solidFill>
                <a:latin typeface="Consolas"/>
                <a:cs typeface="Consolas"/>
              </a:rPr>
              <a:t>cl::sycl;</a:t>
            </a:r>
            <a:endParaRPr sz="700">
              <a:latin typeface="Consolas"/>
              <a:cs typeface="Consolas"/>
            </a:endParaRPr>
          </a:p>
          <a:p>
            <a:pPr marL="127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solidFill>
                  <a:srgbClr val="003B70"/>
                </a:solidFill>
                <a:latin typeface="Consolas"/>
                <a:cs typeface="Consolas"/>
              </a:rPr>
              <a:t>...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Consolas"/>
              <a:cs typeface="Consolas"/>
            </a:endParaRPr>
          </a:p>
          <a:p>
            <a:pPr marL="104775" marR="13335" indent="-104139">
              <a:lnSpc>
                <a:spcPct val="104299"/>
              </a:lnSpc>
              <a:spcBef>
                <a:spcPts val="5"/>
              </a:spcBef>
            </a:pPr>
            <a:r>
              <a:rPr sz="700" spc="20" dirty="0">
                <a:solidFill>
                  <a:srgbClr val="003B70"/>
                </a:solidFill>
                <a:latin typeface="Consolas"/>
                <a:cs typeface="Consolas"/>
              </a:rPr>
              <a:t>#ifdef FPGA_EMULATOR  </a:t>
            </a:r>
            <a:r>
              <a:rPr sz="700" spc="15" dirty="0">
                <a:solidFill>
                  <a:srgbClr val="003B70"/>
                </a:solidFill>
                <a:latin typeface="Consolas"/>
                <a:cs typeface="Consolas"/>
              </a:rPr>
              <a:t>intel::fpga_emulator_selector</a:t>
            </a:r>
            <a:r>
              <a:rPr sz="700" spc="30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700" spc="20" dirty="0">
                <a:solidFill>
                  <a:srgbClr val="003B70"/>
                </a:solidFill>
                <a:latin typeface="Consolas"/>
                <a:cs typeface="Consolas"/>
              </a:rPr>
              <a:t>device_selector;</a:t>
            </a:r>
            <a:endParaRPr sz="700">
              <a:latin typeface="Consolas"/>
              <a:cs typeface="Consolas"/>
            </a:endParaRPr>
          </a:p>
          <a:p>
            <a:pPr marL="1270">
              <a:lnSpc>
                <a:spcPct val="100000"/>
              </a:lnSpc>
              <a:spcBef>
                <a:spcPts val="45"/>
              </a:spcBef>
            </a:pPr>
            <a:r>
              <a:rPr sz="700" spc="20" dirty="0">
                <a:solidFill>
                  <a:srgbClr val="003B70"/>
                </a:solidFill>
                <a:latin typeface="Consolas"/>
                <a:cs typeface="Consolas"/>
              </a:rPr>
              <a:t>#else</a:t>
            </a:r>
            <a:endParaRPr sz="700">
              <a:latin typeface="Consolas"/>
              <a:cs typeface="Consolas"/>
            </a:endParaRPr>
          </a:p>
          <a:p>
            <a:pPr marL="1270" marR="476884" indent="103505">
              <a:lnSpc>
                <a:spcPct val="104299"/>
              </a:lnSpc>
            </a:pPr>
            <a:r>
              <a:rPr sz="700" spc="15" dirty="0">
                <a:solidFill>
                  <a:srgbClr val="003B70"/>
                </a:solidFill>
                <a:latin typeface="Consolas"/>
                <a:cs typeface="Consolas"/>
              </a:rPr>
              <a:t>intel::fpga_selector device_selector;  </a:t>
            </a:r>
            <a:r>
              <a:rPr sz="700" spc="20" dirty="0">
                <a:solidFill>
                  <a:srgbClr val="003B70"/>
                </a:solidFill>
                <a:latin typeface="Consolas"/>
                <a:cs typeface="Consolas"/>
              </a:rPr>
              <a:t>#endif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Consolas"/>
              <a:cs typeface="Consolas"/>
            </a:endParaRPr>
          </a:p>
          <a:p>
            <a:pPr marL="1270">
              <a:lnSpc>
                <a:spcPct val="100000"/>
              </a:lnSpc>
            </a:pPr>
            <a:r>
              <a:rPr sz="700" spc="20" dirty="0">
                <a:solidFill>
                  <a:srgbClr val="003B70"/>
                </a:solidFill>
                <a:latin typeface="Consolas"/>
                <a:cs typeface="Consolas"/>
              </a:rPr>
              <a:t>queue </a:t>
            </a:r>
            <a:r>
              <a:rPr sz="700" spc="15" dirty="0">
                <a:solidFill>
                  <a:srgbClr val="003B70"/>
                </a:solidFill>
                <a:latin typeface="Consolas"/>
                <a:cs typeface="Consolas"/>
              </a:rPr>
              <a:t>deviceQueue(device_selector);</a:t>
            </a:r>
            <a:endParaRPr sz="700">
              <a:latin typeface="Consolas"/>
              <a:cs typeface="Consolas"/>
            </a:endParaRPr>
          </a:p>
          <a:p>
            <a:pPr marL="1270">
              <a:lnSpc>
                <a:spcPct val="100000"/>
              </a:lnSpc>
              <a:spcBef>
                <a:spcPts val="50"/>
              </a:spcBef>
            </a:pPr>
            <a:r>
              <a:rPr sz="700" spc="20" dirty="0">
                <a:solidFill>
                  <a:srgbClr val="003B70"/>
                </a:solidFill>
                <a:latin typeface="Consolas"/>
                <a:cs typeface="Consolas"/>
              </a:rPr>
              <a:t>...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44827A31-D33D-6D47-F85C-0B2B60DED3DE}"/>
              </a:ext>
            </a:extLst>
          </p:cNvPr>
          <p:cNvSpPr/>
          <p:nvPr/>
        </p:nvSpPr>
        <p:spPr>
          <a:xfrm>
            <a:off x="4750220" y="5196319"/>
            <a:ext cx="545465" cy="504190"/>
          </a:xfrm>
          <a:custGeom>
            <a:avLst/>
            <a:gdLst/>
            <a:ahLst/>
            <a:cxnLst/>
            <a:rect l="l" t="t" r="r" b="b"/>
            <a:pathLst>
              <a:path w="545464" h="504189">
                <a:moveTo>
                  <a:pt x="512853" y="21334"/>
                </a:moveTo>
                <a:lnTo>
                  <a:pt x="0" y="495173"/>
                </a:lnTo>
                <a:lnTo>
                  <a:pt x="8381" y="504063"/>
                </a:lnTo>
                <a:lnTo>
                  <a:pt x="521203" y="30379"/>
                </a:lnTo>
                <a:lnTo>
                  <a:pt x="512853" y="21334"/>
                </a:lnTo>
                <a:close/>
              </a:path>
              <a:path w="545464" h="504189">
                <a:moveTo>
                  <a:pt x="538634" y="17018"/>
                </a:moveTo>
                <a:lnTo>
                  <a:pt x="517525" y="17018"/>
                </a:lnTo>
                <a:lnTo>
                  <a:pt x="525906" y="26035"/>
                </a:lnTo>
                <a:lnTo>
                  <a:pt x="521203" y="30379"/>
                </a:lnTo>
                <a:lnTo>
                  <a:pt x="529970" y="39878"/>
                </a:lnTo>
                <a:lnTo>
                  <a:pt x="538634" y="17018"/>
                </a:lnTo>
                <a:close/>
              </a:path>
              <a:path w="545464" h="504189">
                <a:moveTo>
                  <a:pt x="517525" y="17018"/>
                </a:moveTo>
                <a:lnTo>
                  <a:pt x="512853" y="21334"/>
                </a:lnTo>
                <a:lnTo>
                  <a:pt x="521203" y="30379"/>
                </a:lnTo>
                <a:lnTo>
                  <a:pt x="525906" y="26035"/>
                </a:lnTo>
                <a:lnTo>
                  <a:pt x="517525" y="17018"/>
                </a:lnTo>
                <a:close/>
              </a:path>
              <a:path w="545464" h="504189">
                <a:moveTo>
                  <a:pt x="545083" y="0"/>
                </a:moveTo>
                <a:lnTo>
                  <a:pt x="504063" y="11811"/>
                </a:lnTo>
                <a:lnTo>
                  <a:pt x="512853" y="21334"/>
                </a:lnTo>
                <a:lnTo>
                  <a:pt x="517525" y="17018"/>
                </a:lnTo>
                <a:lnTo>
                  <a:pt x="538634" y="17018"/>
                </a:lnTo>
                <a:lnTo>
                  <a:pt x="545083" y="0"/>
                </a:lnTo>
                <a:close/>
              </a:path>
            </a:pathLst>
          </a:custGeom>
          <a:solidFill>
            <a:srgbClr val="FB4B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190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Compiling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554953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object 4">
            <a:extLst>
              <a:ext uri="{FF2B5EF4-FFF2-40B4-BE49-F238E27FC236}">
                <a16:creationId xmlns:a16="http://schemas.microsoft.com/office/drawing/2014/main" id="{610F998A-804E-633D-771B-487A3D9F1D15}"/>
              </a:ext>
            </a:extLst>
          </p:cNvPr>
          <p:cNvSpPr txBox="1"/>
          <p:nvPr/>
        </p:nvSpPr>
        <p:spPr>
          <a:xfrm>
            <a:off x="1445336" y="3371894"/>
            <a:ext cx="4879340" cy="62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A report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showing optimization, area, and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architectural information </a:t>
            </a:r>
            <a:r>
              <a:rPr sz="1200" spc="-10" dirty="0">
                <a:solidFill>
                  <a:srgbClr val="0070C5"/>
                </a:solidFill>
                <a:latin typeface="Arial"/>
                <a:cs typeface="Arial"/>
              </a:rPr>
              <a:t>will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be  produced in</a:t>
            </a:r>
            <a:r>
              <a:rPr sz="1200" spc="-2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&lt;file_name&gt;.prj/reports/</a:t>
            </a:r>
            <a:endParaRPr sz="12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70"/>
              </a:spcBef>
            </a:pPr>
            <a:r>
              <a:rPr sz="1050" spc="10" dirty="0">
                <a:solidFill>
                  <a:srgbClr val="003B70"/>
                </a:solidFill>
                <a:latin typeface="Calibri"/>
                <a:cs typeface="Calibri"/>
              </a:rPr>
              <a:t>– </a:t>
            </a:r>
            <a:r>
              <a:rPr sz="1050" spc="15" dirty="0">
                <a:solidFill>
                  <a:srgbClr val="003B70"/>
                </a:solidFill>
                <a:latin typeface="Arial"/>
                <a:cs typeface="Arial"/>
              </a:rPr>
              <a:t>We </a:t>
            </a:r>
            <a:r>
              <a:rPr sz="1050" dirty="0">
                <a:solidFill>
                  <a:srgbClr val="003B70"/>
                </a:solidFill>
                <a:latin typeface="Arial"/>
                <a:cs typeface="Arial"/>
              </a:rPr>
              <a:t>will </a:t>
            </a:r>
            <a:r>
              <a:rPr sz="1050" spc="5" dirty="0">
                <a:solidFill>
                  <a:srgbClr val="003B70"/>
                </a:solidFill>
                <a:latin typeface="Arial"/>
                <a:cs typeface="Arial"/>
              </a:rPr>
              <a:t>discuss more </a:t>
            </a:r>
            <a:r>
              <a:rPr sz="1050" dirty="0">
                <a:solidFill>
                  <a:srgbClr val="003B70"/>
                </a:solidFill>
                <a:latin typeface="Arial"/>
                <a:cs typeface="Arial"/>
              </a:rPr>
              <a:t>about </a:t>
            </a:r>
            <a:r>
              <a:rPr sz="1050" spc="5"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z="1050" dirty="0">
                <a:solidFill>
                  <a:srgbClr val="003B70"/>
                </a:solidFill>
                <a:latin typeface="Arial"/>
                <a:cs typeface="Arial"/>
              </a:rPr>
              <a:t>report</a:t>
            </a:r>
            <a:r>
              <a:rPr sz="1050" spc="-1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003B70"/>
                </a:solidFill>
                <a:latin typeface="Arial"/>
                <a:cs typeface="Arial"/>
              </a:rPr>
              <a:t>later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CDC6EFB-25E0-CACA-2F1D-87A43AF79AF5}"/>
              </a:ext>
            </a:extLst>
          </p:cNvPr>
          <p:cNvSpPr txBox="1"/>
          <p:nvPr/>
        </p:nvSpPr>
        <p:spPr>
          <a:xfrm>
            <a:off x="4104614" y="2051492"/>
            <a:ext cx="1031875" cy="193675"/>
          </a:xfrm>
          <a:prstGeom prst="rect">
            <a:avLst/>
          </a:prstGeom>
          <a:ln w="12192">
            <a:solidFill>
              <a:srgbClr val="FB4B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365"/>
              </a:lnSpc>
            </a:pPr>
            <a:r>
              <a:rPr sz="1200" dirty="0">
                <a:latin typeface="Consolas"/>
                <a:cs typeface="Consolas"/>
              </a:rPr>
              <a:t>-fsycl-link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076136BB-2840-2ECD-D430-610ABB3ABC9F}"/>
              </a:ext>
            </a:extLst>
          </p:cNvPr>
          <p:cNvSpPr txBox="1"/>
          <p:nvPr/>
        </p:nvSpPr>
        <p:spPr>
          <a:xfrm>
            <a:off x="1500505" y="2029012"/>
            <a:ext cx="4596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61410" algn="l"/>
              </a:tabLst>
            </a:pPr>
            <a:r>
              <a:rPr sz="1200" dirty="0">
                <a:latin typeface="Consolas"/>
                <a:cs typeface="Consolas"/>
              </a:rPr>
              <a:t>dpcpp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-fintelfpga</a:t>
            </a:r>
            <a:r>
              <a:rPr sz="1200" spc="-4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&lt;file_name&gt;.o	-Xshardware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E80E63A4-A267-C3A7-3EB0-1464BB8627D5}"/>
              </a:ext>
            </a:extLst>
          </p:cNvPr>
          <p:cNvSpPr txBox="1"/>
          <p:nvPr/>
        </p:nvSpPr>
        <p:spPr>
          <a:xfrm>
            <a:off x="1500505" y="1635821"/>
            <a:ext cx="4595495" cy="4191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204"/>
              </a:spcBef>
            </a:pPr>
            <a:r>
              <a:rPr sz="1200" spc="-30" dirty="0">
                <a:solidFill>
                  <a:srgbClr val="003B70"/>
                </a:solidFill>
                <a:latin typeface="Arial"/>
                <a:cs typeface="Arial"/>
              </a:rPr>
              <a:t>Two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Step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Method:</a:t>
            </a:r>
            <a:endParaRPr sz="1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Consolas"/>
                <a:cs typeface="Consolas"/>
              </a:rPr>
              <a:t>dpcpp -fintelfpga &lt;source_file&gt;.cpp -c -o</a:t>
            </a:r>
            <a:r>
              <a:rPr sz="1200" spc="-4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&lt;file_name&gt;.o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CEA2131E-1A40-0B11-5B55-EEC73390B3AB}"/>
              </a:ext>
            </a:extLst>
          </p:cNvPr>
          <p:cNvSpPr txBox="1"/>
          <p:nvPr/>
        </p:nvSpPr>
        <p:spPr>
          <a:xfrm>
            <a:off x="1445336" y="2402773"/>
            <a:ext cx="4933950" cy="4191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R="201295" algn="ctr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One Step</a:t>
            </a:r>
            <a:r>
              <a:rPr sz="1200" spc="-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Method: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Consolas"/>
                <a:cs typeface="Consolas"/>
              </a:rPr>
              <a:t>dpcpp -fintelfpga &lt;source_file&gt;.cpp -fsycl-link</a:t>
            </a:r>
            <a:r>
              <a:rPr sz="1200" spc="-40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-Xshardware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14" name="object 9">
            <a:extLst>
              <a:ext uri="{FF2B5EF4-FFF2-40B4-BE49-F238E27FC236}">
                <a16:creationId xmlns:a16="http://schemas.microsoft.com/office/drawing/2014/main" id="{3B95C9D0-7CE8-7316-B1BE-320C6C3A27FA}"/>
              </a:ext>
            </a:extLst>
          </p:cNvPr>
          <p:cNvGrpSpPr/>
          <p:nvPr/>
        </p:nvGrpSpPr>
        <p:grpSpPr>
          <a:xfrm>
            <a:off x="4190594" y="2245039"/>
            <a:ext cx="1218565" cy="872490"/>
            <a:chOff x="3697859" y="2177795"/>
            <a:chExt cx="1218565" cy="872490"/>
          </a:xfrm>
        </p:grpSpPr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3D41D112-D715-E3AB-88AB-C6B107248136}"/>
                </a:ext>
              </a:extLst>
            </p:cNvPr>
            <p:cNvSpPr/>
            <p:nvPr/>
          </p:nvSpPr>
          <p:spPr>
            <a:xfrm>
              <a:off x="3878580" y="2570987"/>
              <a:ext cx="1031875" cy="195580"/>
            </a:xfrm>
            <a:custGeom>
              <a:avLst/>
              <a:gdLst/>
              <a:ahLst/>
              <a:cxnLst/>
              <a:rect l="l" t="t" r="r" b="b"/>
              <a:pathLst>
                <a:path w="1031875" h="195580">
                  <a:moveTo>
                    <a:pt x="0" y="195071"/>
                  </a:moveTo>
                  <a:lnTo>
                    <a:pt x="1031748" y="195071"/>
                  </a:lnTo>
                  <a:lnTo>
                    <a:pt x="1031748" y="0"/>
                  </a:lnTo>
                  <a:lnTo>
                    <a:pt x="0" y="0"/>
                  </a:lnTo>
                  <a:lnTo>
                    <a:pt x="0" y="195071"/>
                  </a:lnTo>
                  <a:close/>
                </a:path>
              </a:pathLst>
            </a:custGeom>
            <a:ln w="12192">
              <a:solidFill>
                <a:srgbClr val="FB4B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30BC7A1D-0557-E9A4-C14F-3A354B6E9F87}"/>
                </a:ext>
              </a:extLst>
            </p:cNvPr>
            <p:cNvSpPr/>
            <p:nvPr/>
          </p:nvSpPr>
          <p:spPr>
            <a:xfrm>
              <a:off x="3697859" y="2177795"/>
              <a:ext cx="696595" cy="872490"/>
            </a:xfrm>
            <a:custGeom>
              <a:avLst/>
              <a:gdLst/>
              <a:ahLst/>
              <a:cxnLst/>
              <a:rect l="l" t="t" r="r" b="b"/>
              <a:pathLst>
                <a:path w="696595" h="872489">
                  <a:moveTo>
                    <a:pt x="696087" y="588264"/>
                  </a:moveTo>
                  <a:lnTo>
                    <a:pt x="653542" y="584708"/>
                  </a:lnTo>
                  <a:lnTo>
                    <a:pt x="658342" y="596760"/>
                  </a:lnTo>
                  <a:lnTo>
                    <a:pt x="21323" y="850785"/>
                  </a:lnTo>
                  <a:lnTo>
                    <a:pt x="418236" y="36906"/>
                  </a:lnTo>
                  <a:lnTo>
                    <a:pt x="429895" y="42545"/>
                  </a:lnTo>
                  <a:lnTo>
                    <a:pt x="429691" y="25908"/>
                  </a:lnTo>
                  <a:lnTo>
                    <a:pt x="429387" y="0"/>
                  </a:lnTo>
                  <a:lnTo>
                    <a:pt x="395605" y="25908"/>
                  </a:lnTo>
                  <a:lnTo>
                    <a:pt x="407301" y="31597"/>
                  </a:lnTo>
                  <a:lnTo>
                    <a:pt x="4533" y="857478"/>
                  </a:lnTo>
                  <a:lnTo>
                    <a:pt x="3175" y="858012"/>
                  </a:lnTo>
                  <a:lnTo>
                    <a:pt x="3670" y="859243"/>
                  </a:lnTo>
                  <a:lnTo>
                    <a:pt x="0" y="866775"/>
                  </a:lnTo>
                  <a:lnTo>
                    <a:pt x="10922" y="872109"/>
                  </a:lnTo>
                  <a:lnTo>
                    <a:pt x="13373" y="867079"/>
                  </a:lnTo>
                  <a:lnTo>
                    <a:pt x="662851" y="608037"/>
                  </a:lnTo>
                  <a:lnTo>
                    <a:pt x="667639" y="620014"/>
                  </a:lnTo>
                  <a:lnTo>
                    <a:pt x="690613" y="594360"/>
                  </a:lnTo>
                  <a:lnTo>
                    <a:pt x="696087" y="588264"/>
                  </a:lnTo>
                  <a:close/>
                </a:path>
              </a:pathLst>
            </a:custGeom>
            <a:solidFill>
              <a:srgbClr val="003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2">
            <a:extLst>
              <a:ext uri="{FF2B5EF4-FFF2-40B4-BE49-F238E27FC236}">
                <a16:creationId xmlns:a16="http://schemas.microsoft.com/office/drawing/2014/main" id="{D6902FA5-BAC8-D1FD-54CE-AA27A78B196E}"/>
              </a:ext>
            </a:extLst>
          </p:cNvPr>
          <p:cNvSpPr txBox="1"/>
          <p:nvPr/>
        </p:nvSpPr>
        <p:spPr>
          <a:xfrm>
            <a:off x="1900910" y="2933888"/>
            <a:ext cx="2295525" cy="349250"/>
          </a:xfrm>
          <a:prstGeom prst="rect">
            <a:avLst/>
          </a:prstGeom>
          <a:ln w="12192">
            <a:solidFill>
              <a:srgbClr val="003B7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60960" marR="74295">
              <a:lnSpc>
                <a:spcPct val="105700"/>
              </a:lnSpc>
              <a:spcBef>
                <a:spcPts val="445"/>
              </a:spcBef>
            </a:pPr>
            <a:r>
              <a:rPr sz="700" spc="20"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z="700" spc="10" dirty="0">
                <a:solidFill>
                  <a:srgbClr val="003B70"/>
                </a:solidFill>
                <a:latin typeface="Arial"/>
                <a:cs typeface="Arial"/>
              </a:rPr>
              <a:t>default </a:t>
            </a:r>
            <a:r>
              <a:rPr sz="700" spc="15" dirty="0">
                <a:solidFill>
                  <a:srgbClr val="003B70"/>
                </a:solidFill>
                <a:latin typeface="Arial"/>
                <a:cs typeface="Arial"/>
              </a:rPr>
              <a:t>value </a:t>
            </a:r>
            <a:r>
              <a:rPr sz="700" spc="10" dirty="0">
                <a:solidFill>
                  <a:srgbClr val="003B70"/>
                </a:solidFill>
                <a:latin typeface="Arial"/>
                <a:cs typeface="Arial"/>
              </a:rPr>
              <a:t>for –fsycl-link is -fsycl-link=early  </a:t>
            </a:r>
            <a:r>
              <a:rPr sz="700" spc="15" dirty="0">
                <a:solidFill>
                  <a:srgbClr val="003B70"/>
                </a:solidFill>
                <a:latin typeface="Arial"/>
                <a:cs typeface="Arial"/>
              </a:rPr>
              <a:t>which produces an </a:t>
            </a:r>
            <a:r>
              <a:rPr sz="700" spc="10" dirty="0">
                <a:solidFill>
                  <a:srgbClr val="003B70"/>
                </a:solidFill>
                <a:latin typeface="Arial"/>
                <a:cs typeface="Arial"/>
              </a:rPr>
              <a:t>early </a:t>
            </a:r>
            <a:r>
              <a:rPr sz="700" spc="15" dirty="0">
                <a:solidFill>
                  <a:srgbClr val="003B70"/>
                </a:solidFill>
                <a:latin typeface="Arial"/>
                <a:cs typeface="Arial"/>
              </a:rPr>
              <a:t>image </a:t>
            </a:r>
            <a:r>
              <a:rPr sz="700" spc="10" dirty="0">
                <a:solidFill>
                  <a:srgbClr val="003B70"/>
                </a:solidFill>
                <a:latin typeface="Arial"/>
                <a:cs typeface="Arial"/>
              </a:rPr>
              <a:t>object file </a:t>
            </a:r>
            <a:r>
              <a:rPr sz="700" spc="15" dirty="0">
                <a:solidFill>
                  <a:srgbClr val="003B70"/>
                </a:solidFill>
                <a:latin typeface="Arial"/>
                <a:cs typeface="Arial"/>
              </a:rPr>
              <a:t>and</a:t>
            </a:r>
            <a:r>
              <a:rPr sz="700" spc="-3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003B70"/>
                </a:solidFill>
                <a:latin typeface="Arial"/>
                <a:cs typeface="Arial"/>
              </a:rPr>
              <a:t>report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1A51603F-EA57-E39B-E5FB-4C90617AC212}"/>
              </a:ext>
            </a:extLst>
          </p:cNvPr>
          <p:cNvSpPr txBox="1"/>
          <p:nvPr/>
        </p:nvSpPr>
        <p:spPr>
          <a:xfrm>
            <a:off x="5486717" y="5949364"/>
            <a:ext cx="539623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The profiler </a:t>
            </a:r>
            <a:r>
              <a:rPr sz="1200" spc="-10" dirty="0">
                <a:solidFill>
                  <a:srgbClr val="0070C5"/>
                </a:solidFill>
                <a:latin typeface="Arial"/>
                <a:cs typeface="Arial"/>
              </a:rPr>
              <a:t>will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be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instrumented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within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image and </a:t>
            </a:r>
            <a:r>
              <a:rPr sz="1200" spc="-10" dirty="0">
                <a:solidFill>
                  <a:srgbClr val="0070C5"/>
                </a:solidFill>
                <a:latin typeface="Arial"/>
                <a:cs typeface="Arial"/>
              </a:rPr>
              <a:t>you will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be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able to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run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the 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executable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to return information to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import into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Intel® Vtune</a:t>
            </a:r>
            <a:r>
              <a:rPr sz="1200" spc="-13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70C5"/>
                </a:solidFill>
                <a:latin typeface="Arial"/>
                <a:cs typeface="Arial"/>
              </a:rPr>
              <a:t>Amplifier.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-65" dirty="0">
                <a:solidFill>
                  <a:srgbClr val="0070C5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compile to FPGA executable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without </a:t>
            </a:r>
            <a:r>
              <a:rPr sz="1200" spc="-10" dirty="0">
                <a:solidFill>
                  <a:srgbClr val="0070C5"/>
                </a:solidFill>
                <a:latin typeface="Arial"/>
                <a:cs typeface="Arial"/>
              </a:rPr>
              <a:t>profiler,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leave off</a:t>
            </a:r>
            <a:r>
              <a:rPr sz="1200" spc="-5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–Xsprofile.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F2098C05-8CBA-699C-D6C5-52A43E0DA62A}"/>
              </a:ext>
            </a:extLst>
          </p:cNvPr>
          <p:cNvSpPr txBox="1"/>
          <p:nvPr/>
        </p:nvSpPr>
        <p:spPr>
          <a:xfrm>
            <a:off x="5667438" y="4608501"/>
            <a:ext cx="4850130" cy="11861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117475" algn="ctr">
              <a:lnSpc>
                <a:spcPct val="100000"/>
              </a:lnSpc>
              <a:spcBef>
                <a:spcPts val="204"/>
              </a:spcBef>
            </a:pPr>
            <a:r>
              <a:rPr sz="1200" spc="-30" dirty="0">
                <a:solidFill>
                  <a:srgbClr val="003B70"/>
                </a:solidFill>
                <a:latin typeface="Arial"/>
                <a:cs typeface="Arial"/>
              </a:rPr>
              <a:t>Two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Step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Method:</a:t>
            </a:r>
            <a:endParaRPr sz="1200" dirty="0">
              <a:latin typeface="Arial"/>
              <a:cs typeface="Arial"/>
            </a:endParaRPr>
          </a:p>
          <a:p>
            <a:pPr marL="67310" marR="20447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Consolas"/>
                <a:cs typeface="Consolas"/>
              </a:rPr>
              <a:t>dpcpp -fintelfpga &lt;source_file&gt;.cpp -c -o</a:t>
            </a:r>
            <a:r>
              <a:rPr sz="1200" spc="-4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&lt;file_name&gt;.o  dpcpp -fintelfpga &lt;file_name&gt;.o –Xshardware</a:t>
            </a:r>
            <a:r>
              <a:rPr sz="1200" spc="-39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-Xsprofile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onsolas"/>
              <a:cs typeface="Consolas"/>
            </a:endParaRPr>
          </a:p>
          <a:p>
            <a:pPr marR="117475" algn="ctr">
              <a:lnSpc>
                <a:spcPct val="100000"/>
              </a:lnSpc>
            </a:pP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One Step</a:t>
            </a:r>
            <a:r>
              <a:rPr sz="1200" spc="-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Method: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Consolas"/>
                <a:cs typeface="Consolas"/>
              </a:rPr>
              <a:t>dpcpp -fintelfpga &lt;source_file&gt;.cpp –Xshardware</a:t>
            </a:r>
            <a:r>
              <a:rPr sz="1200" spc="-40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-Xsprofile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23DEEA59-F76F-A646-713E-A470B9B5591D}"/>
              </a:ext>
            </a:extLst>
          </p:cNvPr>
          <p:cNvSpPr txBox="1"/>
          <p:nvPr/>
        </p:nvSpPr>
        <p:spPr>
          <a:xfrm>
            <a:off x="1500505" y="5369061"/>
            <a:ext cx="3564768" cy="58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Compile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FPGA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Executable </a:t>
            </a:r>
            <a:r>
              <a:rPr sz="1850" dirty="0">
                <a:solidFill>
                  <a:srgbClr val="003B70"/>
                </a:solidFill>
                <a:latin typeface="Arial"/>
                <a:cs typeface="Arial"/>
              </a:rPr>
              <a:t>with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Profiler</a:t>
            </a:r>
            <a:r>
              <a:rPr sz="1850" spc="-15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Enabled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E59148ED-D373-67CE-191A-736C913D81FF}"/>
              </a:ext>
            </a:extLst>
          </p:cNvPr>
          <p:cNvSpPr txBox="1"/>
          <p:nvPr/>
        </p:nvSpPr>
        <p:spPr>
          <a:xfrm>
            <a:off x="7176873" y="2158190"/>
            <a:ext cx="3698817" cy="58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Compiling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Produce an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Optimization</a:t>
            </a:r>
            <a:r>
              <a:rPr sz="1850" spc="-16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Report</a:t>
            </a:r>
            <a:endParaRPr sz="1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085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Compiling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554953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object 10">
            <a:extLst>
              <a:ext uri="{FF2B5EF4-FFF2-40B4-BE49-F238E27FC236}">
                <a16:creationId xmlns:a16="http://schemas.microsoft.com/office/drawing/2014/main" id="{EB895805-5E1E-2A5D-A38D-5CACEB7A45AC}"/>
              </a:ext>
            </a:extLst>
          </p:cNvPr>
          <p:cNvSpPr txBox="1"/>
          <p:nvPr/>
        </p:nvSpPr>
        <p:spPr>
          <a:xfrm>
            <a:off x="2266523" y="2041416"/>
            <a:ext cx="7405615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003B70"/>
                </a:solidFill>
                <a:latin typeface="Arial"/>
                <a:cs typeface="Arial"/>
              </a:rPr>
              <a:t>Compiling FPGA Device Separately and</a:t>
            </a:r>
            <a:r>
              <a:rPr sz="2000" spc="-29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3B70"/>
                </a:solidFill>
                <a:latin typeface="Arial"/>
                <a:cs typeface="Arial"/>
              </a:rPr>
              <a:t>Linking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FF591955-25B4-7360-AFB9-8C32239E9657}"/>
              </a:ext>
            </a:extLst>
          </p:cNvPr>
          <p:cNvSpPr txBox="1"/>
          <p:nvPr/>
        </p:nvSpPr>
        <p:spPr>
          <a:xfrm>
            <a:off x="2266523" y="2641287"/>
            <a:ext cx="7193999" cy="1223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69850" indent="-1511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In the default case, the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DPC++ Compiler handles generating the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host 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executable, device image, and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final</a:t>
            </a:r>
            <a:r>
              <a:rPr spc="-3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executable</a:t>
            </a:r>
            <a:endParaRPr dirty="0">
              <a:latin typeface="Arial"/>
              <a:cs typeface="Arial"/>
            </a:endParaRPr>
          </a:p>
          <a:p>
            <a:pPr marL="163195" marR="5080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It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is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sometimes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desirable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compile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the host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and device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separately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so  changes in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the host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code do not trigger a long</a:t>
            </a:r>
            <a:r>
              <a:rPr spc="-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compile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C939D2DE-D3AF-B66B-CA5A-03A50BCE0503}"/>
              </a:ext>
            </a:extLst>
          </p:cNvPr>
          <p:cNvSpPr/>
          <p:nvPr/>
        </p:nvSpPr>
        <p:spPr>
          <a:xfrm>
            <a:off x="2586463" y="5404734"/>
            <a:ext cx="944880" cy="356870"/>
          </a:xfrm>
          <a:custGeom>
            <a:avLst/>
            <a:gdLst/>
            <a:ahLst/>
            <a:cxnLst/>
            <a:rect l="l" t="t" r="r" b="b"/>
            <a:pathLst>
              <a:path w="944880" h="356870">
                <a:moveTo>
                  <a:pt x="944880" y="0"/>
                </a:moveTo>
                <a:lnTo>
                  <a:pt x="0" y="0"/>
                </a:lnTo>
                <a:lnTo>
                  <a:pt x="0" y="337312"/>
                </a:lnTo>
                <a:lnTo>
                  <a:pt x="64379" y="345122"/>
                </a:lnTo>
                <a:lnTo>
                  <a:pt x="122943" y="350762"/>
                </a:lnTo>
                <a:lnTo>
                  <a:pt x="176304" y="354416"/>
                </a:lnTo>
                <a:lnTo>
                  <a:pt x="225073" y="356266"/>
                </a:lnTo>
                <a:lnTo>
                  <a:pt x="269863" y="356496"/>
                </a:lnTo>
                <a:lnTo>
                  <a:pt x="311286" y="355290"/>
                </a:lnTo>
                <a:lnTo>
                  <a:pt x="349955" y="352831"/>
                </a:lnTo>
                <a:lnTo>
                  <a:pt x="421477" y="344890"/>
                </a:lnTo>
                <a:lnTo>
                  <a:pt x="489325" y="334141"/>
                </a:lnTo>
                <a:lnTo>
                  <a:pt x="558398" y="322054"/>
                </a:lnTo>
                <a:lnTo>
                  <a:pt x="594924" y="315967"/>
                </a:lnTo>
                <a:lnTo>
                  <a:pt x="633593" y="310096"/>
                </a:lnTo>
                <a:lnTo>
                  <a:pt x="675016" y="304625"/>
                </a:lnTo>
                <a:lnTo>
                  <a:pt x="719806" y="299737"/>
                </a:lnTo>
                <a:lnTo>
                  <a:pt x="768575" y="295615"/>
                </a:lnTo>
                <a:lnTo>
                  <a:pt x="821936" y="292444"/>
                </a:lnTo>
                <a:lnTo>
                  <a:pt x="880500" y="290406"/>
                </a:lnTo>
                <a:lnTo>
                  <a:pt x="944880" y="289687"/>
                </a:lnTo>
                <a:lnTo>
                  <a:pt x="944880" y="0"/>
                </a:lnTo>
                <a:close/>
              </a:path>
            </a:pathLst>
          </a:custGeom>
          <a:solidFill>
            <a:srgbClr val="DF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9D87F418-81CD-AB0C-A6B6-8F6AB0B3E210}"/>
              </a:ext>
            </a:extLst>
          </p:cNvPr>
          <p:cNvSpPr txBox="1"/>
          <p:nvPr/>
        </p:nvSpPr>
        <p:spPr>
          <a:xfrm>
            <a:off x="2687453" y="5421244"/>
            <a:ext cx="7435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host_on</a:t>
            </a:r>
            <a:r>
              <a:rPr sz="900" dirty="0">
                <a:solidFill>
                  <a:srgbClr val="003B70"/>
                </a:solidFill>
                <a:latin typeface="Arial"/>
                <a:cs typeface="Arial"/>
              </a:rPr>
              <a:t>l</a:t>
            </a:r>
            <a:r>
              <a:rPr sz="900" spc="-85" dirty="0">
                <a:solidFill>
                  <a:srgbClr val="003B70"/>
                </a:solidFill>
                <a:latin typeface="Arial"/>
                <a:cs typeface="Arial"/>
              </a:rPr>
              <a:t>y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.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c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p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29442053-3E2B-5B8C-BB0B-49BB7EFA7D6F}"/>
              </a:ext>
            </a:extLst>
          </p:cNvPr>
          <p:cNvSpPr/>
          <p:nvPr/>
        </p:nvSpPr>
        <p:spPr>
          <a:xfrm>
            <a:off x="2586463" y="4842379"/>
            <a:ext cx="944880" cy="356870"/>
          </a:xfrm>
          <a:custGeom>
            <a:avLst/>
            <a:gdLst/>
            <a:ahLst/>
            <a:cxnLst/>
            <a:rect l="l" t="t" r="r" b="b"/>
            <a:pathLst>
              <a:path w="944880" h="356870">
                <a:moveTo>
                  <a:pt x="944880" y="0"/>
                </a:moveTo>
                <a:lnTo>
                  <a:pt x="0" y="0"/>
                </a:lnTo>
                <a:lnTo>
                  <a:pt x="0" y="337312"/>
                </a:lnTo>
                <a:lnTo>
                  <a:pt x="64379" y="345127"/>
                </a:lnTo>
                <a:lnTo>
                  <a:pt x="122943" y="350771"/>
                </a:lnTo>
                <a:lnTo>
                  <a:pt x="176304" y="354428"/>
                </a:lnTo>
                <a:lnTo>
                  <a:pt x="225073" y="356280"/>
                </a:lnTo>
                <a:lnTo>
                  <a:pt x="269863" y="356511"/>
                </a:lnTo>
                <a:lnTo>
                  <a:pt x="311286" y="355306"/>
                </a:lnTo>
                <a:lnTo>
                  <a:pt x="349955" y="352848"/>
                </a:lnTo>
                <a:lnTo>
                  <a:pt x="421477" y="344906"/>
                </a:lnTo>
                <a:lnTo>
                  <a:pt x="489325" y="334155"/>
                </a:lnTo>
                <a:lnTo>
                  <a:pt x="558398" y="322064"/>
                </a:lnTo>
                <a:lnTo>
                  <a:pt x="594924" y="315976"/>
                </a:lnTo>
                <a:lnTo>
                  <a:pt x="633593" y="310103"/>
                </a:lnTo>
                <a:lnTo>
                  <a:pt x="675016" y="304630"/>
                </a:lnTo>
                <a:lnTo>
                  <a:pt x="719806" y="299740"/>
                </a:lnTo>
                <a:lnTo>
                  <a:pt x="768575" y="295617"/>
                </a:lnTo>
                <a:lnTo>
                  <a:pt x="821936" y="292445"/>
                </a:lnTo>
                <a:lnTo>
                  <a:pt x="880500" y="290407"/>
                </a:lnTo>
                <a:lnTo>
                  <a:pt x="944880" y="289687"/>
                </a:lnTo>
                <a:lnTo>
                  <a:pt x="944880" y="0"/>
                </a:lnTo>
                <a:close/>
              </a:path>
            </a:pathLst>
          </a:custGeom>
          <a:solidFill>
            <a:srgbClr val="DF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E1FA8B05-A5D5-42F8-E49A-E6DCFC4F12D8}"/>
              </a:ext>
            </a:extLst>
          </p:cNvPr>
          <p:cNvSpPr txBox="1"/>
          <p:nvPr/>
        </p:nvSpPr>
        <p:spPr>
          <a:xfrm>
            <a:off x="2644781" y="4858634"/>
            <a:ext cx="8293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ha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s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_</a:t>
            </a:r>
            <a:r>
              <a:rPr sz="900" spc="25" dirty="0">
                <a:solidFill>
                  <a:srgbClr val="003B70"/>
                </a:solidFill>
                <a:latin typeface="Arial"/>
                <a:cs typeface="Arial"/>
              </a:rPr>
              <a:t>k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erne</a:t>
            </a:r>
            <a:r>
              <a:rPr sz="900" dirty="0">
                <a:solidFill>
                  <a:srgbClr val="003B70"/>
                </a:solidFill>
                <a:latin typeface="Arial"/>
                <a:cs typeface="Arial"/>
              </a:rPr>
              <a:t>l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.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c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p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9C5FAFE8-E967-F0BF-D86F-C774ABD2B0CB}"/>
              </a:ext>
            </a:extLst>
          </p:cNvPr>
          <p:cNvSpPr txBox="1"/>
          <p:nvPr/>
        </p:nvSpPr>
        <p:spPr>
          <a:xfrm>
            <a:off x="3829793" y="4591934"/>
            <a:ext cx="74803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Partition</a:t>
            </a:r>
            <a:r>
              <a:rPr sz="900" spc="-5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code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85D38B00-001C-E7A8-E0A3-A4529CE52B1D}"/>
              </a:ext>
            </a:extLst>
          </p:cNvPr>
          <p:cNvSpPr/>
          <p:nvPr/>
        </p:nvSpPr>
        <p:spPr>
          <a:xfrm>
            <a:off x="3525628" y="4673723"/>
            <a:ext cx="322580" cy="911860"/>
          </a:xfrm>
          <a:custGeom>
            <a:avLst/>
            <a:gdLst/>
            <a:ahLst/>
            <a:cxnLst/>
            <a:rect l="l" t="t" r="r" b="b"/>
            <a:pathLst>
              <a:path w="322580" h="911859">
                <a:moveTo>
                  <a:pt x="322580" y="6096"/>
                </a:moveTo>
                <a:lnTo>
                  <a:pt x="316865" y="4064"/>
                </a:lnTo>
                <a:lnTo>
                  <a:pt x="312293" y="0"/>
                </a:lnTo>
                <a:lnTo>
                  <a:pt x="26695" y="316255"/>
                </a:lnTo>
                <a:lnTo>
                  <a:pt x="17145" y="307594"/>
                </a:lnTo>
                <a:lnTo>
                  <a:pt x="5715" y="348615"/>
                </a:lnTo>
                <a:lnTo>
                  <a:pt x="45339" y="333121"/>
                </a:lnTo>
                <a:lnTo>
                  <a:pt x="40843" y="329057"/>
                </a:lnTo>
                <a:lnTo>
                  <a:pt x="35699" y="324408"/>
                </a:lnTo>
                <a:lnTo>
                  <a:pt x="301485" y="30213"/>
                </a:lnTo>
                <a:lnTo>
                  <a:pt x="12357" y="873290"/>
                </a:lnTo>
                <a:lnTo>
                  <a:pt x="0" y="869061"/>
                </a:lnTo>
                <a:lnTo>
                  <a:pt x="5715" y="911352"/>
                </a:lnTo>
                <a:lnTo>
                  <a:pt x="34137" y="883285"/>
                </a:lnTo>
                <a:lnTo>
                  <a:pt x="36068" y="881380"/>
                </a:lnTo>
                <a:lnTo>
                  <a:pt x="23914" y="877239"/>
                </a:lnTo>
                <a:lnTo>
                  <a:pt x="322580" y="6096"/>
                </a:lnTo>
                <a:close/>
              </a:path>
            </a:pathLst>
          </a:custGeom>
          <a:solidFill>
            <a:srgbClr val="003B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FDEA4E44-2B83-5374-DD67-23EE0928CC1B}"/>
              </a:ext>
            </a:extLst>
          </p:cNvPr>
          <p:cNvSpPr txBox="1"/>
          <p:nvPr/>
        </p:nvSpPr>
        <p:spPr>
          <a:xfrm>
            <a:off x="3829793" y="4821717"/>
            <a:ext cx="4330065" cy="96266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245"/>
              </a:spcBef>
            </a:pP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Then run 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this </a:t>
            </a:r>
            <a:r>
              <a:rPr sz="900" spc="20" dirty="0">
                <a:solidFill>
                  <a:srgbClr val="003B70"/>
                </a:solidFill>
                <a:latin typeface="Arial"/>
                <a:cs typeface="Arial"/>
              </a:rPr>
              <a:t>command 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compile 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z="900" spc="20" dirty="0">
                <a:solidFill>
                  <a:srgbClr val="003B70"/>
                </a:solidFill>
                <a:latin typeface="Arial"/>
                <a:cs typeface="Arial"/>
              </a:rPr>
              <a:t>FPGA</a:t>
            </a:r>
            <a:r>
              <a:rPr sz="900" spc="-15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image: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dirty="0">
                <a:latin typeface="Consolas"/>
                <a:cs typeface="Consolas"/>
              </a:rPr>
              <a:t>dpcpp </a:t>
            </a:r>
            <a:r>
              <a:rPr sz="800" spc="-5" dirty="0">
                <a:latin typeface="Consolas"/>
                <a:cs typeface="Consolas"/>
              </a:rPr>
              <a:t>-fintelfpga has_kernel.cpp –fsycl-link=image </a:t>
            </a:r>
            <a:r>
              <a:rPr sz="800" dirty="0">
                <a:latin typeface="Consolas"/>
                <a:cs typeface="Consolas"/>
              </a:rPr>
              <a:t>–o </a:t>
            </a:r>
            <a:r>
              <a:rPr sz="800" spc="-5" dirty="0">
                <a:latin typeface="Consolas"/>
                <a:cs typeface="Consolas"/>
              </a:rPr>
              <a:t>has_kernel.o</a:t>
            </a:r>
            <a:r>
              <a:rPr sz="800" spc="-310" dirty="0"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–Xshardware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ts val="1035"/>
              </a:lnSpc>
              <a:spcBef>
                <a:spcPts val="484"/>
              </a:spcBef>
            </a:pP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This </a:t>
            </a:r>
            <a:r>
              <a:rPr sz="900" spc="20" dirty="0">
                <a:solidFill>
                  <a:srgbClr val="003B70"/>
                </a:solidFill>
                <a:latin typeface="Arial"/>
                <a:cs typeface="Arial"/>
              </a:rPr>
              <a:t>command 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to produce an 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object </a:t>
            </a:r>
            <a:r>
              <a:rPr sz="900" spc="5" dirty="0">
                <a:solidFill>
                  <a:srgbClr val="003B70"/>
                </a:solidFill>
                <a:latin typeface="Arial"/>
                <a:cs typeface="Arial"/>
              </a:rPr>
              <a:t>file 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out of 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host only</a:t>
            </a:r>
            <a:r>
              <a:rPr sz="900" spc="-8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code: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dirty="0">
                <a:latin typeface="Consolas"/>
                <a:cs typeface="Consolas"/>
              </a:rPr>
              <a:t>dpcpp </a:t>
            </a:r>
            <a:r>
              <a:rPr sz="800" spc="-5" dirty="0">
                <a:latin typeface="Consolas"/>
                <a:cs typeface="Consolas"/>
              </a:rPr>
              <a:t>-fintelfpga</a:t>
            </a:r>
            <a:r>
              <a:rPr sz="800" spc="-375" dirty="0"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has_kernel.cpp </a:t>
            </a:r>
            <a:r>
              <a:rPr sz="800" dirty="0">
                <a:latin typeface="Consolas"/>
                <a:cs typeface="Consolas"/>
              </a:rPr>
              <a:t>–c –o </a:t>
            </a:r>
            <a:r>
              <a:rPr sz="800" spc="-5" dirty="0">
                <a:latin typeface="Consolas"/>
                <a:cs typeface="Consolas"/>
              </a:rPr>
              <a:t>host_only.o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ts val="1065"/>
              </a:lnSpc>
              <a:spcBef>
                <a:spcPts val="640"/>
              </a:spcBef>
            </a:pP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This </a:t>
            </a:r>
            <a:r>
              <a:rPr sz="900" spc="20" dirty="0">
                <a:solidFill>
                  <a:srgbClr val="003B70"/>
                </a:solidFill>
                <a:latin typeface="Arial"/>
                <a:cs typeface="Arial"/>
              </a:rPr>
              <a:t>command 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put 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object </a:t>
            </a:r>
            <a:r>
              <a:rPr sz="900" spc="5" dirty="0">
                <a:solidFill>
                  <a:srgbClr val="003B70"/>
                </a:solidFill>
                <a:latin typeface="Arial"/>
                <a:cs typeface="Arial"/>
              </a:rPr>
              <a:t>files 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together into 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an</a:t>
            </a:r>
            <a:r>
              <a:rPr sz="900" spc="-8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executable:</a:t>
            </a:r>
            <a:endParaRPr sz="900">
              <a:latin typeface="Arial"/>
              <a:cs typeface="Arial"/>
            </a:endParaRPr>
          </a:p>
          <a:p>
            <a:pPr marL="16510">
              <a:lnSpc>
                <a:spcPts val="944"/>
              </a:lnSpc>
            </a:pPr>
            <a:r>
              <a:rPr sz="800" dirty="0">
                <a:latin typeface="Consolas"/>
                <a:cs typeface="Consolas"/>
              </a:rPr>
              <a:t>dpcpp</a:t>
            </a:r>
            <a:r>
              <a:rPr sz="800" spc="-30" dirty="0"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-fintelfpga</a:t>
            </a:r>
            <a:r>
              <a:rPr sz="800" spc="-280" dirty="0"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has_kernel.o</a:t>
            </a:r>
            <a:r>
              <a:rPr sz="800" spc="-45" dirty="0"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host_only.o</a:t>
            </a:r>
            <a:r>
              <a:rPr sz="800" spc="-4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–o</a:t>
            </a:r>
            <a:r>
              <a:rPr sz="800" spc="-2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a.out</a:t>
            </a:r>
            <a:r>
              <a:rPr sz="800" spc="-25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–Xshardware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0DEAEE6E-7C4A-5F19-5C7C-70844FFDD641}"/>
              </a:ext>
            </a:extLst>
          </p:cNvPr>
          <p:cNvSpPr txBox="1"/>
          <p:nvPr/>
        </p:nvSpPr>
        <p:spPr>
          <a:xfrm>
            <a:off x="7070071" y="4587870"/>
            <a:ext cx="730250" cy="218440"/>
          </a:xfrm>
          <a:prstGeom prst="rect">
            <a:avLst/>
          </a:prstGeom>
          <a:solidFill>
            <a:srgbClr val="003B7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35"/>
              </a:lnSpc>
            </a:pPr>
            <a:r>
              <a:rPr sz="700" spc="1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700" spc="10" dirty="0">
                <a:solidFill>
                  <a:srgbClr val="FFFFFF"/>
                </a:solidFill>
                <a:latin typeface="Arial"/>
                <a:cs typeface="Arial"/>
              </a:rPr>
              <a:t>is the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15" dirty="0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endParaRPr sz="700">
              <a:latin typeface="Arial"/>
              <a:cs typeface="Arial"/>
            </a:endParaRPr>
          </a:p>
          <a:p>
            <a:pPr algn="ctr">
              <a:lnSpc>
                <a:spcPts val="835"/>
              </a:lnSpc>
              <a:spcBef>
                <a:spcPts val="45"/>
              </a:spcBef>
            </a:pPr>
            <a:r>
              <a:rPr sz="700" spc="15" dirty="0">
                <a:solidFill>
                  <a:srgbClr val="FFFFFF"/>
                </a:solidFill>
                <a:latin typeface="Arial"/>
                <a:cs typeface="Arial"/>
              </a:rPr>
              <a:t>compile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C717BB7D-D2E7-561F-0EBA-9B975E53FB0A}"/>
              </a:ext>
            </a:extLst>
          </p:cNvPr>
          <p:cNvSpPr/>
          <p:nvPr/>
        </p:nvSpPr>
        <p:spPr>
          <a:xfrm>
            <a:off x="6669259" y="4799961"/>
            <a:ext cx="766445" cy="231775"/>
          </a:xfrm>
          <a:custGeom>
            <a:avLst/>
            <a:gdLst/>
            <a:ahLst/>
            <a:cxnLst/>
            <a:rect l="l" t="t" r="r" b="b"/>
            <a:pathLst>
              <a:path w="766445" h="231775">
                <a:moveTo>
                  <a:pt x="31368" y="194690"/>
                </a:moveTo>
                <a:lnTo>
                  <a:pt x="0" y="223392"/>
                </a:lnTo>
                <a:lnTo>
                  <a:pt x="41909" y="231393"/>
                </a:lnTo>
                <a:lnTo>
                  <a:pt x="38809" y="220598"/>
                </a:lnTo>
                <a:lnTo>
                  <a:pt x="32257" y="220598"/>
                </a:lnTo>
                <a:lnTo>
                  <a:pt x="28828" y="208914"/>
                </a:lnTo>
                <a:lnTo>
                  <a:pt x="34953" y="207171"/>
                </a:lnTo>
                <a:lnTo>
                  <a:pt x="31368" y="194690"/>
                </a:lnTo>
                <a:close/>
              </a:path>
              <a:path w="766445" h="231775">
                <a:moveTo>
                  <a:pt x="34953" y="207171"/>
                </a:moveTo>
                <a:lnTo>
                  <a:pt x="28828" y="208914"/>
                </a:lnTo>
                <a:lnTo>
                  <a:pt x="32257" y="220598"/>
                </a:lnTo>
                <a:lnTo>
                  <a:pt x="38314" y="218874"/>
                </a:lnTo>
                <a:lnTo>
                  <a:pt x="34953" y="207171"/>
                </a:lnTo>
                <a:close/>
              </a:path>
              <a:path w="766445" h="231775">
                <a:moveTo>
                  <a:pt x="38314" y="218874"/>
                </a:moveTo>
                <a:lnTo>
                  <a:pt x="32257" y="220598"/>
                </a:lnTo>
                <a:lnTo>
                  <a:pt x="38809" y="220598"/>
                </a:lnTo>
                <a:lnTo>
                  <a:pt x="38314" y="218874"/>
                </a:lnTo>
                <a:close/>
              </a:path>
              <a:path w="766445" h="231775">
                <a:moveTo>
                  <a:pt x="762888" y="0"/>
                </a:moveTo>
                <a:lnTo>
                  <a:pt x="34953" y="207171"/>
                </a:lnTo>
                <a:lnTo>
                  <a:pt x="38314" y="218874"/>
                </a:lnTo>
                <a:lnTo>
                  <a:pt x="766190" y="11683"/>
                </a:lnTo>
                <a:lnTo>
                  <a:pt x="762888" y="0"/>
                </a:lnTo>
                <a:close/>
              </a:path>
            </a:pathLst>
          </a:custGeom>
          <a:solidFill>
            <a:srgbClr val="003B7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0106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">
            <a:extLst>
              <a:ext uri="{FF2B5EF4-FFF2-40B4-BE49-F238E27FC236}">
                <a16:creationId xmlns:a16="http://schemas.microsoft.com/office/drawing/2014/main" id="{635F777F-379E-4538-A6C4-5A1AD0DE3E88}"/>
              </a:ext>
            </a:extLst>
          </p:cNvPr>
          <p:cNvSpPr txBox="1">
            <a:spLocks noGrp="1"/>
          </p:cNvSpPr>
          <p:nvPr/>
        </p:nvSpPr>
        <p:spPr>
          <a:xfrm>
            <a:off x="838200" y="2430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b="1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dirty="0"/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474050CA-3773-4358-A0EC-970769400BB0}"/>
              </a:ext>
            </a:extLst>
          </p:cNvPr>
          <p:cNvSpPr txBox="1">
            <a:spLocks noGrp="1"/>
          </p:cNvSpPr>
          <p:nvPr/>
        </p:nvSpPr>
        <p:spPr>
          <a:xfrm>
            <a:off x="933450" y="1652465"/>
            <a:ext cx="11163300" cy="513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FPGA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Flow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for FPGA</a:t>
            </a:r>
          </a:p>
          <a:p>
            <a:pPr lvl="1"/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en-US" sz="20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optimization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Optimization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techniques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lang="en-US" sz="3200" dirty="0">
              <a:solidFill>
                <a:srgbClr val="0F4AF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lang="en-US" sz="3200" dirty="0">
              <a:solidFill>
                <a:srgbClr val="0F4AF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dirty="0"/>
          </a:p>
        </p:txBody>
      </p:sp>
      <p:sp>
        <p:nvSpPr>
          <p:cNvPr id="6" name="Google Shape;101;p2">
            <a:extLst>
              <a:ext uri="{FF2B5EF4-FFF2-40B4-BE49-F238E27FC236}">
                <a16:creationId xmlns:a16="http://schemas.microsoft.com/office/drawing/2014/main" id="{6D00DA4A-0C36-4124-8474-329CAEF91896}"/>
              </a:ext>
            </a:extLst>
          </p:cNvPr>
          <p:cNvSpPr txBox="1">
            <a:spLocks noGrp="1"/>
          </p:cNvSpPr>
          <p:nvPr/>
        </p:nvSpPr>
        <p:spPr>
          <a:xfrm>
            <a:off x="8610600" y="62420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cxnSp>
        <p:nvCxnSpPr>
          <p:cNvPr id="7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5063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">
            <a:extLst>
              <a:ext uri="{FF2B5EF4-FFF2-40B4-BE49-F238E27FC236}">
                <a16:creationId xmlns:a16="http://schemas.microsoft.com/office/drawing/2014/main" id="{635F777F-379E-4538-A6C4-5A1AD0DE3E88}"/>
              </a:ext>
            </a:extLst>
          </p:cNvPr>
          <p:cNvSpPr txBox="1">
            <a:spLocks noGrp="1"/>
          </p:cNvSpPr>
          <p:nvPr/>
        </p:nvSpPr>
        <p:spPr>
          <a:xfrm>
            <a:off x="838200" y="2430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b="1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dirty="0"/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474050CA-3773-4358-A0EC-970769400BB0}"/>
              </a:ext>
            </a:extLst>
          </p:cNvPr>
          <p:cNvSpPr txBox="1">
            <a:spLocks noGrp="1"/>
          </p:cNvSpPr>
          <p:nvPr/>
        </p:nvSpPr>
        <p:spPr>
          <a:xfrm>
            <a:off x="933450" y="1652465"/>
            <a:ext cx="11163300" cy="513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FPGA</a:t>
            </a:r>
          </a:p>
          <a:p>
            <a:pPr lvl="1"/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0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Flow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for FPGA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optimization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Optimization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techniques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lang="en-US" sz="3200" dirty="0">
              <a:solidFill>
                <a:srgbClr val="0F4AF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lang="en-US" sz="3200" dirty="0">
              <a:solidFill>
                <a:srgbClr val="0F4AF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dirty="0"/>
          </a:p>
        </p:txBody>
      </p:sp>
      <p:sp>
        <p:nvSpPr>
          <p:cNvPr id="6" name="Google Shape;101;p2">
            <a:extLst>
              <a:ext uri="{FF2B5EF4-FFF2-40B4-BE49-F238E27FC236}">
                <a16:creationId xmlns:a16="http://schemas.microsoft.com/office/drawing/2014/main" id="{6D00DA4A-0C36-4124-8474-329CAEF91896}"/>
              </a:ext>
            </a:extLst>
          </p:cNvPr>
          <p:cNvSpPr txBox="1">
            <a:spLocks noGrp="1"/>
          </p:cNvSpPr>
          <p:nvPr/>
        </p:nvSpPr>
        <p:spPr>
          <a:xfrm>
            <a:off x="8610600" y="62420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cxnSp>
        <p:nvCxnSpPr>
          <p:cNvPr id="7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99724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69944"/>
            <a:ext cx="10515600" cy="9025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Reports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627185" y="1144645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object 11">
            <a:extLst>
              <a:ext uri="{FF2B5EF4-FFF2-40B4-BE49-F238E27FC236}">
                <a16:creationId xmlns:a16="http://schemas.microsoft.com/office/drawing/2014/main" id="{5708E86F-B6E6-87EB-2B48-821410C10373}"/>
              </a:ext>
            </a:extLst>
          </p:cNvPr>
          <p:cNvSpPr txBox="1"/>
          <p:nvPr/>
        </p:nvSpPr>
        <p:spPr>
          <a:xfrm>
            <a:off x="914241" y="1319866"/>
            <a:ext cx="5189855" cy="176779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5" dirty="0">
                <a:solidFill>
                  <a:srgbClr val="003B70"/>
                </a:solidFill>
                <a:latin typeface="Arial"/>
                <a:cs typeface="Arial"/>
              </a:rPr>
              <a:t>HTML</a:t>
            </a:r>
            <a:r>
              <a:rPr sz="1850" spc="-9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Report</a:t>
            </a:r>
            <a:endParaRPr sz="21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Static report showing optimization, area, and architectural  information</a:t>
            </a:r>
            <a:endParaRPr sz="16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Automatically generated </a:t>
            </a:r>
            <a:r>
              <a:rPr sz="1600" spc="-10" dirty="0">
                <a:solidFill>
                  <a:srgbClr val="003B70"/>
                </a:solidFill>
                <a:latin typeface="Arial"/>
                <a:cs typeface="Arial"/>
              </a:rPr>
              <a:t>with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the object</a:t>
            </a:r>
            <a:r>
              <a:rPr sz="1600" spc="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file</a:t>
            </a:r>
            <a:endParaRPr sz="16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90"/>
              </a:spcBef>
            </a:pPr>
            <a:r>
              <a:rPr sz="1300" spc="15" dirty="0">
                <a:solidFill>
                  <a:srgbClr val="003B70"/>
                </a:solidFill>
                <a:latin typeface="Calibri"/>
                <a:cs typeface="Calibri"/>
              </a:rPr>
              <a:t>–  </a:t>
            </a:r>
            <a:r>
              <a:rPr sz="1300" spc="15" dirty="0">
                <a:solidFill>
                  <a:srgbClr val="003B70"/>
                </a:solidFill>
                <a:latin typeface="Arial"/>
                <a:cs typeface="Arial"/>
              </a:rPr>
              <a:t>Located </a:t>
            </a:r>
            <a:r>
              <a:rPr sz="1300" spc="10" dirty="0">
                <a:solidFill>
                  <a:srgbClr val="003B70"/>
                </a:solidFill>
                <a:latin typeface="Arial"/>
                <a:cs typeface="Arial"/>
              </a:rPr>
              <a:t>in</a:t>
            </a:r>
            <a:r>
              <a:rPr sz="1300" spc="-1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3B70"/>
                </a:solidFill>
                <a:latin typeface="Consolas"/>
                <a:cs typeface="Consolas"/>
              </a:rPr>
              <a:t>&lt;file_name&gt;.prj\reports\report.html</a:t>
            </a:r>
            <a:endParaRPr sz="1200" dirty="0">
              <a:latin typeface="Consolas"/>
              <a:cs typeface="Consolas"/>
            </a:endParaRPr>
          </a:p>
          <a:p>
            <a:pPr marL="163195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Dynamic reference information to original source</a:t>
            </a:r>
            <a:r>
              <a:rPr sz="1600" spc="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code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6204D42-74EC-C54C-4402-1B0E10F06E6F}"/>
              </a:ext>
            </a:extLst>
          </p:cNvPr>
          <p:cNvSpPr txBox="1"/>
          <p:nvPr/>
        </p:nvSpPr>
        <p:spPr>
          <a:xfrm>
            <a:off x="1141108" y="4083873"/>
            <a:ext cx="452691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Optimization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Report –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Throughput</a:t>
            </a:r>
            <a:r>
              <a:rPr sz="1850" spc="-22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Analysis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62898183-F304-D50F-CCCD-F2EB27CED8FD}"/>
              </a:ext>
            </a:extLst>
          </p:cNvPr>
          <p:cNvSpPr txBox="1"/>
          <p:nvPr/>
        </p:nvSpPr>
        <p:spPr>
          <a:xfrm>
            <a:off x="1355096" y="4486968"/>
            <a:ext cx="4098938" cy="2202398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Loops Analysis and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Fmax II</a:t>
            </a:r>
            <a:r>
              <a:rPr sz="1600" spc="-8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sections</a:t>
            </a:r>
            <a:endParaRPr sz="1600" dirty="0">
              <a:latin typeface="Arial"/>
              <a:cs typeface="Arial"/>
            </a:endParaRPr>
          </a:p>
          <a:p>
            <a:pPr marL="163195" marR="322580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Actionable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feedback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on pipeline 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status of</a:t>
            </a:r>
            <a:r>
              <a:rPr sz="1600" spc="-4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loops</a:t>
            </a:r>
            <a:endParaRPr sz="16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0"/>
              </a:spcBef>
              <a:buFont typeface="Calibri"/>
              <a:buChar char="–"/>
              <a:tabLst>
                <a:tab pos="393700" algn="l"/>
              </a:tabLst>
            </a:pP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Shows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loop carried</a:t>
            </a: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dependencies</a:t>
            </a:r>
            <a:endParaRPr sz="12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 bottlenecks</a:t>
            </a:r>
            <a:endParaRPr sz="1200" dirty="0">
              <a:latin typeface="Arial"/>
              <a:cs typeface="Arial"/>
            </a:endParaRPr>
          </a:p>
          <a:p>
            <a:pPr marL="393700" marR="5080" lvl="1" indent="-152400">
              <a:lnSpc>
                <a:spcPct val="101400"/>
              </a:lnSpc>
              <a:spcBef>
                <a:spcPts val="550"/>
              </a:spcBef>
              <a:buFont typeface="Calibri"/>
              <a:buChar char="–"/>
              <a:tabLst>
                <a:tab pos="393700" algn="l"/>
              </a:tabLst>
            </a:pP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Especially important for single work-  item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kernels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since they have an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outer 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loop</a:t>
            </a:r>
            <a:endParaRPr sz="12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Show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estimated Fmax of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each</a:t>
            </a:r>
            <a:r>
              <a:rPr sz="1600" spc="-8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loop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2" name="object 5">
            <a:extLst>
              <a:ext uri="{FF2B5EF4-FFF2-40B4-BE49-F238E27FC236}">
                <a16:creationId xmlns:a16="http://schemas.microsoft.com/office/drawing/2014/main" id="{466238D2-3B1F-CB1E-8C9C-6EE6CA577267}"/>
              </a:ext>
            </a:extLst>
          </p:cNvPr>
          <p:cNvGrpSpPr/>
          <p:nvPr/>
        </p:nvGrpSpPr>
        <p:grpSpPr>
          <a:xfrm>
            <a:off x="7008593" y="2967139"/>
            <a:ext cx="4526915" cy="3722227"/>
            <a:chOff x="3550920" y="1641348"/>
            <a:chExt cx="2632075" cy="2097405"/>
          </a:xfrm>
        </p:grpSpPr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552F5048-67BD-0FF4-56BE-59D005E32C2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112" y="1653540"/>
              <a:ext cx="2607564" cy="1981132"/>
            </a:xfrm>
            <a:prstGeom prst="rect">
              <a:avLst/>
            </a:prstGeom>
          </p:spPr>
        </p:pic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A68B1AB0-837E-559D-5304-F9F0569E8713}"/>
                </a:ext>
              </a:extLst>
            </p:cNvPr>
            <p:cNvSpPr/>
            <p:nvPr/>
          </p:nvSpPr>
          <p:spPr>
            <a:xfrm>
              <a:off x="3557016" y="1647444"/>
              <a:ext cx="2620010" cy="2085339"/>
            </a:xfrm>
            <a:custGeom>
              <a:avLst/>
              <a:gdLst/>
              <a:ahLst/>
              <a:cxnLst/>
              <a:rect l="l" t="t" r="r" b="b"/>
              <a:pathLst>
                <a:path w="2620010" h="2085339">
                  <a:moveTo>
                    <a:pt x="0" y="2084831"/>
                  </a:moveTo>
                  <a:lnTo>
                    <a:pt x="2619756" y="2084831"/>
                  </a:lnTo>
                  <a:lnTo>
                    <a:pt x="2619756" y="0"/>
                  </a:lnTo>
                  <a:lnTo>
                    <a:pt x="0" y="0"/>
                  </a:lnTo>
                  <a:lnTo>
                    <a:pt x="0" y="2084831"/>
                  </a:lnTo>
                  <a:close/>
                </a:path>
              </a:pathLst>
            </a:custGeom>
            <a:ln w="12192">
              <a:solidFill>
                <a:srgbClr val="003B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0775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2">
            <a:extLst>
              <a:ext uri="{FF2B5EF4-FFF2-40B4-BE49-F238E27FC236}">
                <a16:creationId xmlns:a16="http://schemas.microsoft.com/office/drawing/2014/main" id="{DF46ED4C-D431-2AA2-814F-2B1A0ED0D002}"/>
              </a:ext>
            </a:extLst>
          </p:cNvPr>
          <p:cNvSpPr txBox="1"/>
          <p:nvPr/>
        </p:nvSpPr>
        <p:spPr>
          <a:xfrm>
            <a:off x="1375570" y="1018305"/>
            <a:ext cx="3808729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Optimization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Report – Area</a:t>
            </a:r>
            <a:r>
              <a:rPr sz="1850" spc="-29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Analysis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E48B088A-F4B2-F81D-A25B-F1C7DD20C160}"/>
              </a:ext>
            </a:extLst>
          </p:cNvPr>
          <p:cNvSpPr txBox="1"/>
          <p:nvPr/>
        </p:nvSpPr>
        <p:spPr>
          <a:xfrm>
            <a:off x="1563139" y="1330492"/>
            <a:ext cx="4163582" cy="1895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23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5"/>
                </a:solidFill>
                <a:latin typeface="Arial"/>
                <a:cs typeface="Arial"/>
              </a:rPr>
              <a:t>Generate </a:t>
            </a: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detailed </a:t>
            </a:r>
            <a:r>
              <a:rPr dirty="0">
                <a:solidFill>
                  <a:srgbClr val="0070C5"/>
                </a:solidFill>
                <a:latin typeface="Arial"/>
                <a:cs typeface="Arial"/>
              </a:rPr>
              <a:t>estimated </a:t>
            </a: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area  utilization </a:t>
            </a:r>
            <a:r>
              <a:rPr dirty="0">
                <a:solidFill>
                  <a:srgbClr val="0070C5"/>
                </a:solidFill>
                <a:latin typeface="Arial"/>
                <a:cs typeface="Arial"/>
              </a:rPr>
              <a:t>report of </a:t>
            </a: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kernel scope</a:t>
            </a:r>
            <a:r>
              <a:rPr spc="-2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code</a:t>
            </a:r>
            <a:endParaRPr dirty="0">
              <a:latin typeface="Arial"/>
              <a:cs typeface="Arial"/>
            </a:endParaRPr>
          </a:p>
          <a:p>
            <a:pPr marL="163195" marR="5080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Detailed breakdown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of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resources by  system</a:t>
            </a:r>
            <a:r>
              <a:rPr spc="-1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blocks</a:t>
            </a:r>
            <a:endParaRPr dirty="0">
              <a:latin typeface="Arial"/>
              <a:cs typeface="Arial"/>
            </a:endParaRPr>
          </a:p>
          <a:p>
            <a:pPr marL="163195" marR="22860" indent="-163830" algn="r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Provides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architectural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details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of</a:t>
            </a:r>
            <a:r>
              <a:rPr spc="-5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HW</a:t>
            </a:r>
            <a:endParaRPr dirty="0">
              <a:latin typeface="Arial"/>
              <a:cs typeface="Arial"/>
            </a:endParaRPr>
          </a:p>
          <a:p>
            <a:pPr marR="23495" algn="r">
              <a:lnSpc>
                <a:spcPct val="100000"/>
              </a:lnSpc>
              <a:spcBef>
                <a:spcPts val="570"/>
              </a:spcBef>
            </a:pPr>
            <a:r>
              <a:rPr sz="1400" spc="10" dirty="0">
                <a:solidFill>
                  <a:srgbClr val="003B70"/>
                </a:solidFill>
                <a:latin typeface="Calibri"/>
                <a:cs typeface="Calibri"/>
              </a:rPr>
              <a:t>–  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Suggestions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to resolve</a:t>
            </a:r>
            <a:r>
              <a:rPr sz="1400" spc="-10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inefficiencies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AC612-7BD5-BD9A-E13B-D807196C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Reports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16" name="Google Shape;102;p2">
            <a:extLst>
              <a:ext uri="{FF2B5EF4-FFF2-40B4-BE49-F238E27FC236}">
                <a16:creationId xmlns:a16="http://schemas.microsoft.com/office/drawing/2014/main" id="{096BD1B2-4A7E-CE81-E20E-81C74DE9C87B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object 5">
            <a:extLst>
              <a:ext uri="{FF2B5EF4-FFF2-40B4-BE49-F238E27FC236}">
                <a16:creationId xmlns:a16="http://schemas.microsoft.com/office/drawing/2014/main" id="{9742EA60-185F-1BBF-1CD8-59D88454C4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7969" y="3516928"/>
            <a:ext cx="4571999" cy="3118203"/>
          </a:xfrm>
          <a:prstGeom prst="rect">
            <a:avLst/>
          </a:prstGeom>
        </p:spPr>
      </p:pic>
      <p:pic>
        <p:nvPicPr>
          <p:cNvPr id="18" name="object 14">
            <a:extLst>
              <a:ext uri="{FF2B5EF4-FFF2-40B4-BE49-F238E27FC236}">
                <a16:creationId xmlns:a16="http://schemas.microsoft.com/office/drawing/2014/main" id="{E571B291-985C-CC68-9635-77C2DAA0359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969" y="222867"/>
            <a:ext cx="4571999" cy="3118203"/>
          </a:xfrm>
          <a:prstGeom prst="rect">
            <a:avLst/>
          </a:prstGeom>
        </p:spPr>
      </p:pic>
      <p:sp>
        <p:nvSpPr>
          <p:cNvPr id="19" name="object 2">
            <a:extLst>
              <a:ext uri="{FF2B5EF4-FFF2-40B4-BE49-F238E27FC236}">
                <a16:creationId xmlns:a16="http://schemas.microsoft.com/office/drawing/2014/main" id="{2E7ACC79-0BC7-523F-DA45-4A1058631158}"/>
              </a:ext>
            </a:extLst>
          </p:cNvPr>
          <p:cNvSpPr txBox="1"/>
          <p:nvPr/>
        </p:nvSpPr>
        <p:spPr>
          <a:xfrm>
            <a:off x="1780364" y="4348867"/>
            <a:ext cx="3946357" cy="2145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290195" indent="-1511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63830" algn="l"/>
              </a:tabLst>
            </a:pP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system view </a:t>
            </a: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of</a:t>
            </a:r>
            <a:r>
              <a:rPr sz="2000" spc="-8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the 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Graph </a:t>
            </a:r>
            <a:r>
              <a:rPr sz="2000" spc="-10" dirty="0">
                <a:solidFill>
                  <a:srgbClr val="003B70"/>
                </a:solidFill>
                <a:latin typeface="Arial"/>
                <a:cs typeface="Arial"/>
              </a:rPr>
              <a:t>Viewer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shows  following types </a:t>
            </a: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of 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connections</a:t>
            </a:r>
            <a:endParaRPr sz="20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0"/>
              </a:spcBef>
              <a:buFont typeface="Calibri"/>
              <a:buChar char="–"/>
              <a:tabLst>
                <a:tab pos="393700" algn="l"/>
              </a:tabLst>
            </a:pP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Control</a:t>
            </a:r>
            <a:endParaRPr sz="1600" dirty="0">
              <a:latin typeface="Arial"/>
              <a:cs typeface="Arial"/>
            </a:endParaRPr>
          </a:p>
          <a:p>
            <a:pPr marL="393700" marR="5080" lvl="1" indent="-152400">
              <a:lnSpc>
                <a:spcPct val="101000"/>
              </a:lnSpc>
              <a:spcBef>
                <a:spcPts val="565"/>
              </a:spcBef>
              <a:buFont typeface="Calibri"/>
              <a:buChar char="–"/>
              <a:tabLst>
                <a:tab pos="393700" algn="l"/>
              </a:tabLst>
            </a:pPr>
            <a:r>
              <a:rPr sz="1600" spc="-10" dirty="0">
                <a:solidFill>
                  <a:srgbClr val="003B70"/>
                </a:solidFill>
                <a:latin typeface="Arial"/>
                <a:cs typeface="Arial"/>
              </a:rPr>
              <a:t>Memory,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if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your </a:t>
            </a:r>
            <a:r>
              <a:rPr sz="1600" spc="5" dirty="0">
                <a:solidFill>
                  <a:srgbClr val="003B70"/>
                </a:solidFill>
                <a:latin typeface="Arial"/>
                <a:cs typeface="Arial"/>
              </a:rPr>
              <a:t>design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has  global or </a:t>
            </a:r>
            <a:r>
              <a:rPr sz="1600" spc="5" dirty="0">
                <a:solidFill>
                  <a:srgbClr val="003B70"/>
                </a:solidFill>
                <a:latin typeface="Arial"/>
                <a:cs typeface="Arial"/>
              </a:rPr>
              <a:t>local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3B70"/>
                </a:solidFill>
                <a:latin typeface="Arial"/>
                <a:cs typeface="Arial"/>
              </a:rPr>
              <a:t>memory</a:t>
            </a:r>
            <a:endParaRPr sz="1600" dirty="0">
              <a:latin typeface="Arial"/>
              <a:cs typeface="Arial"/>
            </a:endParaRPr>
          </a:p>
          <a:p>
            <a:pPr marL="393700" marR="143510" lvl="1" indent="-152400">
              <a:lnSpc>
                <a:spcPct val="101899"/>
              </a:lnSpc>
              <a:spcBef>
                <a:spcPts val="550"/>
              </a:spcBef>
              <a:buFont typeface="Calibri"/>
              <a:buChar char="–"/>
              <a:tabLst>
                <a:tab pos="393700" algn="l"/>
              </a:tabLst>
            </a:pPr>
            <a:r>
              <a:rPr sz="1600" spc="5" dirty="0">
                <a:solidFill>
                  <a:srgbClr val="003B70"/>
                </a:solidFill>
                <a:latin typeface="Arial"/>
                <a:cs typeface="Arial"/>
              </a:rPr>
              <a:t>Pipe,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if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your </a:t>
            </a:r>
            <a:r>
              <a:rPr sz="1600" spc="5" dirty="0">
                <a:solidFill>
                  <a:srgbClr val="003B70"/>
                </a:solidFill>
                <a:latin typeface="Arial"/>
                <a:cs typeface="Arial"/>
              </a:rPr>
              <a:t>design uses 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pipes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E048DE5F-DBFC-055C-2B8B-DA4EA4A05523}"/>
              </a:ext>
            </a:extLst>
          </p:cNvPr>
          <p:cNvSpPr txBox="1"/>
          <p:nvPr/>
        </p:nvSpPr>
        <p:spPr>
          <a:xfrm>
            <a:off x="1510735" y="3899540"/>
            <a:ext cx="4215986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5" dirty="0">
                <a:solidFill>
                  <a:srgbClr val="003B70"/>
                </a:solidFill>
                <a:latin typeface="Arial"/>
                <a:cs typeface="Arial"/>
              </a:rPr>
              <a:t>Optimization </a:t>
            </a:r>
            <a:r>
              <a:rPr sz="2000" spc="10" dirty="0">
                <a:solidFill>
                  <a:srgbClr val="003B70"/>
                </a:solidFill>
                <a:latin typeface="Arial"/>
                <a:cs typeface="Arial"/>
              </a:rPr>
              <a:t>Report – Graph</a:t>
            </a:r>
            <a:r>
              <a:rPr sz="2000" spc="-1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Viewer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7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Reports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object 12">
            <a:extLst>
              <a:ext uri="{FF2B5EF4-FFF2-40B4-BE49-F238E27FC236}">
                <a16:creationId xmlns:a16="http://schemas.microsoft.com/office/drawing/2014/main" id="{B03B638E-E29B-5F22-83E2-75F22011AB4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6985" y="997316"/>
            <a:ext cx="4759560" cy="2812684"/>
          </a:xfrm>
          <a:prstGeom prst="rect">
            <a:avLst/>
          </a:prstGeom>
        </p:spPr>
      </p:pic>
      <p:sp>
        <p:nvSpPr>
          <p:cNvPr id="7" name="object 10">
            <a:extLst>
              <a:ext uri="{FF2B5EF4-FFF2-40B4-BE49-F238E27FC236}">
                <a16:creationId xmlns:a16="http://schemas.microsoft.com/office/drawing/2014/main" id="{718750AF-E539-52DA-9520-018B86153F2F}"/>
              </a:ext>
            </a:extLst>
          </p:cNvPr>
          <p:cNvSpPr txBox="1"/>
          <p:nvPr/>
        </p:nvSpPr>
        <p:spPr>
          <a:xfrm>
            <a:off x="1385766" y="1138738"/>
            <a:ext cx="4159250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Optimization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Report – Schedule</a:t>
            </a:r>
            <a:r>
              <a:rPr sz="1850" spc="-8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003B70"/>
                </a:solidFill>
                <a:latin typeface="Arial"/>
                <a:cs typeface="Arial"/>
              </a:rPr>
              <a:t>Viewer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B34A8F3E-81C8-22F6-5AB2-633E0DD7EFB4}"/>
              </a:ext>
            </a:extLst>
          </p:cNvPr>
          <p:cNvSpPr txBox="1"/>
          <p:nvPr/>
        </p:nvSpPr>
        <p:spPr>
          <a:xfrm>
            <a:off x="1385766" y="1738609"/>
            <a:ext cx="35965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Schedule in clock  cycles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for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different  blocks in your</a:t>
            </a:r>
            <a:r>
              <a:rPr spc="-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code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A9460344-3BDF-C244-1188-BE00D36E27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4247" y="3765214"/>
            <a:ext cx="3927230" cy="2987278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9A302A29-DC81-008C-6685-93E9CCC06E43}"/>
              </a:ext>
            </a:extLst>
          </p:cNvPr>
          <p:cNvSpPr txBox="1"/>
          <p:nvPr/>
        </p:nvSpPr>
        <p:spPr>
          <a:xfrm>
            <a:off x="1055077" y="3654425"/>
            <a:ext cx="311912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HTML Kernel Memory</a:t>
            </a:r>
            <a:r>
              <a:rPr sz="1850" spc="-19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003B70"/>
                </a:solidFill>
                <a:latin typeface="Arial"/>
                <a:cs typeface="Arial"/>
              </a:rPr>
              <a:t>Viewer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01B0BE8B-6D6D-32C5-A751-D2181CE33BDB}"/>
              </a:ext>
            </a:extLst>
          </p:cNvPr>
          <p:cNvSpPr txBox="1"/>
          <p:nvPr/>
        </p:nvSpPr>
        <p:spPr>
          <a:xfrm>
            <a:off x="1055077" y="4077760"/>
            <a:ext cx="4949386" cy="2085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Helps you </a:t>
            </a:r>
            <a:r>
              <a:rPr dirty="0">
                <a:solidFill>
                  <a:srgbClr val="0070C5"/>
                </a:solidFill>
                <a:latin typeface="Arial"/>
                <a:cs typeface="Arial"/>
              </a:rPr>
              <a:t>identify </a:t>
            </a: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data movement  </a:t>
            </a:r>
            <a:r>
              <a:rPr dirty="0">
                <a:solidFill>
                  <a:srgbClr val="0070C5"/>
                </a:solidFill>
                <a:latin typeface="Arial"/>
                <a:cs typeface="Arial"/>
              </a:rPr>
              <a:t>bottlenecks </a:t>
            </a: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in your kernel design.</a:t>
            </a:r>
            <a:r>
              <a:rPr spc="-4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70C5"/>
                </a:solidFill>
                <a:latin typeface="Arial"/>
                <a:cs typeface="Arial"/>
              </a:rPr>
              <a:t>Illustrates:</a:t>
            </a: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Memory</a:t>
            </a:r>
            <a:r>
              <a:rPr spc="-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replication</a:t>
            </a: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Banking</a:t>
            </a: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Implemented</a:t>
            </a:r>
            <a:r>
              <a:rPr spc="-5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arbitration</a:t>
            </a:r>
            <a:endParaRPr dirty="0">
              <a:latin typeface="Arial"/>
              <a:cs typeface="Arial"/>
            </a:endParaRPr>
          </a:p>
          <a:p>
            <a:pPr marL="163195" marR="191770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Read/write capabilities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of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each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memory  port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055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5" dirty="0">
                <a:solidFill>
                  <a:srgbClr val="003B70"/>
                </a:solidFill>
                <a:latin typeface="Arial"/>
                <a:cs typeface="Arial"/>
              </a:rPr>
              <a:t>Profiler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object 11">
            <a:extLst>
              <a:ext uri="{FF2B5EF4-FFF2-40B4-BE49-F238E27FC236}">
                <a16:creationId xmlns:a16="http://schemas.microsoft.com/office/drawing/2014/main" id="{2A1C9FB3-55A0-594D-1CB2-7BB889B7A080}"/>
              </a:ext>
            </a:extLst>
          </p:cNvPr>
          <p:cNvSpPr txBox="1"/>
          <p:nvPr/>
        </p:nvSpPr>
        <p:spPr>
          <a:xfrm>
            <a:off x="1055077" y="1051753"/>
            <a:ext cx="4263669" cy="18800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Inserts counters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and 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profiling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logic into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the</a:t>
            </a:r>
            <a:r>
              <a:rPr spc="-7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HW 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design</a:t>
            </a:r>
            <a:endParaRPr dirty="0">
              <a:latin typeface="Arial"/>
              <a:cs typeface="Arial"/>
            </a:endParaRPr>
          </a:p>
          <a:p>
            <a:pPr marL="163195" marR="138430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Dynamically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reports</a:t>
            </a:r>
            <a:r>
              <a:rPr spc="-5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the  performance of</a:t>
            </a:r>
            <a:r>
              <a:rPr spc="-8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kernels</a:t>
            </a:r>
            <a:endParaRPr dirty="0">
              <a:latin typeface="Arial"/>
              <a:cs typeface="Arial"/>
            </a:endParaRPr>
          </a:p>
          <a:p>
            <a:pPr marL="163195" marR="163830" indent="-15113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Enable using the </a:t>
            </a:r>
            <a:r>
              <a:rPr dirty="0">
                <a:solidFill>
                  <a:srgbClr val="003B70"/>
                </a:solidFill>
                <a:latin typeface="Consolas"/>
                <a:cs typeface="Consolas"/>
              </a:rPr>
              <a:t>–  Xsprofile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option</a:t>
            </a:r>
            <a:r>
              <a:rPr spc="-5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with  </a:t>
            </a:r>
            <a:r>
              <a:rPr dirty="0">
                <a:solidFill>
                  <a:srgbClr val="003B70"/>
                </a:solidFill>
                <a:latin typeface="Consolas"/>
                <a:cs typeface="Consolas"/>
              </a:rPr>
              <a:t>dpcpp</a:t>
            </a:r>
            <a:endParaRPr dirty="0">
              <a:latin typeface="Consolas"/>
              <a:cs typeface="Consolas"/>
            </a:endParaRPr>
          </a:p>
        </p:txBody>
      </p:sp>
      <p:grpSp>
        <p:nvGrpSpPr>
          <p:cNvPr id="5" name="object 12">
            <a:extLst>
              <a:ext uri="{FF2B5EF4-FFF2-40B4-BE49-F238E27FC236}">
                <a16:creationId xmlns:a16="http://schemas.microsoft.com/office/drawing/2014/main" id="{574C4C58-2414-C397-84F7-15B0900345D7}"/>
              </a:ext>
            </a:extLst>
          </p:cNvPr>
          <p:cNvGrpSpPr/>
          <p:nvPr/>
        </p:nvGrpSpPr>
        <p:grpSpPr>
          <a:xfrm>
            <a:off x="5941822" y="1091977"/>
            <a:ext cx="2327910" cy="1811655"/>
            <a:chOff x="3012948" y="5821692"/>
            <a:chExt cx="2327910" cy="1811655"/>
          </a:xfrm>
        </p:grpSpPr>
        <p:pic>
          <p:nvPicPr>
            <p:cNvPr id="9" name="object 13">
              <a:extLst>
                <a:ext uri="{FF2B5EF4-FFF2-40B4-BE49-F238E27FC236}">
                  <a16:creationId xmlns:a16="http://schemas.microsoft.com/office/drawing/2014/main" id="{0DC439FD-9635-935B-43EF-B1E9301F48E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5135" y="5830814"/>
              <a:ext cx="2315726" cy="1802149"/>
            </a:xfrm>
            <a:prstGeom prst="rect">
              <a:avLst/>
            </a:prstGeom>
          </p:spPr>
        </p:pic>
        <p:pic>
          <p:nvPicPr>
            <p:cNvPr id="13" name="object 14">
              <a:extLst>
                <a:ext uri="{FF2B5EF4-FFF2-40B4-BE49-F238E27FC236}">
                  <a16:creationId xmlns:a16="http://schemas.microsoft.com/office/drawing/2014/main" id="{304D45D2-1387-4629-902C-EF33EB8CD9B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2948" y="5821692"/>
              <a:ext cx="427481" cy="282689"/>
            </a:xfrm>
            <a:prstGeom prst="rect">
              <a:avLst/>
            </a:prstGeom>
          </p:spPr>
        </p:pic>
        <p:pic>
          <p:nvPicPr>
            <p:cNvPr id="14" name="object 15">
              <a:extLst>
                <a:ext uri="{FF2B5EF4-FFF2-40B4-BE49-F238E27FC236}">
                  <a16:creationId xmlns:a16="http://schemas.microsoft.com/office/drawing/2014/main" id="{AF24AD6E-8942-08A7-D3D1-BE654DE872F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3428" y="5838444"/>
              <a:ext cx="2281428" cy="1767839"/>
            </a:xfrm>
            <a:prstGeom prst="rect">
              <a:avLst/>
            </a:prstGeom>
          </p:spPr>
        </p:pic>
      </p:grpSp>
      <p:sp>
        <p:nvSpPr>
          <p:cNvPr id="15" name="object 16">
            <a:extLst>
              <a:ext uri="{FF2B5EF4-FFF2-40B4-BE49-F238E27FC236}">
                <a16:creationId xmlns:a16="http://schemas.microsoft.com/office/drawing/2014/main" id="{68542998-DB78-13C4-4CAE-015CD22AB111}"/>
              </a:ext>
            </a:extLst>
          </p:cNvPr>
          <p:cNvSpPr txBox="1"/>
          <p:nvPr/>
        </p:nvSpPr>
        <p:spPr>
          <a:xfrm>
            <a:off x="6021197" y="1123791"/>
            <a:ext cx="2724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CCU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6" name="object 17">
            <a:extLst>
              <a:ext uri="{FF2B5EF4-FFF2-40B4-BE49-F238E27FC236}">
                <a16:creationId xmlns:a16="http://schemas.microsoft.com/office/drawing/2014/main" id="{357D9B78-1600-5D19-B818-942C026FDC5D}"/>
              </a:ext>
            </a:extLst>
          </p:cNvPr>
          <p:cNvGrpSpPr/>
          <p:nvPr/>
        </p:nvGrpSpPr>
        <p:grpSpPr>
          <a:xfrm>
            <a:off x="6178041" y="1427257"/>
            <a:ext cx="890905" cy="436880"/>
            <a:chOff x="3249167" y="6156972"/>
            <a:chExt cx="890905" cy="436880"/>
          </a:xfrm>
        </p:grpSpPr>
        <p:pic>
          <p:nvPicPr>
            <p:cNvPr id="17" name="object 18">
              <a:extLst>
                <a:ext uri="{FF2B5EF4-FFF2-40B4-BE49-F238E27FC236}">
                  <a16:creationId xmlns:a16="http://schemas.microsoft.com/office/drawing/2014/main" id="{F79410D5-BD92-093C-390C-3E6FA530BCD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9167" y="6156972"/>
              <a:ext cx="890778" cy="419849"/>
            </a:xfrm>
            <a:prstGeom prst="rect">
              <a:avLst/>
            </a:prstGeom>
          </p:spPr>
        </p:pic>
        <p:pic>
          <p:nvPicPr>
            <p:cNvPr id="18" name="object 19">
              <a:extLst>
                <a:ext uri="{FF2B5EF4-FFF2-40B4-BE49-F238E27FC236}">
                  <a16:creationId xmlns:a16="http://schemas.microsoft.com/office/drawing/2014/main" id="{B16226EF-DEDD-980C-5DFC-59FBCA79165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5659" y="6187452"/>
              <a:ext cx="634746" cy="406133"/>
            </a:xfrm>
            <a:prstGeom prst="rect">
              <a:avLst/>
            </a:prstGeom>
          </p:spPr>
        </p:pic>
        <p:pic>
          <p:nvPicPr>
            <p:cNvPr id="19" name="object 20">
              <a:extLst>
                <a:ext uri="{FF2B5EF4-FFF2-40B4-BE49-F238E27FC236}">
                  <a16:creationId xmlns:a16="http://schemas.microsoft.com/office/drawing/2014/main" id="{5A06BA0F-228D-996B-C0E1-B3407422827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4313" y="6171437"/>
              <a:ext cx="842772" cy="371856"/>
            </a:xfrm>
            <a:prstGeom prst="rect">
              <a:avLst/>
            </a:prstGeom>
          </p:spPr>
        </p:pic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AB2F7704-C0AE-1915-503B-BCFB5108776F}"/>
                </a:ext>
              </a:extLst>
            </p:cNvPr>
            <p:cNvSpPr/>
            <p:nvPr/>
          </p:nvSpPr>
          <p:spPr>
            <a:xfrm>
              <a:off x="3274313" y="6171437"/>
              <a:ext cx="843280" cy="372110"/>
            </a:xfrm>
            <a:custGeom>
              <a:avLst/>
              <a:gdLst/>
              <a:ahLst/>
              <a:cxnLst/>
              <a:rect l="l" t="t" r="r" b="b"/>
              <a:pathLst>
                <a:path w="843279" h="372109">
                  <a:moveTo>
                    <a:pt x="0" y="371856"/>
                  </a:moveTo>
                  <a:lnTo>
                    <a:pt x="842772" y="371856"/>
                  </a:lnTo>
                  <a:lnTo>
                    <a:pt x="842772" y="0"/>
                  </a:lnTo>
                  <a:lnTo>
                    <a:pt x="0" y="0"/>
                  </a:lnTo>
                  <a:lnTo>
                    <a:pt x="0" y="371856"/>
                  </a:lnTo>
                  <a:close/>
                </a:path>
              </a:pathLst>
            </a:custGeom>
            <a:ln w="4572">
              <a:solidFill>
                <a:srgbClr val="00AC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2">
            <a:extLst>
              <a:ext uri="{FF2B5EF4-FFF2-40B4-BE49-F238E27FC236}">
                <a16:creationId xmlns:a16="http://schemas.microsoft.com/office/drawing/2014/main" id="{7A24A487-8A3B-7B8E-5A85-78E7DDC56AB1}"/>
              </a:ext>
            </a:extLst>
          </p:cNvPr>
          <p:cNvSpPr txBox="1"/>
          <p:nvPr/>
        </p:nvSpPr>
        <p:spPr>
          <a:xfrm>
            <a:off x="6419214" y="1506238"/>
            <a:ext cx="4095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Arial"/>
                <a:cs typeface="Arial"/>
              </a:rPr>
              <a:t>Load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2" name="object 23">
            <a:extLst>
              <a:ext uri="{FF2B5EF4-FFF2-40B4-BE49-F238E27FC236}">
                <a16:creationId xmlns:a16="http://schemas.microsoft.com/office/drawing/2014/main" id="{81263529-1CBC-6CC6-AE7A-A44793A672EC}"/>
              </a:ext>
            </a:extLst>
          </p:cNvPr>
          <p:cNvGrpSpPr/>
          <p:nvPr/>
        </p:nvGrpSpPr>
        <p:grpSpPr>
          <a:xfrm>
            <a:off x="6539229" y="1855501"/>
            <a:ext cx="1081405" cy="1020444"/>
            <a:chOff x="3610355" y="6585216"/>
            <a:chExt cx="1081405" cy="1020444"/>
          </a:xfrm>
        </p:grpSpPr>
        <p:pic>
          <p:nvPicPr>
            <p:cNvPr id="23" name="object 24">
              <a:extLst>
                <a:ext uri="{FF2B5EF4-FFF2-40B4-BE49-F238E27FC236}">
                  <a16:creationId xmlns:a16="http://schemas.microsoft.com/office/drawing/2014/main" id="{1F12C408-B87C-42DD-DFDB-3A2DB52EC88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0355" y="6736079"/>
              <a:ext cx="1081277" cy="290322"/>
            </a:xfrm>
            <a:prstGeom prst="rect">
              <a:avLst/>
            </a:prstGeom>
          </p:spPr>
        </p:pic>
        <p:pic>
          <p:nvPicPr>
            <p:cNvPr id="24" name="object 25">
              <a:extLst>
                <a:ext uri="{FF2B5EF4-FFF2-40B4-BE49-F238E27FC236}">
                  <a16:creationId xmlns:a16="http://schemas.microsoft.com/office/drawing/2014/main" id="{2A61FF84-F986-90E2-9237-FB3F0BAD206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5501" y="6750557"/>
              <a:ext cx="1033272" cy="242316"/>
            </a:xfrm>
            <a:prstGeom prst="rect">
              <a:avLst/>
            </a:prstGeom>
          </p:spPr>
        </p:pic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CAABDD5C-816D-5727-53F0-36CF10BCB69B}"/>
                </a:ext>
              </a:extLst>
            </p:cNvPr>
            <p:cNvSpPr/>
            <p:nvPr/>
          </p:nvSpPr>
          <p:spPr>
            <a:xfrm>
              <a:off x="3635501" y="6750557"/>
              <a:ext cx="1033780" cy="242570"/>
            </a:xfrm>
            <a:custGeom>
              <a:avLst/>
              <a:gdLst/>
              <a:ahLst/>
              <a:cxnLst/>
              <a:rect l="l" t="t" r="r" b="b"/>
              <a:pathLst>
                <a:path w="1033779" h="242570">
                  <a:moveTo>
                    <a:pt x="0" y="0"/>
                  </a:moveTo>
                  <a:lnTo>
                    <a:pt x="1033272" y="0"/>
                  </a:lnTo>
                  <a:lnTo>
                    <a:pt x="826643" y="242316"/>
                  </a:lnTo>
                  <a:lnTo>
                    <a:pt x="206628" y="242316"/>
                  </a:lnTo>
                  <a:lnTo>
                    <a:pt x="0" y="0"/>
                  </a:lnTo>
                  <a:close/>
                </a:path>
              </a:pathLst>
            </a:custGeom>
            <a:ln w="4572">
              <a:solidFill>
                <a:srgbClr val="00AC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3BD6F0F4-EF17-F8BB-A651-14DEEFEE62FF}"/>
                </a:ext>
              </a:extLst>
            </p:cNvPr>
            <p:cNvSpPr/>
            <p:nvPr/>
          </p:nvSpPr>
          <p:spPr>
            <a:xfrm>
              <a:off x="4024122" y="6750557"/>
              <a:ext cx="256540" cy="99060"/>
            </a:xfrm>
            <a:custGeom>
              <a:avLst/>
              <a:gdLst/>
              <a:ahLst/>
              <a:cxnLst/>
              <a:rect l="l" t="t" r="r" b="b"/>
              <a:pathLst>
                <a:path w="256539" h="99059">
                  <a:moveTo>
                    <a:pt x="256031" y="0"/>
                  </a:moveTo>
                  <a:lnTo>
                    <a:pt x="0" y="0"/>
                  </a:lnTo>
                  <a:lnTo>
                    <a:pt x="128015" y="99060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33D0ECA0-45AF-BE44-6FDD-FBFE0782266E}"/>
                </a:ext>
              </a:extLst>
            </p:cNvPr>
            <p:cNvSpPr/>
            <p:nvPr/>
          </p:nvSpPr>
          <p:spPr>
            <a:xfrm>
              <a:off x="4024122" y="6750557"/>
              <a:ext cx="256540" cy="99060"/>
            </a:xfrm>
            <a:custGeom>
              <a:avLst/>
              <a:gdLst/>
              <a:ahLst/>
              <a:cxnLst/>
              <a:rect l="l" t="t" r="r" b="b"/>
              <a:pathLst>
                <a:path w="256539" h="99059">
                  <a:moveTo>
                    <a:pt x="0" y="0"/>
                  </a:moveTo>
                  <a:lnTo>
                    <a:pt x="128015" y="99060"/>
                  </a:lnTo>
                  <a:lnTo>
                    <a:pt x="256031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C3D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9">
              <a:extLst>
                <a:ext uri="{FF2B5EF4-FFF2-40B4-BE49-F238E27FC236}">
                  <a16:creationId xmlns:a16="http://schemas.microsoft.com/office/drawing/2014/main" id="{E1456673-0354-D011-7993-0EAF1622740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16451" y="6585216"/>
              <a:ext cx="153162" cy="250685"/>
            </a:xfrm>
            <a:prstGeom prst="rect">
              <a:avLst/>
            </a:prstGeom>
          </p:spPr>
        </p:pic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32098AF6-7203-21B4-7E45-C6EC7482969E}"/>
                </a:ext>
              </a:extLst>
            </p:cNvPr>
            <p:cNvSpPr/>
            <p:nvPr/>
          </p:nvSpPr>
          <p:spPr>
            <a:xfrm>
              <a:off x="3664965" y="6597395"/>
              <a:ext cx="58419" cy="153670"/>
            </a:xfrm>
            <a:custGeom>
              <a:avLst/>
              <a:gdLst/>
              <a:ahLst/>
              <a:cxnLst/>
              <a:rect l="l" t="t" r="r" b="b"/>
              <a:pathLst>
                <a:path w="58420" h="153670">
                  <a:moveTo>
                    <a:pt x="6858" y="96138"/>
                  </a:moveTo>
                  <a:lnTo>
                    <a:pt x="3937" y="97916"/>
                  </a:lnTo>
                  <a:lnTo>
                    <a:pt x="1016" y="99567"/>
                  </a:lnTo>
                  <a:lnTo>
                    <a:pt x="0" y="103250"/>
                  </a:lnTo>
                  <a:lnTo>
                    <a:pt x="1778" y="106171"/>
                  </a:lnTo>
                  <a:lnTo>
                    <a:pt x="29210" y="153288"/>
                  </a:lnTo>
                  <a:lnTo>
                    <a:pt x="36234" y="141223"/>
                  </a:lnTo>
                  <a:lnTo>
                    <a:pt x="23113" y="141223"/>
                  </a:lnTo>
                  <a:lnTo>
                    <a:pt x="23113" y="118799"/>
                  </a:lnTo>
                  <a:lnTo>
                    <a:pt x="12192" y="100075"/>
                  </a:lnTo>
                  <a:lnTo>
                    <a:pt x="10541" y="97154"/>
                  </a:lnTo>
                  <a:lnTo>
                    <a:pt x="6858" y="96138"/>
                  </a:lnTo>
                  <a:close/>
                </a:path>
                <a:path w="58420" h="153670">
                  <a:moveTo>
                    <a:pt x="23114" y="118799"/>
                  </a:moveTo>
                  <a:lnTo>
                    <a:pt x="23113" y="141223"/>
                  </a:lnTo>
                  <a:lnTo>
                    <a:pt x="35306" y="141223"/>
                  </a:lnTo>
                  <a:lnTo>
                    <a:pt x="35306" y="138175"/>
                  </a:lnTo>
                  <a:lnTo>
                    <a:pt x="24003" y="138175"/>
                  </a:lnTo>
                  <a:lnTo>
                    <a:pt x="29210" y="129249"/>
                  </a:lnTo>
                  <a:lnTo>
                    <a:pt x="23114" y="118799"/>
                  </a:lnTo>
                  <a:close/>
                </a:path>
                <a:path w="58420" h="153670">
                  <a:moveTo>
                    <a:pt x="51562" y="96138"/>
                  </a:moveTo>
                  <a:lnTo>
                    <a:pt x="47879" y="97154"/>
                  </a:lnTo>
                  <a:lnTo>
                    <a:pt x="46228" y="100075"/>
                  </a:lnTo>
                  <a:lnTo>
                    <a:pt x="35306" y="118799"/>
                  </a:lnTo>
                  <a:lnTo>
                    <a:pt x="35306" y="141223"/>
                  </a:lnTo>
                  <a:lnTo>
                    <a:pt x="36234" y="141223"/>
                  </a:lnTo>
                  <a:lnTo>
                    <a:pt x="56642" y="106171"/>
                  </a:lnTo>
                  <a:lnTo>
                    <a:pt x="58420" y="103250"/>
                  </a:lnTo>
                  <a:lnTo>
                    <a:pt x="57404" y="99567"/>
                  </a:lnTo>
                  <a:lnTo>
                    <a:pt x="54483" y="97916"/>
                  </a:lnTo>
                  <a:lnTo>
                    <a:pt x="51562" y="96138"/>
                  </a:lnTo>
                  <a:close/>
                </a:path>
                <a:path w="58420" h="153670">
                  <a:moveTo>
                    <a:pt x="29210" y="129249"/>
                  </a:moveTo>
                  <a:lnTo>
                    <a:pt x="24003" y="138175"/>
                  </a:lnTo>
                  <a:lnTo>
                    <a:pt x="34417" y="138175"/>
                  </a:lnTo>
                  <a:lnTo>
                    <a:pt x="29210" y="129249"/>
                  </a:lnTo>
                  <a:close/>
                </a:path>
                <a:path w="58420" h="153670">
                  <a:moveTo>
                    <a:pt x="35306" y="118799"/>
                  </a:moveTo>
                  <a:lnTo>
                    <a:pt x="29210" y="129249"/>
                  </a:lnTo>
                  <a:lnTo>
                    <a:pt x="34417" y="138175"/>
                  </a:lnTo>
                  <a:lnTo>
                    <a:pt x="35306" y="138175"/>
                  </a:lnTo>
                  <a:lnTo>
                    <a:pt x="35306" y="118799"/>
                  </a:lnTo>
                  <a:close/>
                </a:path>
                <a:path w="58420" h="153670">
                  <a:moveTo>
                    <a:pt x="35306" y="0"/>
                  </a:moveTo>
                  <a:lnTo>
                    <a:pt x="23113" y="0"/>
                  </a:lnTo>
                  <a:lnTo>
                    <a:pt x="23114" y="118799"/>
                  </a:lnTo>
                  <a:lnTo>
                    <a:pt x="29210" y="129249"/>
                  </a:lnTo>
                  <a:lnTo>
                    <a:pt x="35306" y="118799"/>
                  </a:lnTo>
                  <a:lnTo>
                    <a:pt x="35306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1">
              <a:extLst>
                <a:ext uri="{FF2B5EF4-FFF2-40B4-BE49-F238E27FC236}">
                  <a16:creationId xmlns:a16="http://schemas.microsoft.com/office/drawing/2014/main" id="{6BDF87AF-F6E6-0FB4-BA17-733FA1C93016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52087" y="7170407"/>
              <a:ext cx="799338" cy="416826"/>
            </a:xfrm>
            <a:prstGeom prst="rect">
              <a:avLst/>
            </a:prstGeom>
          </p:spPr>
        </p:pic>
        <p:pic>
          <p:nvPicPr>
            <p:cNvPr id="31" name="object 32">
              <a:extLst>
                <a:ext uri="{FF2B5EF4-FFF2-40B4-BE49-F238E27FC236}">
                  <a16:creationId xmlns:a16="http://schemas.microsoft.com/office/drawing/2014/main" id="{D8D68F47-21DD-4CCC-062A-6EFBA8D5D531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20667" y="7199388"/>
              <a:ext cx="662177" cy="406133"/>
            </a:xfrm>
            <a:prstGeom prst="rect">
              <a:avLst/>
            </a:prstGeom>
          </p:spPr>
        </p:pic>
        <p:pic>
          <p:nvPicPr>
            <p:cNvPr id="32" name="object 33">
              <a:extLst>
                <a:ext uri="{FF2B5EF4-FFF2-40B4-BE49-F238E27FC236}">
                  <a16:creationId xmlns:a16="http://schemas.microsoft.com/office/drawing/2014/main" id="{A56F3021-B67E-0A45-700A-E67A45DF6832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77233" y="7184897"/>
              <a:ext cx="751332" cy="368807"/>
            </a:xfrm>
            <a:prstGeom prst="rect">
              <a:avLst/>
            </a:prstGeom>
          </p:spPr>
        </p:pic>
        <p:sp>
          <p:nvSpPr>
            <p:cNvPr id="33" name="object 34">
              <a:extLst>
                <a:ext uri="{FF2B5EF4-FFF2-40B4-BE49-F238E27FC236}">
                  <a16:creationId xmlns:a16="http://schemas.microsoft.com/office/drawing/2014/main" id="{003452F4-8B56-EDEB-DFD6-0F971BC4458A}"/>
                </a:ext>
              </a:extLst>
            </p:cNvPr>
            <p:cNvSpPr/>
            <p:nvPr/>
          </p:nvSpPr>
          <p:spPr>
            <a:xfrm>
              <a:off x="3777233" y="7184897"/>
              <a:ext cx="751840" cy="368935"/>
            </a:xfrm>
            <a:custGeom>
              <a:avLst/>
              <a:gdLst/>
              <a:ahLst/>
              <a:cxnLst/>
              <a:rect l="l" t="t" r="r" b="b"/>
              <a:pathLst>
                <a:path w="751839" h="368934">
                  <a:moveTo>
                    <a:pt x="0" y="368807"/>
                  </a:moveTo>
                  <a:lnTo>
                    <a:pt x="751332" y="368807"/>
                  </a:lnTo>
                  <a:lnTo>
                    <a:pt x="751332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4572">
              <a:solidFill>
                <a:srgbClr val="00AC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5">
            <a:extLst>
              <a:ext uri="{FF2B5EF4-FFF2-40B4-BE49-F238E27FC236}">
                <a16:creationId xmlns:a16="http://schemas.microsoft.com/office/drawing/2014/main" id="{BDCEB807-7BAA-E6B4-C6E4-5AB1D7A7845F}"/>
              </a:ext>
            </a:extLst>
          </p:cNvPr>
          <p:cNvSpPr txBox="1"/>
          <p:nvPr/>
        </p:nvSpPr>
        <p:spPr>
          <a:xfrm>
            <a:off x="6863588" y="2518555"/>
            <a:ext cx="4368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Arial"/>
                <a:cs typeface="Arial"/>
              </a:rPr>
              <a:t>S</a:t>
            </a:r>
            <a:r>
              <a:rPr sz="1350" spc="-10" dirty="0">
                <a:latin typeface="Arial"/>
                <a:cs typeface="Arial"/>
              </a:rPr>
              <a:t>t</a:t>
            </a:r>
            <a:r>
              <a:rPr sz="1350" dirty="0">
                <a:latin typeface="Arial"/>
                <a:cs typeface="Arial"/>
              </a:rPr>
              <a:t>ore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35" name="object 36">
            <a:extLst>
              <a:ext uri="{FF2B5EF4-FFF2-40B4-BE49-F238E27FC236}">
                <a16:creationId xmlns:a16="http://schemas.microsoft.com/office/drawing/2014/main" id="{0DE9FCA9-7F81-D2D8-E841-A5AB3C742760}"/>
              </a:ext>
            </a:extLst>
          </p:cNvPr>
          <p:cNvGrpSpPr/>
          <p:nvPr/>
        </p:nvGrpSpPr>
        <p:grpSpPr>
          <a:xfrm>
            <a:off x="6406641" y="1370856"/>
            <a:ext cx="890905" cy="1169670"/>
            <a:chOff x="3477767" y="6100571"/>
            <a:chExt cx="890905" cy="1169670"/>
          </a:xfrm>
        </p:grpSpPr>
        <p:pic>
          <p:nvPicPr>
            <p:cNvPr id="36" name="object 37">
              <a:extLst>
                <a:ext uri="{FF2B5EF4-FFF2-40B4-BE49-F238E27FC236}">
                  <a16:creationId xmlns:a16="http://schemas.microsoft.com/office/drawing/2014/main" id="{0D57B6C7-0708-0587-FAAD-FE0DAE44B305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73651" y="6979919"/>
              <a:ext cx="154660" cy="290321"/>
            </a:xfrm>
            <a:prstGeom prst="rect">
              <a:avLst/>
            </a:prstGeom>
          </p:spPr>
        </p:pic>
        <p:sp>
          <p:nvSpPr>
            <p:cNvPr id="37" name="object 38">
              <a:extLst>
                <a:ext uri="{FF2B5EF4-FFF2-40B4-BE49-F238E27FC236}">
                  <a16:creationId xmlns:a16="http://schemas.microsoft.com/office/drawing/2014/main" id="{EF3B8454-5C63-2A6C-F36C-06602CE79C30}"/>
                </a:ext>
              </a:extLst>
            </p:cNvPr>
            <p:cNvSpPr/>
            <p:nvPr/>
          </p:nvSpPr>
          <p:spPr>
            <a:xfrm>
              <a:off x="4122800" y="6992111"/>
              <a:ext cx="58419" cy="192405"/>
            </a:xfrm>
            <a:custGeom>
              <a:avLst/>
              <a:gdLst/>
              <a:ahLst/>
              <a:cxnLst/>
              <a:rect l="l" t="t" r="r" b="b"/>
              <a:pathLst>
                <a:path w="58420" h="192404">
                  <a:moveTo>
                    <a:pt x="6731" y="134747"/>
                  </a:moveTo>
                  <a:lnTo>
                    <a:pt x="3810" y="136525"/>
                  </a:lnTo>
                  <a:lnTo>
                    <a:pt x="888" y="138176"/>
                  </a:lnTo>
                  <a:lnTo>
                    <a:pt x="0" y="141986"/>
                  </a:lnTo>
                  <a:lnTo>
                    <a:pt x="29337" y="191897"/>
                  </a:lnTo>
                  <a:lnTo>
                    <a:pt x="36310" y="179832"/>
                  </a:lnTo>
                  <a:lnTo>
                    <a:pt x="23240" y="179832"/>
                  </a:lnTo>
                  <a:lnTo>
                    <a:pt x="23145" y="157292"/>
                  </a:lnTo>
                  <a:lnTo>
                    <a:pt x="12120" y="138557"/>
                  </a:lnTo>
                  <a:lnTo>
                    <a:pt x="10540" y="135763"/>
                  </a:lnTo>
                  <a:lnTo>
                    <a:pt x="6731" y="134747"/>
                  </a:lnTo>
                  <a:close/>
                </a:path>
                <a:path w="58420" h="192404">
                  <a:moveTo>
                    <a:pt x="23145" y="157292"/>
                  </a:moveTo>
                  <a:lnTo>
                    <a:pt x="23240" y="179832"/>
                  </a:lnTo>
                  <a:lnTo>
                    <a:pt x="35433" y="179705"/>
                  </a:lnTo>
                  <a:lnTo>
                    <a:pt x="35420" y="176657"/>
                  </a:lnTo>
                  <a:lnTo>
                    <a:pt x="24002" y="176657"/>
                  </a:lnTo>
                  <a:lnTo>
                    <a:pt x="29234" y="167637"/>
                  </a:lnTo>
                  <a:lnTo>
                    <a:pt x="23145" y="157292"/>
                  </a:lnTo>
                  <a:close/>
                </a:path>
                <a:path w="58420" h="192404">
                  <a:moveTo>
                    <a:pt x="51562" y="134620"/>
                  </a:moveTo>
                  <a:lnTo>
                    <a:pt x="47751" y="135636"/>
                  </a:lnTo>
                  <a:lnTo>
                    <a:pt x="46027" y="138684"/>
                  </a:lnTo>
                  <a:lnTo>
                    <a:pt x="35337" y="157115"/>
                  </a:lnTo>
                  <a:lnTo>
                    <a:pt x="35433" y="179705"/>
                  </a:lnTo>
                  <a:lnTo>
                    <a:pt x="23240" y="179832"/>
                  </a:lnTo>
                  <a:lnTo>
                    <a:pt x="36310" y="179832"/>
                  </a:lnTo>
                  <a:lnTo>
                    <a:pt x="56641" y="144653"/>
                  </a:lnTo>
                  <a:lnTo>
                    <a:pt x="58293" y="141732"/>
                  </a:lnTo>
                  <a:lnTo>
                    <a:pt x="57403" y="137922"/>
                  </a:lnTo>
                  <a:lnTo>
                    <a:pt x="51562" y="134620"/>
                  </a:lnTo>
                  <a:close/>
                </a:path>
                <a:path w="58420" h="192404">
                  <a:moveTo>
                    <a:pt x="29234" y="167637"/>
                  </a:moveTo>
                  <a:lnTo>
                    <a:pt x="24002" y="176657"/>
                  </a:lnTo>
                  <a:lnTo>
                    <a:pt x="34544" y="176657"/>
                  </a:lnTo>
                  <a:lnTo>
                    <a:pt x="29234" y="167637"/>
                  </a:lnTo>
                  <a:close/>
                </a:path>
                <a:path w="58420" h="192404">
                  <a:moveTo>
                    <a:pt x="35337" y="157115"/>
                  </a:moveTo>
                  <a:lnTo>
                    <a:pt x="29234" y="167637"/>
                  </a:lnTo>
                  <a:lnTo>
                    <a:pt x="34544" y="176657"/>
                  </a:lnTo>
                  <a:lnTo>
                    <a:pt x="35420" y="176657"/>
                  </a:lnTo>
                  <a:lnTo>
                    <a:pt x="35337" y="157115"/>
                  </a:lnTo>
                  <a:close/>
                </a:path>
                <a:path w="58420" h="192404">
                  <a:moveTo>
                    <a:pt x="34671" y="0"/>
                  </a:moveTo>
                  <a:lnTo>
                    <a:pt x="22478" y="0"/>
                  </a:lnTo>
                  <a:lnTo>
                    <a:pt x="23145" y="157292"/>
                  </a:lnTo>
                  <a:lnTo>
                    <a:pt x="29234" y="167637"/>
                  </a:lnTo>
                  <a:lnTo>
                    <a:pt x="35234" y="157292"/>
                  </a:lnTo>
                  <a:lnTo>
                    <a:pt x="35241" y="134620"/>
                  </a:lnTo>
                  <a:lnTo>
                    <a:pt x="34671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9">
              <a:extLst>
                <a:ext uri="{FF2B5EF4-FFF2-40B4-BE49-F238E27FC236}">
                  <a16:creationId xmlns:a16="http://schemas.microsoft.com/office/drawing/2014/main" id="{22878AB1-E9E5-30F1-0F50-72CA6E6180E3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77767" y="6455663"/>
              <a:ext cx="433565" cy="176022"/>
            </a:xfrm>
            <a:prstGeom prst="rect">
              <a:avLst/>
            </a:prstGeom>
          </p:spPr>
        </p:pic>
        <p:pic>
          <p:nvPicPr>
            <p:cNvPr id="39" name="object 40">
              <a:extLst>
                <a:ext uri="{FF2B5EF4-FFF2-40B4-BE49-F238E27FC236}">
                  <a16:creationId xmlns:a16="http://schemas.microsoft.com/office/drawing/2014/main" id="{C22BBB4A-7E85-76C3-1118-A91F53E10680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02913" y="6470141"/>
              <a:ext cx="385572" cy="128015"/>
            </a:xfrm>
            <a:prstGeom prst="rect">
              <a:avLst/>
            </a:prstGeom>
          </p:spPr>
        </p:pic>
        <p:sp>
          <p:nvSpPr>
            <p:cNvPr id="40" name="object 41">
              <a:extLst>
                <a:ext uri="{FF2B5EF4-FFF2-40B4-BE49-F238E27FC236}">
                  <a16:creationId xmlns:a16="http://schemas.microsoft.com/office/drawing/2014/main" id="{2E120630-3044-43CE-56D8-5EFC3620A8DF}"/>
                </a:ext>
              </a:extLst>
            </p:cNvPr>
            <p:cNvSpPr/>
            <p:nvPr/>
          </p:nvSpPr>
          <p:spPr>
            <a:xfrm>
              <a:off x="3502913" y="6470141"/>
              <a:ext cx="386080" cy="128270"/>
            </a:xfrm>
            <a:custGeom>
              <a:avLst/>
              <a:gdLst/>
              <a:ahLst/>
              <a:cxnLst/>
              <a:rect l="l" t="t" r="r" b="b"/>
              <a:pathLst>
                <a:path w="386079" h="128270">
                  <a:moveTo>
                    <a:pt x="0" y="21335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364236" y="0"/>
                  </a:lnTo>
                  <a:lnTo>
                    <a:pt x="372552" y="1672"/>
                  </a:lnTo>
                  <a:lnTo>
                    <a:pt x="379333" y="6238"/>
                  </a:lnTo>
                  <a:lnTo>
                    <a:pt x="383899" y="13019"/>
                  </a:lnTo>
                  <a:lnTo>
                    <a:pt x="385572" y="21335"/>
                  </a:lnTo>
                  <a:lnTo>
                    <a:pt x="385572" y="106679"/>
                  </a:lnTo>
                  <a:lnTo>
                    <a:pt x="383899" y="114996"/>
                  </a:lnTo>
                  <a:lnTo>
                    <a:pt x="379333" y="121777"/>
                  </a:lnTo>
                  <a:lnTo>
                    <a:pt x="372552" y="126343"/>
                  </a:lnTo>
                  <a:lnTo>
                    <a:pt x="364236" y="128015"/>
                  </a:lnTo>
                  <a:lnTo>
                    <a:pt x="21336" y="128015"/>
                  </a:lnTo>
                  <a:lnTo>
                    <a:pt x="13019" y="126343"/>
                  </a:lnTo>
                  <a:lnTo>
                    <a:pt x="6238" y="121777"/>
                  </a:lnTo>
                  <a:lnTo>
                    <a:pt x="1672" y="114996"/>
                  </a:lnTo>
                  <a:lnTo>
                    <a:pt x="0" y="106679"/>
                  </a:lnTo>
                  <a:lnTo>
                    <a:pt x="0" y="21335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2">
              <a:extLst>
                <a:ext uri="{FF2B5EF4-FFF2-40B4-BE49-F238E27FC236}">
                  <a16:creationId xmlns:a16="http://schemas.microsoft.com/office/drawing/2014/main" id="{29A3D7F7-A2EB-C229-5FEB-4A3FFD07723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77767" y="6473977"/>
              <a:ext cx="137947" cy="150088"/>
            </a:xfrm>
            <a:prstGeom prst="rect">
              <a:avLst/>
            </a:prstGeom>
          </p:spPr>
        </p:pic>
        <p:pic>
          <p:nvPicPr>
            <p:cNvPr id="42" name="object 43">
              <a:extLst>
                <a:ext uri="{FF2B5EF4-FFF2-40B4-BE49-F238E27FC236}">
                  <a16:creationId xmlns:a16="http://schemas.microsoft.com/office/drawing/2014/main" id="{6E18909E-8FBD-5073-17AB-8E3C8D168F0B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02913" y="6486905"/>
              <a:ext cx="89915" cy="102107"/>
            </a:xfrm>
            <a:prstGeom prst="rect">
              <a:avLst/>
            </a:prstGeom>
          </p:spPr>
        </p:pic>
        <p:sp>
          <p:nvSpPr>
            <p:cNvPr id="43" name="object 44">
              <a:extLst>
                <a:ext uri="{FF2B5EF4-FFF2-40B4-BE49-F238E27FC236}">
                  <a16:creationId xmlns:a16="http://schemas.microsoft.com/office/drawing/2014/main" id="{35209A4F-5849-C26A-EAB1-15934C4ECCA1}"/>
                </a:ext>
              </a:extLst>
            </p:cNvPr>
            <p:cNvSpPr/>
            <p:nvPr/>
          </p:nvSpPr>
          <p:spPr>
            <a:xfrm>
              <a:off x="3502913" y="6486905"/>
              <a:ext cx="90170" cy="102235"/>
            </a:xfrm>
            <a:custGeom>
              <a:avLst/>
              <a:gdLst/>
              <a:ahLst/>
              <a:cxnLst/>
              <a:rect l="l" t="t" r="r" b="b"/>
              <a:pathLst>
                <a:path w="90170" h="102234">
                  <a:moveTo>
                    <a:pt x="0" y="0"/>
                  </a:moveTo>
                  <a:lnTo>
                    <a:pt x="89915" y="51054"/>
                  </a:lnTo>
                  <a:lnTo>
                    <a:pt x="0" y="102108"/>
                  </a:lnTo>
                  <a:lnTo>
                    <a:pt x="0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5">
              <a:extLst>
                <a:ext uri="{FF2B5EF4-FFF2-40B4-BE49-F238E27FC236}">
                  <a16:creationId xmlns:a16="http://schemas.microsoft.com/office/drawing/2014/main" id="{159F1B30-0BB8-4BAC-7158-B5D76377C68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33443" y="6926554"/>
              <a:ext cx="435114" cy="174523"/>
            </a:xfrm>
            <a:prstGeom prst="rect">
              <a:avLst/>
            </a:prstGeom>
          </p:spPr>
        </p:pic>
        <p:pic>
          <p:nvPicPr>
            <p:cNvPr id="45" name="object 46">
              <a:extLst>
                <a:ext uri="{FF2B5EF4-FFF2-40B4-BE49-F238E27FC236}">
                  <a16:creationId xmlns:a16="http://schemas.microsoft.com/office/drawing/2014/main" id="{CFD87226-907E-5FA2-D8DE-9AFE74EFDF97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58589" y="6941057"/>
              <a:ext cx="387096" cy="126492"/>
            </a:xfrm>
            <a:prstGeom prst="rect">
              <a:avLst/>
            </a:prstGeom>
          </p:spPr>
        </p:pic>
        <p:sp>
          <p:nvSpPr>
            <p:cNvPr id="46" name="object 47">
              <a:extLst>
                <a:ext uri="{FF2B5EF4-FFF2-40B4-BE49-F238E27FC236}">
                  <a16:creationId xmlns:a16="http://schemas.microsoft.com/office/drawing/2014/main" id="{ABC137BC-23AA-0EE9-FA90-B95A63440861}"/>
                </a:ext>
              </a:extLst>
            </p:cNvPr>
            <p:cNvSpPr/>
            <p:nvPr/>
          </p:nvSpPr>
          <p:spPr>
            <a:xfrm>
              <a:off x="3958589" y="6941057"/>
              <a:ext cx="387350" cy="127000"/>
            </a:xfrm>
            <a:custGeom>
              <a:avLst/>
              <a:gdLst/>
              <a:ahLst/>
              <a:cxnLst/>
              <a:rect l="l" t="t" r="r" b="b"/>
              <a:pathLst>
                <a:path w="387350" h="127000">
                  <a:moveTo>
                    <a:pt x="0" y="21082"/>
                  </a:moveTo>
                  <a:lnTo>
                    <a:pt x="1650" y="12858"/>
                  </a:lnTo>
                  <a:lnTo>
                    <a:pt x="6159" y="6159"/>
                  </a:lnTo>
                  <a:lnTo>
                    <a:pt x="12858" y="1651"/>
                  </a:lnTo>
                  <a:lnTo>
                    <a:pt x="21082" y="0"/>
                  </a:lnTo>
                  <a:lnTo>
                    <a:pt x="366013" y="0"/>
                  </a:lnTo>
                  <a:lnTo>
                    <a:pt x="374237" y="1651"/>
                  </a:lnTo>
                  <a:lnTo>
                    <a:pt x="380936" y="6159"/>
                  </a:lnTo>
                  <a:lnTo>
                    <a:pt x="385445" y="12858"/>
                  </a:lnTo>
                  <a:lnTo>
                    <a:pt x="387096" y="21082"/>
                  </a:lnTo>
                  <a:lnTo>
                    <a:pt x="387096" y="105410"/>
                  </a:lnTo>
                  <a:lnTo>
                    <a:pt x="385445" y="113633"/>
                  </a:lnTo>
                  <a:lnTo>
                    <a:pt x="380936" y="120332"/>
                  </a:lnTo>
                  <a:lnTo>
                    <a:pt x="374237" y="124841"/>
                  </a:lnTo>
                  <a:lnTo>
                    <a:pt x="366013" y="126492"/>
                  </a:lnTo>
                  <a:lnTo>
                    <a:pt x="21082" y="126492"/>
                  </a:lnTo>
                  <a:lnTo>
                    <a:pt x="12858" y="124841"/>
                  </a:lnTo>
                  <a:lnTo>
                    <a:pt x="6159" y="120332"/>
                  </a:lnTo>
                  <a:lnTo>
                    <a:pt x="1650" y="113633"/>
                  </a:lnTo>
                  <a:lnTo>
                    <a:pt x="0" y="105410"/>
                  </a:lnTo>
                  <a:lnTo>
                    <a:pt x="0" y="21082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8">
              <a:extLst>
                <a:ext uri="{FF2B5EF4-FFF2-40B4-BE49-F238E27FC236}">
                  <a16:creationId xmlns:a16="http://schemas.microsoft.com/office/drawing/2014/main" id="{F6097654-9357-10D5-863D-D9560AB0CEC4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33443" y="6943369"/>
              <a:ext cx="139446" cy="150088"/>
            </a:xfrm>
            <a:prstGeom prst="rect">
              <a:avLst/>
            </a:prstGeom>
          </p:spPr>
        </p:pic>
        <p:pic>
          <p:nvPicPr>
            <p:cNvPr id="48" name="object 49">
              <a:extLst>
                <a:ext uri="{FF2B5EF4-FFF2-40B4-BE49-F238E27FC236}">
                  <a16:creationId xmlns:a16="http://schemas.microsoft.com/office/drawing/2014/main" id="{95B71F20-8CB0-45B3-908B-31D8AF182DCB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58589" y="6956297"/>
              <a:ext cx="91439" cy="102107"/>
            </a:xfrm>
            <a:prstGeom prst="rect">
              <a:avLst/>
            </a:prstGeom>
          </p:spPr>
        </p:pic>
        <p:sp>
          <p:nvSpPr>
            <p:cNvPr id="49" name="object 50">
              <a:extLst>
                <a:ext uri="{FF2B5EF4-FFF2-40B4-BE49-F238E27FC236}">
                  <a16:creationId xmlns:a16="http://schemas.microsoft.com/office/drawing/2014/main" id="{4ED167E6-2139-96F1-A3F2-473E059FDEFF}"/>
                </a:ext>
              </a:extLst>
            </p:cNvPr>
            <p:cNvSpPr/>
            <p:nvPr/>
          </p:nvSpPr>
          <p:spPr>
            <a:xfrm>
              <a:off x="3958589" y="6956297"/>
              <a:ext cx="91440" cy="102235"/>
            </a:xfrm>
            <a:custGeom>
              <a:avLst/>
              <a:gdLst/>
              <a:ahLst/>
              <a:cxnLst/>
              <a:rect l="l" t="t" r="r" b="b"/>
              <a:pathLst>
                <a:path w="91439" h="102234">
                  <a:moveTo>
                    <a:pt x="0" y="0"/>
                  </a:moveTo>
                  <a:lnTo>
                    <a:pt x="91439" y="51053"/>
                  </a:lnTo>
                  <a:lnTo>
                    <a:pt x="0" y="102107"/>
                  </a:lnTo>
                  <a:lnTo>
                    <a:pt x="0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1">
              <a:extLst>
                <a:ext uri="{FF2B5EF4-FFF2-40B4-BE49-F238E27FC236}">
                  <a16:creationId xmlns:a16="http://schemas.microsoft.com/office/drawing/2014/main" id="{D2179BB2-DA51-CE42-2264-1A8661535362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77767" y="6100571"/>
              <a:ext cx="433565" cy="176021"/>
            </a:xfrm>
            <a:prstGeom prst="rect">
              <a:avLst/>
            </a:prstGeom>
          </p:spPr>
        </p:pic>
        <p:pic>
          <p:nvPicPr>
            <p:cNvPr id="51" name="object 52">
              <a:extLst>
                <a:ext uri="{FF2B5EF4-FFF2-40B4-BE49-F238E27FC236}">
                  <a16:creationId xmlns:a16="http://schemas.microsoft.com/office/drawing/2014/main" id="{A5EBA4FC-4D5E-AF4B-B893-EBC0BCABCD08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02913" y="6115049"/>
              <a:ext cx="385572" cy="128016"/>
            </a:xfrm>
            <a:prstGeom prst="rect">
              <a:avLst/>
            </a:prstGeom>
          </p:spPr>
        </p:pic>
        <p:sp>
          <p:nvSpPr>
            <p:cNvPr id="52" name="object 53">
              <a:extLst>
                <a:ext uri="{FF2B5EF4-FFF2-40B4-BE49-F238E27FC236}">
                  <a16:creationId xmlns:a16="http://schemas.microsoft.com/office/drawing/2014/main" id="{AB467835-87BD-1D36-B446-0E2ECED5F802}"/>
                </a:ext>
              </a:extLst>
            </p:cNvPr>
            <p:cNvSpPr/>
            <p:nvPr/>
          </p:nvSpPr>
          <p:spPr>
            <a:xfrm>
              <a:off x="3502913" y="6115049"/>
              <a:ext cx="386080" cy="128270"/>
            </a:xfrm>
            <a:custGeom>
              <a:avLst/>
              <a:gdLst/>
              <a:ahLst/>
              <a:cxnLst/>
              <a:rect l="l" t="t" r="r" b="b"/>
              <a:pathLst>
                <a:path w="386079" h="128270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364236" y="0"/>
                  </a:lnTo>
                  <a:lnTo>
                    <a:pt x="372552" y="1672"/>
                  </a:lnTo>
                  <a:lnTo>
                    <a:pt x="379333" y="6238"/>
                  </a:lnTo>
                  <a:lnTo>
                    <a:pt x="383899" y="13019"/>
                  </a:lnTo>
                  <a:lnTo>
                    <a:pt x="385572" y="21336"/>
                  </a:lnTo>
                  <a:lnTo>
                    <a:pt x="385572" y="106680"/>
                  </a:lnTo>
                  <a:lnTo>
                    <a:pt x="383899" y="114996"/>
                  </a:lnTo>
                  <a:lnTo>
                    <a:pt x="379333" y="121777"/>
                  </a:lnTo>
                  <a:lnTo>
                    <a:pt x="372552" y="126343"/>
                  </a:lnTo>
                  <a:lnTo>
                    <a:pt x="364236" y="128016"/>
                  </a:lnTo>
                  <a:lnTo>
                    <a:pt x="21336" y="128016"/>
                  </a:lnTo>
                  <a:lnTo>
                    <a:pt x="13019" y="126343"/>
                  </a:lnTo>
                  <a:lnTo>
                    <a:pt x="6238" y="121777"/>
                  </a:lnTo>
                  <a:lnTo>
                    <a:pt x="1672" y="114996"/>
                  </a:lnTo>
                  <a:lnTo>
                    <a:pt x="0" y="106680"/>
                  </a:lnTo>
                  <a:lnTo>
                    <a:pt x="0" y="21336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4">
              <a:extLst>
                <a:ext uri="{FF2B5EF4-FFF2-40B4-BE49-F238E27FC236}">
                  <a16:creationId xmlns:a16="http://schemas.microsoft.com/office/drawing/2014/main" id="{753D8A62-9038-EFC1-5ABB-99368FEF3578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77767" y="6117310"/>
              <a:ext cx="137947" cy="151663"/>
            </a:xfrm>
            <a:prstGeom prst="rect">
              <a:avLst/>
            </a:prstGeom>
          </p:spPr>
        </p:pic>
        <p:pic>
          <p:nvPicPr>
            <p:cNvPr id="54" name="object 55">
              <a:extLst>
                <a:ext uri="{FF2B5EF4-FFF2-40B4-BE49-F238E27FC236}">
                  <a16:creationId xmlns:a16="http://schemas.microsoft.com/office/drawing/2014/main" id="{B4E8DFE3-D464-92ED-46B3-FCA8ADE1E9A4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02913" y="6130289"/>
              <a:ext cx="89915" cy="103632"/>
            </a:xfrm>
            <a:prstGeom prst="rect">
              <a:avLst/>
            </a:prstGeom>
          </p:spPr>
        </p:pic>
        <p:sp>
          <p:nvSpPr>
            <p:cNvPr id="55" name="object 56">
              <a:extLst>
                <a:ext uri="{FF2B5EF4-FFF2-40B4-BE49-F238E27FC236}">
                  <a16:creationId xmlns:a16="http://schemas.microsoft.com/office/drawing/2014/main" id="{E5EC6AAD-E1CD-8024-3A06-4FDB5467A3C6}"/>
                </a:ext>
              </a:extLst>
            </p:cNvPr>
            <p:cNvSpPr/>
            <p:nvPr/>
          </p:nvSpPr>
          <p:spPr>
            <a:xfrm>
              <a:off x="3502913" y="6130289"/>
              <a:ext cx="90170" cy="104139"/>
            </a:xfrm>
            <a:custGeom>
              <a:avLst/>
              <a:gdLst/>
              <a:ahLst/>
              <a:cxnLst/>
              <a:rect l="l" t="t" r="r" b="b"/>
              <a:pathLst>
                <a:path w="90170" h="104139">
                  <a:moveTo>
                    <a:pt x="0" y="0"/>
                  </a:moveTo>
                  <a:lnTo>
                    <a:pt x="89915" y="51816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7">
            <a:extLst>
              <a:ext uri="{FF2B5EF4-FFF2-40B4-BE49-F238E27FC236}">
                <a16:creationId xmlns:a16="http://schemas.microsoft.com/office/drawing/2014/main" id="{57DCD650-6D6C-87B7-395B-5C5D8522C705}"/>
              </a:ext>
            </a:extLst>
          </p:cNvPr>
          <p:cNvSpPr txBox="1"/>
          <p:nvPr/>
        </p:nvSpPr>
        <p:spPr>
          <a:xfrm>
            <a:off x="7023100" y="2098186"/>
            <a:ext cx="92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7" name="object 58">
            <a:extLst>
              <a:ext uri="{FF2B5EF4-FFF2-40B4-BE49-F238E27FC236}">
                <a16:creationId xmlns:a16="http://schemas.microsoft.com/office/drawing/2014/main" id="{F0586531-4567-C3C1-7FBC-07CF19BAC6C3}"/>
              </a:ext>
            </a:extLst>
          </p:cNvPr>
          <p:cNvGrpSpPr/>
          <p:nvPr/>
        </p:nvGrpSpPr>
        <p:grpSpPr>
          <a:xfrm>
            <a:off x="6593839" y="1317517"/>
            <a:ext cx="1372870" cy="788670"/>
            <a:chOff x="3664965" y="6047232"/>
            <a:chExt cx="1372870" cy="788670"/>
          </a:xfrm>
        </p:grpSpPr>
        <p:sp>
          <p:nvSpPr>
            <p:cNvPr id="58" name="object 59">
              <a:extLst>
                <a:ext uri="{FF2B5EF4-FFF2-40B4-BE49-F238E27FC236}">
                  <a16:creationId xmlns:a16="http://schemas.microsoft.com/office/drawing/2014/main" id="{CECB6C5F-BC07-C27A-A282-FAA15744FD5A}"/>
                </a:ext>
              </a:extLst>
            </p:cNvPr>
            <p:cNvSpPr/>
            <p:nvPr/>
          </p:nvSpPr>
          <p:spPr>
            <a:xfrm>
              <a:off x="3664965" y="6047232"/>
              <a:ext cx="58419" cy="67310"/>
            </a:xfrm>
            <a:custGeom>
              <a:avLst/>
              <a:gdLst/>
              <a:ahLst/>
              <a:cxnLst/>
              <a:rect l="l" t="t" r="r" b="b"/>
              <a:pathLst>
                <a:path w="58420" h="67310">
                  <a:moveTo>
                    <a:pt x="6858" y="9779"/>
                  </a:moveTo>
                  <a:lnTo>
                    <a:pt x="3937" y="11557"/>
                  </a:lnTo>
                  <a:lnTo>
                    <a:pt x="1016" y="13208"/>
                  </a:lnTo>
                  <a:lnTo>
                    <a:pt x="0" y="16891"/>
                  </a:lnTo>
                  <a:lnTo>
                    <a:pt x="1778" y="19812"/>
                  </a:lnTo>
                  <a:lnTo>
                    <a:pt x="29210" y="66929"/>
                  </a:lnTo>
                  <a:lnTo>
                    <a:pt x="36234" y="54864"/>
                  </a:lnTo>
                  <a:lnTo>
                    <a:pt x="23113" y="54864"/>
                  </a:lnTo>
                  <a:lnTo>
                    <a:pt x="23113" y="32439"/>
                  </a:lnTo>
                  <a:lnTo>
                    <a:pt x="12192" y="13716"/>
                  </a:lnTo>
                  <a:lnTo>
                    <a:pt x="10541" y="10795"/>
                  </a:lnTo>
                  <a:lnTo>
                    <a:pt x="6858" y="9779"/>
                  </a:lnTo>
                  <a:close/>
                </a:path>
                <a:path w="58420" h="67310">
                  <a:moveTo>
                    <a:pt x="23114" y="32439"/>
                  </a:moveTo>
                  <a:lnTo>
                    <a:pt x="23113" y="54864"/>
                  </a:lnTo>
                  <a:lnTo>
                    <a:pt x="35306" y="54864"/>
                  </a:lnTo>
                  <a:lnTo>
                    <a:pt x="35306" y="51816"/>
                  </a:lnTo>
                  <a:lnTo>
                    <a:pt x="24003" y="51816"/>
                  </a:lnTo>
                  <a:lnTo>
                    <a:pt x="29210" y="42889"/>
                  </a:lnTo>
                  <a:lnTo>
                    <a:pt x="23114" y="32439"/>
                  </a:lnTo>
                  <a:close/>
                </a:path>
                <a:path w="58420" h="67310">
                  <a:moveTo>
                    <a:pt x="51562" y="9779"/>
                  </a:moveTo>
                  <a:lnTo>
                    <a:pt x="47879" y="10795"/>
                  </a:lnTo>
                  <a:lnTo>
                    <a:pt x="46228" y="13716"/>
                  </a:lnTo>
                  <a:lnTo>
                    <a:pt x="35306" y="32439"/>
                  </a:lnTo>
                  <a:lnTo>
                    <a:pt x="35306" y="54864"/>
                  </a:lnTo>
                  <a:lnTo>
                    <a:pt x="36234" y="54864"/>
                  </a:lnTo>
                  <a:lnTo>
                    <a:pt x="56642" y="19812"/>
                  </a:lnTo>
                  <a:lnTo>
                    <a:pt x="58420" y="16891"/>
                  </a:lnTo>
                  <a:lnTo>
                    <a:pt x="57404" y="13208"/>
                  </a:lnTo>
                  <a:lnTo>
                    <a:pt x="54483" y="11557"/>
                  </a:lnTo>
                  <a:lnTo>
                    <a:pt x="51562" y="9779"/>
                  </a:lnTo>
                  <a:close/>
                </a:path>
                <a:path w="58420" h="67310">
                  <a:moveTo>
                    <a:pt x="29210" y="42889"/>
                  </a:moveTo>
                  <a:lnTo>
                    <a:pt x="24003" y="51816"/>
                  </a:lnTo>
                  <a:lnTo>
                    <a:pt x="34417" y="51816"/>
                  </a:lnTo>
                  <a:lnTo>
                    <a:pt x="29210" y="42889"/>
                  </a:lnTo>
                  <a:close/>
                </a:path>
                <a:path w="58420" h="67310">
                  <a:moveTo>
                    <a:pt x="35306" y="32439"/>
                  </a:moveTo>
                  <a:lnTo>
                    <a:pt x="29210" y="42889"/>
                  </a:lnTo>
                  <a:lnTo>
                    <a:pt x="34417" y="51816"/>
                  </a:lnTo>
                  <a:lnTo>
                    <a:pt x="35306" y="51816"/>
                  </a:lnTo>
                  <a:lnTo>
                    <a:pt x="35306" y="32439"/>
                  </a:lnTo>
                  <a:close/>
                </a:path>
                <a:path w="58420" h="67310">
                  <a:moveTo>
                    <a:pt x="35306" y="0"/>
                  </a:moveTo>
                  <a:lnTo>
                    <a:pt x="23113" y="0"/>
                  </a:lnTo>
                  <a:lnTo>
                    <a:pt x="23114" y="32439"/>
                  </a:lnTo>
                  <a:lnTo>
                    <a:pt x="29210" y="42889"/>
                  </a:lnTo>
                  <a:lnTo>
                    <a:pt x="35306" y="32439"/>
                  </a:lnTo>
                  <a:lnTo>
                    <a:pt x="35306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60">
              <a:extLst>
                <a:ext uri="{FF2B5EF4-FFF2-40B4-BE49-F238E27FC236}">
                  <a16:creationId xmlns:a16="http://schemas.microsoft.com/office/drawing/2014/main" id="{524C4EE3-D8EB-7EC5-04C6-AEC1EB8EF4C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14087" y="6585216"/>
              <a:ext cx="153162" cy="250685"/>
            </a:xfrm>
            <a:prstGeom prst="rect">
              <a:avLst/>
            </a:prstGeom>
          </p:spPr>
        </p:pic>
        <p:sp>
          <p:nvSpPr>
            <p:cNvPr id="60" name="object 61">
              <a:extLst>
                <a:ext uri="{FF2B5EF4-FFF2-40B4-BE49-F238E27FC236}">
                  <a16:creationId xmlns:a16="http://schemas.microsoft.com/office/drawing/2014/main" id="{FE178595-4FB0-8308-F55A-73CFF534A0B1}"/>
                </a:ext>
              </a:extLst>
            </p:cNvPr>
            <p:cNvSpPr/>
            <p:nvPr/>
          </p:nvSpPr>
          <p:spPr>
            <a:xfrm>
              <a:off x="4562601" y="6597396"/>
              <a:ext cx="58419" cy="153670"/>
            </a:xfrm>
            <a:custGeom>
              <a:avLst/>
              <a:gdLst/>
              <a:ahLst/>
              <a:cxnLst/>
              <a:rect l="l" t="t" r="r" b="b"/>
              <a:pathLst>
                <a:path w="58420" h="153670">
                  <a:moveTo>
                    <a:pt x="6858" y="96138"/>
                  </a:moveTo>
                  <a:lnTo>
                    <a:pt x="3937" y="97916"/>
                  </a:lnTo>
                  <a:lnTo>
                    <a:pt x="1015" y="99567"/>
                  </a:lnTo>
                  <a:lnTo>
                    <a:pt x="0" y="103250"/>
                  </a:lnTo>
                  <a:lnTo>
                    <a:pt x="1777" y="106171"/>
                  </a:lnTo>
                  <a:lnTo>
                    <a:pt x="29210" y="153288"/>
                  </a:lnTo>
                  <a:lnTo>
                    <a:pt x="36234" y="141223"/>
                  </a:lnTo>
                  <a:lnTo>
                    <a:pt x="23113" y="141223"/>
                  </a:lnTo>
                  <a:lnTo>
                    <a:pt x="23113" y="118799"/>
                  </a:lnTo>
                  <a:lnTo>
                    <a:pt x="12192" y="100075"/>
                  </a:lnTo>
                  <a:lnTo>
                    <a:pt x="10540" y="97154"/>
                  </a:lnTo>
                  <a:lnTo>
                    <a:pt x="6858" y="96138"/>
                  </a:lnTo>
                  <a:close/>
                </a:path>
                <a:path w="58420" h="153670">
                  <a:moveTo>
                    <a:pt x="23113" y="118799"/>
                  </a:moveTo>
                  <a:lnTo>
                    <a:pt x="23113" y="141223"/>
                  </a:lnTo>
                  <a:lnTo>
                    <a:pt x="35306" y="141223"/>
                  </a:lnTo>
                  <a:lnTo>
                    <a:pt x="35306" y="138175"/>
                  </a:lnTo>
                  <a:lnTo>
                    <a:pt x="24002" y="138175"/>
                  </a:lnTo>
                  <a:lnTo>
                    <a:pt x="29210" y="129249"/>
                  </a:lnTo>
                  <a:lnTo>
                    <a:pt x="23113" y="118799"/>
                  </a:lnTo>
                  <a:close/>
                </a:path>
                <a:path w="58420" h="153670">
                  <a:moveTo>
                    <a:pt x="51562" y="96138"/>
                  </a:moveTo>
                  <a:lnTo>
                    <a:pt x="47878" y="97154"/>
                  </a:lnTo>
                  <a:lnTo>
                    <a:pt x="46227" y="100075"/>
                  </a:lnTo>
                  <a:lnTo>
                    <a:pt x="35306" y="118799"/>
                  </a:lnTo>
                  <a:lnTo>
                    <a:pt x="35306" y="141223"/>
                  </a:lnTo>
                  <a:lnTo>
                    <a:pt x="36234" y="141223"/>
                  </a:lnTo>
                  <a:lnTo>
                    <a:pt x="56642" y="106171"/>
                  </a:lnTo>
                  <a:lnTo>
                    <a:pt x="58420" y="103250"/>
                  </a:lnTo>
                  <a:lnTo>
                    <a:pt x="57403" y="99567"/>
                  </a:lnTo>
                  <a:lnTo>
                    <a:pt x="54483" y="97916"/>
                  </a:lnTo>
                  <a:lnTo>
                    <a:pt x="51562" y="96138"/>
                  </a:lnTo>
                  <a:close/>
                </a:path>
                <a:path w="58420" h="153670">
                  <a:moveTo>
                    <a:pt x="29210" y="129249"/>
                  </a:moveTo>
                  <a:lnTo>
                    <a:pt x="24002" y="138175"/>
                  </a:lnTo>
                  <a:lnTo>
                    <a:pt x="34417" y="138175"/>
                  </a:lnTo>
                  <a:lnTo>
                    <a:pt x="29210" y="129249"/>
                  </a:lnTo>
                  <a:close/>
                </a:path>
                <a:path w="58420" h="153670">
                  <a:moveTo>
                    <a:pt x="35306" y="118799"/>
                  </a:moveTo>
                  <a:lnTo>
                    <a:pt x="29210" y="129249"/>
                  </a:lnTo>
                  <a:lnTo>
                    <a:pt x="34417" y="138175"/>
                  </a:lnTo>
                  <a:lnTo>
                    <a:pt x="35306" y="138175"/>
                  </a:lnTo>
                  <a:lnTo>
                    <a:pt x="35306" y="118799"/>
                  </a:lnTo>
                  <a:close/>
                </a:path>
                <a:path w="58420" h="153670">
                  <a:moveTo>
                    <a:pt x="35306" y="0"/>
                  </a:moveTo>
                  <a:lnTo>
                    <a:pt x="23113" y="0"/>
                  </a:lnTo>
                  <a:lnTo>
                    <a:pt x="23113" y="118799"/>
                  </a:lnTo>
                  <a:lnTo>
                    <a:pt x="29210" y="129249"/>
                  </a:lnTo>
                  <a:lnTo>
                    <a:pt x="35306" y="118799"/>
                  </a:lnTo>
                  <a:lnTo>
                    <a:pt x="35306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2">
              <a:extLst>
                <a:ext uri="{FF2B5EF4-FFF2-40B4-BE49-F238E27FC236}">
                  <a16:creationId xmlns:a16="http://schemas.microsoft.com/office/drawing/2014/main" id="{C40C2883-4D85-90C1-D3B3-CAD5A7137DAF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45279" y="6158471"/>
              <a:ext cx="892301" cy="416826"/>
            </a:xfrm>
            <a:prstGeom prst="rect">
              <a:avLst/>
            </a:prstGeom>
          </p:spPr>
        </p:pic>
        <p:pic>
          <p:nvPicPr>
            <p:cNvPr id="62" name="object 63">
              <a:extLst>
                <a:ext uri="{FF2B5EF4-FFF2-40B4-BE49-F238E27FC236}">
                  <a16:creationId xmlns:a16="http://schemas.microsoft.com/office/drawing/2014/main" id="{8421F942-F1EB-849A-D68F-62F1FEE7D691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73295" y="6187452"/>
              <a:ext cx="634746" cy="406133"/>
            </a:xfrm>
            <a:prstGeom prst="rect">
              <a:avLst/>
            </a:prstGeom>
          </p:spPr>
        </p:pic>
        <p:pic>
          <p:nvPicPr>
            <p:cNvPr id="63" name="object 64">
              <a:extLst>
                <a:ext uri="{FF2B5EF4-FFF2-40B4-BE49-F238E27FC236}">
                  <a16:creationId xmlns:a16="http://schemas.microsoft.com/office/drawing/2014/main" id="{C8AA31A1-BCC3-2803-D893-624B72D8876F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170425" y="6172962"/>
              <a:ext cx="844296" cy="368807"/>
            </a:xfrm>
            <a:prstGeom prst="rect">
              <a:avLst/>
            </a:prstGeom>
          </p:spPr>
        </p:pic>
        <p:sp>
          <p:nvSpPr>
            <p:cNvPr id="64" name="object 65">
              <a:extLst>
                <a:ext uri="{FF2B5EF4-FFF2-40B4-BE49-F238E27FC236}">
                  <a16:creationId xmlns:a16="http://schemas.microsoft.com/office/drawing/2014/main" id="{91AAEA72-458F-E7FE-4973-7CDC4AE1E4DF}"/>
                </a:ext>
              </a:extLst>
            </p:cNvPr>
            <p:cNvSpPr/>
            <p:nvPr/>
          </p:nvSpPr>
          <p:spPr>
            <a:xfrm>
              <a:off x="4170425" y="6172962"/>
              <a:ext cx="844550" cy="368935"/>
            </a:xfrm>
            <a:custGeom>
              <a:avLst/>
              <a:gdLst/>
              <a:ahLst/>
              <a:cxnLst/>
              <a:rect l="l" t="t" r="r" b="b"/>
              <a:pathLst>
                <a:path w="844550" h="368934">
                  <a:moveTo>
                    <a:pt x="0" y="368807"/>
                  </a:moveTo>
                  <a:lnTo>
                    <a:pt x="844296" y="368807"/>
                  </a:lnTo>
                  <a:lnTo>
                    <a:pt x="844296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4572">
              <a:solidFill>
                <a:srgbClr val="00AC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6">
            <a:extLst>
              <a:ext uri="{FF2B5EF4-FFF2-40B4-BE49-F238E27FC236}">
                <a16:creationId xmlns:a16="http://schemas.microsoft.com/office/drawing/2014/main" id="{60EEAA96-0CDD-BD41-A86E-CFE0D0F311D6}"/>
              </a:ext>
            </a:extLst>
          </p:cNvPr>
          <p:cNvSpPr txBox="1"/>
          <p:nvPr/>
        </p:nvSpPr>
        <p:spPr>
          <a:xfrm>
            <a:off x="7316215" y="1506238"/>
            <a:ext cx="4095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Arial"/>
                <a:cs typeface="Arial"/>
              </a:rPr>
              <a:t>Load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66" name="object 67">
            <a:extLst>
              <a:ext uri="{FF2B5EF4-FFF2-40B4-BE49-F238E27FC236}">
                <a16:creationId xmlns:a16="http://schemas.microsoft.com/office/drawing/2014/main" id="{CF09CD3F-22D2-F906-B2F4-29B366186282}"/>
              </a:ext>
            </a:extLst>
          </p:cNvPr>
          <p:cNvGrpSpPr/>
          <p:nvPr/>
        </p:nvGrpSpPr>
        <p:grpSpPr>
          <a:xfrm>
            <a:off x="6096000" y="1317517"/>
            <a:ext cx="3001010" cy="1348105"/>
            <a:chOff x="3167126" y="6047232"/>
            <a:chExt cx="3001010" cy="1348105"/>
          </a:xfrm>
        </p:grpSpPr>
        <p:pic>
          <p:nvPicPr>
            <p:cNvPr id="67" name="object 68">
              <a:extLst>
                <a:ext uri="{FF2B5EF4-FFF2-40B4-BE49-F238E27FC236}">
                  <a16:creationId xmlns:a16="http://schemas.microsoft.com/office/drawing/2014/main" id="{AE6021D6-2CDF-66EC-DCCF-75966FFA001D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73880" y="6100572"/>
              <a:ext cx="435114" cy="176021"/>
            </a:xfrm>
            <a:prstGeom prst="rect">
              <a:avLst/>
            </a:prstGeom>
          </p:spPr>
        </p:pic>
        <p:pic>
          <p:nvPicPr>
            <p:cNvPr id="68" name="object 69">
              <a:extLst>
                <a:ext uri="{FF2B5EF4-FFF2-40B4-BE49-F238E27FC236}">
                  <a16:creationId xmlns:a16="http://schemas.microsoft.com/office/drawing/2014/main" id="{1D707636-FB32-D747-A40E-37148AB5334E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99026" y="6115050"/>
              <a:ext cx="387096" cy="128016"/>
            </a:xfrm>
            <a:prstGeom prst="rect">
              <a:avLst/>
            </a:prstGeom>
          </p:spPr>
        </p:pic>
        <p:sp>
          <p:nvSpPr>
            <p:cNvPr id="69" name="object 70">
              <a:extLst>
                <a:ext uri="{FF2B5EF4-FFF2-40B4-BE49-F238E27FC236}">
                  <a16:creationId xmlns:a16="http://schemas.microsoft.com/office/drawing/2014/main" id="{D4B2AFC9-4BEB-3E2F-D8A6-64B064EDECE8}"/>
                </a:ext>
              </a:extLst>
            </p:cNvPr>
            <p:cNvSpPr/>
            <p:nvPr/>
          </p:nvSpPr>
          <p:spPr>
            <a:xfrm>
              <a:off x="4399026" y="6115050"/>
              <a:ext cx="387350" cy="128270"/>
            </a:xfrm>
            <a:custGeom>
              <a:avLst/>
              <a:gdLst/>
              <a:ahLst/>
              <a:cxnLst/>
              <a:rect l="l" t="t" r="r" b="b"/>
              <a:pathLst>
                <a:path w="387350" h="128270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365760" y="0"/>
                  </a:lnTo>
                  <a:lnTo>
                    <a:pt x="374076" y="1672"/>
                  </a:lnTo>
                  <a:lnTo>
                    <a:pt x="380857" y="6238"/>
                  </a:lnTo>
                  <a:lnTo>
                    <a:pt x="385423" y="13019"/>
                  </a:lnTo>
                  <a:lnTo>
                    <a:pt x="387096" y="21336"/>
                  </a:lnTo>
                  <a:lnTo>
                    <a:pt x="387096" y="106680"/>
                  </a:lnTo>
                  <a:lnTo>
                    <a:pt x="385423" y="114996"/>
                  </a:lnTo>
                  <a:lnTo>
                    <a:pt x="380857" y="121777"/>
                  </a:lnTo>
                  <a:lnTo>
                    <a:pt x="374076" y="126343"/>
                  </a:lnTo>
                  <a:lnTo>
                    <a:pt x="365760" y="128016"/>
                  </a:lnTo>
                  <a:lnTo>
                    <a:pt x="21336" y="128016"/>
                  </a:lnTo>
                  <a:lnTo>
                    <a:pt x="13019" y="126343"/>
                  </a:lnTo>
                  <a:lnTo>
                    <a:pt x="6238" y="121777"/>
                  </a:lnTo>
                  <a:lnTo>
                    <a:pt x="1672" y="114996"/>
                  </a:lnTo>
                  <a:lnTo>
                    <a:pt x="0" y="106680"/>
                  </a:lnTo>
                  <a:lnTo>
                    <a:pt x="0" y="21336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1">
              <a:extLst>
                <a:ext uri="{FF2B5EF4-FFF2-40B4-BE49-F238E27FC236}">
                  <a16:creationId xmlns:a16="http://schemas.microsoft.com/office/drawing/2014/main" id="{6C94E24B-A49C-88EE-A868-F2B91CA9151F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73880" y="6117310"/>
              <a:ext cx="139446" cy="151663"/>
            </a:xfrm>
            <a:prstGeom prst="rect">
              <a:avLst/>
            </a:prstGeom>
          </p:spPr>
        </p:pic>
        <p:pic>
          <p:nvPicPr>
            <p:cNvPr id="71" name="object 72">
              <a:extLst>
                <a:ext uri="{FF2B5EF4-FFF2-40B4-BE49-F238E27FC236}">
                  <a16:creationId xmlns:a16="http://schemas.microsoft.com/office/drawing/2014/main" id="{BD61A09E-6ED6-6A20-9085-5E5521DC90EB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99026" y="6130290"/>
              <a:ext cx="91439" cy="103632"/>
            </a:xfrm>
            <a:prstGeom prst="rect">
              <a:avLst/>
            </a:prstGeom>
          </p:spPr>
        </p:pic>
        <p:sp>
          <p:nvSpPr>
            <p:cNvPr id="72" name="object 73">
              <a:extLst>
                <a:ext uri="{FF2B5EF4-FFF2-40B4-BE49-F238E27FC236}">
                  <a16:creationId xmlns:a16="http://schemas.microsoft.com/office/drawing/2014/main" id="{07539DE3-C7E8-F919-AE5A-4D8337EF106D}"/>
                </a:ext>
              </a:extLst>
            </p:cNvPr>
            <p:cNvSpPr/>
            <p:nvPr/>
          </p:nvSpPr>
          <p:spPr>
            <a:xfrm>
              <a:off x="4399026" y="6130290"/>
              <a:ext cx="91440" cy="104139"/>
            </a:xfrm>
            <a:custGeom>
              <a:avLst/>
              <a:gdLst/>
              <a:ahLst/>
              <a:cxnLst/>
              <a:rect l="l" t="t" r="r" b="b"/>
              <a:pathLst>
                <a:path w="91439" h="104139">
                  <a:moveTo>
                    <a:pt x="0" y="0"/>
                  </a:moveTo>
                  <a:lnTo>
                    <a:pt x="91439" y="51816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4">
              <a:extLst>
                <a:ext uri="{FF2B5EF4-FFF2-40B4-BE49-F238E27FC236}">
                  <a16:creationId xmlns:a16="http://schemas.microsoft.com/office/drawing/2014/main" id="{8A09FE95-63B0-B302-F729-C97F16F6C25C}"/>
                </a:ext>
              </a:extLst>
            </p:cNvPr>
            <p:cNvSpPr/>
            <p:nvPr/>
          </p:nvSpPr>
          <p:spPr>
            <a:xfrm>
              <a:off x="4562602" y="6047232"/>
              <a:ext cx="58419" cy="67310"/>
            </a:xfrm>
            <a:custGeom>
              <a:avLst/>
              <a:gdLst/>
              <a:ahLst/>
              <a:cxnLst/>
              <a:rect l="l" t="t" r="r" b="b"/>
              <a:pathLst>
                <a:path w="58420" h="67310">
                  <a:moveTo>
                    <a:pt x="6858" y="9779"/>
                  </a:moveTo>
                  <a:lnTo>
                    <a:pt x="3937" y="11557"/>
                  </a:lnTo>
                  <a:lnTo>
                    <a:pt x="1015" y="13208"/>
                  </a:lnTo>
                  <a:lnTo>
                    <a:pt x="0" y="16891"/>
                  </a:lnTo>
                  <a:lnTo>
                    <a:pt x="1777" y="19812"/>
                  </a:lnTo>
                  <a:lnTo>
                    <a:pt x="29210" y="66929"/>
                  </a:lnTo>
                  <a:lnTo>
                    <a:pt x="36234" y="54864"/>
                  </a:lnTo>
                  <a:lnTo>
                    <a:pt x="23113" y="54864"/>
                  </a:lnTo>
                  <a:lnTo>
                    <a:pt x="23113" y="32439"/>
                  </a:lnTo>
                  <a:lnTo>
                    <a:pt x="12192" y="13716"/>
                  </a:lnTo>
                  <a:lnTo>
                    <a:pt x="10540" y="10795"/>
                  </a:lnTo>
                  <a:lnTo>
                    <a:pt x="6858" y="9779"/>
                  </a:lnTo>
                  <a:close/>
                </a:path>
                <a:path w="58420" h="67310">
                  <a:moveTo>
                    <a:pt x="23113" y="32439"/>
                  </a:moveTo>
                  <a:lnTo>
                    <a:pt x="23113" y="54864"/>
                  </a:lnTo>
                  <a:lnTo>
                    <a:pt x="35306" y="54864"/>
                  </a:lnTo>
                  <a:lnTo>
                    <a:pt x="35306" y="51816"/>
                  </a:lnTo>
                  <a:lnTo>
                    <a:pt x="24002" y="51816"/>
                  </a:lnTo>
                  <a:lnTo>
                    <a:pt x="29210" y="42889"/>
                  </a:lnTo>
                  <a:lnTo>
                    <a:pt x="23113" y="32439"/>
                  </a:lnTo>
                  <a:close/>
                </a:path>
                <a:path w="58420" h="67310">
                  <a:moveTo>
                    <a:pt x="51562" y="9779"/>
                  </a:moveTo>
                  <a:lnTo>
                    <a:pt x="47878" y="10795"/>
                  </a:lnTo>
                  <a:lnTo>
                    <a:pt x="46227" y="13716"/>
                  </a:lnTo>
                  <a:lnTo>
                    <a:pt x="35306" y="32439"/>
                  </a:lnTo>
                  <a:lnTo>
                    <a:pt x="35306" y="54864"/>
                  </a:lnTo>
                  <a:lnTo>
                    <a:pt x="36234" y="54864"/>
                  </a:lnTo>
                  <a:lnTo>
                    <a:pt x="56642" y="19812"/>
                  </a:lnTo>
                  <a:lnTo>
                    <a:pt x="58420" y="16891"/>
                  </a:lnTo>
                  <a:lnTo>
                    <a:pt x="57403" y="13208"/>
                  </a:lnTo>
                  <a:lnTo>
                    <a:pt x="54483" y="11557"/>
                  </a:lnTo>
                  <a:lnTo>
                    <a:pt x="51562" y="9779"/>
                  </a:lnTo>
                  <a:close/>
                </a:path>
                <a:path w="58420" h="67310">
                  <a:moveTo>
                    <a:pt x="29210" y="42889"/>
                  </a:moveTo>
                  <a:lnTo>
                    <a:pt x="24002" y="51816"/>
                  </a:lnTo>
                  <a:lnTo>
                    <a:pt x="34417" y="51816"/>
                  </a:lnTo>
                  <a:lnTo>
                    <a:pt x="29210" y="42889"/>
                  </a:lnTo>
                  <a:close/>
                </a:path>
                <a:path w="58420" h="67310">
                  <a:moveTo>
                    <a:pt x="35306" y="32439"/>
                  </a:moveTo>
                  <a:lnTo>
                    <a:pt x="29210" y="42889"/>
                  </a:lnTo>
                  <a:lnTo>
                    <a:pt x="34417" y="51816"/>
                  </a:lnTo>
                  <a:lnTo>
                    <a:pt x="35306" y="51816"/>
                  </a:lnTo>
                  <a:lnTo>
                    <a:pt x="35306" y="32439"/>
                  </a:lnTo>
                  <a:close/>
                </a:path>
                <a:path w="58420" h="67310">
                  <a:moveTo>
                    <a:pt x="35306" y="0"/>
                  </a:moveTo>
                  <a:lnTo>
                    <a:pt x="23113" y="0"/>
                  </a:lnTo>
                  <a:lnTo>
                    <a:pt x="23113" y="32439"/>
                  </a:lnTo>
                  <a:lnTo>
                    <a:pt x="29210" y="42889"/>
                  </a:lnTo>
                  <a:lnTo>
                    <a:pt x="35306" y="32439"/>
                  </a:lnTo>
                  <a:lnTo>
                    <a:pt x="35306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5">
              <a:extLst>
                <a:ext uri="{FF2B5EF4-FFF2-40B4-BE49-F238E27FC236}">
                  <a16:creationId xmlns:a16="http://schemas.microsoft.com/office/drawing/2014/main" id="{4532D5B9-F2CB-C4CC-9D01-471FD7F7699F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73880" y="6455664"/>
              <a:ext cx="435114" cy="176022"/>
            </a:xfrm>
            <a:prstGeom prst="rect">
              <a:avLst/>
            </a:prstGeom>
          </p:spPr>
        </p:pic>
        <p:pic>
          <p:nvPicPr>
            <p:cNvPr id="75" name="object 76">
              <a:extLst>
                <a:ext uri="{FF2B5EF4-FFF2-40B4-BE49-F238E27FC236}">
                  <a16:creationId xmlns:a16="http://schemas.microsoft.com/office/drawing/2014/main" id="{57D993E4-A701-9C7A-7CC9-F773A38DD32B}"/>
                </a:ext>
              </a:extLst>
            </p:cNvPr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399026" y="6470142"/>
              <a:ext cx="387096" cy="128015"/>
            </a:xfrm>
            <a:prstGeom prst="rect">
              <a:avLst/>
            </a:prstGeom>
          </p:spPr>
        </p:pic>
        <p:sp>
          <p:nvSpPr>
            <p:cNvPr id="76" name="object 77">
              <a:extLst>
                <a:ext uri="{FF2B5EF4-FFF2-40B4-BE49-F238E27FC236}">
                  <a16:creationId xmlns:a16="http://schemas.microsoft.com/office/drawing/2014/main" id="{D322E5BF-F9B8-E201-5768-1B2CDCBE7CE4}"/>
                </a:ext>
              </a:extLst>
            </p:cNvPr>
            <p:cNvSpPr/>
            <p:nvPr/>
          </p:nvSpPr>
          <p:spPr>
            <a:xfrm>
              <a:off x="4399026" y="6470142"/>
              <a:ext cx="387350" cy="128270"/>
            </a:xfrm>
            <a:custGeom>
              <a:avLst/>
              <a:gdLst/>
              <a:ahLst/>
              <a:cxnLst/>
              <a:rect l="l" t="t" r="r" b="b"/>
              <a:pathLst>
                <a:path w="387350" h="128270">
                  <a:moveTo>
                    <a:pt x="0" y="21335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365760" y="0"/>
                  </a:lnTo>
                  <a:lnTo>
                    <a:pt x="374076" y="1672"/>
                  </a:lnTo>
                  <a:lnTo>
                    <a:pt x="380857" y="6238"/>
                  </a:lnTo>
                  <a:lnTo>
                    <a:pt x="385423" y="13019"/>
                  </a:lnTo>
                  <a:lnTo>
                    <a:pt x="387096" y="21335"/>
                  </a:lnTo>
                  <a:lnTo>
                    <a:pt x="387096" y="106679"/>
                  </a:lnTo>
                  <a:lnTo>
                    <a:pt x="385423" y="114996"/>
                  </a:lnTo>
                  <a:lnTo>
                    <a:pt x="380857" y="121777"/>
                  </a:lnTo>
                  <a:lnTo>
                    <a:pt x="374076" y="126343"/>
                  </a:lnTo>
                  <a:lnTo>
                    <a:pt x="365760" y="128015"/>
                  </a:lnTo>
                  <a:lnTo>
                    <a:pt x="21336" y="128015"/>
                  </a:lnTo>
                  <a:lnTo>
                    <a:pt x="13019" y="126343"/>
                  </a:lnTo>
                  <a:lnTo>
                    <a:pt x="6238" y="121777"/>
                  </a:lnTo>
                  <a:lnTo>
                    <a:pt x="1672" y="114996"/>
                  </a:lnTo>
                  <a:lnTo>
                    <a:pt x="0" y="106679"/>
                  </a:lnTo>
                  <a:lnTo>
                    <a:pt x="0" y="21335"/>
                  </a:lnTo>
                  <a:close/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8">
              <a:extLst>
                <a:ext uri="{FF2B5EF4-FFF2-40B4-BE49-F238E27FC236}">
                  <a16:creationId xmlns:a16="http://schemas.microsoft.com/office/drawing/2014/main" id="{4E94033C-DEE4-2412-487B-6E42BBD97A06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73880" y="6473977"/>
              <a:ext cx="139446" cy="150088"/>
            </a:xfrm>
            <a:prstGeom prst="rect">
              <a:avLst/>
            </a:prstGeom>
          </p:spPr>
        </p:pic>
        <p:pic>
          <p:nvPicPr>
            <p:cNvPr id="78" name="object 79">
              <a:extLst>
                <a:ext uri="{FF2B5EF4-FFF2-40B4-BE49-F238E27FC236}">
                  <a16:creationId xmlns:a16="http://schemas.microsoft.com/office/drawing/2014/main" id="{C8F4CD7A-F180-1F8B-A52C-19DFE74B68BC}"/>
                </a:ext>
              </a:extLst>
            </p:cNvPr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399026" y="6486906"/>
              <a:ext cx="91439" cy="102107"/>
            </a:xfrm>
            <a:prstGeom prst="rect">
              <a:avLst/>
            </a:prstGeom>
          </p:spPr>
        </p:pic>
        <p:sp>
          <p:nvSpPr>
            <p:cNvPr id="79" name="object 80">
              <a:extLst>
                <a:ext uri="{FF2B5EF4-FFF2-40B4-BE49-F238E27FC236}">
                  <a16:creationId xmlns:a16="http://schemas.microsoft.com/office/drawing/2014/main" id="{7089C209-FD18-735E-4594-81BF15A0F277}"/>
                </a:ext>
              </a:extLst>
            </p:cNvPr>
            <p:cNvSpPr/>
            <p:nvPr/>
          </p:nvSpPr>
          <p:spPr>
            <a:xfrm>
              <a:off x="4399026" y="6486906"/>
              <a:ext cx="91440" cy="102235"/>
            </a:xfrm>
            <a:custGeom>
              <a:avLst/>
              <a:gdLst/>
              <a:ahLst/>
              <a:cxnLst/>
              <a:rect l="l" t="t" r="r" b="b"/>
              <a:pathLst>
                <a:path w="91439" h="102234">
                  <a:moveTo>
                    <a:pt x="0" y="0"/>
                  </a:moveTo>
                  <a:lnTo>
                    <a:pt x="91439" y="51054"/>
                  </a:lnTo>
                  <a:lnTo>
                    <a:pt x="0" y="102108"/>
                  </a:lnTo>
                  <a:lnTo>
                    <a:pt x="0" y="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1">
              <a:extLst>
                <a:ext uri="{FF2B5EF4-FFF2-40B4-BE49-F238E27FC236}">
                  <a16:creationId xmlns:a16="http://schemas.microsoft.com/office/drawing/2014/main" id="{98E55A6E-F7CD-3C2D-77A6-44DA5548831D}"/>
                </a:ext>
              </a:extLst>
            </p:cNvPr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212080" y="6550152"/>
              <a:ext cx="221741" cy="604266"/>
            </a:xfrm>
            <a:prstGeom prst="rect">
              <a:avLst/>
            </a:prstGeom>
          </p:spPr>
        </p:pic>
        <p:sp>
          <p:nvSpPr>
            <p:cNvPr id="81" name="object 82">
              <a:extLst>
                <a:ext uri="{FF2B5EF4-FFF2-40B4-BE49-F238E27FC236}">
                  <a16:creationId xmlns:a16="http://schemas.microsoft.com/office/drawing/2014/main" id="{ABF31CBD-20C9-1669-CF9D-1A9B3EDB3309}"/>
                </a:ext>
              </a:extLst>
            </p:cNvPr>
            <p:cNvSpPr/>
            <p:nvPr/>
          </p:nvSpPr>
          <p:spPr>
            <a:xfrm>
              <a:off x="5234940" y="6562344"/>
              <a:ext cx="178435" cy="561340"/>
            </a:xfrm>
            <a:custGeom>
              <a:avLst/>
              <a:gdLst/>
              <a:ahLst/>
              <a:cxnLst/>
              <a:rect l="l" t="t" r="r" b="b"/>
              <a:pathLst>
                <a:path w="178435" h="561340">
                  <a:moveTo>
                    <a:pt x="148589" y="0"/>
                  </a:moveTo>
                  <a:lnTo>
                    <a:pt x="29718" y="0"/>
                  </a:lnTo>
                  <a:lnTo>
                    <a:pt x="18162" y="2339"/>
                  </a:lnTo>
                  <a:lnTo>
                    <a:pt x="8715" y="8715"/>
                  </a:lnTo>
                  <a:lnTo>
                    <a:pt x="2339" y="18162"/>
                  </a:lnTo>
                  <a:lnTo>
                    <a:pt x="0" y="29717"/>
                  </a:lnTo>
                  <a:lnTo>
                    <a:pt x="0" y="531113"/>
                  </a:lnTo>
                  <a:lnTo>
                    <a:pt x="2339" y="542669"/>
                  </a:lnTo>
                  <a:lnTo>
                    <a:pt x="8715" y="552116"/>
                  </a:lnTo>
                  <a:lnTo>
                    <a:pt x="18162" y="558492"/>
                  </a:lnTo>
                  <a:lnTo>
                    <a:pt x="29718" y="560831"/>
                  </a:lnTo>
                  <a:lnTo>
                    <a:pt x="148589" y="560831"/>
                  </a:lnTo>
                  <a:lnTo>
                    <a:pt x="160145" y="558492"/>
                  </a:lnTo>
                  <a:lnTo>
                    <a:pt x="169592" y="552116"/>
                  </a:lnTo>
                  <a:lnTo>
                    <a:pt x="175968" y="542669"/>
                  </a:lnTo>
                  <a:lnTo>
                    <a:pt x="178308" y="531113"/>
                  </a:lnTo>
                  <a:lnTo>
                    <a:pt x="178308" y="29717"/>
                  </a:lnTo>
                  <a:lnTo>
                    <a:pt x="175968" y="18162"/>
                  </a:lnTo>
                  <a:lnTo>
                    <a:pt x="169592" y="8715"/>
                  </a:lnTo>
                  <a:lnTo>
                    <a:pt x="160145" y="2339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003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3">
              <a:extLst>
                <a:ext uri="{FF2B5EF4-FFF2-40B4-BE49-F238E27FC236}">
                  <a16:creationId xmlns:a16="http://schemas.microsoft.com/office/drawing/2014/main" id="{7F12B9DE-7408-6EFB-EC14-12FB947DE245}"/>
                </a:ext>
              </a:extLst>
            </p:cNvPr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222748" y="7018007"/>
              <a:ext cx="190880" cy="139077"/>
            </a:xfrm>
            <a:prstGeom prst="rect">
              <a:avLst/>
            </a:prstGeom>
          </p:spPr>
        </p:pic>
        <p:pic>
          <p:nvPicPr>
            <p:cNvPr id="83" name="object 84">
              <a:extLst>
                <a:ext uri="{FF2B5EF4-FFF2-40B4-BE49-F238E27FC236}">
                  <a16:creationId xmlns:a16="http://schemas.microsoft.com/office/drawing/2014/main" id="{D5C9E6A8-6110-00EF-99AE-37D2BE6D20EC}"/>
                </a:ext>
              </a:extLst>
            </p:cNvPr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88864" y="6672059"/>
              <a:ext cx="779145" cy="195465"/>
            </a:xfrm>
            <a:prstGeom prst="rect">
              <a:avLst/>
            </a:prstGeom>
          </p:spPr>
        </p:pic>
        <p:pic>
          <p:nvPicPr>
            <p:cNvPr id="84" name="object 85">
              <a:extLst>
                <a:ext uri="{FF2B5EF4-FFF2-40B4-BE49-F238E27FC236}">
                  <a16:creationId xmlns:a16="http://schemas.microsoft.com/office/drawing/2014/main" id="{FF1E6137-47FF-57C2-2FDE-F5BAF190388A}"/>
                </a:ext>
              </a:extLst>
            </p:cNvPr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379976" y="7171944"/>
              <a:ext cx="168033" cy="222885"/>
            </a:xfrm>
            <a:prstGeom prst="rect">
              <a:avLst/>
            </a:prstGeom>
          </p:spPr>
        </p:pic>
        <p:pic>
          <p:nvPicPr>
            <p:cNvPr id="85" name="object 86">
              <a:extLst>
                <a:ext uri="{FF2B5EF4-FFF2-40B4-BE49-F238E27FC236}">
                  <a16:creationId xmlns:a16="http://schemas.microsoft.com/office/drawing/2014/main" id="{578FB068-45A3-4E88-7064-26934503F5D4}"/>
                </a:ext>
              </a:extLst>
            </p:cNvPr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49168" y="6353556"/>
              <a:ext cx="168033" cy="222885"/>
            </a:xfrm>
            <a:prstGeom prst="rect">
              <a:avLst/>
            </a:prstGeom>
          </p:spPr>
        </p:pic>
        <p:pic>
          <p:nvPicPr>
            <p:cNvPr id="86" name="object 87">
              <a:extLst>
                <a:ext uri="{FF2B5EF4-FFF2-40B4-BE49-F238E27FC236}">
                  <a16:creationId xmlns:a16="http://schemas.microsoft.com/office/drawing/2014/main" id="{5374EE7A-9D0A-0ACD-1754-1ABD712A906E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884420" y="6355067"/>
              <a:ext cx="168021" cy="222897"/>
            </a:xfrm>
            <a:prstGeom prst="rect">
              <a:avLst/>
            </a:prstGeom>
          </p:spPr>
        </p:pic>
        <p:sp>
          <p:nvSpPr>
            <p:cNvPr id="87" name="object 88">
              <a:extLst>
                <a:ext uri="{FF2B5EF4-FFF2-40B4-BE49-F238E27FC236}">
                  <a16:creationId xmlns:a16="http://schemas.microsoft.com/office/drawing/2014/main" id="{2093497C-CB2A-F26E-6BF1-72F74C39A1EE}"/>
                </a:ext>
              </a:extLst>
            </p:cNvPr>
            <p:cNvSpPr/>
            <p:nvPr/>
          </p:nvSpPr>
          <p:spPr>
            <a:xfrm>
              <a:off x="3167126" y="6429120"/>
              <a:ext cx="2068830" cy="869950"/>
            </a:xfrm>
            <a:custGeom>
              <a:avLst/>
              <a:gdLst/>
              <a:ahLst/>
              <a:cxnLst/>
              <a:rect l="l" t="t" r="r" b="b"/>
              <a:pathLst>
                <a:path w="2068829" h="869950">
                  <a:moveTo>
                    <a:pt x="6350" y="810768"/>
                  </a:moveTo>
                  <a:lnTo>
                    <a:pt x="0" y="810768"/>
                  </a:lnTo>
                  <a:lnTo>
                    <a:pt x="0" y="836168"/>
                  </a:lnTo>
                  <a:lnTo>
                    <a:pt x="6350" y="836168"/>
                  </a:lnTo>
                  <a:lnTo>
                    <a:pt x="6350" y="810768"/>
                  </a:lnTo>
                  <a:close/>
                </a:path>
                <a:path w="2068829" h="869950">
                  <a:moveTo>
                    <a:pt x="6350" y="766318"/>
                  </a:moveTo>
                  <a:lnTo>
                    <a:pt x="0" y="766318"/>
                  </a:lnTo>
                  <a:lnTo>
                    <a:pt x="0" y="791718"/>
                  </a:lnTo>
                  <a:lnTo>
                    <a:pt x="6350" y="791718"/>
                  </a:lnTo>
                  <a:lnTo>
                    <a:pt x="6350" y="766318"/>
                  </a:lnTo>
                  <a:close/>
                </a:path>
                <a:path w="2068829" h="869950">
                  <a:moveTo>
                    <a:pt x="6350" y="721868"/>
                  </a:moveTo>
                  <a:lnTo>
                    <a:pt x="0" y="721868"/>
                  </a:lnTo>
                  <a:lnTo>
                    <a:pt x="0" y="747268"/>
                  </a:lnTo>
                  <a:lnTo>
                    <a:pt x="6350" y="747268"/>
                  </a:lnTo>
                  <a:lnTo>
                    <a:pt x="6350" y="721868"/>
                  </a:lnTo>
                  <a:close/>
                </a:path>
                <a:path w="2068829" h="869950">
                  <a:moveTo>
                    <a:pt x="6350" y="677418"/>
                  </a:moveTo>
                  <a:lnTo>
                    <a:pt x="0" y="677418"/>
                  </a:lnTo>
                  <a:lnTo>
                    <a:pt x="0" y="702818"/>
                  </a:lnTo>
                  <a:lnTo>
                    <a:pt x="6350" y="702818"/>
                  </a:lnTo>
                  <a:lnTo>
                    <a:pt x="6350" y="677418"/>
                  </a:lnTo>
                  <a:close/>
                </a:path>
                <a:path w="2068829" h="869950">
                  <a:moveTo>
                    <a:pt x="6350" y="632968"/>
                  </a:moveTo>
                  <a:lnTo>
                    <a:pt x="0" y="632968"/>
                  </a:lnTo>
                  <a:lnTo>
                    <a:pt x="0" y="658368"/>
                  </a:lnTo>
                  <a:lnTo>
                    <a:pt x="6350" y="658368"/>
                  </a:lnTo>
                  <a:lnTo>
                    <a:pt x="6350" y="632968"/>
                  </a:lnTo>
                  <a:close/>
                </a:path>
                <a:path w="2068829" h="869950">
                  <a:moveTo>
                    <a:pt x="6350" y="588518"/>
                  </a:moveTo>
                  <a:lnTo>
                    <a:pt x="0" y="588518"/>
                  </a:lnTo>
                  <a:lnTo>
                    <a:pt x="0" y="613918"/>
                  </a:lnTo>
                  <a:lnTo>
                    <a:pt x="6350" y="613918"/>
                  </a:lnTo>
                  <a:lnTo>
                    <a:pt x="6350" y="588518"/>
                  </a:lnTo>
                  <a:close/>
                </a:path>
                <a:path w="2068829" h="869950">
                  <a:moveTo>
                    <a:pt x="6350" y="544068"/>
                  </a:moveTo>
                  <a:lnTo>
                    <a:pt x="0" y="544068"/>
                  </a:lnTo>
                  <a:lnTo>
                    <a:pt x="0" y="569468"/>
                  </a:lnTo>
                  <a:lnTo>
                    <a:pt x="6350" y="569468"/>
                  </a:lnTo>
                  <a:lnTo>
                    <a:pt x="6350" y="544068"/>
                  </a:lnTo>
                  <a:close/>
                </a:path>
                <a:path w="2068829" h="869950">
                  <a:moveTo>
                    <a:pt x="6350" y="499618"/>
                  </a:moveTo>
                  <a:lnTo>
                    <a:pt x="0" y="499618"/>
                  </a:lnTo>
                  <a:lnTo>
                    <a:pt x="0" y="525018"/>
                  </a:lnTo>
                  <a:lnTo>
                    <a:pt x="6350" y="525018"/>
                  </a:lnTo>
                  <a:lnTo>
                    <a:pt x="6350" y="499618"/>
                  </a:lnTo>
                  <a:close/>
                </a:path>
                <a:path w="2068829" h="869950">
                  <a:moveTo>
                    <a:pt x="6350" y="455168"/>
                  </a:moveTo>
                  <a:lnTo>
                    <a:pt x="0" y="455168"/>
                  </a:lnTo>
                  <a:lnTo>
                    <a:pt x="0" y="480568"/>
                  </a:lnTo>
                  <a:lnTo>
                    <a:pt x="6350" y="480568"/>
                  </a:lnTo>
                  <a:lnTo>
                    <a:pt x="6350" y="455168"/>
                  </a:lnTo>
                  <a:close/>
                </a:path>
                <a:path w="2068829" h="869950">
                  <a:moveTo>
                    <a:pt x="6350" y="410718"/>
                  </a:moveTo>
                  <a:lnTo>
                    <a:pt x="0" y="410718"/>
                  </a:lnTo>
                  <a:lnTo>
                    <a:pt x="0" y="436118"/>
                  </a:lnTo>
                  <a:lnTo>
                    <a:pt x="6350" y="436118"/>
                  </a:lnTo>
                  <a:lnTo>
                    <a:pt x="6350" y="410718"/>
                  </a:lnTo>
                  <a:close/>
                </a:path>
                <a:path w="2068829" h="869950">
                  <a:moveTo>
                    <a:pt x="6350" y="366268"/>
                  </a:moveTo>
                  <a:lnTo>
                    <a:pt x="0" y="366268"/>
                  </a:lnTo>
                  <a:lnTo>
                    <a:pt x="0" y="391668"/>
                  </a:lnTo>
                  <a:lnTo>
                    <a:pt x="6350" y="391668"/>
                  </a:lnTo>
                  <a:lnTo>
                    <a:pt x="6350" y="366268"/>
                  </a:lnTo>
                  <a:close/>
                </a:path>
                <a:path w="2068829" h="869950">
                  <a:moveTo>
                    <a:pt x="6350" y="321818"/>
                  </a:moveTo>
                  <a:lnTo>
                    <a:pt x="0" y="321818"/>
                  </a:lnTo>
                  <a:lnTo>
                    <a:pt x="0" y="347218"/>
                  </a:lnTo>
                  <a:lnTo>
                    <a:pt x="6350" y="347218"/>
                  </a:lnTo>
                  <a:lnTo>
                    <a:pt x="6350" y="321818"/>
                  </a:lnTo>
                  <a:close/>
                </a:path>
                <a:path w="2068829" h="869950">
                  <a:moveTo>
                    <a:pt x="6350" y="277368"/>
                  </a:moveTo>
                  <a:lnTo>
                    <a:pt x="0" y="277368"/>
                  </a:lnTo>
                  <a:lnTo>
                    <a:pt x="0" y="302768"/>
                  </a:lnTo>
                  <a:lnTo>
                    <a:pt x="6350" y="302768"/>
                  </a:lnTo>
                  <a:lnTo>
                    <a:pt x="6350" y="277368"/>
                  </a:lnTo>
                  <a:close/>
                </a:path>
                <a:path w="2068829" h="869950">
                  <a:moveTo>
                    <a:pt x="6350" y="232918"/>
                  </a:moveTo>
                  <a:lnTo>
                    <a:pt x="0" y="232918"/>
                  </a:lnTo>
                  <a:lnTo>
                    <a:pt x="0" y="258318"/>
                  </a:lnTo>
                  <a:lnTo>
                    <a:pt x="6350" y="258318"/>
                  </a:lnTo>
                  <a:lnTo>
                    <a:pt x="6350" y="232918"/>
                  </a:lnTo>
                  <a:close/>
                </a:path>
                <a:path w="2068829" h="869950">
                  <a:moveTo>
                    <a:pt x="6350" y="188468"/>
                  </a:moveTo>
                  <a:lnTo>
                    <a:pt x="0" y="188468"/>
                  </a:lnTo>
                  <a:lnTo>
                    <a:pt x="0" y="213868"/>
                  </a:lnTo>
                  <a:lnTo>
                    <a:pt x="6350" y="213868"/>
                  </a:lnTo>
                  <a:lnTo>
                    <a:pt x="6350" y="188468"/>
                  </a:lnTo>
                  <a:close/>
                </a:path>
                <a:path w="2068829" h="869950">
                  <a:moveTo>
                    <a:pt x="6350" y="144018"/>
                  </a:moveTo>
                  <a:lnTo>
                    <a:pt x="0" y="144018"/>
                  </a:lnTo>
                  <a:lnTo>
                    <a:pt x="0" y="169418"/>
                  </a:lnTo>
                  <a:lnTo>
                    <a:pt x="6350" y="169418"/>
                  </a:lnTo>
                  <a:lnTo>
                    <a:pt x="6350" y="144018"/>
                  </a:lnTo>
                  <a:close/>
                </a:path>
                <a:path w="2068829" h="869950">
                  <a:moveTo>
                    <a:pt x="6350" y="99568"/>
                  </a:moveTo>
                  <a:lnTo>
                    <a:pt x="0" y="99568"/>
                  </a:lnTo>
                  <a:lnTo>
                    <a:pt x="0" y="124968"/>
                  </a:lnTo>
                  <a:lnTo>
                    <a:pt x="6350" y="124968"/>
                  </a:lnTo>
                  <a:lnTo>
                    <a:pt x="6350" y="99568"/>
                  </a:lnTo>
                  <a:close/>
                </a:path>
                <a:path w="2068829" h="869950">
                  <a:moveTo>
                    <a:pt x="6350" y="55118"/>
                  </a:moveTo>
                  <a:lnTo>
                    <a:pt x="0" y="55118"/>
                  </a:lnTo>
                  <a:lnTo>
                    <a:pt x="0" y="80518"/>
                  </a:lnTo>
                  <a:lnTo>
                    <a:pt x="6350" y="80518"/>
                  </a:lnTo>
                  <a:lnTo>
                    <a:pt x="6350" y="55118"/>
                  </a:lnTo>
                  <a:close/>
                </a:path>
                <a:path w="2068829" h="869950">
                  <a:moveTo>
                    <a:pt x="18288" y="22606"/>
                  </a:moveTo>
                  <a:lnTo>
                    <a:pt x="1397" y="22606"/>
                  </a:lnTo>
                  <a:lnTo>
                    <a:pt x="0" y="24003"/>
                  </a:lnTo>
                  <a:lnTo>
                    <a:pt x="0" y="36068"/>
                  </a:lnTo>
                  <a:lnTo>
                    <a:pt x="6350" y="36068"/>
                  </a:lnTo>
                  <a:lnTo>
                    <a:pt x="6350" y="28956"/>
                  </a:lnTo>
                  <a:lnTo>
                    <a:pt x="18288" y="28956"/>
                  </a:lnTo>
                  <a:lnTo>
                    <a:pt x="18288" y="25781"/>
                  </a:lnTo>
                  <a:lnTo>
                    <a:pt x="18288" y="22606"/>
                  </a:lnTo>
                  <a:close/>
                </a:path>
                <a:path w="2068829" h="869950">
                  <a:moveTo>
                    <a:pt x="39878" y="840740"/>
                  </a:moveTo>
                  <a:lnTo>
                    <a:pt x="14478" y="840740"/>
                  </a:lnTo>
                  <a:lnTo>
                    <a:pt x="14478" y="847090"/>
                  </a:lnTo>
                  <a:lnTo>
                    <a:pt x="39878" y="847090"/>
                  </a:lnTo>
                  <a:lnTo>
                    <a:pt x="39878" y="840740"/>
                  </a:lnTo>
                  <a:close/>
                </a:path>
                <a:path w="2068829" h="869950">
                  <a:moveTo>
                    <a:pt x="62738" y="22606"/>
                  </a:moveTo>
                  <a:lnTo>
                    <a:pt x="37338" y="22606"/>
                  </a:lnTo>
                  <a:lnTo>
                    <a:pt x="37338" y="28956"/>
                  </a:lnTo>
                  <a:lnTo>
                    <a:pt x="62738" y="28956"/>
                  </a:lnTo>
                  <a:lnTo>
                    <a:pt x="62738" y="22606"/>
                  </a:lnTo>
                  <a:close/>
                </a:path>
                <a:path w="2068829" h="869950">
                  <a:moveTo>
                    <a:pt x="84315" y="840740"/>
                  </a:moveTo>
                  <a:lnTo>
                    <a:pt x="58928" y="840740"/>
                  </a:lnTo>
                  <a:lnTo>
                    <a:pt x="58928" y="847090"/>
                  </a:lnTo>
                  <a:lnTo>
                    <a:pt x="84315" y="847090"/>
                  </a:lnTo>
                  <a:lnTo>
                    <a:pt x="84315" y="840740"/>
                  </a:lnTo>
                  <a:close/>
                </a:path>
                <a:path w="2068829" h="869950">
                  <a:moveTo>
                    <a:pt x="107188" y="22606"/>
                  </a:moveTo>
                  <a:lnTo>
                    <a:pt x="81788" y="22606"/>
                  </a:lnTo>
                  <a:lnTo>
                    <a:pt x="81788" y="28956"/>
                  </a:lnTo>
                  <a:lnTo>
                    <a:pt x="107188" y="28956"/>
                  </a:lnTo>
                  <a:lnTo>
                    <a:pt x="107188" y="22606"/>
                  </a:lnTo>
                  <a:close/>
                </a:path>
                <a:path w="2068829" h="869950">
                  <a:moveTo>
                    <a:pt x="128765" y="840740"/>
                  </a:moveTo>
                  <a:lnTo>
                    <a:pt x="103365" y="840740"/>
                  </a:lnTo>
                  <a:lnTo>
                    <a:pt x="103365" y="847090"/>
                  </a:lnTo>
                  <a:lnTo>
                    <a:pt x="128765" y="847090"/>
                  </a:lnTo>
                  <a:lnTo>
                    <a:pt x="128765" y="840740"/>
                  </a:lnTo>
                  <a:close/>
                </a:path>
                <a:path w="2068829" h="869950">
                  <a:moveTo>
                    <a:pt x="173228" y="840740"/>
                  </a:moveTo>
                  <a:lnTo>
                    <a:pt x="147815" y="840740"/>
                  </a:lnTo>
                  <a:lnTo>
                    <a:pt x="147815" y="847090"/>
                  </a:lnTo>
                  <a:lnTo>
                    <a:pt x="173228" y="847090"/>
                  </a:lnTo>
                  <a:lnTo>
                    <a:pt x="173228" y="840740"/>
                  </a:lnTo>
                  <a:close/>
                </a:path>
                <a:path w="2068829" h="869950">
                  <a:moveTo>
                    <a:pt x="217678" y="840740"/>
                  </a:moveTo>
                  <a:lnTo>
                    <a:pt x="192278" y="840740"/>
                  </a:lnTo>
                  <a:lnTo>
                    <a:pt x="192278" y="847090"/>
                  </a:lnTo>
                  <a:lnTo>
                    <a:pt x="217678" y="847090"/>
                  </a:lnTo>
                  <a:lnTo>
                    <a:pt x="217678" y="840740"/>
                  </a:lnTo>
                  <a:close/>
                </a:path>
                <a:path w="2068829" h="869950">
                  <a:moveTo>
                    <a:pt x="262128" y="840740"/>
                  </a:moveTo>
                  <a:lnTo>
                    <a:pt x="236728" y="840740"/>
                  </a:lnTo>
                  <a:lnTo>
                    <a:pt x="236728" y="847090"/>
                  </a:lnTo>
                  <a:lnTo>
                    <a:pt x="262128" y="847090"/>
                  </a:lnTo>
                  <a:lnTo>
                    <a:pt x="262128" y="840740"/>
                  </a:lnTo>
                  <a:close/>
                </a:path>
                <a:path w="2068829" h="869950">
                  <a:moveTo>
                    <a:pt x="275590" y="22606"/>
                  </a:moveTo>
                  <a:lnTo>
                    <a:pt x="250190" y="22606"/>
                  </a:lnTo>
                  <a:lnTo>
                    <a:pt x="250190" y="28956"/>
                  </a:lnTo>
                  <a:lnTo>
                    <a:pt x="275590" y="28956"/>
                  </a:lnTo>
                  <a:lnTo>
                    <a:pt x="275590" y="22606"/>
                  </a:lnTo>
                  <a:close/>
                </a:path>
                <a:path w="2068829" h="869950">
                  <a:moveTo>
                    <a:pt x="275590" y="3556"/>
                  </a:moveTo>
                  <a:lnTo>
                    <a:pt x="273812" y="508"/>
                  </a:lnTo>
                  <a:lnTo>
                    <a:pt x="271907" y="0"/>
                  </a:lnTo>
                  <a:lnTo>
                    <a:pt x="227584" y="25781"/>
                  </a:lnTo>
                  <a:lnTo>
                    <a:pt x="271907" y="51689"/>
                  </a:lnTo>
                  <a:lnTo>
                    <a:pt x="273812" y="51181"/>
                  </a:lnTo>
                  <a:lnTo>
                    <a:pt x="275590" y="48133"/>
                  </a:lnTo>
                  <a:lnTo>
                    <a:pt x="275082" y="46228"/>
                  </a:lnTo>
                  <a:lnTo>
                    <a:pt x="244983" y="28575"/>
                  </a:lnTo>
                  <a:lnTo>
                    <a:pt x="240233" y="25793"/>
                  </a:lnTo>
                  <a:lnTo>
                    <a:pt x="245033" y="22987"/>
                  </a:lnTo>
                  <a:lnTo>
                    <a:pt x="275082" y="5461"/>
                  </a:lnTo>
                  <a:lnTo>
                    <a:pt x="275590" y="3556"/>
                  </a:lnTo>
                  <a:close/>
                </a:path>
                <a:path w="2068829" h="869950">
                  <a:moveTo>
                    <a:pt x="306578" y="840740"/>
                  </a:moveTo>
                  <a:lnTo>
                    <a:pt x="281178" y="840740"/>
                  </a:lnTo>
                  <a:lnTo>
                    <a:pt x="281178" y="847090"/>
                  </a:lnTo>
                  <a:lnTo>
                    <a:pt x="306578" y="847090"/>
                  </a:lnTo>
                  <a:lnTo>
                    <a:pt x="306578" y="840740"/>
                  </a:lnTo>
                  <a:close/>
                </a:path>
                <a:path w="2068829" h="869950">
                  <a:moveTo>
                    <a:pt x="320040" y="22733"/>
                  </a:moveTo>
                  <a:lnTo>
                    <a:pt x="294640" y="22733"/>
                  </a:lnTo>
                  <a:lnTo>
                    <a:pt x="294640" y="29083"/>
                  </a:lnTo>
                  <a:lnTo>
                    <a:pt x="320040" y="29083"/>
                  </a:lnTo>
                  <a:lnTo>
                    <a:pt x="320040" y="22733"/>
                  </a:lnTo>
                  <a:close/>
                </a:path>
                <a:path w="2068829" h="869950">
                  <a:moveTo>
                    <a:pt x="351028" y="840740"/>
                  </a:moveTo>
                  <a:lnTo>
                    <a:pt x="325628" y="840740"/>
                  </a:lnTo>
                  <a:lnTo>
                    <a:pt x="325628" y="847090"/>
                  </a:lnTo>
                  <a:lnTo>
                    <a:pt x="351028" y="847090"/>
                  </a:lnTo>
                  <a:lnTo>
                    <a:pt x="351028" y="840740"/>
                  </a:lnTo>
                  <a:close/>
                </a:path>
                <a:path w="2068829" h="869950">
                  <a:moveTo>
                    <a:pt x="364490" y="22733"/>
                  </a:moveTo>
                  <a:lnTo>
                    <a:pt x="339090" y="22733"/>
                  </a:lnTo>
                  <a:lnTo>
                    <a:pt x="339090" y="29083"/>
                  </a:lnTo>
                  <a:lnTo>
                    <a:pt x="364490" y="29083"/>
                  </a:lnTo>
                  <a:lnTo>
                    <a:pt x="364490" y="22733"/>
                  </a:lnTo>
                  <a:close/>
                </a:path>
                <a:path w="2068829" h="869950">
                  <a:moveTo>
                    <a:pt x="395478" y="840740"/>
                  </a:moveTo>
                  <a:lnTo>
                    <a:pt x="370078" y="840740"/>
                  </a:lnTo>
                  <a:lnTo>
                    <a:pt x="370078" y="847090"/>
                  </a:lnTo>
                  <a:lnTo>
                    <a:pt x="395478" y="847090"/>
                  </a:lnTo>
                  <a:lnTo>
                    <a:pt x="395478" y="840740"/>
                  </a:lnTo>
                  <a:close/>
                </a:path>
                <a:path w="2068829" h="869950">
                  <a:moveTo>
                    <a:pt x="408940" y="22860"/>
                  </a:moveTo>
                  <a:lnTo>
                    <a:pt x="383540" y="22733"/>
                  </a:lnTo>
                  <a:lnTo>
                    <a:pt x="383540" y="29083"/>
                  </a:lnTo>
                  <a:lnTo>
                    <a:pt x="408940" y="29210"/>
                  </a:lnTo>
                  <a:lnTo>
                    <a:pt x="408940" y="22860"/>
                  </a:lnTo>
                  <a:close/>
                </a:path>
                <a:path w="2068829" h="869950">
                  <a:moveTo>
                    <a:pt x="439928" y="840740"/>
                  </a:moveTo>
                  <a:lnTo>
                    <a:pt x="414528" y="840740"/>
                  </a:lnTo>
                  <a:lnTo>
                    <a:pt x="414528" y="847090"/>
                  </a:lnTo>
                  <a:lnTo>
                    <a:pt x="439928" y="847090"/>
                  </a:lnTo>
                  <a:lnTo>
                    <a:pt x="439928" y="840740"/>
                  </a:lnTo>
                  <a:close/>
                </a:path>
                <a:path w="2068829" h="869950">
                  <a:moveTo>
                    <a:pt x="453390" y="22860"/>
                  </a:moveTo>
                  <a:lnTo>
                    <a:pt x="427990" y="22860"/>
                  </a:lnTo>
                  <a:lnTo>
                    <a:pt x="427990" y="29210"/>
                  </a:lnTo>
                  <a:lnTo>
                    <a:pt x="453390" y="29210"/>
                  </a:lnTo>
                  <a:lnTo>
                    <a:pt x="453390" y="22860"/>
                  </a:lnTo>
                  <a:close/>
                </a:path>
                <a:path w="2068829" h="869950">
                  <a:moveTo>
                    <a:pt x="484378" y="840740"/>
                  </a:moveTo>
                  <a:lnTo>
                    <a:pt x="458978" y="840740"/>
                  </a:lnTo>
                  <a:lnTo>
                    <a:pt x="458978" y="847090"/>
                  </a:lnTo>
                  <a:lnTo>
                    <a:pt x="484378" y="847090"/>
                  </a:lnTo>
                  <a:lnTo>
                    <a:pt x="484378" y="840740"/>
                  </a:lnTo>
                  <a:close/>
                </a:path>
                <a:path w="2068829" h="869950">
                  <a:moveTo>
                    <a:pt x="497840" y="22860"/>
                  </a:moveTo>
                  <a:lnTo>
                    <a:pt x="472440" y="22860"/>
                  </a:lnTo>
                  <a:lnTo>
                    <a:pt x="472440" y="29210"/>
                  </a:lnTo>
                  <a:lnTo>
                    <a:pt x="497840" y="29210"/>
                  </a:lnTo>
                  <a:lnTo>
                    <a:pt x="497840" y="22860"/>
                  </a:lnTo>
                  <a:close/>
                </a:path>
                <a:path w="2068829" h="869950">
                  <a:moveTo>
                    <a:pt x="528828" y="840740"/>
                  </a:moveTo>
                  <a:lnTo>
                    <a:pt x="503428" y="840740"/>
                  </a:lnTo>
                  <a:lnTo>
                    <a:pt x="503428" y="847090"/>
                  </a:lnTo>
                  <a:lnTo>
                    <a:pt x="528828" y="847090"/>
                  </a:lnTo>
                  <a:lnTo>
                    <a:pt x="528828" y="840740"/>
                  </a:lnTo>
                  <a:close/>
                </a:path>
                <a:path w="2068829" h="869950">
                  <a:moveTo>
                    <a:pt x="542290" y="22987"/>
                  </a:moveTo>
                  <a:lnTo>
                    <a:pt x="516890" y="22860"/>
                  </a:lnTo>
                  <a:lnTo>
                    <a:pt x="516890" y="29210"/>
                  </a:lnTo>
                  <a:lnTo>
                    <a:pt x="542290" y="29337"/>
                  </a:lnTo>
                  <a:lnTo>
                    <a:pt x="542290" y="22987"/>
                  </a:lnTo>
                  <a:close/>
                </a:path>
                <a:path w="2068829" h="869950">
                  <a:moveTo>
                    <a:pt x="573278" y="840740"/>
                  </a:moveTo>
                  <a:lnTo>
                    <a:pt x="547878" y="840740"/>
                  </a:lnTo>
                  <a:lnTo>
                    <a:pt x="547878" y="847090"/>
                  </a:lnTo>
                  <a:lnTo>
                    <a:pt x="573278" y="847090"/>
                  </a:lnTo>
                  <a:lnTo>
                    <a:pt x="573278" y="840740"/>
                  </a:lnTo>
                  <a:close/>
                </a:path>
                <a:path w="2068829" h="869950">
                  <a:moveTo>
                    <a:pt x="586740" y="22987"/>
                  </a:moveTo>
                  <a:lnTo>
                    <a:pt x="561340" y="22987"/>
                  </a:lnTo>
                  <a:lnTo>
                    <a:pt x="561340" y="29337"/>
                  </a:lnTo>
                  <a:lnTo>
                    <a:pt x="586740" y="29337"/>
                  </a:lnTo>
                  <a:lnTo>
                    <a:pt x="586740" y="22987"/>
                  </a:lnTo>
                  <a:close/>
                </a:path>
                <a:path w="2068829" h="869950">
                  <a:moveTo>
                    <a:pt x="617728" y="840740"/>
                  </a:moveTo>
                  <a:lnTo>
                    <a:pt x="592328" y="840740"/>
                  </a:lnTo>
                  <a:lnTo>
                    <a:pt x="592328" y="847090"/>
                  </a:lnTo>
                  <a:lnTo>
                    <a:pt x="617728" y="847090"/>
                  </a:lnTo>
                  <a:lnTo>
                    <a:pt x="617728" y="840740"/>
                  </a:lnTo>
                  <a:close/>
                </a:path>
                <a:path w="2068829" h="869950">
                  <a:moveTo>
                    <a:pt x="631190" y="22987"/>
                  </a:moveTo>
                  <a:lnTo>
                    <a:pt x="605790" y="22987"/>
                  </a:lnTo>
                  <a:lnTo>
                    <a:pt x="605790" y="29337"/>
                  </a:lnTo>
                  <a:lnTo>
                    <a:pt x="631190" y="29337"/>
                  </a:lnTo>
                  <a:lnTo>
                    <a:pt x="631190" y="22987"/>
                  </a:lnTo>
                  <a:close/>
                </a:path>
                <a:path w="2068829" h="869950">
                  <a:moveTo>
                    <a:pt x="662178" y="840740"/>
                  </a:moveTo>
                  <a:lnTo>
                    <a:pt x="636778" y="840740"/>
                  </a:lnTo>
                  <a:lnTo>
                    <a:pt x="636778" y="847090"/>
                  </a:lnTo>
                  <a:lnTo>
                    <a:pt x="662178" y="847090"/>
                  </a:lnTo>
                  <a:lnTo>
                    <a:pt x="662178" y="840740"/>
                  </a:lnTo>
                  <a:close/>
                </a:path>
                <a:path w="2068829" h="869950">
                  <a:moveTo>
                    <a:pt x="675640" y="23114"/>
                  </a:moveTo>
                  <a:lnTo>
                    <a:pt x="650240" y="23114"/>
                  </a:lnTo>
                  <a:lnTo>
                    <a:pt x="650240" y="29464"/>
                  </a:lnTo>
                  <a:lnTo>
                    <a:pt x="675640" y="29464"/>
                  </a:lnTo>
                  <a:lnTo>
                    <a:pt x="675640" y="23114"/>
                  </a:lnTo>
                  <a:close/>
                </a:path>
                <a:path w="2068829" h="869950">
                  <a:moveTo>
                    <a:pt x="706628" y="840740"/>
                  </a:moveTo>
                  <a:lnTo>
                    <a:pt x="681228" y="840740"/>
                  </a:lnTo>
                  <a:lnTo>
                    <a:pt x="681228" y="847090"/>
                  </a:lnTo>
                  <a:lnTo>
                    <a:pt x="706628" y="847090"/>
                  </a:lnTo>
                  <a:lnTo>
                    <a:pt x="706628" y="840740"/>
                  </a:lnTo>
                  <a:close/>
                </a:path>
                <a:path w="2068829" h="869950">
                  <a:moveTo>
                    <a:pt x="720090" y="23114"/>
                  </a:moveTo>
                  <a:lnTo>
                    <a:pt x="694690" y="23114"/>
                  </a:lnTo>
                  <a:lnTo>
                    <a:pt x="694690" y="29464"/>
                  </a:lnTo>
                  <a:lnTo>
                    <a:pt x="720090" y="29464"/>
                  </a:lnTo>
                  <a:lnTo>
                    <a:pt x="720090" y="23114"/>
                  </a:lnTo>
                  <a:close/>
                </a:path>
                <a:path w="2068829" h="869950">
                  <a:moveTo>
                    <a:pt x="751078" y="840740"/>
                  </a:moveTo>
                  <a:lnTo>
                    <a:pt x="725678" y="840740"/>
                  </a:lnTo>
                  <a:lnTo>
                    <a:pt x="725678" y="847090"/>
                  </a:lnTo>
                  <a:lnTo>
                    <a:pt x="751078" y="847090"/>
                  </a:lnTo>
                  <a:lnTo>
                    <a:pt x="751078" y="840740"/>
                  </a:lnTo>
                  <a:close/>
                </a:path>
                <a:path w="2068829" h="869950">
                  <a:moveTo>
                    <a:pt x="764540" y="23241"/>
                  </a:moveTo>
                  <a:lnTo>
                    <a:pt x="739140" y="23114"/>
                  </a:lnTo>
                  <a:lnTo>
                    <a:pt x="739140" y="29464"/>
                  </a:lnTo>
                  <a:lnTo>
                    <a:pt x="764540" y="29591"/>
                  </a:lnTo>
                  <a:lnTo>
                    <a:pt x="764540" y="23241"/>
                  </a:lnTo>
                  <a:close/>
                </a:path>
                <a:path w="2068829" h="869950">
                  <a:moveTo>
                    <a:pt x="795528" y="840740"/>
                  </a:moveTo>
                  <a:lnTo>
                    <a:pt x="770128" y="840740"/>
                  </a:lnTo>
                  <a:lnTo>
                    <a:pt x="770128" y="847090"/>
                  </a:lnTo>
                  <a:lnTo>
                    <a:pt x="795528" y="847090"/>
                  </a:lnTo>
                  <a:lnTo>
                    <a:pt x="795528" y="840740"/>
                  </a:lnTo>
                  <a:close/>
                </a:path>
                <a:path w="2068829" h="869950">
                  <a:moveTo>
                    <a:pt x="808990" y="23241"/>
                  </a:moveTo>
                  <a:lnTo>
                    <a:pt x="783590" y="23241"/>
                  </a:lnTo>
                  <a:lnTo>
                    <a:pt x="783590" y="29591"/>
                  </a:lnTo>
                  <a:lnTo>
                    <a:pt x="808990" y="29591"/>
                  </a:lnTo>
                  <a:lnTo>
                    <a:pt x="808990" y="23241"/>
                  </a:lnTo>
                  <a:close/>
                </a:path>
                <a:path w="2068829" h="869950">
                  <a:moveTo>
                    <a:pt x="839978" y="840740"/>
                  </a:moveTo>
                  <a:lnTo>
                    <a:pt x="814578" y="840740"/>
                  </a:lnTo>
                  <a:lnTo>
                    <a:pt x="814578" y="847090"/>
                  </a:lnTo>
                  <a:lnTo>
                    <a:pt x="839978" y="847090"/>
                  </a:lnTo>
                  <a:lnTo>
                    <a:pt x="839978" y="840740"/>
                  </a:lnTo>
                  <a:close/>
                </a:path>
                <a:path w="2068829" h="869950">
                  <a:moveTo>
                    <a:pt x="853440" y="23241"/>
                  </a:moveTo>
                  <a:lnTo>
                    <a:pt x="828040" y="23241"/>
                  </a:lnTo>
                  <a:lnTo>
                    <a:pt x="828040" y="29591"/>
                  </a:lnTo>
                  <a:lnTo>
                    <a:pt x="853440" y="29591"/>
                  </a:lnTo>
                  <a:lnTo>
                    <a:pt x="853440" y="23241"/>
                  </a:lnTo>
                  <a:close/>
                </a:path>
                <a:path w="2068829" h="869950">
                  <a:moveTo>
                    <a:pt x="884428" y="840740"/>
                  </a:moveTo>
                  <a:lnTo>
                    <a:pt x="859028" y="840740"/>
                  </a:lnTo>
                  <a:lnTo>
                    <a:pt x="859028" y="847090"/>
                  </a:lnTo>
                  <a:lnTo>
                    <a:pt x="884428" y="847090"/>
                  </a:lnTo>
                  <a:lnTo>
                    <a:pt x="884428" y="840740"/>
                  </a:lnTo>
                  <a:close/>
                </a:path>
                <a:path w="2068829" h="869950">
                  <a:moveTo>
                    <a:pt x="897890" y="23368"/>
                  </a:moveTo>
                  <a:lnTo>
                    <a:pt x="872490" y="23241"/>
                  </a:lnTo>
                  <a:lnTo>
                    <a:pt x="872490" y="29591"/>
                  </a:lnTo>
                  <a:lnTo>
                    <a:pt x="897890" y="29718"/>
                  </a:lnTo>
                  <a:lnTo>
                    <a:pt x="897890" y="23368"/>
                  </a:lnTo>
                  <a:close/>
                </a:path>
                <a:path w="2068829" h="869950">
                  <a:moveTo>
                    <a:pt x="928878" y="840740"/>
                  </a:moveTo>
                  <a:lnTo>
                    <a:pt x="903478" y="840740"/>
                  </a:lnTo>
                  <a:lnTo>
                    <a:pt x="903478" y="847090"/>
                  </a:lnTo>
                  <a:lnTo>
                    <a:pt x="928878" y="847090"/>
                  </a:lnTo>
                  <a:lnTo>
                    <a:pt x="928878" y="840740"/>
                  </a:lnTo>
                  <a:close/>
                </a:path>
                <a:path w="2068829" h="869950">
                  <a:moveTo>
                    <a:pt x="942340" y="23368"/>
                  </a:moveTo>
                  <a:lnTo>
                    <a:pt x="916940" y="23368"/>
                  </a:lnTo>
                  <a:lnTo>
                    <a:pt x="916940" y="29718"/>
                  </a:lnTo>
                  <a:lnTo>
                    <a:pt x="942340" y="29718"/>
                  </a:lnTo>
                  <a:lnTo>
                    <a:pt x="942340" y="23368"/>
                  </a:lnTo>
                  <a:close/>
                </a:path>
                <a:path w="2068829" h="869950">
                  <a:moveTo>
                    <a:pt x="973328" y="840740"/>
                  </a:moveTo>
                  <a:lnTo>
                    <a:pt x="947928" y="840740"/>
                  </a:lnTo>
                  <a:lnTo>
                    <a:pt x="947928" y="847090"/>
                  </a:lnTo>
                  <a:lnTo>
                    <a:pt x="973328" y="847090"/>
                  </a:lnTo>
                  <a:lnTo>
                    <a:pt x="973328" y="840740"/>
                  </a:lnTo>
                  <a:close/>
                </a:path>
                <a:path w="2068829" h="869950">
                  <a:moveTo>
                    <a:pt x="986790" y="23368"/>
                  </a:moveTo>
                  <a:lnTo>
                    <a:pt x="961390" y="23368"/>
                  </a:lnTo>
                  <a:lnTo>
                    <a:pt x="961390" y="29718"/>
                  </a:lnTo>
                  <a:lnTo>
                    <a:pt x="986790" y="29718"/>
                  </a:lnTo>
                  <a:lnTo>
                    <a:pt x="986790" y="23368"/>
                  </a:lnTo>
                  <a:close/>
                </a:path>
                <a:path w="2068829" h="869950">
                  <a:moveTo>
                    <a:pt x="1017778" y="840740"/>
                  </a:moveTo>
                  <a:lnTo>
                    <a:pt x="992378" y="840740"/>
                  </a:lnTo>
                  <a:lnTo>
                    <a:pt x="992378" y="847090"/>
                  </a:lnTo>
                  <a:lnTo>
                    <a:pt x="1017778" y="847090"/>
                  </a:lnTo>
                  <a:lnTo>
                    <a:pt x="1017778" y="840740"/>
                  </a:lnTo>
                  <a:close/>
                </a:path>
                <a:path w="2068829" h="869950">
                  <a:moveTo>
                    <a:pt x="1031240" y="23495"/>
                  </a:moveTo>
                  <a:lnTo>
                    <a:pt x="1005840" y="23495"/>
                  </a:lnTo>
                  <a:lnTo>
                    <a:pt x="1005840" y="29845"/>
                  </a:lnTo>
                  <a:lnTo>
                    <a:pt x="1031240" y="29845"/>
                  </a:lnTo>
                  <a:lnTo>
                    <a:pt x="1031240" y="23495"/>
                  </a:lnTo>
                  <a:close/>
                </a:path>
                <a:path w="2068829" h="869950">
                  <a:moveTo>
                    <a:pt x="1062228" y="840740"/>
                  </a:moveTo>
                  <a:lnTo>
                    <a:pt x="1036828" y="840740"/>
                  </a:lnTo>
                  <a:lnTo>
                    <a:pt x="1036828" y="847090"/>
                  </a:lnTo>
                  <a:lnTo>
                    <a:pt x="1062228" y="847090"/>
                  </a:lnTo>
                  <a:lnTo>
                    <a:pt x="1062228" y="840740"/>
                  </a:lnTo>
                  <a:close/>
                </a:path>
                <a:path w="2068829" h="869950">
                  <a:moveTo>
                    <a:pt x="1075690" y="23495"/>
                  </a:moveTo>
                  <a:lnTo>
                    <a:pt x="1050290" y="23495"/>
                  </a:lnTo>
                  <a:lnTo>
                    <a:pt x="1050290" y="29845"/>
                  </a:lnTo>
                  <a:lnTo>
                    <a:pt x="1075690" y="29845"/>
                  </a:lnTo>
                  <a:lnTo>
                    <a:pt x="1075690" y="23495"/>
                  </a:lnTo>
                  <a:close/>
                </a:path>
                <a:path w="2068829" h="869950">
                  <a:moveTo>
                    <a:pt x="1106678" y="840740"/>
                  </a:moveTo>
                  <a:lnTo>
                    <a:pt x="1081278" y="840740"/>
                  </a:lnTo>
                  <a:lnTo>
                    <a:pt x="1081278" y="847090"/>
                  </a:lnTo>
                  <a:lnTo>
                    <a:pt x="1106678" y="847090"/>
                  </a:lnTo>
                  <a:lnTo>
                    <a:pt x="1106678" y="840740"/>
                  </a:lnTo>
                  <a:close/>
                </a:path>
                <a:path w="2068829" h="869950">
                  <a:moveTo>
                    <a:pt x="1120140" y="23622"/>
                  </a:moveTo>
                  <a:lnTo>
                    <a:pt x="1094740" y="23495"/>
                  </a:lnTo>
                  <a:lnTo>
                    <a:pt x="1094740" y="29845"/>
                  </a:lnTo>
                  <a:lnTo>
                    <a:pt x="1120140" y="29972"/>
                  </a:lnTo>
                  <a:lnTo>
                    <a:pt x="1120140" y="23622"/>
                  </a:lnTo>
                  <a:close/>
                </a:path>
                <a:path w="2068829" h="869950">
                  <a:moveTo>
                    <a:pt x="1151128" y="840740"/>
                  </a:moveTo>
                  <a:lnTo>
                    <a:pt x="1125728" y="840740"/>
                  </a:lnTo>
                  <a:lnTo>
                    <a:pt x="1125728" y="847090"/>
                  </a:lnTo>
                  <a:lnTo>
                    <a:pt x="1151128" y="847090"/>
                  </a:lnTo>
                  <a:lnTo>
                    <a:pt x="1151128" y="840740"/>
                  </a:lnTo>
                  <a:close/>
                </a:path>
                <a:path w="2068829" h="869950">
                  <a:moveTo>
                    <a:pt x="1164590" y="23622"/>
                  </a:moveTo>
                  <a:lnTo>
                    <a:pt x="1139190" y="23622"/>
                  </a:lnTo>
                  <a:lnTo>
                    <a:pt x="1139190" y="29972"/>
                  </a:lnTo>
                  <a:lnTo>
                    <a:pt x="1164590" y="29972"/>
                  </a:lnTo>
                  <a:lnTo>
                    <a:pt x="1164590" y="23622"/>
                  </a:lnTo>
                  <a:close/>
                </a:path>
                <a:path w="2068829" h="869950">
                  <a:moveTo>
                    <a:pt x="1195578" y="840740"/>
                  </a:moveTo>
                  <a:lnTo>
                    <a:pt x="1170178" y="840740"/>
                  </a:lnTo>
                  <a:lnTo>
                    <a:pt x="1170178" y="847090"/>
                  </a:lnTo>
                  <a:lnTo>
                    <a:pt x="1195578" y="847090"/>
                  </a:lnTo>
                  <a:lnTo>
                    <a:pt x="1195578" y="840740"/>
                  </a:lnTo>
                  <a:close/>
                </a:path>
                <a:path w="2068829" h="869950">
                  <a:moveTo>
                    <a:pt x="1209040" y="23622"/>
                  </a:moveTo>
                  <a:lnTo>
                    <a:pt x="1183640" y="23622"/>
                  </a:lnTo>
                  <a:lnTo>
                    <a:pt x="1183640" y="29972"/>
                  </a:lnTo>
                  <a:lnTo>
                    <a:pt x="1209040" y="29972"/>
                  </a:lnTo>
                  <a:lnTo>
                    <a:pt x="1209040" y="23622"/>
                  </a:lnTo>
                  <a:close/>
                </a:path>
                <a:path w="2068829" h="869950">
                  <a:moveTo>
                    <a:pt x="1238758" y="843915"/>
                  </a:moveTo>
                  <a:lnTo>
                    <a:pt x="1233322" y="840740"/>
                  </a:lnTo>
                  <a:lnTo>
                    <a:pt x="1194435" y="818007"/>
                  </a:lnTo>
                  <a:lnTo>
                    <a:pt x="1192530" y="818515"/>
                  </a:lnTo>
                  <a:lnTo>
                    <a:pt x="1190752" y="821563"/>
                  </a:lnTo>
                  <a:lnTo>
                    <a:pt x="1191260" y="823468"/>
                  </a:lnTo>
                  <a:lnTo>
                    <a:pt x="1220863" y="840740"/>
                  </a:lnTo>
                  <a:lnTo>
                    <a:pt x="1214628" y="840740"/>
                  </a:lnTo>
                  <a:lnTo>
                    <a:pt x="1214628" y="847090"/>
                  </a:lnTo>
                  <a:lnTo>
                    <a:pt x="1220635" y="847090"/>
                  </a:lnTo>
                  <a:lnTo>
                    <a:pt x="1191260" y="864235"/>
                  </a:lnTo>
                  <a:lnTo>
                    <a:pt x="1190752" y="866140"/>
                  </a:lnTo>
                  <a:lnTo>
                    <a:pt x="1192530" y="869188"/>
                  </a:lnTo>
                  <a:lnTo>
                    <a:pt x="1194435" y="869696"/>
                  </a:lnTo>
                  <a:lnTo>
                    <a:pt x="1233297" y="847090"/>
                  </a:lnTo>
                  <a:lnTo>
                    <a:pt x="1238758" y="843915"/>
                  </a:lnTo>
                  <a:close/>
                </a:path>
                <a:path w="2068829" h="869950">
                  <a:moveTo>
                    <a:pt x="1253490" y="23749"/>
                  </a:moveTo>
                  <a:lnTo>
                    <a:pt x="1228090" y="23749"/>
                  </a:lnTo>
                  <a:lnTo>
                    <a:pt x="1228090" y="30099"/>
                  </a:lnTo>
                  <a:lnTo>
                    <a:pt x="1253490" y="30099"/>
                  </a:lnTo>
                  <a:lnTo>
                    <a:pt x="1253490" y="23749"/>
                  </a:lnTo>
                  <a:close/>
                </a:path>
                <a:path w="2068829" h="869950">
                  <a:moveTo>
                    <a:pt x="1297940" y="23749"/>
                  </a:moveTo>
                  <a:lnTo>
                    <a:pt x="1272540" y="23749"/>
                  </a:lnTo>
                  <a:lnTo>
                    <a:pt x="1272540" y="30099"/>
                  </a:lnTo>
                  <a:lnTo>
                    <a:pt x="1297940" y="30099"/>
                  </a:lnTo>
                  <a:lnTo>
                    <a:pt x="1297940" y="23749"/>
                  </a:lnTo>
                  <a:close/>
                </a:path>
                <a:path w="2068829" h="869950">
                  <a:moveTo>
                    <a:pt x="1342390" y="23749"/>
                  </a:moveTo>
                  <a:lnTo>
                    <a:pt x="1316990" y="23749"/>
                  </a:lnTo>
                  <a:lnTo>
                    <a:pt x="1316990" y="30099"/>
                  </a:lnTo>
                  <a:lnTo>
                    <a:pt x="1342390" y="30099"/>
                  </a:lnTo>
                  <a:lnTo>
                    <a:pt x="1342390" y="23749"/>
                  </a:lnTo>
                  <a:close/>
                </a:path>
                <a:path w="2068829" h="869950">
                  <a:moveTo>
                    <a:pt x="1386840" y="840740"/>
                  </a:moveTo>
                  <a:lnTo>
                    <a:pt x="1361440" y="840740"/>
                  </a:lnTo>
                  <a:lnTo>
                    <a:pt x="1361440" y="847090"/>
                  </a:lnTo>
                  <a:lnTo>
                    <a:pt x="1386840" y="847090"/>
                  </a:lnTo>
                  <a:lnTo>
                    <a:pt x="1386840" y="840740"/>
                  </a:lnTo>
                  <a:close/>
                </a:path>
                <a:path w="2068829" h="869950">
                  <a:moveTo>
                    <a:pt x="1386840" y="23876"/>
                  </a:moveTo>
                  <a:lnTo>
                    <a:pt x="1361440" y="23876"/>
                  </a:lnTo>
                  <a:lnTo>
                    <a:pt x="1361440" y="30226"/>
                  </a:lnTo>
                  <a:lnTo>
                    <a:pt x="1386840" y="30226"/>
                  </a:lnTo>
                  <a:lnTo>
                    <a:pt x="1386840" y="23876"/>
                  </a:lnTo>
                  <a:close/>
                </a:path>
                <a:path w="2068829" h="869950">
                  <a:moveTo>
                    <a:pt x="1431290" y="840740"/>
                  </a:moveTo>
                  <a:lnTo>
                    <a:pt x="1405890" y="840740"/>
                  </a:lnTo>
                  <a:lnTo>
                    <a:pt x="1405890" y="847090"/>
                  </a:lnTo>
                  <a:lnTo>
                    <a:pt x="1431290" y="847090"/>
                  </a:lnTo>
                  <a:lnTo>
                    <a:pt x="1431290" y="840740"/>
                  </a:lnTo>
                  <a:close/>
                </a:path>
                <a:path w="2068829" h="869950">
                  <a:moveTo>
                    <a:pt x="1431290" y="23876"/>
                  </a:moveTo>
                  <a:lnTo>
                    <a:pt x="1405890" y="23876"/>
                  </a:lnTo>
                  <a:lnTo>
                    <a:pt x="1405890" y="30226"/>
                  </a:lnTo>
                  <a:lnTo>
                    <a:pt x="1431290" y="30226"/>
                  </a:lnTo>
                  <a:lnTo>
                    <a:pt x="1431290" y="23876"/>
                  </a:lnTo>
                  <a:close/>
                </a:path>
                <a:path w="2068829" h="869950">
                  <a:moveTo>
                    <a:pt x="1475740" y="840740"/>
                  </a:moveTo>
                  <a:lnTo>
                    <a:pt x="1450340" y="840740"/>
                  </a:lnTo>
                  <a:lnTo>
                    <a:pt x="1450340" y="847090"/>
                  </a:lnTo>
                  <a:lnTo>
                    <a:pt x="1475740" y="847090"/>
                  </a:lnTo>
                  <a:lnTo>
                    <a:pt x="1475740" y="840740"/>
                  </a:lnTo>
                  <a:close/>
                </a:path>
                <a:path w="2068829" h="869950">
                  <a:moveTo>
                    <a:pt x="1475740" y="24003"/>
                  </a:moveTo>
                  <a:lnTo>
                    <a:pt x="1450340" y="23876"/>
                  </a:lnTo>
                  <a:lnTo>
                    <a:pt x="1450340" y="30226"/>
                  </a:lnTo>
                  <a:lnTo>
                    <a:pt x="1475740" y="30353"/>
                  </a:lnTo>
                  <a:lnTo>
                    <a:pt x="1475740" y="24003"/>
                  </a:lnTo>
                  <a:close/>
                </a:path>
                <a:path w="2068829" h="869950">
                  <a:moveTo>
                    <a:pt x="1520190" y="840740"/>
                  </a:moveTo>
                  <a:lnTo>
                    <a:pt x="1494790" y="840740"/>
                  </a:lnTo>
                  <a:lnTo>
                    <a:pt x="1494790" y="847090"/>
                  </a:lnTo>
                  <a:lnTo>
                    <a:pt x="1520190" y="847090"/>
                  </a:lnTo>
                  <a:lnTo>
                    <a:pt x="1520190" y="840740"/>
                  </a:lnTo>
                  <a:close/>
                </a:path>
                <a:path w="2068829" h="869950">
                  <a:moveTo>
                    <a:pt x="1520190" y="24003"/>
                  </a:moveTo>
                  <a:lnTo>
                    <a:pt x="1494790" y="24003"/>
                  </a:lnTo>
                  <a:lnTo>
                    <a:pt x="1494790" y="30353"/>
                  </a:lnTo>
                  <a:lnTo>
                    <a:pt x="1520190" y="30353"/>
                  </a:lnTo>
                  <a:lnTo>
                    <a:pt x="1520190" y="24003"/>
                  </a:lnTo>
                  <a:close/>
                </a:path>
                <a:path w="2068829" h="869950">
                  <a:moveTo>
                    <a:pt x="1564640" y="840740"/>
                  </a:moveTo>
                  <a:lnTo>
                    <a:pt x="1539240" y="840740"/>
                  </a:lnTo>
                  <a:lnTo>
                    <a:pt x="1539240" y="847090"/>
                  </a:lnTo>
                  <a:lnTo>
                    <a:pt x="1564640" y="847090"/>
                  </a:lnTo>
                  <a:lnTo>
                    <a:pt x="1564640" y="840740"/>
                  </a:lnTo>
                  <a:close/>
                </a:path>
                <a:path w="2068829" h="869950">
                  <a:moveTo>
                    <a:pt x="1564640" y="24003"/>
                  </a:moveTo>
                  <a:lnTo>
                    <a:pt x="1539240" y="24003"/>
                  </a:lnTo>
                  <a:lnTo>
                    <a:pt x="1539240" y="30353"/>
                  </a:lnTo>
                  <a:lnTo>
                    <a:pt x="1564640" y="30353"/>
                  </a:lnTo>
                  <a:lnTo>
                    <a:pt x="1564640" y="24003"/>
                  </a:lnTo>
                  <a:close/>
                </a:path>
                <a:path w="2068829" h="869950">
                  <a:moveTo>
                    <a:pt x="1609090" y="840740"/>
                  </a:moveTo>
                  <a:lnTo>
                    <a:pt x="1583690" y="840740"/>
                  </a:lnTo>
                  <a:lnTo>
                    <a:pt x="1583690" y="847090"/>
                  </a:lnTo>
                  <a:lnTo>
                    <a:pt x="1609090" y="847090"/>
                  </a:lnTo>
                  <a:lnTo>
                    <a:pt x="1609090" y="840740"/>
                  </a:lnTo>
                  <a:close/>
                </a:path>
                <a:path w="2068829" h="869950">
                  <a:moveTo>
                    <a:pt x="1609090" y="24130"/>
                  </a:moveTo>
                  <a:lnTo>
                    <a:pt x="1583690" y="24130"/>
                  </a:lnTo>
                  <a:lnTo>
                    <a:pt x="1583690" y="30480"/>
                  </a:lnTo>
                  <a:lnTo>
                    <a:pt x="1609090" y="30480"/>
                  </a:lnTo>
                  <a:lnTo>
                    <a:pt x="1609090" y="24130"/>
                  </a:lnTo>
                  <a:close/>
                </a:path>
                <a:path w="2068829" h="869950">
                  <a:moveTo>
                    <a:pt x="1653540" y="840740"/>
                  </a:moveTo>
                  <a:lnTo>
                    <a:pt x="1628140" y="840740"/>
                  </a:lnTo>
                  <a:lnTo>
                    <a:pt x="1628140" y="847090"/>
                  </a:lnTo>
                  <a:lnTo>
                    <a:pt x="1653540" y="847090"/>
                  </a:lnTo>
                  <a:lnTo>
                    <a:pt x="1653540" y="840740"/>
                  </a:lnTo>
                  <a:close/>
                </a:path>
                <a:path w="2068829" h="869950">
                  <a:moveTo>
                    <a:pt x="1653540" y="24130"/>
                  </a:moveTo>
                  <a:lnTo>
                    <a:pt x="1628140" y="24130"/>
                  </a:lnTo>
                  <a:lnTo>
                    <a:pt x="1628140" y="30480"/>
                  </a:lnTo>
                  <a:lnTo>
                    <a:pt x="1653540" y="30480"/>
                  </a:lnTo>
                  <a:lnTo>
                    <a:pt x="1653540" y="24130"/>
                  </a:lnTo>
                  <a:close/>
                </a:path>
                <a:path w="2068829" h="869950">
                  <a:moveTo>
                    <a:pt x="1697990" y="840740"/>
                  </a:moveTo>
                  <a:lnTo>
                    <a:pt x="1672590" y="840740"/>
                  </a:lnTo>
                  <a:lnTo>
                    <a:pt x="1672590" y="847090"/>
                  </a:lnTo>
                  <a:lnTo>
                    <a:pt x="1697990" y="847090"/>
                  </a:lnTo>
                  <a:lnTo>
                    <a:pt x="1697990" y="840740"/>
                  </a:lnTo>
                  <a:close/>
                </a:path>
                <a:path w="2068829" h="869950">
                  <a:moveTo>
                    <a:pt x="1697990" y="24130"/>
                  </a:moveTo>
                  <a:lnTo>
                    <a:pt x="1672590" y="24130"/>
                  </a:lnTo>
                  <a:lnTo>
                    <a:pt x="1672590" y="30480"/>
                  </a:lnTo>
                  <a:lnTo>
                    <a:pt x="1697990" y="30607"/>
                  </a:lnTo>
                  <a:lnTo>
                    <a:pt x="1697990" y="24130"/>
                  </a:lnTo>
                  <a:close/>
                </a:path>
                <a:path w="2068829" h="869950">
                  <a:moveTo>
                    <a:pt x="1718056" y="816356"/>
                  </a:moveTo>
                  <a:lnTo>
                    <a:pt x="1711706" y="816356"/>
                  </a:lnTo>
                  <a:lnTo>
                    <a:pt x="1711706" y="841756"/>
                  </a:lnTo>
                  <a:lnTo>
                    <a:pt x="1718056" y="841756"/>
                  </a:lnTo>
                  <a:lnTo>
                    <a:pt x="1718056" y="816356"/>
                  </a:lnTo>
                  <a:close/>
                </a:path>
                <a:path w="2068829" h="869950">
                  <a:moveTo>
                    <a:pt x="1718056" y="771906"/>
                  </a:moveTo>
                  <a:lnTo>
                    <a:pt x="1711706" y="771906"/>
                  </a:lnTo>
                  <a:lnTo>
                    <a:pt x="1711706" y="797306"/>
                  </a:lnTo>
                  <a:lnTo>
                    <a:pt x="1718056" y="797306"/>
                  </a:lnTo>
                  <a:lnTo>
                    <a:pt x="1718056" y="771906"/>
                  </a:lnTo>
                  <a:close/>
                </a:path>
                <a:path w="2068829" h="869950">
                  <a:moveTo>
                    <a:pt x="1718056" y="727456"/>
                  </a:moveTo>
                  <a:lnTo>
                    <a:pt x="1711706" y="727456"/>
                  </a:lnTo>
                  <a:lnTo>
                    <a:pt x="1711706" y="752856"/>
                  </a:lnTo>
                  <a:lnTo>
                    <a:pt x="1718056" y="752856"/>
                  </a:lnTo>
                  <a:lnTo>
                    <a:pt x="1718056" y="727456"/>
                  </a:lnTo>
                  <a:close/>
                </a:path>
                <a:path w="2068829" h="869950">
                  <a:moveTo>
                    <a:pt x="1718056" y="683006"/>
                  </a:moveTo>
                  <a:lnTo>
                    <a:pt x="1711706" y="683006"/>
                  </a:lnTo>
                  <a:lnTo>
                    <a:pt x="1711706" y="708406"/>
                  </a:lnTo>
                  <a:lnTo>
                    <a:pt x="1718056" y="708406"/>
                  </a:lnTo>
                  <a:lnTo>
                    <a:pt x="1718056" y="683006"/>
                  </a:lnTo>
                  <a:close/>
                </a:path>
                <a:path w="2068829" h="869950">
                  <a:moveTo>
                    <a:pt x="1718056" y="638556"/>
                  </a:moveTo>
                  <a:lnTo>
                    <a:pt x="1711706" y="638556"/>
                  </a:lnTo>
                  <a:lnTo>
                    <a:pt x="1711706" y="663956"/>
                  </a:lnTo>
                  <a:lnTo>
                    <a:pt x="1718056" y="663956"/>
                  </a:lnTo>
                  <a:lnTo>
                    <a:pt x="1718056" y="638556"/>
                  </a:lnTo>
                  <a:close/>
                </a:path>
                <a:path w="2068829" h="869950">
                  <a:moveTo>
                    <a:pt x="1722628" y="598678"/>
                  </a:moveTo>
                  <a:lnTo>
                    <a:pt x="1713230" y="598678"/>
                  </a:lnTo>
                  <a:lnTo>
                    <a:pt x="1711706" y="600075"/>
                  </a:lnTo>
                  <a:lnTo>
                    <a:pt x="1711706" y="619506"/>
                  </a:lnTo>
                  <a:lnTo>
                    <a:pt x="1718056" y="619506"/>
                  </a:lnTo>
                  <a:lnTo>
                    <a:pt x="1718056" y="605028"/>
                  </a:lnTo>
                  <a:lnTo>
                    <a:pt x="1722628" y="605028"/>
                  </a:lnTo>
                  <a:lnTo>
                    <a:pt x="1722628" y="601853"/>
                  </a:lnTo>
                  <a:lnTo>
                    <a:pt x="1722628" y="598678"/>
                  </a:lnTo>
                  <a:close/>
                </a:path>
                <a:path w="2068829" h="869950">
                  <a:moveTo>
                    <a:pt x="1742440" y="24257"/>
                  </a:moveTo>
                  <a:lnTo>
                    <a:pt x="1717040" y="24257"/>
                  </a:lnTo>
                  <a:lnTo>
                    <a:pt x="1717040" y="30607"/>
                  </a:lnTo>
                  <a:lnTo>
                    <a:pt x="1742440" y="30607"/>
                  </a:lnTo>
                  <a:lnTo>
                    <a:pt x="1742440" y="24257"/>
                  </a:lnTo>
                  <a:close/>
                </a:path>
                <a:path w="2068829" h="869950">
                  <a:moveTo>
                    <a:pt x="1767078" y="598678"/>
                  </a:moveTo>
                  <a:lnTo>
                    <a:pt x="1741678" y="598678"/>
                  </a:lnTo>
                  <a:lnTo>
                    <a:pt x="1741678" y="605028"/>
                  </a:lnTo>
                  <a:lnTo>
                    <a:pt x="1767078" y="605028"/>
                  </a:lnTo>
                  <a:lnTo>
                    <a:pt x="1767078" y="598678"/>
                  </a:lnTo>
                  <a:close/>
                </a:path>
                <a:path w="2068829" h="869950">
                  <a:moveTo>
                    <a:pt x="1811528" y="598678"/>
                  </a:moveTo>
                  <a:lnTo>
                    <a:pt x="1786128" y="598678"/>
                  </a:lnTo>
                  <a:lnTo>
                    <a:pt x="1786128" y="605028"/>
                  </a:lnTo>
                  <a:lnTo>
                    <a:pt x="1811528" y="605028"/>
                  </a:lnTo>
                  <a:lnTo>
                    <a:pt x="1811528" y="598678"/>
                  </a:lnTo>
                  <a:close/>
                </a:path>
                <a:path w="2068829" h="869950">
                  <a:moveTo>
                    <a:pt x="1855978" y="598678"/>
                  </a:moveTo>
                  <a:lnTo>
                    <a:pt x="1830578" y="598678"/>
                  </a:lnTo>
                  <a:lnTo>
                    <a:pt x="1830578" y="605028"/>
                  </a:lnTo>
                  <a:lnTo>
                    <a:pt x="1855978" y="605028"/>
                  </a:lnTo>
                  <a:lnTo>
                    <a:pt x="1855978" y="598678"/>
                  </a:lnTo>
                  <a:close/>
                </a:path>
                <a:path w="2068829" h="869950">
                  <a:moveTo>
                    <a:pt x="1900428" y="598678"/>
                  </a:moveTo>
                  <a:lnTo>
                    <a:pt x="1875028" y="598678"/>
                  </a:lnTo>
                  <a:lnTo>
                    <a:pt x="1875028" y="605028"/>
                  </a:lnTo>
                  <a:lnTo>
                    <a:pt x="1900428" y="605028"/>
                  </a:lnTo>
                  <a:lnTo>
                    <a:pt x="1900428" y="598678"/>
                  </a:lnTo>
                  <a:close/>
                </a:path>
                <a:path w="2068829" h="869950">
                  <a:moveTo>
                    <a:pt x="1944878" y="598678"/>
                  </a:moveTo>
                  <a:lnTo>
                    <a:pt x="1919478" y="598678"/>
                  </a:lnTo>
                  <a:lnTo>
                    <a:pt x="1919478" y="605028"/>
                  </a:lnTo>
                  <a:lnTo>
                    <a:pt x="1944878" y="605028"/>
                  </a:lnTo>
                  <a:lnTo>
                    <a:pt x="1944878" y="598678"/>
                  </a:lnTo>
                  <a:close/>
                </a:path>
                <a:path w="2068829" h="869950">
                  <a:moveTo>
                    <a:pt x="1989328" y="598678"/>
                  </a:moveTo>
                  <a:lnTo>
                    <a:pt x="1963928" y="598678"/>
                  </a:lnTo>
                  <a:lnTo>
                    <a:pt x="1963928" y="605028"/>
                  </a:lnTo>
                  <a:lnTo>
                    <a:pt x="1989328" y="605028"/>
                  </a:lnTo>
                  <a:lnTo>
                    <a:pt x="1989328" y="598678"/>
                  </a:lnTo>
                  <a:close/>
                </a:path>
                <a:path w="2068829" h="869950">
                  <a:moveTo>
                    <a:pt x="2033778" y="598678"/>
                  </a:moveTo>
                  <a:lnTo>
                    <a:pt x="2008378" y="598678"/>
                  </a:lnTo>
                  <a:lnTo>
                    <a:pt x="2008378" y="605028"/>
                  </a:lnTo>
                  <a:lnTo>
                    <a:pt x="2033778" y="605028"/>
                  </a:lnTo>
                  <a:lnTo>
                    <a:pt x="2033778" y="598678"/>
                  </a:lnTo>
                  <a:close/>
                </a:path>
                <a:path w="2068829" h="869950">
                  <a:moveTo>
                    <a:pt x="2068449" y="601853"/>
                  </a:moveTo>
                  <a:lnTo>
                    <a:pt x="2063013" y="598678"/>
                  </a:lnTo>
                  <a:lnTo>
                    <a:pt x="2024126" y="575945"/>
                  </a:lnTo>
                  <a:lnTo>
                    <a:pt x="2022221" y="576453"/>
                  </a:lnTo>
                  <a:lnTo>
                    <a:pt x="2020443" y="579501"/>
                  </a:lnTo>
                  <a:lnTo>
                    <a:pt x="2020951" y="581533"/>
                  </a:lnTo>
                  <a:lnTo>
                    <a:pt x="2052828" y="600138"/>
                  </a:lnTo>
                  <a:lnTo>
                    <a:pt x="2052828" y="603580"/>
                  </a:lnTo>
                  <a:lnTo>
                    <a:pt x="2020951" y="622173"/>
                  </a:lnTo>
                  <a:lnTo>
                    <a:pt x="2020443" y="624205"/>
                  </a:lnTo>
                  <a:lnTo>
                    <a:pt x="2022221" y="627253"/>
                  </a:lnTo>
                  <a:lnTo>
                    <a:pt x="2024126" y="627761"/>
                  </a:lnTo>
                  <a:lnTo>
                    <a:pt x="2063013" y="605028"/>
                  </a:lnTo>
                  <a:lnTo>
                    <a:pt x="2068449" y="6018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9">
            <a:extLst>
              <a:ext uri="{FF2B5EF4-FFF2-40B4-BE49-F238E27FC236}">
                <a16:creationId xmlns:a16="http://schemas.microsoft.com/office/drawing/2014/main" id="{F8261798-637F-0243-3D6A-C49D85C80614}"/>
              </a:ext>
            </a:extLst>
          </p:cNvPr>
          <p:cNvSpPr txBox="1"/>
          <p:nvPr/>
        </p:nvSpPr>
        <p:spPr>
          <a:xfrm>
            <a:off x="8406891" y="1593742"/>
            <a:ext cx="882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Memory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Mapped  </a:t>
            </a:r>
            <a:r>
              <a:rPr sz="900" dirty="0">
                <a:latin typeface="Arial"/>
                <a:cs typeface="Arial"/>
              </a:rPr>
              <a:t>Registers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90">
            <a:extLst>
              <a:ext uri="{FF2B5EF4-FFF2-40B4-BE49-F238E27FC236}">
                <a16:creationId xmlns:a16="http://schemas.microsoft.com/office/drawing/2014/main" id="{A53817B4-0AE0-BCC5-FC97-ADF415F6871E}"/>
              </a:ext>
            </a:extLst>
          </p:cNvPr>
          <p:cNvSpPr txBox="1"/>
          <p:nvPr/>
        </p:nvSpPr>
        <p:spPr>
          <a:xfrm>
            <a:off x="8488807" y="2129046"/>
            <a:ext cx="34226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25" dirty="0">
                <a:solidFill>
                  <a:srgbClr val="003B70"/>
                </a:solidFill>
                <a:latin typeface="Arial"/>
                <a:cs typeface="Arial"/>
              </a:rPr>
              <a:t>To</a:t>
            </a:r>
            <a:r>
              <a:rPr sz="700" spc="-5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700" spc="15" dirty="0">
                <a:solidFill>
                  <a:srgbClr val="003B70"/>
                </a:solidFill>
                <a:latin typeface="Arial"/>
                <a:cs typeface="Arial"/>
              </a:rPr>
              <a:t>Host</a:t>
            </a:r>
            <a:endParaRPr sz="700">
              <a:latin typeface="Arial"/>
              <a:cs typeface="Arial"/>
            </a:endParaRPr>
          </a:p>
        </p:txBody>
      </p:sp>
      <p:sp>
        <p:nvSpPr>
          <p:cNvPr id="90" name="object 3">
            <a:extLst>
              <a:ext uri="{FF2B5EF4-FFF2-40B4-BE49-F238E27FC236}">
                <a16:creationId xmlns:a16="http://schemas.microsoft.com/office/drawing/2014/main" id="{BB535FE4-52D1-741A-F2F7-C019F983A769}"/>
              </a:ext>
            </a:extLst>
          </p:cNvPr>
          <p:cNvSpPr txBox="1"/>
          <p:nvPr/>
        </p:nvSpPr>
        <p:spPr>
          <a:xfrm>
            <a:off x="1055076" y="4183513"/>
            <a:ext cx="2989385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5" dirty="0">
                <a:solidFill>
                  <a:srgbClr val="003B70"/>
                </a:solidFill>
                <a:latin typeface="Arial"/>
                <a:cs typeface="Arial"/>
              </a:rPr>
              <a:t>Collecting Profiling</a:t>
            </a:r>
            <a:r>
              <a:rPr sz="2000" spc="-5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03B70"/>
                </a:solidFill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1" name="object 4">
            <a:extLst>
              <a:ext uri="{FF2B5EF4-FFF2-40B4-BE49-F238E27FC236}">
                <a16:creationId xmlns:a16="http://schemas.microsoft.com/office/drawing/2014/main" id="{19E702A5-2988-E539-3006-25A6AE1CFAF8}"/>
              </a:ext>
            </a:extLst>
          </p:cNvPr>
          <p:cNvSpPr txBox="1"/>
          <p:nvPr/>
        </p:nvSpPr>
        <p:spPr>
          <a:xfrm>
            <a:off x="1143607" y="4552577"/>
            <a:ext cx="579567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63830" algn="l"/>
              </a:tabLst>
            </a:pPr>
            <a:r>
              <a:rPr sz="1400" spc="-5" dirty="0">
                <a:solidFill>
                  <a:srgbClr val="003B70"/>
                </a:solidFill>
                <a:latin typeface="Arial"/>
                <a:cs typeface="Arial"/>
              </a:rPr>
              <a:t>Run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003B70"/>
                </a:solidFill>
                <a:latin typeface="Arial"/>
                <a:cs typeface="Arial"/>
              </a:rPr>
              <a:t>executable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that </a:t>
            </a:r>
            <a:r>
              <a:rPr sz="1400" spc="-5" dirty="0">
                <a:solidFill>
                  <a:srgbClr val="003B70"/>
                </a:solidFill>
                <a:latin typeface="Arial"/>
                <a:cs typeface="Arial"/>
              </a:rPr>
              <a:t>integrates the kernel with the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profiler</a:t>
            </a:r>
            <a:r>
              <a:rPr sz="1400" spc="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B70"/>
                </a:solidFill>
                <a:latin typeface="Arial"/>
                <a:cs typeface="Arial"/>
              </a:rPr>
              <a:t>using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2" name="object 5">
            <a:extLst>
              <a:ext uri="{FF2B5EF4-FFF2-40B4-BE49-F238E27FC236}">
                <a16:creationId xmlns:a16="http://schemas.microsoft.com/office/drawing/2014/main" id="{653F46F8-EDBE-63D4-2ECF-F09FBCAB7D7A}"/>
              </a:ext>
            </a:extLst>
          </p:cNvPr>
          <p:cNvSpPr txBox="1"/>
          <p:nvPr/>
        </p:nvSpPr>
        <p:spPr>
          <a:xfrm>
            <a:off x="1143608" y="5303080"/>
            <a:ext cx="4690110" cy="680956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163830" algn="l"/>
              </a:tabLst>
            </a:pP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A profile.json file </a:t>
            </a:r>
            <a:r>
              <a:rPr sz="1400" spc="-10" dirty="0">
                <a:solidFill>
                  <a:srgbClr val="003B70"/>
                </a:solidFill>
                <a:latin typeface="Arial"/>
                <a:cs typeface="Arial"/>
              </a:rPr>
              <a:t>will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be</a:t>
            </a:r>
            <a:r>
              <a:rPr sz="1400" spc="-8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produced</a:t>
            </a:r>
            <a:endParaRPr sz="14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Import the profile.json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file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B70"/>
                </a:solidFill>
                <a:latin typeface="Arial"/>
                <a:cs typeface="Arial"/>
              </a:rPr>
              <a:t>into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the Intel® Vtune™</a:t>
            </a:r>
            <a:r>
              <a:rPr sz="1400" spc="-14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Profiler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3" name="object 6">
            <a:extLst>
              <a:ext uri="{FF2B5EF4-FFF2-40B4-BE49-F238E27FC236}">
                <a16:creationId xmlns:a16="http://schemas.microsoft.com/office/drawing/2014/main" id="{8BB4C90C-AFB3-93F9-419B-DF2D24A8B391}"/>
              </a:ext>
            </a:extLst>
          </p:cNvPr>
          <p:cNvSpPr txBox="1"/>
          <p:nvPr/>
        </p:nvSpPr>
        <p:spPr>
          <a:xfrm>
            <a:off x="1155699" y="4974345"/>
            <a:ext cx="5438140" cy="297180"/>
          </a:xfrm>
          <a:prstGeom prst="rect">
            <a:avLst/>
          </a:prstGeom>
          <a:solidFill>
            <a:srgbClr val="DFE2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onsolas"/>
                <a:cs typeface="Consolas"/>
              </a:rPr>
              <a:t>aocl profile -s &lt;path/to/source&gt;.source</a:t>
            </a:r>
            <a:r>
              <a:rPr sz="1200" spc="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/path/to/host-executable</a:t>
            </a:r>
            <a:endParaRPr sz="12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582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">
            <a:extLst>
              <a:ext uri="{FF2B5EF4-FFF2-40B4-BE49-F238E27FC236}">
                <a16:creationId xmlns:a16="http://schemas.microsoft.com/office/drawing/2014/main" id="{635F777F-379E-4538-A6C4-5A1AD0DE3E88}"/>
              </a:ext>
            </a:extLst>
          </p:cNvPr>
          <p:cNvSpPr txBox="1">
            <a:spLocks noGrp="1"/>
          </p:cNvSpPr>
          <p:nvPr/>
        </p:nvSpPr>
        <p:spPr>
          <a:xfrm>
            <a:off x="838200" y="2430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b="1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dirty="0"/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474050CA-3773-4358-A0EC-970769400BB0}"/>
              </a:ext>
            </a:extLst>
          </p:cNvPr>
          <p:cNvSpPr txBox="1">
            <a:spLocks noGrp="1"/>
          </p:cNvSpPr>
          <p:nvPr/>
        </p:nvSpPr>
        <p:spPr>
          <a:xfrm>
            <a:off x="933450" y="1652465"/>
            <a:ext cx="11163300" cy="513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FPGA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Flow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for FPGA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optimization</a:t>
            </a:r>
            <a:endParaRPr lang="en-US" sz="20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Optimization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techniques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lang="en-US" sz="3200" dirty="0">
              <a:solidFill>
                <a:srgbClr val="0F4AF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lang="en-US" sz="3200" dirty="0">
              <a:solidFill>
                <a:srgbClr val="0F4AF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dirty="0"/>
          </a:p>
        </p:txBody>
      </p:sp>
      <p:sp>
        <p:nvSpPr>
          <p:cNvPr id="6" name="Google Shape;101;p2">
            <a:extLst>
              <a:ext uri="{FF2B5EF4-FFF2-40B4-BE49-F238E27FC236}">
                <a16:creationId xmlns:a16="http://schemas.microsoft.com/office/drawing/2014/main" id="{6D00DA4A-0C36-4124-8474-329CAEF91896}"/>
              </a:ext>
            </a:extLst>
          </p:cNvPr>
          <p:cNvSpPr txBox="1">
            <a:spLocks noGrp="1"/>
          </p:cNvSpPr>
          <p:nvPr/>
        </p:nvSpPr>
        <p:spPr>
          <a:xfrm>
            <a:off x="8610600" y="62420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cxnSp>
        <p:nvCxnSpPr>
          <p:cNvPr id="7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86556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-15" dirty="0">
                <a:solidFill>
                  <a:srgbClr val="003B70"/>
                </a:solidFill>
                <a:latin typeface="Arial"/>
                <a:cs typeface="Arial"/>
              </a:rPr>
              <a:t>Types </a:t>
            </a: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of Kernels</a:t>
            </a:r>
            <a:r>
              <a:rPr lang="en-US" sz="3600" spc="-9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spc="5" dirty="0">
                <a:solidFill>
                  <a:srgbClr val="003B70"/>
                </a:solidFill>
                <a:latin typeface="Arial"/>
                <a:cs typeface="Arial"/>
              </a:rPr>
              <a:t>(Review)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object 12">
            <a:extLst>
              <a:ext uri="{FF2B5EF4-FFF2-40B4-BE49-F238E27FC236}">
                <a16:creationId xmlns:a16="http://schemas.microsoft.com/office/drawing/2014/main" id="{71754F9A-C853-CBC6-CB4F-64EC41823F0B}"/>
              </a:ext>
            </a:extLst>
          </p:cNvPr>
          <p:cNvSpPr txBox="1"/>
          <p:nvPr/>
        </p:nvSpPr>
        <p:spPr>
          <a:xfrm>
            <a:off x="955821" y="845805"/>
            <a:ext cx="7320671" cy="274947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There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are </a:t>
            </a:r>
            <a:r>
              <a:rPr spc="-10" dirty="0">
                <a:solidFill>
                  <a:srgbClr val="003B70"/>
                </a:solidFill>
                <a:latin typeface="Arial"/>
                <a:cs typeface="Arial"/>
              </a:rPr>
              <a:t>two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types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of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kernels in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Data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Parallel</a:t>
            </a:r>
            <a:r>
              <a:rPr spc="-1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C++</a:t>
            </a:r>
            <a:endParaRPr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0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Single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work-item</a:t>
            </a:r>
            <a:endParaRPr sz="14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5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NDRange</a:t>
            </a:r>
            <a:endParaRPr sz="14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For FPGAs, the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compiler </a:t>
            </a:r>
            <a:r>
              <a:rPr spc="-10" dirty="0">
                <a:solidFill>
                  <a:srgbClr val="003B70"/>
                </a:solidFill>
                <a:latin typeface="Arial"/>
                <a:cs typeface="Arial"/>
              </a:rPr>
              <a:t>will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automatically detect the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kind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of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kernel</a:t>
            </a:r>
            <a:r>
              <a:rPr spc="-6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input</a:t>
            </a: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Loop analysis </a:t>
            </a:r>
            <a:r>
              <a:rPr spc="-10" dirty="0">
                <a:solidFill>
                  <a:srgbClr val="003B70"/>
                </a:solidFill>
                <a:latin typeface="Arial"/>
                <a:cs typeface="Arial"/>
              </a:rPr>
              <a:t>will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only be done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for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single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work-item</a:t>
            </a:r>
            <a:r>
              <a:rPr spc="4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kernels</a:t>
            </a: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790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Most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loop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optimizations </a:t>
            </a:r>
            <a:r>
              <a:rPr spc="-10" dirty="0">
                <a:solidFill>
                  <a:srgbClr val="003B70"/>
                </a:solidFill>
                <a:latin typeface="Arial"/>
                <a:cs typeface="Arial"/>
              </a:rPr>
              <a:t>will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only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apply to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single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work-item</a:t>
            </a:r>
            <a:r>
              <a:rPr spc="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kernels</a:t>
            </a: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Most optimized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FPGA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kernels are single work-item</a:t>
            </a:r>
            <a:r>
              <a:rPr spc="-4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kernels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48C1540-D0B8-4212-AE6B-5646F5931B96}"/>
              </a:ext>
            </a:extLst>
          </p:cNvPr>
          <p:cNvSpPr txBox="1"/>
          <p:nvPr/>
        </p:nvSpPr>
        <p:spPr>
          <a:xfrm>
            <a:off x="1117661" y="4384508"/>
            <a:ext cx="5881016" cy="22684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75565" indent="-151130">
              <a:lnSpc>
                <a:spcPct val="101899"/>
              </a:lnSpc>
              <a:spcBef>
                <a:spcPts val="95"/>
              </a:spcBef>
              <a:buFont typeface="Wingdings"/>
              <a:buChar char=""/>
              <a:tabLst>
                <a:tab pos="163830" algn="l"/>
              </a:tabLst>
            </a:pP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Single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work </a:t>
            </a: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items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kernels </a:t>
            </a: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are 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kernels </a:t>
            </a: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that contain no reference  to the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work </a:t>
            </a: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item</a:t>
            </a:r>
            <a:r>
              <a:rPr spc="-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ID.</a:t>
            </a:r>
            <a:endParaRPr dirty="0">
              <a:latin typeface="Arial"/>
              <a:cs typeface="Arial"/>
            </a:endParaRPr>
          </a:p>
          <a:p>
            <a:pPr marL="163195" marR="132080" indent="-151130">
              <a:lnSpc>
                <a:spcPct val="101400"/>
              </a:lnSpc>
              <a:spcBef>
                <a:spcPts val="795"/>
              </a:spcBef>
              <a:buFont typeface="Wingdings"/>
              <a:buChar char=""/>
              <a:tabLst>
                <a:tab pos="163830" algn="l"/>
              </a:tabLst>
            </a:pP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Usually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launched </a:t>
            </a: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with the group 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handler </a:t>
            </a: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member function  single_task().</a:t>
            </a:r>
            <a:endParaRPr dirty="0">
              <a:latin typeface="Arial"/>
              <a:cs typeface="Arial"/>
            </a:endParaRPr>
          </a:p>
          <a:p>
            <a:pPr marL="163195" marR="5080" indent="-151130">
              <a:lnSpc>
                <a:spcPct val="101400"/>
              </a:lnSpc>
              <a:spcBef>
                <a:spcPts val="815"/>
              </a:spcBef>
              <a:buFont typeface="Wingdings"/>
              <a:buChar char=""/>
              <a:tabLst>
                <a:tab pos="163830" algn="l"/>
              </a:tabLst>
            </a:pPr>
            <a:r>
              <a:rPr spc="-15" dirty="0">
                <a:solidFill>
                  <a:srgbClr val="003B70"/>
                </a:solidFill>
                <a:latin typeface="Arial"/>
                <a:cs typeface="Arial"/>
              </a:rPr>
              <a:t>Or,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launched </a:t>
            </a: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with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other </a:t>
            </a: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functions 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and </a:t>
            </a: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given a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work-group/NDRange  </a:t>
            </a: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size of</a:t>
            </a:r>
            <a:r>
              <a:rPr spc="-1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1.</a:t>
            </a:r>
            <a:endParaRPr dirty="0">
              <a:latin typeface="Arial"/>
              <a:cs typeface="Arial"/>
            </a:endParaRPr>
          </a:p>
          <a:p>
            <a:pPr marL="163195" marR="177800" indent="-151130">
              <a:lnSpc>
                <a:spcPct val="101899"/>
              </a:lnSpc>
              <a:spcBef>
                <a:spcPts val="790"/>
              </a:spcBef>
              <a:buFont typeface="Wingdings"/>
              <a:buChar char=""/>
              <a:tabLst>
                <a:tab pos="163830" algn="l"/>
              </a:tabLst>
            </a:pP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Almost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always </a:t>
            </a:r>
            <a:r>
              <a:rPr spc="5" dirty="0">
                <a:solidFill>
                  <a:srgbClr val="003B70"/>
                </a:solidFill>
                <a:latin typeface="Arial"/>
                <a:cs typeface="Arial"/>
              </a:rPr>
              <a:t>contain an outer 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loop.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A6840E5-1240-50F3-81D2-FE774C9B54B8}"/>
              </a:ext>
            </a:extLst>
          </p:cNvPr>
          <p:cNvSpPr txBox="1"/>
          <p:nvPr/>
        </p:nvSpPr>
        <p:spPr>
          <a:xfrm>
            <a:off x="1117661" y="3985923"/>
            <a:ext cx="4157724" cy="3000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solidFill>
                  <a:srgbClr val="003B70"/>
                </a:solidFill>
                <a:latin typeface="Arial"/>
                <a:cs typeface="Arial"/>
              </a:rPr>
              <a:t>Single </a:t>
            </a:r>
            <a:r>
              <a:rPr sz="1850" b="1" spc="5" dirty="0">
                <a:solidFill>
                  <a:srgbClr val="003B70"/>
                </a:solidFill>
                <a:latin typeface="Arial"/>
                <a:cs typeface="Arial"/>
              </a:rPr>
              <a:t>Work-Item</a:t>
            </a:r>
            <a:r>
              <a:rPr sz="1850" b="1" spc="-13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b="1" spc="10" dirty="0">
                <a:solidFill>
                  <a:srgbClr val="003B70"/>
                </a:solidFill>
                <a:latin typeface="Arial"/>
                <a:cs typeface="Arial"/>
              </a:rPr>
              <a:t>Kernels</a:t>
            </a:r>
            <a:endParaRPr sz="1850" b="1" dirty="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3E88255-CED8-11C5-AA1B-C72FAF40D0F5}"/>
              </a:ext>
            </a:extLst>
          </p:cNvPr>
          <p:cNvSpPr txBox="1"/>
          <p:nvPr/>
        </p:nvSpPr>
        <p:spPr>
          <a:xfrm>
            <a:off x="7664899" y="4286005"/>
            <a:ext cx="3030220" cy="1971039"/>
          </a:xfrm>
          <a:prstGeom prst="rect">
            <a:avLst/>
          </a:prstGeom>
          <a:solidFill>
            <a:srgbClr val="DFE2E4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just">
              <a:lnSpc>
                <a:spcPts val="925"/>
              </a:lnSpc>
            </a:pPr>
            <a:r>
              <a:rPr sz="800" spc="-5" dirty="0">
                <a:latin typeface="Consolas"/>
                <a:cs typeface="Consolas"/>
              </a:rPr>
              <a:t>…//application</a:t>
            </a:r>
            <a:r>
              <a:rPr sz="800" spc="-15" dirty="0"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scope</a:t>
            </a:r>
            <a:endParaRPr sz="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Consolas"/>
              <a:cs typeface="Consolas"/>
            </a:endParaRPr>
          </a:p>
          <a:p>
            <a:pPr marL="1270" algn="just">
              <a:lnSpc>
                <a:spcPct val="100000"/>
              </a:lnSpc>
            </a:pPr>
            <a:r>
              <a:rPr sz="800" spc="-5" dirty="0">
                <a:latin typeface="Consolas"/>
                <a:cs typeface="Consolas"/>
              </a:rPr>
              <a:t>queue.submit([&amp;](handler &amp;cgh)</a:t>
            </a:r>
            <a:r>
              <a:rPr sz="800" spc="-2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{</a:t>
            </a:r>
          </a:p>
          <a:p>
            <a:pPr marL="112395" marR="17780" algn="just">
              <a:lnSpc>
                <a:spcPct val="100000"/>
              </a:lnSpc>
            </a:pPr>
            <a:r>
              <a:rPr sz="800" spc="-5" dirty="0">
                <a:latin typeface="Consolas"/>
                <a:cs typeface="Consolas"/>
              </a:rPr>
              <a:t>auto </a:t>
            </a:r>
            <a:r>
              <a:rPr sz="800" dirty="0">
                <a:latin typeface="Consolas"/>
                <a:cs typeface="Consolas"/>
              </a:rPr>
              <a:t>A = </a:t>
            </a:r>
            <a:r>
              <a:rPr sz="800" spc="-5" dirty="0">
                <a:latin typeface="Consolas"/>
                <a:cs typeface="Consolas"/>
              </a:rPr>
              <a:t>A_buf.get_access&lt;access::mode::read&gt;(cgh);  auto </a:t>
            </a:r>
            <a:r>
              <a:rPr sz="800" dirty="0">
                <a:latin typeface="Consolas"/>
                <a:cs typeface="Consolas"/>
              </a:rPr>
              <a:t>B = </a:t>
            </a:r>
            <a:r>
              <a:rPr sz="800" spc="-5" dirty="0">
                <a:latin typeface="Consolas"/>
                <a:cs typeface="Consolas"/>
              </a:rPr>
              <a:t>B_buf.get_access&lt;access::mode::read&gt;(cgh);  auto </a:t>
            </a:r>
            <a:r>
              <a:rPr sz="800" dirty="0">
                <a:latin typeface="Consolas"/>
                <a:cs typeface="Consolas"/>
              </a:rPr>
              <a:t>C =</a:t>
            </a:r>
            <a:r>
              <a:rPr sz="800" spc="-55" dirty="0"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C_buf.get_access&lt;access::mode::write&gt;(cgh);</a:t>
            </a:r>
            <a:endParaRPr sz="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Consolas"/>
              <a:cs typeface="Consolas"/>
            </a:endParaRPr>
          </a:p>
          <a:p>
            <a:pPr marL="223520" marR="795020" indent="-111760">
              <a:lnSpc>
                <a:spcPct val="100000"/>
              </a:lnSpc>
            </a:pPr>
            <a:r>
              <a:rPr sz="800" spc="-5" dirty="0">
                <a:latin typeface="Consolas"/>
                <a:cs typeface="Consolas"/>
              </a:rPr>
              <a:t>cgh.single_task&lt;class swi_add&gt;([=]() </a:t>
            </a:r>
            <a:r>
              <a:rPr sz="800" dirty="0">
                <a:latin typeface="Consolas"/>
                <a:cs typeface="Consolas"/>
              </a:rPr>
              <a:t>{  </a:t>
            </a:r>
            <a:r>
              <a:rPr sz="800" spc="-5" dirty="0">
                <a:latin typeface="Consolas"/>
                <a:cs typeface="Consolas"/>
              </a:rPr>
              <a:t>for (unsigned </a:t>
            </a:r>
            <a:r>
              <a:rPr sz="800" dirty="0">
                <a:latin typeface="Consolas"/>
                <a:cs typeface="Consolas"/>
              </a:rPr>
              <a:t>i = </a:t>
            </a:r>
            <a:r>
              <a:rPr sz="800" spc="-5" dirty="0">
                <a:latin typeface="Consolas"/>
                <a:cs typeface="Consolas"/>
              </a:rPr>
              <a:t>0; </a:t>
            </a:r>
            <a:r>
              <a:rPr sz="800" dirty="0">
                <a:latin typeface="Consolas"/>
                <a:cs typeface="Consolas"/>
              </a:rPr>
              <a:t>i &lt; </a:t>
            </a:r>
            <a:r>
              <a:rPr sz="800" spc="-5" dirty="0">
                <a:latin typeface="Consolas"/>
                <a:cs typeface="Consolas"/>
              </a:rPr>
              <a:t>128; i++)</a:t>
            </a:r>
            <a:r>
              <a:rPr sz="800" spc="-10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{</a:t>
            </a:r>
          </a:p>
          <a:p>
            <a:pPr marL="334645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latin typeface="Consolas"/>
                <a:cs typeface="Consolas"/>
              </a:rPr>
              <a:t>c[i] </a:t>
            </a:r>
            <a:r>
              <a:rPr sz="800" dirty="0">
                <a:latin typeface="Consolas"/>
                <a:cs typeface="Consolas"/>
              </a:rPr>
              <a:t>= </a:t>
            </a:r>
            <a:r>
              <a:rPr sz="800" spc="-5" dirty="0">
                <a:latin typeface="Consolas"/>
                <a:cs typeface="Consolas"/>
              </a:rPr>
              <a:t>a[i] </a:t>
            </a:r>
            <a:r>
              <a:rPr sz="800" dirty="0">
                <a:latin typeface="Consolas"/>
                <a:cs typeface="Consolas"/>
              </a:rPr>
              <a:t>+</a:t>
            </a:r>
            <a:r>
              <a:rPr sz="800" spc="-50" dirty="0"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b[i];</a:t>
            </a:r>
            <a:endParaRPr sz="800" dirty="0">
              <a:latin typeface="Consolas"/>
              <a:cs typeface="Consolas"/>
            </a:endParaRPr>
          </a:p>
          <a:p>
            <a:pPr marL="223520">
              <a:lnSpc>
                <a:spcPct val="100000"/>
              </a:lnSpc>
            </a:pPr>
            <a:r>
              <a:rPr sz="800" dirty="0">
                <a:latin typeface="Consolas"/>
                <a:cs typeface="Consolas"/>
              </a:rPr>
              <a:t>}</a:t>
            </a:r>
          </a:p>
          <a:p>
            <a:pPr marL="168910">
              <a:lnSpc>
                <a:spcPct val="100000"/>
              </a:lnSpc>
            </a:pPr>
            <a:r>
              <a:rPr sz="800" spc="-5" dirty="0">
                <a:latin typeface="Consolas"/>
                <a:cs typeface="Consolas"/>
              </a:rPr>
              <a:t>});</a:t>
            </a:r>
            <a:endParaRPr sz="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Consolas"/>
              <a:cs typeface="Consolas"/>
            </a:endParaRPr>
          </a:p>
          <a:p>
            <a:pPr marL="1270">
              <a:lnSpc>
                <a:spcPct val="100000"/>
              </a:lnSpc>
            </a:pPr>
            <a:r>
              <a:rPr sz="800" spc="-5" dirty="0">
                <a:latin typeface="Consolas"/>
                <a:cs typeface="Consolas"/>
              </a:rPr>
              <a:t>});</a:t>
            </a:r>
            <a:endParaRPr sz="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Consolas"/>
              <a:cs typeface="Consolas"/>
            </a:endParaRPr>
          </a:p>
          <a:p>
            <a:pPr marL="1270">
              <a:lnSpc>
                <a:spcPct val="100000"/>
              </a:lnSpc>
            </a:pPr>
            <a:r>
              <a:rPr sz="800" spc="-5" dirty="0">
                <a:latin typeface="Consolas"/>
                <a:cs typeface="Consolas"/>
              </a:rPr>
              <a:t>…//application</a:t>
            </a:r>
            <a:r>
              <a:rPr sz="800" spc="-15" dirty="0"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scope</a:t>
            </a:r>
            <a:endParaRPr sz="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02305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5" dirty="0">
                <a:solidFill>
                  <a:srgbClr val="003B70"/>
                </a:solidFill>
                <a:latin typeface="Arial"/>
                <a:cs typeface="Arial"/>
              </a:rPr>
              <a:t>Understanding Initiation</a:t>
            </a:r>
            <a:r>
              <a:rPr lang="en-US" sz="3600" spc="-6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spc="5" dirty="0">
                <a:solidFill>
                  <a:srgbClr val="003B70"/>
                </a:solidFill>
                <a:latin typeface="Arial"/>
                <a:cs typeface="Arial"/>
              </a:rPr>
              <a:t>Interval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object 21">
            <a:extLst>
              <a:ext uri="{FF2B5EF4-FFF2-40B4-BE49-F238E27FC236}">
                <a16:creationId xmlns:a16="http://schemas.microsoft.com/office/drawing/2014/main" id="{618A69D1-D510-5B9D-9E91-117D167884A0}"/>
              </a:ext>
            </a:extLst>
          </p:cNvPr>
          <p:cNvSpPr txBox="1"/>
          <p:nvPr/>
        </p:nvSpPr>
        <p:spPr>
          <a:xfrm>
            <a:off x="1327272" y="1094079"/>
            <a:ext cx="4883028" cy="1727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289560" indent="-1511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dpcpp </a:t>
            </a:r>
            <a:r>
              <a:rPr spc="-10" dirty="0">
                <a:solidFill>
                  <a:srgbClr val="003B70"/>
                </a:solidFill>
                <a:latin typeface="Arial"/>
                <a:cs typeface="Arial"/>
              </a:rPr>
              <a:t>will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infer </a:t>
            </a:r>
            <a:r>
              <a:rPr spc="-5" dirty="0">
                <a:solidFill>
                  <a:srgbClr val="00AF50"/>
                </a:solidFill>
                <a:latin typeface="Arial"/>
                <a:cs typeface="Arial"/>
              </a:rPr>
              <a:t>pipelined parallel 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execution across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loop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 iterations</a:t>
            </a:r>
            <a:endParaRPr dirty="0">
              <a:latin typeface="Arial"/>
              <a:cs typeface="Arial"/>
            </a:endParaRPr>
          </a:p>
          <a:p>
            <a:pPr marL="393700" marR="12065" indent="-152400">
              <a:lnSpc>
                <a:spcPct val="101899"/>
              </a:lnSpc>
              <a:spcBef>
                <a:spcPts val="545"/>
              </a:spcBef>
            </a:pPr>
            <a:r>
              <a:rPr sz="1400" spc="10" dirty="0">
                <a:solidFill>
                  <a:srgbClr val="003B70"/>
                </a:solidFill>
                <a:latin typeface="Calibri"/>
                <a:cs typeface="Calibri"/>
              </a:rPr>
              <a:t>–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Different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stages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of pipeline will ideally 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contain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different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loop</a:t>
            </a:r>
            <a:r>
              <a:rPr sz="1400" spc="-4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iterations</a:t>
            </a:r>
            <a:endParaRPr sz="14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Best case is that a new piece of</a:t>
            </a:r>
            <a:r>
              <a:rPr spc="-1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data</a:t>
            </a:r>
            <a:endParaRPr dirty="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enters the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pipeline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each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clock</a:t>
            </a:r>
            <a:r>
              <a:rPr spc="-6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cycle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1D1364C-DED5-DB42-50DD-D3A6B8A28CAA}"/>
              </a:ext>
            </a:extLst>
          </p:cNvPr>
          <p:cNvGrpSpPr/>
          <p:nvPr/>
        </p:nvGrpSpPr>
        <p:grpSpPr>
          <a:xfrm>
            <a:off x="7010850" y="1216953"/>
            <a:ext cx="2530855" cy="2516505"/>
            <a:chOff x="3751834" y="1510030"/>
            <a:chExt cx="2530855" cy="2516505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7E9CE16C-5173-CF18-B9DF-A2AD11E2B519}"/>
                </a:ext>
              </a:extLst>
            </p:cNvPr>
            <p:cNvSpPr txBox="1"/>
            <p:nvPr/>
          </p:nvSpPr>
          <p:spPr>
            <a:xfrm>
              <a:off x="4491228" y="2427732"/>
              <a:ext cx="1071880" cy="502920"/>
            </a:xfrm>
            <a:prstGeom prst="rect">
              <a:avLst/>
            </a:prstGeom>
            <a:solidFill>
              <a:srgbClr val="00ADEE"/>
            </a:solidFill>
            <a:ln w="12192">
              <a:solidFill>
                <a:srgbClr val="007EAF"/>
              </a:solidFill>
            </a:ln>
          </p:spPr>
          <p:txBody>
            <a:bodyPr vert="horz" wrap="square" lIns="0" tIns="12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1050">
                <a:latin typeface="Times New Roman"/>
                <a:cs typeface="Times New Roman"/>
              </a:endParaRPr>
            </a:p>
            <a:p>
              <a:pPr marL="240029">
                <a:lnSpc>
                  <a:spcPct val="100000"/>
                </a:lnSpc>
                <a:spcBef>
                  <a:spcPts val="5"/>
                </a:spcBef>
              </a:pPr>
              <a:r>
                <a:rPr sz="1200" dirty="0">
                  <a:solidFill>
                    <a:srgbClr val="FFFFFF"/>
                  </a:solidFill>
                  <a:latin typeface="Arial"/>
                  <a:cs typeface="Arial"/>
                </a:rPr>
                <a:t>c = </a:t>
              </a:r>
              <a:r>
                <a:rPr sz="1200" spc="-5" dirty="0">
                  <a:solidFill>
                    <a:srgbClr val="FFFFFF"/>
                  </a:solidFill>
                  <a:latin typeface="Arial"/>
                  <a:cs typeface="Arial"/>
                </a:rPr>
                <a:t>a </a:t>
              </a:r>
              <a:r>
                <a:rPr sz="1200" dirty="0">
                  <a:solidFill>
                    <a:srgbClr val="FFFFFF"/>
                  </a:solidFill>
                  <a:latin typeface="Arial"/>
                  <a:cs typeface="Arial"/>
                </a:rPr>
                <a:t>+</a:t>
              </a:r>
              <a:r>
                <a:rPr sz="1200" spc="-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FFFFFF"/>
                  </a:solidFill>
                  <a:latin typeface="Arial"/>
                  <a:cs typeface="Arial"/>
                </a:rPr>
                <a:t>b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5" name="object 3">
              <a:extLst>
                <a:ext uri="{FF2B5EF4-FFF2-40B4-BE49-F238E27FC236}">
                  <a16:creationId xmlns:a16="http://schemas.microsoft.com/office/drawing/2014/main" id="{50724870-296F-E386-F170-1BAA07DC80F2}"/>
                </a:ext>
              </a:extLst>
            </p:cNvPr>
            <p:cNvGrpSpPr/>
            <p:nvPr/>
          </p:nvGrpSpPr>
          <p:grpSpPr>
            <a:xfrm>
              <a:off x="3884421" y="1510030"/>
              <a:ext cx="1084580" cy="515620"/>
              <a:chOff x="3884421" y="1510030"/>
              <a:chExt cx="1084580" cy="515620"/>
            </a:xfrm>
          </p:grpSpPr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A675141A-72AC-B78B-26AE-77BAEDB21141}"/>
                  </a:ext>
                </a:extLst>
              </p:cNvPr>
              <p:cNvSpPr/>
              <p:nvPr/>
            </p:nvSpPr>
            <p:spPr>
              <a:xfrm>
                <a:off x="3890771" y="1516380"/>
                <a:ext cx="1071880" cy="502920"/>
              </a:xfrm>
              <a:custGeom>
                <a:avLst/>
                <a:gdLst/>
                <a:ahLst/>
                <a:cxnLst/>
                <a:rect l="l" t="t" r="r" b="b"/>
                <a:pathLst>
                  <a:path w="1071879" h="502919">
                    <a:moveTo>
                      <a:pt x="1071372" y="0"/>
                    </a:moveTo>
                    <a:lnTo>
                      <a:pt x="0" y="0"/>
                    </a:lnTo>
                    <a:lnTo>
                      <a:pt x="0" y="502920"/>
                    </a:lnTo>
                    <a:lnTo>
                      <a:pt x="1071372" y="502920"/>
                    </a:lnTo>
                    <a:lnTo>
                      <a:pt x="1071372" y="0"/>
                    </a:lnTo>
                    <a:close/>
                  </a:path>
                </a:pathLst>
              </a:custGeom>
              <a:solidFill>
                <a:srgbClr val="00AD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97C2C546-F57B-5E5D-26D8-A48843056CE1}"/>
                  </a:ext>
                </a:extLst>
              </p:cNvPr>
              <p:cNvSpPr/>
              <p:nvPr/>
            </p:nvSpPr>
            <p:spPr>
              <a:xfrm>
                <a:off x="3890771" y="1516380"/>
                <a:ext cx="1071880" cy="502920"/>
              </a:xfrm>
              <a:custGeom>
                <a:avLst/>
                <a:gdLst/>
                <a:ahLst/>
                <a:cxnLst/>
                <a:rect l="l" t="t" r="r" b="b"/>
                <a:pathLst>
                  <a:path w="1071879" h="502919">
                    <a:moveTo>
                      <a:pt x="0" y="502920"/>
                    </a:moveTo>
                    <a:lnTo>
                      <a:pt x="1071372" y="502920"/>
                    </a:lnTo>
                    <a:lnTo>
                      <a:pt x="1071372" y="0"/>
                    </a:lnTo>
                    <a:lnTo>
                      <a:pt x="0" y="0"/>
                    </a:lnTo>
                    <a:lnTo>
                      <a:pt x="0" y="502920"/>
                    </a:lnTo>
                    <a:close/>
                  </a:path>
                </a:pathLst>
              </a:custGeom>
              <a:ln w="12191">
                <a:solidFill>
                  <a:srgbClr val="007EA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9A2E3CF6-4BBA-815D-B9BB-8B3EDCF29F54}"/>
                </a:ext>
              </a:extLst>
            </p:cNvPr>
            <p:cNvSpPr txBox="1"/>
            <p:nvPr/>
          </p:nvSpPr>
          <p:spPr>
            <a:xfrm>
              <a:off x="4206621" y="1658873"/>
              <a:ext cx="44069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FFFFFF"/>
                  </a:solidFill>
                  <a:latin typeface="Arial"/>
                  <a:cs typeface="Arial"/>
                </a:rPr>
                <a:t>load</a:t>
              </a:r>
              <a:r>
                <a:rPr sz="120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13" name="object 7">
              <a:extLst>
                <a:ext uri="{FF2B5EF4-FFF2-40B4-BE49-F238E27FC236}">
                  <a16:creationId xmlns:a16="http://schemas.microsoft.com/office/drawing/2014/main" id="{1FE36746-4EF4-5086-D619-B27F1F1EDD88}"/>
                </a:ext>
              </a:extLst>
            </p:cNvPr>
            <p:cNvGrpSpPr/>
            <p:nvPr/>
          </p:nvGrpSpPr>
          <p:grpSpPr>
            <a:xfrm>
              <a:off x="5042661" y="1514602"/>
              <a:ext cx="1085850" cy="515620"/>
              <a:chOff x="5042661" y="1514602"/>
              <a:chExt cx="1085850" cy="515620"/>
            </a:xfrm>
          </p:grpSpPr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DC388171-1CA1-445D-A76C-D4894986F914}"/>
                  </a:ext>
                </a:extLst>
              </p:cNvPr>
              <p:cNvSpPr/>
              <p:nvPr/>
            </p:nvSpPr>
            <p:spPr>
              <a:xfrm>
                <a:off x="5049011" y="1520952"/>
                <a:ext cx="1073150" cy="502920"/>
              </a:xfrm>
              <a:custGeom>
                <a:avLst/>
                <a:gdLst/>
                <a:ahLst/>
                <a:cxnLst/>
                <a:rect l="l" t="t" r="r" b="b"/>
                <a:pathLst>
                  <a:path w="1073150" h="502919">
                    <a:moveTo>
                      <a:pt x="1072896" y="0"/>
                    </a:moveTo>
                    <a:lnTo>
                      <a:pt x="0" y="0"/>
                    </a:lnTo>
                    <a:lnTo>
                      <a:pt x="0" y="502920"/>
                    </a:lnTo>
                    <a:lnTo>
                      <a:pt x="1072896" y="502920"/>
                    </a:lnTo>
                    <a:lnTo>
                      <a:pt x="1072896" y="0"/>
                    </a:lnTo>
                    <a:close/>
                  </a:path>
                </a:pathLst>
              </a:custGeom>
              <a:solidFill>
                <a:srgbClr val="00AD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9">
                <a:extLst>
                  <a:ext uri="{FF2B5EF4-FFF2-40B4-BE49-F238E27FC236}">
                    <a16:creationId xmlns:a16="http://schemas.microsoft.com/office/drawing/2014/main" id="{B789A000-A31C-0EEE-1DD7-711FF597F317}"/>
                  </a:ext>
                </a:extLst>
              </p:cNvPr>
              <p:cNvSpPr/>
              <p:nvPr/>
            </p:nvSpPr>
            <p:spPr>
              <a:xfrm>
                <a:off x="5049011" y="1520952"/>
                <a:ext cx="1073150" cy="502920"/>
              </a:xfrm>
              <a:custGeom>
                <a:avLst/>
                <a:gdLst/>
                <a:ahLst/>
                <a:cxnLst/>
                <a:rect l="l" t="t" r="r" b="b"/>
                <a:pathLst>
                  <a:path w="1073150" h="502919">
                    <a:moveTo>
                      <a:pt x="0" y="502920"/>
                    </a:moveTo>
                    <a:lnTo>
                      <a:pt x="1072896" y="502920"/>
                    </a:lnTo>
                    <a:lnTo>
                      <a:pt x="1072896" y="0"/>
                    </a:lnTo>
                    <a:lnTo>
                      <a:pt x="0" y="0"/>
                    </a:lnTo>
                    <a:lnTo>
                      <a:pt x="0" y="502920"/>
                    </a:lnTo>
                    <a:close/>
                  </a:path>
                </a:pathLst>
              </a:custGeom>
              <a:ln w="12192">
                <a:solidFill>
                  <a:srgbClr val="007EA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E0C1DC61-9BF8-D523-929B-53E503604B33}"/>
                </a:ext>
              </a:extLst>
            </p:cNvPr>
            <p:cNvSpPr txBox="1"/>
            <p:nvPr/>
          </p:nvSpPr>
          <p:spPr>
            <a:xfrm>
              <a:off x="5365750" y="1663445"/>
              <a:ext cx="44069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FFFFFF"/>
                  </a:solidFill>
                  <a:latin typeface="Arial"/>
                  <a:cs typeface="Arial"/>
                </a:rPr>
                <a:t>load</a:t>
              </a:r>
              <a:r>
                <a:rPr sz="120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FFFFFF"/>
                  </a:solidFill>
                  <a:latin typeface="Arial"/>
                  <a:cs typeface="Arial"/>
                </a:rPr>
                <a:t>b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17" name="object 11">
              <a:extLst>
                <a:ext uri="{FF2B5EF4-FFF2-40B4-BE49-F238E27FC236}">
                  <a16:creationId xmlns:a16="http://schemas.microsoft.com/office/drawing/2014/main" id="{3F27880A-BAF6-8610-B771-90C54B53B3CB}"/>
                </a:ext>
              </a:extLst>
            </p:cNvPr>
            <p:cNvGrpSpPr/>
            <p:nvPr/>
          </p:nvGrpSpPr>
          <p:grpSpPr>
            <a:xfrm>
              <a:off x="6005829" y="1651761"/>
              <a:ext cx="276860" cy="276860"/>
              <a:chOff x="6005829" y="1651761"/>
              <a:chExt cx="276860" cy="276860"/>
            </a:xfrm>
          </p:grpSpPr>
          <p:sp>
            <p:nvSpPr>
              <p:cNvPr id="18" name="object 12">
                <a:extLst>
                  <a:ext uri="{FF2B5EF4-FFF2-40B4-BE49-F238E27FC236}">
                    <a16:creationId xmlns:a16="http://schemas.microsoft.com/office/drawing/2014/main" id="{92E683FF-FDC0-2B99-021A-810B6DB97ED3}"/>
                  </a:ext>
                </a:extLst>
              </p:cNvPr>
              <p:cNvSpPr/>
              <p:nvPr/>
            </p:nvSpPr>
            <p:spPr>
              <a:xfrm>
                <a:off x="6012179" y="1658111"/>
                <a:ext cx="264160" cy="264160"/>
              </a:xfrm>
              <a:custGeom>
                <a:avLst/>
                <a:gdLst/>
                <a:ahLst/>
                <a:cxnLst/>
                <a:rect l="l" t="t" r="r" b="b"/>
                <a:pathLst>
                  <a:path w="264160" h="264160">
                    <a:moveTo>
                      <a:pt x="131825" y="0"/>
                    </a:moveTo>
                    <a:lnTo>
                      <a:pt x="90172" y="6723"/>
                    </a:lnTo>
                    <a:lnTo>
                      <a:pt x="53986" y="25444"/>
                    </a:lnTo>
                    <a:lnTo>
                      <a:pt x="25444" y="53986"/>
                    </a:lnTo>
                    <a:lnTo>
                      <a:pt x="6723" y="90172"/>
                    </a:lnTo>
                    <a:lnTo>
                      <a:pt x="0" y="131826"/>
                    </a:lnTo>
                    <a:lnTo>
                      <a:pt x="6723" y="173479"/>
                    </a:lnTo>
                    <a:lnTo>
                      <a:pt x="25444" y="209665"/>
                    </a:lnTo>
                    <a:lnTo>
                      <a:pt x="53986" y="238207"/>
                    </a:lnTo>
                    <a:lnTo>
                      <a:pt x="90172" y="256928"/>
                    </a:lnTo>
                    <a:lnTo>
                      <a:pt x="131825" y="263652"/>
                    </a:lnTo>
                    <a:lnTo>
                      <a:pt x="173479" y="256928"/>
                    </a:lnTo>
                    <a:lnTo>
                      <a:pt x="209665" y="238207"/>
                    </a:lnTo>
                    <a:lnTo>
                      <a:pt x="238207" y="209665"/>
                    </a:lnTo>
                    <a:lnTo>
                      <a:pt x="256928" y="173479"/>
                    </a:lnTo>
                    <a:lnTo>
                      <a:pt x="263652" y="131826"/>
                    </a:lnTo>
                    <a:lnTo>
                      <a:pt x="256928" y="90172"/>
                    </a:lnTo>
                    <a:lnTo>
                      <a:pt x="238207" y="53986"/>
                    </a:lnTo>
                    <a:lnTo>
                      <a:pt x="209665" y="25444"/>
                    </a:lnTo>
                    <a:lnTo>
                      <a:pt x="173479" y="6723"/>
                    </a:lnTo>
                    <a:lnTo>
                      <a:pt x="131825" y="0"/>
                    </a:lnTo>
                    <a:close/>
                  </a:path>
                </a:pathLst>
              </a:custGeom>
              <a:solidFill>
                <a:srgbClr val="FFA2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3">
                <a:extLst>
                  <a:ext uri="{FF2B5EF4-FFF2-40B4-BE49-F238E27FC236}">
                    <a16:creationId xmlns:a16="http://schemas.microsoft.com/office/drawing/2014/main" id="{762D5021-1F0B-3825-0F71-9067F86D2FD9}"/>
                  </a:ext>
                </a:extLst>
              </p:cNvPr>
              <p:cNvSpPr/>
              <p:nvPr/>
            </p:nvSpPr>
            <p:spPr>
              <a:xfrm>
                <a:off x="6012179" y="1658111"/>
                <a:ext cx="264160" cy="264160"/>
              </a:xfrm>
              <a:custGeom>
                <a:avLst/>
                <a:gdLst/>
                <a:ahLst/>
                <a:cxnLst/>
                <a:rect l="l" t="t" r="r" b="b"/>
                <a:pathLst>
                  <a:path w="264160" h="264160">
                    <a:moveTo>
                      <a:pt x="0" y="131826"/>
                    </a:moveTo>
                    <a:lnTo>
                      <a:pt x="6723" y="90172"/>
                    </a:lnTo>
                    <a:lnTo>
                      <a:pt x="25444" y="53986"/>
                    </a:lnTo>
                    <a:lnTo>
                      <a:pt x="53986" y="25444"/>
                    </a:lnTo>
                    <a:lnTo>
                      <a:pt x="90172" y="6723"/>
                    </a:lnTo>
                    <a:lnTo>
                      <a:pt x="131825" y="0"/>
                    </a:lnTo>
                    <a:lnTo>
                      <a:pt x="173479" y="6723"/>
                    </a:lnTo>
                    <a:lnTo>
                      <a:pt x="209665" y="25444"/>
                    </a:lnTo>
                    <a:lnTo>
                      <a:pt x="238207" y="53986"/>
                    </a:lnTo>
                    <a:lnTo>
                      <a:pt x="256928" y="90172"/>
                    </a:lnTo>
                    <a:lnTo>
                      <a:pt x="263652" y="131826"/>
                    </a:lnTo>
                    <a:lnTo>
                      <a:pt x="256928" y="173479"/>
                    </a:lnTo>
                    <a:lnTo>
                      <a:pt x="238207" y="209665"/>
                    </a:lnTo>
                    <a:lnTo>
                      <a:pt x="209665" y="238207"/>
                    </a:lnTo>
                    <a:lnTo>
                      <a:pt x="173479" y="256928"/>
                    </a:lnTo>
                    <a:lnTo>
                      <a:pt x="131825" y="263652"/>
                    </a:lnTo>
                    <a:lnTo>
                      <a:pt x="90172" y="256928"/>
                    </a:lnTo>
                    <a:lnTo>
                      <a:pt x="53986" y="238207"/>
                    </a:lnTo>
                    <a:lnTo>
                      <a:pt x="25444" y="209665"/>
                    </a:lnTo>
                    <a:lnTo>
                      <a:pt x="6723" y="173479"/>
                    </a:lnTo>
                    <a:lnTo>
                      <a:pt x="0" y="131826"/>
                    </a:lnTo>
                    <a:close/>
                  </a:path>
                </a:pathLst>
              </a:custGeom>
              <a:ln w="12192">
                <a:solidFill>
                  <a:srgbClr val="BB77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DCDAA10F-BB5F-0F35-0803-3BBF14A17A0A}"/>
                </a:ext>
              </a:extLst>
            </p:cNvPr>
            <p:cNvSpPr txBox="1"/>
            <p:nvPr/>
          </p:nvSpPr>
          <p:spPr>
            <a:xfrm>
              <a:off x="6089396" y="1681353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5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21" name="object 15">
              <a:extLst>
                <a:ext uri="{FF2B5EF4-FFF2-40B4-BE49-F238E27FC236}">
                  <a16:creationId xmlns:a16="http://schemas.microsoft.com/office/drawing/2014/main" id="{A8530A9F-4480-B118-E0BB-6826B3143D1D}"/>
                </a:ext>
              </a:extLst>
            </p:cNvPr>
            <p:cNvGrpSpPr/>
            <p:nvPr/>
          </p:nvGrpSpPr>
          <p:grpSpPr>
            <a:xfrm>
              <a:off x="3751834" y="1634998"/>
              <a:ext cx="276860" cy="276860"/>
              <a:chOff x="3751834" y="1634998"/>
              <a:chExt cx="276860" cy="276860"/>
            </a:xfrm>
          </p:grpSpPr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82251092-3DDB-B868-3BC6-E5C7B177B770}"/>
                  </a:ext>
                </a:extLst>
              </p:cNvPr>
              <p:cNvSpPr/>
              <p:nvPr/>
            </p:nvSpPr>
            <p:spPr>
              <a:xfrm>
                <a:off x="3758184" y="1641348"/>
                <a:ext cx="264160" cy="264160"/>
              </a:xfrm>
              <a:custGeom>
                <a:avLst/>
                <a:gdLst/>
                <a:ahLst/>
                <a:cxnLst/>
                <a:rect l="l" t="t" r="r" b="b"/>
                <a:pathLst>
                  <a:path w="264160" h="264160">
                    <a:moveTo>
                      <a:pt x="131825" y="0"/>
                    </a:moveTo>
                    <a:lnTo>
                      <a:pt x="90172" y="6723"/>
                    </a:lnTo>
                    <a:lnTo>
                      <a:pt x="53986" y="25444"/>
                    </a:lnTo>
                    <a:lnTo>
                      <a:pt x="25444" y="53986"/>
                    </a:lnTo>
                    <a:lnTo>
                      <a:pt x="6723" y="90172"/>
                    </a:lnTo>
                    <a:lnTo>
                      <a:pt x="0" y="131825"/>
                    </a:lnTo>
                    <a:lnTo>
                      <a:pt x="6723" y="173479"/>
                    </a:lnTo>
                    <a:lnTo>
                      <a:pt x="25444" y="209665"/>
                    </a:lnTo>
                    <a:lnTo>
                      <a:pt x="53986" y="238207"/>
                    </a:lnTo>
                    <a:lnTo>
                      <a:pt x="90172" y="256928"/>
                    </a:lnTo>
                    <a:lnTo>
                      <a:pt x="131825" y="263651"/>
                    </a:lnTo>
                    <a:lnTo>
                      <a:pt x="173479" y="256928"/>
                    </a:lnTo>
                    <a:lnTo>
                      <a:pt x="209665" y="238207"/>
                    </a:lnTo>
                    <a:lnTo>
                      <a:pt x="238207" y="209665"/>
                    </a:lnTo>
                    <a:lnTo>
                      <a:pt x="256928" y="173479"/>
                    </a:lnTo>
                    <a:lnTo>
                      <a:pt x="263651" y="131825"/>
                    </a:lnTo>
                    <a:lnTo>
                      <a:pt x="256928" y="90172"/>
                    </a:lnTo>
                    <a:lnTo>
                      <a:pt x="238207" y="53986"/>
                    </a:lnTo>
                    <a:lnTo>
                      <a:pt x="209665" y="25444"/>
                    </a:lnTo>
                    <a:lnTo>
                      <a:pt x="173479" y="6723"/>
                    </a:lnTo>
                    <a:lnTo>
                      <a:pt x="131825" y="0"/>
                    </a:lnTo>
                    <a:close/>
                  </a:path>
                </a:pathLst>
              </a:custGeom>
              <a:solidFill>
                <a:srgbClr val="FFA2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17">
                <a:extLst>
                  <a:ext uri="{FF2B5EF4-FFF2-40B4-BE49-F238E27FC236}">
                    <a16:creationId xmlns:a16="http://schemas.microsoft.com/office/drawing/2014/main" id="{27158F37-2554-AABF-6E68-BA03CA909091}"/>
                  </a:ext>
                </a:extLst>
              </p:cNvPr>
              <p:cNvSpPr/>
              <p:nvPr/>
            </p:nvSpPr>
            <p:spPr>
              <a:xfrm>
                <a:off x="3758184" y="1641348"/>
                <a:ext cx="264160" cy="264160"/>
              </a:xfrm>
              <a:custGeom>
                <a:avLst/>
                <a:gdLst/>
                <a:ahLst/>
                <a:cxnLst/>
                <a:rect l="l" t="t" r="r" b="b"/>
                <a:pathLst>
                  <a:path w="264160" h="264160">
                    <a:moveTo>
                      <a:pt x="0" y="131825"/>
                    </a:moveTo>
                    <a:lnTo>
                      <a:pt x="6723" y="90172"/>
                    </a:lnTo>
                    <a:lnTo>
                      <a:pt x="25444" y="53986"/>
                    </a:lnTo>
                    <a:lnTo>
                      <a:pt x="53986" y="25444"/>
                    </a:lnTo>
                    <a:lnTo>
                      <a:pt x="90172" y="6723"/>
                    </a:lnTo>
                    <a:lnTo>
                      <a:pt x="131825" y="0"/>
                    </a:lnTo>
                    <a:lnTo>
                      <a:pt x="173479" y="6723"/>
                    </a:lnTo>
                    <a:lnTo>
                      <a:pt x="209665" y="25444"/>
                    </a:lnTo>
                    <a:lnTo>
                      <a:pt x="238207" y="53986"/>
                    </a:lnTo>
                    <a:lnTo>
                      <a:pt x="256928" y="90172"/>
                    </a:lnTo>
                    <a:lnTo>
                      <a:pt x="263651" y="131825"/>
                    </a:lnTo>
                    <a:lnTo>
                      <a:pt x="256928" y="173479"/>
                    </a:lnTo>
                    <a:lnTo>
                      <a:pt x="238207" y="209665"/>
                    </a:lnTo>
                    <a:lnTo>
                      <a:pt x="209665" y="238207"/>
                    </a:lnTo>
                    <a:lnTo>
                      <a:pt x="173479" y="256928"/>
                    </a:lnTo>
                    <a:lnTo>
                      <a:pt x="131825" y="263651"/>
                    </a:lnTo>
                    <a:lnTo>
                      <a:pt x="90172" y="256928"/>
                    </a:lnTo>
                    <a:lnTo>
                      <a:pt x="53986" y="238207"/>
                    </a:lnTo>
                    <a:lnTo>
                      <a:pt x="25444" y="209665"/>
                    </a:lnTo>
                    <a:lnTo>
                      <a:pt x="6723" y="173479"/>
                    </a:lnTo>
                    <a:lnTo>
                      <a:pt x="0" y="131825"/>
                    </a:lnTo>
                    <a:close/>
                  </a:path>
                </a:pathLst>
              </a:custGeom>
              <a:ln w="12192">
                <a:solidFill>
                  <a:srgbClr val="BB77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03CD09BE-EE2D-211E-D912-529328FAB72C}"/>
                </a:ext>
              </a:extLst>
            </p:cNvPr>
            <p:cNvSpPr txBox="1"/>
            <p:nvPr/>
          </p:nvSpPr>
          <p:spPr>
            <a:xfrm>
              <a:off x="3834765" y="1664969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5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14627531-DD3B-2723-878F-7053A946160A}"/>
                </a:ext>
              </a:extLst>
            </p:cNvPr>
            <p:cNvSpPr/>
            <p:nvPr/>
          </p:nvSpPr>
          <p:spPr>
            <a:xfrm>
              <a:off x="4423791" y="2014219"/>
              <a:ext cx="1165860" cy="413384"/>
            </a:xfrm>
            <a:custGeom>
              <a:avLst/>
              <a:gdLst/>
              <a:ahLst/>
              <a:cxnLst/>
              <a:rect l="l" t="t" r="r" b="b"/>
              <a:pathLst>
                <a:path w="1165860" h="413385">
                  <a:moveTo>
                    <a:pt x="1165606" y="14605"/>
                  </a:moveTo>
                  <a:lnTo>
                    <a:pt x="1158494" y="4699"/>
                  </a:lnTo>
                  <a:lnTo>
                    <a:pt x="631151" y="386029"/>
                  </a:lnTo>
                  <a:lnTo>
                    <a:pt x="623570" y="375539"/>
                  </a:lnTo>
                  <a:lnTo>
                    <a:pt x="603999" y="413156"/>
                  </a:lnTo>
                  <a:lnTo>
                    <a:pt x="596950" y="400558"/>
                  </a:lnTo>
                  <a:lnTo>
                    <a:pt x="583311" y="376174"/>
                  </a:lnTo>
                  <a:lnTo>
                    <a:pt x="575983" y="386930"/>
                  </a:lnTo>
                  <a:lnTo>
                    <a:pt x="6858" y="0"/>
                  </a:lnTo>
                  <a:lnTo>
                    <a:pt x="0" y="10160"/>
                  </a:lnTo>
                  <a:lnTo>
                    <a:pt x="569137" y="396976"/>
                  </a:lnTo>
                  <a:lnTo>
                    <a:pt x="561848" y="407670"/>
                  </a:lnTo>
                  <a:lnTo>
                    <a:pt x="603897" y="413359"/>
                  </a:lnTo>
                  <a:lnTo>
                    <a:pt x="604139" y="413385"/>
                  </a:lnTo>
                  <a:lnTo>
                    <a:pt x="645922" y="406400"/>
                  </a:lnTo>
                  <a:lnTo>
                    <a:pt x="641045" y="399669"/>
                  </a:lnTo>
                  <a:lnTo>
                    <a:pt x="638352" y="395960"/>
                  </a:lnTo>
                  <a:lnTo>
                    <a:pt x="1165606" y="14605"/>
                  </a:lnTo>
                  <a:close/>
                </a:path>
              </a:pathLst>
            </a:custGeom>
            <a:solidFill>
              <a:srgbClr val="003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521F4275-A260-EC50-6700-B3449C859EF1}"/>
                </a:ext>
              </a:extLst>
            </p:cNvPr>
            <p:cNvSpPr txBox="1"/>
            <p:nvPr/>
          </p:nvSpPr>
          <p:spPr>
            <a:xfrm>
              <a:off x="4491228" y="3160776"/>
              <a:ext cx="1071880" cy="502920"/>
            </a:xfrm>
            <a:prstGeom prst="rect">
              <a:avLst/>
            </a:prstGeom>
            <a:solidFill>
              <a:srgbClr val="00ADEE"/>
            </a:solidFill>
            <a:ln w="12192">
              <a:solidFill>
                <a:srgbClr val="007EAF"/>
              </a:solidFill>
            </a:ln>
          </p:spPr>
          <p:txBody>
            <a:bodyPr vert="horz" wrap="square" lIns="0" tIns="190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5"/>
                </a:spcBef>
              </a:pPr>
              <a:endParaRPr sz="1050">
                <a:latin typeface="Times New Roman"/>
                <a:cs typeface="Times New Roman"/>
              </a:endParaRPr>
            </a:p>
            <a:p>
              <a:pPr marL="307340">
                <a:lnSpc>
                  <a:spcPct val="100000"/>
                </a:lnSpc>
              </a:pPr>
              <a:r>
                <a:rPr sz="1200" dirty="0">
                  <a:solidFill>
                    <a:srgbClr val="FFFFFF"/>
                  </a:solidFill>
                  <a:latin typeface="Arial"/>
                  <a:cs typeface="Arial"/>
                </a:rPr>
                <a:t>store</a:t>
              </a:r>
              <a:r>
                <a:rPr sz="1200" spc="-2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FFFFFF"/>
                  </a:solidFill>
                  <a:latin typeface="Arial"/>
                  <a:cs typeface="Arial"/>
                </a:rPr>
                <a:t>c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AB589792-A274-859C-94EF-5CB3B667F6D2}"/>
                </a:ext>
              </a:extLst>
            </p:cNvPr>
            <p:cNvSpPr/>
            <p:nvPr/>
          </p:nvSpPr>
          <p:spPr>
            <a:xfrm>
              <a:off x="5008626" y="2930651"/>
              <a:ext cx="38100" cy="230504"/>
            </a:xfrm>
            <a:custGeom>
              <a:avLst/>
              <a:gdLst/>
              <a:ahLst/>
              <a:cxnLst/>
              <a:rect l="l" t="t" r="r" b="b"/>
              <a:pathLst>
                <a:path w="38100" h="230505">
                  <a:moveTo>
                    <a:pt x="12953" y="192405"/>
                  </a:moveTo>
                  <a:lnTo>
                    <a:pt x="0" y="192405"/>
                  </a:lnTo>
                  <a:lnTo>
                    <a:pt x="19050" y="230505"/>
                  </a:lnTo>
                  <a:lnTo>
                    <a:pt x="34925" y="198755"/>
                  </a:lnTo>
                  <a:lnTo>
                    <a:pt x="12953" y="198755"/>
                  </a:lnTo>
                  <a:lnTo>
                    <a:pt x="12953" y="192405"/>
                  </a:lnTo>
                  <a:close/>
                </a:path>
                <a:path w="38100" h="230505">
                  <a:moveTo>
                    <a:pt x="25146" y="0"/>
                  </a:moveTo>
                  <a:lnTo>
                    <a:pt x="12953" y="0"/>
                  </a:lnTo>
                  <a:lnTo>
                    <a:pt x="12953" y="198755"/>
                  </a:lnTo>
                  <a:lnTo>
                    <a:pt x="25146" y="198755"/>
                  </a:lnTo>
                  <a:lnTo>
                    <a:pt x="25146" y="0"/>
                  </a:lnTo>
                  <a:close/>
                </a:path>
                <a:path w="38100" h="230505">
                  <a:moveTo>
                    <a:pt x="38100" y="192405"/>
                  </a:moveTo>
                  <a:lnTo>
                    <a:pt x="25146" y="192405"/>
                  </a:lnTo>
                  <a:lnTo>
                    <a:pt x="25146" y="198755"/>
                  </a:lnTo>
                  <a:lnTo>
                    <a:pt x="34925" y="198755"/>
                  </a:lnTo>
                  <a:lnTo>
                    <a:pt x="38100" y="192405"/>
                  </a:lnTo>
                  <a:close/>
                </a:path>
              </a:pathLst>
            </a:custGeom>
            <a:solidFill>
              <a:srgbClr val="003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9" name="object 25">
              <a:extLst>
                <a:ext uri="{FF2B5EF4-FFF2-40B4-BE49-F238E27FC236}">
                  <a16:creationId xmlns:a16="http://schemas.microsoft.com/office/drawing/2014/main" id="{265D4D0E-EB1B-C08A-25F7-CA8FD33C8AD0}"/>
                </a:ext>
              </a:extLst>
            </p:cNvPr>
            <p:cNvGrpSpPr/>
            <p:nvPr/>
          </p:nvGrpSpPr>
          <p:grpSpPr>
            <a:xfrm>
              <a:off x="3919728" y="3749040"/>
              <a:ext cx="277495" cy="277495"/>
              <a:chOff x="3919728" y="3749040"/>
              <a:chExt cx="277495" cy="277495"/>
            </a:xfrm>
          </p:grpSpPr>
          <p:sp>
            <p:nvSpPr>
              <p:cNvPr id="30" name="object 26">
                <a:extLst>
                  <a:ext uri="{FF2B5EF4-FFF2-40B4-BE49-F238E27FC236}">
                    <a16:creationId xmlns:a16="http://schemas.microsoft.com/office/drawing/2014/main" id="{CAE5C8DB-1BF5-E5C7-21FB-5A26582C2CEF}"/>
                  </a:ext>
                </a:extLst>
              </p:cNvPr>
              <p:cNvSpPr/>
              <p:nvPr/>
            </p:nvSpPr>
            <p:spPr>
              <a:xfrm>
                <a:off x="3925824" y="3755136"/>
                <a:ext cx="26543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265429" h="265429">
                    <a:moveTo>
                      <a:pt x="132587" y="0"/>
                    </a:moveTo>
                    <a:lnTo>
                      <a:pt x="90659" y="6754"/>
                    </a:lnTo>
                    <a:lnTo>
                      <a:pt x="54260" y="25566"/>
                    </a:lnTo>
                    <a:lnTo>
                      <a:pt x="25566" y="54260"/>
                    </a:lnTo>
                    <a:lnTo>
                      <a:pt x="6754" y="90659"/>
                    </a:lnTo>
                    <a:lnTo>
                      <a:pt x="0" y="132587"/>
                    </a:lnTo>
                    <a:lnTo>
                      <a:pt x="6754" y="174516"/>
                    </a:lnTo>
                    <a:lnTo>
                      <a:pt x="25566" y="210915"/>
                    </a:lnTo>
                    <a:lnTo>
                      <a:pt x="54260" y="239609"/>
                    </a:lnTo>
                    <a:lnTo>
                      <a:pt x="90659" y="258421"/>
                    </a:lnTo>
                    <a:lnTo>
                      <a:pt x="132587" y="265175"/>
                    </a:lnTo>
                    <a:lnTo>
                      <a:pt x="174516" y="258421"/>
                    </a:lnTo>
                    <a:lnTo>
                      <a:pt x="210915" y="239609"/>
                    </a:lnTo>
                    <a:lnTo>
                      <a:pt x="239609" y="210915"/>
                    </a:lnTo>
                    <a:lnTo>
                      <a:pt x="258421" y="174516"/>
                    </a:lnTo>
                    <a:lnTo>
                      <a:pt x="265175" y="132587"/>
                    </a:lnTo>
                    <a:lnTo>
                      <a:pt x="258421" y="90659"/>
                    </a:lnTo>
                    <a:lnTo>
                      <a:pt x="239609" y="54260"/>
                    </a:lnTo>
                    <a:lnTo>
                      <a:pt x="210915" y="25566"/>
                    </a:lnTo>
                    <a:lnTo>
                      <a:pt x="174516" y="6754"/>
                    </a:lnTo>
                    <a:lnTo>
                      <a:pt x="132587" y="0"/>
                    </a:lnTo>
                    <a:close/>
                  </a:path>
                </a:pathLst>
              </a:custGeom>
              <a:solidFill>
                <a:srgbClr val="FFA2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27">
                <a:extLst>
                  <a:ext uri="{FF2B5EF4-FFF2-40B4-BE49-F238E27FC236}">
                    <a16:creationId xmlns:a16="http://schemas.microsoft.com/office/drawing/2014/main" id="{E7695BC3-00D4-6616-FBA2-EB153EED6A07}"/>
                  </a:ext>
                </a:extLst>
              </p:cNvPr>
              <p:cNvSpPr/>
              <p:nvPr/>
            </p:nvSpPr>
            <p:spPr>
              <a:xfrm>
                <a:off x="3925824" y="3755136"/>
                <a:ext cx="26543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265429" h="265429">
                    <a:moveTo>
                      <a:pt x="0" y="132587"/>
                    </a:moveTo>
                    <a:lnTo>
                      <a:pt x="6754" y="90659"/>
                    </a:lnTo>
                    <a:lnTo>
                      <a:pt x="25566" y="54260"/>
                    </a:lnTo>
                    <a:lnTo>
                      <a:pt x="54260" y="25566"/>
                    </a:lnTo>
                    <a:lnTo>
                      <a:pt x="90659" y="6754"/>
                    </a:lnTo>
                    <a:lnTo>
                      <a:pt x="132587" y="0"/>
                    </a:lnTo>
                    <a:lnTo>
                      <a:pt x="174516" y="6754"/>
                    </a:lnTo>
                    <a:lnTo>
                      <a:pt x="210915" y="25566"/>
                    </a:lnTo>
                    <a:lnTo>
                      <a:pt x="239609" y="54260"/>
                    </a:lnTo>
                    <a:lnTo>
                      <a:pt x="258421" y="90659"/>
                    </a:lnTo>
                    <a:lnTo>
                      <a:pt x="265175" y="132587"/>
                    </a:lnTo>
                    <a:lnTo>
                      <a:pt x="258421" y="174516"/>
                    </a:lnTo>
                    <a:lnTo>
                      <a:pt x="239609" y="210915"/>
                    </a:lnTo>
                    <a:lnTo>
                      <a:pt x="210915" y="239609"/>
                    </a:lnTo>
                    <a:lnTo>
                      <a:pt x="174516" y="258421"/>
                    </a:lnTo>
                    <a:lnTo>
                      <a:pt x="132587" y="265175"/>
                    </a:lnTo>
                    <a:lnTo>
                      <a:pt x="90659" y="258421"/>
                    </a:lnTo>
                    <a:lnTo>
                      <a:pt x="54260" y="239609"/>
                    </a:lnTo>
                    <a:lnTo>
                      <a:pt x="25566" y="210915"/>
                    </a:lnTo>
                    <a:lnTo>
                      <a:pt x="6754" y="174516"/>
                    </a:lnTo>
                    <a:lnTo>
                      <a:pt x="0" y="132587"/>
                    </a:lnTo>
                    <a:close/>
                  </a:path>
                </a:pathLst>
              </a:custGeom>
              <a:ln w="12192">
                <a:solidFill>
                  <a:srgbClr val="BB77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B021403D-A6C2-56FA-504A-37E6BEED21CE}"/>
                </a:ext>
              </a:extLst>
            </p:cNvPr>
            <p:cNvSpPr txBox="1"/>
            <p:nvPr/>
          </p:nvSpPr>
          <p:spPr>
            <a:xfrm>
              <a:off x="4003294" y="3779901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5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95EA2D2C-45EE-EEFC-03F2-93633405C88B}"/>
                </a:ext>
              </a:extLst>
            </p:cNvPr>
            <p:cNvSpPr txBox="1"/>
            <p:nvPr/>
          </p:nvSpPr>
          <p:spPr>
            <a:xfrm>
              <a:off x="4265421" y="3800983"/>
              <a:ext cx="957580" cy="1682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900" spc="10" dirty="0">
                  <a:solidFill>
                    <a:srgbClr val="003B70"/>
                  </a:solidFill>
                  <a:latin typeface="Arial"/>
                  <a:cs typeface="Arial"/>
                </a:rPr>
                <a:t>- Iteration</a:t>
              </a:r>
              <a:r>
                <a:rPr sz="900" spc="-70" dirty="0">
                  <a:solidFill>
                    <a:srgbClr val="003B70"/>
                  </a:solidFill>
                  <a:latin typeface="Arial"/>
                  <a:cs typeface="Arial"/>
                </a:rPr>
                <a:t> </a:t>
              </a:r>
              <a:r>
                <a:rPr sz="900" spc="15" dirty="0">
                  <a:solidFill>
                    <a:srgbClr val="003B70"/>
                  </a:solidFill>
                  <a:latin typeface="Arial"/>
                  <a:cs typeface="Arial"/>
                </a:rPr>
                <a:t>number</a:t>
              </a:r>
              <a:endParaRPr sz="900">
                <a:latin typeface="Arial"/>
                <a:cs typeface="Arial"/>
              </a:endParaRPr>
            </a:p>
          </p:txBody>
        </p:sp>
      </p:grpSp>
      <p:sp>
        <p:nvSpPr>
          <p:cNvPr id="34" name="object 30">
            <a:extLst>
              <a:ext uri="{FF2B5EF4-FFF2-40B4-BE49-F238E27FC236}">
                <a16:creationId xmlns:a16="http://schemas.microsoft.com/office/drawing/2014/main" id="{BB9B9664-FAD9-5659-0685-D14E2EBFF135}"/>
              </a:ext>
            </a:extLst>
          </p:cNvPr>
          <p:cNvSpPr txBox="1"/>
          <p:nvPr/>
        </p:nvSpPr>
        <p:spPr>
          <a:xfrm>
            <a:off x="4226137" y="2908045"/>
            <a:ext cx="2628900" cy="1005840"/>
          </a:xfrm>
          <a:prstGeom prst="rect">
            <a:avLst/>
          </a:prstGeom>
          <a:solidFill>
            <a:srgbClr val="DFE2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0"/>
              </a:lnSpc>
            </a:pPr>
            <a:r>
              <a:rPr sz="900" spc="15" dirty="0">
                <a:latin typeface="Consolas"/>
                <a:cs typeface="Consolas"/>
              </a:rPr>
              <a:t>…</a:t>
            </a:r>
            <a:endParaRPr sz="900" dirty="0">
              <a:latin typeface="Consolas"/>
              <a:cs typeface="Consolas"/>
            </a:endParaRPr>
          </a:p>
          <a:p>
            <a:pPr marL="262255" marR="16510" indent="-262255">
              <a:lnSpc>
                <a:spcPct val="103299"/>
              </a:lnSpc>
              <a:spcBef>
                <a:spcPts val="10"/>
              </a:spcBef>
            </a:pPr>
            <a:r>
              <a:rPr sz="900" spc="15" dirty="0">
                <a:latin typeface="Consolas"/>
                <a:cs typeface="Consolas"/>
              </a:rPr>
              <a:t>cgh.single_task&lt;class swi_add&gt;([=]() {  </a:t>
            </a:r>
            <a:r>
              <a:rPr sz="900" spc="10" dirty="0">
                <a:latin typeface="Consolas"/>
                <a:cs typeface="Consolas"/>
              </a:rPr>
              <a:t>for </a:t>
            </a:r>
            <a:r>
              <a:rPr sz="900" spc="15" dirty="0">
                <a:latin typeface="Consolas"/>
                <a:cs typeface="Consolas"/>
              </a:rPr>
              <a:t>(unsigned i = </a:t>
            </a:r>
            <a:r>
              <a:rPr sz="900" spc="10" dirty="0">
                <a:latin typeface="Consolas"/>
                <a:cs typeface="Consolas"/>
              </a:rPr>
              <a:t>0; </a:t>
            </a:r>
            <a:r>
              <a:rPr sz="900" spc="15" dirty="0">
                <a:latin typeface="Consolas"/>
                <a:cs typeface="Consolas"/>
              </a:rPr>
              <a:t>i &lt; 128; i++)</a:t>
            </a:r>
            <a:r>
              <a:rPr sz="900" spc="-10" dirty="0">
                <a:latin typeface="Consolas"/>
                <a:cs typeface="Consolas"/>
              </a:rPr>
              <a:t> </a:t>
            </a:r>
            <a:r>
              <a:rPr sz="900" spc="15" dirty="0">
                <a:latin typeface="Consolas"/>
                <a:cs typeface="Consolas"/>
              </a:rPr>
              <a:t>{</a:t>
            </a:r>
            <a:endParaRPr sz="900" dirty="0">
              <a:latin typeface="Consolas"/>
              <a:cs typeface="Consolas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sz="900" spc="15" dirty="0">
                <a:latin typeface="Consolas"/>
                <a:cs typeface="Consolas"/>
              </a:rPr>
              <a:t>c[i] = a[i] +</a:t>
            </a:r>
            <a:r>
              <a:rPr sz="900" spc="-5" dirty="0">
                <a:latin typeface="Consolas"/>
                <a:cs typeface="Consolas"/>
              </a:rPr>
              <a:t> </a:t>
            </a:r>
            <a:r>
              <a:rPr sz="900" spc="10" dirty="0">
                <a:latin typeface="Consolas"/>
                <a:cs typeface="Consolas"/>
              </a:rPr>
              <a:t>b[i];</a:t>
            </a:r>
            <a:endParaRPr sz="900" dirty="0">
              <a:latin typeface="Consolas"/>
              <a:cs typeface="Consolas"/>
            </a:endParaRPr>
          </a:p>
          <a:p>
            <a:pPr marR="2030095" algn="ctr">
              <a:lnSpc>
                <a:spcPct val="100000"/>
              </a:lnSpc>
              <a:spcBef>
                <a:spcPts val="50"/>
              </a:spcBef>
            </a:pPr>
            <a:r>
              <a:rPr sz="900" spc="15" dirty="0">
                <a:latin typeface="Consolas"/>
                <a:cs typeface="Consolas"/>
              </a:rPr>
              <a:t>}</a:t>
            </a:r>
            <a:endParaRPr sz="900" dirty="0">
              <a:latin typeface="Consolas"/>
              <a:cs typeface="Consolas"/>
            </a:endParaRPr>
          </a:p>
          <a:p>
            <a:pPr marR="2031364" algn="ctr">
              <a:lnSpc>
                <a:spcPct val="100000"/>
              </a:lnSpc>
              <a:spcBef>
                <a:spcPts val="35"/>
              </a:spcBef>
            </a:pPr>
            <a:r>
              <a:rPr sz="900" spc="15" dirty="0">
                <a:latin typeface="Consolas"/>
                <a:cs typeface="Consolas"/>
              </a:rPr>
              <a:t>});</a:t>
            </a:r>
            <a:endParaRPr sz="9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900" spc="35" dirty="0">
                <a:solidFill>
                  <a:srgbClr val="003B70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6" name="object 60">
            <a:extLst>
              <a:ext uri="{FF2B5EF4-FFF2-40B4-BE49-F238E27FC236}">
                <a16:creationId xmlns:a16="http://schemas.microsoft.com/office/drawing/2014/main" id="{0DA4DE35-E10C-7FED-40BA-2FF6E84852A1}"/>
              </a:ext>
            </a:extLst>
          </p:cNvPr>
          <p:cNvSpPr txBox="1"/>
          <p:nvPr/>
        </p:nvSpPr>
        <p:spPr>
          <a:xfrm>
            <a:off x="2232602" y="4255048"/>
            <a:ext cx="5450205" cy="81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6365" marR="5080" indent="-13843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70C5"/>
                </a:solidFill>
                <a:latin typeface="Arial"/>
                <a:cs typeface="Arial"/>
              </a:rPr>
              <a:t>Serial </a:t>
            </a:r>
            <a:r>
              <a:rPr sz="1200" b="1" spc="-5" dirty="0">
                <a:solidFill>
                  <a:srgbClr val="0070C5"/>
                </a:solidFill>
                <a:latin typeface="Arial"/>
                <a:cs typeface="Arial"/>
              </a:rPr>
              <a:t>execution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is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worst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case. One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iteration needs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to complete </a:t>
            </a:r>
            <a:r>
              <a:rPr sz="1200" b="1" spc="-5" dirty="0">
                <a:solidFill>
                  <a:srgbClr val="0070C5"/>
                </a:solidFill>
                <a:latin typeface="Arial"/>
                <a:cs typeface="Arial"/>
              </a:rPr>
              <a:t>fully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before 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a new piece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data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enters the</a:t>
            </a:r>
            <a:r>
              <a:rPr sz="1200" spc="-5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pipeline.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"/>
              <a:cs typeface="Arial"/>
            </a:endParaRPr>
          </a:p>
          <a:p>
            <a:pPr marR="304800" algn="ctr">
              <a:lnSpc>
                <a:spcPct val="100000"/>
              </a:lnSpc>
              <a:tabLst>
                <a:tab pos="2945765" algn="l"/>
              </a:tabLst>
            </a:pPr>
            <a:r>
              <a:rPr sz="1300" spc="15" dirty="0">
                <a:solidFill>
                  <a:srgbClr val="003B70"/>
                </a:solidFill>
                <a:latin typeface="Arial"/>
                <a:cs typeface="Arial"/>
              </a:rPr>
              <a:t>Worst</a:t>
            </a:r>
            <a:r>
              <a:rPr sz="1300" spc="-1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003B70"/>
                </a:solidFill>
                <a:latin typeface="Arial"/>
                <a:cs typeface="Arial"/>
              </a:rPr>
              <a:t>Case	Best</a:t>
            </a:r>
            <a:r>
              <a:rPr sz="130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003B70"/>
                </a:solidFill>
                <a:latin typeface="Arial"/>
                <a:cs typeface="Arial"/>
              </a:rPr>
              <a:t>Case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7" name="object 61">
            <a:extLst>
              <a:ext uri="{FF2B5EF4-FFF2-40B4-BE49-F238E27FC236}">
                <a16:creationId xmlns:a16="http://schemas.microsoft.com/office/drawing/2014/main" id="{9AC9FC6E-31CC-06C1-11A2-963C5A0CC80F}"/>
              </a:ext>
            </a:extLst>
          </p:cNvPr>
          <p:cNvSpPr/>
          <p:nvPr/>
        </p:nvSpPr>
        <p:spPr>
          <a:xfrm>
            <a:off x="2771692" y="5153193"/>
            <a:ext cx="1219200" cy="182880"/>
          </a:xfrm>
          <a:custGeom>
            <a:avLst/>
            <a:gdLst/>
            <a:ahLst/>
            <a:cxnLst/>
            <a:rect l="l" t="t" r="r" b="b"/>
            <a:pathLst>
              <a:path w="1219200" h="182879">
                <a:moveTo>
                  <a:pt x="1219200" y="0"/>
                </a:moveTo>
                <a:lnTo>
                  <a:pt x="0" y="0"/>
                </a:lnTo>
                <a:lnTo>
                  <a:pt x="0" y="182880"/>
                </a:lnTo>
                <a:lnTo>
                  <a:pt x="1219200" y="182880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2">
            <a:extLst>
              <a:ext uri="{FF2B5EF4-FFF2-40B4-BE49-F238E27FC236}">
                <a16:creationId xmlns:a16="http://schemas.microsoft.com/office/drawing/2014/main" id="{EAFA64AA-1F4A-0FE7-EE58-B80E0745A600}"/>
              </a:ext>
            </a:extLst>
          </p:cNvPr>
          <p:cNvSpPr txBox="1"/>
          <p:nvPr/>
        </p:nvSpPr>
        <p:spPr>
          <a:xfrm>
            <a:off x="3113829" y="5158527"/>
            <a:ext cx="53848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Begin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63">
            <a:extLst>
              <a:ext uri="{FF2B5EF4-FFF2-40B4-BE49-F238E27FC236}">
                <a16:creationId xmlns:a16="http://schemas.microsoft.com/office/drawing/2014/main" id="{D2D5E05D-E039-4900-234C-37DCEB0C4485}"/>
              </a:ext>
            </a:extLst>
          </p:cNvPr>
          <p:cNvSpPr/>
          <p:nvPr/>
        </p:nvSpPr>
        <p:spPr>
          <a:xfrm>
            <a:off x="2771692" y="6348008"/>
            <a:ext cx="1219200" cy="182880"/>
          </a:xfrm>
          <a:custGeom>
            <a:avLst/>
            <a:gdLst/>
            <a:ahLst/>
            <a:cxnLst/>
            <a:rect l="l" t="t" r="r" b="b"/>
            <a:pathLst>
              <a:path w="1219200" h="182879">
                <a:moveTo>
                  <a:pt x="1219200" y="0"/>
                </a:moveTo>
                <a:lnTo>
                  <a:pt x="0" y="0"/>
                </a:lnTo>
                <a:lnTo>
                  <a:pt x="0" y="182880"/>
                </a:lnTo>
                <a:lnTo>
                  <a:pt x="1219200" y="182880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64">
            <a:extLst>
              <a:ext uri="{FF2B5EF4-FFF2-40B4-BE49-F238E27FC236}">
                <a16:creationId xmlns:a16="http://schemas.microsoft.com/office/drawing/2014/main" id="{6BAB4462-67BA-034C-B2AA-A146A3D117FC}"/>
              </a:ext>
            </a:extLst>
          </p:cNvPr>
          <p:cNvSpPr txBox="1"/>
          <p:nvPr/>
        </p:nvSpPr>
        <p:spPr>
          <a:xfrm>
            <a:off x="3159549" y="6353343"/>
            <a:ext cx="44704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9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65">
            <a:extLst>
              <a:ext uri="{FF2B5EF4-FFF2-40B4-BE49-F238E27FC236}">
                <a16:creationId xmlns:a16="http://schemas.microsoft.com/office/drawing/2014/main" id="{4AEF2136-5A88-3EF8-22A5-F1D47ED9A209}"/>
              </a:ext>
            </a:extLst>
          </p:cNvPr>
          <p:cNvSpPr txBox="1"/>
          <p:nvPr/>
        </p:nvSpPr>
        <p:spPr>
          <a:xfrm>
            <a:off x="2771692" y="5750600"/>
            <a:ext cx="1219200" cy="182880"/>
          </a:xfrm>
          <a:prstGeom prst="rect">
            <a:avLst/>
          </a:prstGeom>
          <a:solidFill>
            <a:srgbClr val="7D25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25"/>
              </a:spcBef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66">
            <a:extLst>
              <a:ext uri="{FF2B5EF4-FFF2-40B4-BE49-F238E27FC236}">
                <a16:creationId xmlns:a16="http://schemas.microsoft.com/office/drawing/2014/main" id="{FC6AE6CE-5698-0C81-5440-113789947C62}"/>
              </a:ext>
            </a:extLst>
          </p:cNvPr>
          <p:cNvSpPr txBox="1"/>
          <p:nvPr/>
        </p:nvSpPr>
        <p:spPr>
          <a:xfrm>
            <a:off x="2771692" y="6049305"/>
            <a:ext cx="1219200" cy="18288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285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25"/>
              </a:spcBef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67">
            <a:extLst>
              <a:ext uri="{FF2B5EF4-FFF2-40B4-BE49-F238E27FC236}">
                <a16:creationId xmlns:a16="http://schemas.microsoft.com/office/drawing/2014/main" id="{28AFC98F-C51B-58AA-5C68-E54EC2E31147}"/>
              </a:ext>
            </a:extLst>
          </p:cNvPr>
          <p:cNvSpPr/>
          <p:nvPr/>
        </p:nvSpPr>
        <p:spPr>
          <a:xfrm>
            <a:off x="3352336" y="5336834"/>
            <a:ext cx="59690" cy="116205"/>
          </a:xfrm>
          <a:custGeom>
            <a:avLst/>
            <a:gdLst/>
            <a:ahLst/>
            <a:cxnLst/>
            <a:rect l="l" t="t" r="r" b="b"/>
            <a:pathLst>
              <a:path w="59689" h="116204">
                <a:moveTo>
                  <a:pt x="19812" y="56388"/>
                </a:moveTo>
                <a:lnTo>
                  <a:pt x="0" y="56388"/>
                </a:lnTo>
                <a:lnTo>
                  <a:pt x="29718" y="115824"/>
                </a:lnTo>
                <a:lnTo>
                  <a:pt x="54482" y="66294"/>
                </a:lnTo>
                <a:lnTo>
                  <a:pt x="19812" y="66294"/>
                </a:lnTo>
                <a:lnTo>
                  <a:pt x="19812" y="56388"/>
                </a:lnTo>
                <a:close/>
              </a:path>
              <a:path w="59689" h="116204">
                <a:moveTo>
                  <a:pt x="39623" y="0"/>
                </a:moveTo>
                <a:lnTo>
                  <a:pt x="19812" y="0"/>
                </a:lnTo>
                <a:lnTo>
                  <a:pt x="19812" y="66294"/>
                </a:lnTo>
                <a:lnTo>
                  <a:pt x="39623" y="66294"/>
                </a:lnTo>
                <a:lnTo>
                  <a:pt x="39623" y="0"/>
                </a:lnTo>
                <a:close/>
              </a:path>
              <a:path w="59689" h="116204">
                <a:moveTo>
                  <a:pt x="59435" y="56388"/>
                </a:moveTo>
                <a:lnTo>
                  <a:pt x="39623" y="56388"/>
                </a:lnTo>
                <a:lnTo>
                  <a:pt x="39623" y="66294"/>
                </a:lnTo>
                <a:lnTo>
                  <a:pt x="54482" y="66294"/>
                </a:lnTo>
                <a:lnTo>
                  <a:pt x="59435" y="563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68">
            <a:extLst>
              <a:ext uri="{FF2B5EF4-FFF2-40B4-BE49-F238E27FC236}">
                <a16:creationId xmlns:a16="http://schemas.microsoft.com/office/drawing/2014/main" id="{4B2C86E8-8911-07F9-11C8-757D57DC140D}"/>
              </a:ext>
            </a:extLst>
          </p:cNvPr>
          <p:cNvSpPr/>
          <p:nvPr/>
        </p:nvSpPr>
        <p:spPr>
          <a:xfrm>
            <a:off x="3352336" y="5934243"/>
            <a:ext cx="59690" cy="116205"/>
          </a:xfrm>
          <a:custGeom>
            <a:avLst/>
            <a:gdLst/>
            <a:ahLst/>
            <a:cxnLst/>
            <a:rect l="l" t="t" r="r" b="b"/>
            <a:pathLst>
              <a:path w="59689" h="116204">
                <a:moveTo>
                  <a:pt x="19812" y="56387"/>
                </a:moveTo>
                <a:lnTo>
                  <a:pt x="0" y="56387"/>
                </a:lnTo>
                <a:lnTo>
                  <a:pt x="29718" y="115823"/>
                </a:lnTo>
                <a:lnTo>
                  <a:pt x="54482" y="66293"/>
                </a:lnTo>
                <a:lnTo>
                  <a:pt x="19812" y="66293"/>
                </a:lnTo>
                <a:lnTo>
                  <a:pt x="19812" y="56387"/>
                </a:lnTo>
                <a:close/>
              </a:path>
              <a:path w="59689" h="116204">
                <a:moveTo>
                  <a:pt x="39623" y="0"/>
                </a:moveTo>
                <a:lnTo>
                  <a:pt x="19812" y="0"/>
                </a:lnTo>
                <a:lnTo>
                  <a:pt x="19812" y="66293"/>
                </a:lnTo>
                <a:lnTo>
                  <a:pt x="39623" y="66293"/>
                </a:lnTo>
                <a:lnTo>
                  <a:pt x="39623" y="0"/>
                </a:lnTo>
                <a:close/>
              </a:path>
              <a:path w="59689" h="116204">
                <a:moveTo>
                  <a:pt x="59435" y="56387"/>
                </a:moveTo>
                <a:lnTo>
                  <a:pt x="39623" y="56387"/>
                </a:lnTo>
                <a:lnTo>
                  <a:pt x="39623" y="66293"/>
                </a:lnTo>
                <a:lnTo>
                  <a:pt x="54482" y="66293"/>
                </a:lnTo>
                <a:lnTo>
                  <a:pt x="59435" y="5638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69">
            <a:extLst>
              <a:ext uri="{FF2B5EF4-FFF2-40B4-BE49-F238E27FC236}">
                <a16:creationId xmlns:a16="http://schemas.microsoft.com/office/drawing/2014/main" id="{9EFBAF5A-D16B-72EA-9BD9-50C68D232443}"/>
              </a:ext>
            </a:extLst>
          </p:cNvPr>
          <p:cNvGrpSpPr/>
          <p:nvPr/>
        </p:nvGrpSpPr>
        <p:grpSpPr>
          <a:xfrm>
            <a:off x="3352336" y="6232946"/>
            <a:ext cx="746760" cy="280035"/>
            <a:chOff x="1822704" y="7608569"/>
            <a:chExt cx="746760" cy="280035"/>
          </a:xfrm>
        </p:grpSpPr>
        <p:sp>
          <p:nvSpPr>
            <p:cNvPr id="46" name="object 70">
              <a:extLst>
                <a:ext uri="{FF2B5EF4-FFF2-40B4-BE49-F238E27FC236}">
                  <a16:creationId xmlns:a16="http://schemas.microsoft.com/office/drawing/2014/main" id="{8DE17BAA-3826-47C7-2C73-ED456BA6B62C}"/>
                </a:ext>
              </a:extLst>
            </p:cNvPr>
            <p:cNvSpPr/>
            <p:nvPr/>
          </p:nvSpPr>
          <p:spPr>
            <a:xfrm>
              <a:off x="1822704" y="7608569"/>
              <a:ext cx="59690" cy="116205"/>
            </a:xfrm>
            <a:custGeom>
              <a:avLst/>
              <a:gdLst/>
              <a:ahLst/>
              <a:cxnLst/>
              <a:rect l="l" t="t" r="r" b="b"/>
              <a:pathLst>
                <a:path w="59689" h="116204">
                  <a:moveTo>
                    <a:pt x="19812" y="56387"/>
                  </a:moveTo>
                  <a:lnTo>
                    <a:pt x="0" y="56387"/>
                  </a:lnTo>
                  <a:lnTo>
                    <a:pt x="29718" y="115823"/>
                  </a:lnTo>
                  <a:lnTo>
                    <a:pt x="54482" y="66293"/>
                  </a:lnTo>
                  <a:lnTo>
                    <a:pt x="19812" y="66293"/>
                  </a:lnTo>
                  <a:lnTo>
                    <a:pt x="19812" y="56387"/>
                  </a:lnTo>
                  <a:close/>
                </a:path>
                <a:path w="59689" h="116204">
                  <a:moveTo>
                    <a:pt x="39623" y="0"/>
                  </a:moveTo>
                  <a:lnTo>
                    <a:pt x="19812" y="0"/>
                  </a:lnTo>
                  <a:lnTo>
                    <a:pt x="19812" y="66293"/>
                  </a:lnTo>
                  <a:lnTo>
                    <a:pt x="39623" y="66293"/>
                  </a:lnTo>
                  <a:lnTo>
                    <a:pt x="39623" y="0"/>
                  </a:lnTo>
                  <a:close/>
                </a:path>
                <a:path w="59689" h="116204">
                  <a:moveTo>
                    <a:pt x="59435" y="56387"/>
                  </a:moveTo>
                  <a:lnTo>
                    <a:pt x="39623" y="56387"/>
                  </a:lnTo>
                  <a:lnTo>
                    <a:pt x="39623" y="66293"/>
                  </a:lnTo>
                  <a:lnTo>
                    <a:pt x="54482" y="66293"/>
                  </a:lnTo>
                  <a:lnTo>
                    <a:pt x="59435" y="56387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71">
              <a:extLst>
                <a:ext uri="{FF2B5EF4-FFF2-40B4-BE49-F238E27FC236}">
                  <a16:creationId xmlns:a16="http://schemas.microsoft.com/office/drawing/2014/main" id="{87F9B873-C440-B80B-50B7-BD75E81B3BDB}"/>
                </a:ext>
              </a:extLst>
            </p:cNvPr>
            <p:cNvSpPr/>
            <p:nvPr/>
          </p:nvSpPr>
          <p:spPr>
            <a:xfrm>
              <a:off x="2354580" y="7741919"/>
              <a:ext cx="215265" cy="146685"/>
            </a:xfrm>
            <a:custGeom>
              <a:avLst/>
              <a:gdLst/>
              <a:ahLst/>
              <a:cxnLst/>
              <a:rect l="l" t="t" r="r" b="b"/>
              <a:pathLst>
                <a:path w="215264" h="146684">
                  <a:moveTo>
                    <a:pt x="214883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214883" y="146303"/>
                  </a:lnTo>
                  <a:lnTo>
                    <a:pt x="214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72">
            <a:extLst>
              <a:ext uri="{FF2B5EF4-FFF2-40B4-BE49-F238E27FC236}">
                <a16:creationId xmlns:a16="http://schemas.microsoft.com/office/drawing/2014/main" id="{DA77923D-6B44-0558-262C-4A5546E94670}"/>
              </a:ext>
            </a:extLst>
          </p:cNvPr>
          <p:cNvSpPr txBox="1"/>
          <p:nvPr/>
        </p:nvSpPr>
        <p:spPr>
          <a:xfrm>
            <a:off x="2771692" y="5451896"/>
            <a:ext cx="1219200" cy="182880"/>
          </a:xfrm>
          <a:prstGeom prst="rect">
            <a:avLst/>
          </a:prstGeom>
          <a:solidFill>
            <a:srgbClr val="FFA2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25"/>
              </a:spcBef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73">
            <a:extLst>
              <a:ext uri="{FF2B5EF4-FFF2-40B4-BE49-F238E27FC236}">
                <a16:creationId xmlns:a16="http://schemas.microsoft.com/office/drawing/2014/main" id="{7EE698F7-EB2D-8753-3497-CC9E72E94D31}"/>
              </a:ext>
            </a:extLst>
          </p:cNvPr>
          <p:cNvSpPr/>
          <p:nvPr/>
        </p:nvSpPr>
        <p:spPr>
          <a:xfrm>
            <a:off x="3352336" y="5635538"/>
            <a:ext cx="59690" cy="116205"/>
          </a:xfrm>
          <a:custGeom>
            <a:avLst/>
            <a:gdLst/>
            <a:ahLst/>
            <a:cxnLst/>
            <a:rect l="l" t="t" r="r" b="b"/>
            <a:pathLst>
              <a:path w="59689" h="116204">
                <a:moveTo>
                  <a:pt x="19812" y="56388"/>
                </a:moveTo>
                <a:lnTo>
                  <a:pt x="0" y="56388"/>
                </a:lnTo>
                <a:lnTo>
                  <a:pt x="29718" y="115824"/>
                </a:lnTo>
                <a:lnTo>
                  <a:pt x="54482" y="66294"/>
                </a:lnTo>
                <a:lnTo>
                  <a:pt x="19812" y="66294"/>
                </a:lnTo>
                <a:lnTo>
                  <a:pt x="19812" y="56388"/>
                </a:lnTo>
                <a:close/>
              </a:path>
              <a:path w="59689" h="116204">
                <a:moveTo>
                  <a:pt x="39623" y="0"/>
                </a:moveTo>
                <a:lnTo>
                  <a:pt x="19812" y="0"/>
                </a:lnTo>
                <a:lnTo>
                  <a:pt x="19812" y="66294"/>
                </a:lnTo>
                <a:lnTo>
                  <a:pt x="39623" y="66294"/>
                </a:lnTo>
                <a:lnTo>
                  <a:pt x="39623" y="0"/>
                </a:lnTo>
                <a:close/>
              </a:path>
              <a:path w="59689" h="116204">
                <a:moveTo>
                  <a:pt x="59435" y="56388"/>
                </a:moveTo>
                <a:lnTo>
                  <a:pt x="39623" y="56388"/>
                </a:lnTo>
                <a:lnTo>
                  <a:pt x="39623" y="66294"/>
                </a:lnTo>
                <a:lnTo>
                  <a:pt x="54482" y="66294"/>
                </a:lnTo>
                <a:lnTo>
                  <a:pt x="59435" y="563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74">
            <a:extLst>
              <a:ext uri="{FF2B5EF4-FFF2-40B4-BE49-F238E27FC236}">
                <a16:creationId xmlns:a16="http://schemas.microsoft.com/office/drawing/2014/main" id="{9F9F86D3-44CB-448D-B333-1B85559C53FA}"/>
              </a:ext>
            </a:extLst>
          </p:cNvPr>
          <p:cNvSpPr/>
          <p:nvPr/>
        </p:nvSpPr>
        <p:spPr>
          <a:xfrm>
            <a:off x="5667292" y="5838993"/>
            <a:ext cx="1219200" cy="182880"/>
          </a:xfrm>
          <a:custGeom>
            <a:avLst/>
            <a:gdLst/>
            <a:ahLst/>
            <a:cxnLst/>
            <a:rect l="l" t="t" r="r" b="b"/>
            <a:pathLst>
              <a:path w="1219200" h="182879">
                <a:moveTo>
                  <a:pt x="1219200" y="0"/>
                </a:moveTo>
                <a:lnTo>
                  <a:pt x="0" y="0"/>
                </a:lnTo>
                <a:lnTo>
                  <a:pt x="0" y="94488"/>
                </a:lnTo>
                <a:lnTo>
                  <a:pt x="0" y="182880"/>
                </a:lnTo>
                <a:lnTo>
                  <a:pt x="1219200" y="182880"/>
                </a:lnTo>
                <a:lnTo>
                  <a:pt x="1219200" y="94488"/>
                </a:lnTo>
                <a:lnTo>
                  <a:pt x="1219200" y="0"/>
                </a:lnTo>
                <a:close/>
              </a:path>
            </a:pathLst>
          </a:custGeom>
          <a:solidFill>
            <a:srgbClr val="7D2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75">
            <a:extLst>
              <a:ext uri="{FF2B5EF4-FFF2-40B4-BE49-F238E27FC236}">
                <a16:creationId xmlns:a16="http://schemas.microsoft.com/office/drawing/2014/main" id="{8F3AD452-877E-CA27-CB08-58873E788EA2}"/>
              </a:ext>
            </a:extLst>
          </p:cNvPr>
          <p:cNvSpPr txBox="1"/>
          <p:nvPr/>
        </p:nvSpPr>
        <p:spPr>
          <a:xfrm>
            <a:off x="6154717" y="5854359"/>
            <a:ext cx="24701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76">
            <a:extLst>
              <a:ext uri="{FF2B5EF4-FFF2-40B4-BE49-F238E27FC236}">
                <a16:creationId xmlns:a16="http://schemas.microsoft.com/office/drawing/2014/main" id="{3989697B-3E72-E7B2-8988-8327A00D72D0}"/>
              </a:ext>
            </a:extLst>
          </p:cNvPr>
          <p:cNvSpPr/>
          <p:nvPr/>
        </p:nvSpPr>
        <p:spPr>
          <a:xfrm>
            <a:off x="5667292" y="6137696"/>
            <a:ext cx="1219200" cy="182880"/>
          </a:xfrm>
          <a:custGeom>
            <a:avLst/>
            <a:gdLst/>
            <a:ahLst/>
            <a:cxnLst/>
            <a:rect l="l" t="t" r="r" b="b"/>
            <a:pathLst>
              <a:path w="1219200" h="182879">
                <a:moveTo>
                  <a:pt x="1219200" y="0"/>
                </a:moveTo>
                <a:lnTo>
                  <a:pt x="0" y="0"/>
                </a:lnTo>
                <a:lnTo>
                  <a:pt x="0" y="106680"/>
                </a:lnTo>
                <a:lnTo>
                  <a:pt x="0" y="182880"/>
                </a:lnTo>
                <a:lnTo>
                  <a:pt x="1219200" y="182880"/>
                </a:lnTo>
                <a:lnTo>
                  <a:pt x="1219200" y="106680"/>
                </a:lnTo>
                <a:lnTo>
                  <a:pt x="12192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77">
            <a:extLst>
              <a:ext uri="{FF2B5EF4-FFF2-40B4-BE49-F238E27FC236}">
                <a16:creationId xmlns:a16="http://schemas.microsoft.com/office/drawing/2014/main" id="{2EFE8EE7-8FAA-47F1-CC5F-58EAB3F9597E}"/>
              </a:ext>
            </a:extLst>
          </p:cNvPr>
          <p:cNvSpPr txBox="1"/>
          <p:nvPr/>
        </p:nvSpPr>
        <p:spPr>
          <a:xfrm>
            <a:off x="6154717" y="6153063"/>
            <a:ext cx="24701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4" name="object 78">
            <a:extLst>
              <a:ext uri="{FF2B5EF4-FFF2-40B4-BE49-F238E27FC236}">
                <a16:creationId xmlns:a16="http://schemas.microsoft.com/office/drawing/2014/main" id="{33B813AC-653B-32FE-8AF9-32AB123CC6C6}"/>
              </a:ext>
            </a:extLst>
          </p:cNvPr>
          <p:cNvGrpSpPr/>
          <p:nvPr/>
        </p:nvGrpSpPr>
        <p:grpSpPr>
          <a:xfrm>
            <a:off x="5667291" y="5540288"/>
            <a:ext cx="1219200" cy="598170"/>
            <a:chOff x="4137659" y="6915911"/>
            <a:chExt cx="1219200" cy="598170"/>
          </a:xfrm>
        </p:grpSpPr>
        <p:sp>
          <p:nvSpPr>
            <p:cNvPr id="55" name="object 79">
              <a:extLst>
                <a:ext uri="{FF2B5EF4-FFF2-40B4-BE49-F238E27FC236}">
                  <a16:creationId xmlns:a16="http://schemas.microsoft.com/office/drawing/2014/main" id="{18E96F8D-BC78-A140-87A0-2233E1EFFF01}"/>
                </a:ext>
              </a:extLst>
            </p:cNvPr>
            <p:cNvSpPr/>
            <p:nvPr/>
          </p:nvSpPr>
          <p:spPr>
            <a:xfrm>
              <a:off x="4718303" y="7398257"/>
              <a:ext cx="59690" cy="116205"/>
            </a:xfrm>
            <a:custGeom>
              <a:avLst/>
              <a:gdLst/>
              <a:ahLst/>
              <a:cxnLst/>
              <a:rect l="l" t="t" r="r" b="b"/>
              <a:pathLst>
                <a:path w="59689" h="116204">
                  <a:moveTo>
                    <a:pt x="19812" y="56388"/>
                  </a:moveTo>
                  <a:lnTo>
                    <a:pt x="0" y="56388"/>
                  </a:lnTo>
                  <a:lnTo>
                    <a:pt x="29718" y="115824"/>
                  </a:lnTo>
                  <a:lnTo>
                    <a:pt x="54483" y="66294"/>
                  </a:lnTo>
                  <a:lnTo>
                    <a:pt x="19812" y="66294"/>
                  </a:lnTo>
                  <a:lnTo>
                    <a:pt x="19812" y="56388"/>
                  </a:lnTo>
                  <a:close/>
                </a:path>
                <a:path w="59689" h="116204">
                  <a:moveTo>
                    <a:pt x="39624" y="0"/>
                  </a:moveTo>
                  <a:lnTo>
                    <a:pt x="19812" y="0"/>
                  </a:lnTo>
                  <a:lnTo>
                    <a:pt x="19812" y="66294"/>
                  </a:lnTo>
                  <a:lnTo>
                    <a:pt x="39624" y="66294"/>
                  </a:lnTo>
                  <a:lnTo>
                    <a:pt x="39624" y="0"/>
                  </a:lnTo>
                  <a:close/>
                </a:path>
                <a:path w="59689" h="116204">
                  <a:moveTo>
                    <a:pt x="59436" y="56388"/>
                  </a:moveTo>
                  <a:lnTo>
                    <a:pt x="39624" y="56388"/>
                  </a:lnTo>
                  <a:lnTo>
                    <a:pt x="39624" y="66294"/>
                  </a:lnTo>
                  <a:lnTo>
                    <a:pt x="54483" y="66294"/>
                  </a:lnTo>
                  <a:lnTo>
                    <a:pt x="59436" y="5638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80">
              <a:extLst>
                <a:ext uri="{FF2B5EF4-FFF2-40B4-BE49-F238E27FC236}">
                  <a16:creationId xmlns:a16="http://schemas.microsoft.com/office/drawing/2014/main" id="{6B3CEEFD-D6BF-84F5-DBA2-CF1D343D6D68}"/>
                </a:ext>
              </a:extLst>
            </p:cNvPr>
            <p:cNvSpPr/>
            <p:nvPr/>
          </p:nvSpPr>
          <p:spPr>
            <a:xfrm>
              <a:off x="4137660" y="6915911"/>
              <a:ext cx="1219200" cy="182880"/>
            </a:xfrm>
            <a:custGeom>
              <a:avLst/>
              <a:gdLst/>
              <a:ahLst/>
              <a:cxnLst/>
              <a:rect l="l" t="t" r="r" b="b"/>
              <a:pathLst>
                <a:path w="1219200" h="182879">
                  <a:moveTo>
                    <a:pt x="12192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0" y="182880"/>
                  </a:lnTo>
                  <a:lnTo>
                    <a:pt x="1219200" y="182880"/>
                  </a:lnTo>
                  <a:lnTo>
                    <a:pt x="1219200" y="9144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81">
            <a:extLst>
              <a:ext uri="{FF2B5EF4-FFF2-40B4-BE49-F238E27FC236}">
                <a16:creationId xmlns:a16="http://schemas.microsoft.com/office/drawing/2014/main" id="{CFBC2AFB-210A-5EAA-D7D6-A23817161E6F}"/>
              </a:ext>
            </a:extLst>
          </p:cNvPr>
          <p:cNvSpPr txBox="1"/>
          <p:nvPr/>
        </p:nvSpPr>
        <p:spPr>
          <a:xfrm>
            <a:off x="6154717" y="5555656"/>
            <a:ext cx="24701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8" name="object 82">
            <a:extLst>
              <a:ext uri="{FF2B5EF4-FFF2-40B4-BE49-F238E27FC236}">
                <a16:creationId xmlns:a16="http://schemas.microsoft.com/office/drawing/2014/main" id="{A6B1F920-2797-F9CC-BDB5-C0CD4F2FD399}"/>
              </a:ext>
            </a:extLst>
          </p:cNvPr>
          <p:cNvGrpSpPr/>
          <p:nvPr/>
        </p:nvGrpSpPr>
        <p:grpSpPr>
          <a:xfrm>
            <a:off x="6247935" y="5425227"/>
            <a:ext cx="441959" cy="1012190"/>
            <a:chOff x="4718303" y="6800850"/>
            <a:chExt cx="441959" cy="1012190"/>
          </a:xfrm>
        </p:grpSpPr>
        <p:sp>
          <p:nvSpPr>
            <p:cNvPr id="59" name="object 83">
              <a:extLst>
                <a:ext uri="{FF2B5EF4-FFF2-40B4-BE49-F238E27FC236}">
                  <a16:creationId xmlns:a16="http://schemas.microsoft.com/office/drawing/2014/main" id="{8D3AAE71-4338-2004-24A1-AEDFF8FE2AB1}"/>
                </a:ext>
              </a:extLst>
            </p:cNvPr>
            <p:cNvSpPr/>
            <p:nvPr/>
          </p:nvSpPr>
          <p:spPr>
            <a:xfrm>
              <a:off x="4718304" y="6800849"/>
              <a:ext cx="59690" cy="1012190"/>
            </a:xfrm>
            <a:custGeom>
              <a:avLst/>
              <a:gdLst/>
              <a:ahLst/>
              <a:cxnLst/>
              <a:rect l="l" t="t" r="r" b="b"/>
              <a:pathLst>
                <a:path w="59689" h="1012190">
                  <a:moveTo>
                    <a:pt x="59436" y="952500"/>
                  </a:moveTo>
                  <a:lnTo>
                    <a:pt x="39624" y="952500"/>
                  </a:lnTo>
                  <a:lnTo>
                    <a:pt x="39624" y="896112"/>
                  </a:lnTo>
                  <a:lnTo>
                    <a:pt x="19812" y="896112"/>
                  </a:lnTo>
                  <a:lnTo>
                    <a:pt x="19812" y="952500"/>
                  </a:lnTo>
                  <a:lnTo>
                    <a:pt x="0" y="952500"/>
                  </a:lnTo>
                  <a:lnTo>
                    <a:pt x="29718" y="1011936"/>
                  </a:lnTo>
                  <a:lnTo>
                    <a:pt x="54483" y="962406"/>
                  </a:lnTo>
                  <a:lnTo>
                    <a:pt x="59436" y="952500"/>
                  </a:lnTo>
                  <a:close/>
                </a:path>
                <a:path w="59689" h="1012190">
                  <a:moveTo>
                    <a:pt x="59436" y="355092"/>
                  </a:moveTo>
                  <a:lnTo>
                    <a:pt x="39624" y="355092"/>
                  </a:lnTo>
                  <a:lnTo>
                    <a:pt x="39624" y="298704"/>
                  </a:lnTo>
                  <a:lnTo>
                    <a:pt x="19812" y="298704"/>
                  </a:lnTo>
                  <a:lnTo>
                    <a:pt x="19812" y="355092"/>
                  </a:lnTo>
                  <a:lnTo>
                    <a:pt x="0" y="355092"/>
                  </a:lnTo>
                  <a:lnTo>
                    <a:pt x="29718" y="414528"/>
                  </a:lnTo>
                  <a:lnTo>
                    <a:pt x="54483" y="364998"/>
                  </a:lnTo>
                  <a:lnTo>
                    <a:pt x="59436" y="355092"/>
                  </a:lnTo>
                  <a:close/>
                </a:path>
                <a:path w="59689" h="1012190">
                  <a:moveTo>
                    <a:pt x="59436" y="56388"/>
                  </a:moveTo>
                  <a:lnTo>
                    <a:pt x="39624" y="56388"/>
                  </a:lnTo>
                  <a:lnTo>
                    <a:pt x="39624" y="0"/>
                  </a:lnTo>
                  <a:lnTo>
                    <a:pt x="19812" y="0"/>
                  </a:lnTo>
                  <a:lnTo>
                    <a:pt x="19812" y="56388"/>
                  </a:lnTo>
                  <a:lnTo>
                    <a:pt x="0" y="56388"/>
                  </a:lnTo>
                  <a:lnTo>
                    <a:pt x="29718" y="115824"/>
                  </a:lnTo>
                  <a:lnTo>
                    <a:pt x="54483" y="66294"/>
                  </a:lnTo>
                  <a:lnTo>
                    <a:pt x="59436" y="5638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84">
              <a:extLst>
                <a:ext uri="{FF2B5EF4-FFF2-40B4-BE49-F238E27FC236}">
                  <a16:creationId xmlns:a16="http://schemas.microsoft.com/office/drawing/2014/main" id="{5B3854DB-FA54-B5A5-5268-B2923B2A9421}"/>
                </a:ext>
              </a:extLst>
            </p:cNvPr>
            <p:cNvSpPr/>
            <p:nvPr/>
          </p:nvSpPr>
          <p:spPr>
            <a:xfrm>
              <a:off x="4943855" y="7473695"/>
              <a:ext cx="216535" cy="146685"/>
            </a:xfrm>
            <a:custGeom>
              <a:avLst/>
              <a:gdLst/>
              <a:ahLst/>
              <a:cxnLst/>
              <a:rect l="l" t="t" r="r" b="b"/>
              <a:pathLst>
                <a:path w="216535" h="146684">
                  <a:moveTo>
                    <a:pt x="216408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216408" y="146303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85">
            <a:extLst>
              <a:ext uri="{FF2B5EF4-FFF2-40B4-BE49-F238E27FC236}">
                <a16:creationId xmlns:a16="http://schemas.microsoft.com/office/drawing/2014/main" id="{DFFDC095-BCCE-D07F-0689-AD011B967708}"/>
              </a:ext>
            </a:extLst>
          </p:cNvPr>
          <p:cNvSpPr txBox="1"/>
          <p:nvPr/>
        </p:nvSpPr>
        <p:spPr>
          <a:xfrm>
            <a:off x="6473487" y="6098072"/>
            <a:ext cx="216535" cy="146685"/>
          </a:xfrm>
          <a:prstGeom prst="rect">
            <a:avLst/>
          </a:prstGeom>
          <a:ln w="9144">
            <a:solidFill>
              <a:srgbClr val="F83308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55"/>
              </a:spcBef>
            </a:pPr>
            <a:r>
              <a:rPr sz="700" spc="15" dirty="0">
                <a:solidFill>
                  <a:srgbClr val="FF0000"/>
                </a:solidFill>
                <a:latin typeface="Arial"/>
                <a:cs typeface="Arial"/>
              </a:rPr>
              <a:t>i0</a:t>
            </a:r>
            <a:endParaRPr sz="700">
              <a:latin typeface="Arial"/>
              <a:cs typeface="Arial"/>
            </a:endParaRPr>
          </a:p>
        </p:txBody>
      </p:sp>
      <p:sp>
        <p:nvSpPr>
          <p:cNvPr id="62" name="object 86">
            <a:extLst>
              <a:ext uri="{FF2B5EF4-FFF2-40B4-BE49-F238E27FC236}">
                <a16:creationId xmlns:a16="http://schemas.microsoft.com/office/drawing/2014/main" id="{F6B8CCF0-9088-4237-DEC6-407C329758AF}"/>
              </a:ext>
            </a:extLst>
          </p:cNvPr>
          <p:cNvSpPr/>
          <p:nvPr/>
        </p:nvSpPr>
        <p:spPr>
          <a:xfrm>
            <a:off x="6473487" y="5787177"/>
            <a:ext cx="216535" cy="146685"/>
          </a:xfrm>
          <a:custGeom>
            <a:avLst/>
            <a:gdLst/>
            <a:ahLst/>
            <a:cxnLst/>
            <a:rect l="l" t="t" r="r" b="b"/>
            <a:pathLst>
              <a:path w="216535" h="146684">
                <a:moveTo>
                  <a:pt x="216408" y="0"/>
                </a:moveTo>
                <a:lnTo>
                  <a:pt x="0" y="0"/>
                </a:lnTo>
                <a:lnTo>
                  <a:pt x="0" y="146304"/>
                </a:lnTo>
                <a:lnTo>
                  <a:pt x="216408" y="146304"/>
                </a:lnTo>
                <a:lnTo>
                  <a:pt x="216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87">
            <a:extLst>
              <a:ext uri="{FF2B5EF4-FFF2-40B4-BE49-F238E27FC236}">
                <a16:creationId xmlns:a16="http://schemas.microsoft.com/office/drawing/2014/main" id="{B95E7D39-2216-0DC2-9ABB-1DCBFC4FD865}"/>
              </a:ext>
            </a:extLst>
          </p:cNvPr>
          <p:cNvSpPr txBox="1"/>
          <p:nvPr/>
        </p:nvSpPr>
        <p:spPr>
          <a:xfrm>
            <a:off x="6473487" y="5787177"/>
            <a:ext cx="216535" cy="146685"/>
          </a:xfrm>
          <a:prstGeom prst="rect">
            <a:avLst/>
          </a:prstGeom>
          <a:ln w="9144">
            <a:solidFill>
              <a:srgbClr val="F83308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50"/>
              </a:spcBef>
            </a:pPr>
            <a:r>
              <a:rPr sz="700" spc="15" dirty="0">
                <a:solidFill>
                  <a:srgbClr val="FF0000"/>
                </a:solidFill>
                <a:latin typeface="Arial"/>
                <a:cs typeface="Arial"/>
              </a:rPr>
              <a:t>i1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4" name="object 88">
            <a:extLst>
              <a:ext uri="{FF2B5EF4-FFF2-40B4-BE49-F238E27FC236}">
                <a16:creationId xmlns:a16="http://schemas.microsoft.com/office/drawing/2014/main" id="{119ED5A3-04C3-E10E-141B-70CBF68DD818}"/>
              </a:ext>
            </a:extLst>
          </p:cNvPr>
          <p:cNvGrpSpPr/>
          <p:nvPr/>
        </p:nvGrpSpPr>
        <p:grpSpPr>
          <a:xfrm>
            <a:off x="6468725" y="5480662"/>
            <a:ext cx="226060" cy="156210"/>
            <a:chOff x="4939093" y="6856285"/>
            <a:chExt cx="226060" cy="156210"/>
          </a:xfrm>
        </p:grpSpPr>
        <p:sp>
          <p:nvSpPr>
            <p:cNvPr id="65" name="object 89">
              <a:extLst>
                <a:ext uri="{FF2B5EF4-FFF2-40B4-BE49-F238E27FC236}">
                  <a16:creationId xmlns:a16="http://schemas.microsoft.com/office/drawing/2014/main" id="{B8855B9F-6E37-FE20-9E1B-43AF469FCC86}"/>
                </a:ext>
              </a:extLst>
            </p:cNvPr>
            <p:cNvSpPr/>
            <p:nvPr/>
          </p:nvSpPr>
          <p:spPr>
            <a:xfrm>
              <a:off x="4943855" y="6861047"/>
              <a:ext cx="216535" cy="146685"/>
            </a:xfrm>
            <a:custGeom>
              <a:avLst/>
              <a:gdLst/>
              <a:ahLst/>
              <a:cxnLst/>
              <a:rect l="l" t="t" r="r" b="b"/>
              <a:pathLst>
                <a:path w="216535" h="146684">
                  <a:moveTo>
                    <a:pt x="216408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216408" y="146303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90">
              <a:extLst>
                <a:ext uri="{FF2B5EF4-FFF2-40B4-BE49-F238E27FC236}">
                  <a16:creationId xmlns:a16="http://schemas.microsoft.com/office/drawing/2014/main" id="{DEC987D8-73B3-19FE-FE25-B95327CD466E}"/>
                </a:ext>
              </a:extLst>
            </p:cNvPr>
            <p:cNvSpPr/>
            <p:nvPr/>
          </p:nvSpPr>
          <p:spPr>
            <a:xfrm>
              <a:off x="4943855" y="6861047"/>
              <a:ext cx="216535" cy="146685"/>
            </a:xfrm>
            <a:custGeom>
              <a:avLst/>
              <a:gdLst/>
              <a:ahLst/>
              <a:cxnLst/>
              <a:rect l="l" t="t" r="r" b="b"/>
              <a:pathLst>
                <a:path w="216535" h="146684">
                  <a:moveTo>
                    <a:pt x="0" y="146303"/>
                  </a:moveTo>
                  <a:lnTo>
                    <a:pt x="216408" y="146303"/>
                  </a:lnTo>
                  <a:lnTo>
                    <a:pt x="21640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ln w="9144">
              <a:solidFill>
                <a:srgbClr val="F833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91">
            <a:extLst>
              <a:ext uri="{FF2B5EF4-FFF2-40B4-BE49-F238E27FC236}">
                <a16:creationId xmlns:a16="http://schemas.microsoft.com/office/drawing/2014/main" id="{BB3E087A-DA5D-A7B3-1B4F-57D00C08CBE2}"/>
              </a:ext>
            </a:extLst>
          </p:cNvPr>
          <p:cNvSpPr txBox="1"/>
          <p:nvPr/>
        </p:nvSpPr>
        <p:spPr>
          <a:xfrm>
            <a:off x="6473487" y="5473995"/>
            <a:ext cx="213360" cy="158115"/>
          </a:xfrm>
          <a:prstGeom prst="rect">
            <a:avLst/>
          </a:prstGeom>
          <a:ln w="9144">
            <a:solidFill>
              <a:srgbClr val="F83308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240"/>
              </a:spcBef>
            </a:pPr>
            <a:r>
              <a:rPr sz="700" spc="15" dirty="0">
                <a:solidFill>
                  <a:srgbClr val="FF0000"/>
                </a:solidFill>
                <a:latin typeface="Arial"/>
                <a:cs typeface="Arial"/>
              </a:rPr>
              <a:t>i2</a:t>
            </a:r>
            <a:endParaRPr sz="700">
              <a:latin typeface="Arial"/>
              <a:cs typeface="Arial"/>
            </a:endParaRPr>
          </a:p>
        </p:txBody>
      </p:sp>
      <p:sp>
        <p:nvSpPr>
          <p:cNvPr id="68" name="object 92">
            <a:extLst>
              <a:ext uri="{FF2B5EF4-FFF2-40B4-BE49-F238E27FC236}">
                <a16:creationId xmlns:a16="http://schemas.microsoft.com/office/drawing/2014/main" id="{A6C1A0B4-9079-B011-EF50-EAEBE75D4337}"/>
              </a:ext>
            </a:extLst>
          </p:cNvPr>
          <p:cNvSpPr/>
          <p:nvPr/>
        </p:nvSpPr>
        <p:spPr>
          <a:xfrm>
            <a:off x="6732567" y="5256824"/>
            <a:ext cx="216535" cy="146685"/>
          </a:xfrm>
          <a:custGeom>
            <a:avLst/>
            <a:gdLst/>
            <a:ahLst/>
            <a:cxnLst/>
            <a:rect l="l" t="t" r="r" b="b"/>
            <a:pathLst>
              <a:path w="216535" h="146684">
                <a:moveTo>
                  <a:pt x="0" y="146303"/>
                </a:moveTo>
                <a:lnTo>
                  <a:pt x="216408" y="146303"/>
                </a:lnTo>
                <a:lnTo>
                  <a:pt x="216408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ln w="9144">
            <a:solidFill>
              <a:srgbClr val="F833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93">
            <a:extLst>
              <a:ext uri="{FF2B5EF4-FFF2-40B4-BE49-F238E27FC236}">
                <a16:creationId xmlns:a16="http://schemas.microsoft.com/office/drawing/2014/main" id="{32925301-7595-B735-3E49-3656B13B68AF}"/>
              </a:ext>
            </a:extLst>
          </p:cNvPr>
          <p:cNvSpPr txBox="1"/>
          <p:nvPr/>
        </p:nvSpPr>
        <p:spPr>
          <a:xfrm>
            <a:off x="6804449" y="5280617"/>
            <a:ext cx="742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5"/>
              </a:lnSpc>
            </a:pPr>
            <a:r>
              <a:rPr sz="700" spc="15" dirty="0">
                <a:solidFill>
                  <a:srgbClr val="FF0000"/>
                </a:solidFill>
                <a:latin typeface="Arial"/>
                <a:cs typeface="Arial"/>
              </a:rPr>
              <a:t>i2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70" name="object 94">
            <a:extLst>
              <a:ext uri="{FF2B5EF4-FFF2-40B4-BE49-F238E27FC236}">
                <a16:creationId xmlns:a16="http://schemas.microsoft.com/office/drawing/2014/main" id="{5B32ED0B-7000-F006-DA96-B4987388DE8C}"/>
              </a:ext>
            </a:extLst>
          </p:cNvPr>
          <p:cNvGrpSpPr/>
          <p:nvPr/>
        </p:nvGrpSpPr>
        <p:grpSpPr>
          <a:xfrm>
            <a:off x="6697325" y="5281018"/>
            <a:ext cx="226060" cy="156210"/>
            <a:chOff x="5167693" y="6656641"/>
            <a:chExt cx="226060" cy="156210"/>
          </a:xfrm>
        </p:grpSpPr>
        <p:sp>
          <p:nvSpPr>
            <p:cNvPr id="71" name="object 95">
              <a:extLst>
                <a:ext uri="{FF2B5EF4-FFF2-40B4-BE49-F238E27FC236}">
                  <a16:creationId xmlns:a16="http://schemas.microsoft.com/office/drawing/2014/main" id="{4BD6960A-80A8-4A63-C58E-EEF208B9CFD1}"/>
                </a:ext>
              </a:extLst>
            </p:cNvPr>
            <p:cNvSpPr/>
            <p:nvPr/>
          </p:nvSpPr>
          <p:spPr>
            <a:xfrm>
              <a:off x="5172455" y="6661404"/>
              <a:ext cx="216535" cy="146685"/>
            </a:xfrm>
            <a:custGeom>
              <a:avLst/>
              <a:gdLst/>
              <a:ahLst/>
              <a:cxnLst/>
              <a:rect l="l" t="t" r="r" b="b"/>
              <a:pathLst>
                <a:path w="216535" h="146684">
                  <a:moveTo>
                    <a:pt x="216408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216408" y="146304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96">
              <a:extLst>
                <a:ext uri="{FF2B5EF4-FFF2-40B4-BE49-F238E27FC236}">
                  <a16:creationId xmlns:a16="http://schemas.microsoft.com/office/drawing/2014/main" id="{B9AFAAFF-3A56-D580-F8C5-8C28C3160D80}"/>
                </a:ext>
              </a:extLst>
            </p:cNvPr>
            <p:cNvSpPr/>
            <p:nvPr/>
          </p:nvSpPr>
          <p:spPr>
            <a:xfrm>
              <a:off x="5172455" y="6661404"/>
              <a:ext cx="216535" cy="146685"/>
            </a:xfrm>
            <a:custGeom>
              <a:avLst/>
              <a:gdLst/>
              <a:ahLst/>
              <a:cxnLst/>
              <a:rect l="l" t="t" r="r" b="b"/>
              <a:pathLst>
                <a:path w="216535" h="146684">
                  <a:moveTo>
                    <a:pt x="0" y="146304"/>
                  </a:moveTo>
                  <a:lnTo>
                    <a:pt x="216408" y="146304"/>
                  </a:lnTo>
                  <a:lnTo>
                    <a:pt x="216408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9144">
              <a:solidFill>
                <a:srgbClr val="F833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97">
            <a:extLst>
              <a:ext uri="{FF2B5EF4-FFF2-40B4-BE49-F238E27FC236}">
                <a16:creationId xmlns:a16="http://schemas.microsoft.com/office/drawing/2014/main" id="{948E878F-8009-5D43-0706-FE5F9ADF6557}"/>
              </a:ext>
            </a:extLst>
          </p:cNvPr>
          <p:cNvSpPr txBox="1"/>
          <p:nvPr/>
        </p:nvSpPr>
        <p:spPr>
          <a:xfrm>
            <a:off x="6774351" y="5309572"/>
            <a:ext cx="742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5"/>
              </a:lnSpc>
            </a:pPr>
            <a:r>
              <a:rPr sz="700" spc="15" dirty="0">
                <a:solidFill>
                  <a:srgbClr val="FF0000"/>
                </a:solidFill>
                <a:latin typeface="Arial"/>
                <a:cs typeface="Arial"/>
              </a:rPr>
              <a:t>i2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74" name="object 98">
            <a:extLst>
              <a:ext uri="{FF2B5EF4-FFF2-40B4-BE49-F238E27FC236}">
                <a16:creationId xmlns:a16="http://schemas.microsoft.com/office/drawing/2014/main" id="{9E2B5CD2-8D46-9216-6D76-A301A0A8ACB0}"/>
              </a:ext>
            </a:extLst>
          </p:cNvPr>
          <p:cNvGrpSpPr/>
          <p:nvPr/>
        </p:nvGrpSpPr>
        <p:grpSpPr>
          <a:xfrm>
            <a:off x="6667035" y="5311688"/>
            <a:ext cx="224154" cy="155575"/>
            <a:chOff x="5137403" y="6687311"/>
            <a:chExt cx="224154" cy="155575"/>
          </a:xfrm>
        </p:grpSpPr>
        <p:sp>
          <p:nvSpPr>
            <p:cNvPr id="75" name="object 99">
              <a:extLst>
                <a:ext uri="{FF2B5EF4-FFF2-40B4-BE49-F238E27FC236}">
                  <a16:creationId xmlns:a16="http://schemas.microsoft.com/office/drawing/2014/main" id="{8E6BF4E9-5FAF-0C8D-5C42-E9E2FD64397D}"/>
                </a:ext>
              </a:extLst>
            </p:cNvPr>
            <p:cNvSpPr/>
            <p:nvPr/>
          </p:nvSpPr>
          <p:spPr>
            <a:xfrm>
              <a:off x="5141975" y="6691883"/>
              <a:ext cx="215265" cy="146685"/>
            </a:xfrm>
            <a:custGeom>
              <a:avLst/>
              <a:gdLst/>
              <a:ahLst/>
              <a:cxnLst/>
              <a:rect l="l" t="t" r="r" b="b"/>
              <a:pathLst>
                <a:path w="215264" h="146684">
                  <a:moveTo>
                    <a:pt x="214884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214884" y="146304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100">
              <a:extLst>
                <a:ext uri="{FF2B5EF4-FFF2-40B4-BE49-F238E27FC236}">
                  <a16:creationId xmlns:a16="http://schemas.microsoft.com/office/drawing/2014/main" id="{8D91821F-1BF7-7829-2A42-FD813CB8AD95}"/>
                </a:ext>
              </a:extLst>
            </p:cNvPr>
            <p:cNvSpPr/>
            <p:nvPr/>
          </p:nvSpPr>
          <p:spPr>
            <a:xfrm>
              <a:off x="5141975" y="6691883"/>
              <a:ext cx="215265" cy="146685"/>
            </a:xfrm>
            <a:custGeom>
              <a:avLst/>
              <a:gdLst/>
              <a:ahLst/>
              <a:cxnLst/>
              <a:rect l="l" t="t" r="r" b="b"/>
              <a:pathLst>
                <a:path w="215264" h="146684">
                  <a:moveTo>
                    <a:pt x="0" y="146304"/>
                  </a:moveTo>
                  <a:lnTo>
                    <a:pt x="214884" y="146304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9144">
              <a:solidFill>
                <a:srgbClr val="F833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101">
            <a:extLst>
              <a:ext uri="{FF2B5EF4-FFF2-40B4-BE49-F238E27FC236}">
                <a16:creationId xmlns:a16="http://schemas.microsoft.com/office/drawing/2014/main" id="{F35C82F7-00BA-7E4A-05D0-2E3B97630CCA}"/>
              </a:ext>
            </a:extLst>
          </p:cNvPr>
          <p:cNvSpPr txBox="1"/>
          <p:nvPr/>
        </p:nvSpPr>
        <p:spPr>
          <a:xfrm>
            <a:off x="6737140" y="5319435"/>
            <a:ext cx="16129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">
              <a:lnSpc>
                <a:spcPct val="100000"/>
              </a:lnSpc>
              <a:spcBef>
                <a:spcPts val="130"/>
              </a:spcBef>
            </a:pPr>
            <a:r>
              <a:rPr sz="700" spc="15" dirty="0">
                <a:solidFill>
                  <a:srgbClr val="FF0000"/>
                </a:solidFill>
                <a:latin typeface="Arial"/>
                <a:cs typeface="Arial"/>
              </a:rPr>
              <a:t>i3</a:t>
            </a:r>
            <a:endParaRPr sz="700">
              <a:latin typeface="Arial"/>
              <a:cs typeface="Arial"/>
            </a:endParaRPr>
          </a:p>
        </p:txBody>
      </p:sp>
      <p:sp>
        <p:nvSpPr>
          <p:cNvPr id="78" name="object 102">
            <a:extLst>
              <a:ext uri="{FF2B5EF4-FFF2-40B4-BE49-F238E27FC236}">
                <a16:creationId xmlns:a16="http://schemas.microsoft.com/office/drawing/2014/main" id="{EFFF5F37-60C0-6A42-D441-57C1D9462FE4}"/>
              </a:ext>
            </a:extLst>
          </p:cNvPr>
          <p:cNvSpPr txBox="1"/>
          <p:nvPr/>
        </p:nvSpPr>
        <p:spPr>
          <a:xfrm>
            <a:off x="3884211" y="6366296"/>
            <a:ext cx="215265" cy="146685"/>
          </a:xfrm>
          <a:prstGeom prst="rect">
            <a:avLst/>
          </a:prstGeom>
          <a:ln w="9144">
            <a:solidFill>
              <a:srgbClr val="F83308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50"/>
              </a:spcBef>
            </a:pPr>
            <a:r>
              <a:rPr sz="700" spc="15" dirty="0">
                <a:solidFill>
                  <a:srgbClr val="FF0000"/>
                </a:solidFill>
                <a:latin typeface="Arial"/>
                <a:cs typeface="Arial"/>
              </a:rPr>
              <a:t>i0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79" name="object 103">
            <a:extLst>
              <a:ext uri="{FF2B5EF4-FFF2-40B4-BE49-F238E27FC236}">
                <a16:creationId xmlns:a16="http://schemas.microsoft.com/office/drawing/2014/main" id="{75A883CD-A2C0-4E24-8874-F37A17D4FA0A}"/>
              </a:ext>
            </a:extLst>
          </p:cNvPr>
          <p:cNvGrpSpPr/>
          <p:nvPr/>
        </p:nvGrpSpPr>
        <p:grpSpPr>
          <a:xfrm>
            <a:off x="2626912" y="5171481"/>
            <a:ext cx="226060" cy="155575"/>
            <a:chOff x="1097280" y="6547104"/>
            <a:chExt cx="226060" cy="155575"/>
          </a:xfrm>
        </p:grpSpPr>
        <p:sp>
          <p:nvSpPr>
            <p:cNvPr id="80" name="object 104">
              <a:extLst>
                <a:ext uri="{FF2B5EF4-FFF2-40B4-BE49-F238E27FC236}">
                  <a16:creationId xmlns:a16="http://schemas.microsoft.com/office/drawing/2014/main" id="{726D9D73-2A05-B02A-D97C-58D2548669F0}"/>
                </a:ext>
              </a:extLst>
            </p:cNvPr>
            <p:cNvSpPr/>
            <p:nvPr/>
          </p:nvSpPr>
          <p:spPr>
            <a:xfrm>
              <a:off x="1101852" y="6551676"/>
              <a:ext cx="216535" cy="146685"/>
            </a:xfrm>
            <a:custGeom>
              <a:avLst/>
              <a:gdLst/>
              <a:ahLst/>
              <a:cxnLst/>
              <a:rect l="l" t="t" r="r" b="b"/>
              <a:pathLst>
                <a:path w="216534" h="146684">
                  <a:moveTo>
                    <a:pt x="216408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216408" y="146304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05">
              <a:extLst>
                <a:ext uri="{FF2B5EF4-FFF2-40B4-BE49-F238E27FC236}">
                  <a16:creationId xmlns:a16="http://schemas.microsoft.com/office/drawing/2014/main" id="{DD90DF0C-06CD-65E3-61B7-5E14E8422F15}"/>
                </a:ext>
              </a:extLst>
            </p:cNvPr>
            <p:cNvSpPr/>
            <p:nvPr/>
          </p:nvSpPr>
          <p:spPr>
            <a:xfrm>
              <a:off x="1101852" y="6551676"/>
              <a:ext cx="216535" cy="146685"/>
            </a:xfrm>
            <a:custGeom>
              <a:avLst/>
              <a:gdLst/>
              <a:ahLst/>
              <a:cxnLst/>
              <a:rect l="l" t="t" r="r" b="b"/>
              <a:pathLst>
                <a:path w="216534" h="146684">
                  <a:moveTo>
                    <a:pt x="0" y="146304"/>
                  </a:moveTo>
                  <a:lnTo>
                    <a:pt x="216408" y="146304"/>
                  </a:lnTo>
                  <a:lnTo>
                    <a:pt x="216408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9144">
              <a:solidFill>
                <a:srgbClr val="F833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106">
            <a:extLst>
              <a:ext uri="{FF2B5EF4-FFF2-40B4-BE49-F238E27FC236}">
                <a16:creationId xmlns:a16="http://schemas.microsoft.com/office/drawing/2014/main" id="{C1E8A709-DD8D-7D10-4D3F-C73F5F60048B}"/>
              </a:ext>
            </a:extLst>
          </p:cNvPr>
          <p:cNvSpPr txBox="1"/>
          <p:nvPr/>
        </p:nvSpPr>
        <p:spPr>
          <a:xfrm>
            <a:off x="2690107" y="5178846"/>
            <a:ext cx="9969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15" dirty="0">
                <a:solidFill>
                  <a:srgbClr val="FF0000"/>
                </a:solidFill>
                <a:latin typeface="Arial"/>
                <a:cs typeface="Arial"/>
              </a:rPr>
              <a:t>i1</a:t>
            </a:r>
            <a:endParaRPr sz="700">
              <a:latin typeface="Arial"/>
              <a:cs typeface="Arial"/>
            </a:endParaRPr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D4315391-CAD3-7040-2349-AC688A71EF7C}"/>
              </a:ext>
            </a:extLst>
          </p:cNvPr>
          <p:cNvSpPr/>
          <p:nvPr/>
        </p:nvSpPr>
        <p:spPr>
          <a:xfrm>
            <a:off x="2469972" y="4450502"/>
            <a:ext cx="424815" cy="542290"/>
          </a:xfrm>
          <a:custGeom>
            <a:avLst/>
            <a:gdLst/>
            <a:ahLst/>
            <a:cxnLst/>
            <a:rect l="l" t="t" r="r" b="b"/>
            <a:pathLst>
              <a:path w="424815" h="542289">
                <a:moveTo>
                  <a:pt x="415619" y="516127"/>
                </a:moveTo>
                <a:lnTo>
                  <a:pt x="392778" y="516127"/>
                </a:lnTo>
                <a:lnTo>
                  <a:pt x="393540" y="528827"/>
                </a:lnTo>
                <a:lnTo>
                  <a:pt x="387307" y="529133"/>
                </a:lnTo>
                <a:lnTo>
                  <a:pt x="388333" y="541908"/>
                </a:lnTo>
                <a:lnTo>
                  <a:pt x="424782" y="519811"/>
                </a:lnTo>
                <a:lnTo>
                  <a:pt x="415619" y="516127"/>
                </a:lnTo>
                <a:close/>
              </a:path>
              <a:path w="424815" h="542289">
                <a:moveTo>
                  <a:pt x="77335" y="0"/>
                </a:moveTo>
                <a:lnTo>
                  <a:pt x="54577" y="32765"/>
                </a:lnTo>
                <a:lnTo>
                  <a:pt x="35679" y="66421"/>
                </a:lnTo>
                <a:lnTo>
                  <a:pt x="14915" y="118110"/>
                </a:lnTo>
                <a:lnTo>
                  <a:pt x="3040" y="170180"/>
                </a:lnTo>
                <a:lnTo>
                  <a:pt x="0" y="221995"/>
                </a:lnTo>
                <a:lnTo>
                  <a:pt x="958" y="239013"/>
                </a:lnTo>
                <a:lnTo>
                  <a:pt x="9403" y="288925"/>
                </a:lnTo>
                <a:lnTo>
                  <a:pt x="26218" y="336423"/>
                </a:lnTo>
                <a:lnTo>
                  <a:pt x="51389" y="380873"/>
                </a:lnTo>
                <a:lnTo>
                  <a:pt x="84651" y="421131"/>
                </a:lnTo>
                <a:lnTo>
                  <a:pt x="125824" y="456692"/>
                </a:lnTo>
                <a:lnTo>
                  <a:pt x="174605" y="486410"/>
                </a:lnTo>
                <a:lnTo>
                  <a:pt x="232021" y="509777"/>
                </a:lnTo>
                <a:lnTo>
                  <a:pt x="293820" y="524382"/>
                </a:lnTo>
                <a:lnTo>
                  <a:pt x="358615" y="529844"/>
                </a:lnTo>
                <a:lnTo>
                  <a:pt x="375379" y="529717"/>
                </a:lnTo>
                <a:lnTo>
                  <a:pt x="387307" y="529133"/>
                </a:lnTo>
                <a:lnTo>
                  <a:pt x="386345" y="517144"/>
                </a:lnTo>
                <a:lnTo>
                  <a:pt x="359250" y="517144"/>
                </a:lnTo>
                <a:lnTo>
                  <a:pt x="327436" y="515619"/>
                </a:lnTo>
                <a:lnTo>
                  <a:pt x="265867" y="505841"/>
                </a:lnTo>
                <a:lnTo>
                  <a:pt x="207866" y="487552"/>
                </a:lnTo>
                <a:lnTo>
                  <a:pt x="164064" y="466344"/>
                </a:lnTo>
                <a:lnTo>
                  <a:pt x="119449" y="435737"/>
                </a:lnTo>
                <a:lnTo>
                  <a:pt x="82492" y="400176"/>
                </a:lnTo>
                <a:lnTo>
                  <a:pt x="53193" y="360172"/>
                </a:lnTo>
                <a:lnTo>
                  <a:pt x="31666" y="316738"/>
                </a:lnTo>
                <a:lnTo>
                  <a:pt x="18128" y="270382"/>
                </a:lnTo>
                <a:lnTo>
                  <a:pt x="12692" y="221995"/>
                </a:lnTo>
                <a:lnTo>
                  <a:pt x="12781" y="205612"/>
                </a:lnTo>
                <a:lnTo>
                  <a:pt x="18445" y="155575"/>
                </a:lnTo>
                <a:lnTo>
                  <a:pt x="32631" y="105537"/>
                </a:lnTo>
                <a:lnTo>
                  <a:pt x="55529" y="56007"/>
                </a:lnTo>
                <a:lnTo>
                  <a:pt x="75761" y="23622"/>
                </a:lnTo>
                <a:lnTo>
                  <a:pt x="87572" y="7492"/>
                </a:lnTo>
                <a:lnTo>
                  <a:pt x="77335" y="0"/>
                </a:lnTo>
                <a:close/>
              </a:path>
              <a:path w="424815" h="542289">
                <a:moveTo>
                  <a:pt x="392778" y="516127"/>
                </a:moveTo>
                <a:lnTo>
                  <a:pt x="386290" y="516457"/>
                </a:lnTo>
                <a:lnTo>
                  <a:pt x="387307" y="529133"/>
                </a:lnTo>
                <a:lnTo>
                  <a:pt x="393540" y="528827"/>
                </a:lnTo>
                <a:lnTo>
                  <a:pt x="392778" y="516127"/>
                </a:lnTo>
                <a:close/>
              </a:path>
              <a:path w="424815" h="542289">
                <a:moveTo>
                  <a:pt x="386290" y="516457"/>
                </a:moveTo>
                <a:lnTo>
                  <a:pt x="375252" y="517017"/>
                </a:lnTo>
                <a:lnTo>
                  <a:pt x="359250" y="517144"/>
                </a:lnTo>
                <a:lnTo>
                  <a:pt x="386345" y="517144"/>
                </a:lnTo>
                <a:lnTo>
                  <a:pt x="386290" y="516457"/>
                </a:lnTo>
                <a:close/>
              </a:path>
              <a:path w="424815" h="542289">
                <a:moveTo>
                  <a:pt x="385285" y="503936"/>
                </a:moveTo>
                <a:lnTo>
                  <a:pt x="386290" y="516457"/>
                </a:lnTo>
                <a:lnTo>
                  <a:pt x="392778" y="516127"/>
                </a:lnTo>
                <a:lnTo>
                  <a:pt x="415619" y="516127"/>
                </a:lnTo>
                <a:lnTo>
                  <a:pt x="385285" y="503936"/>
                </a:lnTo>
                <a:close/>
              </a:path>
            </a:pathLst>
          </a:custGeom>
          <a:solidFill>
            <a:srgbClr val="003B7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5387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5" dirty="0">
                <a:solidFill>
                  <a:srgbClr val="003B70"/>
                </a:solidFill>
                <a:latin typeface="Arial"/>
                <a:cs typeface="Arial"/>
              </a:rPr>
              <a:t>In-Between</a:t>
            </a:r>
            <a:r>
              <a:rPr lang="en-US" sz="3600" spc="-6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Scenario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object 5">
            <a:extLst>
              <a:ext uri="{FF2B5EF4-FFF2-40B4-BE49-F238E27FC236}">
                <a16:creationId xmlns:a16="http://schemas.microsoft.com/office/drawing/2014/main" id="{71E66D7A-23C8-9823-3347-8B046B12DF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2987" y="1648030"/>
            <a:ext cx="1059502" cy="1783459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41168F3E-1F26-E4B0-2867-EC90B3764002}"/>
              </a:ext>
            </a:extLst>
          </p:cNvPr>
          <p:cNvSpPr txBox="1"/>
          <p:nvPr/>
        </p:nvSpPr>
        <p:spPr>
          <a:xfrm>
            <a:off x="8642399" y="1988009"/>
            <a:ext cx="2908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L </a:t>
            </a:r>
            <a:r>
              <a:rPr sz="900" dirty="0">
                <a:latin typeface="Arial"/>
                <a:cs typeface="Arial"/>
              </a:rPr>
              <a:t>=</a:t>
            </a:r>
            <a:r>
              <a:rPr sz="900" spc="-1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id="{58062AD0-EA29-6BA3-90BD-BD24FC19A3F7}"/>
              </a:ext>
            </a:extLst>
          </p:cNvPr>
          <p:cNvGrpSpPr/>
          <p:nvPr/>
        </p:nvGrpSpPr>
        <p:grpSpPr>
          <a:xfrm>
            <a:off x="8351823" y="1072465"/>
            <a:ext cx="867410" cy="2717800"/>
            <a:chOff x="5022469" y="1049019"/>
            <a:chExt cx="867410" cy="2717800"/>
          </a:xfrm>
        </p:grpSpPr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8BED8F26-6DB1-DF1A-0C9A-932BC1D8BADF}"/>
                </a:ext>
              </a:extLst>
            </p:cNvPr>
            <p:cNvSpPr/>
            <p:nvPr/>
          </p:nvSpPr>
          <p:spPr>
            <a:xfrm>
              <a:off x="5022469" y="1049019"/>
              <a:ext cx="725170" cy="2717800"/>
            </a:xfrm>
            <a:custGeom>
              <a:avLst/>
              <a:gdLst/>
              <a:ahLst/>
              <a:cxnLst/>
              <a:rect l="l" t="t" r="r" b="b"/>
              <a:pathLst>
                <a:path w="725170" h="2717800">
                  <a:moveTo>
                    <a:pt x="396366" y="12700"/>
                  </a:moveTo>
                  <a:lnTo>
                    <a:pt x="381253" y="12700"/>
                  </a:lnTo>
                  <a:lnTo>
                    <a:pt x="368680" y="25400"/>
                  </a:lnTo>
                  <a:lnTo>
                    <a:pt x="355726" y="38100"/>
                  </a:lnTo>
                  <a:lnTo>
                    <a:pt x="342518" y="50800"/>
                  </a:lnTo>
                  <a:lnTo>
                    <a:pt x="329056" y="63500"/>
                  </a:lnTo>
                  <a:lnTo>
                    <a:pt x="301497" y="88900"/>
                  </a:lnTo>
                  <a:lnTo>
                    <a:pt x="273430" y="114300"/>
                  </a:lnTo>
                  <a:lnTo>
                    <a:pt x="259333" y="139700"/>
                  </a:lnTo>
                  <a:lnTo>
                    <a:pt x="245236" y="152400"/>
                  </a:lnTo>
                  <a:lnTo>
                    <a:pt x="231139" y="177800"/>
                  </a:lnTo>
                  <a:lnTo>
                    <a:pt x="217169" y="190500"/>
                  </a:lnTo>
                  <a:lnTo>
                    <a:pt x="203326" y="215900"/>
                  </a:lnTo>
                  <a:lnTo>
                    <a:pt x="189737" y="241300"/>
                  </a:lnTo>
                  <a:lnTo>
                    <a:pt x="176275" y="254000"/>
                  </a:lnTo>
                  <a:lnTo>
                    <a:pt x="150240" y="304800"/>
                  </a:lnTo>
                  <a:lnTo>
                    <a:pt x="125856" y="355600"/>
                  </a:lnTo>
                  <a:lnTo>
                    <a:pt x="114172" y="393700"/>
                  </a:lnTo>
                  <a:lnTo>
                    <a:pt x="103123" y="419100"/>
                  </a:lnTo>
                  <a:lnTo>
                    <a:pt x="92455" y="444500"/>
                  </a:lnTo>
                  <a:lnTo>
                    <a:pt x="82550" y="469900"/>
                  </a:lnTo>
                  <a:lnTo>
                    <a:pt x="73151" y="508000"/>
                  </a:lnTo>
                  <a:lnTo>
                    <a:pt x="64642" y="533400"/>
                  </a:lnTo>
                  <a:lnTo>
                    <a:pt x="56641" y="558800"/>
                  </a:lnTo>
                  <a:lnTo>
                    <a:pt x="49402" y="596900"/>
                  </a:lnTo>
                  <a:lnTo>
                    <a:pt x="43179" y="622300"/>
                  </a:lnTo>
                  <a:lnTo>
                    <a:pt x="37464" y="660400"/>
                  </a:lnTo>
                  <a:lnTo>
                    <a:pt x="32130" y="698500"/>
                  </a:lnTo>
                  <a:lnTo>
                    <a:pt x="27304" y="723900"/>
                  </a:lnTo>
                  <a:lnTo>
                    <a:pt x="22859" y="762000"/>
                  </a:lnTo>
                  <a:lnTo>
                    <a:pt x="18795" y="812800"/>
                  </a:lnTo>
                  <a:lnTo>
                    <a:pt x="15239" y="850900"/>
                  </a:lnTo>
                  <a:lnTo>
                    <a:pt x="11937" y="889000"/>
                  </a:lnTo>
                  <a:lnTo>
                    <a:pt x="9143" y="939800"/>
                  </a:lnTo>
                  <a:lnTo>
                    <a:pt x="6603" y="977900"/>
                  </a:lnTo>
                  <a:lnTo>
                    <a:pt x="4571" y="1028700"/>
                  </a:lnTo>
                  <a:lnTo>
                    <a:pt x="2793" y="1079500"/>
                  </a:lnTo>
                  <a:lnTo>
                    <a:pt x="1523" y="1117600"/>
                  </a:lnTo>
                  <a:lnTo>
                    <a:pt x="634" y="1168400"/>
                  </a:lnTo>
                  <a:lnTo>
                    <a:pt x="0" y="1219200"/>
                  </a:lnTo>
                  <a:lnTo>
                    <a:pt x="0" y="1320800"/>
                  </a:lnTo>
                  <a:lnTo>
                    <a:pt x="1269" y="1409700"/>
                  </a:lnTo>
                  <a:lnTo>
                    <a:pt x="3936" y="1511300"/>
                  </a:lnTo>
                  <a:lnTo>
                    <a:pt x="5841" y="1562100"/>
                  </a:lnTo>
                  <a:lnTo>
                    <a:pt x="8000" y="1612900"/>
                  </a:lnTo>
                  <a:lnTo>
                    <a:pt x="10540" y="1651000"/>
                  </a:lnTo>
                  <a:lnTo>
                    <a:pt x="13334" y="1701800"/>
                  </a:lnTo>
                  <a:lnTo>
                    <a:pt x="16509" y="1739900"/>
                  </a:lnTo>
                  <a:lnTo>
                    <a:pt x="19938" y="1790700"/>
                  </a:lnTo>
                  <a:lnTo>
                    <a:pt x="23748" y="1828800"/>
                  </a:lnTo>
                  <a:lnTo>
                    <a:pt x="27812" y="1866900"/>
                  </a:lnTo>
                  <a:lnTo>
                    <a:pt x="32130" y="1917700"/>
                  </a:lnTo>
                  <a:lnTo>
                    <a:pt x="36829" y="1943100"/>
                  </a:lnTo>
                  <a:lnTo>
                    <a:pt x="41782" y="1981200"/>
                  </a:lnTo>
                  <a:lnTo>
                    <a:pt x="46989" y="2019300"/>
                  </a:lnTo>
                  <a:lnTo>
                    <a:pt x="52704" y="2057400"/>
                  </a:lnTo>
                  <a:lnTo>
                    <a:pt x="59054" y="2082800"/>
                  </a:lnTo>
                  <a:lnTo>
                    <a:pt x="66039" y="2120900"/>
                  </a:lnTo>
                  <a:lnTo>
                    <a:pt x="73532" y="2146300"/>
                  </a:lnTo>
                  <a:lnTo>
                    <a:pt x="90042" y="2209800"/>
                  </a:lnTo>
                  <a:lnTo>
                    <a:pt x="99186" y="2235200"/>
                  </a:lnTo>
                  <a:lnTo>
                    <a:pt x="108711" y="2273300"/>
                  </a:lnTo>
                  <a:lnTo>
                    <a:pt x="128777" y="2324100"/>
                  </a:lnTo>
                  <a:lnTo>
                    <a:pt x="150367" y="2374900"/>
                  </a:lnTo>
                  <a:lnTo>
                    <a:pt x="173100" y="2425700"/>
                  </a:lnTo>
                  <a:lnTo>
                    <a:pt x="196722" y="2476500"/>
                  </a:lnTo>
                  <a:lnTo>
                    <a:pt x="220979" y="2527300"/>
                  </a:lnTo>
                  <a:lnTo>
                    <a:pt x="233298" y="2540000"/>
                  </a:lnTo>
                  <a:lnTo>
                    <a:pt x="258190" y="2590800"/>
                  </a:lnTo>
                  <a:lnTo>
                    <a:pt x="270509" y="2603500"/>
                  </a:lnTo>
                  <a:lnTo>
                    <a:pt x="282955" y="2616200"/>
                  </a:lnTo>
                  <a:lnTo>
                    <a:pt x="295275" y="2641600"/>
                  </a:lnTo>
                  <a:lnTo>
                    <a:pt x="307593" y="2654300"/>
                  </a:lnTo>
                  <a:lnTo>
                    <a:pt x="319785" y="2667000"/>
                  </a:lnTo>
                  <a:lnTo>
                    <a:pt x="343661" y="2692400"/>
                  </a:lnTo>
                  <a:lnTo>
                    <a:pt x="355345" y="2692400"/>
                  </a:lnTo>
                  <a:lnTo>
                    <a:pt x="366775" y="2705100"/>
                  </a:lnTo>
                  <a:lnTo>
                    <a:pt x="377951" y="2717800"/>
                  </a:lnTo>
                  <a:lnTo>
                    <a:pt x="401573" y="2717800"/>
                  </a:lnTo>
                  <a:lnTo>
                    <a:pt x="391159" y="2705100"/>
                  </a:lnTo>
                  <a:lnTo>
                    <a:pt x="370077" y="2705100"/>
                  </a:lnTo>
                  <a:lnTo>
                    <a:pt x="359028" y="2692400"/>
                  </a:lnTo>
                  <a:lnTo>
                    <a:pt x="324230" y="2654300"/>
                  </a:lnTo>
                  <a:lnTo>
                    <a:pt x="287908" y="2616200"/>
                  </a:lnTo>
                  <a:lnTo>
                    <a:pt x="275589" y="2603500"/>
                  </a:lnTo>
                  <a:lnTo>
                    <a:pt x="263397" y="2578100"/>
                  </a:lnTo>
                  <a:lnTo>
                    <a:pt x="251078" y="2565400"/>
                  </a:lnTo>
                  <a:lnTo>
                    <a:pt x="238759" y="2540000"/>
                  </a:lnTo>
                  <a:lnTo>
                    <a:pt x="226440" y="2527300"/>
                  </a:lnTo>
                  <a:lnTo>
                    <a:pt x="202310" y="2476500"/>
                  </a:lnTo>
                  <a:lnTo>
                    <a:pt x="178815" y="2425700"/>
                  </a:lnTo>
                  <a:lnTo>
                    <a:pt x="156209" y="2374900"/>
                  </a:lnTo>
                  <a:lnTo>
                    <a:pt x="134746" y="2324100"/>
                  </a:lnTo>
                  <a:lnTo>
                    <a:pt x="114680" y="2260600"/>
                  </a:lnTo>
                  <a:lnTo>
                    <a:pt x="105155" y="2235200"/>
                  </a:lnTo>
                  <a:lnTo>
                    <a:pt x="96138" y="2209800"/>
                  </a:lnTo>
                  <a:lnTo>
                    <a:pt x="79628" y="2146300"/>
                  </a:lnTo>
                  <a:lnTo>
                    <a:pt x="72262" y="2108200"/>
                  </a:lnTo>
                  <a:lnTo>
                    <a:pt x="65277" y="2082800"/>
                  </a:lnTo>
                  <a:lnTo>
                    <a:pt x="58927" y="2044700"/>
                  </a:lnTo>
                  <a:lnTo>
                    <a:pt x="53339" y="2019300"/>
                  </a:lnTo>
                  <a:lnTo>
                    <a:pt x="48005" y="1981200"/>
                  </a:lnTo>
                  <a:lnTo>
                    <a:pt x="43179" y="1943100"/>
                  </a:lnTo>
                  <a:lnTo>
                    <a:pt x="38480" y="1905000"/>
                  </a:lnTo>
                  <a:lnTo>
                    <a:pt x="34035" y="1866900"/>
                  </a:lnTo>
                  <a:lnTo>
                    <a:pt x="30098" y="1828800"/>
                  </a:lnTo>
                  <a:lnTo>
                    <a:pt x="26288" y="1790700"/>
                  </a:lnTo>
                  <a:lnTo>
                    <a:pt x="22859" y="1739900"/>
                  </a:lnTo>
                  <a:lnTo>
                    <a:pt x="19684" y="1701800"/>
                  </a:lnTo>
                  <a:lnTo>
                    <a:pt x="16890" y="1651000"/>
                  </a:lnTo>
                  <a:lnTo>
                    <a:pt x="14350" y="1612900"/>
                  </a:lnTo>
                  <a:lnTo>
                    <a:pt x="12191" y="1562100"/>
                  </a:lnTo>
                  <a:lnTo>
                    <a:pt x="10286" y="1511300"/>
                  </a:lnTo>
                  <a:lnTo>
                    <a:pt x="7619" y="1409700"/>
                  </a:lnTo>
                  <a:lnTo>
                    <a:pt x="6222" y="1320800"/>
                  </a:lnTo>
                  <a:lnTo>
                    <a:pt x="6350" y="1219200"/>
                  </a:lnTo>
                  <a:lnTo>
                    <a:pt x="6984" y="1168400"/>
                  </a:lnTo>
                  <a:lnTo>
                    <a:pt x="7873" y="1117600"/>
                  </a:lnTo>
                  <a:lnTo>
                    <a:pt x="9143" y="1079500"/>
                  </a:lnTo>
                  <a:lnTo>
                    <a:pt x="10794" y="1028700"/>
                  </a:lnTo>
                  <a:lnTo>
                    <a:pt x="12953" y="977900"/>
                  </a:lnTo>
                  <a:lnTo>
                    <a:pt x="15366" y="939800"/>
                  </a:lnTo>
                  <a:lnTo>
                    <a:pt x="18287" y="889000"/>
                  </a:lnTo>
                  <a:lnTo>
                    <a:pt x="21462" y="850900"/>
                  </a:lnTo>
                  <a:lnTo>
                    <a:pt x="25145" y="812800"/>
                  </a:lnTo>
                  <a:lnTo>
                    <a:pt x="29082" y="762000"/>
                  </a:lnTo>
                  <a:lnTo>
                    <a:pt x="33654" y="723900"/>
                  </a:lnTo>
                  <a:lnTo>
                    <a:pt x="38480" y="698500"/>
                  </a:lnTo>
                  <a:lnTo>
                    <a:pt x="43687" y="660400"/>
                  </a:lnTo>
                  <a:lnTo>
                    <a:pt x="49402" y="622300"/>
                  </a:lnTo>
                  <a:lnTo>
                    <a:pt x="55625" y="596900"/>
                  </a:lnTo>
                  <a:lnTo>
                    <a:pt x="62864" y="558800"/>
                  </a:lnTo>
                  <a:lnTo>
                    <a:pt x="70738" y="533400"/>
                  </a:lnTo>
                  <a:lnTo>
                    <a:pt x="79375" y="508000"/>
                  </a:lnTo>
                  <a:lnTo>
                    <a:pt x="88645" y="469900"/>
                  </a:lnTo>
                  <a:lnTo>
                    <a:pt x="109092" y="419100"/>
                  </a:lnTo>
                  <a:lnTo>
                    <a:pt x="131698" y="368300"/>
                  </a:lnTo>
                  <a:lnTo>
                    <a:pt x="155955" y="317500"/>
                  </a:lnTo>
                  <a:lnTo>
                    <a:pt x="181863" y="266700"/>
                  </a:lnTo>
                  <a:lnTo>
                    <a:pt x="208787" y="215900"/>
                  </a:lnTo>
                  <a:lnTo>
                    <a:pt x="236346" y="177800"/>
                  </a:lnTo>
                  <a:lnTo>
                    <a:pt x="250443" y="152400"/>
                  </a:lnTo>
                  <a:lnTo>
                    <a:pt x="264286" y="139700"/>
                  </a:lnTo>
                  <a:lnTo>
                    <a:pt x="278383" y="114300"/>
                  </a:lnTo>
                  <a:lnTo>
                    <a:pt x="306196" y="88900"/>
                  </a:lnTo>
                  <a:lnTo>
                    <a:pt x="319913" y="76200"/>
                  </a:lnTo>
                  <a:lnTo>
                    <a:pt x="346709" y="50800"/>
                  </a:lnTo>
                  <a:lnTo>
                    <a:pt x="359663" y="38100"/>
                  </a:lnTo>
                  <a:lnTo>
                    <a:pt x="372363" y="25400"/>
                  </a:lnTo>
                  <a:lnTo>
                    <a:pt x="384682" y="25400"/>
                  </a:lnTo>
                  <a:lnTo>
                    <a:pt x="396366" y="12700"/>
                  </a:lnTo>
                  <a:close/>
                </a:path>
                <a:path w="725170" h="2717800">
                  <a:moveTo>
                    <a:pt x="475614" y="2705100"/>
                  </a:moveTo>
                  <a:lnTo>
                    <a:pt x="461644" y="2705100"/>
                  </a:lnTo>
                  <a:lnTo>
                    <a:pt x="451484" y="2717800"/>
                  </a:lnTo>
                  <a:lnTo>
                    <a:pt x="464819" y="2717800"/>
                  </a:lnTo>
                  <a:lnTo>
                    <a:pt x="475614" y="2705100"/>
                  </a:lnTo>
                  <a:close/>
                </a:path>
                <a:path w="725170" h="2717800">
                  <a:moveTo>
                    <a:pt x="725042" y="2311400"/>
                  </a:moveTo>
                  <a:lnTo>
                    <a:pt x="719454" y="2311400"/>
                  </a:lnTo>
                  <a:lnTo>
                    <a:pt x="698753" y="2349500"/>
                  </a:lnTo>
                  <a:lnTo>
                    <a:pt x="678052" y="2400300"/>
                  </a:lnTo>
                  <a:lnTo>
                    <a:pt x="636904" y="2476500"/>
                  </a:lnTo>
                  <a:lnTo>
                    <a:pt x="616203" y="2514600"/>
                  </a:lnTo>
                  <a:lnTo>
                    <a:pt x="605789" y="2527300"/>
                  </a:lnTo>
                  <a:lnTo>
                    <a:pt x="595502" y="2552700"/>
                  </a:lnTo>
                  <a:lnTo>
                    <a:pt x="574928" y="2578100"/>
                  </a:lnTo>
                  <a:lnTo>
                    <a:pt x="564514" y="2603500"/>
                  </a:lnTo>
                  <a:lnTo>
                    <a:pt x="533653" y="2641600"/>
                  </a:lnTo>
                  <a:lnTo>
                    <a:pt x="523239" y="2654300"/>
                  </a:lnTo>
                  <a:lnTo>
                    <a:pt x="502665" y="2679700"/>
                  </a:lnTo>
                  <a:lnTo>
                    <a:pt x="492378" y="2679700"/>
                  </a:lnTo>
                  <a:lnTo>
                    <a:pt x="482091" y="2692400"/>
                  </a:lnTo>
                  <a:lnTo>
                    <a:pt x="471931" y="2705100"/>
                  </a:lnTo>
                  <a:lnTo>
                    <a:pt x="486155" y="2705100"/>
                  </a:lnTo>
                  <a:lnTo>
                    <a:pt x="496696" y="2692400"/>
                  </a:lnTo>
                  <a:lnTo>
                    <a:pt x="507110" y="2679700"/>
                  </a:lnTo>
                  <a:lnTo>
                    <a:pt x="517778" y="2667000"/>
                  </a:lnTo>
                  <a:lnTo>
                    <a:pt x="549020" y="2628900"/>
                  </a:lnTo>
                  <a:lnTo>
                    <a:pt x="559561" y="2616200"/>
                  </a:lnTo>
                  <a:lnTo>
                    <a:pt x="569848" y="2603500"/>
                  </a:lnTo>
                  <a:lnTo>
                    <a:pt x="580263" y="2590800"/>
                  </a:lnTo>
                  <a:lnTo>
                    <a:pt x="590676" y="2565400"/>
                  </a:lnTo>
                  <a:lnTo>
                    <a:pt x="600963" y="2552700"/>
                  </a:lnTo>
                  <a:lnTo>
                    <a:pt x="611377" y="2540000"/>
                  </a:lnTo>
                  <a:lnTo>
                    <a:pt x="621791" y="2514600"/>
                  </a:lnTo>
                  <a:lnTo>
                    <a:pt x="663193" y="2438400"/>
                  </a:lnTo>
                  <a:lnTo>
                    <a:pt x="683767" y="2400300"/>
                  </a:lnTo>
                  <a:lnTo>
                    <a:pt x="704468" y="2349500"/>
                  </a:lnTo>
                  <a:lnTo>
                    <a:pt x="725042" y="2311400"/>
                  </a:lnTo>
                  <a:close/>
                </a:path>
                <a:path w="725170" h="2717800">
                  <a:moveTo>
                    <a:pt x="696447" y="551667"/>
                  </a:moveTo>
                  <a:lnTo>
                    <a:pt x="698372" y="558800"/>
                  </a:lnTo>
                  <a:lnTo>
                    <a:pt x="699996" y="555417"/>
                  </a:lnTo>
                  <a:lnTo>
                    <a:pt x="696447" y="551667"/>
                  </a:lnTo>
                  <a:close/>
                </a:path>
                <a:path w="725170" h="2717800">
                  <a:moveTo>
                    <a:pt x="715136" y="508000"/>
                  </a:moveTo>
                  <a:lnTo>
                    <a:pt x="708913" y="508000"/>
                  </a:lnTo>
                  <a:lnTo>
                    <a:pt x="701022" y="536525"/>
                  </a:lnTo>
                  <a:lnTo>
                    <a:pt x="704468" y="546100"/>
                  </a:lnTo>
                  <a:lnTo>
                    <a:pt x="699996" y="555417"/>
                  </a:lnTo>
                  <a:lnTo>
                    <a:pt x="703198" y="558800"/>
                  </a:lnTo>
                  <a:lnTo>
                    <a:pt x="715136" y="508000"/>
                  </a:lnTo>
                  <a:close/>
                </a:path>
                <a:path w="725170" h="2717800">
                  <a:moveTo>
                    <a:pt x="692588" y="537376"/>
                  </a:moveTo>
                  <a:lnTo>
                    <a:pt x="696447" y="551667"/>
                  </a:lnTo>
                  <a:lnTo>
                    <a:pt x="699996" y="555417"/>
                  </a:lnTo>
                  <a:lnTo>
                    <a:pt x="704468" y="546100"/>
                  </a:lnTo>
                  <a:lnTo>
                    <a:pt x="698372" y="546100"/>
                  </a:lnTo>
                  <a:lnTo>
                    <a:pt x="699310" y="542711"/>
                  </a:lnTo>
                  <a:lnTo>
                    <a:pt x="692588" y="537376"/>
                  </a:lnTo>
                  <a:close/>
                </a:path>
                <a:path w="725170" h="2717800">
                  <a:moveTo>
                    <a:pt x="671576" y="520700"/>
                  </a:moveTo>
                  <a:lnTo>
                    <a:pt x="667130" y="520700"/>
                  </a:lnTo>
                  <a:lnTo>
                    <a:pt x="696447" y="551667"/>
                  </a:lnTo>
                  <a:lnTo>
                    <a:pt x="692588" y="537376"/>
                  </a:lnTo>
                  <a:lnTo>
                    <a:pt x="671576" y="520700"/>
                  </a:lnTo>
                  <a:close/>
                </a:path>
                <a:path w="725170" h="2717800">
                  <a:moveTo>
                    <a:pt x="699310" y="542711"/>
                  </a:moveTo>
                  <a:lnTo>
                    <a:pt x="698372" y="546100"/>
                  </a:lnTo>
                  <a:lnTo>
                    <a:pt x="703579" y="546100"/>
                  </a:lnTo>
                  <a:lnTo>
                    <a:pt x="699310" y="542711"/>
                  </a:lnTo>
                  <a:close/>
                </a:path>
                <a:path w="725170" h="2717800">
                  <a:moveTo>
                    <a:pt x="701022" y="536525"/>
                  </a:moveTo>
                  <a:lnTo>
                    <a:pt x="699310" y="542711"/>
                  </a:lnTo>
                  <a:lnTo>
                    <a:pt x="703579" y="546100"/>
                  </a:lnTo>
                  <a:lnTo>
                    <a:pt x="704468" y="546100"/>
                  </a:lnTo>
                  <a:lnTo>
                    <a:pt x="701022" y="536525"/>
                  </a:lnTo>
                  <a:close/>
                </a:path>
                <a:path w="725170" h="2717800">
                  <a:moveTo>
                    <a:pt x="479425" y="12700"/>
                  </a:moveTo>
                  <a:lnTo>
                    <a:pt x="466725" y="12700"/>
                  </a:lnTo>
                  <a:lnTo>
                    <a:pt x="475868" y="25400"/>
                  </a:lnTo>
                  <a:lnTo>
                    <a:pt x="485266" y="25400"/>
                  </a:lnTo>
                  <a:lnTo>
                    <a:pt x="494283" y="38100"/>
                  </a:lnTo>
                  <a:lnTo>
                    <a:pt x="521207" y="76200"/>
                  </a:lnTo>
                  <a:lnTo>
                    <a:pt x="547369" y="114300"/>
                  </a:lnTo>
                  <a:lnTo>
                    <a:pt x="556005" y="139700"/>
                  </a:lnTo>
                  <a:lnTo>
                    <a:pt x="564388" y="152400"/>
                  </a:lnTo>
                  <a:lnTo>
                    <a:pt x="572896" y="177800"/>
                  </a:lnTo>
                  <a:lnTo>
                    <a:pt x="581151" y="190500"/>
                  </a:lnTo>
                  <a:lnTo>
                    <a:pt x="589406" y="215900"/>
                  </a:lnTo>
                  <a:lnTo>
                    <a:pt x="597534" y="241300"/>
                  </a:lnTo>
                  <a:lnTo>
                    <a:pt x="605789" y="254000"/>
                  </a:lnTo>
                  <a:lnTo>
                    <a:pt x="613663" y="279400"/>
                  </a:lnTo>
                  <a:lnTo>
                    <a:pt x="637666" y="355600"/>
                  </a:lnTo>
                  <a:lnTo>
                    <a:pt x="669163" y="457200"/>
                  </a:lnTo>
                  <a:lnTo>
                    <a:pt x="684656" y="508000"/>
                  </a:lnTo>
                  <a:lnTo>
                    <a:pt x="692588" y="537376"/>
                  </a:lnTo>
                  <a:lnTo>
                    <a:pt x="699310" y="542711"/>
                  </a:lnTo>
                  <a:lnTo>
                    <a:pt x="701022" y="536525"/>
                  </a:lnTo>
                  <a:lnTo>
                    <a:pt x="690752" y="508000"/>
                  </a:lnTo>
                  <a:lnTo>
                    <a:pt x="659510" y="406400"/>
                  </a:lnTo>
                  <a:lnTo>
                    <a:pt x="643763" y="355600"/>
                  </a:lnTo>
                  <a:lnTo>
                    <a:pt x="619759" y="279400"/>
                  </a:lnTo>
                  <a:lnTo>
                    <a:pt x="603503" y="228600"/>
                  </a:lnTo>
                  <a:lnTo>
                    <a:pt x="595248" y="215900"/>
                  </a:lnTo>
                  <a:lnTo>
                    <a:pt x="586993" y="190500"/>
                  </a:lnTo>
                  <a:lnTo>
                    <a:pt x="578611" y="165100"/>
                  </a:lnTo>
                  <a:lnTo>
                    <a:pt x="570102" y="152400"/>
                  </a:lnTo>
                  <a:lnTo>
                    <a:pt x="561593" y="127000"/>
                  </a:lnTo>
                  <a:lnTo>
                    <a:pt x="552957" y="114300"/>
                  </a:lnTo>
                  <a:lnTo>
                    <a:pt x="535431" y="88900"/>
                  </a:lnTo>
                  <a:lnTo>
                    <a:pt x="526414" y="76200"/>
                  </a:lnTo>
                  <a:lnTo>
                    <a:pt x="517270" y="50800"/>
                  </a:lnTo>
                  <a:lnTo>
                    <a:pt x="508126" y="50800"/>
                  </a:lnTo>
                  <a:lnTo>
                    <a:pt x="498728" y="38100"/>
                  </a:lnTo>
                  <a:lnTo>
                    <a:pt x="479425" y="12700"/>
                  </a:lnTo>
                  <a:close/>
                </a:path>
                <a:path w="725170" h="2717800">
                  <a:moveTo>
                    <a:pt x="449325" y="0"/>
                  </a:moveTo>
                  <a:lnTo>
                    <a:pt x="416686" y="0"/>
                  </a:lnTo>
                  <a:lnTo>
                    <a:pt x="405383" y="12700"/>
                  </a:lnTo>
                  <a:lnTo>
                    <a:pt x="459231" y="12700"/>
                  </a:lnTo>
                  <a:lnTo>
                    <a:pt x="449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9">
              <a:extLst>
                <a:ext uri="{FF2B5EF4-FFF2-40B4-BE49-F238E27FC236}">
                  <a16:creationId xmlns:a16="http://schemas.microsoft.com/office/drawing/2014/main" id="{7E86F5A3-2581-C9E4-A668-754D0D12C8F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6795" y="1624583"/>
              <a:ext cx="272034" cy="217170"/>
            </a:xfrm>
            <a:prstGeom prst="rect">
              <a:avLst/>
            </a:prstGeom>
          </p:spPr>
        </p:pic>
        <p:pic>
          <p:nvPicPr>
            <p:cNvPr id="85" name="object 10">
              <a:extLst>
                <a:ext uri="{FF2B5EF4-FFF2-40B4-BE49-F238E27FC236}">
                  <a16:creationId xmlns:a16="http://schemas.microsoft.com/office/drawing/2014/main" id="{458E8DEA-A113-0DCE-9F0C-71E2AE9EFC4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8988" y="1615452"/>
              <a:ext cx="244601" cy="282689"/>
            </a:xfrm>
            <a:prstGeom prst="rect">
              <a:avLst/>
            </a:prstGeom>
          </p:spPr>
        </p:pic>
        <p:pic>
          <p:nvPicPr>
            <p:cNvPr id="86" name="object 11">
              <a:extLst>
                <a:ext uri="{FF2B5EF4-FFF2-40B4-BE49-F238E27FC236}">
                  <a16:creationId xmlns:a16="http://schemas.microsoft.com/office/drawing/2014/main" id="{37818E86-AA26-D343-27DC-43D3E68B14F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1942" y="1639061"/>
              <a:ext cx="224027" cy="169164"/>
            </a:xfrm>
            <a:prstGeom prst="rect">
              <a:avLst/>
            </a:prstGeom>
          </p:spPr>
        </p:pic>
        <p:sp>
          <p:nvSpPr>
            <p:cNvPr id="87" name="object 12">
              <a:extLst>
                <a:ext uri="{FF2B5EF4-FFF2-40B4-BE49-F238E27FC236}">
                  <a16:creationId xmlns:a16="http://schemas.microsoft.com/office/drawing/2014/main" id="{F55B1BB3-1240-5A89-E4B3-150D031AD016}"/>
                </a:ext>
              </a:extLst>
            </p:cNvPr>
            <p:cNvSpPr/>
            <p:nvPr/>
          </p:nvSpPr>
          <p:spPr>
            <a:xfrm>
              <a:off x="5631942" y="1639061"/>
              <a:ext cx="224154" cy="169545"/>
            </a:xfrm>
            <a:custGeom>
              <a:avLst/>
              <a:gdLst/>
              <a:ahLst/>
              <a:cxnLst/>
              <a:rect l="l" t="t" r="r" b="b"/>
              <a:pathLst>
                <a:path w="224154" h="169544">
                  <a:moveTo>
                    <a:pt x="0" y="169164"/>
                  </a:moveTo>
                  <a:lnTo>
                    <a:pt x="224027" y="169164"/>
                  </a:lnTo>
                  <a:lnTo>
                    <a:pt x="224027" y="0"/>
                  </a:lnTo>
                  <a:lnTo>
                    <a:pt x="0" y="0"/>
                  </a:lnTo>
                  <a:lnTo>
                    <a:pt x="0" y="169164"/>
                  </a:lnTo>
                  <a:close/>
                </a:path>
              </a:pathLst>
            </a:custGeom>
            <a:ln w="4572">
              <a:solidFill>
                <a:srgbClr val="C3D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13">
              <a:extLst>
                <a:ext uri="{FF2B5EF4-FFF2-40B4-BE49-F238E27FC236}">
                  <a16:creationId xmlns:a16="http://schemas.microsoft.com/office/drawing/2014/main" id="{3E0375DF-6661-94BA-4CDA-686576978CE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8320" y="1818131"/>
              <a:ext cx="267462" cy="212598"/>
            </a:xfrm>
            <a:prstGeom prst="rect">
              <a:avLst/>
            </a:prstGeom>
          </p:spPr>
        </p:pic>
        <p:pic>
          <p:nvPicPr>
            <p:cNvPr id="89" name="object 14">
              <a:extLst>
                <a:ext uri="{FF2B5EF4-FFF2-40B4-BE49-F238E27FC236}">
                  <a16:creationId xmlns:a16="http://schemas.microsoft.com/office/drawing/2014/main" id="{70B85550-2F2E-6CAE-948E-0B263790FA3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4604" y="1805927"/>
              <a:ext cx="294894" cy="421398"/>
            </a:xfrm>
            <a:prstGeom prst="rect">
              <a:avLst/>
            </a:prstGeom>
          </p:spPr>
        </p:pic>
        <p:sp>
          <p:nvSpPr>
            <p:cNvPr id="90" name="object 15">
              <a:extLst>
                <a:ext uri="{FF2B5EF4-FFF2-40B4-BE49-F238E27FC236}">
                  <a16:creationId xmlns:a16="http://schemas.microsoft.com/office/drawing/2014/main" id="{FADF2AF8-4E9C-2940-B062-BB23286B878A}"/>
                </a:ext>
              </a:extLst>
            </p:cNvPr>
            <p:cNvSpPr/>
            <p:nvPr/>
          </p:nvSpPr>
          <p:spPr>
            <a:xfrm>
              <a:off x="5631180" y="1830323"/>
              <a:ext cx="224154" cy="169545"/>
            </a:xfrm>
            <a:custGeom>
              <a:avLst/>
              <a:gdLst/>
              <a:ahLst/>
              <a:cxnLst/>
              <a:rect l="l" t="t" r="r" b="b"/>
              <a:pathLst>
                <a:path w="224154" h="169544">
                  <a:moveTo>
                    <a:pt x="224027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224027" y="169164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B0B9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16">
            <a:extLst>
              <a:ext uri="{FF2B5EF4-FFF2-40B4-BE49-F238E27FC236}">
                <a16:creationId xmlns:a16="http://schemas.microsoft.com/office/drawing/2014/main" id="{A833A2AC-8967-D95F-7221-5CB35C3DA4C1}"/>
              </a:ext>
            </a:extLst>
          </p:cNvPr>
          <p:cNvSpPr txBox="1"/>
          <p:nvPr/>
        </p:nvSpPr>
        <p:spPr>
          <a:xfrm>
            <a:off x="9046132" y="2022458"/>
            <a:ext cx="5715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dirty="0"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2" name="object 17">
            <a:extLst>
              <a:ext uri="{FF2B5EF4-FFF2-40B4-BE49-F238E27FC236}">
                <a16:creationId xmlns:a16="http://schemas.microsoft.com/office/drawing/2014/main" id="{1CB2F192-38E0-5029-2103-CB6588DEFFA9}"/>
              </a:ext>
            </a:extLst>
          </p:cNvPr>
          <p:cNvGrpSpPr/>
          <p:nvPr/>
        </p:nvGrpSpPr>
        <p:grpSpPr>
          <a:xfrm>
            <a:off x="8923957" y="2589849"/>
            <a:ext cx="295275" cy="284480"/>
            <a:chOff x="5594603" y="2566403"/>
            <a:chExt cx="295275" cy="284480"/>
          </a:xfrm>
        </p:grpSpPr>
        <p:pic>
          <p:nvPicPr>
            <p:cNvPr id="93" name="object 18">
              <a:extLst>
                <a:ext uri="{FF2B5EF4-FFF2-40B4-BE49-F238E27FC236}">
                  <a16:creationId xmlns:a16="http://schemas.microsoft.com/office/drawing/2014/main" id="{B5B9CD3B-0146-9D79-EAC0-67A4381DC0F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8319" y="2578607"/>
              <a:ext cx="267462" cy="212598"/>
            </a:xfrm>
            <a:prstGeom prst="rect">
              <a:avLst/>
            </a:prstGeom>
          </p:spPr>
        </p:pic>
        <p:pic>
          <p:nvPicPr>
            <p:cNvPr id="94" name="object 19">
              <a:extLst>
                <a:ext uri="{FF2B5EF4-FFF2-40B4-BE49-F238E27FC236}">
                  <a16:creationId xmlns:a16="http://schemas.microsoft.com/office/drawing/2014/main" id="{D73A5CD2-937B-7B71-02C9-D4FFCFFA1E3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94603" y="2566403"/>
              <a:ext cx="294894" cy="284238"/>
            </a:xfrm>
            <a:prstGeom prst="rect">
              <a:avLst/>
            </a:prstGeom>
          </p:spPr>
        </p:pic>
        <p:sp>
          <p:nvSpPr>
            <p:cNvPr id="95" name="object 20">
              <a:extLst>
                <a:ext uri="{FF2B5EF4-FFF2-40B4-BE49-F238E27FC236}">
                  <a16:creationId xmlns:a16="http://schemas.microsoft.com/office/drawing/2014/main" id="{70657DE8-12BD-F86E-E06A-F98CE98A7182}"/>
                </a:ext>
              </a:extLst>
            </p:cNvPr>
            <p:cNvSpPr/>
            <p:nvPr/>
          </p:nvSpPr>
          <p:spPr>
            <a:xfrm>
              <a:off x="5631179" y="2590799"/>
              <a:ext cx="224154" cy="169545"/>
            </a:xfrm>
            <a:custGeom>
              <a:avLst/>
              <a:gdLst/>
              <a:ahLst/>
              <a:cxnLst/>
              <a:rect l="l" t="t" r="r" b="b"/>
              <a:pathLst>
                <a:path w="224154" h="169544">
                  <a:moveTo>
                    <a:pt x="224027" y="0"/>
                  </a:moveTo>
                  <a:lnTo>
                    <a:pt x="0" y="0"/>
                  </a:lnTo>
                  <a:lnTo>
                    <a:pt x="0" y="169163"/>
                  </a:lnTo>
                  <a:lnTo>
                    <a:pt x="224027" y="169163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B0B9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21">
            <a:extLst>
              <a:ext uri="{FF2B5EF4-FFF2-40B4-BE49-F238E27FC236}">
                <a16:creationId xmlns:a16="http://schemas.microsoft.com/office/drawing/2014/main" id="{C3125324-F780-A4A8-24AC-BF720DD4D233}"/>
              </a:ext>
            </a:extLst>
          </p:cNvPr>
          <p:cNvSpPr txBox="1"/>
          <p:nvPr/>
        </p:nvSpPr>
        <p:spPr>
          <a:xfrm>
            <a:off x="8960533" y="2621992"/>
            <a:ext cx="2241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7" name="object 22">
            <a:extLst>
              <a:ext uri="{FF2B5EF4-FFF2-40B4-BE49-F238E27FC236}">
                <a16:creationId xmlns:a16="http://schemas.microsoft.com/office/drawing/2014/main" id="{0348E38A-67B4-B865-5B50-11366B903F19}"/>
              </a:ext>
            </a:extLst>
          </p:cNvPr>
          <p:cNvGrpSpPr/>
          <p:nvPr/>
        </p:nvGrpSpPr>
        <p:grpSpPr>
          <a:xfrm>
            <a:off x="8923957" y="2213446"/>
            <a:ext cx="295275" cy="283210"/>
            <a:chOff x="5594603" y="2190000"/>
            <a:chExt cx="295275" cy="283210"/>
          </a:xfrm>
        </p:grpSpPr>
        <p:pic>
          <p:nvPicPr>
            <p:cNvPr id="98" name="object 23">
              <a:extLst>
                <a:ext uri="{FF2B5EF4-FFF2-40B4-BE49-F238E27FC236}">
                  <a16:creationId xmlns:a16="http://schemas.microsoft.com/office/drawing/2014/main" id="{CDA8D73F-E220-1A68-98B3-56F0855DF4E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08319" y="2202167"/>
              <a:ext cx="267462" cy="211086"/>
            </a:xfrm>
            <a:prstGeom prst="rect">
              <a:avLst/>
            </a:prstGeom>
          </p:spPr>
        </p:pic>
        <p:pic>
          <p:nvPicPr>
            <p:cNvPr id="99" name="object 24">
              <a:extLst>
                <a:ext uri="{FF2B5EF4-FFF2-40B4-BE49-F238E27FC236}">
                  <a16:creationId xmlns:a16="http://schemas.microsoft.com/office/drawing/2014/main" id="{051F7991-A494-AD53-D3FC-731A7EF4F02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94603" y="2190000"/>
              <a:ext cx="294894" cy="282689"/>
            </a:xfrm>
            <a:prstGeom prst="rect">
              <a:avLst/>
            </a:prstGeom>
          </p:spPr>
        </p:pic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D727B527-B49B-F550-DD3E-DA72FB778C2C}"/>
                </a:ext>
              </a:extLst>
            </p:cNvPr>
            <p:cNvSpPr/>
            <p:nvPr/>
          </p:nvSpPr>
          <p:spPr>
            <a:xfrm>
              <a:off x="5631179" y="2214371"/>
              <a:ext cx="224154" cy="167640"/>
            </a:xfrm>
            <a:custGeom>
              <a:avLst/>
              <a:gdLst/>
              <a:ahLst/>
              <a:cxnLst/>
              <a:rect l="l" t="t" r="r" b="b"/>
              <a:pathLst>
                <a:path w="224154" h="167639">
                  <a:moveTo>
                    <a:pt x="224027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224027" y="167640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B0B9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26">
            <a:extLst>
              <a:ext uri="{FF2B5EF4-FFF2-40B4-BE49-F238E27FC236}">
                <a16:creationId xmlns:a16="http://schemas.microsoft.com/office/drawing/2014/main" id="{2C7C31C6-9566-2770-8D3C-9B193534EEEA}"/>
              </a:ext>
            </a:extLst>
          </p:cNvPr>
          <p:cNvSpPr txBox="1"/>
          <p:nvPr/>
        </p:nvSpPr>
        <p:spPr>
          <a:xfrm>
            <a:off x="8960533" y="2244929"/>
            <a:ext cx="2241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2" name="object 27">
            <a:extLst>
              <a:ext uri="{FF2B5EF4-FFF2-40B4-BE49-F238E27FC236}">
                <a16:creationId xmlns:a16="http://schemas.microsoft.com/office/drawing/2014/main" id="{4969756D-7BBC-339F-702A-2822B5A81CAC}"/>
              </a:ext>
            </a:extLst>
          </p:cNvPr>
          <p:cNvGrpSpPr/>
          <p:nvPr/>
        </p:nvGrpSpPr>
        <p:grpSpPr>
          <a:xfrm>
            <a:off x="8923957" y="2403946"/>
            <a:ext cx="295275" cy="283210"/>
            <a:chOff x="5594603" y="2380500"/>
            <a:chExt cx="295275" cy="283210"/>
          </a:xfrm>
        </p:grpSpPr>
        <p:pic>
          <p:nvPicPr>
            <p:cNvPr id="103" name="object 28">
              <a:extLst>
                <a:ext uri="{FF2B5EF4-FFF2-40B4-BE49-F238E27FC236}">
                  <a16:creationId xmlns:a16="http://schemas.microsoft.com/office/drawing/2014/main" id="{33AB50D9-A5D7-23C1-1319-B7276092652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08319" y="2392667"/>
              <a:ext cx="267462" cy="211086"/>
            </a:xfrm>
            <a:prstGeom prst="rect">
              <a:avLst/>
            </a:prstGeom>
          </p:spPr>
        </p:pic>
        <p:pic>
          <p:nvPicPr>
            <p:cNvPr id="104" name="object 29">
              <a:extLst>
                <a:ext uri="{FF2B5EF4-FFF2-40B4-BE49-F238E27FC236}">
                  <a16:creationId xmlns:a16="http://schemas.microsoft.com/office/drawing/2014/main" id="{A78E94EF-1BD8-6C36-8AA6-B222C29D358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94603" y="2380500"/>
              <a:ext cx="294894" cy="282689"/>
            </a:xfrm>
            <a:prstGeom prst="rect">
              <a:avLst/>
            </a:prstGeom>
          </p:spPr>
        </p:pic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ED619817-656D-D4DB-4165-7FA04332406E}"/>
                </a:ext>
              </a:extLst>
            </p:cNvPr>
            <p:cNvSpPr/>
            <p:nvPr/>
          </p:nvSpPr>
          <p:spPr>
            <a:xfrm>
              <a:off x="5631179" y="2404871"/>
              <a:ext cx="224154" cy="167640"/>
            </a:xfrm>
            <a:custGeom>
              <a:avLst/>
              <a:gdLst/>
              <a:ahLst/>
              <a:cxnLst/>
              <a:rect l="l" t="t" r="r" b="b"/>
              <a:pathLst>
                <a:path w="224154" h="167639">
                  <a:moveTo>
                    <a:pt x="224027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224027" y="167640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B0B9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31">
            <a:extLst>
              <a:ext uri="{FF2B5EF4-FFF2-40B4-BE49-F238E27FC236}">
                <a16:creationId xmlns:a16="http://schemas.microsoft.com/office/drawing/2014/main" id="{656E0746-4F9F-844D-F5AA-E1FDB91579F6}"/>
              </a:ext>
            </a:extLst>
          </p:cNvPr>
          <p:cNvSpPr txBox="1"/>
          <p:nvPr/>
        </p:nvSpPr>
        <p:spPr>
          <a:xfrm>
            <a:off x="8960533" y="2435684"/>
            <a:ext cx="2241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7" name="object 32">
            <a:extLst>
              <a:ext uri="{FF2B5EF4-FFF2-40B4-BE49-F238E27FC236}">
                <a16:creationId xmlns:a16="http://schemas.microsoft.com/office/drawing/2014/main" id="{D891FD60-EE4B-F0CD-1DFA-997B945B0807}"/>
              </a:ext>
            </a:extLst>
          </p:cNvPr>
          <p:cNvGrpSpPr/>
          <p:nvPr/>
        </p:nvGrpSpPr>
        <p:grpSpPr>
          <a:xfrm>
            <a:off x="8923957" y="2019898"/>
            <a:ext cx="295275" cy="283210"/>
            <a:chOff x="5594603" y="1996452"/>
            <a:chExt cx="295275" cy="283210"/>
          </a:xfrm>
        </p:grpSpPr>
        <p:pic>
          <p:nvPicPr>
            <p:cNvPr id="108" name="object 33">
              <a:extLst>
                <a:ext uri="{FF2B5EF4-FFF2-40B4-BE49-F238E27FC236}">
                  <a16:creationId xmlns:a16="http://schemas.microsoft.com/office/drawing/2014/main" id="{4371404B-52CF-D646-B82C-E20719EB182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08319" y="2008619"/>
              <a:ext cx="267462" cy="211086"/>
            </a:xfrm>
            <a:prstGeom prst="rect">
              <a:avLst/>
            </a:prstGeom>
          </p:spPr>
        </p:pic>
        <p:pic>
          <p:nvPicPr>
            <p:cNvPr id="109" name="object 34">
              <a:extLst>
                <a:ext uri="{FF2B5EF4-FFF2-40B4-BE49-F238E27FC236}">
                  <a16:creationId xmlns:a16="http://schemas.microsoft.com/office/drawing/2014/main" id="{22EFD521-01B6-DB1F-CC3C-0B3491D2C543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94603" y="1996452"/>
              <a:ext cx="294894" cy="282689"/>
            </a:xfrm>
            <a:prstGeom prst="rect">
              <a:avLst/>
            </a:prstGeom>
          </p:spPr>
        </p:pic>
        <p:sp>
          <p:nvSpPr>
            <p:cNvPr id="110" name="object 35">
              <a:extLst>
                <a:ext uri="{FF2B5EF4-FFF2-40B4-BE49-F238E27FC236}">
                  <a16:creationId xmlns:a16="http://schemas.microsoft.com/office/drawing/2014/main" id="{BF850BBB-FD60-9F5D-8045-250E4297DF03}"/>
                </a:ext>
              </a:extLst>
            </p:cNvPr>
            <p:cNvSpPr/>
            <p:nvPr/>
          </p:nvSpPr>
          <p:spPr>
            <a:xfrm>
              <a:off x="5631179" y="2020824"/>
              <a:ext cx="224154" cy="167640"/>
            </a:xfrm>
            <a:custGeom>
              <a:avLst/>
              <a:gdLst/>
              <a:ahLst/>
              <a:cxnLst/>
              <a:rect l="l" t="t" r="r" b="b"/>
              <a:pathLst>
                <a:path w="224154" h="167639">
                  <a:moveTo>
                    <a:pt x="224027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224027" y="167640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B0B9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D65B4D84-5405-4AA8-9555-F741716D0C1E}"/>
              </a:ext>
            </a:extLst>
          </p:cNvPr>
          <p:cNvSpPr txBox="1"/>
          <p:nvPr/>
        </p:nvSpPr>
        <p:spPr>
          <a:xfrm>
            <a:off x="8960533" y="2051636"/>
            <a:ext cx="2241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2" name="object 37">
            <a:extLst>
              <a:ext uri="{FF2B5EF4-FFF2-40B4-BE49-F238E27FC236}">
                <a16:creationId xmlns:a16="http://schemas.microsoft.com/office/drawing/2014/main" id="{529A98BF-4FC1-7DF2-B26B-40128D54F0DD}"/>
              </a:ext>
            </a:extLst>
          </p:cNvPr>
          <p:cNvGrpSpPr/>
          <p:nvPr/>
        </p:nvGrpSpPr>
        <p:grpSpPr>
          <a:xfrm>
            <a:off x="8936150" y="1638898"/>
            <a:ext cx="272415" cy="283210"/>
            <a:chOff x="5606796" y="1615452"/>
            <a:chExt cx="272415" cy="283210"/>
          </a:xfrm>
        </p:grpSpPr>
        <p:pic>
          <p:nvPicPr>
            <p:cNvPr id="113" name="object 38">
              <a:extLst>
                <a:ext uri="{FF2B5EF4-FFF2-40B4-BE49-F238E27FC236}">
                  <a16:creationId xmlns:a16="http://schemas.microsoft.com/office/drawing/2014/main" id="{6C573E3B-3F33-3FB0-2AF6-E6FFE13B8B7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6796" y="1624583"/>
              <a:ext cx="272034" cy="217170"/>
            </a:xfrm>
            <a:prstGeom prst="rect">
              <a:avLst/>
            </a:prstGeom>
          </p:spPr>
        </p:pic>
        <p:pic>
          <p:nvPicPr>
            <p:cNvPr id="114" name="object 39">
              <a:extLst>
                <a:ext uri="{FF2B5EF4-FFF2-40B4-BE49-F238E27FC236}">
                  <a16:creationId xmlns:a16="http://schemas.microsoft.com/office/drawing/2014/main" id="{2CC3EB84-EE06-9081-34DA-0DE17B204B7A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8988" y="1615452"/>
              <a:ext cx="244601" cy="282689"/>
            </a:xfrm>
            <a:prstGeom prst="rect">
              <a:avLst/>
            </a:prstGeom>
          </p:spPr>
        </p:pic>
        <p:pic>
          <p:nvPicPr>
            <p:cNvPr id="115" name="object 40">
              <a:extLst>
                <a:ext uri="{FF2B5EF4-FFF2-40B4-BE49-F238E27FC236}">
                  <a16:creationId xmlns:a16="http://schemas.microsoft.com/office/drawing/2014/main" id="{51A17036-48A3-698F-0038-871B3DAEC5B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31942" y="1639061"/>
              <a:ext cx="224027" cy="169164"/>
            </a:xfrm>
            <a:prstGeom prst="rect">
              <a:avLst/>
            </a:prstGeom>
          </p:spPr>
        </p:pic>
        <p:sp>
          <p:nvSpPr>
            <p:cNvPr id="116" name="object 41">
              <a:extLst>
                <a:ext uri="{FF2B5EF4-FFF2-40B4-BE49-F238E27FC236}">
                  <a16:creationId xmlns:a16="http://schemas.microsoft.com/office/drawing/2014/main" id="{0397F849-4124-05B9-8CD3-92088A751AEC}"/>
                </a:ext>
              </a:extLst>
            </p:cNvPr>
            <p:cNvSpPr/>
            <p:nvPr/>
          </p:nvSpPr>
          <p:spPr>
            <a:xfrm>
              <a:off x="5631942" y="1639061"/>
              <a:ext cx="224154" cy="169545"/>
            </a:xfrm>
            <a:custGeom>
              <a:avLst/>
              <a:gdLst/>
              <a:ahLst/>
              <a:cxnLst/>
              <a:rect l="l" t="t" r="r" b="b"/>
              <a:pathLst>
                <a:path w="224154" h="169544">
                  <a:moveTo>
                    <a:pt x="0" y="169164"/>
                  </a:moveTo>
                  <a:lnTo>
                    <a:pt x="224027" y="169164"/>
                  </a:lnTo>
                  <a:lnTo>
                    <a:pt x="224027" y="0"/>
                  </a:lnTo>
                  <a:lnTo>
                    <a:pt x="0" y="0"/>
                  </a:lnTo>
                  <a:lnTo>
                    <a:pt x="0" y="169164"/>
                  </a:lnTo>
                  <a:close/>
                </a:path>
              </a:pathLst>
            </a:custGeom>
            <a:ln w="4572">
              <a:solidFill>
                <a:srgbClr val="C3D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42">
            <a:extLst>
              <a:ext uri="{FF2B5EF4-FFF2-40B4-BE49-F238E27FC236}">
                <a16:creationId xmlns:a16="http://schemas.microsoft.com/office/drawing/2014/main" id="{23E69B82-5211-97A5-F4D9-4A62D8AFAC7A}"/>
              </a:ext>
            </a:extLst>
          </p:cNvPr>
          <p:cNvSpPr txBox="1"/>
          <p:nvPr/>
        </p:nvSpPr>
        <p:spPr>
          <a:xfrm>
            <a:off x="9004475" y="1614883"/>
            <a:ext cx="139700" cy="4095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530"/>
              </a:spcBef>
            </a:pPr>
            <a:r>
              <a:rPr sz="900" spc="-254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900" dirty="0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sp>
        <p:nvSpPr>
          <p:cNvPr id="118" name="object 43">
            <a:extLst>
              <a:ext uri="{FF2B5EF4-FFF2-40B4-BE49-F238E27FC236}">
                <a16:creationId xmlns:a16="http://schemas.microsoft.com/office/drawing/2014/main" id="{32135AF7-5D90-9789-F346-71C6CD2CB4B8}"/>
              </a:ext>
            </a:extLst>
          </p:cNvPr>
          <p:cNvSpPr txBox="1"/>
          <p:nvPr/>
        </p:nvSpPr>
        <p:spPr>
          <a:xfrm>
            <a:off x="7195233" y="2898725"/>
            <a:ext cx="96329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II =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6 </a:t>
            </a:r>
            <a:r>
              <a:rPr sz="900" spc="-5" dirty="0">
                <a:latin typeface="Arial"/>
                <a:cs typeface="Arial"/>
              </a:rPr>
              <a:t>cycles </a:t>
            </a:r>
            <a:r>
              <a:rPr sz="900" spc="-10" dirty="0">
                <a:latin typeface="Arial"/>
                <a:cs typeface="Arial"/>
              </a:rPr>
              <a:t>later,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next  </a:t>
            </a:r>
            <a:r>
              <a:rPr sz="900" dirty="0">
                <a:latin typeface="Arial"/>
                <a:cs typeface="Arial"/>
              </a:rPr>
              <a:t>iteration enter the  </a:t>
            </a:r>
            <a:r>
              <a:rPr sz="900" spc="-5" dirty="0">
                <a:latin typeface="Arial"/>
                <a:cs typeface="Arial"/>
              </a:rPr>
              <a:t>loop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body</a:t>
            </a:r>
            <a:endParaRPr sz="900">
              <a:latin typeface="Arial"/>
              <a:cs typeface="Arial"/>
            </a:endParaRPr>
          </a:p>
        </p:txBody>
      </p:sp>
      <p:sp>
        <p:nvSpPr>
          <p:cNvPr id="119" name="object 44">
            <a:extLst>
              <a:ext uri="{FF2B5EF4-FFF2-40B4-BE49-F238E27FC236}">
                <a16:creationId xmlns:a16="http://schemas.microsoft.com/office/drawing/2014/main" id="{617C4991-5375-04C5-BF94-54956B685550}"/>
              </a:ext>
            </a:extLst>
          </p:cNvPr>
          <p:cNvSpPr/>
          <p:nvPr/>
        </p:nvSpPr>
        <p:spPr>
          <a:xfrm>
            <a:off x="7590331" y="1747851"/>
            <a:ext cx="1269365" cy="1250950"/>
          </a:xfrm>
          <a:custGeom>
            <a:avLst/>
            <a:gdLst/>
            <a:ahLst/>
            <a:cxnLst/>
            <a:rect l="l" t="t" r="r" b="b"/>
            <a:pathLst>
              <a:path w="1269364" h="1250950">
                <a:moveTo>
                  <a:pt x="1240906" y="27584"/>
                </a:moveTo>
                <a:lnTo>
                  <a:pt x="1221967" y="32418"/>
                </a:lnTo>
                <a:lnTo>
                  <a:pt x="0" y="1236853"/>
                </a:lnTo>
                <a:lnTo>
                  <a:pt x="13970" y="1250950"/>
                </a:lnTo>
                <a:lnTo>
                  <a:pt x="1235750" y="46577"/>
                </a:lnTo>
                <a:lnTo>
                  <a:pt x="1240906" y="27584"/>
                </a:lnTo>
                <a:close/>
              </a:path>
              <a:path w="1269364" h="1250950">
                <a:moveTo>
                  <a:pt x="1267156" y="6730"/>
                </a:moveTo>
                <a:lnTo>
                  <a:pt x="1248028" y="6730"/>
                </a:lnTo>
                <a:lnTo>
                  <a:pt x="1261872" y="20827"/>
                </a:lnTo>
                <a:lnTo>
                  <a:pt x="1235750" y="46577"/>
                </a:lnTo>
                <a:lnTo>
                  <a:pt x="1227327" y="77597"/>
                </a:lnTo>
                <a:lnTo>
                  <a:pt x="1225931" y="82930"/>
                </a:lnTo>
                <a:lnTo>
                  <a:pt x="1229106" y="88265"/>
                </a:lnTo>
                <a:lnTo>
                  <a:pt x="1234313" y="89789"/>
                </a:lnTo>
                <a:lnTo>
                  <a:pt x="1239647" y="91186"/>
                </a:lnTo>
                <a:lnTo>
                  <a:pt x="1245108" y="88011"/>
                </a:lnTo>
                <a:lnTo>
                  <a:pt x="1246505" y="82803"/>
                </a:lnTo>
                <a:lnTo>
                  <a:pt x="1267156" y="6730"/>
                </a:lnTo>
                <a:close/>
              </a:path>
              <a:path w="1269364" h="1250950">
                <a:moveTo>
                  <a:pt x="1252393" y="11175"/>
                </a:moveTo>
                <a:lnTo>
                  <a:pt x="1245362" y="11175"/>
                </a:lnTo>
                <a:lnTo>
                  <a:pt x="1257427" y="23368"/>
                </a:lnTo>
                <a:lnTo>
                  <a:pt x="1240906" y="27584"/>
                </a:lnTo>
                <a:lnTo>
                  <a:pt x="1235750" y="46577"/>
                </a:lnTo>
                <a:lnTo>
                  <a:pt x="1261872" y="20827"/>
                </a:lnTo>
                <a:lnTo>
                  <a:pt x="1252393" y="11175"/>
                </a:lnTo>
                <a:close/>
              </a:path>
              <a:path w="1269364" h="1250950">
                <a:moveTo>
                  <a:pt x="1268984" y="0"/>
                </a:moveTo>
                <a:lnTo>
                  <a:pt x="1180464" y="22605"/>
                </a:lnTo>
                <a:lnTo>
                  <a:pt x="1177289" y="27940"/>
                </a:lnTo>
                <a:lnTo>
                  <a:pt x="1180084" y="38608"/>
                </a:lnTo>
                <a:lnTo>
                  <a:pt x="1185418" y="41783"/>
                </a:lnTo>
                <a:lnTo>
                  <a:pt x="1221967" y="32418"/>
                </a:lnTo>
                <a:lnTo>
                  <a:pt x="1248028" y="6730"/>
                </a:lnTo>
                <a:lnTo>
                  <a:pt x="1267156" y="6730"/>
                </a:lnTo>
                <a:lnTo>
                  <a:pt x="1268984" y="0"/>
                </a:lnTo>
                <a:close/>
              </a:path>
              <a:path w="1269364" h="1250950">
                <a:moveTo>
                  <a:pt x="1248028" y="6730"/>
                </a:moveTo>
                <a:lnTo>
                  <a:pt x="1221967" y="32418"/>
                </a:lnTo>
                <a:lnTo>
                  <a:pt x="1240906" y="27584"/>
                </a:lnTo>
                <a:lnTo>
                  <a:pt x="1245362" y="11175"/>
                </a:lnTo>
                <a:lnTo>
                  <a:pt x="1252393" y="11175"/>
                </a:lnTo>
                <a:lnTo>
                  <a:pt x="1248028" y="6730"/>
                </a:lnTo>
                <a:close/>
              </a:path>
              <a:path w="1269364" h="1250950">
                <a:moveTo>
                  <a:pt x="1245362" y="11175"/>
                </a:moveTo>
                <a:lnTo>
                  <a:pt x="1240906" y="27584"/>
                </a:lnTo>
                <a:lnTo>
                  <a:pt x="1257427" y="23368"/>
                </a:lnTo>
                <a:lnTo>
                  <a:pt x="1245362" y="11175"/>
                </a:lnTo>
                <a:close/>
              </a:path>
            </a:pathLst>
          </a:custGeom>
          <a:solidFill>
            <a:srgbClr val="F3D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4">
            <a:extLst>
              <a:ext uri="{FF2B5EF4-FFF2-40B4-BE49-F238E27FC236}">
                <a16:creationId xmlns:a16="http://schemas.microsoft.com/office/drawing/2014/main" id="{CBE2C4A0-54C4-0E47-0ABD-5682AE2590DC}"/>
              </a:ext>
            </a:extLst>
          </p:cNvPr>
          <p:cNvSpPr txBox="1"/>
          <p:nvPr/>
        </p:nvSpPr>
        <p:spPr>
          <a:xfrm>
            <a:off x="1115358" y="1056527"/>
            <a:ext cx="5554379" cy="2654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17145" indent="-1511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Sometimes </a:t>
            </a:r>
            <a:r>
              <a:rPr sz="1600" spc="-10" dirty="0">
                <a:solidFill>
                  <a:srgbClr val="003B70"/>
                </a:solidFill>
                <a:latin typeface="Arial"/>
                <a:cs typeface="Arial"/>
              </a:rPr>
              <a:t>you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must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wait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more than</a:t>
            </a:r>
            <a:r>
              <a:rPr sz="1600" spc="-10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one  clock cycle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to input more</a:t>
            </a:r>
            <a:r>
              <a:rPr sz="1600" spc="-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  <a:p>
            <a:pPr marL="163195" marR="5080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Because dependencies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can’t resolve</a:t>
            </a:r>
            <a:r>
              <a:rPr sz="1600" spc="-9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fast 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enough</a:t>
            </a:r>
            <a:endParaRPr sz="16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How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long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you have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wait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is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 called</a:t>
            </a:r>
            <a:endParaRPr sz="1600" dirty="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3B70"/>
                </a:solidFill>
                <a:latin typeface="Arial"/>
                <a:cs typeface="Arial"/>
              </a:rPr>
              <a:t>Initiation </a:t>
            </a:r>
            <a:r>
              <a:rPr sz="1600" b="1" spc="-5" dirty="0">
                <a:solidFill>
                  <a:srgbClr val="003B70"/>
                </a:solidFill>
                <a:latin typeface="Arial"/>
                <a:cs typeface="Arial"/>
              </a:rPr>
              <a:t>Interval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or</a:t>
            </a:r>
            <a:r>
              <a:rPr sz="1600" spc="-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3B70"/>
                </a:solidFill>
                <a:latin typeface="Arial"/>
                <a:cs typeface="Arial"/>
              </a:rPr>
              <a:t>II</a:t>
            </a:r>
            <a:endParaRPr sz="1600" dirty="0">
              <a:latin typeface="Arial"/>
              <a:cs typeface="Arial"/>
            </a:endParaRPr>
          </a:p>
          <a:p>
            <a:pPr marL="163195" marR="219710" indent="-151130">
              <a:lnSpc>
                <a:spcPct val="100000"/>
              </a:lnSpc>
              <a:spcBef>
                <a:spcPts val="79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-25" dirty="0">
                <a:solidFill>
                  <a:srgbClr val="003B70"/>
                </a:solidFill>
                <a:latin typeface="Arial"/>
                <a:cs typeface="Arial"/>
              </a:rPr>
              <a:t>Total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number of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cycles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run kernel is  about (loop</a:t>
            </a:r>
            <a:r>
              <a:rPr sz="1600" spc="-2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iterations)*II</a:t>
            </a:r>
            <a:endParaRPr sz="16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70"/>
              </a:spcBef>
            </a:pPr>
            <a:r>
              <a:rPr sz="1200" spc="10" dirty="0">
                <a:solidFill>
                  <a:srgbClr val="003B70"/>
                </a:solidFill>
                <a:latin typeface="Calibri"/>
                <a:cs typeface="Calibri"/>
              </a:rPr>
              <a:t>–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(neglects initial</a:t>
            </a:r>
            <a:r>
              <a:rPr sz="1200" spc="-10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latency)</a:t>
            </a:r>
            <a:endParaRPr sz="12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Minimizing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II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is </a:t>
            </a:r>
            <a:r>
              <a:rPr sz="1600" b="1" spc="-5" dirty="0">
                <a:solidFill>
                  <a:srgbClr val="003B70"/>
                </a:solidFill>
                <a:latin typeface="Arial"/>
                <a:cs typeface="Arial"/>
              </a:rPr>
              <a:t>key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to</a:t>
            </a:r>
            <a:r>
              <a:rPr sz="1600" spc="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performance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1" name="object 49">
            <a:extLst>
              <a:ext uri="{FF2B5EF4-FFF2-40B4-BE49-F238E27FC236}">
                <a16:creationId xmlns:a16="http://schemas.microsoft.com/office/drawing/2014/main" id="{75149B3B-389D-CC67-EA2D-32D1F0E9648B}"/>
              </a:ext>
            </a:extLst>
          </p:cNvPr>
          <p:cNvSpPr txBox="1"/>
          <p:nvPr/>
        </p:nvSpPr>
        <p:spPr>
          <a:xfrm>
            <a:off x="1052413" y="4966456"/>
            <a:ext cx="3174686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15" dirty="0">
                <a:solidFill>
                  <a:srgbClr val="003B70"/>
                </a:solidFill>
                <a:latin typeface="Arial"/>
                <a:cs typeface="Arial"/>
              </a:rPr>
              <a:t>Why </a:t>
            </a:r>
            <a:r>
              <a:rPr sz="1850" b="1" spc="10" dirty="0">
                <a:solidFill>
                  <a:srgbClr val="003B70"/>
                </a:solidFill>
                <a:latin typeface="Arial"/>
                <a:cs typeface="Arial"/>
              </a:rPr>
              <a:t>Could This</a:t>
            </a:r>
            <a:r>
              <a:rPr sz="1850" b="1" spc="-16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b="1" spc="10" dirty="0">
                <a:solidFill>
                  <a:srgbClr val="003B70"/>
                </a:solidFill>
                <a:latin typeface="Arial"/>
                <a:cs typeface="Arial"/>
              </a:rPr>
              <a:t>Happen?</a:t>
            </a:r>
            <a:endParaRPr sz="1850" b="1" dirty="0">
              <a:latin typeface="Arial"/>
              <a:cs typeface="Arial"/>
            </a:endParaRPr>
          </a:p>
        </p:txBody>
      </p:sp>
      <p:sp>
        <p:nvSpPr>
          <p:cNvPr id="122" name="object 50">
            <a:extLst>
              <a:ext uri="{FF2B5EF4-FFF2-40B4-BE49-F238E27FC236}">
                <a16:creationId xmlns:a16="http://schemas.microsoft.com/office/drawing/2014/main" id="{273FE96E-46FE-9420-EA18-CCFD72773C53}"/>
              </a:ext>
            </a:extLst>
          </p:cNvPr>
          <p:cNvSpPr txBox="1"/>
          <p:nvPr/>
        </p:nvSpPr>
        <p:spPr>
          <a:xfrm>
            <a:off x="1219201" y="5398819"/>
            <a:ext cx="3007898" cy="7673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63195" indent="-151130" algn="just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Memory</a:t>
            </a:r>
            <a:r>
              <a:rPr sz="1600" spc="-3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Dependency</a:t>
            </a:r>
            <a:endParaRPr sz="1600" dirty="0">
              <a:latin typeface="Arial"/>
              <a:cs typeface="Arial"/>
            </a:endParaRPr>
          </a:p>
          <a:p>
            <a:pPr marL="393700" marR="5080" indent="-152400" algn="just">
              <a:lnSpc>
                <a:spcPct val="101899"/>
              </a:lnSpc>
              <a:spcBef>
                <a:spcPts val="545"/>
              </a:spcBef>
            </a:pPr>
            <a:r>
              <a:rPr sz="1200" spc="10" dirty="0">
                <a:solidFill>
                  <a:srgbClr val="003B70"/>
                </a:solidFill>
                <a:latin typeface="Calibri"/>
                <a:cs typeface="Calibri"/>
              </a:rPr>
              <a:t>–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Kernel cannot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retrieve 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data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fast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enough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from  memory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23" name="object 51">
            <a:extLst>
              <a:ext uri="{FF2B5EF4-FFF2-40B4-BE49-F238E27FC236}">
                <a16:creationId xmlns:a16="http://schemas.microsoft.com/office/drawing/2014/main" id="{82D1E43A-93D3-A316-AA61-F8B70F029E45}"/>
              </a:ext>
            </a:extLst>
          </p:cNvPr>
          <p:cNvGrpSpPr/>
          <p:nvPr/>
        </p:nvGrpSpPr>
        <p:grpSpPr>
          <a:xfrm>
            <a:off x="6749442" y="3965525"/>
            <a:ext cx="4397800" cy="2855081"/>
            <a:chOff x="2604516" y="5458967"/>
            <a:chExt cx="3648710" cy="2444750"/>
          </a:xfrm>
        </p:grpSpPr>
        <p:pic>
          <p:nvPicPr>
            <p:cNvPr id="124" name="object 52">
              <a:extLst>
                <a:ext uri="{FF2B5EF4-FFF2-40B4-BE49-F238E27FC236}">
                  <a16:creationId xmlns:a16="http://schemas.microsoft.com/office/drawing/2014/main" id="{F9AB29BA-746C-8EC1-1806-6B084920AA4A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04516" y="5458967"/>
              <a:ext cx="3642359" cy="2444462"/>
            </a:xfrm>
            <a:prstGeom prst="rect">
              <a:avLst/>
            </a:prstGeom>
          </p:spPr>
        </p:pic>
        <p:sp>
          <p:nvSpPr>
            <p:cNvPr id="125" name="object 53">
              <a:extLst>
                <a:ext uri="{FF2B5EF4-FFF2-40B4-BE49-F238E27FC236}">
                  <a16:creationId xmlns:a16="http://schemas.microsoft.com/office/drawing/2014/main" id="{DDF9EBBB-BD06-6CED-3F68-2D22F9C484C6}"/>
                </a:ext>
              </a:extLst>
            </p:cNvPr>
            <p:cNvSpPr/>
            <p:nvPr/>
          </p:nvSpPr>
          <p:spPr>
            <a:xfrm>
              <a:off x="5134355" y="6865619"/>
              <a:ext cx="1112520" cy="120650"/>
            </a:xfrm>
            <a:custGeom>
              <a:avLst/>
              <a:gdLst/>
              <a:ahLst/>
              <a:cxnLst/>
              <a:rect l="l" t="t" r="r" b="b"/>
              <a:pathLst>
                <a:path w="1112520" h="120650">
                  <a:moveTo>
                    <a:pt x="0" y="120395"/>
                  </a:moveTo>
                  <a:lnTo>
                    <a:pt x="1112520" y="120395"/>
                  </a:lnTo>
                  <a:lnTo>
                    <a:pt x="1112520" y="0"/>
                  </a:lnTo>
                  <a:lnTo>
                    <a:pt x="0" y="0"/>
                  </a:lnTo>
                  <a:lnTo>
                    <a:pt x="0" y="120395"/>
                  </a:lnTo>
                  <a:close/>
                </a:path>
              </a:pathLst>
            </a:custGeom>
            <a:ln w="12192">
              <a:solidFill>
                <a:srgbClr val="FB4B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54">
              <a:extLst>
                <a:ext uri="{FF2B5EF4-FFF2-40B4-BE49-F238E27FC236}">
                  <a16:creationId xmlns:a16="http://schemas.microsoft.com/office/drawing/2014/main" id="{365A6F67-F06E-5364-7528-8B80CA94D58C}"/>
                </a:ext>
              </a:extLst>
            </p:cNvPr>
            <p:cNvSpPr/>
            <p:nvPr/>
          </p:nvSpPr>
          <p:spPr>
            <a:xfrm>
              <a:off x="3379724" y="6909053"/>
              <a:ext cx="1753870" cy="159385"/>
            </a:xfrm>
            <a:custGeom>
              <a:avLst/>
              <a:gdLst/>
              <a:ahLst/>
              <a:cxnLst/>
              <a:rect l="l" t="t" r="r" b="b"/>
              <a:pathLst>
                <a:path w="1753870" h="159384">
                  <a:moveTo>
                    <a:pt x="1715114" y="12945"/>
                  </a:moveTo>
                  <a:lnTo>
                    <a:pt x="0" y="147320"/>
                  </a:lnTo>
                  <a:lnTo>
                    <a:pt x="1015" y="159385"/>
                  </a:lnTo>
                  <a:lnTo>
                    <a:pt x="1716042" y="25007"/>
                  </a:lnTo>
                  <a:lnTo>
                    <a:pt x="1715114" y="12945"/>
                  </a:lnTo>
                  <a:close/>
                </a:path>
                <a:path w="1753870" h="159384">
                  <a:moveTo>
                    <a:pt x="1744838" y="12446"/>
                  </a:moveTo>
                  <a:lnTo>
                    <a:pt x="1721485" y="12446"/>
                  </a:lnTo>
                  <a:lnTo>
                    <a:pt x="1722374" y="24511"/>
                  </a:lnTo>
                  <a:lnTo>
                    <a:pt x="1716042" y="25007"/>
                  </a:lnTo>
                  <a:lnTo>
                    <a:pt x="1717039" y="37973"/>
                  </a:lnTo>
                  <a:lnTo>
                    <a:pt x="1753615" y="16002"/>
                  </a:lnTo>
                  <a:lnTo>
                    <a:pt x="1744838" y="12446"/>
                  </a:lnTo>
                  <a:close/>
                </a:path>
                <a:path w="1753870" h="159384">
                  <a:moveTo>
                    <a:pt x="1721485" y="12446"/>
                  </a:moveTo>
                  <a:lnTo>
                    <a:pt x="1715114" y="12945"/>
                  </a:lnTo>
                  <a:lnTo>
                    <a:pt x="1716042" y="25007"/>
                  </a:lnTo>
                  <a:lnTo>
                    <a:pt x="1722374" y="24511"/>
                  </a:lnTo>
                  <a:lnTo>
                    <a:pt x="1721485" y="12446"/>
                  </a:lnTo>
                  <a:close/>
                </a:path>
                <a:path w="1753870" h="159384">
                  <a:moveTo>
                    <a:pt x="1714118" y="0"/>
                  </a:moveTo>
                  <a:lnTo>
                    <a:pt x="1715114" y="12945"/>
                  </a:lnTo>
                  <a:lnTo>
                    <a:pt x="1721485" y="12446"/>
                  </a:lnTo>
                  <a:lnTo>
                    <a:pt x="1744838" y="12446"/>
                  </a:lnTo>
                  <a:lnTo>
                    <a:pt x="1714118" y="0"/>
                  </a:lnTo>
                  <a:close/>
                </a:path>
              </a:pathLst>
            </a:custGeom>
            <a:solidFill>
              <a:srgbClr val="FB4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55">
            <a:extLst>
              <a:ext uri="{FF2B5EF4-FFF2-40B4-BE49-F238E27FC236}">
                <a16:creationId xmlns:a16="http://schemas.microsoft.com/office/drawing/2014/main" id="{227BA570-47F8-B40B-1F5F-9CEE5257703B}"/>
              </a:ext>
            </a:extLst>
          </p:cNvPr>
          <p:cNvSpPr txBox="1"/>
          <p:nvPr/>
        </p:nvSpPr>
        <p:spPr>
          <a:xfrm>
            <a:off x="4869658" y="5697596"/>
            <a:ext cx="2813685" cy="276999"/>
          </a:xfrm>
          <a:prstGeom prst="rect">
            <a:avLst/>
          </a:prstGeom>
          <a:solidFill>
            <a:srgbClr val="DFE2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00" spc="20" dirty="0">
                <a:solidFill>
                  <a:srgbClr val="003B70"/>
                </a:solidFill>
                <a:latin typeface="Consolas"/>
                <a:cs typeface="Consolas"/>
              </a:rPr>
              <a:t>_accumulators[(THETAS*(rho+RHOS))+theta] +=</a:t>
            </a:r>
            <a:r>
              <a:rPr sz="900" spc="-35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900" spc="20" dirty="0">
                <a:solidFill>
                  <a:srgbClr val="003B70"/>
                </a:solidFill>
                <a:latin typeface="Consolas"/>
                <a:cs typeface="Consolas"/>
              </a:rPr>
              <a:t>increment;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28" name="object 56">
            <a:extLst>
              <a:ext uri="{FF2B5EF4-FFF2-40B4-BE49-F238E27FC236}">
                <a16:creationId xmlns:a16="http://schemas.microsoft.com/office/drawing/2014/main" id="{D3239595-14E5-28D5-B03C-FCAA1D1CE9C4}"/>
              </a:ext>
            </a:extLst>
          </p:cNvPr>
          <p:cNvSpPr txBox="1"/>
          <p:nvPr/>
        </p:nvSpPr>
        <p:spPr>
          <a:xfrm>
            <a:off x="4869658" y="6040592"/>
            <a:ext cx="1849755" cy="2941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85"/>
              </a:spcBef>
            </a:pPr>
            <a:r>
              <a:rPr sz="900" spc="5" dirty="0">
                <a:solidFill>
                  <a:srgbClr val="003B70"/>
                </a:solidFill>
                <a:latin typeface="Arial"/>
                <a:cs typeface="Arial"/>
              </a:rPr>
              <a:t>Value 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must be 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retrieved from 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global</a:t>
            </a:r>
            <a:r>
              <a:rPr sz="900" spc="-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memory  and</a:t>
            </a:r>
            <a:r>
              <a:rPr sz="900" spc="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incremented</a:t>
            </a:r>
            <a:endParaRPr sz="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686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Use Local</a:t>
            </a:r>
            <a:r>
              <a:rPr lang="en-US" sz="3600" spc="-13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Memory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object 4">
            <a:extLst>
              <a:ext uri="{FF2B5EF4-FFF2-40B4-BE49-F238E27FC236}">
                <a16:creationId xmlns:a16="http://schemas.microsoft.com/office/drawing/2014/main" id="{059C7807-C553-EA99-3C89-2BDA5CEA630E}"/>
              </a:ext>
            </a:extLst>
          </p:cNvPr>
          <p:cNvSpPr txBox="1"/>
          <p:nvPr/>
        </p:nvSpPr>
        <p:spPr>
          <a:xfrm>
            <a:off x="1221231" y="1369467"/>
            <a:ext cx="388010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Transfer global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memory contents to</a:t>
            </a:r>
            <a:r>
              <a:rPr sz="1600" spc="-13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local  memory before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operating on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the</a:t>
            </a:r>
            <a:r>
              <a:rPr sz="1600" spc="-8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6557266-7FE1-0666-73B4-96BBF2FFF586}"/>
              </a:ext>
            </a:extLst>
          </p:cNvPr>
          <p:cNvSpPr/>
          <p:nvPr/>
        </p:nvSpPr>
        <p:spPr>
          <a:xfrm>
            <a:off x="5479014" y="954470"/>
            <a:ext cx="2759048" cy="2680950"/>
          </a:xfrm>
          <a:custGeom>
            <a:avLst/>
            <a:gdLst/>
            <a:ahLst/>
            <a:cxnLst/>
            <a:rect l="l" t="t" r="r" b="b"/>
            <a:pathLst>
              <a:path w="2710179" h="1580514">
                <a:moveTo>
                  <a:pt x="2709672" y="0"/>
                </a:moveTo>
                <a:lnTo>
                  <a:pt x="0" y="0"/>
                </a:lnTo>
                <a:lnTo>
                  <a:pt x="0" y="1580387"/>
                </a:lnTo>
                <a:lnTo>
                  <a:pt x="2709672" y="1580387"/>
                </a:lnTo>
                <a:lnTo>
                  <a:pt x="2709672" y="0"/>
                </a:lnTo>
                <a:close/>
              </a:path>
            </a:pathLst>
          </a:custGeom>
          <a:solidFill>
            <a:srgbClr val="DFE2E4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D138AE9-4AB9-B8D9-693B-3409DA5E6684}"/>
              </a:ext>
            </a:extLst>
          </p:cNvPr>
          <p:cNvSpPr txBox="1"/>
          <p:nvPr/>
        </p:nvSpPr>
        <p:spPr>
          <a:xfrm>
            <a:off x="5479013" y="936942"/>
            <a:ext cx="2759049" cy="27009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000" spc="15" dirty="0">
                <a:latin typeface="Consolas"/>
                <a:cs typeface="Consolas"/>
              </a:rPr>
              <a:t>…</a:t>
            </a:r>
            <a:endParaRPr sz="1000" dirty="0">
              <a:latin typeface="Consolas"/>
              <a:cs typeface="Consolas"/>
            </a:endParaRPr>
          </a:p>
          <a:p>
            <a:pPr marR="1049655">
              <a:lnSpc>
                <a:spcPct val="104299"/>
              </a:lnSpc>
            </a:pPr>
            <a:r>
              <a:rPr sz="1000" spc="20" dirty="0">
                <a:latin typeface="Consolas"/>
                <a:cs typeface="Consolas"/>
              </a:rPr>
              <a:t>constexpr </a:t>
            </a:r>
            <a:r>
              <a:rPr sz="1000" spc="15" dirty="0">
                <a:latin typeface="Consolas"/>
                <a:cs typeface="Consolas"/>
              </a:rPr>
              <a:t>int N = 128;  queue.submit([&amp;](handler </a:t>
            </a:r>
            <a:r>
              <a:rPr sz="1000" spc="20" dirty="0">
                <a:latin typeface="Consolas"/>
                <a:cs typeface="Consolas"/>
              </a:rPr>
              <a:t>&amp;cgh)</a:t>
            </a:r>
            <a:r>
              <a:rPr sz="1000" spc="30" dirty="0">
                <a:latin typeface="Consolas"/>
                <a:cs typeface="Consolas"/>
              </a:rPr>
              <a:t> </a:t>
            </a:r>
            <a:r>
              <a:rPr sz="1000" spc="15" dirty="0">
                <a:latin typeface="Consolas"/>
                <a:cs typeface="Consolas"/>
              </a:rPr>
              <a:t>{</a:t>
            </a:r>
            <a:endParaRPr sz="1000" dirty="0">
              <a:latin typeface="Consolas"/>
              <a:cs typeface="Consolas"/>
            </a:endParaRPr>
          </a:p>
          <a:p>
            <a:pPr marL="207645" marR="15240" indent="-104139">
              <a:lnSpc>
                <a:spcPct val="104299"/>
              </a:lnSpc>
              <a:spcBef>
                <a:spcPts val="10"/>
              </a:spcBef>
            </a:pPr>
            <a:r>
              <a:rPr sz="1000" spc="20" dirty="0">
                <a:latin typeface="Consolas"/>
                <a:cs typeface="Consolas"/>
              </a:rPr>
              <a:t>auto </a:t>
            </a:r>
            <a:r>
              <a:rPr sz="1000" spc="15" dirty="0">
                <a:latin typeface="Consolas"/>
                <a:cs typeface="Consolas"/>
              </a:rPr>
              <a:t>A =  A_buf.get_access&lt;access::mode::read_write&gt;(cgh);</a:t>
            </a: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 dirty="0">
              <a:latin typeface="Consolas"/>
              <a:cs typeface="Consolas"/>
            </a:endParaRPr>
          </a:p>
          <a:p>
            <a:pPr marL="207645" marR="432434" indent="-104139">
              <a:lnSpc>
                <a:spcPct val="104299"/>
              </a:lnSpc>
            </a:pPr>
            <a:r>
              <a:rPr sz="1000" spc="20" dirty="0">
                <a:latin typeface="Consolas"/>
                <a:cs typeface="Consolas"/>
              </a:rPr>
              <a:t>cgh.single_task&lt;class </a:t>
            </a:r>
            <a:r>
              <a:rPr sz="1000" spc="15" dirty="0">
                <a:latin typeface="Consolas"/>
                <a:cs typeface="Consolas"/>
              </a:rPr>
              <a:t>unoptimized&gt;([=]() {  for (unsigned i = 0; i &lt; </a:t>
            </a:r>
            <a:r>
              <a:rPr sz="1000" spc="10" dirty="0">
                <a:latin typeface="Consolas"/>
                <a:cs typeface="Consolas"/>
              </a:rPr>
              <a:t>N;</a:t>
            </a:r>
            <a:r>
              <a:rPr sz="1000" spc="50" dirty="0">
                <a:latin typeface="Consolas"/>
                <a:cs typeface="Consolas"/>
              </a:rPr>
              <a:t> </a:t>
            </a:r>
            <a:r>
              <a:rPr sz="1000" spc="15" dirty="0">
                <a:latin typeface="Consolas"/>
                <a:cs typeface="Consolas"/>
              </a:rPr>
              <a:t>i++)</a:t>
            </a:r>
            <a:endParaRPr sz="1000" dirty="0">
              <a:latin typeface="Consolas"/>
              <a:cs typeface="Consolas"/>
            </a:endParaRPr>
          </a:p>
          <a:p>
            <a:pPr marL="311150">
              <a:lnSpc>
                <a:spcPct val="100000"/>
              </a:lnSpc>
              <a:spcBef>
                <a:spcPts val="40"/>
              </a:spcBef>
            </a:pPr>
            <a:r>
              <a:rPr sz="1000" spc="15" dirty="0">
                <a:latin typeface="Consolas"/>
                <a:cs typeface="Consolas"/>
              </a:rPr>
              <a:t>A[N-i] =</a:t>
            </a:r>
            <a:r>
              <a:rPr sz="1000" spc="30" dirty="0">
                <a:latin typeface="Consolas"/>
                <a:cs typeface="Consolas"/>
              </a:rPr>
              <a:t> </a:t>
            </a:r>
            <a:r>
              <a:rPr sz="1000" spc="15" dirty="0">
                <a:latin typeface="Consolas"/>
                <a:cs typeface="Consolas"/>
              </a:rPr>
              <a:t>A[i];</a:t>
            </a:r>
            <a:endParaRPr sz="1000" dirty="0">
              <a:latin typeface="Consolas"/>
              <a:cs typeface="Consolas"/>
            </a:endParaRPr>
          </a:p>
          <a:p>
            <a:pPr marR="2442845" algn="r">
              <a:lnSpc>
                <a:spcPct val="100000"/>
              </a:lnSpc>
              <a:spcBef>
                <a:spcPts val="50"/>
              </a:spcBef>
            </a:pPr>
            <a:r>
              <a:rPr sz="1000" spc="15" dirty="0">
                <a:latin typeface="Consolas"/>
                <a:cs typeface="Consolas"/>
              </a:rPr>
              <a:t>}</a:t>
            </a:r>
            <a:endParaRPr sz="1000" dirty="0">
              <a:latin typeface="Consolas"/>
              <a:cs typeface="Consolas"/>
            </a:endParaRPr>
          </a:p>
          <a:p>
            <a:pPr marR="2442210" algn="r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nsolas"/>
                <a:cs typeface="Consolas"/>
              </a:rPr>
              <a:t>});</a:t>
            </a: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00" spc="20" dirty="0">
                <a:latin typeface="Consolas"/>
                <a:cs typeface="Consolas"/>
              </a:rPr>
              <a:t>});</a:t>
            </a: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000" spc="15" dirty="0">
                <a:latin typeface="Consolas"/>
                <a:cs typeface="Consolas"/>
              </a:rPr>
              <a:t>…</a:t>
            </a:r>
            <a:endParaRPr sz="1000" dirty="0">
              <a:latin typeface="Consolas"/>
              <a:cs typeface="Consola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AD365EA-D061-9942-F217-092A7CB80FBD}"/>
              </a:ext>
            </a:extLst>
          </p:cNvPr>
          <p:cNvSpPr/>
          <p:nvPr/>
        </p:nvSpPr>
        <p:spPr>
          <a:xfrm>
            <a:off x="8493485" y="936942"/>
            <a:ext cx="3346822" cy="3619374"/>
          </a:xfrm>
          <a:custGeom>
            <a:avLst/>
            <a:gdLst/>
            <a:ahLst/>
            <a:cxnLst/>
            <a:rect l="l" t="t" r="r" b="b"/>
            <a:pathLst>
              <a:path w="2708275" h="2371725">
                <a:moveTo>
                  <a:pt x="2708148" y="0"/>
                </a:moveTo>
                <a:lnTo>
                  <a:pt x="0" y="0"/>
                </a:lnTo>
                <a:lnTo>
                  <a:pt x="0" y="2371344"/>
                </a:lnTo>
                <a:lnTo>
                  <a:pt x="2708148" y="2371344"/>
                </a:lnTo>
                <a:lnTo>
                  <a:pt x="2708148" y="0"/>
                </a:lnTo>
                <a:close/>
              </a:path>
            </a:pathLst>
          </a:custGeom>
          <a:solidFill>
            <a:srgbClr val="DF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5A81CF5B-A7FE-8104-F861-369CA0A10221}"/>
              </a:ext>
            </a:extLst>
          </p:cNvPr>
          <p:cNvSpPr txBox="1"/>
          <p:nvPr/>
        </p:nvSpPr>
        <p:spPr>
          <a:xfrm>
            <a:off x="8493485" y="920304"/>
            <a:ext cx="3346822" cy="36397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000" spc="15" dirty="0">
                <a:latin typeface="Consolas"/>
                <a:cs typeface="Consolas"/>
              </a:rPr>
              <a:t>…</a:t>
            </a:r>
            <a:endParaRPr sz="1000" dirty="0">
              <a:latin typeface="Consolas"/>
              <a:cs typeface="Consolas"/>
            </a:endParaRPr>
          </a:p>
          <a:p>
            <a:pPr marR="1048385">
              <a:lnSpc>
                <a:spcPct val="104299"/>
              </a:lnSpc>
            </a:pPr>
            <a:r>
              <a:rPr sz="1000" spc="20" dirty="0">
                <a:latin typeface="Consolas"/>
                <a:cs typeface="Consolas"/>
              </a:rPr>
              <a:t>constexpr </a:t>
            </a:r>
            <a:r>
              <a:rPr sz="1000" spc="15" dirty="0">
                <a:latin typeface="Consolas"/>
                <a:cs typeface="Consolas"/>
              </a:rPr>
              <a:t>int N = 128;  queue.submit([&amp;](handler </a:t>
            </a:r>
            <a:r>
              <a:rPr sz="1000" spc="20" dirty="0">
                <a:latin typeface="Consolas"/>
                <a:cs typeface="Consolas"/>
              </a:rPr>
              <a:t>&amp;cgh)</a:t>
            </a:r>
            <a:r>
              <a:rPr sz="1000" spc="30" dirty="0">
                <a:latin typeface="Consolas"/>
                <a:cs typeface="Consolas"/>
              </a:rPr>
              <a:t> </a:t>
            </a:r>
            <a:r>
              <a:rPr sz="1000" spc="15" dirty="0">
                <a:latin typeface="Consolas"/>
                <a:cs typeface="Consolas"/>
              </a:rPr>
              <a:t>{</a:t>
            </a:r>
            <a:endParaRPr sz="1000" dirty="0">
              <a:latin typeface="Consolas"/>
              <a:cs typeface="Consolas"/>
            </a:endParaRPr>
          </a:p>
          <a:p>
            <a:pPr marL="207645" marR="13970" indent="-104139">
              <a:lnSpc>
                <a:spcPct val="104299"/>
              </a:lnSpc>
              <a:spcBef>
                <a:spcPts val="10"/>
              </a:spcBef>
            </a:pPr>
            <a:r>
              <a:rPr sz="1000" spc="20" dirty="0">
                <a:latin typeface="Consolas"/>
                <a:cs typeface="Consolas"/>
              </a:rPr>
              <a:t>auto </a:t>
            </a:r>
            <a:r>
              <a:rPr sz="1000" spc="15" dirty="0">
                <a:latin typeface="Consolas"/>
                <a:cs typeface="Consolas"/>
              </a:rPr>
              <a:t>A =  A_buf.get_access&lt;access::mode::read_write&gt;(cgh);</a:t>
            </a: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 dirty="0">
              <a:latin typeface="Consolas"/>
              <a:cs typeface="Consolas"/>
            </a:endParaRPr>
          </a:p>
          <a:p>
            <a:pPr marL="207645" marR="534035" indent="-104139">
              <a:lnSpc>
                <a:spcPct val="104299"/>
              </a:lnSpc>
            </a:pPr>
            <a:r>
              <a:rPr sz="1000" spc="15" dirty="0">
                <a:latin typeface="Consolas"/>
                <a:cs typeface="Consolas"/>
              </a:rPr>
              <a:t>cgh.single_task&lt;class optimized&gt;([=]() {  int</a:t>
            </a:r>
            <a:r>
              <a:rPr sz="1000" spc="20" dirty="0">
                <a:latin typeface="Consolas"/>
                <a:cs typeface="Consolas"/>
              </a:rPr>
              <a:t> </a:t>
            </a:r>
            <a:r>
              <a:rPr sz="1000" spc="15" dirty="0">
                <a:latin typeface="Consolas"/>
                <a:cs typeface="Consolas"/>
              </a:rPr>
              <a:t>B[N];</a:t>
            </a: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 dirty="0">
              <a:latin typeface="Consolas"/>
              <a:cs typeface="Consolas"/>
            </a:endParaRPr>
          </a:p>
          <a:p>
            <a:pPr marL="311150" marR="844550" indent="-104139">
              <a:lnSpc>
                <a:spcPct val="104299"/>
              </a:lnSpc>
            </a:pPr>
            <a:r>
              <a:rPr sz="1000" spc="15" dirty="0">
                <a:latin typeface="Consolas"/>
                <a:cs typeface="Consolas"/>
              </a:rPr>
              <a:t>for (unsigned i = 0; i &lt; </a:t>
            </a:r>
            <a:r>
              <a:rPr sz="1000" spc="10" dirty="0">
                <a:latin typeface="Consolas"/>
                <a:cs typeface="Consolas"/>
              </a:rPr>
              <a:t>N; </a:t>
            </a:r>
            <a:r>
              <a:rPr sz="1000" spc="15" dirty="0">
                <a:latin typeface="Consolas"/>
                <a:cs typeface="Consolas"/>
              </a:rPr>
              <a:t>i++)  B[i] = A[i];</a:t>
            </a: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 dirty="0">
              <a:latin typeface="Consolas"/>
              <a:cs typeface="Consolas"/>
            </a:endParaRPr>
          </a:p>
          <a:p>
            <a:pPr marL="311150" marR="844550" indent="-104139">
              <a:lnSpc>
                <a:spcPct val="104299"/>
              </a:lnSpc>
              <a:spcBef>
                <a:spcPts val="5"/>
              </a:spcBef>
            </a:pPr>
            <a:r>
              <a:rPr sz="1000" spc="15" dirty="0">
                <a:latin typeface="Consolas"/>
                <a:cs typeface="Consolas"/>
              </a:rPr>
              <a:t>for (unsigned i = 0; i &lt; </a:t>
            </a:r>
            <a:r>
              <a:rPr sz="1000" spc="10" dirty="0">
                <a:latin typeface="Consolas"/>
                <a:cs typeface="Consolas"/>
              </a:rPr>
              <a:t>N; </a:t>
            </a:r>
            <a:r>
              <a:rPr sz="1000" spc="15" dirty="0">
                <a:latin typeface="Consolas"/>
                <a:cs typeface="Consolas"/>
              </a:rPr>
              <a:t>i++)  B[N-i] =</a:t>
            </a:r>
            <a:r>
              <a:rPr sz="1000" spc="25" dirty="0">
                <a:latin typeface="Consolas"/>
                <a:cs typeface="Consolas"/>
              </a:rPr>
              <a:t> </a:t>
            </a:r>
            <a:r>
              <a:rPr sz="1000" spc="15" dirty="0">
                <a:latin typeface="Consolas"/>
                <a:cs typeface="Consolas"/>
              </a:rPr>
              <a:t>B[i];</a:t>
            </a: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 dirty="0">
              <a:latin typeface="Consolas"/>
              <a:cs typeface="Consolas"/>
            </a:endParaRPr>
          </a:p>
          <a:p>
            <a:pPr marL="311150" marR="844550" indent="-104139">
              <a:lnSpc>
                <a:spcPct val="104299"/>
              </a:lnSpc>
              <a:spcBef>
                <a:spcPts val="5"/>
              </a:spcBef>
            </a:pPr>
            <a:r>
              <a:rPr sz="1000" spc="15" dirty="0">
                <a:latin typeface="Consolas"/>
                <a:cs typeface="Consolas"/>
              </a:rPr>
              <a:t>for (unsigned i = 0; i &lt; </a:t>
            </a:r>
            <a:r>
              <a:rPr sz="1000" spc="10" dirty="0">
                <a:latin typeface="Consolas"/>
                <a:cs typeface="Consolas"/>
              </a:rPr>
              <a:t>N; </a:t>
            </a:r>
            <a:r>
              <a:rPr sz="1000" spc="15" dirty="0">
                <a:latin typeface="Consolas"/>
                <a:cs typeface="Consolas"/>
              </a:rPr>
              <a:t>i++)  A[i] = B[i];</a:t>
            </a:r>
            <a:endParaRPr sz="1000" dirty="0">
              <a:latin typeface="Consolas"/>
              <a:cs typeface="Consolas"/>
            </a:endParaRPr>
          </a:p>
          <a:p>
            <a:pPr marL="104139">
              <a:lnSpc>
                <a:spcPct val="100000"/>
              </a:lnSpc>
              <a:spcBef>
                <a:spcPts val="45"/>
              </a:spcBef>
            </a:pPr>
            <a:r>
              <a:rPr sz="1000" spc="20" dirty="0">
                <a:latin typeface="Consolas"/>
                <a:cs typeface="Consolas"/>
              </a:rPr>
              <a:t>});</a:t>
            </a: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900" spc="20" dirty="0">
                <a:latin typeface="Consolas"/>
                <a:cs typeface="Consolas"/>
              </a:rPr>
              <a:t>});</a:t>
            </a: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1000" spc="15" dirty="0">
                <a:latin typeface="Consolas"/>
                <a:cs typeface="Consolas"/>
              </a:rPr>
              <a:t>…</a:t>
            </a:r>
            <a:endParaRPr sz="1000" dirty="0">
              <a:latin typeface="Consolas"/>
              <a:cs typeface="Consolas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5EAFAF11-CA24-9FE4-ECC6-8EA9164F851D}"/>
              </a:ext>
            </a:extLst>
          </p:cNvPr>
          <p:cNvSpPr txBox="1"/>
          <p:nvPr/>
        </p:nvSpPr>
        <p:spPr>
          <a:xfrm>
            <a:off x="6852493" y="3203079"/>
            <a:ext cx="1164590" cy="30797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58419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59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Non-optimized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57047196-775E-DC93-48A1-8538D924F594}"/>
              </a:ext>
            </a:extLst>
          </p:cNvPr>
          <p:cNvSpPr txBox="1"/>
          <p:nvPr/>
        </p:nvSpPr>
        <p:spPr>
          <a:xfrm>
            <a:off x="10855569" y="4130495"/>
            <a:ext cx="847725" cy="285115"/>
          </a:xfrm>
          <a:prstGeom prst="rect">
            <a:avLst/>
          </a:prstGeom>
          <a:solidFill>
            <a:srgbClr val="003B70"/>
          </a:solidFill>
        </p:spPr>
        <p:txBody>
          <a:bodyPr vert="horz" wrap="square" lIns="0" tIns="4699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Optimized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21F55D27-340D-317F-B5C2-B046764EA89A}"/>
              </a:ext>
            </a:extLst>
          </p:cNvPr>
          <p:cNvSpPr txBox="1"/>
          <p:nvPr/>
        </p:nvSpPr>
        <p:spPr>
          <a:xfrm>
            <a:off x="488706" y="3160366"/>
            <a:ext cx="5233035" cy="11483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What Can </a:t>
            </a:r>
            <a:r>
              <a:rPr spc="-60" dirty="0">
                <a:solidFill>
                  <a:srgbClr val="003B70"/>
                </a:solidFill>
                <a:latin typeface="Arial"/>
                <a:cs typeface="Arial"/>
              </a:rPr>
              <a:t>You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Do? </a:t>
            </a:r>
            <a:r>
              <a:rPr spc="-50" dirty="0">
                <a:solidFill>
                  <a:srgbClr val="003B70"/>
                </a:solidFill>
                <a:latin typeface="Arial"/>
                <a:cs typeface="Arial"/>
              </a:rPr>
              <a:t>Tell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the Compiler About</a:t>
            </a:r>
            <a:r>
              <a:rPr spc="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Independence</a:t>
            </a: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Courier New"/>
                <a:cs typeface="Courier New"/>
              </a:rPr>
              <a:t>#pragma ivdep</a:t>
            </a:r>
            <a:endParaRPr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655"/>
              </a:spcBef>
            </a:pPr>
            <a:r>
              <a:rPr sz="1400" spc="10" dirty="0">
                <a:solidFill>
                  <a:srgbClr val="003B70"/>
                </a:solidFill>
                <a:latin typeface="Calibri"/>
                <a:cs typeface="Calibri"/>
              </a:rPr>
              <a:t>–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Dependencies ignored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for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all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accesses to memory</a:t>
            </a:r>
            <a:r>
              <a:rPr sz="1400" spc="-8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arrays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32716AC-8092-6E6A-2488-485D48DEE92F}"/>
              </a:ext>
            </a:extLst>
          </p:cNvPr>
          <p:cNvSpPr txBox="1"/>
          <p:nvPr/>
        </p:nvSpPr>
        <p:spPr>
          <a:xfrm>
            <a:off x="457016" y="5210419"/>
            <a:ext cx="4771476" cy="60529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76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-5" dirty="0">
                <a:solidFill>
                  <a:srgbClr val="003B70"/>
                </a:solidFill>
                <a:latin typeface="Courier New"/>
                <a:cs typeface="Courier New"/>
              </a:rPr>
              <a:t>#pragma ivdep</a:t>
            </a:r>
            <a:r>
              <a:rPr sz="1600" spc="-25" dirty="0">
                <a:solidFill>
                  <a:srgbClr val="003B7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3B70"/>
                </a:solidFill>
                <a:latin typeface="Courier New"/>
                <a:cs typeface="Courier New"/>
              </a:rPr>
              <a:t>array(</a:t>
            </a:r>
            <a:r>
              <a:rPr sz="1600" i="1" spc="-5" dirty="0">
                <a:solidFill>
                  <a:srgbClr val="003B70"/>
                </a:solidFill>
                <a:latin typeface="Courier New"/>
                <a:cs typeface="Courier New"/>
              </a:rPr>
              <a:t>array_name</a:t>
            </a:r>
            <a:r>
              <a:rPr sz="1600" spc="-5" dirty="0">
                <a:solidFill>
                  <a:srgbClr val="003B70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605"/>
              </a:spcBef>
            </a:pPr>
            <a:r>
              <a:rPr sz="1200" spc="10" dirty="0">
                <a:solidFill>
                  <a:srgbClr val="003B70"/>
                </a:solidFill>
                <a:latin typeface="Calibri"/>
                <a:cs typeface="Calibri"/>
              </a:rPr>
              <a:t>–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Dependency ignored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for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only </a:t>
            </a:r>
            <a:r>
              <a:rPr sz="1200" spc="5" dirty="0">
                <a:solidFill>
                  <a:srgbClr val="003B70"/>
                </a:solidFill>
                <a:latin typeface="Courier New"/>
                <a:cs typeface="Courier New"/>
              </a:rPr>
              <a:t>array_name</a:t>
            </a:r>
            <a:r>
              <a:rPr sz="1200" spc="-350" dirty="0">
                <a:solidFill>
                  <a:srgbClr val="003B70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accesses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C1624AA-E1EE-39C0-3AA6-92CDB50D7CC1}"/>
              </a:ext>
            </a:extLst>
          </p:cNvPr>
          <p:cNvSpPr txBox="1"/>
          <p:nvPr/>
        </p:nvSpPr>
        <p:spPr>
          <a:xfrm>
            <a:off x="827247" y="5878271"/>
            <a:ext cx="2063750" cy="585470"/>
          </a:xfrm>
          <a:prstGeom prst="rect">
            <a:avLst/>
          </a:prstGeom>
          <a:solidFill>
            <a:srgbClr val="F9EDB8"/>
          </a:solidFill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Courier New"/>
                <a:cs typeface="Courier New"/>
              </a:rPr>
              <a:t>#pragma ivdep</a:t>
            </a:r>
            <a:r>
              <a:rPr sz="700" b="1" spc="-10" dirty="0">
                <a:latin typeface="Courier New"/>
                <a:cs typeface="Courier New"/>
              </a:rPr>
              <a:t> </a:t>
            </a:r>
            <a:r>
              <a:rPr sz="700" b="1" spc="-5" dirty="0">
                <a:latin typeface="Courier New"/>
                <a:cs typeface="Courier New"/>
              </a:rPr>
              <a:t>array(A)</a:t>
            </a:r>
            <a:endParaRPr sz="700">
              <a:latin typeface="Courier New"/>
              <a:cs typeface="Courier New"/>
            </a:endParaRPr>
          </a:p>
          <a:p>
            <a:pPr marL="502920" marR="200660" indent="-457834">
              <a:lnSpc>
                <a:spcPct val="100000"/>
              </a:lnSpc>
            </a:pPr>
            <a:r>
              <a:rPr sz="700" spc="-5" dirty="0">
                <a:latin typeface="Courier New"/>
                <a:cs typeface="Courier New"/>
              </a:rPr>
              <a:t>for (unsigned i = 1; i &lt; N; i++) {  A[i] = A[i –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X[i]];</a:t>
            </a:r>
            <a:endParaRPr sz="7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sz="700" spc="-5" dirty="0">
                <a:latin typeface="Courier New"/>
                <a:cs typeface="Courier New"/>
              </a:rPr>
              <a:t>B[i] = B[i –</a:t>
            </a:r>
            <a:r>
              <a:rPr sz="700" spc="-60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Y[i]];</a:t>
            </a:r>
            <a:endParaRPr sz="7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sz="700" spc="-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862C68C-8F84-0564-6BED-85C527EB697D}"/>
              </a:ext>
            </a:extLst>
          </p:cNvPr>
          <p:cNvSpPr txBox="1"/>
          <p:nvPr/>
        </p:nvSpPr>
        <p:spPr>
          <a:xfrm>
            <a:off x="2961862" y="5977076"/>
            <a:ext cx="2139471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Arial"/>
                <a:cs typeface="Arial"/>
              </a:rPr>
              <a:t>Dependency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ignored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for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  </a:t>
            </a:r>
            <a:r>
              <a:rPr sz="1050" dirty="0">
                <a:latin typeface="Arial"/>
                <a:cs typeface="Arial"/>
              </a:rPr>
              <a:t>Dependency for B still</a:t>
            </a:r>
            <a:r>
              <a:rPr sz="1050" spc="-1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enforced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5030503-5D2F-FD0B-B869-BF61CE6A2E50}"/>
              </a:ext>
            </a:extLst>
          </p:cNvPr>
          <p:cNvSpPr txBox="1"/>
          <p:nvPr/>
        </p:nvSpPr>
        <p:spPr>
          <a:xfrm>
            <a:off x="827247" y="4677358"/>
            <a:ext cx="2063750" cy="585470"/>
          </a:xfrm>
          <a:prstGeom prst="rect">
            <a:avLst/>
          </a:prstGeom>
          <a:solidFill>
            <a:srgbClr val="F9EDB8"/>
          </a:solidFill>
        </p:spPr>
        <p:txBody>
          <a:bodyPr vert="horz" wrap="square" lIns="0" tIns="1333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5"/>
              </a:spcBef>
            </a:pPr>
            <a:r>
              <a:rPr sz="700" b="1" spc="-5" dirty="0">
                <a:latin typeface="Courier New"/>
                <a:cs typeface="Courier New"/>
              </a:rPr>
              <a:t>#pragma</a:t>
            </a:r>
            <a:r>
              <a:rPr sz="700" b="1" dirty="0">
                <a:latin typeface="Courier New"/>
                <a:cs typeface="Courier New"/>
              </a:rPr>
              <a:t> </a:t>
            </a:r>
            <a:r>
              <a:rPr sz="700" b="1" spc="-5" dirty="0">
                <a:latin typeface="Courier New"/>
                <a:cs typeface="Courier New"/>
              </a:rPr>
              <a:t>ivdep</a:t>
            </a:r>
            <a:endParaRPr sz="700">
              <a:latin typeface="Courier New"/>
              <a:cs typeface="Courier New"/>
            </a:endParaRPr>
          </a:p>
          <a:p>
            <a:pPr marL="502920" marR="200660" indent="-457834">
              <a:lnSpc>
                <a:spcPct val="100000"/>
              </a:lnSpc>
            </a:pPr>
            <a:r>
              <a:rPr sz="700" spc="-5" dirty="0">
                <a:latin typeface="Courier New"/>
                <a:cs typeface="Courier New"/>
              </a:rPr>
              <a:t>for (unsigned i = 1; i &lt; N; i++) {  A[i] = A[i –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X[i]];</a:t>
            </a:r>
            <a:endParaRPr sz="7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sz="700" spc="-5" dirty="0">
                <a:latin typeface="Courier New"/>
                <a:cs typeface="Courier New"/>
              </a:rPr>
              <a:t>B[i] = B[i –</a:t>
            </a:r>
            <a:r>
              <a:rPr sz="700" spc="-60" dirty="0">
                <a:latin typeface="Courier New"/>
                <a:cs typeface="Courier New"/>
              </a:rPr>
              <a:t> </a:t>
            </a:r>
            <a:r>
              <a:rPr sz="700" spc="-5" dirty="0">
                <a:latin typeface="Courier New"/>
                <a:cs typeface="Courier New"/>
              </a:rPr>
              <a:t>Y[i]];</a:t>
            </a:r>
            <a:endParaRPr sz="7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sz="700" spc="-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FC73BB1-25B7-CB8B-5E61-2A33A7B81624}"/>
              </a:ext>
            </a:extLst>
          </p:cNvPr>
          <p:cNvSpPr txBox="1"/>
          <p:nvPr/>
        </p:nvSpPr>
        <p:spPr>
          <a:xfrm>
            <a:off x="2924650" y="4845380"/>
            <a:ext cx="2303841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Arial"/>
                <a:cs typeface="Arial"/>
              </a:rPr>
              <a:t>Dependency </a:t>
            </a:r>
            <a:r>
              <a:rPr sz="1050" spc="-5" dirty="0">
                <a:latin typeface="Arial"/>
                <a:cs typeface="Arial"/>
              </a:rPr>
              <a:t>ignored </a:t>
            </a:r>
            <a:r>
              <a:rPr sz="1050" dirty="0">
                <a:latin typeface="Arial"/>
                <a:cs typeface="Arial"/>
              </a:rPr>
              <a:t>for A</a:t>
            </a:r>
            <a:r>
              <a:rPr sz="1050" spc="-19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and </a:t>
            </a:r>
            <a:r>
              <a:rPr sz="1050" dirty="0">
                <a:latin typeface="Arial"/>
                <a:cs typeface="Arial"/>
              </a:rPr>
              <a:t>B </a:t>
            </a:r>
            <a:r>
              <a:rPr sz="1050" spc="-5" dirty="0">
                <a:latin typeface="Arial"/>
                <a:cs typeface="Arial"/>
              </a:rPr>
              <a:t>array</a:t>
            </a:r>
            <a:endParaRPr sz="1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384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dirty="0">
                <a:latin typeface="Arial"/>
                <a:cs typeface="Arial"/>
              </a:rPr>
              <a:t>Solution</a:t>
            </a: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object 15">
            <a:extLst>
              <a:ext uri="{FF2B5EF4-FFF2-40B4-BE49-F238E27FC236}">
                <a16:creationId xmlns:a16="http://schemas.microsoft.com/office/drawing/2014/main" id="{50F6D419-15BE-1B9C-1BA0-ECE80D349AE3}"/>
              </a:ext>
            </a:extLst>
          </p:cNvPr>
          <p:cNvSpPr txBox="1"/>
          <p:nvPr/>
        </p:nvSpPr>
        <p:spPr>
          <a:xfrm>
            <a:off x="883200" y="1209077"/>
            <a:ext cx="9022800" cy="339644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10" dirty="0">
                <a:solidFill>
                  <a:srgbClr val="003B70"/>
                </a:solidFill>
                <a:latin typeface="Arial"/>
                <a:cs typeface="Arial"/>
              </a:rPr>
              <a:t>What Can </a:t>
            </a:r>
            <a:r>
              <a:rPr sz="2400" spc="-45" dirty="0">
                <a:solidFill>
                  <a:srgbClr val="003B70"/>
                </a:solidFill>
                <a:latin typeface="Arial"/>
                <a:cs typeface="Arial"/>
              </a:rPr>
              <a:t>You</a:t>
            </a:r>
            <a:r>
              <a:rPr sz="2400" spc="-10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03B70"/>
                </a:solidFill>
                <a:latin typeface="Arial"/>
                <a:cs typeface="Arial"/>
              </a:rPr>
              <a:t>Do?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buFont typeface="Wingdings"/>
              <a:buChar char=""/>
              <a:tabLst>
                <a:tab pos="163830" algn="l"/>
              </a:tabLst>
            </a:pP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Do a simpler</a:t>
            </a:r>
            <a:r>
              <a:rPr sz="2000" spc="-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calculation</a:t>
            </a:r>
            <a:endParaRPr sz="200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163830" algn="l"/>
              </a:tabLst>
            </a:pP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Pre-calculate some of the operations on the</a:t>
            </a:r>
            <a:r>
              <a:rPr sz="2000" spc="1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host</a:t>
            </a:r>
            <a:endParaRPr sz="200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Use a simpler</a:t>
            </a:r>
            <a:r>
              <a:rPr sz="2000" spc="-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B70"/>
                </a:solidFill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Use floating point optimizations (discussed</a:t>
            </a:r>
            <a:r>
              <a:rPr sz="2000" spc="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later)</a:t>
            </a:r>
            <a:endParaRPr sz="2000">
              <a:latin typeface="Arial"/>
              <a:cs typeface="Arial"/>
            </a:endParaRPr>
          </a:p>
          <a:p>
            <a:pPr marL="163195" marR="5080" indent="-151130">
              <a:lnSpc>
                <a:spcPct val="100000"/>
              </a:lnSpc>
              <a:spcBef>
                <a:spcPts val="790"/>
              </a:spcBef>
              <a:buFont typeface="Wingdings"/>
              <a:buChar char=""/>
              <a:tabLst>
                <a:tab pos="163830" algn="l"/>
              </a:tabLst>
            </a:pP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Increase the distance in pipeline stages between </a:t>
            </a:r>
            <a:r>
              <a:rPr sz="2000" spc="-10" dirty="0">
                <a:solidFill>
                  <a:srgbClr val="003B70"/>
                </a:solidFill>
                <a:latin typeface="Arial"/>
                <a:cs typeface="Arial"/>
              </a:rPr>
              <a:t>when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the  data enters the pipeline and </a:t>
            </a:r>
            <a:r>
              <a:rPr sz="2000" spc="-10" dirty="0">
                <a:solidFill>
                  <a:srgbClr val="003B70"/>
                </a:solidFill>
                <a:latin typeface="Arial"/>
                <a:cs typeface="Arial"/>
              </a:rPr>
              <a:t>you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need to use</a:t>
            </a:r>
            <a:r>
              <a:rPr sz="2000" spc="2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marL="393700" marR="159385" indent="-152400">
              <a:lnSpc>
                <a:spcPct val="100000"/>
              </a:lnSpc>
              <a:spcBef>
                <a:spcPts val="570"/>
              </a:spcBef>
            </a:pPr>
            <a:r>
              <a:rPr sz="1600" dirty="0">
                <a:solidFill>
                  <a:srgbClr val="003B70"/>
                </a:solidFill>
                <a:latin typeface="Calibri"/>
                <a:cs typeface="Calibri"/>
              </a:rPr>
              <a:t>–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See the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“Relax Loop-Carried Dependency” in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Optimization Guide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for  more</a:t>
            </a:r>
            <a:r>
              <a:rPr sz="1600" spc="-1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information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93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F5496"/>
                </a:solidFill>
                <a:latin typeface="Arial"/>
                <a:cs typeface="Arial"/>
                <a:sym typeface="Arial"/>
              </a:rPr>
              <a:t>What are FPGAs?</a:t>
            </a:r>
            <a:endParaRPr lang="en-US" dirty="0"/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object 11">
            <a:extLst>
              <a:ext uri="{FF2B5EF4-FFF2-40B4-BE49-F238E27FC236}">
                <a16:creationId xmlns:a16="http://schemas.microsoft.com/office/drawing/2014/main" id="{D6C0F1E3-D1AC-350E-5DC5-91DF9EBE8120}"/>
              </a:ext>
            </a:extLst>
          </p:cNvPr>
          <p:cNvSpPr txBox="1"/>
          <p:nvPr/>
        </p:nvSpPr>
        <p:spPr>
          <a:xfrm>
            <a:off x="6587718" y="2175724"/>
            <a:ext cx="438340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“Field Programmable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Gate Array”</a:t>
            </a:r>
            <a:r>
              <a:rPr sz="1850" spc="-27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(FPGA)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D375E694-042D-8854-33DE-BB9469B36F4C}"/>
              </a:ext>
            </a:extLst>
          </p:cNvPr>
          <p:cNvSpPr txBox="1"/>
          <p:nvPr/>
        </p:nvSpPr>
        <p:spPr>
          <a:xfrm>
            <a:off x="6587718" y="2696826"/>
            <a:ext cx="4737100" cy="332911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“Gates” refers to</a:t>
            </a:r>
            <a:r>
              <a:rPr spc="-4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transistors</a:t>
            </a:r>
            <a:endParaRPr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0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These are the tiny pieces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of hardware on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a chip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that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make up the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“Array”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means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there are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many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of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them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manufactured on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the</a:t>
            </a:r>
            <a:r>
              <a:rPr spc="-9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chip</a:t>
            </a:r>
            <a:endParaRPr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5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Many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=</a:t>
            </a:r>
            <a:r>
              <a:rPr sz="1400" spc="1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Billions</a:t>
            </a:r>
            <a:endParaRPr sz="14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5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They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are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arranged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into larger structures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as we will</a:t>
            </a:r>
            <a:r>
              <a:rPr sz="1400" spc="2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see</a:t>
            </a:r>
            <a:endParaRPr sz="1400" dirty="0">
              <a:latin typeface="Arial"/>
              <a:cs typeface="Arial"/>
            </a:endParaRPr>
          </a:p>
          <a:p>
            <a:pPr marL="163195" marR="62230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“Field Programmable”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means the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connections between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internal 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components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are programmable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after</a:t>
            </a:r>
            <a:r>
              <a:rPr spc="-8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deployment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582FBE08-7980-8CCB-EF0D-350771B4825C}"/>
              </a:ext>
            </a:extLst>
          </p:cNvPr>
          <p:cNvSpPr txBox="1"/>
          <p:nvPr/>
        </p:nvSpPr>
        <p:spPr>
          <a:xfrm>
            <a:off x="1075771" y="4656565"/>
            <a:ext cx="4022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70C5"/>
                </a:solidFill>
                <a:latin typeface="Arial"/>
                <a:cs typeface="Arial"/>
              </a:rPr>
              <a:t>FPGA = Programmable</a:t>
            </a:r>
            <a:r>
              <a:rPr sz="2000" b="1" spc="-15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70C5"/>
                </a:solidFill>
                <a:latin typeface="Arial"/>
                <a:cs typeface="Arial"/>
              </a:rPr>
              <a:t>Hardware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F30817F9-D34B-3E5F-7E54-14E8A95F4B72}"/>
              </a:ext>
            </a:extLst>
          </p:cNvPr>
          <p:cNvSpPr txBox="1">
            <a:spLocks/>
          </p:cNvSpPr>
          <p:nvPr/>
        </p:nvSpPr>
        <p:spPr>
          <a:xfrm>
            <a:off x="613569" y="2642449"/>
            <a:ext cx="5135880" cy="1393190"/>
          </a:xfrm>
          <a:prstGeom prst="rect">
            <a:avLst/>
          </a:prstGeom>
        </p:spPr>
        <p:txBody>
          <a:bodyPr vert="horz" wrap="square" lIns="0" tIns="889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2650" spc="5">
                <a:solidFill>
                  <a:srgbClr val="003B70"/>
                </a:solidFill>
                <a:latin typeface="Arial"/>
                <a:cs typeface="Arial"/>
              </a:rPr>
              <a:t>What </a:t>
            </a:r>
            <a:r>
              <a:rPr lang="en-US" sz="2650">
                <a:solidFill>
                  <a:srgbClr val="003B70"/>
                </a:solidFill>
                <a:latin typeface="Arial"/>
                <a:cs typeface="Arial"/>
              </a:rPr>
              <a:t>is </a:t>
            </a:r>
            <a:r>
              <a:rPr lang="en-US" sz="2650" spc="5">
                <a:solidFill>
                  <a:srgbClr val="003B70"/>
                </a:solidFill>
                <a:latin typeface="Arial"/>
                <a:cs typeface="Arial"/>
              </a:rPr>
              <a:t>an FPGA?</a:t>
            </a:r>
            <a:endParaRPr lang="en-US" sz="265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575"/>
              </a:spcBef>
            </a:pPr>
            <a:r>
              <a:rPr lang="en-US" sz="2650" spc="5">
                <a:solidFill>
                  <a:srgbClr val="00ADEE"/>
                </a:solidFill>
                <a:latin typeface="Arial"/>
                <a:cs typeface="Arial"/>
              </a:rPr>
              <a:t>First, </a:t>
            </a:r>
            <a:r>
              <a:rPr lang="en-US" sz="2650" spc="-10">
                <a:solidFill>
                  <a:srgbClr val="00ADEE"/>
                </a:solidFill>
                <a:latin typeface="Arial"/>
                <a:cs typeface="Arial"/>
              </a:rPr>
              <a:t>let’s </a:t>
            </a:r>
            <a:r>
              <a:rPr lang="en-US" sz="2650">
                <a:solidFill>
                  <a:srgbClr val="00ADEE"/>
                </a:solidFill>
                <a:latin typeface="Arial"/>
                <a:cs typeface="Arial"/>
              </a:rPr>
              <a:t>define </a:t>
            </a:r>
            <a:r>
              <a:rPr lang="en-US" sz="2650" spc="5">
                <a:solidFill>
                  <a:srgbClr val="00ADEE"/>
                </a:solidFill>
                <a:latin typeface="Arial"/>
                <a:cs typeface="Arial"/>
              </a:rPr>
              <a:t>the </a:t>
            </a:r>
            <a:r>
              <a:rPr lang="en-US" sz="2650">
                <a:solidFill>
                  <a:srgbClr val="00ADEE"/>
                </a:solidFill>
                <a:latin typeface="Arial"/>
                <a:cs typeface="Arial"/>
              </a:rPr>
              <a:t>acronym. </a:t>
            </a:r>
            <a:r>
              <a:rPr lang="en-US" sz="2650" spc="-10">
                <a:solidFill>
                  <a:srgbClr val="00ADEE"/>
                </a:solidFill>
                <a:latin typeface="Arial"/>
                <a:cs typeface="Arial"/>
              </a:rPr>
              <a:t>It’s  </a:t>
            </a:r>
            <a:r>
              <a:rPr lang="en-US" sz="2650" spc="5">
                <a:solidFill>
                  <a:srgbClr val="00ADEE"/>
                </a:solidFill>
                <a:latin typeface="Arial"/>
                <a:cs typeface="Arial"/>
              </a:rPr>
              <a:t>a </a:t>
            </a:r>
            <a:r>
              <a:rPr lang="en-US" sz="2650">
                <a:solidFill>
                  <a:srgbClr val="00ADEE"/>
                </a:solidFill>
                <a:latin typeface="Arial"/>
                <a:cs typeface="Arial"/>
              </a:rPr>
              <a:t>Field Programmable </a:t>
            </a:r>
            <a:r>
              <a:rPr lang="en-US" sz="2650" spc="5">
                <a:solidFill>
                  <a:srgbClr val="00ADEE"/>
                </a:solidFill>
                <a:latin typeface="Arial"/>
                <a:cs typeface="Arial"/>
              </a:rPr>
              <a:t>Gate</a:t>
            </a:r>
            <a:r>
              <a:rPr lang="en-US" sz="2650" spc="-95">
                <a:solidFill>
                  <a:srgbClr val="00ADEE"/>
                </a:solidFill>
                <a:latin typeface="Arial"/>
                <a:cs typeface="Arial"/>
              </a:rPr>
              <a:t> </a:t>
            </a:r>
            <a:r>
              <a:rPr lang="en-US" sz="2650" spc="-30">
                <a:solidFill>
                  <a:srgbClr val="00ADEE"/>
                </a:solidFill>
                <a:latin typeface="Arial"/>
                <a:cs typeface="Arial"/>
              </a:rPr>
              <a:t>Array.</a:t>
            </a:r>
            <a:endParaRPr lang="en-US" sz="26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953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b="0" spc="10" dirty="0">
                <a:solidFill>
                  <a:srgbClr val="003B70"/>
                </a:solidFill>
                <a:latin typeface="Arial"/>
                <a:cs typeface="Arial"/>
              </a:rPr>
              <a:t>Loop</a:t>
            </a:r>
            <a:r>
              <a:rPr lang="en-US" sz="3600" b="0" spc="-19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b="0" spc="5" dirty="0">
                <a:solidFill>
                  <a:srgbClr val="003B70"/>
                </a:solidFill>
                <a:latin typeface="Arial"/>
                <a:cs typeface="Arial"/>
              </a:rPr>
              <a:t>Unrolling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26330C1A-7FE8-E692-3C80-92DDF03F581F}"/>
              </a:ext>
            </a:extLst>
          </p:cNvPr>
          <p:cNvSpPr txBox="1">
            <a:spLocks/>
          </p:cNvSpPr>
          <p:nvPr/>
        </p:nvSpPr>
        <p:spPr>
          <a:xfrm>
            <a:off x="672185" y="1054353"/>
            <a:ext cx="4810125" cy="311150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850" spc="15" dirty="0">
                <a:solidFill>
                  <a:srgbClr val="003B70"/>
                </a:solidFill>
                <a:latin typeface="Arial"/>
                <a:cs typeface="Arial"/>
              </a:rPr>
              <a:t>How </a:t>
            </a:r>
            <a:r>
              <a:rPr lang="en-US" sz="1850" spc="10" dirty="0">
                <a:solidFill>
                  <a:srgbClr val="003B70"/>
                </a:solidFill>
                <a:latin typeface="Arial"/>
                <a:cs typeface="Arial"/>
              </a:rPr>
              <a:t>Else </a:t>
            </a:r>
            <a:r>
              <a:rPr lang="en-US" sz="1850" spc="5"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lang="en-US" sz="1850" spc="10" dirty="0">
                <a:solidFill>
                  <a:srgbClr val="003B70"/>
                </a:solidFill>
                <a:latin typeface="Arial"/>
                <a:cs typeface="Arial"/>
              </a:rPr>
              <a:t>Optimize a Loop? </a:t>
            </a:r>
            <a:endParaRPr lang="en-US" sz="1850" dirty="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A89E5158-1079-E3FE-C807-3B84746E119E}"/>
              </a:ext>
            </a:extLst>
          </p:cNvPr>
          <p:cNvSpPr txBox="1"/>
          <p:nvPr/>
        </p:nvSpPr>
        <p:spPr>
          <a:xfrm>
            <a:off x="672184" y="1551812"/>
            <a:ext cx="5207473" cy="1059906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Unoptimized</a:t>
            </a:r>
            <a:r>
              <a:rPr sz="1600" spc="-1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loop</a:t>
            </a:r>
            <a:endParaRPr sz="16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Sum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of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4 values </a:t>
            </a:r>
            <a:r>
              <a:rPr sz="1600" spc="5" dirty="0">
                <a:solidFill>
                  <a:srgbClr val="003B70"/>
                </a:solidFill>
                <a:latin typeface="Arial"/>
                <a:cs typeface="Arial"/>
              </a:rPr>
              <a:t>for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every</a:t>
            </a:r>
            <a:r>
              <a:rPr sz="1600" spc="-5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work-item</a:t>
            </a:r>
            <a:endParaRPr sz="16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Store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a new result every 4</a:t>
            </a:r>
            <a:r>
              <a:rPr sz="1600" spc="-4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iterations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1F537E1-88F6-0D99-867F-252DE4ACC861}"/>
              </a:ext>
            </a:extLst>
          </p:cNvPr>
          <p:cNvSpPr txBox="1"/>
          <p:nvPr/>
        </p:nvSpPr>
        <p:spPr>
          <a:xfrm>
            <a:off x="672185" y="3728466"/>
            <a:ext cx="40525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(Note: loop unrolling 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can be 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applied 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to NDRange 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or single </a:t>
            </a:r>
            <a:r>
              <a:rPr sz="900" spc="15" dirty="0">
                <a:solidFill>
                  <a:srgbClr val="003B70"/>
                </a:solidFill>
                <a:latin typeface="Arial"/>
                <a:cs typeface="Arial"/>
              </a:rPr>
              <a:t>work-item</a:t>
            </a:r>
            <a:r>
              <a:rPr sz="900" spc="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3B70"/>
                </a:solidFill>
                <a:latin typeface="Arial"/>
                <a:cs typeface="Arial"/>
              </a:rPr>
              <a:t>kernels)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3A45E3E-40E6-D481-A52C-4DE4FE18BA69}"/>
              </a:ext>
            </a:extLst>
          </p:cNvPr>
          <p:cNvSpPr txBox="1"/>
          <p:nvPr/>
        </p:nvSpPr>
        <p:spPr>
          <a:xfrm>
            <a:off x="5734303" y="3180079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70C5"/>
                </a:solidFill>
                <a:latin typeface="Arial"/>
                <a:cs typeface="Arial"/>
              </a:rPr>
              <a:t>Store</a:t>
            </a:r>
            <a:r>
              <a:rPr sz="900" spc="-9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70C5"/>
                </a:solidFill>
                <a:latin typeface="Arial"/>
                <a:cs typeface="Arial"/>
              </a:rPr>
              <a:t>every  4</a:t>
            </a:r>
            <a:r>
              <a:rPr sz="900" spc="-5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70C5"/>
                </a:solidFill>
                <a:latin typeface="Arial"/>
                <a:cs typeface="Arial"/>
              </a:rPr>
              <a:t>iterations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A4FBDC5-CAF9-A79A-A017-2D9EE00A9F56}"/>
              </a:ext>
            </a:extLst>
          </p:cNvPr>
          <p:cNvSpPr txBox="1"/>
          <p:nvPr/>
        </p:nvSpPr>
        <p:spPr>
          <a:xfrm>
            <a:off x="6709691" y="1209928"/>
            <a:ext cx="3336985" cy="1301638"/>
          </a:xfrm>
          <a:prstGeom prst="rect">
            <a:avLst/>
          </a:prstGeom>
          <a:solidFill>
            <a:srgbClr val="DFE2E4"/>
          </a:solidFill>
        </p:spPr>
        <p:txBody>
          <a:bodyPr vert="horz" wrap="square" lIns="0" tIns="889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70"/>
              </a:spcBef>
            </a:pPr>
            <a:r>
              <a:rPr sz="1200" spc="-5" dirty="0">
                <a:latin typeface="Courier New"/>
                <a:cs typeface="Courier New"/>
              </a:rPr>
              <a:t>accum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4635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for (size_t i=0; i&lt;4;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i++)</a:t>
            </a:r>
            <a:endParaRPr sz="1200">
              <a:latin typeface="Courier New"/>
              <a:cs typeface="Courier New"/>
            </a:endParaRPr>
          </a:p>
          <a:p>
            <a:pPr marL="4635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accum </a:t>
            </a:r>
            <a:r>
              <a:rPr sz="1200" spc="-10" dirty="0">
                <a:latin typeface="Courier New"/>
                <a:cs typeface="Courier New"/>
              </a:rPr>
              <a:t>+=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data_in[(gid*4)+i];</a:t>
            </a:r>
            <a:endParaRPr sz="1200">
              <a:latin typeface="Courier New"/>
              <a:cs typeface="Courier New"/>
            </a:endParaRPr>
          </a:p>
          <a:p>
            <a:pPr marL="4635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6355">
              <a:lnSpc>
                <a:spcPct val="100000"/>
              </a:lnSpc>
            </a:pPr>
            <a:r>
              <a:rPr sz="1200" spc="-10" dirty="0">
                <a:latin typeface="Courier New"/>
                <a:cs typeface="Courier New"/>
              </a:rPr>
              <a:t>sum_out[gid]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10" dirty="0">
                <a:latin typeface="Courier New"/>
                <a:cs typeface="Courier New"/>
              </a:rPr>
              <a:t> accum;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3DE36D5-F054-0744-5928-CFBDAD9780B9}"/>
              </a:ext>
            </a:extLst>
          </p:cNvPr>
          <p:cNvSpPr txBox="1"/>
          <p:nvPr/>
        </p:nvSpPr>
        <p:spPr>
          <a:xfrm>
            <a:off x="588263" y="3232404"/>
            <a:ext cx="914400" cy="1828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95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65"/>
              </a:spcBef>
            </a:pP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Begin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5EBDA9A-EF82-9C0C-4D9F-036D22B5D470}"/>
              </a:ext>
            </a:extLst>
          </p:cNvPr>
          <p:cNvSpPr txBox="1"/>
          <p:nvPr/>
        </p:nvSpPr>
        <p:spPr>
          <a:xfrm>
            <a:off x="3640835" y="3232404"/>
            <a:ext cx="914400" cy="1828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95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65"/>
              </a:spcBef>
            </a:pP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6D769A5-BD61-0031-4ACC-0E0B39C9824C}"/>
              </a:ext>
            </a:extLst>
          </p:cNvPr>
          <p:cNvSpPr txBox="1"/>
          <p:nvPr/>
        </p:nvSpPr>
        <p:spPr>
          <a:xfrm>
            <a:off x="4658867" y="3232404"/>
            <a:ext cx="914400" cy="182880"/>
          </a:xfrm>
          <a:prstGeom prst="rect">
            <a:avLst/>
          </a:prstGeom>
          <a:solidFill>
            <a:srgbClr val="7E5200"/>
          </a:solidFill>
        </p:spPr>
        <p:txBody>
          <a:bodyPr vert="horz" wrap="square" lIns="0" tIns="209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65"/>
              </a:spcBef>
            </a:pP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C35FE99-EEFF-1766-36E1-BD3A1C778D3D}"/>
              </a:ext>
            </a:extLst>
          </p:cNvPr>
          <p:cNvSpPr txBox="1"/>
          <p:nvPr/>
        </p:nvSpPr>
        <p:spPr>
          <a:xfrm>
            <a:off x="1606296" y="3232404"/>
            <a:ext cx="914400" cy="182880"/>
          </a:xfrm>
          <a:prstGeom prst="rect">
            <a:avLst/>
          </a:prstGeom>
          <a:solidFill>
            <a:srgbClr val="003B70"/>
          </a:solidFill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8BA929D-ECC3-C29F-B854-D99991EDEA09}"/>
              </a:ext>
            </a:extLst>
          </p:cNvPr>
          <p:cNvSpPr/>
          <p:nvPr/>
        </p:nvSpPr>
        <p:spPr>
          <a:xfrm>
            <a:off x="2623566" y="2865882"/>
            <a:ext cx="914400" cy="182880"/>
          </a:xfrm>
          <a:custGeom>
            <a:avLst/>
            <a:gdLst/>
            <a:ahLst/>
            <a:cxnLst/>
            <a:rect l="l" t="t" r="r" b="b"/>
            <a:pathLst>
              <a:path w="914400" h="182880">
                <a:moveTo>
                  <a:pt x="0" y="182879"/>
                </a:moveTo>
                <a:lnTo>
                  <a:pt x="914400" y="182879"/>
                </a:lnTo>
                <a:lnTo>
                  <a:pt x="914400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ln w="1371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338B87E-27FA-E7A7-9794-1B5AFE61B794}"/>
              </a:ext>
            </a:extLst>
          </p:cNvPr>
          <p:cNvSpPr txBox="1"/>
          <p:nvPr/>
        </p:nvSpPr>
        <p:spPr>
          <a:xfrm>
            <a:off x="2753360" y="2862833"/>
            <a:ext cx="656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accum</a:t>
            </a:r>
            <a:r>
              <a:rPr sz="1000" spc="-7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50" spc="-5" dirty="0">
                <a:solidFill>
                  <a:srgbClr val="6F2F9F"/>
                </a:solidFill>
                <a:latin typeface="Arial"/>
                <a:cs typeface="Arial"/>
              </a:rPr>
              <a:t>reg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F99AA60-B012-6EFB-A9A5-B54E0D27BB97}"/>
              </a:ext>
            </a:extLst>
          </p:cNvPr>
          <p:cNvSpPr txBox="1"/>
          <p:nvPr/>
        </p:nvSpPr>
        <p:spPr>
          <a:xfrm>
            <a:off x="2622804" y="3232404"/>
            <a:ext cx="914400" cy="182880"/>
          </a:xfrm>
          <a:prstGeom prst="rect">
            <a:avLst/>
          </a:prstGeom>
          <a:solidFill>
            <a:srgbClr val="FFA200"/>
          </a:solidFill>
        </p:spPr>
        <p:txBody>
          <a:bodyPr vert="horz" wrap="square" lIns="0" tIns="2095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65"/>
              </a:spcBef>
            </a:pPr>
            <a:r>
              <a:rPr sz="950" b="1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B49EE508-7B82-96C8-27A8-91358EA6C6F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965" y="3288538"/>
            <a:ext cx="103504" cy="72136"/>
          </a:xfrm>
          <a:prstGeom prst="rect">
            <a:avLst/>
          </a:prstGeom>
        </p:spPr>
      </p:pic>
      <p:pic>
        <p:nvPicPr>
          <p:cNvPr id="18" name="object 18">
            <a:extLst>
              <a:ext uri="{FF2B5EF4-FFF2-40B4-BE49-F238E27FC236}">
                <a16:creationId xmlns:a16="http://schemas.microsoft.com/office/drawing/2014/main" id="{927CC8AB-EC3D-666A-B4D0-F7C8364A664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5997" y="3288538"/>
            <a:ext cx="103504" cy="72136"/>
          </a:xfrm>
          <a:prstGeom prst="rect">
            <a:avLst/>
          </a:prstGeom>
        </p:spPr>
      </p:pic>
      <p:pic>
        <p:nvPicPr>
          <p:cNvPr id="19" name="object 19">
            <a:extLst>
              <a:ext uri="{FF2B5EF4-FFF2-40B4-BE49-F238E27FC236}">
                <a16:creationId xmlns:a16="http://schemas.microsoft.com/office/drawing/2014/main" id="{51440F54-0FAB-2F1D-477A-95060270F5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457" y="3288538"/>
            <a:ext cx="103504" cy="72136"/>
          </a:xfrm>
          <a:prstGeom prst="rect">
            <a:avLst/>
          </a:prstGeom>
        </p:spPr>
      </p:pic>
      <p:pic>
        <p:nvPicPr>
          <p:cNvPr id="20" name="object 20">
            <a:extLst>
              <a:ext uri="{FF2B5EF4-FFF2-40B4-BE49-F238E27FC236}">
                <a16:creationId xmlns:a16="http://schemas.microsoft.com/office/drawing/2014/main" id="{DA17A8E6-0AD5-AB92-0DD2-029216291D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3425" y="3288538"/>
            <a:ext cx="103504" cy="72136"/>
          </a:xfrm>
          <a:prstGeom prst="rect">
            <a:avLst/>
          </a:prstGeom>
        </p:spPr>
      </p:pic>
      <p:grpSp>
        <p:nvGrpSpPr>
          <p:cNvPr id="21" name="object 21">
            <a:extLst>
              <a:ext uri="{FF2B5EF4-FFF2-40B4-BE49-F238E27FC236}">
                <a16:creationId xmlns:a16="http://schemas.microsoft.com/office/drawing/2014/main" id="{2E83754C-344F-74C3-1C05-C8F70F08D8A7}"/>
              </a:ext>
            </a:extLst>
          </p:cNvPr>
          <p:cNvGrpSpPr/>
          <p:nvPr/>
        </p:nvGrpSpPr>
        <p:grpSpPr>
          <a:xfrm>
            <a:off x="1029119" y="2647442"/>
            <a:ext cx="3088640" cy="589915"/>
            <a:chOff x="1029119" y="2647442"/>
            <a:chExt cx="3088640" cy="589915"/>
          </a:xfrm>
        </p:grpSpPr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8DBDDECD-7A33-F8F3-FBC5-BFAF1D9F5474}"/>
                </a:ext>
              </a:extLst>
            </p:cNvPr>
            <p:cNvSpPr/>
            <p:nvPr/>
          </p:nvSpPr>
          <p:spPr>
            <a:xfrm>
              <a:off x="1029119" y="2647442"/>
              <a:ext cx="3088640" cy="589915"/>
            </a:xfrm>
            <a:custGeom>
              <a:avLst/>
              <a:gdLst/>
              <a:ahLst/>
              <a:cxnLst/>
              <a:rect l="l" t="t" r="r" b="b"/>
              <a:pathLst>
                <a:path w="3088640" h="589914">
                  <a:moveTo>
                    <a:pt x="1974952" y="28956"/>
                  </a:moveTo>
                  <a:lnTo>
                    <a:pt x="1546440" y="28956"/>
                  </a:lnTo>
                  <a:lnTo>
                    <a:pt x="1617687" y="29845"/>
                  </a:lnTo>
                  <a:lnTo>
                    <a:pt x="1688807" y="32258"/>
                  </a:lnTo>
                  <a:lnTo>
                    <a:pt x="1759673" y="36322"/>
                  </a:lnTo>
                  <a:lnTo>
                    <a:pt x="1830031" y="41910"/>
                  </a:lnTo>
                  <a:lnTo>
                    <a:pt x="1899881" y="48895"/>
                  </a:lnTo>
                  <a:lnTo>
                    <a:pt x="1968969" y="57277"/>
                  </a:lnTo>
                  <a:lnTo>
                    <a:pt x="2037422" y="67056"/>
                  </a:lnTo>
                  <a:lnTo>
                    <a:pt x="2104732" y="78232"/>
                  </a:lnTo>
                  <a:lnTo>
                    <a:pt x="2170899" y="90550"/>
                  </a:lnTo>
                  <a:lnTo>
                    <a:pt x="2235796" y="104140"/>
                  </a:lnTo>
                  <a:lnTo>
                    <a:pt x="2299423" y="118872"/>
                  </a:lnTo>
                  <a:lnTo>
                    <a:pt x="2361399" y="134620"/>
                  </a:lnTo>
                  <a:lnTo>
                    <a:pt x="2421724" y="151384"/>
                  </a:lnTo>
                  <a:lnTo>
                    <a:pt x="2480271" y="169291"/>
                  </a:lnTo>
                  <a:lnTo>
                    <a:pt x="2536786" y="188087"/>
                  </a:lnTo>
                  <a:lnTo>
                    <a:pt x="2591269" y="207645"/>
                  </a:lnTo>
                  <a:lnTo>
                    <a:pt x="2668612" y="238633"/>
                  </a:lnTo>
                  <a:lnTo>
                    <a:pt x="2717126" y="260223"/>
                  </a:lnTo>
                  <a:lnTo>
                    <a:pt x="2762973" y="282448"/>
                  </a:lnTo>
                  <a:lnTo>
                    <a:pt x="2806026" y="305308"/>
                  </a:lnTo>
                  <a:lnTo>
                    <a:pt x="2846285" y="328803"/>
                  </a:lnTo>
                  <a:lnTo>
                    <a:pt x="2883496" y="352679"/>
                  </a:lnTo>
                  <a:lnTo>
                    <a:pt x="2917405" y="377063"/>
                  </a:lnTo>
                  <a:lnTo>
                    <a:pt x="2948012" y="401700"/>
                  </a:lnTo>
                  <a:lnTo>
                    <a:pt x="2987382" y="439038"/>
                  </a:lnTo>
                  <a:lnTo>
                    <a:pt x="3018370" y="476758"/>
                  </a:lnTo>
                  <a:lnTo>
                    <a:pt x="3040849" y="514477"/>
                  </a:lnTo>
                  <a:lnTo>
                    <a:pt x="3054438" y="551561"/>
                  </a:lnTo>
                  <a:lnTo>
                    <a:pt x="3059137" y="589661"/>
                  </a:lnTo>
                  <a:lnTo>
                    <a:pt x="3088093" y="588391"/>
                  </a:lnTo>
                  <a:lnTo>
                    <a:pt x="3082759" y="545719"/>
                  </a:lnTo>
                  <a:lnTo>
                    <a:pt x="3067159" y="502459"/>
                  </a:lnTo>
                  <a:lnTo>
                    <a:pt x="3042500" y="460629"/>
                  </a:lnTo>
                  <a:lnTo>
                    <a:pt x="3008972" y="419735"/>
                  </a:lnTo>
                  <a:lnTo>
                    <a:pt x="2967189" y="379984"/>
                  </a:lnTo>
                  <a:lnTo>
                    <a:pt x="2935185" y="354203"/>
                  </a:lnTo>
                  <a:lnTo>
                    <a:pt x="2900006" y="328930"/>
                  </a:lnTo>
                  <a:lnTo>
                    <a:pt x="2861525" y="304292"/>
                  </a:lnTo>
                  <a:lnTo>
                    <a:pt x="2820504" y="280162"/>
                  </a:lnTo>
                  <a:lnTo>
                    <a:pt x="2776308" y="256794"/>
                  </a:lnTo>
                  <a:lnTo>
                    <a:pt x="2729572" y="234061"/>
                  </a:lnTo>
                  <a:lnTo>
                    <a:pt x="2680169" y="212090"/>
                  </a:lnTo>
                  <a:lnTo>
                    <a:pt x="2628480" y="190881"/>
                  </a:lnTo>
                  <a:lnTo>
                    <a:pt x="2546565" y="160782"/>
                  </a:lnTo>
                  <a:lnTo>
                    <a:pt x="2489415" y="141859"/>
                  </a:lnTo>
                  <a:lnTo>
                    <a:pt x="2430233" y="123698"/>
                  </a:lnTo>
                  <a:lnTo>
                    <a:pt x="2369146" y="106807"/>
                  </a:lnTo>
                  <a:lnTo>
                    <a:pt x="2306535" y="90805"/>
                  </a:lnTo>
                  <a:lnTo>
                    <a:pt x="2242400" y="75946"/>
                  </a:lnTo>
                  <a:lnTo>
                    <a:pt x="2176868" y="62230"/>
                  </a:lnTo>
                  <a:lnTo>
                    <a:pt x="2110066" y="49784"/>
                  </a:lnTo>
                  <a:lnTo>
                    <a:pt x="2042121" y="38481"/>
                  </a:lnTo>
                  <a:lnTo>
                    <a:pt x="1974952" y="28956"/>
                  </a:lnTo>
                  <a:close/>
                </a:path>
                <a:path w="3088640" h="589914">
                  <a:moveTo>
                    <a:pt x="0" y="487553"/>
                  </a:moveTo>
                  <a:lnTo>
                    <a:pt x="20154" y="582549"/>
                  </a:lnTo>
                  <a:lnTo>
                    <a:pt x="77071" y="517398"/>
                  </a:lnTo>
                  <a:lnTo>
                    <a:pt x="52006" y="517398"/>
                  </a:lnTo>
                  <a:lnTo>
                    <a:pt x="24752" y="507619"/>
                  </a:lnTo>
                  <a:lnTo>
                    <a:pt x="29230" y="495148"/>
                  </a:lnTo>
                  <a:lnTo>
                    <a:pt x="0" y="487553"/>
                  </a:lnTo>
                  <a:close/>
                </a:path>
                <a:path w="3088640" h="589914">
                  <a:moveTo>
                    <a:pt x="29230" y="495148"/>
                  </a:moveTo>
                  <a:lnTo>
                    <a:pt x="24752" y="507619"/>
                  </a:lnTo>
                  <a:lnTo>
                    <a:pt x="52006" y="517398"/>
                  </a:lnTo>
                  <a:lnTo>
                    <a:pt x="57364" y="502459"/>
                  </a:lnTo>
                  <a:lnTo>
                    <a:pt x="29230" y="495148"/>
                  </a:lnTo>
                  <a:close/>
                </a:path>
                <a:path w="3088640" h="589914">
                  <a:moveTo>
                    <a:pt x="57364" y="502459"/>
                  </a:moveTo>
                  <a:lnTo>
                    <a:pt x="52006" y="517398"/>
                  </a:lnTo>
                  <a:lnTo>
                    <a:pt x="77071" y="517398"/>
                  </a:lnTo>
                  <a:lnTo>
                    <a:pt x="84061" y="509397"/>
                  </a:lnTo>
                  <a:lnTo>
                    <a:pt x="57364" y="502459"/>
                  </a:lnTo>
                  <a:close/>
                </a:path>
                <a:path w="3088640" h="589914">
                  <a:moveTo>
                    <a:pt x="1546821" y="0"/>
                  </a:moveTo>
                  <a:lnTo>
                    <a:pt x="1475193" y="1143"/>
                  </a:lnTo>
                  <a:lnTo>
                    <a:pt x="1403438" y="3429"/>
                  </a:lnTo>
                  <a:lnTo>
                    <a:pt x="1332064" y="7493"/>
                  </a:lnTo>
                  <a:lnTo>
                    <a:pt x="1260944" y="13081"/>
                  </a:lnTo>
                  <a:lnTo>
                    <a:pt x="1190586" y="20066"/>
                  </a:lnTo>
                  <a:lnTo>
                    <a:pt x="1120863" y="28448"/>
                  </a:lnTo>
                  <a:lnTo>
                    <a:pt x="1052029" y="38227"/>
                  </a:lnTo>
                  <a:lnTo>
                    <a:pt x="984084" y="49275"/>
                  </a:lnTo>
                  <a:lnTo>
                    <a:pt x="917155" y="61468"/>
                  </a:lnTo>
                  <a:lnTo>
                    <a:pt x="851623" y="75057"/>
                  </a:lnTo>
                  <a:lnTo>
                    <a:pt x="787488" y="89788"/>
                  </a:lnTo>
                  <a:lnTo>
                    <a:pt x="724877" y="105537"/>
                  </a:lnTo>
                  <a:lnTo>
                    <a:pt x="663917" y="122300"/>
                  </a:lnTo>
                  <a:lnTo>
                    <a:pt x="604735" y="140081"/>
                  </a:lnTo>
                  <a:lnTo>
                    <a:pt x="547458" y="158877"/>
                  </a:lnTo>
                  <a:lnTo>
                    <a:pt x="492340" y="178562"/>
                  </a:lnTo>
                  <a:lnTo>
                    <a:pt x="439381" y="199136"/>
                  </a:lnTo>
                  <a:lnTo>
                    <a:pt x="388835" y="220472"/>
                  </a:lnTo>
                  <a:lnTo>
                    <a:pt x="340829" y="242443"/>
                  </a:lnTo>
                  <a:lnTo>
                    <a:pt x="295363" y="265303"/>
                  </a:lnTo>
                  <a:lnTo>
                    <a:pt x="252691" y="288798"/>
                  </a:lnTo>
                  <a:lnTo>
                    <a:pt x="212940" y="312800"/>
                  </a:lnTo>
                  <a:lnTo>
                    <a:pt x="176123" y="337566"/>
                  </a:lnTo>
                  <a:lnTo>
                    <a:pt x="142544" y="362585"/>
                  </a:lnTo>
                  <a:lnTo>
                    <a:pt x="112217" y="388493"/>
                  </a:lnTo>
                  <a:lnTo>
                    <a:pt x="73190" y="427990"/>
                  </a:lnTo>
                  <a:lnTo>
                    <a:pt x="42443" y="468630"/>
                  </a:lnTo>
                  <a:lnTo>
                    <a:pt x="34150" y="482346"/>
                  </a:lnTo>
                  <a:lnTo>
                    <a:pt x="33655" y="483108"/>
                  </a:lnTo>
                  <a:lnTo>
                    <a:pt x="33235" y="483997"/>
                  </a:lnTo>
                  <a:lnTo>
                    <a:pt x="29230" y="495148"/>
                  </a:lnTo>
                  <a:lnTo>
                    <a:pt x="57364" y="502459"/>
                  </a:lnTo>
                  <a:lnTo>
                    <a:pt x="59203" y="497332"/>
                  </a:lnTo>
                  <a:lnTo>
                    <a:pt x="58928" y="497332"/>
                  </a:lnTo>
                  <a:lnTo>
                    <a:pt x="60159" y="494665"/>
                  </a:lnTo>
                  <a:lnTo>
                    <a:pt x="60539" y="494665"/>
                  </a:lnTo>
                  <a:lnTo>
                    <a:pt x="66446" y="484886"/>
                  </a:lnTo>
                  <a:lnTo>
                    <a:pt x="74841" y="472313"/>
                  </a:lnTo>
                  <a:lnTo>
                    <a:pt x="105867" y="434975"/>
                  </a:lnTo>
                  <a:lnTo>
                    <a:pt x="145389" y="397763"/>
                  </a:lnTo>
                  <a:lnTo>
                    <a:pt x="175907" y="373380"/>
                  </a:lnTo>
                  <a:lnTo>
                    <a:pt x="209892" y="349377"/>
                  </a:lnTo>
                  <a:lnTo>
                    <a:pt x="247103" y="325628"/>
                  </a:lnTo>
                  <a:lnTo>
                    <a:pt x="287362" y="302513"/>
                  </a:lnTo>
                  <a:lnTo>
                    <a:pt x="330542" y="279781"/>
                  </a:lnTo>
                  <a:lnTo>
                    <a:pt x="376389" y="257810"/>
                  </a:lnTo>
                  <a:lnTo>
                    <a:pt x="424903" y="236474"/>
                  </a:lnTo>
                  <a:lnTo>
                    <a:pt x="475830" y="215773"/>
                  </a:lnTo>
                  <a:lnTo>
                    <a:pt x="556602" y="186436"/>
                  </a:lnTo>
                  <a:lnTo>
                    <a:pt x="613117" y="167767"/>
                  </a:lnTo>
                  <a:lnTo>
                    <a:pt x="671537" y="150241"/>
                  </a:lnTo>
                  <a:lnTo>
                    <a:pt x="731989" y="133604"/>
                  </a:lnTo>
                  <a:lnTo>
                    <a:pt x="793965" y="117983"/>
                  </a:lnTo>
                  <a:lnTo>
                    <a:pt x="857465" y="103505"/>
                  </a:lnTo>
                  <a:lnTo>
                    <a:pt x="922362" y="90043"/>
                  </a:lnTo>
                  <a:lnTo>
                    <a:pt x="988656" y="77850"/>
                  </a:lnTo>
                  <a:lnTo>
                    <a:pt x="1055966" y="66802"/>
                  </a:lnTo>
                  <a:lnTo>
                    <a:pt x="1124292" y="57150"/>
                  </a:lnTo>
                  <a:lnTo>
                    <a:pt x="1193507" y="48768"/>
                  </a:lnTo>
                  <a:lnTo>
                    <a:pt x="1263230" y="41910"/>
                  </a:lnTo>
                  <a:lnTo>
                    <a:pt x="1333715" y="36449"/>
                  </a:lnTo>
                  <a:lnTo>
                    <a:pt x="1404454" y="32385"/>
                  </a:lnTo>
                  <a:lnTo>
                    <a:pt x="1475574" y="29972"/>
                  </a:lnTo>
                  <a:lnTo>
                    <a:pt x="1546440" y="28956"/>
                  </a:lnTo>
                  <a:lnTo>
                    <a:pt x="1974952" y="28956"/>
                  </a:lnTo>
                  <a:lnTo>
                    <a:pt x="1973160" y="28702"/>
                  </a:lnTo>
                  <a:lnTo>
                    <a:pt x="1903437" y="20193"/>
                  </a:lnTo>
                  <a:lnTo>
                    <a:pt x="1832825" y="13081"/>
                  </a:lnTo>
                  <a:lnTo>
                    <a:pt x="1761832" y="7493"/>
                  </a:lnTo>
                  <a:lnTo>
                    <a:pt x="1690458" y="3429"/>
                  </a:lnTo>
                  <a:lnTo>
                    <a:pt x="1618703" y="888"/>
                  </a:lnTo>
                  <a:lnTo>
                    <a:pt x="1546821" y="0"/>
                  </a:lnTo>
                  <a:close/>
                </a:path>
                <a:path w="3088640" h="589914">
                  <a:moveTo>
                    <a:pt x="60159" y="494665"/>
                  </a:moveTo>
                  <a:lnTo>
                    <a:pt x="58928" y="497332"/>
                  </a:lnTo>
                  <a:lnTo>
                    <a:pt x="59605" y="496210"/>
                  </a:lnTo>
                  <a:lnTo>
                    <a:pt x="60159" y="494665"/>
                  </a:lnTo>
                  <a:close/>
                </a:path>
                <a:path w="3088640" h="589914">
                  <a:moveTo>
                    <a:pt x="59605" y="496210"/>
                  </a:moveTo>
                  <a:lnTo>
                    <a:pt x="58928" y="497332"/>
                  </a:lnTo>
                  <a:lnTo>
                    <a:pt x="59203" y="497332"/>
                  </a:lnTo>
                  <a:lnTo>
                    <a:pt x="59605" y="496210"/>
                  </a:lnTo>
                  <a:close/>
                </a:path>
                <a:path w="3088640" h="589914">
                  <a:moveTo>
                    <a:pt x="60539" y="494665"/>
                  </a:moveTo>
                  <a:lnTo>
                    <a:pt x="60159" y="494665"/>
                  </a:lnTo>
                  <a:lnTo>
                    <a:pt x="59605" y="496210"/>
                  </a:lnTo>
                  <a:lnTo>
                    <a:pt x="60539" y="494665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>
              <a:extLst>
                <a:ext uri="{FF2B5EF4-FFF2-40B4-BE49-F238E27FC236}">
                  <a16:creationId xmlns:a16="http://schemas.microsoft.com/office/drawing/2014/main" id="{4FE76B0B-5931-B208-8116-4332416B072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2955" y="3044190"/>
              <a:ext cx="91948" cy="182880"/>
            </a:xfrm>
            <a:prstGeom prst="rect">
              <a:avLst/>
            </a:prstGeom>
          </p:spPr>
        </p:pic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D034B86A-681F-3217-C1BD-995B226447F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7671" y="3044190"/>
              <a:ext cx="91948" cy="182880"/>
            </a:xfrm>
            <a:prstGeom prst="rect">
              <a:avLst/>
            </a:prstGeom>
          </p:spPr>
        </p:pic>
      </p:grpSp>
      <p:pic>
        <p:nvPicPr>
          <p:cNvPr id="25" name="object 25">
            <a:extLst>
              <a:ext uri="{FF2B5EF4-FFF2-40B4-BE49-F238E27FC236}">
                <a16:creationId xmlns:a16="http://schemas.microsoft.com/office/drawing/2014/main" id="{67CE8E8E-0356-B45F-8FE3-D47A7AD315B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79658" y="2903285"/>
            <a:ext cx="236547" cy="236535"/>
          </a:xfrm>
          <a:prstGeom prst="rect">
            <a:avLst/>
          </a:prstGeom>
        </p:spPr>
      </p:pic>
      <p:sp>
        <p:nvSpPr>
          <p:cNvPr id="26" name="object 31">
            <a:extLst>
              <a:ext uri="{FF2B5EF4-FFF2-40B4-BE49-F238E27FC236}">
                <a16:creationId xmlns:a16="http://schemas.microsoft.com/office/drawing/2014/main" id="{6E12E052-A1AF-C28B-E6DF-39F227EFA084}"/>
              </a:ext>
            </a:extLst>
          </p:cNvPr>
          <p:cNvSpPr txBox="1"/>
          <p:nvPr/>
        </p:nvSpPr>
        <p:spPr>
          <a:xfrm>
            <a:off x="983853" y="4273590"/>
            <a:ext cx="5611970" cy="106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829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70C5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0070C5"/>
                </a:solidFill>
                <a:latin typeface="Arial"/>
                <a:cs typeface="Arial"/>
              </a:rPr>
              <a:t>compiler </a:t>
            </a:r>
            <a:r>
              <a:rPr sz="2000" spc="-10" dirty="0">
                <a:solidFill>
                  <a:srgbClr val="0070C5"/>
                </a:solidFill>
                <a:latin typeface="Arial"/>
                <a:cs typeface="Arial"/>
              </a:rPr>
              <a:t>will </a:t>
            </a:r>
            <a:r>
              <a:rPr sz="2000" spc="-5" dirty="0">
                <a:solidFill>
                  <a:srgbClr val="0070C5"/>
                </a:solidFill>
                <a:latin typeface="Arial"/>
                <a:cs typeface="Arial"/>
              </a:rPr>
              <a:t>still pipeline an  unrolled </a:t>
            </a:r>
            <a:r>
              <a:rPr sz="2000" dirty="0">
                <a:solidFill>
                  <a:srgbClr val="0070C5"/>
                </a:solidFill>
                <a:latin typeface="Arial"/>
                <a:cs typeface="Arial"/>
              </a:rPr>
              <a:t>loop, combining </a:t>
            </a:r>
            <a:r>
              <a:rPr sz="2000" spc="-5" dirty="0">
                <a:solidFill>
                  <a:srgbClr val="0070C5"/>
                </a:solidFill>
                <a:latin typeface="Arial"/>
                <a:cs typeface="Arial"/>
              </a:rPr>
              <a:t>the</a:t>
            </a:r>
            <a:r>
              <a:rPr sz="2000" spc="-7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70C5"/>
                </a:solidFill>
                <a:latin typeface="Arial"/>
                <a:cs typeface="Arial"/>
              </a:rPr>
              <a:t>two  </a:t>
            </a:r>
            <a:r>
              <a:rPr sz="2000" spc="-5" dirty="0">
                <a:solidFill>
                  <a:srgbClr val="0070C5"/>
                </a:solidFill>
                <a:latin typeface="Arial"/>
                <a:cs typeface="Arial"/>
              </a:rPr>
              <a:t>techniques</a:t>
            </a:r>
            <a:endParaRPr sz="2000">
              <a:latin typeface="Arial"/>
              <a:cs typeface="Arial"/>
            </a:endParaRPr>
          </a:p>
          <a:p>
            <a:pPr marL="393700" marR="5080" indent="-152400" algn="just">
              <a:lnSpc>
                <a:spcPct val="104400"/>
              </a:lnSpc>
              <a:spcBef>
                <a:spcPts val="540"/>
              </a:spcBef>
            </a:pPr>
            <a:r>
              <a:rPr sz="1200" spc="15" dirty="0">
                <a:solidFill>
                  <a:srgbClr val="003B70"/>
                </a:solidFill>
                <a:latin typeface="Calibri"/>
                <a:cs typeface="Calibri"/>
              </a:rPr>
              <a:t>– </a:t>
            </a:r>
            <a:r>
              <a:rPr sz="1200" spc="20" dirty="0">
                <a:solidFill>
                  <a:srgbClr val="003B70"/>
                </a:solidFill>
                <a:latin typeface="Arial"/>
                <a:cs typeface="Arial"/>
              </a:rPr>
              <a:t>A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fully </a:t>
            </a:r>
            <a:r>
              <a:rPr sz="1200" spc="10" dirty="0">
                <a:solidFill>
                  <a:srgbClr val="003B70"/>
                </a:solidFill>
                <a:latin typeface="Arial"/>
                <a:cs typeface="Arial"/>
              </a:rPr>
              <a:t>unrolled loop will not </a:t>
            </a:r>
            <a:r>
              <a:rPr sz="1200" spc="15" dirty="0">
                <a:solidFill>
                  <a:srgbClr val="003B70"/>
                </a:solidFill>
                <a:latin typeface="Arial"/>
                <a:cs typeface="Arial"/>
              </a:rPr>
              <a:t>be </a:t>
            </a:r>
            <a:r>
              <a:rPr sz="1200" spc="10" dirty="0">
                <a:solidFill>
                  <a:srgbClr val="003B70"/>
                </a:solidFill>
                <a:latin typeface="Arial"/>
                <a:cs typeface="Arial"/>
              </a:rPr>
              <a:t>pipelined  since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all </a:t>
            </a:r>
            <a:r>
              <a:rPr sz="1200" spc="10" dirty="0">
                <a:solidFill>
                  <a:srgbClr val="003B70"/>
                </a:solidFill>
                <a:latin typeface="Arial"/>
                <a:cs typeface="Arial"/>
              </a:rPr>
              <a:t>iterations will </a:t>
            </a:r>
            <a:r>
              <a:rPr sz="1200" spc="15" dirty="0">
                <a:solidFill>
                  <a:srgbClr val="003B70"/>
                </a:solidFill>
                <a:latin typeface="Arial"/>
                <a:cs typeface="Arial"/>
              </a:rPr>
              <a:t>kick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off </a:t>
            </a:r>
            <a:r>
              <a:rPr sz="1200" spc="10" dirty="0">
                <a:solidFill>
                  <a:srgbClr val="003B70"/>
                </a:solidFill>
                <a:latin typeface="Arial"/>
                <a:cs typeface="Arial"/>
              </a:rPr>
              <a:t>at</a:t>
            </a:r>
            <a:r>
              <a:rPr sz="1200" spc="-7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003B70"/>
                </a:solidFill>
                <a:latin typeface="Arial"/>
                <a:cs typeface="Arial"/>
              </a:rPr>
              <a:t>once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259186B-289B-6C67-7979-7D290E0EB1C1}"/>
              </a:ext>
            </a:extLst>
          </p:cNvPr>
          <p:cNvGrpSpPr/>
          <p:nvPr/>
        </p:nvGrpSpPr>
        <p:grpSpPr>
          <a:xfrm>
            <a:off x="7666970" y="3409969"/>
            <a:ext cx="4164854" cy="3272699"/>
            <a:chOff x="7438883" y="3804956"/>
            <a:chExt cx="2818003" cy="2516505"/>
          </a:xfrm>
        </p:grpSpPr>
        <p:grpSp>
          <p:nvGrpSpPr>
            <p:cNvPr id="28" name="object 33">
              <a:extLst>
                <a:ext uri="{FF2B5EF4-FFF2-40B4-BE49-F238E27FC236}">
                  <a16:creationId xmlns:a16="http://schemas.microsoft.com/office/drawing/2014/main" id="{429C68A6-C683-A270-462C-231A49102C15}"/>
                </a:ext>
              </a:extLst>
            </p:cNvPr>
            <p:cNvGrpSpPr/>
            <p:nvPr/>
          </p:nvGrpSpPr>
          <p:grpSpPr>
            <a:xfrm>
              <a:off x="7963392" y="3804956"/>
              <a:ext cx="370840" cy="243204"/>
              <a:chOff x="4100829" y="5385561"/>
              <a:chExt cx="370840" cy="243204"/>
            </a:xfrm>
          </p:grpSpPr>
          <p:sp>
            <p:nvSpPr>
              <p:cNvPr id="29" name="object 34">
                <a:extLst>
                  <a:ext uri="{FF2B5EF4-FFF2-40B4-BE49-F238E27FC236}">
                    <a16:creationId xmlns:a16="http://schemas.microsoft.com/office/drawing/2014/main" id="{D5068DB9-FDB3-D29D-18D9-3D008706A50F}"/>
                  </a:ext>
                </a:extLst>
              </p:cNvPr>
              <p:cNvSpPr/>
              <p:nvPr/>
            </p:nvSpPr>
            <p:spPr>
              <a:xfrm>
                <a:off x="4107179" y="5391911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4"/>
                    </a:lnTo>
                    <a:lnTo>
                      <a:pt x="358139" y="230124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5">
                <a:extLst>
                  <a:ext uri="{FF2B5EF4-FFF2-40B4-BE49-F238E27FC236}">
                    <a16:creationId xmlns:a16="http://schemas.microsoft.com/office/drawing/2014/main" id="{8B6BEDF4-ED0E-E5FD-A309-892008667C08}"/>
                  </a:ext>
                </a:extLst>
              </p:cNvPr>
              <p:cNvSpPr/>
              <p:nvPr/>
            </p:nvSpPr>
            <p:spPr>
              <a:xfrm>
                <a:off x="4107179" y="5391911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4"/>
                    </a:moveTo>
                    <a:lnTo>
                      <a:pt x="358139" y="230124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4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A3218847-EF31-2711-D217-A8B62406B921}"/>
                </a:ext>
              </a:extLst>
            </p:cNvPr>
            <p:cNvSpPr txBox="1"/>
            <p:nvPr/>
          </p:nvSpPr>
          <p:spPr>
            <a:xfrm>
              <a:off x="8016478" y="3869346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32" name="object 37">
              <a:extLst>
                <a:ext uri="{FF2B5EF4-FFF2-40B4-BE49-F238E27FC236}">
                  <a16:creationId xmlns:a16="http://schemas.microsoft.com/office/drawing/2014/main" id="{AEFEC824-C03E-59AC-36A5-D4E63327F785}"/>
                </a:ext>
              </a:extLst>
            </p:cNvPr>
            <p:cNvGrpSpPr/>
            <p:nvPr/>
          </p:nvGrpSpPr>
          <p:grpSpPr>
            <a:xfrm>
              <a:off x="8353536" y="3804956"/>
              <a:ext cx="370840" cy="243204"/>
              <a:chOff x="4490973" y="5385561"/>
              <a:chExt cx="370840" cy="243204"/>
            </a:xfrm>
          </p:grpSpPr>
          <p:sp>
            <p:nvSpPr>
              <p:cNvPr id="33" name="object 38">
                <a:extLst>
                  <a:ext uri="{FF2B5EF4-FFF2-40B4-BE49-F238E27FC236}">
                    <a16:creationId xmlns:a16="http://schemas.microsoft.com/office/drawing/2014/main" id="{76BBFC38-4302-5D3F-E420-27C659751D58}"/>
                  </a:ext>
                </a:extLst>
              </p:cNvPr>
              <p:cNvSpPr/>
              <p:nvPr/>
            </p:nvSpPr>
            <p:spPr>
              <a:xfrm>
                <a:off x="4497323" y="5391911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4"/>
                    </a:lnTo>
                    <a:lnTo>
                      <a:pt x="358139" y="230124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9">
                <a:extLst>
                  <a:ext uri="{FF2B5EF4-FFF2-40B4-BE49-F238E27FC236}">
                    <a16:creationId xmlns:a16="http://schemas.microsoft.com/office/drawing/2014/main" id="{1D5E2897-DEE2-C823-B47C-049BA2C4364D}"/>
                  </a:ext>
                </a:extLst>
              </p:cNvPr>
              <p:cNvSpPr/>
              <p:nvPr/>
            </p:nvSpPr>
            <p:spPr>
              <a:xfrm>
                <a:off x="4497323" y="5391911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4"/>
                    </a:moveTo>
                    <a:lnTo>
                      <a:pt x="358139" y="230124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4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5" name="object 40">
              <a:extLst>
                <a:ext uri="{FF2B5EF4-FFF2-40B4-BE49-F238E27FC236}">
                  <a16:creationId xmlns:a16="http://schemas.microsoft.com/office/drawing/2014/main" id="{45932243-1DAE-6DF6-80B8-711673B2250F}"/>
                </a:ext>
              </a:extLst>
            </p:cNvPr>
            <p:cNvSpPr txBox="1"/>
            <p:nvPr/>
          </p:nvSpPr>
          <p:spPr>
            <a:xfrm>
              <a:off x="8406622" y="3869346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36" name="object 41">
              <a:extLst>
                <a:ext uri="{FF2B5EF4-FFF2-40B4-BE49-F238E27FC236}">
                  <a16:creationId xmlns:a16="http://schemas.microsoft.com/office/drawing/2014/main" id="{4F9AC861-F1EF-982E-8422-F38A9CB518E3}"/>
                </a:ext>
              </a:extLst>
            </p:cNvPr>
            <p:cNvGrpSpPr/>
            <p:nvPr/>
          </p:nvGrpSpPr>
          <p:grpSpPr>
            <a:xfrm>
              <a:off x="8743680" y="3804956"/>
              <a:ext cx="370840" cy="243204"/>
              <a:chOff x="4881117" y="5385561"/>
              <a:chExt cx="370840" cy="243204"/>
            </a:xfrm>
          </p:grpSpPr>
          <p:sp>
            <p:nvSpPr>
              <p:cNvPr id="37" name="object 42">
                <a:extLst>
                  <a:ext uri="{FF2B5EF4-FFF2-40B4-BE49-F238E27FC236}">
                    <a16:creationId xmlns:a16="http://schemas.microsoft.com/office/drawing/2014/main" id="{364F8737-76C6-B5EF-24A5-F1B162A68C67}"/>
                  </a:ext>
                </a:extLst>
              </p:cNvPr>
              <p:cNvSpPr/>
              <p:nvPr/>
            </p:nvSpPr>
            <p:spPr>
              <a:xfrm>
                <a:off x="4887467" y="5391911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4"/>
                    </a:lnTo>
                    <a:lnTo>
                      <a:pt x="358139" y="230124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43">
                <a:extLst>
                  <a:ext uri="{FF2B5EF4-FFF2-40B4-BE49-F238E27FC236}">
                    <a16:creationId xmlns:a16="http://schemas.microsoft.com/office/drawing/2014/main" id="{DDAADB3E-9CB0-CA67-C981-53D54E010AB7}"/>
                  </a:ext>
                </a:extLst>
              </p:cNvPr>
              <p:cNvSpPr/>
              <p:nvPr/>
            </p:nvSpPr>
            <p:spPr>
              <a:xfrm>
                <a:off x="4887467" y="5391911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4"/>
                    </a:moveTo>
                    <a:lnTo>
                      <a:pt x="358139" y="230124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4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9" name="object 44">
              <a:extLst>
                <a:ext uri="{FF2B5EF4-FFF2-40B4-BE49-F238E27FC236}">
                  <a16:creationId xmlns:a16="http://schemas.microsoft.com/office/drawing/2014/main" id="{19BE92DF-C262-4DAF-6CD2-4F828409AA5A}"/>
                </a:ext>
              </a:extLst>
            </p:cNvPr>
            <p:cNvSpPr txBox="1"/>
            <p:nvPr/>
          </p:nvSpPr>
          <p:spPr>
            <a:xfrm>
              <a:off x="8796513" y="3869346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550">
                <a:latin typeface="Arial"/>
                <a:cs typeface="Arial"/>
              </a:endParaRPr>
            </a:p>
          </p:txBody>
        </p:sp>
        <p:sp>
          <p:nvSpPr>
            <p:cNvPr id="40" name="object 45">
              <a:extLst>
                <a:ext uri="{FF2B5EF4-FFF2-40B4-BE49-F238E27FC236}">
                  <a16:creationId xmlns:a16="http://schemas.microsoft.com/office/drawing/2014/main" id="{0B7FC82F-EF7A-2B0B-E02B-33CB22911E81}"/>
                </a:ext>
              </a:extLst>
            </p:cNvPr>
            <p:cNvSpPr/>
            <p:nvPr/>
          </p:nvSpPr>
          <p:spPr>
            <a:xfrm>
              <a:off x="7443201" y="6234466"/>
              <a:ext cx="2813685" cy="86995"/>
            </a:xfrm>
            <a:custGeom>
              <a:avLst/>
              <a:gdLst/>
              <a:ahLst/>
              <a:cxnLst/>
              <a:rect l="l" t="t" r="r" b="b"/>
              <a:pathLst>
                <a:path w="2813685" h="86995">
                  <a:moveTo>
                    <a:pt x="2726816" y="0"/>
                  </a:moveTo>
                  <a:lnTo>
                    <a:pt x="2726816" y="86867"/>
                  </a:lnTo>
                  <a:lnTo>
                    <a:pt x="2784729" y="57911"/>
                  </a:lnTo>
                  <a:lnTo>
                    <a:pt x="2741295" y="57911"/>
                  </a:lnTo>
                  <a:lnTo>
                    <a:pt x="2741295" y="28955"/>
                  </a:lnTo>
                  <a:lnTo>
                    <a:pt x="2784729" y="28955"/>
                  </a:lnTo>
                  <a:lnTo>
                    <a:pt x="2726816" y="0"/>
                  </a:lnTo>
                  <a:close/>
                </a:path>
                <a:path w="2813685" h="86995">
                  <a:moveTo>
                    <a:pt x="2726816" y="28955"/>
                  </a:moveTo>
                  <a:lnTo>
                    <a:pt x="0" y="28955"/>
                  </a:lnTo>
                  <a:lnTo>
                    <a:pt x="0" y="57911"/>
                  </a:lnTo>
                  <a:lnTo>
                    <a:pt x="2726816" y="57911"/>
                  </a:lnTo>
                  <a:lnTo>
                    <a:pt x="2726816" y="28955"/>
                  </a:lnTo>
                  <a:close/>
                </a:path>
                <a:path w="2813685" h="86995">
                  <a:moveTo>
                    <a:pt x="2784729" y="28955"/>
                  </a:moveTo>
                  <a:lnTo>
                    <a:pt x="2741295" y="28955"/>
                  </a:lnTo>
                  <a:lnTo>
                    <a:pt x="2741295" y="57911"/>
                  </a:lnTo>
                  <a:lnTo>
                    <a:pt x="2784729" y="57911"/>
                  </a:lnTo>
                  <a:lnTo>
                    <a:pt x="2813685" y="43433"/>
                  </a:lnTo>
                  <a:lnTo>
                    <a:pt x="2784729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1" name="object 47">
              <a:extLst>
                <a:ext uri="{FF2B5EF4-FFF2-40B4-BE49-F238E27FC236}">
                  <a16:creationId xmlns:a16="http://schemas.microsoft.com/office/drawing/2014/main" id="{BB724F02-B6CE-5A9F-1271-A3A847B6EF73}"/>
                </a:ext>
              </a:extLst>
            </p:cNvPr>
            <p:cNvGrpSpPr/>
            <p:nvPr/>
          </p:nvGrpSpPr>
          <p:grpSpPr>
            <a:xfrm>
              <a:off x="7963392" y="4074704"/>
              <a:ext cx="370840" cy="243204"/>
              <a:chOff x="4100829" y="5655309"/>
              <a:chExt cx="370840" cy="243204"/>
            </a:xfrm>
          </p:grpSpPr>
          <p:sp>
            <p:nvSpPr>
              <p:cNvPr id="42" name="object 48">
                <a:extLst>
                  <a:ext uri="{FF2B5EF4-FFF2-40B4-BE49-F238E27FC236}">
                    <a16:creationId xmlns:a16="http://schemas.microsoft.com/office/drawing/2014/main" id="{08055141-BF5F-6E7F-B25B-1B4DD68ED2F5}"/>
                  </a:ext>
                </a:extLst>
              </p:cNvPr>
              <p:cNvSpPr/>
              <p:nvPr/>
            </p:nvSpPr>
            <p:spPr>
              <a:xfrm>
                <a:off x="4107179" y="5661659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4"/>
                    </a:lnTo>
                    <a:lnTo>
                      <a:pt x="358139" y="230124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00AD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9">
                <a:extLst>
                  <a:ext uri="{FF2B5EF4-FFF2-40B4-BE49-F238E27FC236}">
                    <a16:creationId xmlns:a16="http://schemas.microsoft.com/office/drawing/2014/main" id="{1FA6F4BA-149A-BE7A-511C-054436ACB39E}"/>
                  </a:ext>
                </a:extLst>
              </p:cNvPr>
              <p:cNvSpPr/>
              <p:nvPr/>
            </p:nvSpPr>
            <p:spPr>
              <a:xfrm>
                <a:off x="4107179" y="5661659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4"/>
                    </a:moveTo>
                    <a:lnTo>
                      <a:pt x="358139" y="230124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4"/>
                    </a:lnTo>
                    <a:close/>
                  </a:path>
                </a:pathLst>
              </a:custGeom>
              <a:ln w="12192">
                <a:solidFill>
                  <a:srgbClr val="007EA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4" name="object 50">
              <a:extLst>
                <a:ext uri="{FF2B5EF4-FFF2-40B4-BE49-F238E27FC236}">
                  <a16:creationId xmlns:a16="http://schemas.microsoft.com/office/drawing/2014/main" id="{FD9DB43E-852D-42BD-5616-CF4669328237}"/>
                </a:ext>
              </a:extLst>
            </p:cNvPr>
            <p:cNvSpPr txBox="1"/>
            <p:nvPr/>
          </p:nvSpPr>
          <p:spPr>
            <a:xfrm>
              <a:off x="8016478" y="4139348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45" name="object 51">
              <a:extLst>
                <a:ext uri="{FF2B5EF4-FFF2-40B4-BE49-F238E27FC236}">
                  <a16:creationId xmlns:a16="http://schemas.microsoft.com/office/drawing/2014/main" id="{49F12911-C234-B93C-49D2-2606F827FA7D}"/>
                </a:ext>
              </a:extLst>
            </p:cNvPr>
            <p:cNvGrpSpPr/>
            <p:nvPr/>
          </p:nvGrpSpPr>
          <p:grpSpPr>
            <a:xfrm>
              <a:off x="8353536" y="4074704"/>
              <a:ext cx="370840" cy="243204"/>
              <a:chOff x="4490973" y="5655309"/>
              <a:chExt cx="370840" cy="243204"/>
            </a:xfrm>
          </p:grpSpPr>
          <p:sp>
            <p:nvSpPr>
              <p:cNvPr id="46" name="object 52">
                <a:extLst>
                  <a:ext uri="{FF2B5EF4-FFF2-40B4-BE49-F238E27FC236}">
                    <a16:creationId xmlns:a16="http://schemas.microsoft.com/office/drawing/2014/main" id="{9295AABD-5223-637A-CCE5-D655A2BBD920}"/>
                  </a:ext>
                </a:extLst>
              </p:cNvPr>
              <p:cNvSpPr/>
              <p:nvPr/>
            </p:nvSpPr>
            <p:spPr>
              <a:xfrm>
                <a:off x="4497323" y="5661659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4"/>
                    </a:lnTo>
                    <a:lnTo>
                      <a:pt x="358139" y="230124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00AD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53">
                <a:extLst>
                  <a:ext uri="{FF2B5EF4-FFF2-40B4-BE49-F238E27FC236}">
                    <a16:creationId xmlns:a16="http://schemas.microsoft.com/office/drawing/2014/main" id="{8CB2C670-DED9-B637-3B55-9A0B98640C99}"/>
                  </a:ext>
                </a:extLst>
              </p:cNvPr>
              <p:cNvSpPr/>
              <p:nvPr/>
            </p:nvSpPr>
            <p:spPr>
              <a:xfrm>
                <a:off x="4497323" y="5661659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4"/>
                    </a:moveTo>
                    <a:lnTo>
                      <a:pt x="358139" y="230124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4"/>
                    </a:lnTo>
                    <a:close/>
                  </a:path>
                </a:pathLst>
              </a:custGeom>
              <a:ln w="12192">
                <a:solidFill>
                  <a:srgbClr val="007EA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8" name="object 54">
              <a:extLst>
                <a:ext uri="{FF2B5EF4-FFF2-40B4-BE49-F238E27FC236}">
                  <a16:creationId xmlns:a16="http://schemas.microsoft.com/office/drawing/2014/main" id="{DFBDE550-051A-4B71-6B19-E704C79720F6}"/>
                </a:ext>
              </a:extLst>
            </p:cNvPr>
            <p:cNvSpPr txBox="1"/>
            <p:nvPr/>
          </p:nvSpPr>
          <p:spPr>
            <a:xfrm>
              <a:off x="8406622" y="4139348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49" name="object 55">
              <a:extLst>
                <a:ext uri="{FF2B5EF4-FFF2-40B4-BE49-F238E27FC236}">
                  <a16:creationId xmlns:a16="http://schemas.microsoft.com/office/drawing/2014/main" id="{7A0DBF41-A353-9E9F-54A4-F76060B0D44C}"/>
                </a:ext>
              </a:extLst>
            </p:cNvPr>
            <p:cNvGrpSpPr/>
            <p:nvPr/>
          </p:nvGrpSpPr>
          <p:grpSpPr>
            <a:xfrm>
              <a:off x="8743680" y="4074704"/>
              <a:ext cx="370840" cy="243204"/>
              <a:chOff x="4881117" y="5655309"/>
              <a:chExt cx="370840" cy="243204"/>
            </a:xfrm>
          </p:grpSpPr>
          <p:sp>
            <p:nvSpPr>
              <p:cNvPr id="50" name="object 56">
                <a:extLst>
                  <a:ext uri="{FF2B5EF4-FFF2-40B4-BE49-F238E27FC236}">
                    <a16:creationId xmlns:a16="http://schemas.microsoft.com/office/drawing/2014/main" id="{1507D16D-7DB6-D2E4-CE54-3C9379FA71CF}"/>
                  </a:ext>
                </a:extLst>
              </p:cNvPr>
              <p:cNvSpPr/>
              <p:nvPr/>
            </p:nvSpPr>
            <p:spPr>
              <a:xfrm>
                <a:off x="4887467" y="5661659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4"/>
                    </a:lnTo>
                    <a:lnTo>
                      <a:pt x="358139" y="230124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00AD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57">
                <a:extLst>
                  <a:ext uri="{FF2B5EF4-FFF2-40B4-BE49-F238E27FC236}">
                    <a16:creationId xmlns:a16="http://schemas.microsoft.com/office/drawing/2014/main" id="{3BF00EA8-13A9-CACE-D754-18521A94C87B}"/>
                  </a:ext>
                </a:extLst>
              </p:cNvPr>
              <p:cNvSpPr/>
              <p:nvPr/>
            </p:nvSpPr>
            <p:spPr>
              <a:xfrm>
                <a:off x="4887467" y="5661659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4"/>
                    </a:moveTo>
                    <a:lnTo>
                      <a:pt x="358139" y="230124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4"/>
                    </a:lnTo>
                    <a:close/>
                  </a:path>
                </a:pathLst>
              </a:custGeom>
              <a:ln w="12192">
                <a:solidFill>
                  <a:srgbClr val="007EA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2" name="object 58">
              <a:extLst>
                <a:ext uri="{FF2B5EF4-FFF2-40B4-BE49-F238E27FC236}">
                  <a16:creationId xmlns:a16="http://schemas.microsoft.com/office/drawing/2014/main" id="{58D9A5F4-3FAC-2832-6FDE-D47AEBC50E4E}"/>
                </a:ext>
              </a:extLst>
            </p:cNvPr>
            <p:cNvSpPr txBox="1"/>
            <p:nvPr/>
          </p:nvSpPr>
          <p:spPr>
            <a:xfrm>
              <a:off x="8796513" y="4139348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53" name="object 59">
              <a:extLst>
                <a:ext uri="{FF2B5EF4-FFF2-40B4-BE49-F238E27FC236}">
                  <a16:creationId xmlns:a16="http://schemas.microsoft.com/office/drawing/2014/main" id="{878EF78B-9995-9061-7212-5CB9756565EA}"/>
                </a:ext>
              </a:extLst>
            </p:cNvPr>
            <p:cNvGrpSpPr/>
            <p:nvPr/>
          </p:nvGrpSpPr>
          <p:grpSpPr>
            <a:xfrm>
              <a:off x="7963392" y="4344453"/>
              <a:ext cx="370840" cy="243204"/>
              <a:chOff x="4100829" y="5925058"/>
              <a:chExt cx="370840" cy="243204"/>
            </a:xfrm>
          </p:grpSpPr>
          <p:sp>
            <p:nvSpPr>
              <p:cNvPr id="54" name="object 60">
                <a:extLst>
                  <a:ext uri="{FF2B5EF4-FFF2-40B4-BE49-F238E27FC236}">
                    <a16:creationId xmlns:a16="http://schemas.microsoft.com/office/drawing/2014/main" id="{33D6DFDE-D500-C6E9-4AB5-849947BE10FE}"/>
                  </a:ext>
                </a:extLst>
              </p:cNvPr>
              <p:cNvSpPr/>
              <p:nvPr/>
            </p:nvSpPr>
            <p:spPr>
              <a:xfrm>
                <a:off x="4107179" y="5931408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4"/>
                    </a:lnTo>
                    <a:lnTo>
                      <a:pt x="358139" y="230124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F3D44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61">
                <a:extLst>
                  <a:ext uri="{FF2B5EF4-FFF2-40B4-BE49-F238E27FC236}">
                    <a16:creationId xmlns:a16="http://schemas.microsoft.com/office/drawing/2014/main" id="{CAF12824-BCCE-8B26-E57D-FF72293B0C34}"/>
                  </a:ext>
                </a:extLst>
              </p:cNvPr>
              <p:cNvSpPr/>
              <p:nvPr/>
            </p:nvSpPr>
            <p:spPr>
              <a:xfrm>
                <a:off x="4107179" y="5931408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4"/>
                    </a:moveTo>
                    <a:lnTo>
                      <a:pt x="358139" y="230124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4"/>
                    </a:lnTo>
                    <a:close/>
                  </a:path>
                </a:pathLst>
              </a:custGeom>
              <a:ln w="12192">
                <a:solidFill>
                  <a:srgbClr val="B39C3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6" name="object 62">
              <a:extLst>
                <a:ext uri="{FF2B5EF4-FFF2-40B4-BE49-F238E27FC236}">
                  <a16:creationId xmlns:a16="http://schemas.microsoft.com/office/drawing/2014/main" id="{89761D6F-E6C9-6F95-3536-1F1304C4A855}"/>
                </a:ext>
              </a:extLst>
            </p:cNvPr>
            <p:cNvSpPr txBox="1"/>
            <p:nvPr/>
          </p:nvSpPr>
          <p:spPr>
            <a:xfrm>
              <a:off x="8016478" y="4409096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57" name="object 63">
              <a:extLst>
                <a:ext uri="{FF2B5EF4-FFF2-40B4-BE49-F238E27FC236}">
                  <a16:creationId xmlns:a16="http://schemas.microsoft.com/office/drawing/2014/main" id="{8A8D9BA7-A95C-7499-5238-FBA7FEB1E673}"/>
                </a:ext>
              </a:extLst>
            </p:cNvPr>
            <p:cNvGrpSpPr/>
            <p:nvPr/>
          </p:nvGrpSpPr>
          <p:grpSpPr>
            <a:xfrm>
              <a:off x="8353536" y="4344453"/>
              <a:ext cx="370840" cy="243204"/>
              <a:chOff x="4490973" y="5925058"/>
              <a:chExt cx="370840" cy="243204"/>
            </a:xfrm>
          </p:grpSpPr>
          <p:sp>
            <p:nvSpPr>
              <p:cNvPr id="58" name="object 64">
                <a:extLst>
                  <a:ext uri="{FF2B5EF4-FFF2-40B4-BE49-F238E27FC236}">
                    <a16:creationId xmlns:a16="http://schemas.microsoft.com/office/drawing/2014/main" id="{066551FD-E7AE-D4E8-4A03-1ECDC6B18421}"/>
                  </a:ext>
                </a:extLst>
              </p:cNvPr>
              <p:cNvSpPr/>
              <p:nvPr/>
            </p:nvSpPr>
            <p:spPr>
              <a:xfrm>
                <a:off x="4497323" y="5931408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4"/>
                    </a:lnTo>
                    <a:lnTo>
                      <a:pt x="358139" y="230124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F3D44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65">
                <a:extLst>
                  <a:ext uri="{FF2B5EF4-FFF2-40B4-BE49-F238E27FC236}">
                    <a16:creationId xmlns:a16="http://schemas.microsoft.com/office/drawing/2014/main" id="{A39500F7-78A7-D311-1D0F-D14EF72D03C2}"/>
                  </a:ext>
                </a:extLst>
              </p:cNvPr>
              <p:cNvSpPr/>
              <p:nvPr/>
            </p:nvSpPr>
            <p:spPr>
              <a:xfrm>
                <a:off x="4497323" y="5931408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4"/>
                    </a:moveTo>
                    <a:lnTo>
                      <a:pt x="358139" y="230124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4"/>
                    </a:lnTo>
                    <a:close/>
                  </a:path>
                </a:pathLst>
              </a:custGeom>
              <a:ln w="12192">
                <a:solidFill>
                  <a:srgbClr val="B39C3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0" name="object 66">
              <a:extLst>
                <a:ext uri="{FF2B5EF4-FFF2-40B4-BE49-F238E27FC236}">
                  <a16:creationId xmlns:a16="http://schemas.microsoft.com/office/drawing/2014/main" id="{96448F89-4D57-D4DF-28D4-B5EBDA861EDC}"/>
                </a:ext>
              </a:extLst>
            </p:cNvPr>
            <p:cNvSpPr txBox="1"/>
            <p:nvPr/>
          </p:nvSpPr>
          <p:spPr>
            <a:xfrm>
              <a:off x="8406622" y="4409096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61" name="object 67">
              <a:extLst>
                <a:ext uri="{FF2B5EF4-FFF2-40B4-BE49-F238E27FC236}">
                  <a16:creationId xmlns:a16="http://schemas.microsoft.com/office/drawing/2014/main" id="{FF986A6E-B490-AC73-1556-557273805A8D}"/>
                </a:ext>
              </a:extLst>
            </p:cNvPr>
            <p:cNvGrpSpPr/>
            <p:nvPr/>
          </p:nvGrpSpPr>
          <p:grpSpPr>
            <a:xfrm>
              <a:off x="8743680" y="4344453"/>
              <a:ext cx="370840" cy="243204"/>
              <a:chOff x="4881117" y="5925058"/>
              <a:chExt cx="370840" cy="243204"/>
            </a:xfrm>
          </p:grpSpPr>
          <p:sp>
            <p:nvSpPr>
              <p:cNvPr id="62" name="object 68">
                <a:extLst>
                  <a:ext uri="{FF2B5EF4-FFF2-40B4-BE49-F238E27FC236}">
                    <a16:creationId xmlns:a16="http://schemas.microsoft.com/office/drawing/2014/main" id="{A9440CAA-CDC3-B8B9-D681-F8C78D797B9C}"/>
                  </a:ext>
                </a:extLst>
              </p:cNvPr>
              <p:cNvSpPr/>
              <p:nvPr/>
            </p:nvSpPr>
            <p:spPr>
              <a:xfrm>
                <a:off x="4887467" y="5931408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4"/>
                    </a:lnTo>
                    <a:lnTo>
                      <a:pt x="358139" y="230124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F3D44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9">
                <a:extLst>
                  <a:ext uri="{FF2B5EF4-FFF2-40B4-BE49-F238E27FC236}">
                    <a16:creationId xmlns:a16="http://schemas.microsoft.com/office/drawing/2014/main" id="{8BCE78EE-EF88-D276-501B-9FEBDFE71A2F}"/>
                  </a:ext>
                </a:extLst>
              </p:cNvPr>
              <p:cNvSpPr/>
              <p:nvPr/>
            </p:nvSpPr>
            <p:spPr>
              <a:xfrm>
                <a:off x="4887467" y="5931408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4"/>
                    </a:moveTo>
                    <a:lnTo>
                      <a:pt x="358139" y="230124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4"/>
                    </a:lnTo>
                    <a:close/>
                  </a:path>
                </a:pathLst>
              </a:custGeom>
              <a:ln w="12192">
                <a:solidFill>
                  <a:srgbClr val="B39C3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4" name="object 70">
              <a:extLst>
                <a:ext uri="{FF2B5EF4-FFF2-40B4-BE49-F238E27FC236}">
                  <a16:creationId xmlns:a16="http://schemas.microsoft.com/office/drawing/2014/main" id="{90667971-DADF-5341-BD22-1EFA14FB9B2E}"/>
                </a:ext>
              </a:extLst>
            </p:cNvPr>
            <p:cNvSpPr txBox="1"/>
            <p:nvPr/>
          </p:nvSpPr>
          <p:spPr>
            <a:xfrm>
              <a:off x="8796513" y="4409096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550">
                <a:latin typeface="Arial"/>
                <a:cs typeface="Arial"/>
              </a:endParaRPr>
            </a:p>
          </p:txBody>
        </p:sp>
        <p:sp>
          <p:nvSpPr>
            <p:cNvPr id="65" name="object 71">
              <a:extLst>
                <a:ext uri="{FF2B5EF4-FFF2-40B4-BE49-F238E27FC236}">
                  <a16:creationId xmlns:a16="http://schemas.microsoft.com/office/drawing/2014/main" id="{21BFFC24-FAEA-B85F-06D0-C5846E734F20}"/>
                </a:ext>
              </a:extLst>
            </p:cNvPr>
            <p:cNvSpPr/>
            <p:nvPr/>
          </p:nvSpPr>
          <p:spPr>
            <a:xfrm>
              <a:off x="7741904" y="4422430"/>
              <a:ext cx="1367790" cy="86995"/>
            </a:xfrm>
            <a:custGeom>
              <a:avLst/>
              <a:gdLst/>
              <a:ahLst/>
              <a:cxnLst/>
              <a:rect l="l" t="t" r="r" b="b"/>
              <a:pathLst>
                <a:path w="1367789" h="86995">
                  <a:moveTo>
                    <a:pt x="1280541" y="0"/>
                  </a:moveTo>
                  <a:lnTo>
                    <a:pt x="1280541" y="86868"/>
                  </a:lnTo>
                  <a:lnTo>
                    <a:pt x="1338622" y="57912"/>
                  </a:lnTo>
                  <a:lnTo>
                    <a:pt x="1295019" y="57912"/>
                  </a:lnTo>
                  <a:lnTo>
                    <a:pt x="1295019" y="28956"/>
                  </a:lnTo>
                  <a:lnTo>
                    <a:pt x="1338284" y="28956"/>
                  </a:lnTo>
                  <a:lnTo>
                    <a:pt x="1280541" y="0"/>
                  </a:lnTo>
                  <a:close/>
                </a:path>
                <a:path w="1367789" h="86995">
                  <a:moveTo>
                    <a:pt x="1280541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1280541" y="57912"/>
                  </a:lnTo>
                  <a:lnTo>
                    <a:pt x="1280541" y="28956"/>
                  </a:lnTo>
                  <a:close/>
                </a:path>
                <a:path w="1367789" h="86995">
                  <a:moveTo>
                    <a:pt x="1338284" y="28956"/>
                  </a:moveTo>
                  <a:lnTo>
                    <a:pt x="1295019" y="28956"/>
                  </a:lnTo>
                  <a:lnTo>
                    <a:pt x="1295019" y="57912"/>
                  </a:lnTo>
                  <a:lnTo>
                    <a:pt x="1338622" y="57912"/>
                  </a:lnTo>
                  <a:lnTo>
                    <a:pt x="1367409" y="43561"/>
                  </a:lnTo>
                  <a:lnTo>
                    <a:pt x="1338284" y="28956"/>
                  </a:lnTo>
                  <a:close/>
                </a:path>
              </a:pathLst>
            </a:custGeom>
            <a:solidFill>
              <a:srgbClr val="292929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72">
              <a:extLst>
                <a:ext uri="{FF2B5EF4-FFF2-40B4-BE49-F238E27FC236}">
                  <a16:creationId xmlns:a16="http://schemas.microsoft.com/office/drawing/2014/main" id="{B2CAA205-D8AE-CCB4-8303-6F111EEDED6F}"/>
                </a:ext>
              </a:extLst>
            </p:cNvPr>
            <p:cNvSpPr txBox="1"/>
            <p:nvPr/>
          </p:nvSpPr>
          <p:spPr>
            <a:xfrm>
              <a:off x="7438883" y="4393525"/>
              <a:ext cx="292735" cy="205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5095" marR="5080" indent="-113030">
                <a:lnSpc>
                  <a:spcPct val="107300"/>
                </a:lnSpc>
                <a:spcBef>
                  <a:spcPts val="100"/>
                </a:spcBef>
              </a:pPr>
              <a:r>
                <a:rPr sz="550" spc="5" dirty="0">
                  <a:latin typeface="Calibri"/>
                  <a:cs typeface="Calibri"/>
                </a:rPr>
                <a:t>I</a:t>
              </a:r>
              <a:r>
                <a:rPr sz="550" spc="15" dirty="0">
                  <a:latin typeface="Calibri"/>
                  <a:cs typeface="Calibri"/>
                </a:rPr>
                <a:t>terat</a:t>
              </a:r>
              <a:r>
                <a:rPr sz="550" dirty="0">
                  <a:latin typeface="Calibri"/>
                  <a:cs typeface="Calibri"/>
                </a:rPr>
                <a:t>i</a:t>
              </a:r>
              <a:r>
                <a:rPr sz="550" spc="30" dirty="0">
                  <a:latin typeface="Calibri"/>
                  <a:cs typeface="Calibri"/>
                </a:rPr>
                <a:t>o</a:t>
              </a:r>
              <a:r>
                <a:rPr sz="550" spc="20" dirty="0">
                  <a:latin typeface="Calibri"/>
                  <a:cs typeface="Calibri"/>
                </a:rPr>
                <a:t>n  </a:t>
              </a:r>
              <a:r>
                <a:rPr sz="550" spc="45" dirty="0">
                  <a:latin typeface="Calibri"/>
                  <a:cs typeface="Calibri"/>
                </a:rPr>
                <a:t>3</a:t>
              </a:r>
              <a:endParaRPr sz="550">
                <a:latin typeface="Calibri"/>
                <a:cs typeface="Calibri"/>
              </a:endParaRPr>
            </a:p>
          </p:txBody>
        </p:sp>
        <p:sp>
          <p:nvSpPr>
            <p:cNvPr id="67" name="object 73">
              <a:extLst>
                <a:ext uri="{FF2B5EF4-FFF2-40B4-BE49-F238E27FC236}">
                  <a16:creationId xmlns:a16="http://schemas.microsoft.com/office/drawing/2014/main" id="{FD673E3B-2277-30ED-E31A-88248DAC5DEE}"/>
                </a:ext>
              </a:extLst>
            </p:cNvPr>
            <p:cNvSpPr/>
            <p:nvPr/>
          </p:nvSpPr>
          <p:spPr>
            <a:xfrm>
              <a:off x="7748001" y="4152936"/>
              <a:ext cx="1361440" cy="86995"/>
            </a:xfrm>
            <a:custGeom>
              <a:avLst/>
              <a:gdLst/>
              <a:ahLst/>
              <a:cxnLst/>
              <a:rect l="l" t="t" r="r" b="b"/>
              <a:pathLst>
                <a:path w="1361439" h="86995">
                  <a:moveTo>
                    <a:pt x="1332145" y="28829"/>
                  </a:moveTo>
                  <a:lnTo>
                    <a:pt x="1288541" y="28829"/>
                  </a:lnTo>
                  <a:lnTo>
                    <a:pt x="1288669" y="57785"/>
                  </a:lnTo>
                  <a:lnTo>
                    <a:pt x="1274148" y="57817"/>
                  </a:lnTo>
                  <a:lnTo>
                    <a:pt x="1274190" y="86868"/>
                  </a:lnTo>
                  <a:lnTo>
                    <a:pt x="1361059" y="43180"/>
                  </a:lnTo>
                  <a:lnTo>
                    <a:pt x="1332145" y="28829"/>
                  </a:lnTo>
                  <a:close/>
                </a:path>
                <a:path w="1361439" h="86995">
                  <a:moveTo>
                    <a:pt x="1274106" y="28861"/>
                  </a:moveTo>
                  <a:lnTo>
                    <a:pt x="0" y="31750"/>
                  </a:lnTo>
                  <a:lnTo>
                    <a:pt x="0" y="60706"/>
                  </a:lnTo>
                  <a:lnTo>
                    <a:pt x="1274148" y="57817"/>
                  </a:lnTo>
                  <a:lnTo>
                    <a:pt x="1274106" y="28861"/>
                  </a:lnTo>
                  <a:close/>
                </a:path>
                <a:path w="1361439" h="86995">
                  <a:moveTo>
                    <a:pt x="1288541" y="28829"/>
                  </a:moveTo>
                  <a:lnTo>
                    <a:pt x="1274106" y="28861"/>
                  </a:lnTo>
                  <a:lnTo>
                    <a:pt x="1274148" y="57817"/>
                  </a:lnTo>
                  <a:lnTo>
                    <a:pt x="1288669" y="57785"/>
                  </a:lnTo>
                  <a:lnTo>
                    <a:pt x="1288541" y="28829"/>
                  </a:lnTo>
                  <a:close/>
                </a:path>
                <a:path w="1361439" h="86995">
                  <a:moveTo>
                    <a:pt x="1274064" y="0"/>
                  </a:moveTo>
                  <a:lnTo>
                    <a:pt x="1274106" y="28861"/>
                  </a:lnTo>
                  <a:lnTo>
                    <a:pt x="1332145" y="28829"/>
                  </a:lnTo>
                  <a:lnTo>
                    <a:pt x="1274064" y="0"/>
                  </a:lnTo>
                  <a:close/>
                </a:path>
              </a:pathLst>
            </a:custGeom>
            <a:solidFill>
              <a:srgbClr val="292929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74">
              <a:extLst>
                <a:ext uri="{FF2B5EF4-FFF2-40B4-BE49-F238E27FC236}">
                  <a16:creationId xmlns:a16="http://schemas.microsoft.com/office/drawing/2014/main" id="{1742D799-FC03-DF3E-154C-7449ED5509A4}"/>
                </a:ext>
              </a:extLst>
            </p:cNvPr>
            <p:cNvSpPr txBox="1"/>
            <p:nvPr/>
          </p:nvSpPr>
          <p:spPr>
            <a:xfrm>
              <a:off x="7438883" y="4129873"/>
              <a:ext cx="292735" cy="205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5095" marR="5080" indent="-113030">
                <a:lnSpc>
                  <a:spcPct val="107300"/>
                </a:lnSpc>
                <a:spcBef>
                  <a:spcPts val="100"/>
                </a:spcBef>
              </a:pPr>
              <a:r>
                <a:rPr sz="550" spc="5" dirty="0">
                  <a:latin typeface="Calibri"/>
                  <a:cs typeface="Calibri"/>
                </a:rPr>
                <a:t>I</a:t>
              </a:r>
              <a:r>
                <a:rPr sz="550" spc="15" dirty="0">
                  <a:latin typeface="Calibri"/>
                  <a:cs typeface="Calibri"/>
                </a:rPr>
                <a:t>terat</a:t>
              </a:r>
              <a:r>
                <a:rPr sz="550" dirty="0">
                  <a:latin typeface="Calibri"/>
                  <a:cs typeface="Calibri"/>
                </a:rPr>
                <a:t>i</a:t>
              </a:r>
              <a:r>
                <a:rPr sz="550" spc="30" dirty="0">
                  <a:latin typeface="Calibri"/>
                  <a:cs typeface="Calibri"/>
                </a:rPr>
                <a:t>o</a:t>
              </a:r>
              <a:r>
                <a:rPr sz="550" spc="20" dirty="0">
                  <a:latin typeface="Calibri"/>
                  <a:cs typeface="Calibri"/>
                </a:rPr>
                <a:t>n  </a:t>
              </a:r>
              <a:r>
                <a:rPr sz="550" spc="45" dirty="0">
                  <a:latin typeface="Calibri"/>
                  <a:cs typeface="Calibri"/>
                </a:rPr>
                <a:t>2</a:t>
              </a:r>
              <a:endParaRPr sz="550">
                <a:latin typeface="Calibri"/>
                <a:cs typeface="Calibri"/>
              </a:endParaRPr>
            </a:p>
          </p:txBody>
        </p:sp>
        <p:sp>
          <p:nvSpPr>
            <p:cNvPr id="69" name="object 75">
              <a:extLst>
                <a:ext uri="{FF2B5EF4-FFF2-40B4-BE49-F238E27FC236}">
                  <a16:creationId xmlns:a16="http://schemas.microsoft.com/office/drawing/2014/main" id="{2ECC4BF5-DC56-6F55-0113-97A619CCD436}"/>
                </a:ext>
              </a:extLst>
            </p:cNvPr>
            <p:cNvSpPr/>
            <p:nvPr/>
          </p:nvSpPr>
          <p:spPr>
            <a:xfrm>
              <a:off x="7748001" y="3883061"/>
              <a:ext cx="1361440" cy="86995"/>
            </a:xfrm>
            <a:custGeom>
              <a:avLst/>
              <a:gdLst/>
              <a:ahLst/>
              <a:cxnLst/>
              <a:rect l="l" t="t" r="r" b="b"/>
              <a:pathLst>
                <a:path w="1361439" h="86995">
                  <a:moveTo>
                    <a:pt x="1274148" y="58002"/>
                  </a:moveTo>
                  <a:lnTo>
                    <a:pt x="1274064" y="86868"/>
                  </a:lnTo>
                  <a:lnTo>
                    <a:pt x="1332145" y="58038"/>
                  </a:lnTo>
                  <a:lnTo>
                    <a:pt x="1288541" y="58038"/>
                  </a:lnTo>
                  <a:lnTo>
                    <a:pt x="1274148" y="58002"/>
                  </a:lnTo>
                  <a:close/>
                </a:path>
                <a:path w="1361439" h="86995">
                  <a:moveTo>
                    <a:pt x="1274233" y="29046"/>
                  </a:moveTo>
                  <a:lnTo>
                    <a:pt x="1274148" y="58002"/>
                  </a:lnTo>
                  <a:lnTo>
                    <a:pt x="1288541" y="58038"/>
                  </a:lnTo>
                  <a:lnTo>
                    <a:pt x="1288669" y="29083"/>
                  </a:lnTo>
                  <a:lnTo>
                    <a:pt x="1274233" y="29046"/>
                  </a:lnTo>
                  <a:close/>
                </a:path>
                <a:path w="1361439" h="86995">
                  <a:moveTo>
                    <a:pt x="1274317" y="0"/>
                  </a:moveTo>
                  <a:lnTo>
                    <a:pt x="1274233" y="29046"/>
                  </a:lnTo>
                  <a:lnTo>
                    <a:pt x="1288669" y="29083"/>
                  </a:lnTo>
                  <a:lnTo>
                    <a:pt x="1288541" y="58038"/>
                  </a:lnTo>
                  <a:lnTo>
                    <a:pt x="1332145" y="58038"/>
                  </a:lnTo>
                  <a:lnTo>
                    <a:pt x="1361059" y="43687"/>
                  </a:lnTo>
                  <a:lnTo>
                    <a:pt x="1274317" y="0"/>
                  </a:lnTo>
                  <a:close/>
                </a:path>
                <a:path w="1361439" h="86995">
                  <a:moveTo>
                    <a:pt x="0" y="25781"/>
                  </a:moveTo>
                  <a:lnTo>
                    <a:pt x="0" y="54737"/>
                  </a:lnTo>
                  <a:lnTo>
                    <a:pt x="1274148" y="58002"/>
                  </a:lnTo>
                  <a:lnTo>
                    <a:pt x="1274233" y="29046"/>
                  </a:lnTo>
                  <a:lnTo>
                    <a:pt x="0" y="25781"/>
                  </a:lnTo>
                  <a:close/>
                </a:path>
              </a:pathLst>
            </a:custGeom>
            <a:solidFill>
              <a:srgbClr val="292929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6">
              <a:extLst>
                <a:ext uri="{FF2B5EF4-FFF2-40B4-BE49-F238E27FC236}">
                  <a16:creationId xmlns:a16="http://schemas.microsoft.com/office/drawing/2014/main" id="{0843FEE5-2E19-B8E1-38DB-94C30EE03EB7}"/>
                </a:ext>
              </a:extLst>
            </p:cNvPr>
            <p:cNvSpPr txBox="1"/>
            <p:nvPr/>
          </p:nvSpPr>
          <p:spPr>
            <a:xfrm>
              <a:off x="7445233" y="3850473"/>
              <a:ext cx="292735" cy="205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5095" marR="5080" indent="-113030">
                <a:lnSpc>
                  <a:spcPct val="107300"/>
                </a:lnSpc>
                <a:spcBef>
                  <a:spcPts val="100"/>
                </a:spcBef>
              </a:pPr>
              <a:r>
                <a:rPr sz="550" spc="5" dirty="0">
                  <a:latin typeface="Calibri"/>
                  <a:cs typeface="Calibri"/>
                </a:rPr>
                <a:t>I</a:t>
              </a:r>
              <a:r>
                <a:rPr sz="550" spc="15" dirty="0">
                  <a:latin typeface="Calibri"/>
                  <a:cs typeface="Calibri"/>
                </a:rPr>
                <a:t>terat</a:t>
              </a:r>
              <a:r>
                <a:rPr sz="550" dirty="0">
                  <a:latin typeface="Calibri"/>
                  <a:cs typeface="Calibri"/>
                </a:rPr>
                <a:t>i</a:t>
              </a:r>
              <a:r>
                <a:rPr sz="550" spc="30" dirty="0">
                  <a:latin typeface="Calibri"/>
                  <a:cs typeface="Calibri"/>
                </a:rPr>
                <a:t>o</a:t>
              </a:r>
              <a:r>
                <a:rPr sz="550" spc="20" dirty="0">
                  <a:latin typeface="Calibri"/>
                  <a:cs typeface="Calibri"/>
                </a:rPr>
                <a:t>n  </a:t>
              </a:r>
              <a:r>
                <a:rPr sz="550" spc="45" dirty="0">
                  <a:latin typeface="Calibri"/>
                  <a:cs typeface="Calibri"/>
                </a:rPr>
                <a:t>1</a:t>
              </a:r>
              <a:endParaRPr sz="550">
                <a:latin typeface="Calibri"/>
                <a:cs typeface="Calibri"/>
              </a:endParaRPr>
            </a:p>
          </p:txBody>
        </p:sp>
        <p:grpSp>
          <p:nvGrpSpPr>
            <p:cNvPr id="71" name="object 77">
              <a:extLst>
                <a:ext uri="{FF2B5EF4-FFF2-40B4-BE49-F238E27FC236}">
                  <a16:creationId xmlns:a16="http://schemas.microsoft.com/office/drawing/2014/main" id="{26AEAAFD-9AB1-1871-20D4-8256C3D4CC82}"/>
                </a:ext>
              </a:extLst>
            </p:cNvPr>
            <p:cNvGrpSpPr/>
            <p:nvPr/>
          </p:nvGrpSpPr>
          <p:grpSpPr>
            <a:xfrm>
              <a:off x="8356584" y="4612677"/>
              <a:ext cx="370840" cy="244475"/>
              <a:chOff x="4494021" y="6193282"/>
              <a:chExt cx="370840" cy="244475"/>
            </a:xfrm>
          </p:grpSpPr>
          <p:sp>
            <p:nvSpPr>
              <p:cNvPr id="72" name="object 78">
                <a:extLst>
                  <a:ext uri="{FF2B5EF4-FFF2-40B4-BE49-F238E27FC236}">
                    <a16:creationId xmlns:a16="http://schemas.microsoft.com/office/drawing/2014/main" id="{C310704E-D218-71C4-1654-BE3BC5B46848}"/>
                  </a:ext>
                </a:extLst>
              </p:cNvPr>
              <p:cNvSpPr/>
              <p:nvPr/>
            </p:nvSpPr>
            <p:spPr>
              <a:xfrm>
                <a:off x="4500371" y="6199632"/>
                <a:ext cx="35814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1775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1648"/>
                    </a:lnTo>
                    <a:lnTo>
                      <a:pt x="358139" y="231648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79">
                <a:extLst>
                  <a:ext uri="{FF2B5EF4-FFF2-40B4-BE49-F238E27FC236}">
                    <a16:creationId xmlns:a16="http://schemas.microsoft.com/office/drawing/2014/main" id="{B0C7B05E-D406-C83D-A513-F38DA90A8CD6}"/>
                  </a:ext>
                </a:extLst>
              </p:cNvPr>
              <p:cNvSpPr/>
              <p:nvPr/>
            </p:nvSpPr>
            <p:spPr>
              <a:xfrm>
                <a:off x="4500371" y="6199632"/>
                <a:ext cx="35814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1775">
                    <a:moveTo>
                      <a:pt x="0" y="231648"/>
                    </a:moveTo>
                    <a:lnTo>
                      <a:pt x="358139" y="231648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1648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4" name="object 80">
              <a:extLst>
                <a:ext uri="{FF2B5EF4-FFF2-40B4-BE49-F238E27FC236}">
                  <a16:creationId xmlns:a16="http://schemas.microsoft.com/office/drawing/2014/main" id="{688C2775-4613-B031-99F3-747DD26974DF}"/>
                </a:ext>
              </a:extLst>
            </p:cNvPr>
            <p:cNvSpPr txBox="1"/>
            <p:nvPr/>
          </p:nvSpPr>
          <p:spPr>
            <a:xfrm>
              <a:off x="8408782" y="4678209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75" name="object 81">
              <a:extLst>
                <a:ext uri="{FF2B5EF4-FFF2-40B4-BE49-F238E27FC236}">
                  <a16:creationId xmlns:a16="http://schemas.microsoft.com/office/drawing/2014/main" id="{81C00BAC-468F-64B0-3761-6D9420BB4CCC}"/>
                </a:ext>
              </a:extLst>
            </p:cNvPr>
            <p:cNvGrpSpPr/>
            <p:nvPr/>
          </p:nvGrpSpPr>
          <p:grpSpPr>
            <a:xfrm>
              <a:off x="8746728" y="4612677"/>
              <a:ext cx="370840" cy="244475"/>
              <a:chOff x="4884165" y="6193282"/>
              <a:chExt cx="370840" cy="244475"/>
            </a:xfrm>
          </p:grpSpPr>
          <p:sp>
            <p:nvSpPr>
              <p:cNvPr id="76" name="object 82">
                <a:extLst>
                  <a:ext uri="{FF2B5EF4-FFF2-40B4-BE49-F238E27FC236}">
                    <a16:creationId xmlns:a16="http://schemas.microsoft.com/office/drawing/2014/main" id="{7D884380-45DC-5C30-1DA4-2D48BC608E4E}"/>
                  </a:ext>
                </a:extLst>
              </p:cNvPr>
              <p:cNvSpPr/>
              <p:nvPr/>
            </p:nvSpPr>
            <p:spPr>
              <a:xfrm>
                <a:off x="4890515" y="6199632"/>
                <a:ext cx="35814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1775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1648"/>
                    </a:lnTo>
                    <a:lnTo>
                      <a:pt x="358139" y="231648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83">
                <a:extLst>
                  <a:ext uri="{FF2B5EF4-FFF2-40B4-BE49-F238E27FC236}">
                    <a16:creationId xmlns:a16="http://schemas.microsoft.com/office/drawing/2014/main" id="{ABABAD0C-5FF7-A3ED-71C8-897EEC74B9A9}"/>
                  </a:ext>
                </a:extLst>
              </p:cNvPr>
              <p:cNvSpPr/>
              <p:nvPr/>
            </p:nvSpPr>
            <p:spPr>
              <a:xfrm>
                <a:off x="4890515" y="6199632"/>
                <a:ext cx="35814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1775">
                    <a:moveTo>
                      <a:pt x="0" y="231648"/>
                    </a:moveTo>
                    <a:lnTo>
                      <a:pt x="358139" y="231648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1648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8" name="object 84">
              <a:extLst>
                <a:ext uri="{FF2B5EF4-FFF2-40B4-BE49-F238E27FC236}">
                  <a16:creationId xmlns:a16="http://schemas.microsoft.com/office/drawing/2014/main" id="{A64E882A-2156-578C-DCFD-574F984B7770}"/>
                </a:ext>
              </a:extLst>
            </p:cNvPr>
            <p:cNvSpPr txBox="1"/>
            <p:nvPr/>
          </p:nvSpPr>
          <p:spPr>
            <a:xfrm>
              <a:off x="8798926" y="4678209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79" name="object 85">
              <a:extLst>
                <a:ext uri="{FF2B5EF4-FFF2-40B4-BE49-F238E27FC236}">
                  <a16:creationId xmlns:a16="http://schemas.microsoft.com/office/drawing/2014/main" id="{AA5DDE6A-DD9E-2B4E-1801-055428003CA8}"/>
                </a:ext>
              </a:extLst>
            </p:cNvPr>
            <p:cNvGrpSpPr/>
            <p:nvPr/>
          </p:nvGrpSpPr>
          <p:grpSpPr>
            <a:xfrm>
              <a:off x="9135348" y="4612677"/>
              <a:ext cx="372745" cy="244475"/>
              <a:chOff x="5272785" y="6193282"/>
              <a:chExt cx="372745" cy="244475"/>
            </a:xfrm>
          </p:grpSpPr>
          <p:sp>
            <p:nvSpPr>
              <p:cNvPr id="80" name="object 86">
                <a:extLst>
                  <a:ext uri="{FF2B5EF4-FFF2-40B4-BE49-F238E27FC236}">
                    <a16:creationId xmlns:a16="http://schemas.microsoft.com/office/drawing/2014/main" id="{5D552F01-2A15-224F-8CD6-5C135D9315F6}"/>
                  </a:ext>
                </a:extLst>
              </p:cNvPr>
              <p:cNvSpPr/>
              <p:nvPr/>
            </p:nvSpPr>
            <p:spPr>
              <a:xfrm>
                <a:off x="5279135" y="6199632"/>
                <a:ext cx="360045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231775">
                    <a:moveTo>
                      <a:pt x="359663" y="0"/>
                    </a:moveTo>
                    <a:lnTo>
                      <a:pt x="0" y="0"/>
                    </a:lnTo>
                    <a:lnTo>
                      <a:pt x="0" y="231648"/>
                    </a:lnTo>
                    <a:lnTo>
                      <a:pt x="359663" y="231648"/>
                    </a:lnTo>
                    <a:lnTo>
                      <a:pt x="359663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87">
                <a:extLst>
                  <a:ext uri="{FF2B5EF4-FFF2-40B4-BE49-F238E27FC236}">
                    <a16:creationId xmlns:a16="http://schemas.microsoft.com/office/drawing/2014/main" id="{E1F5A8D3-877B-0864-4EEE-4293F719FEC0}"/>
                  </a:ext>
                </a:extLst>
              </p:cNvPr>
              <p:cNvSpPr/>
              <p:nvPr/>
            </p:nvSpPr>
            <p:spPr>
              <a:xfrm>
                <a:off x="5279135" y="6199632"/>
                <a:ext cx="360045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231775">
                    <a:moveTo>
                      <a:pt x="0" y="231648"/>
                    </a:moveTo>
                    <a:lnTo>
                      <a:pt x="359663" y="231648"/>
                    </a:lnTo>
                    <a:lnTo>
                      <a:pt x="359663" y="0"/>
                    </a:lnTo>
                    <a:lnTo>
                      <a:pt x="0" y="0"/>
                    </a:lnTo>
                    <a:lnTo>
                      <a:pt x="0" y="231648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2" name="object 88">
              <a:extLst>
                <a:ext uri="{FF2B5EF4-FFF2-40B4-BE49-F238E27FC236}">
                  <a16:creationId xmlns:a16="http://schemas.microsoft.com/office/drawing/2014/main" id="{A9B715EB-DEF7-4638-E712-CBA05A66CF78}"/>
                </a:ext>
              </a:extLst>
            </p:cNvPr>
            <p:cNvSpPr txBox="1"/>
            <p:nvPr/>
          </p:nvSpPr>
          <p:spPr>
            <a:xfrm>
              <a:off x="9188689" y="4678209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83" name="object 89">
              <a:extLst>
                <a:ext uri="{FF2B5EF4-FFF2-40B4-BE49-F238E27FC236}">
                  <a16:creationId xmlns:a16="http://schemas.microsoft.com/office/drawing/2014/main" id="{DF2C49D0-3B41-74B5-A032-A880C6D25780}"/>
                </a:ext>
              </a:extLst>
            </p:cNvPr>
            <p:cNvGrpSpPr/>
            <p:nvPr/>
          </p:nvGrpSpPr>
          <p:grpSpPr>
            <a:xfrm>
              <a:off x="8356584" y="4882424"/>
              <a:ext cx="370840" cy="244475"/>
              <a:chOff x="4494021" y="6463029"/>
              <a:chExt cx="370840" cy="244475"/>
            </a:xfrm>
          </p:grpSpPr>
          <p:sp>
            <p:nvSpPr>
              <p:cNvPr id="84" name="object 90">
                <a:extLst>
                  <a:ext uri="{FF2B5EF4-FFF2-40B4-BE49-F238E27FC236}">
                    <a16:creationId xmlns:a16="http://schemas.microsoft.com/office/drawing/2014/main" id="{38EB22AB-E19E-E843-086D-87AF80088A0E}"/>
                  </a:ext>
                </a:extLst>
              </p:cNvPr>
              <p:cNvSpPr/>
              <p:nvPr/>
            </p:nvSpPr>
            <p:spPr>
              <a:xfrm>
                <a:off x="4500371" y="6469379"/>
                <a:ext cx="35814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1775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1648"/>
                    </a:lnTo>
                    <a:lnTo>
                      <a:pt x="358139" y="231648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00AD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91">
                <a:extLst>
                  <a:ext uri="{FF2B5EF4-FFF2-40B4-BE49-F238E27FC236}">
                    <a16:creationId xmlns:a16="http://schemas.microsoft.com/office/drawing/2014/main" id="{1A2DCBE6-990D-54D3-35D9-D1C3FD262A58}"/>
                  </a:ext>
                </a:extLst>
              </p:cNvPr>
              <p:cNvSpPr/>
              <p:nvPr/>
            </p:nvSpPr>
            <p:spPr>
              <a:xfrm>
                <a:off x="4500371" y="6469379"/>
                <a:ext cx="35814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1775">
                    <a:moveTo>
                      <a:pt x="0" y="231648"/>
                    </a:moveTo>
                    <a:lnTo>
                      <a:pt x="358139" y="231648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1648"/>
                    </a:lnTo>
                    <a:close/>
                  </a:path>
                </a:pathLst>
              </a:custGeom>
              <a:ln w="12192">
                <a:solidFill>
                  <a:srgbClr val="007EA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6" name="object 92">
              <a:extLst>
                <a:ext uri="{FF2B5EF4-FFF2-40B4-BE49-F238E27FC236}">
                  <a16:creationId xmlns:a16="http://schemas.microsoft.com/office/drawing/2014/main" id="{5314BF07-5CD2-08CD-8DFB-641633759993}"/>
                </a:ext>
              </a:extLst>
            </p:cNvPr>
            <p:cNvSpPr txBox="1"/>
            <p:nvPr/>
          </p:nvSpPr>
          <p:spPr>
            <a:xfrm>
              <a:off x="8408782" y="4947956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87" name="object 93">
              <a:extLst>
                <a:ext uri="{FF2B5EF4-FFF2-40B4-BE49-F238E27FC236}">
                  <a16:creationId xmlns:a16="http://schemas.microsoft.com/office/drawing/2014/main" id="{A4128B4E-A9AD-2F9F-5702-3C5D9E035E82}"/>
                </a:ext>
              </a:extLst>
            </p:cNvPr>
            <p:cNvGrpSpPr/>
            <p:nvPr/>
          </p:nvGrpSpPr>
          <p:grpSpPr>
            <a:xfrm>
              <a:off x="8746728" y="4882424"/>
              <a:ext cx="370840" cy="244475"/>
              <a:chOff x="4884165" y="6463029"/>
              <a:chExt cx="370840" cy="244475"/>
            </a:xfrm>
          </p:grpSpPr>
          <p:sp>
            <p:nvSpPr>
              <p:cNvPr id="88" name="object 94">
                <a:extLst>
                  <a:ext uri="{FF2B5EF4-FFF2-40B4-BE49-F238E27FC236}">
                    <a16:creationId xmlns:a16="http://schemas.microsoft.com/office/drawing/2014/main" id="{59021E06-4359-7E0A-7BDB-2BC08D9B1DEE}"/>
                  </a:ext>
                </a:extLst>
              </p:cNvPr>
              <p:cNvSpPr/>
              <p:nvPr/>
            </p:nvSpPr>
            <p:spPr>
              <a:xfrm>
                <a:off x="4890515" y="6469379"/>
                <a:ext cx="35814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1775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1648"/>
                    </a:lnTo>
                    <a:lnTo>
                      <a:pt x="358139" y="231648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00AD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95">
                <a:extLst>
                  <a:ext uri="{FF2B5EF4-FFF2-40B4-BE49-F238E27FC236}">
                    <a16:creationId xmlns:a16="http://schemas.microsoft.com/office/drawing/2014/main" id="{FF1CD940-3B85-8CCD-8192-69550348125A}"/>
                  </a:ext>
                </a:extLst>
              </p:cNvPr>
              <p:cNvSpPr/>
              <p:nvPr/>
            </p:nvSpPr>
            <p:spPr>
              <a:xfrm>
                <a:off x="4890515" y="6469379"/>
                <a:ext cx="35814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1775">
                    <a:moveTo>
                      <a:pt x="0" y="231648"/>
                    </a:moveTo>
                    <a:lnTo>
                      <a:pt x="358139" y="231648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1648"/>
                    </a:lnTo>
                    <a:close/>
                  </a:path>
                </a:pathLst>
              </a:custGeom>
              <a:ln w="12192">
                <a:solidFill>
                  <a:srgbClr val="007EA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0" name="object 96">
              <a:extLst>
                <a:ext uri="{FF2B5EF4-FFF2-40B4-BE49-F238E27FC236}">
                  <a16:creationId xmlns:a16="http://schemas.microsoft.com/office/drawing/2014/main" id="{5572057D-683A-A284-3F5D-C01DAD2A5C95}"/>
                </a:ext>
              </a:extLst>
            </p:cNvPr>
            <p:cNvSpPr txBox="1"/>
            <p:nvPr/>
          </p:nvSpPr>
          <p:spPr>
            <a:xfrm>
              <a:off x="8798926" y="4947956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91" name="object 97">
              <a:extLst>
                <a:ext uri="{FF2B5EF4-FFF2-40B4-BE49-F238E27FC236}">
                  <a16:creationId xmlns:a16="http://schemas.microsoft.com/office/drawing/2014/main" id="{2E6B9AA1-CDE9-2626-471F-26081F02F987}"/>
                </a:ext>
              </a:extLst>
            </p:cNvPr>
            <p:cNvGrpSpPr/>
            <p:nvPr/>
          </p:nvGrpSpPr>
          <p:grpSpPr>
            <a:xfrm>
              <a:off x="9135348" y="4882424"/>
              <a:ext cx="372745" cy="244475"/>
              <a:chOff x="5272785" y="6463029"/>
              <a:chExt cx="372745" cy="244475"/>
            </a:xfrm>
          </p:grpSpPr>
          <p:sp>
            <p:nvSpPr>
              <p:cNvPr id="92" name="object 98">
                <a:extLst>
                  <a:ext uri="{FF2B5EF4-FFF2-40B4-BE49-F238E27FC236}">
                    <a16:creationId xmlns:a16="http://schemas.microsoft.com/office/drawing/2014/main" id="{54B8542D-C1E1-38E2-A939-5801F166318F}"/>
                  </a:ext>
                </a:extLst>
              </p:cNvPr>
              <p:cNvSpPr/>
              <p:nvPr/>
            </p:nvSpPr>
            <p:spPr>
              <a:xfrm>
                <a:off x="5279135" y="6469379"/>
                <a:ext cx="360045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231775">
                    <a:moveTo>
                      <a:pt x="359663" y="0"/>
                    </a:moveTo>
                    <a:lnTo>
                      <a:pt x="0" y="0"/>
                    </a:lnTo>
                    <a:lnTo>
                      <a:pt x="0" y="231648"/>
                    </a:lnTo>
                    <a:lnTo>
                      <a:pt x="359663" y="231648"/>
                    </a:lnTo>
                    <a:lnTo>
                      <a:pt x="359663" y="0"/>
                    </a:lnTo>
                    <a:close/>
                  </a:path>
                </a:pathLst>
              </a:custGeom>
              <a:solidFill>
                <a:srgbClr val="00AD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99">
                <a:extLst>
                  <a:ext uri="{FF2B5EF4-FFF2-40B4-BE49-F238E27FC236}">
                    <a16:creationId xmlns:a16="http://schemas.microsoft.com/office/drawing/2014/main" id="{22CE6878-C4B7-8F12-59AE-681CA80F8D8A}"/>
                  </a:ext>
                </a:extLst>
              </p:cNvPr>
              <p:cNvSpPr/>
              <p:nvPr/>
            </p:nvSpPr>
            <p:spPr>
              <a:xfrm>
                <a:off x="5279135" y="6469379"/>
                <a:ext cx="360045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231775">
                    <a:moveTo>
                      <a:pt x="0" y="231648"/>
                    </a:moveTo>
                    <a:lnTo>
                      <a:pt x="359663" y="231648"/>
                    </a:lnTo>
                    <a:lnTo>
                      <a:pt x="359663" y="0"/>
                    </a:lnTo>
                    <a:lnTo>
                      <a:pt x="0" y="0"/>
                    </a:lnTo>
                    <a:lnTo>
                      <a:pt x="0" y="231648"/>
                    </a:lnTo>
                    <a:close/>
                  </a:path>
                </a:pathLst>
              </a:custGeom>
              <a:ln w="12192">
                <a:solidFill>
                  <a:srgbClr val="007EA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4" name="object 100">
              <a:extLst>
                <a:ext uri="{FF2B5EF4-FFF2-40B4-BE49-F238E27FC236}">
                  <a16:creationId xmlns:a16="http://schemas.microsoft.com/office/drawing/2014/main" id="{27F22CB6-5B74-43E3-DF40-2BAFFF128512}"/>
                </a:ext>
              </a:extLst>
            </p:cNvPr>
            <p:cNvSpPr txBox="1"/>
            <p:nvPr/>
          </p:nvSpPr>
          <p:spPr>
            <a:xfrm>
              <a:off x="9188689" y="4947956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95" name="object 101">
              <a:extLst>
                <a:ext uri="{FF2B5EF4-FFF2-40B4-BE49-F238E27FC236}">
                  <a16:creationId xmlns:a16="http://schemas.microsoft.com/office/drawing/2014/main" id="{B1F91D46-4120-19D9-B398-225810AB6DC3}"/>
                </a:ext>
              </a:extLst>
            </p:cNvPr>
            <p:cNvGrpSpPr/>
            <p:nvPr/>
          </p:nvGrpSpPr>
          <p:grpSpPr>
            <a:xfrm>
              <a:off x="8356584" y="5152173"/>
              <a:ext cx="370840" cy="244475"/>
              <a:chOff x="4494021" y="6732778"/>
              <a:chExt cx="370840" cy="244475"/>
            </a:xfrm>
          </p:grpSpPr>
          <p:sp>
            <p:nvSpPr>
              <p:cNvPr id="96" name="object 102">
                <a:extLst>
                  <a:ext uri="{FF2B5EF4-FFF2-40B4-BE49-F238E27FC236}">
                    <a16:creationId xmlns:a16="http://schemas.microsoft.com/office/drawing/2014/main" id="{CBCBC81C-696F-A4DA-8073-73C282B9AD87}"/>
                  </a:ext>
                </a:extLst>
              </p:cNvPr>
              <p:cNvSpPr/>
              <p:nvPr/>
            </p:nvSpPr>
            <p:spPr>
              <a:xfrm>
                <a:off x="4500371" y="6739128"/>
                <a:ext cx="35814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1775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1648"/>
                    </a:lnTo>
                    <a:lnTo>
                      <a:pt x="358139" y="231648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F3D44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103">
                <a:extLst>
                  <a:ext uri="{FF2B5EF4-FFF2-40B4-BE49-F238E27FC236}">
                    <a16:creationId xmlns:a16="http://schemas.microsoft.com/office/drawing/2014/main" id="{51064706-362E-4432-B81B-F36750B5D924}"/>
                  </a:ext>
                </a:extLst>
              </p:cNvPr>
              <p:cNvSpPr/>
              <p:nvPr/>
            </p:nvSpPr>
            <p:spPr>
              <a:xfrm>
                <a:off x="4500371" y="6739128"/>
                <a:ext cx="35814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1775">
                    <a:moveTo>
                      <a:pt x="0" y="231648"/>
                    </a:moveTo>
                    <a:lnTo>
                      <a:pt x="358139" y="231648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1648"/>
                    </a:lnTo>
                    <a:close/>
                  </a:path>
                </a:pathLst>
              </a:custGeom>
              <a:ln w="12192">
                <a:solidFill>
                  <a:srgbClr val="B39C3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8" name="object 104">
              <a:extLst>
                <a:ext uri="{FF2B5EF4-FFF2-40B4-BE49-F238E27FC236}">
                  <a16:creationId xmlns:a16="http://schemas.microsoft.com/office/drawing/2014/main" id="{CFD68C22-6BF3-F919-BB64-260AF2B795ED}"/>
                </a:ext>
              </a:extLst>
            </p:cNvPr>
            <p:cNvSpPr txBox="1"/>
            <p:nvPr/>
          </p:nvSpPr>
          <p:spPr>
            <a:xfrm>
              <a:off x="8408782" y="5218086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99" name="object 105">
              <a:extLst>
                <a:ext uri="{FF2B5EF4-FFF2-40B4-BE49-F238E27FC236}">
                  <a16:creationId xmlns:a16="http://schemas.microsoft.com/office/drawing/2014/main" id="{7F0582A3-0BBC-2760-C9B8-8EEC6E1A9424}"/>
                </a:ext>
              </a:extLst>
            </p:cNvPr>
            <p:cNvGrpSpPr/>
            <p:nvPr/>
          </p:nvGrpSpPr>
          <p:grpSpPr>
            <a:xfrm>
              <a:off x="8746728" y="5152173"/>
              <a:ext cx="370840" cy="244475"/>
              <a:chOff x="4884165" y="6732778"/>
              <a:chExt cx="370840" cy="244475"/>
            </a:xfrm>
          </p:grpSpPr>
          <p:sp>
            <p:nvSpPr>
              <p:cNvPr id="100" name="object 106">
                <a:extLst>
                  <a:ext uri="{FF2B5EF4-FFF2-40B4-BE49-F238E27FC236}">
                    <a16:creationId xmlns:a16="http://schemas.microsoft.com/office/drawing/2014/main" id="{50DB4014-B07E-5D78-7AA0-AA33982AE347}"/>
                  </a:ext>
                </a:extLst>
              </p:cNvPr>
              <p:cNvSpPr/>
              <p:nvPr/>
            </p:nvSpPr>
            <p:spPr>
              <a:xfrm>
                <a:off x="4890515" y="6739128"/>
                <a:ext cx="35814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1775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1648"/>
                    </a:lnTo>
                    <a:lnTo>
                      <a:pt x="358139" y="231648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F3D44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107">
                <a:extLst>
                  <a:ext uri="{FF2B5EF4-FFF2-40B4-BE49-F238E27FC236}">
                    <a16:creationId xmlns:a16="http://schemas.microsoft.com/office/drawing/2014/main" id="{0DA47570-5E49-3D62-3D11-307F7C39C9F7}"/>
                  </a:ext>
                </a:extLst>
              </p:cNvPr>
              <p:cNvSpPr/>
              <p:nvPr/>
            </p:nvSpPr>
            <p:spPr>
              <a:xfrm>
                <a:off x="4890515" y="6739128"/>
                <a:ext cx="35814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1775">
                    <a:moveTo>
                      <a:pt x="0" y="231648"/>
                    </a:moveTo>
                    <a:lnTo>
                      <a:pt x="358139" y="231648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1648"/>
                    </a:lnTo>
                    <a:close/>
                  </a:path>
                </a:pathLst>
              </a:custGeom>
              <a:ln w="12192">
                <a:solidFill>
                  <a:srgbClr val="B39C3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2" name="object 108">
              <a:extLst>
                <a:ext uri="{FF2B5EF4-FFF2-40B4-BE49-F238E27FC236}">
                  <a16:creationId xmlns:a16="http://schemas.microsoft.com/office/drawing/2014/main" id="{C33A196D-8097-7C19-3880-F921230009D3}"/>
                </a:ext>
              </a:extLst>
            </p:cNvPr>
            <p:cNvSpPr txBox="1"/>
            <p:nvPr/>
          </p:nvSpPr>
          <p:spPr>
            <a:xfrm>
              <a:off x="8798926" y="5218086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103" name="object 109">
              <a:extLst>
                <a:ext uri="{FF2B5EF4-FFF2-40B4-BE49-F238E27FC236}">
                  <a16:creationId xmlns:a16="http://schemas.microsoft.com/office/drawing/2014/main" id="{6EFF5954-65E5-31C2-EA8F-063D9FF61542}"/>
                </a:ext>
              </a:extLst>
            </p:cNvPr>
            <p:cNvGrpSpPr/>
            <p:nvPr/>
          </p:nvGrpSpPr>
          <p:grpSpPr>
            <a:xfrm>
              <a:off x="9135348" y="5152173"/>
              <a:ext cx="372745" cy="244475"/>
              <a:chOff x="5272785" y="6732778"/>
              <a:chExt cx="372745" cy="244475"/>
            </a:xfrm>
          </p:grpSpPr>
          <p:sp>
            <p:nvSpPr>
              <p:cNvPr id="104" name="object 110">
                <a:extLst>
                  <a:ext uri="{FF2B5EF4-FFF2-40B4-BE49-F238E27FC236}">
                    <a16:creationId xmlns:a16="http://schemas.microsoft.com/office/drawing/2014/main" id="{F7425C60-057D-232A-35D6-1A164E6356DD}"/>
                  </a:ext>
                </a:extLst>
              </p:cNvPr>
              <p:cNvSpPr/>
              <p:nvPr/>
            </p:nvSpPr>
            <p:spPr>
              <a:xfrm>
                <a:off x="5279135" y="6739128"/>
                <a:ext cx="360045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231775">
                    <a:moveTo>
                      <a:pt x="359663" y="0"/>
                    </a:moveTo>
                    <a:lnTo>
                      <a:pt x="0" y="0"/>
                    </a:lnTo>
                    <a:lnTo>
                      <a:pt x="0" y="231648"/>
                    </a:lnTo>
                    <a:lnTo>
                      <a:pt x="359663" y="231648"/>
                    </a:lnTo>
                    <a:lnTo>
                      <a:pt x="359663" y="0"/>
                    </a:lnTo>
                    <a:close/>
                  </a:path>
                </a:pathLst>
              </a:custGeom>
              <a:solidFill>
                <a:srgbClr val="F3D44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11">
                <a:extLst>
                  <a:ext uri="{FF2B5EF4-FFF2-40B4-BE49-F238E27FC236}">
                    <a16:creationId xmlns:a16="http://schemas.microsoft.com/office/drawing/2014/main" id="{A6621FA1-8691-1C0A-FC2B-5559AA13A8A2}"/>
                  </a:ext>
                </a:extLst>
              </p:cNvPr>
              <p:cNvSpPr/>
              <p:nvPr/>
            </p:nvSpPr>
            <p:spPr>
              <a:xfrm>
                <a:off x="5279135" y="6739128"/>
                <a:ext cx="360045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231775">
                    <a:moveTo>
                      <a:pt x="0" y="231648"/>
                    </a:moveTo>
                    <a:lnTo>
                      <a:pt x="359663" y="231648"/>
                    </a:lnTo>
                    <a:lnTo>
                      <a:pt x="359663" y="0"/>
                    </a:lnTo>
                    <a:lnTo>
                      <a:pt x="0" y="0"/>
                    </a:lnTo>
                    <a:lnTo>
                      <a:pt x="0" y="231648"/>
                    </a:lnTo>
                    <a:close/>
                  </a:path>
                </a:pathLst>
              </a:custGeom>
              <a:ln w="12192">
                <a:solidFill>
                  <a:srgbClr val="B39C3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6" name="object 112">
              <a:extLst>
                <a:ext uri="{FF2B5EF4-FFF2-40B4-BE49-F238E27FC236}">
                  <a16:creationId xmlns:a16="http://schemas.microsoft.com/office/drawing/2014/main" id="{5EBF3A01-827D-99E4-718D-091C3ED63AD4}"/>
                </a:ext>
              </a:extLst>
            </p:cNvPr>
            <p:cNvSpPr txBox="1"/>
            <p:nvPr/>
          </p:nvSpPr>
          <p:spPr>
            <a:xfrm>
              <a:off x="9188689" y="5218086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550">
                <a:latin typeface="Arial"/>
                <a:cs typeface="Arial"/>
              </a:endParaRPr>
            </a:p>
          </p:txBody>
        </p:sp>
        <p:sp>
          <p:nvSpPr>
            <p:cNvPr id="107" name="object 113">
              <a:extLst>
                <a:ext uri="{FF2B5EF4-FFF2-40B4-BE49-F238E27FC236}">
                  <a16:creationId xmlns:a16="http://schemas.microsoft.com/office/drawing/2014/main" id="{8DE73CB9-EFEA-1FCE-BF01-E9EA9F117C0B}"/>
                </a:ext>
              </a:extLst>
            </p:cNvPr>
            <p:cNvSpPr/>
            <p:nvPr/>
          </p:nvSpPr>
          <p:spPr>
            <a:xfrm>
              <a:off x="8133572" y="5231675"/>
              <a:ext cx="1367790" cy="86995"/>
            </a:xfrm>
            <a:custGeom>
              <a:avLst/>
              <a:gdLst/>
              <a:ahLst/>
              <a:cxnLst/>
              <a:rect l="l" t="t" r="r" b="b"/>
              <a:pathLst>
                <a:path w="1367789" h="86995">
                  <a:moveTo>
                    <a:pt x="1280540" y="0"/>
                  </a:moveTo>
                  <a:lnTo>
                    <a:pt x="1280540" y="86868"/>
                  </a:lnTo>
                  <a:lnTo>
                    <a:pt x="1338622" y="57912"/>
                  </a:lnTo>
                  <a:lnTo>
                    <a:pt x="1295018" y="57912"/>
                  </a:lnTo>
                  <a:lnTo>
                    <a:pt x="1295018" y="28956"/>
                  </a:lnTo>
                  <a:lnTo>
                    <a:pt x="1338284" y="28956"/>
                  </a:lnTo>
                  <a:lnTo>
                    <a:pt x="1280540" y="0"/>
                  </a:lnTo>
                  <a:close/>
                </a:path>
                <a:path w="1367789" h="86995">
                  <a:moveTo>
                    <a:pt x="1280540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1280540" y="57912"/>
                  </a:lnTo>
                  <a:lnTo>
                    <a:pt x="1280540" y="28956"/>
                  </a:lnTo>
                  <a:close/>
                </a:path>
                <a:path w="1367789" h="86995">
                  <a:moveTo>
                    <a:pt x="1338284" y="28956"/>
                  </a:moveTo>
                  <a:lnTo>
                    <a:pt x="1295018" y="28956"/>
                  </a:lnTo>
                  <a:lnTo>
                    <a:pt x="1295018" y="57912"/>
                  </a:lnTo>
                  <a:lnTo>
                    <a:pt x="1338622" y="57912"/>
                  </a:lnTo>
                  <a:lnTo>
                    <a:pt x="1367409" y="43561"/>
                  </a:lnTo>
                  <a:lnTo>
                    <a:pt x="1338284" y="28956"/>
                  </a:lnTo>
                  <a:close/>
                </a:path>
              </a:pathLst>
            </a:custGeom>
            <a:solidFill>
              <a:srgbClr val="292929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14">
              <a:extLst>
                <a:ext uri="{FF2B5EF4-FFF2-40B4-BE49-F238E27FC236}">
                  <a16:creationId xmlns:a16="http://schemas.microsoft.com/office/drawing/2014/main" id="{5284EFB9-B027-F633-03AD-ABFBC15E004B}"/>
                </a:ext>
              </a:extLst>
            </p:cNvPr>
            <p:cNvSpPr txBox="1"/>
            <p:nvPr/>
          </p:nvSpPr>
          <p:spPr>
            <a:xfrm>
              <a:off x="7831185" y="5202261"/>
              <a:ext cx="292735" cy="205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5095" marR="5080" indent="-113030">
                <a:lnSpc>
                  <a:spcPct val="107300"/>
                </a:lnSpc>
                <a:spcBef>
                  <a:spcPts val="100"/>
                </a:spcBef>
              </a:pPr>
              <a:r>
                <a:rPr sz="550" spc="5" dirty="0">
                  <a:latin typeface="Calibri"/>
                  <a:cs typeface="Calibri"/>
                </a:rPr>
                <a:t>I</a:t>
              </a:r>
              <a:r>
                <a:rPr sz="550" spc="15" dirty="0">
                  <a:latin typeface="Calibri"/>
                  <a:cs typeface="Calibri"/>
                </a:rPr>
                <a:t>terat</a:t>
              </a:r>
              <a:r>
                <a:rPr sz="550" dirty="0">
                  <a:latin typeface="Calibri"/>
                  <a:cs typeface="Calibri"/>
                </a:rPr>
                <a:t>i</a:t>
              </a:r>
              <a:r>
                <a:rPr sz="550" spc="30" dirty="0">
                  <a:latin typeface="Calibri"/>
                  <a:cs typeface="Calibri"/>
                </a:rPr>
                <a:t>o</a:t>
              </a:r>
              <a:r>
                <a:rPr sz="550" spc="20" dirty="0">
                  <a:latin typeface="Calibri"/>
                  <a:cs typeface="Calibri"/>
                </a:rPr>
                <a:t>n  </a:t>
              </a:r>
              <a:r>
                <a:rPr sz="550" spc="45" dirty="0">
                  <a:latin typeface="Calibri"/>
                  <a:cs typeface="Calibri"/>
                </a:rPr>
                <a:t>6</a:t>
              </a:r>
              <a:endParaRPr sz="550">
                <a:latin typeface="Calibri"/>
                <a:cs typeface="Calibri"/>
              </a:endParaRPr>
            </a:p>
          </p:txBody>
        </p:sp>
        <p:sp>
          <p:nvSpPr>
            <p:cNvPr id="109" name="object 115">
              <a:extLst>
                <a:ext uri="{FF2B5EF4-FFF2-40B4-BE49-F238E27FC236}">
                  <a16:creationId xmlns:a16="http://schemas.microsoft.com/office/drawing/2014/main" id="{6BDA979B-344A-526E-A52B-F03CD9EC1B41}"/>
                </a:ext>
              </a:extLst>
            </p:cNvPr>
            <p:cNvSpPr/>
            <p:nvPr/>
          </p:nvSpPr>
          <p:spPr>
            <a:xfrm>
              <a:off x="8139668" y="4962180"/>
              <a:ext cx="1361440" cy="86995"/>
            </a:xfrm>
            <a:custGeom>
              <a:avLst/>
              <a:gdLst/>
              <a:ahLst/>
              <a:cxnLst/>
              <a:rect l="l" t="t" r="r" b="b"/>
              <a:pathLst>
                <a:path w="1361439" h="86995">
                  <a:moveTo>
                    <a:pt x="1332145" y="28828"/>
                  </a:moveTo>
                  <a:lnTo>
                    <a:pt x="1288542" y="28828"/>
                  </a:lnTo>
                  <a:lnTo>
                    <a:pt x="1288669" y="57784"/>
                  </a:lnTo>
                  <a:lnTo>
                    <a:pt x="1274148" y="57817"/>
                  </a:lnTo>
                  <a:lnTo>
                    <a:pt x="1274191" y="86867"/>
                  </a:lnTo>
                  <a:lnTo>
                    <a:pt x="1361059" y="43179"/>
                  </a:lnTo>
                  <a:lnTo>
                    <a:pt x="1332145" y="28828"/>
                  </a:lnTo>
                  <a:close/>
                </a:path>
                <a:path w="1361439" h="86995">
                  <a:moveTo>
                    <a:pt x="1274106" y="28861"/>
                  </a:moveTo>
                  <a:lnTo>
                    <a:pt x="0" y="31749"/>
                  </a:lnTo>
                  <a:lnTo>
                    <a:pt x="0" y="60705"/>
                  </a:lnTo>
                  <a:lnTo>
                    <a:pt x="1274148" y="57817"/>
                  </a:lnTo>
                  <a:lnTo>
                    <a:pt x="1274106" y="28861"/>
                  </a:lnTo>
                  <a:close/>
                </a:path>
                <a:path w="1361439" h="86995">
                  <a:moveTo>
                    <a:pt x="1288542" y="28828"/>
                  </a:moveTo>
                  <a:lnTo>
                    <a:pt x="1274106" y="28861"/>
                  </a:lnTo>
                  <a:lnTo>
                    <a:pt x="1274148" y="57817"/>
                  </a:lnTo>
                  <a:lnTo>
                    <a:pt x="1288669" y="57784"/>
                  </a:lnTo>
                  <a:lnTo>
                    <a:pt x="1288542" y="28828"/>
                  </a:lnTo>
                  <a:close/>
                </a:path>
                <a:path w="1361439" h="86995">
                  <a:moveTo>
                    <a:pt x="1274064" y="0"/>
                  </a:moveTo>
                  <a:lnTo>
                    <a:pt x="1274106" y="28861"/>
                  </a:lnTo>
                  <a:lnTo>
                    <a:pt x="1332145" y="28828"/>
                  </a:lnTo>
                  <a:lnTo>
                    <a:pt x="1274064" y="0"/>
                  </a:lnTo>
                  <a:close/>
                </a:path>
              </a:pathLst>
            </a:custGeom>
            <a:solidFill>
              <a:srgbClr val="292929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6">
              <a:extLst>
                <a:ext uri="{FF2B5EF4-FFF2-40B4-BE49-F238E27FC236}">
                  <a16:creationId xmlns:a16="http://schemas.microsoft.com/office/drawing/2014/main" id="{F57902E1-D293-9CDE-DAE7-BBE78FC0981E}"/>
                </a:ext>
              </a:extLst>
            </p:cNvPr>
            <p:cNvSpPr txBox="1"/>
            <p:nvPr/>
          </p:nvSpPr>
          <p:spPr>
            <a:xfrm>
              <a:off x="7831185" y="4938863"/>
              <a:ext cx="292735" cy="205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5095" marR="5080" indent="-113030">
                <a:lnSpc>
                  <a:spcPct val="107300"/>
                </a:lnSpc>
                <a:spcBef>
                  <a:spcPts val="100"/>
                </a:spcBef>
              </a:pPr>
              <a:r>
                <a:rPr sz="550" spc="5" dirty="0">
                  <a:latin typeface="Calibri"/>
                  <a:cs typeface="Calibri"/>
                </a:rPr>
                <a:t>I</a:t>
              </a:r>
              <a:r>
                <a:rPr sz="550" spc="15" dirty="0">
                  <a:latin typeface="Calibri"/>
                  <a:cs typeface="Calibri"/>
                </a:rPr>
                <a:t>terat</a:t>
              </a:r>
              <a:r>
                <a:rPr sz="550" dirty="0">
                  <a:latin typeface="Calibri"/>
                  <a:cs typeface="Calibri"/>
                </a:rPr>
                <a:t>i</a:t>
              </a:r>
              <a:r>
                <a:rPr sz="550" spc="30" dirty="0">
                  <a:latin typeface="Calibri"/>
                  <a:cs typeface="Calibri"/>
                </a:rPr>
                <a:t>o</a:t>
              </a:r>
              <a:r>
                <a:rPr sz="550" spc="20" dirty="0">
                  <a:latin typeface="Calibri"/>
                  <a:cs typeface="Calibri"/>
                </a:rPr>
                <a:t>n  </a:t>
              </a:r>
              <a:r>
                <a:rPr sz="550" spc="45" dirty="0">
                  <a:latin typeface="Calibri"/>
                  <a:cs typeface="Calibri"/>
                </a:rPr>
                <a:t>5</a:t>
              </a:r>
              <a:endParaRPr sz="550">
                <a:latin typeface="Calibri"/>
                <a:cs typeface="Calibri"/>
              </a:endParaRPr>
            </a:p>
          </p:txBody>
        </p:sp>
        <p:sp>
          <p:nvSpPr>
            <p:cNvPr id="111" name="object 117">
              <a:extLst>
                <a:ext uri="{FF2B5EF4-FFF2-40B4-BE49-F238E27FC236}">
                  <a16:creationId xmlns:a16="http://schemas.microsoft.com/office/drawing/2014/main" id="{8B8FC00B-710B-9691-2D14-85CFD8A30DBE}"/>
                </a:ext>
              </a:extLst>
            </p:cNvPr>
            <p:cNvSpPr/>
            <p:nvPr/>
          </p:nvSpPr>
          <p:spPr>
            <a:xfrm>
              <a:off x="8139668" y="4692305"/>
              <a:ext cx="1361440" cy="86995"/>
            </a:xfrm>
            <a:custGeom>
              <a:avLst/>
              <a:gdLst/>
              <a:ahLst/>
              <a:cxnLst/>
              <a:rect l="l" t="t" r="r" b="b"/>
              <a:pathLst>
                <a:path w="1361439" h="86995">
                  <a:moveTo>
                    <a:pt x="1274148" y="58002"/>
                  </a:moveTo>
                  <a:lnTo>
                    <a:pt x="1274064" y="86868"/>
                  </a:lnTo>
                  <a:lnTo>
                    <a:pt x="1332145" y="58038"/>
                  </a:lnTo>
                  <a:lnTo>
                    <a:pt x="1288542" y="58038"/>
                  </a:lnTo>
                  <a:lnTo>
                    <a:pt x="1274148" y="58002"/>
                  </a:lnTo>
                  <a:close/>
                </a:path>
                <a:path w="1361439" h="86995">
                  <a:moveTo>
                    <a:pt x="1274233" y="29046"/>
                  </a:moveTo>
                  <a:lnTo>
                    <a:pt x="1274148" y="58002"/>
                  </a:lnTo>
                  <a:lnTo>
                    <a:pt x="1288542" y="58038"/>
                  </a:lnTo>
                  <a:lnTo>
                    <a:pt x="1288669" y="29082"/>
                  </a:lnTo>
                  <a:lnTo>
                    <a:pt x="1274233" y="29046"/>
                  </a:lnTo>
                  <a:close/>
                </a:path>
                <a:path w="1361439" h="86995">
                  <a:moveTo>
                    <a:pt x="1274318" y="0"/>
                  </a:moveTo>
                  <a:lnTo>
                    <a:pt x="1274233" y="29046"/>
                  </a:lnTo>
                  <a:lnTo>
                    <a:pt x="1288669" y="29082"/>
                  </a:lnTo>
                  <a:lnTo>
                    <a:pt x="1288542" y="58038"/>
                  </a:lnTo>
                  <a:lnTo>
                    <a:pt x="1332145" y="58038"/>
                  </a:lnTo>
                  <a:lnTo>
                    <a:pt x="1361059" y="43687"/>
                  </a:lnTo>
                  <a:lnTo>
                    <a:pt x="1274318" y="0"/>
                  </a:lnTo>
                  <a:close/>
                </a:path>
                <a:path w="1361439" h="86995">
                  <a:moveTo>
                    <a:pt x="0" y="25781"/>
                  </a:moveTo>
                  <a:lnTo>
                    <a:pt x="0" y="54737"/>
                  </a:lnTo>
                  <a:lnTo>
                    <a:pt x="1274148" y="58002"/>
                  </a:lnTo>
                  <a:lnTo>
                    <a:pt x="1274233" y="29046"/>
                  </a:lnTo>
                  <a:lnTo>
                    <a:pt x="0" y="25781"/>
                  </a:lnTo>
                  <a:close/>
                </a:path>
              </a:pathLst>
            </a:custGeom>
            <a:solidFill>
              <a:srgbClr val="292929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8">
              <a:extLst>
                <a:ext uri="{FF2B5EF4-FFF2-40B4-BE49-F238E27FC236}">
                  <a16:creationId xmlns:a16="http://schemas.microsoft.com/office/drawing/2014/main" id="{035005D1-0737-0EAA-20D1-9A575BCB1C43}"/>
                </a:ext>
              </a:extLst>
            </p:cNvPr>
            <p:cNvSpPr txBox="1"/>
            <p:nvPr/>
          </p:nvSpPr>
          <p:spPr>
            <a:xfrm>
              <a:off x="7837535" y="4659336"/>
              <a:ext cx="292735" cy="205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5095" marR="5080" indent="-113030">
                <a:lnSpc>
                  <a:spcPct val="107300"/>
                </a:lnSpc>
                <a:spcBef>
                  <a:spcPts val="100"/>
                </a:spcBef>
              </a:pPr>
              <a:r>
                <a:rPr sz="550" spc="5" dirty="0">
                  <a:latin typeface="Calibri"/>
                  <a:cs typeface="Calibri"/>
                </a:rPr>
                <a:t>I</a:t>
              </a:r>
              <a:r>
                <a:rPr sz="550" spc="15" dirty="0">
                  <a:latin typeface="Calibri"/>
                  <a:cs typeface="Calibri"/>
                </a:rPr>
                <a:t>terat</a:t>
              </a:r>
              <a:r>
                <a:rPr sz="550" dirty="0">
                  <a:latin typeface="Calibri"/>
                  <a:cs typeface="Calibri"/>
                </a:rPr>
                <a:t>i</a:t>
              </a:r>
              <a:r>
                <a:rPr sz="550" spc="30" dirty="0">
                  <a:latin typeface="Calibri"/>
                  <a:cs typeface="Calibri"/>
                </a:rPr>
                <a:t>o</a:t>
              </a:r>
              <a:r>
                <a:rPr sz="550" spc="20" dirty="0">
                  <a:latin typeface="Calibri"/>
                  <a:cs typeface="Calibri"/>
                </a:rPr>
                <a:t>n  </a:t>
              </a:r>
              <a:r>
                <a:rPr sz="550" spc="45" dirty="0">
                  <a:latin typeface="Calibri"/>
                  <a:cs typeface="Calibri"/>
                </a:rPr>
                <a:t>4</a:t>
              </a:r>
              <a:endParaRPr sz="550">
                <a:latin typeface="Calibri"/>
                <a:cs typeface="Calibri"/>
              </a:endParaRPr>
            </a:p>
          </p:txBody>
        </p:sp>
        <p:grpSp>
          <p:nvGrpSpPr>
            <p:cNvPr id="113" name="object 119">
              <a:extLst>
                <a:ext uri="{FF2B5EF4-FFF2-40B4-BE49-F238E27FC236}">
                  <a16:creationId xmlns:a16="http://schemas.microsoft.com/office/drawing/2014/main" id="{A51742C4-1006-BE07-CF6F-F953877AE112}"/>
                </a:ext>
              </a:extLst>
            </p:cNvPr>
            <p:cNvGrpSpPr/>
            <p:nvPr/>
          </p:nvGrpSpPr>
          <p:grpSpPr>
            <a:xfrm>
              <a:off x="8749777" y="5428016"/>
              <a:ext cx="370840" cy="243204"/>
              <a:chOff x="4887214" y="7008621"/>
              <a:chExt cx="370840" cy="243204"/>
            </a:xfrm>
          </p:grpSpPr>
          <p:sp>
            <p:nvSpPr>
              <p:cNvPr id="114" name="object 120">
                <a:extLst>
                  <a:ext uri="{FF2B5EF4-FFF2-40B4-BE49-F238E27FC236}">
                    <a16:creationId xmlns:a16="http://schemas.microsoft.com/office/drawing/2014/main" id="{2F13F231-6FEE-E5AA-C48F-BC6785FD332F}"/>
                  </a:ext>
                </a:extLst>
              </p:cNvPr>
              <p:cNvSpPr/>
              <p:nvPr/>
            </p:nvSpPr>
            <p:spPr>
              <a:xfrm>
                <a:off x="4893564" y="7014971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3"/>
                    </a:lnTo>
                    <a:lnTo>
                      <a:pt x="358139" y="230123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5" name="object 121">
                <a:extLst>
                  <a:ext uri="{FF2B5EF4-FFF2-40B4-BE49-F238E27FC236}">
                    <a16:creationId xmlns:a16="http://schemas.microsoft.com/office/drawing/2014/main" id="{93E95E9E-BECD-4C5A-828C-0425EB3A0BF8}"/>
                  </a:ext>
                </a:extLst>
              </p:cNvPr>
              <p:cNvSpPr/>
              <p:nvPr/>
            </p:nvSpPr>
            <p:spPr>
              <a:xfrm>
                <a:off x="4893564" y="7014971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3"/>
                    </a:moveTo>
                    <a:lnTo>
                      <a:pt x="358139" y="230123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3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6" name="object 122">
              <a:extLst>
                <a:ext uri="{FF2B5EF4-FFF2-40B4-BE49-F238E27FC236}">
                  <a16:creationId xmlns:a16="http://schemas.microsoft.com/office/drawing/2014/main" id="{F7CE8826-08F3-2C7D-41D8-27C94DE5DC16}"/>
                </a:ext>
              </a:extLst>
            </p:cNvPr>
            <p:cNvSpPr txBox="1"/>
            <p:nvPr/>
          </p:nvSpPr>
          <p:spPr>
            <a:xfrm>
              <a:off x="8801973" y="5493040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117" name="object 123">
              <a:extLst>
                <a:ext uri="{FF2B5EF4-FFF2-40B4-BE49-F238E27FC236}">
                  <a16:creationId xmlns:a16="http://schemas.microsoft.com/office/drawing/2014/main" id="{720303B8-9410-C9C1-AB9B-FFF8D9E836D6}"/>
                </a:ext>
              </a:extLst>
            </p:cNvPr>
            <p:cNvGrpSpPr/>
            <p:nvPr/>
          </p:nvGrpSpPr>
          <p:grpSpPr>
            <a:xfrm>
              <a:off x="9139921" y="5428016"/>
              <a:ext cx="370840" cy="243204"/>
              <a:chOff x="5277358" y="7008621"/>
              <a:chExt cx="370840" cy="243204"/>
            </a:xfrm>
          </p:grpSpPr>
          <p:sp>
            <p:nvSpPr>
              <p:cNvPr id="118" name="object 124">
                <a:extLst>
                  <a:ext uri="{FF2B5EF4-FFF2-40B4-BE49-F238E27FC236}">
                    <a16:creationId xmlns:a16="http://schemas.microsoft.com/office/drawing/2014/main" id="{6D5F6B76-B0AA-6321-6DBF-9DD0B27408DC}"/>
                  </a:ext>
                </a:extLst>
              </p:cNvPr>
              <p:cNvSpPr/>
              <p:nvPr/>
            </p:nvSpPr>
            <p:spPr>
              <a:xfrm>
                <a:off x="5283708" y="7014971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3"/>
                    </a:lnTo>
                    <a:lnTo>
                      <a:pt x="358139" y="230123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125">
                <a:extLst>
                  <a:ext uri="{FF2B5EF4-FFF2-40B4-BE49-F238E27FC236}">
                    <a16:creationId xmlns:a16="http://schemas.microsoft.com/office/drawing/2014/main" id="{CC1AEC16-4CE3-EC08-4FC7-D0AD15337383}"/>
                  </a:ext>
                </a:extLst>
              </p:cNvPr>
              <p:cNvSpPr/>
              <p:nvPr/>
            </p:nvSpPr>
            <p:spPr>
              <a:xfrm>
                <a:off x="5283708" y="7014971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3"/>
                    </a:moveTo>
                    <a:lnTo>
                      <a:pt x="358139" y="230123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3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0" name="object 126">
              <a:extLst>
                <a:ext uri="{FF2B5EF4-FFF2-40B4-BE49-F238E27FC236}">
                  <a16:creationId xmlns:a16="http://schemas.microsoft.com/office/drawing/2014/main" id="{D39C88AB-430A-2CF4-B650-99E2343B5F4C}"/>
                </a:ext>
              </a:extLst>
            </p:cNvPr>
            <p:cNvSpPr txBox="1"/>
            <p:nvPr/>
          </p:nvSpPr>
          <p:spPr>
            <a:xfrm>
              <a:off x="9192117" y="5493040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121" name="object 127">
              <a:extLst>
                <a:ext uri="{FF2B5EF4-FFF2-40B4-BE49-F238E27FC236}">
                  <a16:creationId xmlns:a16="http://schemas.microsoft.com/office/drawing/2014/main" id="{F5210F6D-6D96-1021-D78A-A354F67ADF93}"/>
                </a:ext>
              </a:extLst>
            </p:cNvPr>
            <p:cNvGrpSpPr/>
            <p:nvPr/>
          </p:nvGrpSpPr>
          <p:grpSpPr>
            <a:xfrm>
              <a:off x="9528541" y="5428016"/>
              <a:ext cx="370840" cy="243204"/>
              <a:chOff x="5665978" y="7008621"/>
              <a:chExt cx="370840" cy="243204"/>
            </a:xfrm>
          </p:grpSpPr>
          <p:sp>
            <p:nvSpPr>
              <p:cNvPr id="122" name="object 128">
                <a:extLst>
                  <a:ext uri="{FF2B5EF4-FFF2-40B4-BE49-F238E27FC236}">
                    <a16:creationId xmlns:a16="http://schemas.microsoft.com/office/drawing/2014/main" id="{6D2757A7-6818-AF2D-001A-E43A8D301DAB}"/>
                  </a:ext>
                </a:extLst>
              </p:cNvPr>
              <p:cNvSpPr/>
              <p:nvPr/>
            </p:nvSpPr>
            <p:spPr>
              <a:xfrm>
                <a:off x="5672328" y="7014971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3"/>
                    </a:lnTo>
                    <a:lnTo>
                      <a:pt x="358139" y="230123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0070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3" name="object 129">
                <a:extLst>
                  <a:ext uri="{FF2B5EF4-FFF2-40B4-BE49-F238E27FC236}">
                    <a16:creationId xmlns:a16="http://schemas.microsoft.com/office/drawing/2014/main" id="{1B6973DE-2E9D-FCD4-9E2A-D9EF45D34A3F}"/>
                  </a:ext>
                </a:extLst>
              </p:cNvPr>
              <p:cNvSpPr/>
              <p:nvPr/>
            </p:nvSpPr>
            <p:spPr>
              <a:xfrm>
                <a:off x="5672328" y="7014971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3"/>
                    </a:moveTo>
                    <a:lnTo>
                      <a:pt x="358139" y="230123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3"/>
                    </a:lnTo>
                    <a:close/>
                  </a:path>
                </a:pathLst>
              </a:custGeom>
              <a:ln w="12192">
                <a:solidFill>
                  <a:srgbClr val="00519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4" name="object 130">
              <a:extLst>
                <a:ext uri="{FF2B5EF4-FFF2-40B4-BE49-F238E27FC236}">
                  <a16:creationId xmlns:a16="http://schemas.microsoft.com/office/drawing/2014/main" id="{C58F22BD-A8EA-79CB-2C20-70AFFBB71EE1}"/>
                </a:ext>
              </a:extLst>
            </p:cNvPr>
            <p:cNvSpPr txBox="1"/>
            <p:nvPr/>
          </p:nvSpPr>
          <p:spPr>
            <a:xfrm>
              <a:off x="9581880" y="5493040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125" name="object 131">
              <a:extLst>
                <a:ext uri="{FF2B5EF4-FFF2-40B4-BE49-F238E27FC236}">
                  <a16:creationId xmlns:a16="http://schemas.microsoft.com/office/drawing/2014/main" id="{C55160DD-70CE-5D20-F668-4624D8D3BBAD}"/>
                </a:ext>
              </a:extLst>
            </p:cNvPr>
            <p:cNvGrpSpPr/>
            <p:nvPr/>
          </p:nvGrpSpPr>
          <p:grpSpPr>
            <a:xfrm>
              <a:off x="8749777" y="5697764"/>
              <a:ext cx="370840" cy="243204"/>
              <a:chOff x="4887214" y="7278369"/>
              <a:chExt cx="370840" cy="243204"/>
            </a:xfrm>
          </p:grpSpPr>
          <p:sp>
            <p:nvSpPr>
              <p:cNvPr id="126" name="object 132">
                <a:extLst>
                  <a:ext uri="{FF2B5EF4-FFF2-40B4-BE49-F238E27FC236}">
                    <a16:creationId xmlns:a16="http://schemas.microsoft.com/office/drawing/2014/main" id="{E12F8BEA-CEEF-F6E4-73E9-4CFFC66249EF}"/>
                  </a:ext>
                </a:extLst>
              </p:cNvPr>
              <p:cNvSpPr/>
              <p:nvPr/>
            </p:nvSpPr>
            <p:spPr>
              <a:xfrm>
                <a:off x="4893564" y="7284719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3"/>
                    </a:lnTo>
                    <a:lnTo>
                      <a:pt x="358139" y="230123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00AD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7" name="object 133">
                <a:extLst>
                  <a:ext uri="{FF2B5EF4-FFF2-40B4-BE49-F238E27FC236}">
                    <a16:creationId xmlns:a16="http://schemas.microsoft.com/office/drawing/2014/main" id="{8E858C48-065C-6B6A-F2A0-B122B7AEAD46}"/>
                  </a:ext>
                </a:extLst>
              </p:cNvPr>
              <p:cNvSpPr/>
              <p:nvPr/>
            </p:nvSpPr>
            <p:spPr>
              <a:xfrm>
                <a:off x="4893564" y="7284719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3"/>
                    </a:moveTo>
                    <a:lnTo>
                      <a:pt x="358139" y="230123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3"/>
                    </a:lnTo>
                    <a:close/>
                  </a:path>
                </a:pathLst>
              </a:custGeom>
              <a:ln w="12192">
                <a:solidFill>
                  <a:srgbClr val="007EA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8" name="object 134">
              <a:extLst>
                <a:ext uri="{FF2B5EF4-FFF2-40B4-BE49-F238E27FC236}">
                  <a16:creationId xmlns:a16="http://schemas.microsoft.com/office/drawing/2014/main" id="{740C57B2-04BB-9727-1485-F990FF0D27A9}"/>
                </a:ext>
              </a:extLst>
            </p:cNvPr>
            <p:cNvSpPr txBox="1"/>
            <p:nvPr/>
          </p:nvSpPr>
          <p:spPr>
            <a:xfrm>
              <a:off x="8801973" y="5763042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129" name="object 135">
              <a:extLst>
                <a:ext uri="{FF2B5EF4-FFF2-40B4-BE49-F238E27FC236}">
                  <a16:creationId xmlns:a16="http://schemas.microsoft.com/office/drawing/2014/main" id="{AA17C2B1-4349-8889-DCA8-7658245F96C7}"/>
                </a:ext>
              </a:extLst>
            </p:cNvPr>
            <p:cNvGrpSpPr/>
            <p:nvPr/>
          </p:nvGrpSpPr>
          <p:grpSpPr>
            <a:xfrm>
              <a:off x="9139921" y="5697764"/>
              <a:ext cx="370840" cy="243204"/>
              <a:chOff x="5277358" y="7278369"/>
              <a:chExt cx="370840" cy="243204"/>
            </a:xfrm>
          </p:grpSpPr>
          <p:sp>
            <p:nvSpPr>
              <p:cNvPr id="130" name="object 136">
                <a:extLst>
                  <a:ext uri="{FF2B5EF4-FFF2-40B4-BE49-F238E27FC236}">
                    <a16:creationId xmlns:a16="http://schemas.microsoft.com/office/drawing/2014/main" id="{4937B601-8109-4FBD-D50A-5055B33D7287}"/>
                  </a:ext>
                </a:extLst>
              </p:cNvPr>
              <p:cNvSpPr/>
              <p:nvPr/>
            </p:nvSpPr>
            <p:spPr>
              <a:xfrm>
                <a:off x="5283708" y="7284719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3"/>
                    </a:lnTo>
                    <a:lnTo>
                      <a:pt x="358139" y="230123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00AD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1" name="object 137">
                <a:extLst>
                  <a:ext uri="{FF2B5EF4-FFF2-40B4-BE49-F238E27FC236}">
                    <a16:creationId xmlns:a16="http://schemas.microsoft.com/office/drawing/2014/main" id="{B397B98C-EB3D-44B5-3B7B-625F81BFBB0E}"/>
                  </a:ext>
                </a:extLst>
              </p:cNvPr>
              <p:cNvSpPr/>
              <p:nvPr/>
            </p:nvSpPr>
            <p:spPr>
              <a:xfrm>
                <a:off x="5283708" y="7284719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3"/>
                    </a:moveTo>
                    <a:lnTo>
                      <a:pt x="358139" y="230123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3"/>
                    </a:lnTo>
                    <a:close/>
                  </a:path>
                </a:pathLst>
              </a:custGeom>
              <a:ln w="12192">
                <a:solidFill>
                  <a:srgbClr val="007EA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2" name="object 138">
              <a:extLst>
                <a:ext uri="{FF2B5EF4-FFF2-40B4-BE49-F238E27FC236}">
                  <a16:creationId xmlns:a16="http://schemas.microsoft.com/office/drawing/2014/main" id="{1E74A6E2-AB4C-969D-4087-5B92A1EF4A77}"/>
                </a:ext>
              </a:extLst>
            </p:cNvPr>
            <p:cNvSpPr txBox="1"/>
            <p:nvPr/>
          </p:nvSpPr>
          <p:spPr>
            <a:xfrm>
              <a:off x="9192117" y="5763042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133" name="object 139">
              <a:extLst>
                <a:ext uri="{FF2B5EF4-FFF2-40B4-BE49-F238E27FC236}">
                  <a16:creationId xmlns:a16="http://schemas.microsoft.com/office/drawing/2014/main" id="{2517BF68-7E82-A40E-811E-0F07F711C3E8}"/>
                </a:ext>
              </a:extLst>
            </p:cNvPr>
            <p:cNvGrpSpPr/>
            <p:nvPr/>
          </p:nvGrpSpPr>
          <p:grpSpPr>
            <a:xfrm>
              <a:off x="9528541" y="5697764"/>
              <a:ext cx="370840" cy="243204"/>
              <a:chOff x="5665978" y="7278369"/>
              <a:chExt cx="370840" cy="243204"/>
            </a:xfrm>
          </p:grpSpPr>
          <p:sp>
            <p:nvSpPr>
              <p:cNvPr id="134" name="object 140">
                <a:extLst>
                  <a:ext uri="{FF2B5EF4-FFF2-40B4-BE49-F238E27FC236}">
                    <a16:creationId xmlns:a16="http://schemas.microsoft.com/office/drawing/2014/main" id="{F8A33D43-589F-34AE-0B3B-08E3547A368D}"/>
                  </a:ext>
                </a:extLst>
              </p:cNvPr>
              <p:cNvSpPr/>
              <p:nvPr/>
            </p:nvSpPr>
            <p:spPr>
              <a:xfrm>
                <a:off x="5672328" y="7284719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3"/>
                    </a:lnTo>
                    <a:lnTo>
                      <a:pt x="358139" y="230123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00AD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5" name="object 141">
                <a:extLst>
                  <a:ext uri="{FF2B5EF4-FFF2-40B4-BE49-F238E27FC236}">
                    <a16:creationId xmlns:a16="http://schemas.microsoft.com/office/drawing/2014/main" id="{0B378759-BF4A-9279-B3BB-BB383A973EB0}"/>
                  </a:ext>
                </a:extLst>
              </p:cNvPr>
              <p:cNvSpPr/>
              <p:nvPr/>
            </p:nvSpPr>
            <p:spPr>
              <a:xfrm>
                <a:off x="5672328" y="7284719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3"/>
                    </a:moveTo>
                    <a:lnTo>
                      <a:pt x="358139" y="230123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3"/>
                    </a:lnTo>
                    <a:close/>
                  </a:path>
                </a:pathLst>
              </a:custGeom>
              <a:ln w="12192">
                <a:solidFill>
                  <a:srgbClr val="007EA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6" name="object 142">
              <a:extLst>
                <a:ext uri="{FF2B5EF4-FFF2-40B4-BE49-F238E27FC236}">
                  <a16:creationId xmlns:a16="http://schemas.microsoft.com/office/drawing/2014/main" id="{ADA3AB67-5DC9-EA2D-0AC8-144CCE113CAB}"/>
                </a:ext>
              </a:extLst>
            </p:cNvPr>
            <p:cNvSpPr txBox="1"/>
            <p:nvPr/>
          </p:nvSpPr>
          <p:spPr>
            <a:xfrm>
              <a:off x="9581880" y="5763042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137" name="object 143">
              <a:extLst>
                <a:ext uri="{FF2B5EF4-FFF2-40B4-BE49-F238E27FC236}">
                  <a16:creationId xmlns:a16="http://schemas.microsoft.com/office/drawing/2014/main" id="{73EFC9D9-D45D-667F-EE9C-DF938C92968D}"/>
                </a:ext>
              </a:extLst>
            </p:cNvPr>
            <p:cNvGrpSpPr/>
            <p:nvPr/>
          </p:nvGrpSpPr>
          <p:grpSpPr>
            <a:xfrm>
              <a:off x="8749777" y="5967513"/>
              <a:ext cx="370840" cy="243204"/>
              <a:chOff x="4887214" y="7548118"/>
              <a:chExt cx="370840" cy="243204"/>
            </a:xfrm>
          </p:grpSpPr>
          <p:sp>
            <p:nvSpPr>
              <p:cNvPr id="138" name="object 144">
                <a:extLst>
                  <a:ext uri="{FF2B5EF4-FFF2-40B4-BE49-F238E27FC236}">
                    <a16:creationId xmlns:a16="http://schemas.microsoft.com/office/drawing/2014/main" id="{7B44F0DB-4AD2-FAE6-79F8-100926B2C13F}"/>
                  </a:ext>
                </a:extLst>
              </p:cNvPr>
              <p:cNvSpPr/>
              <p:nvPr/>
            </p:nvSpPr>
            <p:spPr>
              <a:xfrm>
                <a:off x="4893564" y="7554468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3"/>
                    </a:lnTo>
                    <a:lnTo>
                      <a:pt x="358139" y="230123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F3D44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9" name="object 145">
                <a:extLst>
                  <a:ext uri="{FF2B5EF4-FFF2-40B4-BE49-F238E27FC236}">
                    <a16:creationId xmlns:a16="http://schemas.microsoft.com/office/drawing/2014/main" id="{EB651C8B-FD14-C1E4-6236-2F8B1AA7B400}"/>
                  </a:ext>
                </a:extLst>
              </p:cNvPr>
              <p:cNvSpPr/>
              <p:nvPr/>
            </p:nvSpPr>
            <p:spPr>
              <a:xfrm>
                <a:off x="4893564" y="7554468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3"/>
                    </a:moveTo>
                    <a:lnTo>
                      <a:pt x="358139" y="230123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3"/>
                    </a:lnTo>
                    <a:close/>
                  </a:path>
                </a:pathLst>
              </a:custGeom>
              <a:ln w="12192">
                <a:solidFill>
                  <a:srgbClr val="B39C3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0" name="object 146">
              <a:extLst>
                <a:ext uri="{FF2B5EF4-FFF2-40B4-BE49-F238E27FC236}">
                  <a16:creationId xmlns:a16="http://schemas.microsoft.com/office/drawing/2014/main" id="{70F18F70-E6F6-574F-9B96-36CC344C4990}"/>
                </a:ext>
              </a:extLst>
            </p:cNvPr>
            <p:cNvSpPr txBox="1"/>
            <p:nvPr/>
          </p:nvSpPr>
          <p:spPr>
            <a:xfrm>
              <a:off x="8801973" y="6032790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141" name="object 147">
              <a:extLst>
                <a:ext uri="{FF2B5EF4-FFF2-40B4-BE49-F238E27FC236}">
                  <a16:creationId xmlns:a16="http://schemas.microsoft.com/office/drawing/2014/main" id="{43A20FD1-FB3B-B31E-CCD1-B5FA070CB4D2}"/>
                </a:ext>
              </a:extLst>
            </p:cNvPr>
            <p:cNvGrpSpPr/>
            <p:nvPr/>
          </p:nvGrpSpPr>
          <p:grpSpPr>
            <a:xfrm>
              <a:off x="9139921" y="5967513"/>
              <a:ext cx="370840" cy="243204"/>
              <a:chOff x="5277358" y="7548118"/>
              <a:chExt cx="370840" cy="243204"/>
            </a:xfrm>
          </p:grpSpPr>
          <p:sp>
            <p:nvSpPr>
              <p:cNvPr id="142" name="object 148">
                <a:extLst>
                  <a:ext uri="{FF2B5EF4-FFF2-40B4-BE49-F238E27FC236}">
                    <a16:creationId xmlns:a16="http://schemas.microsoft.com/office/drawing/2014/main" id="{24872BE7-54E8-5798-4DC2-EAA977FA7DED}"/>
                  </a:ext>
                </a:extLst>
              </p:cNvPr>
              <p:cNvSpPr/>
              <p:nvPr/>
            </p:nvSpPr>
            <p:spPr>
              <a:xfrm>
                <a:off x="5283708" y="7554468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3"/>
                    </a:lnTo>
                    <a:lnTo>
                      <a:pt x="358139" y="230123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F3D44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3" name="object 149">
                <a:extLst>
                  <a:ext uri="{FF2B5EF4-FFF2-40B4-BE49-F238E27FC236}">
                    <a16:creationId xmlns:a16="http://schemas.microsoft.com/office/drawing/2014/main" id="{8E032819-8675-AE99-B4E0-8C92AA24C8A1}"/>
                  </a:ext>
                </a:extLst>
              </p:cNvPr>
              <p:cNvSpPr/>
              <p:nvPr/>
            </p:nvSpPr>
            <p:spPr>
              <a:xfrm>
                <a:off x="5283708" y="7554468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3"/>
                    </a:moveTo>
                    <a:lnTo>
                      <a:pt x="358139" y="230123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3"/>
                    </a:lnTo>
                    <a:close/>
                  </a:path>
                </a:pathLst>
              </a:custGeom>
              <a:ln w="12192">
                <a:solidFill>
                  <a:srgbClr val="B39C3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4" name="object 150">
              <a:extLst>
                <a:ext uri="{FF2B5EF4-FFF2-40B4-BE49-F238E27FC236}">
                  <a16:creationId xmlns:a16="http://schemas.microsoft.com/office/drawing/2014/main" id="{315BD0D1-0289-F874-E102-53F900917CE8}"/>
                </a:ext>
              </a:extLst>
            </p:cNvPr>
            <p:cNvSpPr txBox="1"/>
            <p:nvPr/>
          </p:nvSpPr>
          <p:spPr>
            <a:xfrm>
              <a:off x="9192117" y="6032790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550">
                <a:latin typeface="Arial"/>
                <a:cs typeface="Arial"/>
              </a:endParaRPr>
            </a:p>
          </p:txBody>
        </p:sp>
        <p:grpSp>
          <p:nvGrpSpPr>
            <p:cNvPr id="145" name="object 151">
              <a:extLst>
                <a:ext uri="{FF2B5EF4-FFF2-40B4-BE49-F238E27FC236}">
                  <a16:creationId xmlns:a16="http://schemas.microsoft.com/office/drawing/2014/main" id="{DC64CBA9-0495-DF8D-22F2-2D30837E81AA}"/>
                </a:ext>
              </a:extLst>
            </p:cNvPr>
            <p:cNvGrpSpPr/>
            <p:nvPr/>
          </p:nvGrpSpPr>
          <p:grpSpPr>
            <a:xfrm>
              <a:off x="9528541" y="5967513"/>
              <a:ext cx="370840" cy="243204"/>
              <a:chOff x="5665978" y="7548118"/>
              <a:chExt cx="370840" cy="243204"/>
            </a:xfrm>
          </p:grpSpPr>
          <p:sp>
            <p:nvSpPr>
              <p:cNvPr id="146" name="object 152">
                <a:extLst>
                  <a:ext uri="{FF2B5EF4-FFF2-40B4-BE49-F238E27FC236}">
                    <a16:creationId xmlns:a16="http://schemas.microsoft.com/office/drawing/2014/main" id="{37938EC2-A665-4B72-C779-85A60FE924E5}"/>
                  </a:ext>
                </a:extLst>
              </p:cNvPr>
              <p:cNvSpPr/>
              <p:nvPr/>
            </p:nvSpPr>
            <p:spPr>
              <a:xfrm>
                <a:off x="5672328" y="7554468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358139" y="0"/>
                    </a:moveTo>
                    <a:lnTo>
                      <a:pt x="0" y="0"/>
                    </a:lnTo>
                    <a:lnTo>
                      <a:pt x="0" y="230123"/>
                    </a:lnTo>
                    <a:lnTo>
                      <a:pt x="358139" y="230123"/>
                    </a:lnTo>
                    <a:lnTo>
                      <a:pt x="358139" y="0"/>
                    </a:lnTo>
                    <a:close/>
                  </a:path>
                </a:pathLst>
              </a:custGeom>
              <a:solidFill>
                <a:srgbClr val="F3D44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153">
                <a:extLst>
                  <a:ext uri="{FF2B5EF4-FFF2-40B4-BE49-F238E27FC236}">
                    <a16:creationId xmlns:a16="http://schemas.microsoft.com/office/drawing/2014/main" id="{669EFD71-590B-D955-4C33-660D353F3D5A}"/>
                  </a:ext>
                </a:extLst>
              </p:cNvPr>
              <p:cNvSpPr/>
              <p:nvPr/>
            </p:nvSpPr>
            <p:spPr>
              <a:xfrm>
                <a:off x="5672328" y="7554468"/>
                <a:ext cx="358140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230504">
                    <a:moveTo>
                      <a:pt x="0" y="230123"/>
                    </a:moveTo>
                    <a:lnTo>
                      <a:pt x="358139" y="230123"/>
                    </a:lnTo>
                    <a:lnTo>
                      <a:pt x="358139" y="0"/>
                    </a:lnTo>
                    <a:lnTo>
                      <a:pt x="0" y="0"/>
                    </a:lnTo>
                    <a:lnTo>
                      <a:pt x="0" y="230123"/>
                    </a:lnTo>
                    <a:close/>
                  </a:path>
                </a:pathLst>
              </a:custGeom>
              <a:ln w="12192">
                <a:solidFill>
                  <a:srgbClr val="B39C3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8" name="object 154">
              <a:extLst>
                <a:ext uri="{FF2B5EF4-FFF2-40B4-BE49-F238E27FC236}">
                  <a16:creationId xmlns:a16="http://schemas.microsoft.com/office/drawing/2014/main" id="{5B1837EA-6E4C-5C3F-7E88-5519018D6B34}"/>
                </a:ext>
              </a:extLst>
            </p:cNvPr>
            <p:cNvSpPr txBox="1"/>
            <p:nvPr/>
          </p:nvSpPr>
          <p:spPr>
            <a:xfrm>
              <a:off x="9581880" y="6032790"/>
              <a:ext cx="265430" cy="1098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Stage</a:t>
              </a:r>
              <a:r>
                <a:rPr sz="550" spc="-8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550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550">
                <a:latin typeface="Arial"/>
                <a:cs typeface="Arial"/>
              </a:endParaRPr>
            </a:p>
          </p:txBody>
        </p:sp>
        <p:sp>
          <p:nvSpPr>
            <p:cNvPr id="149" name="object 155">
              <a:extLst>
                <a:ext uri="{FF2B5EF4-FFF2-40B4-BE49-F238E27FC236}">
                  <a16:creationId xmlns:a16="http://schemas.microsoft.com/office/drawing/2014/main" id="{8269E565-656E-38B2-3AE0-1AF4AF076E8E}"/>
                </a:ext>
              </a:extLst>
            </p:cNvPr>
            <p:cNvSpPr/>
            <p:nvPr/>
          </p:nvSpPr>
          <p:spPr>
            <a:xfrm>
              <a:off x="8526765" y="6047014"/>
              <a:ext cx="1367790" cy="86995"/>
            </a:xfrm>
            <a:custGeom>
              <a:avLst/>
              <a:gdLst/>
              <a:ahLst/>
              <a:cxnLst/>
              <a:rect l="l" t="t" r="r" b="b"/>
              <a:pathLst>
                <a:path w="1367789" h="86995">
                  <a:moveTo>
                    <a:pt x="1280540" y="0"/>
                  </a:moveTo>
                  <a:lnTo>
                    <a:pt x="1280540" y="86867"/>
                  </a:lnTo>
                  <a:lnTo>
                    <a:pt x="1338622" y="57911"/>
                  </a:lnTo>
                  <a:lnTo>
                    <a:pt x="1295019" y="57911"/>
                  </a:lnTo>
                  <a:lnTo>
                    <a:pt x="1295019" y="28955"/>
                  </a:lnTo>
                  <a:lnTo>
                    <a:pt x="1338284" y="28955"/>
                  </a:lnTo>
                  <a:lnTo>
                    <a:pt x="1280540" y="0"/>
                  </a:lnTo>
                  <a:close/>
                </a:path>
                <a:path w="1367789" h="86995">
                  <a:moveTo>
                    <a:pt x="1280540" y="28955"/>
                  </a:moveTo>
                  <a:lnTo>
                    <a:pt x="0" y="28955"/>
                  </a:lnTo>
                  <a:lnTo>
                    <a:pt x="0" y="57911"/>
                  </a:lnTo>
                  <a:lnTo>
                    <a:pt x="1280540" y="57911"/>
                  </a:lnTo>
                  <a:lnTo>
                    <a:pt x="1280540" y="28955"/>
                  </a:lnTo>
                  <a:close/>
                </a:path>
                <a:path w="1367789" h="86995">
                  <a:moveTo>
                    <a:pt x="1338284" y="28955"/>
                  </a:moveTo>
                  <a:lnTo>
                    <a:pt x="1295019" y="28955"/>
                  </a:lnTo>
                  <a:lnTo>
                    <a:pt x="1295019" y="57911"/>
                  </a:lnTo>
                  <a:lnTo>
                    <a:pt x="1338622" y="57911"/>
                  </a:lnTo>
                  <a:lnTo>
                    <a:pt x="1367409" y="43560"/>
                  </a:lnTo>
                  <a:lnTo>
                    <a:pt x="1338284" y="28955"/>
                  </a:lnTo>
                  <a:close/>
                </a:path>
              </a:pathLst>
            </a:custGeom>
            <a:solidFill>
              <a:srgbClr val="292929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6">
              <a:extLst>
                <a:ext uri="{FF2B5EF4-FFF2-40B4-BE49-F238E27FC236}">
                  <a16:creationId xmlns:a16="http://schemas.microsoft.com/office/drawing/2014/main" id="{554128F7-441A-477C-8F2E-329568C52661}"/>
                </a:ext>
              </a:extLst>
            </p:cNvPr>
            <p:cNvSpPr txBox="1"/>
            <p:nvPr/>
          </p:nvSpPr>
          <p:spPr>
            <a:xfrm>
              <a:off x="8224378" y="6017221"/>
              <a:ext cx="292735" cy="205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5095" marR="5080" indent="-113030">
                <a:lnSpc>
                  <a:spcPct val="107300"/>
                </a:lnSpc>
                <a:spcBef>
                  <a:spcPts val="100"/>
                </a:spcBef>
              </a:pPr>
              <a:r>
                <a:rPr sz="550" spc="5" dirty="0">
                  <a:latin typeface="Calibri"/>
                  <a:cs typeface="Calibri"/>
                </a:rPr>
                <a:t>I</a:t>
              </a:r>
              <a:r>
                <a:rPr sz="550" spc="15" dirty="0">
                  <a:latin typeface="Calibri"/>
                  <a:cs typeface="Calibri"/>
                </a:rPr>
                <a:t>terat</a:t>
              </a:r>
              <a:r>
                <a:rPr sz="550" dirty="0">
                  <a:latin typeface="Calibri"/>
                  <a:cs typeface="Calibri"/>
                </a:rPr>
                <a:t>i</a:t>
              </a:r>
              <a:r>
                <a:rPr sz="550" spc="30" dirty="0">
                  <a:latin typeface="Calibri"/>
                  <a:cs typeface="Calibri"/>
                </a:rPr>
                <a:t>o</a:t>
              </a:r>
              <a:r>
                <a:rPr sz="550" spc="20" dirty="0">
                  <a:latin typeface="Calibri"/>
                  <a:cs typeface="Calibri"/>
                </a:rPr>
                <a:t>n  </a:t>
              </a:r>
              <a:r>
                <a:rPr sz="550" spc="45" dirty="0">
                  <a:latin typeface="Calibri"/>
                  <a:cs typeface="Calibri"/>
                </a:rPr>
                <a:t>9</a:t>
              </a:r>
              <a:endParaRPr sz="550">
                <a:latin typeface="Calibri"/>
                <a:cs typeface="Calibri"/>
              </a:endParaRPr>
            </a:p>
          </p:txBody>
        </p:sp>
        <p:sp>
          <p:nvSpPr>
            <p:cNvPr id="151" name="object 157">
              <a:extLst>
                <a:ext uri="{FF2B5EF4-FFF2-40B4-BE49-F238E27FC236}">
                  <a16:creationId xmlns:a16="http://schemas.microsoft.com/office/drawing/2014/main" id="{02D05F8D-AFEC-8077-3596-1400DC07E170}"/>
                </a:ext>
              </a:extLst>
            </p:cNvPr>
            <p:cNvSpPr/>
            <p:nvPr/>
          </p:nvSpPr>
          <p:spPr>
            <a:xfrm>
              <a:off x="8532860" y="5777521"/>
              <a:ext cx="1361440" cy="86995"/>
            </a:xfrm>
            <a:custGeom>
              <a:avLst/>
              <a:gdLst/>
              <a:ahLst/>
              <a:cxnLst/>
              <a:rect l="l" t="t" r="r" b="b"/>
              <a:pathLst>
                <a:path w="1361439" h="86995">
                  <a:moveTo>
                    <a:pt x="1332145" y="28829"/>
                  </a:moveTo>
                  <a:lnTo>
                    <a:pt x="1288541" y="28829"/>
                  </a:lnTo>
                  <a:lnTo>
                    <a:pt x="1288668" y="57785"/>
                  </a:lnTo>
                  <a:lnTo>
                    <a:pt x="1274148" y="57817"/>
                  </a:lnTo>
                  <a:lnTo>
                    <a:pt x="1274190" y="86868"/>
                  </a:lnTo>
                  <a:lnTo>
                    <a:pt x="1361059" y="43180"/>
                  </a:lnTo>
                  <a:lnTo>
                    <a:pt x="1332145" y="28829"/>
                  </a:lnTo>
                  <a:close/>
                </a:path>
                <a:path w="1361439" h="86995">
                  <a:moveTo>
                    <a:pt x="1274106" y="28861"/>
                  </a:moveTo>
                  <a:lnTo>
                    <a:pt x="0" y="31750"/>
                  </a:lnTo>
                  <a:lnTo>
                    <a:pt x="0" y="60706"/>
                  </a:lnTo>
                  <a:lnTo>
                    <a:pt x="1274148" y="57817"/>
                  </a:lnTo>
                  <a:lnTo>
                    <a:pt x="1274106" y="28861"/>
                  </a:lnTo>
                  <a:close/>
                </a:path>
                <a:path w="1361439" h="86995">
                  <a:moveTo>
                    <a:pt x="1288541" y="28829"/>
                  </a:moveTo>
                  <a:lnTo>
                    <a:pt x="1274106" y="28861"/>
                  </a:lnTo>
                  <a:lnTo>
                    <a:pt x="1274148" y="57817"/>
                  </a:lnTo>
                  <a:lnTo>
                    <a:pt x="1288668" y="57785"/>
                  </a:lnTo>
                  <a:lnTo>
                    <a:pt x="1288541" y="28829"/>
                  </a:lnTo>
                  <a:close/>
                </a:path>
                <a:path w="1361439" h="86995">
                  <a:moveTo>
                    <a:pt x="1274064" y="0"/>
                  </a:moveTo>
                  <a:lnTo>
                    <a:pt x="1274106" y="28861"/>
                  </a:lnTo>
                  <a:lnTo>
                    <a:pt x="1332145" y="28829"/>
                  </a:lnTo>
                  <a:lnTo>
                    <a:pt x="1274064" y="0"/>
                  </a:lnTo>
                  <a:close/>
                </a:path>
              </a:pathLst>
            </a:custGeom>
            <a:solidFill>
              <a:srgbClr val="292929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8">
              <a:extLst>
                <a:ext uri="{FF2B5EF4-FFF2-40B4-BE49-F238E27FC236}">
                  <a16:creationId xmlns:a16="http://schemas.microsoft.com/office/drawing/2014/main" id="{2DA9A8DE-332F-C075-364B-D17968CE857C}"/>
                </a:ext>
              </a:extLst>
            </p:cNvPr>
            <p:cNvSpPr txBox="1"/>
            <p:nvPr/>
          </p:nvSpPr>
          <p:spPr>
            <a:xfrm>
              <a:off x="8224378" y="5753569"/>
              <a:ext cx="292735" cy="205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5095" marR="5080" indent="-113030">
                <a:lnSpc>
                  <a:spcPct val="107300"/>
                </a:lnSpc>
                <a:spcBef>
                  <a:spcPts val="100"/>
                </a:spcBef>
              </a:pPr>
              <a:r>
                <a:rPr sz="550" spc="5" dirty="0">
                  <a:latin typeface="Calibri"/>
                  <a:cs typeface="Calibri"/>
                </a:rPr>
                <a:t>I</a:t>
              </a:r>
              <a:r>
                <a:rPr sz="550" spc="15" dirty="0">
                  <a:latin typeface="Calibri"/>
                  <a:cs typeface="Calibri"/>
                </a:rPr>
                <a:t>terat</a:t>
              </a:r>
              <a:r>
                <a:rPr sz="550" dirty="0">
                  <a:latin typeface="Calibri"/>
                  <a:cs typeface="Calibri"/>
                </a:rPr>
                <a:t>i</a:t>
              </a:r>
              <a:r>
                <a:rPr sz="550" spc="30" dirty="0">
                  <a:latin typeface="Calibri"/>
                  <a:cs typeface="Calibri"/>
                </a:rPr>
                <a:t>o</a:t>
              </a:r>
              <a:r>
                <a:rPr sz="550" spc="20" dirty="0">
                  <a:latin typeface="Calibri"/>
                  <a:cs typeface="Calibri"/>
                </a:rPr>
                <a:t>n  </a:t>
              </a:r>
              <a:r>
                <a:rPr sz="550" spc="45" dirty="0">
                  <a:latin typeface="Calibri"/>
                  <a:cs typeface="Calibri"/>
                </a:rPr>
                <a:t>8</a:t>
              </a:r>
              <a:endParaRPr sz="550">
                <a:latin typeface="Calibri"/>
                <a:cs typeface="Calibri"/>
              </a:endParaRPr>
            </a:p>
          </p:txBody>
        </p:sp>
        <p:sp>
          <p:nvSpPr>
            <p:cNvPr id="153" name="object 159">
              <a:extLst>
                <a:ext uri="{FF2B5EF4-FFF2-40B4-BE49-F238E27FC236}">
                  <a16:creationId xmlns:a16="http://schemas.microsoft.com/office/drawing/2014/main" id="{A5A4E6A9-C87E-249D-CFF4-ED84B391C561}"/>
                </a:ext>
              </a:extLst>
            </p:cNvPr>
            <p:cNvSpPr/>
            <p:nvPr/>
          </p:nvSpPr>
          <p:spPr>
            <a:xfrm>
              <a:off x="8532860" y="5506122"/>
              <a:ext cx="1361440" cy="86995"/>
            </a:xfrm>
            <a:custGeom>
              <a:avLst/>
              <a:gdLst/>
              <a:ahLst/>
              <a:cxnLst/>
              <a:rect l="l" t="t" r="r" b="b"/>
              <a:pathLst>
                <a:path w="1361439" h="86995">
                  <a:moveTo>
                    <a:pt x="1274148" y="58002"/>
                  </a:moveTo>
                  <a:lnTo>
                    <a:pt x="1274064" y="86868"/>
                  </a:lnTo>
                  <a:lnTo>
                    <a:pt x="1332145" y="58039"/>
                  </a:lnTo>
                  <a:lnTo>
                    <a:pt x="1288541" y="58039"/>
                  </a:lnTo>
                  <a:lnTo>
                    <a:pt x="1274148" y="58002"/>
                  </a:lnTo>
                  <a:close/>
                </a:path>
                <a:path w="1361439" h="86995">
                  <a:moveTo>
                    <a:pt x="1274233" y="29046"/>
                  </a:moveTo>
                  <a:lnTo>
                    <a:pt x="1274148" y="58002"/>
                  </a:lnTo>
                  <a:lnTo>
                    <a:pt x="1288541" y="58039"/>
                  </a:lnTo>
                  <a:lnTo>
                    <a:pt x="1288668" y="29083"/>
                  </a:lnTo>
                  <a:lnTo>
                    <a:pt x="1274233" y="29046"/>
                  </a:lnTo>
                  <a:close/>
                </a:path>
                <a:path w="1361439" h="86995">
                  <a:moveTo>
                    <a:pt x="1274317" y="0"/>
                  </a:moveTo>
                  <a:lnTo>
                    <a:pt x="1274233" y="29046"/>
                  </a:lnTo>
                  <a:lnTo>
                    <a:pt x="1288668" y="29083"/>
                  </a:lnTo>
                  <a:lnTo>
                    <a:pt x="1288541" y="58039"/>
                  </a:lnTo>
                  <a:lnTo>
                    <a:pt x="1332145" y="58039"/>
                  </a:lnTo>
                  <a:lnTo>
                    <a:pt x="1361059" y="43687"/>
                  </a:lnTo>
                  <a:lnTo>
                    <a:pt x="1274317" y="0"/>
                  </a:lnTo>
                  <a:close/>
                </a:path>
                <a:path w="1361439" h="86995">
                  <a:moveTo>
                    <a:pt x="0" y="25781"/>
                  </a:moveTo>
                  <a:lnTo>
                    <a:pt x="0" y="54737"/>
                  </a:lnTo>
                  <a:lnTo>
                    <a:pt x="1274148" y="58002"/>
                  </a:lnTo>
                  <a:lnTo>
                    <a:pt x="1274233" y="29046"/>
                  </a:lnTo>
                  <a:lnTo>
                    <a:pt x="0" y="25781"/>
                  </a:lnTo>
                  <a:close/>
                </a:path>
              </a:pathLst>
            </a:custGeom>
            <a:solidFill>
              <a:srgbClr val="292929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60">
              <a:extLst>
                <a:ext uri="{FF2B5EF4-FFF2-40B4-BE49-F238E27FC236}">
                  <a16:creationId xmlns:a16="http://schemas.microsoft.com/office/drawing/2014/main" id="{FDA8EF9B-A528-0A43-8C02-B3ED42670B7B}"/>
                </a:ext>
              </a:extLst>
            </p:cNvPr>
            <p:cNvSpPr txBox="1"/>
            <p:nvPr/>
          </p:nvSpPr>
          <p:spPr>
            <a:xfrm>
              <a:off x="8230728" y="5474041"/>
              <a:ext cx="292735" cy="205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5095" marR="5080" indent="-113030">
                <a:lnSpc>
                  <a:spcPct val="107300"/>
                </a:lnSpc>
                <a:spcBef>
                  <a:spcPts val="100"/>
                </a:spcBef>
              </a:pPr>
              <a:r>
                <a:rPr sz="550" spc="5" dirty="0">
                  <a:latin typeface="Calibri"/>
                  <a:cs typeface="Calibri"/>
                </a:rPr>
                <a:t>I</a:t>
              </a:r>
              <a:r>
                <a:rPr sz="550" spc="15" dirty="0">
                  <a:latin typeface="Calibri"/>
                  <a:cs typeface="Calibri"/>
                </a:rPr>
                <a:t>terat</a:t>
              </a:r>
              <a:r>
                <a:rPr sz="550" dirty="0">
                  <a:latin typeface="Calibri"/>
                  <a:cs typeface="Calibri"/>
                </a:rPr>
                <a:t>i</a:t>
              </a:r>
              <a:r>
                <a:rPr sz="550" spc="30" dirty="0">
                  <a:latin typeface="Calibri"/>
                  <a:cs typeface="Calibri"/>
                </a:rPr>
                <a:t>o</a:t>
              </a:r>
              <a:r>
                <a:rPr sz="550" spc="20" dirty="0">
                  <a:latin typeface="Calibri"/>
                  <a:cs typeface="Calibri"/>
                </a:rPr>
                <a:t>n  </a:t>
              </a:r>
              <a:r>
                <a:rPr sz="550" spc="45" dirty="0">
                  <a:latin typeface="Calibri"/>
                  <a:cs typeface="Calibri"/>
                </a:rPr>
                <a:t>7</a:t>
              </a:r>
              <a:endParaRPr sz="550">
                <a:latin typeface="Calibri"/>
                <a:cs typeface="Calibri"/>
              </a:endParaRPr>
            </a:p>
          </p:txBody>
        </p:sp>
      </p:grpSp>
      <p:sp>
        <p:nvSpPr>
          <p:cNvPr id="155" name="object 161">
            <a:extLst>
              <a:ext uri="{FF2B5EF4-FFF2-40B4-BE49-F238E27FC236}">
                <a16:creationId xmlns:a16="http://schemas.microsoft.com/office/drawing/2014/main" id="{59C6AAD2-A861-1E29-F275-974A292ED680}"/>
              </a:ext>
            </a:extLst>
          </p:cNvPr>
          <p:cNvSpPr txBox="1"/>
          <p:nvPr/>
        </p:nvSpPr>
        <p:spPr>
          <a:xfrm>
            <a:off x="3961273" y="5320065"/>
            <a:ext cx="3091529" cy="1118255"/>
          </a:xfrm>
          <a:prstGeom prst="rect">
            <a:avLst/>
          </a:prstGeom>
          <a:solidFill>
            <a:srgbClr val="D0D5D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0"/>
              </a:lnSpc>
            </a:pPr>
            <a:r>
              <a:rPr sz="1200" spc="15" dirty="0">
                <a:solidFill>
                  <a:srgbClr val="003B70"/>
                </a:solidFill>
                <a:latin typeface="Consolas"/>
                <a:cs typeface="Consolas"/>
              </a:rPr>
              <a:t>handle.single_task&lt;&gt;([=]()</a:t>
            </a:r>
            <a:r>
              <a:rPr sz="1200" spc="-20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1200" spc="15" dirty="0">
                <a:solidFill>
                  <a:srgbClr val="003B70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130810">
              <a:lnSpc>
                <a:spcPct val="100000"/>
              </a:lnSpc>
              <a:spcBef>
                <a:spcPts val="45"/>
              </a:spcBef>
            </a:pPr>
            <a:r>
              <a:rPr sz="1200" spc="20" dirty="0">
                <a:solidFill>
                  <a:srgbClr val="003B70"/>
                </a:solidFill>
                <a:latin typeface="Consolas"/>
                <a:cs typeface="Consolas"/>
              </a:rPr>
              <a:t>… </a:t>
            </a:r>
            <a:r>
              <a:rPr sz="1200" spc="15" dirty="0">
                <a:solidFill>
                  <a:srgbClr val="003B70"/>
                </a:solidFill>
                <a:latin typeface="Consolas"/>
                <a:cs typeface="Consolas"/>
              </a:rPr>
              <a:t>//accessor</a:t>
            </a:r>
            <a:r>
              <a:rPr sz="1200" spc="-10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1200" spc="15" dirty="0">
                <a:solidFill>
                  <a:srgbClr val="003B70"/>
                </a:solidFill>
                <a:latin typeface="Consolas"/>
                <a:cs typeface="Consolas"/>
              </a:rPr>
              <a:t>setup</a:t>
            </a:r>
            <a:endParaRPr sz="1200" dirty="0">
              <a:latin typeface="Consolas"/>
              <a:cs typeface="Consolas"/>
            </a:endParaRPr>
          </a:p>
          <a:p>
            <a:pPr marL="130810">
              <a:lnSpc>
                <a:spcPct val="100000"/>
              </a:lnSpc>
              <a:spcBef>
                <a:spcPts val="40"/>
              </a:spcBef>
            </a:pPr>
            <a:r>
              <a:rPr sz="1200" spc="15" dirty="0">
                <a:solidFill>
                  <a:srgbClr val="003B70"/>
                </a:solidFill>
                <a:latin typeface="Consolas"/>
                <a:cs typeface="Consolas"/>
              </a:rPr>
              <a:t>#pragma unroll</a:t>
            </a:r>
            <a:r>
              <a:rPr sz="1200" spc="10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1200" spc="15" dirty="0">
                <a:solidFill>
                  <a:srgbClr val="003B70"/>
                </a:solidFill>
                <a:latin typeface="Consolas"/>
                <a:cs typeface="Consolas"/>
              </a:rPr>
              <a:t>3</a:t>
            </a:r>
            <a:endParaRPr sz="1200" dirty="0">
              <a:latin typeface="Consolas"/>
              <a:cs typeface="Consolas"/>
            </a:endParaRPr>
          </a:p>
          <a:p>
            <a:pPr marL="262255" marR="74930" indent="-131445">
              <a:lnSpc>
                <a:spcPts val="1130"/>
              </a:lnSpc>
              <a:spcBef>
                <a:spcPts val="30"/>
              </a:spcBef>
            </a:pPr>
            <a:r>
              <a:rPr sz="1200" spc="15" dirty="0">
                <a:solidFill>
                  <a:srgbClr val="003B70"/>
                </a:solidFill>
                <a:latin typeface="Consolas"/>
                <a:cs typeface="Consolas"/>
              </a:rPr>
              <a:t>for (int i=1; i&lt;9; </a:t>
            </a:r>
            <a:r>
              <a:rPr sz="1200" spc="10" dirty="0">
                <a:solidFill>
                  <a:srgbClr val="003B70"/>
                </a:solidFill>
                <a:latin typeface="Consolas"/>
                <a:cs typeface="Consolas"/>
              </a:rPr>
              <a:t>i++)</a:t>
            </a:r>
            <a:r>
              <a:rPr sz="1200" spc="-30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1200" spc="15" dirty="0">
                <a:solidFill>
                  <a:srgbClr val="003B70"/>
                </a:solidFill>
                <a:latin typeface="Consolas"/>
                <a:cs typeface="Consolas"/>
              </a:rPr>
              <a:t>{  c[i] += a[i] +</a:t>
            </a:r>
            <a:r>
              <a:rPr sz="1200" spc="-25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1200" spc="10" dirty="0">
                <a:solidFill>
                  <a:srgbClr val="003B70"/>
                </a:solidFill>
                <a:latin typeface="Consolas"/>
                <a:cs typeface="Consolas"/>
              </a:rPr>
              <a:t>b[i];</a:t>
            </a:r>
            <a:endParaRPr sz="1200" dirty="0">
              <a:latin typeface="Consolas"/>
              <a:cs typeface="Consolas"/>
            </a:endParaRPr>
          </a:p>
          <a:p>
            <a:pPr marL="130810">
              <a:lnSpc>
                <a:spcPts val="1070"/>
              </a:lnSpc>
            </a:pPr>
            <a:r>
              <a:rPr sz="1200" spc="15" dirty="0">
                <a:solidFill>
                  <a:srgbClr val="003B70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200" spc="15" dirty="0">
                <a:solidFill>
                  <a:srgbClr val="003B70"/>
                </a:solidFill>
                <a:latin typeface="Consolas"/>
                <a:cs typeface="Consolas"/>
              </a:rPr>
              <a:t>});</a:t>
            </a:r>
            <a:endParaRPr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36660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Fmax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object 4">
            <a:extLst>
              <a:ext uri="{FF2B5EF4-FFF2-40B4-BE49-F238E27FC236}">
                <a16:creationId xmlns:a16="http://schemas.microsoft.com/office/drawing/2014/main" id="{C438A719-B8E3-3AF5-3165-927ADDB82ADA}"/>
              </a:ext>
            </a:extLst>
          </p:cNvPr>
          <p:cNvSpPr txBox="1"/>
          <p:nvPr/>
        </p:nvSpPr>
        <p:spPr>
          <a:xfrm>
            <a:off x="1000431" y="1169407"/>
            <a:ext cx="9069692" cy="2259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clock frequency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the FPGA </a:t>
            </a:r>
            <a:r>
              <a:rPr spc="-10" dirty="0">
                <a:solidFill>
                  <a:srgbClr val="003B70"/>
                </a:solidFill>
                <a:latin typeface="Arial"/>
                <a:cs typeface="Arial"/>
              </a:rPr>
              <a:t>will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be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clocked at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depends on what hardware  your kernel compiles into</a:t>
            </a: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More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complicated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hardware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cannot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run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as</a:t>
            </a:r>
            <a:r>
              <a:rPr spc="-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fast</a:t>
            </a: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whole kernel </a:t>
            </a:r>
            <a:r>
              <a:rPr spc="-10" dirty="0">
                <a:solidFill>
                  <a:srgbClr val="003B70"/>
                </a:solidFill>
                <a:latin typeface="Arial"/>
                <a:cs typeface="Arial"/>
              </a:rPr>
              <a:t>will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have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one</a:t>
            </a:r>
            <a:r>
              <a:rPr spc="1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clock</a:t>
            </a: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The compiler’s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heuristic is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sacrifice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clock frequency to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get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a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higher</a:t>
            </a:r>
            <a:r>
              <a:rPr spc="-6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II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Arial"/>
              <a:cs typeface="Arial"/>
            </a:endParaRPr>
          </a:p>
          <a:p>
            <a:pPr marL="1475740" marR="167005" indent="-1105535">
              <a:lnSpc>
                <a:spcPct val="100000"/>
              </a:lnSpc>
            </a:pP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A slow operation can slow </a:t>
            </a:r>
            <a:r>
              <a:rPr spc="-10" dirty="0">
                <a:solidFill>
                  <a:srgbClr val="0070C5"/>
                </a:solidFill>
                <a:latin typeface="Arial"/>
                <a:cs typeface="Arial"/>
              </a:rPr>
              <a:t>down your </a:t>
            </a: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entire kernel by  lowering the clock</a:t>
            </a:r>
            <a:r>
              <a:rPr spc="-1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frequency</a:t>
            </a:r>
            <a:endParaRPr dirty="0">
              <a:latin typeface="Arial"/>
              <a:cs typeface="Arial"/>
            </a:endParaRPr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6EB5755D-2DD8-92B8-F9F2-2484486B3B1E}"/>
              </a:ext>
            </a:extLst>
          </p:cNvPr>
          <p:cNvSpPr txBox="1"/>
          <p:nvPr/>
        </p:nvSpPr>
        <p:spPr>
          <a:xfrm>
            <a:off x="1445908" y="3961290"/>
            <a:ext cx="391858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5" dirty="0">
                <a:solidFill>
                  <a:srgbClr val="003B70"/>
                </a:solidFill>
                <a:latin typeface="Arial"/>
                <a:cs typeface="Arial"/>
              </a:rPr>
              <a:t>How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Can </a:t>
            </a:r>
            <a:r>
              <a:rPr sz="1850" spc="-45" dirty="0">
                <a:solidFill>
                  <a:srgbClr val="003B70"/>
                </a:solidFill>
                <a:latin typeface="Arial"/>
                <a:cs typeface="Arial"/>
              </a:rPr>
              <a:t>You Tell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This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Is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a</a:t>
            </a:r>
            <a:r>
              <a:rPr sz="1850" spc="-17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Problem?</a:t>
            </a:r>
            <a:endParaRPr sz="1850" dirty="0">
              <a:latin typeface="Arial"/>
              <a:cs typeface="Arial"/>
            </a:endParaRPr>
          </a:p>
        </p:txBody>
      </p:sp>
      <p:pic>
        <p:nvPicPr>
          <p:cNvPr id="158" name="object 11">
            <a:extLst>
              <a:ext uri="{FF2B5EF4-FFF2-40B4-BE49-F238E27FC236}">
                <a16:creationId xmlns:a16="http://schemas.microsoft.com/office/drawing/2014/main" id="{FB208B0D-9A56-B351-8281-E10F8760D2F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9544" y="3717721"/>
            <a:ext cx="4812363" cy="2531872"/>
          </a:xfrm>
          <a:prstGeom prst="rect">
            <a:avLst/>
          </a:prstGeom>
        </p:spPr>
      </p:pic>
      <p:sp>
        <p:nvSpPr>
          <p:cNvPr id="159" name="object 12">
            <a:extLst>
              <a:ext uri="{FF2B5EF4-FFF2-40B4-BE49-F238E27FC236}">
                <a16:creationId xmlns:a16="http://schemas.microsoft.com/office/drawing/2014/main" id="{2DC99406-9D1C-D703-FDCA-C310E696BAA2}"/>
              </a:ext>
            </a:extLst>
          </p:cNvPr>
          <p:cNvSpPr/>
          <p:nvPr/>
        </p:nvSpPr>
        <p:spPr>
          <a:xfrm>
            <a:off x="2646717" y="5139685"/>
            <a:ext cx="2103120" cy="1435735"/>
          </a:xfrm>
          <a:custGeom>
            <a:avLst/>
            <a:gdLst/>
            <a:ahLst/>
            <a:cxnLst/>
            <a:rect l="l" t="t" r="r" b="b"/>
            <a:pathLst>
              <a:path w="2103120" h="1435734">
                <a:moveTo>
                  <a:pt x="2103120" y="0"/>
                </a:moveTo>
                <a:lnTo>
                  <a:pt x="0" y="0"/>
                </a:lnTo>
                <a:lnTo>
                  <a:pt x="0" y="1435608"/>
                </a:lnTo>
                <a:lnTo>
                  <a:pt x="2103120" y="1435608"/>
                </a:lnTo>
                <a:lnTo>
                  <a:pt x="2103120" y="0"/>
                </a:lnTo>
                <a:close/>
              </a:path>
            </a:pathLst>
          </a:custGeom>
          <a:solidFill>
            <a:srgbClr val="DF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3">
            <a:extLst>
              <a:ext uri="{FF2B5EF4-FFF2-40B4-BE49-F238E27FC236}">
                <a16:creationId xmlns:a16="http://schemas.microsoft.com/office/drawing/2014/main" id="{BC6F1EA3-277A-864F-2F7E-652783FB8B6D}"/>
              </a:ext>
            </a:extLst>
          </p:cNvPr>
          <p:cNvSpPr txBox="1"/>
          <p:nvPr/>
        </p:nvSpPr>
        <p:spPr>
          <a:xfrm>
            <a:off x="2646717" y="4378287"/>
            <a:ext cx="233235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Fmax II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report tells you the  target frequency </a:t>
            </a:r>
            <a:r>
              <a:rPr sz="1200" spc="5" dirty="0">
                <a:solidFill>
                  <a:srgbClr val="0070C5"/>
                </a:solidFill>
                <a:latin typeface="Arial"/>
                <a:cs typeface="Arial"/>
              </a:rPr>
              <a:t>for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each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loop</a:t>
            </a:r>
            <a:r>
              <a:rPr sz="1200" spc="-6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in  your code.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 marL="143510" marR="227965" indent="-131445">
              <a:lnSpc>
                <a:spcPct val="104400"/>
              </a:lnSpc>
              <a:spcBef>
                <a:spcPts val="960"/>
              </a:spcBef>
            </a:pPr>
            <a:r>
              <a:rPr sz="900" spc="15" dirty="0">
                <a:latin typeface="Consolas"/>
                <a:cs typeface="Consolas"/>
              </a:rPr>
              <a:t>cgh.single_task&lt;example&gt;([=]() {  int res =</a:t>
            </a:r>
            <a:r>
              <a:rPr sz="900" dirty="0">
                <a:latin typeface="Consolas"/>
                <a:cs typeface="Consolas"/>
              </a:rPr>
              <a:t> </a:t>
            </a:r>
            <a:r>
              <a:rPr sz="900" spc="15" dirty="0">
                <a:latin typeface="Consolas"/>
                <a:cs typeface="Consolas"/>
              </a:rPr>
              <a:t>N;</a:t>
            </a:r>
            <a:endParaRPr sz="900" dirty="0">
              <a:latin typeface="Consolas"/>
              <a:cs typeface="Consolas"/>
            </a:endParaRPr>
          </a:p>
          <a:p>
            <a:pPr marL="143510">
              <a:lnSpc>
                <a:spcPct val="100000"/>
              </a:lnSpc>
              <a:spcBef>
                <a:spcPts val="35"/>
              </a:spcBef>
            </a:pPr>
            <a:r>
              <a:rPr sz="900" spc="15" dirty="0">
                <a:latin typeface="Consolas"/>
                <a:cs typeface="Consolas"/>
              </a:rPr>
              <a:t>#pragma unroll 8</a:t>
            </a:r>
            <a:endParaRPr sz="900" dirty="0">
              <a:latin typeface="Consolas"/>
              <a:cs typeface="Consolas"/>
            </a:endParaRPr>
          </a:p>
          <a:p>
            <a:pPr marL="274320" marR="292735" indent="-131445">
              <a:lnSpc>
                <a:spcPts val="1130"/>
              </a:lnSpc>
              <a:spcBef>
                <a:spcPts val="30"/>
              </a:spcBef>
            </a:pPr>
            <a:r>
              <a:rPr sz="900" spc="15" dirty="0">
                <a:latin typeface="Consolas"/>
                <a:cs typeface="Consolas"/>
              </a:rPr>
              <a:t>for (int i = 0; i &lt; </a:t>
            </a:r>
            <a:r>
              <a:rPr sz="900" spc="10" dirty="0">
                <a:latin typeface="Consolas"/>
                <a:cs typeface="Consolas"/>
              </a:rPr>
              <a:t>N; </a:t>
            </a:r>
            <a:r>
              <a:rPr sz="900" spc="15" dirty="0">
                <a:latin typeface="Consolas"/>
                <a:cs typeface="Consolas"/>
              </a:rPr>
              <a:t>i++) {  </a:t>
            </a:r>
            <a:r>
              <a:rPr sz="900" spc="10" dirty="0">
                <a:latin typeface="Consolas"/>
                <a:cs typeface="Consolas"/>
              </a:rPr>
              <a:t>res </a:t>
            </a:r>
            <a:r>
              <a:rPr sz="900" spc="15" dirty="0">
                <a:latin typeface="Consolas"/>
                <a:cs typeface="Consolas"/>
              </a:rPr>
              <a:t>+=</a:t>
            </a:r>
            <a:r>
              <a:rPr sz="900" spc="10" dirty="0">
                <a:latin typeface="Consolas"/>
                <a:cs typeface="Consolas"/>
              </a:rPr>
              <a:t> 1;</a:t>
            </a:r>
            <a:endParaRPr sz="900" dirty="0">
              <a:latin typeface="Consolas"/>
              <a:cs typeface="Consolas"/>
            </a:endParaRPr>
          </a:p>
          <a:p>
            <a:pPr marL="274320">
              <a:lnSpc>
                <a:spcPts val="1070"/>
              </a:lnSpc>
            </a:pPr>
            <a:r>
              <a:rPr sz="900" spc="10" dirty="0">
                <a:latin typeface="Consolas"/>
                <a:cs typeface="Consolas"/>
              </a:rPr>
              <a:t>res </a:t>
            </a:r>
            <a:r>
              <a:rPr sz="900" spc="15" dirty="0">
                <a:latin typeface="Consolas"/>
                <a:cs typeface="Consolas"/>
              </a:rPr>
              <a:t>^=</a:t>
            </a:r>
            <a:r>
              <a:rPr sz="900" spc="-55" dirty="0">
                <a:latin typeface="Consolas"/>
                <a:cs typeface="Consolas"/>
              </a:rPr>
              <a:t> </a:t>
            </a:r>
            <a:r>
              <a:rPr sz="900" spc="10" dirty="0">
                <a:latin typeface="Consolas"/>
                <a:cs typeface="Consolas"/>
              </a:rPr>
              <a:t>i;</a:t>
            </a:r>
            <a:endParaRPr sz="900" dirty="0">
              <a:latin typeface="Consolas"/>
              <a:cs typeface="Consolas"/>
            </a:endParaRPr>
          </a:p>
          <a:p>
            <a:pPr marL="143510">
              <a:lnSpc>
                <a:spcPct val="100000"/>
              </a:lnSpc>
              <a:spcBef>
                <a:spcPts val="40"/>
              </a:spcBef>
            </a:pPr>
            <a:r>
              <a:rPr sz="900" spc="15" dirty="0">
                <a:latin typeface="Consolas"/>
                <a:cs typeface="Consolas"/>
              </a:rPr>
              <a:t>}</a:t>
            </a:r>
            <a:endParaRPr sz="900" dirty="0">
              <a:latin typeface="Consolas"/>
              <a:cs typeface="Consolas"/>
            </a:endParaRPr>
          </a:p>
          <a:p>
            <a:pPr marL="143510">
              <a:lnSpc>
                <a:spcPct val="100000"/>
              </a:lnSpc>
              <a:spcBef>
                <a:spcPts val="45"/>
              </a:spcBef>
            </a:pPr>
            <a:r>
              <a:rPr sz="900" spc="15" dirty="0">
                <a:latin typeface="Consolas"/>
                <a:cs typeface="Consolas"/>
              </a:rPr>
              <a:t>acc_data[0] =</a:t>
            </a:r>
            <a:r>
              <a:rPr sz="900" spc="5" dirty="0">
                <a:latin typeface="Consolas"/>
                <a:cs typeface="Consolas"/>
              </a:rPr>
              <a:t> </a:t>
            </a:r>
            <a:r>
              <a:rPr sz="900" spc="15" dirty="0">
                <a:latin typeface="Consolas"/>
                <a:cs typeface="Consolas"/>
              </a:rPr>
              <a:t>res;</a:t>
            </a:r>
            <a:endParaRPr sz="9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20" dirty="0">
                <a:latin typeface="Consolas"/>
                <a:cs typeface="Consolas"/>
              </a:rPr>
              <a:t>});</a:t>
            </a:r>
            <a:endParaRPr sz="900" dirty="0">
              <a:latin typeface="Consolas"/>
              <a:cs typeface="Consolas"/>
            </a:endParaRPr>
          </a:p>
        </p:txBody>
      </p:sp>
      <p:grpSp>
        <p:nvGrpSpPr>
          <p:cNvPr id="161" name="object 14">
            <a:extLst>
              <a:ext uri="{FF2B5EF4-FFF2-40B4-BE49-F238E27FC236}">
                <a16:creationId xmlns:a16="http://schemas.microsoft.com/office/drawing/2014/main" id="{BB37AABD-010B-E076-685B-BC42F3491125}"/>
              </a:ext>
            </a:extLst>
          </p:cNvPr>
          <p:cNvGrpSpPr/>
          <p:nvPr/>
        </p:nvGrpSpPr>
        <p:grpSpPr>
          <a:xfrm>
            <a:off x="2768688" y="5961747"/>
            <a:ext cx="5244715" cy="575691"/>
            <a:chOff x="783336" y="7195057"/>
            <a:chExt cx="3573145" cy="693420"/>
          </a:xfrm>
        </p:grpSpPr>
        <p:sp>
          <p:nvSpPr>
            <p:cNvPr id="162" name="object 15">
              <a:extLst>
                <a:ext uri="{FF2B5EF4-FFF2-40B4-BE49-F238E27FC236}">
                  <a16:creationId xmlns:a16="http://schemas.microsoft.com/office/drawing/2014/main" id="{93EC5C99-CB9A-D6A2-EA3B-7757A4781F40}"/>
                </a:ext>
              </a:extLst>
            </p:cNvPr>
            <p:cNvSpPr/>
            <p:nvPr/>
          </p:nvSpPr>
          <p:spPr>
            <a:xfrm>
              <a:off x="789432" y="7229855"/>
              <a:ext cx="723900" cy="167640"/>
            </a:xfrm>
            <a:custGeom>
              <a:avLst/>
              <a:gdLst/>
              <a:ahLst/>
              <a:cxnLst/>
              <a:rect l="l" t="t" r="r" b="b"/>
              <a:pathLst>
                <a:path w="723900" h="167640">
                  <a:moveTo>
                    <a:pt x="0" y="167640"/>
                  </a:moveTo>
                  <a:lnTo>
                    <a:pt x="723900" y="167640"/>
                  </a:lnTo>
                  <a:lnTo>
                    <a:pt x="723900" y="0"/>
                  </a:lnTo>
                  <a:lnTo>
                    <a:pt x="0" y="0"/>
                  </a:lnTo>
                  <a:lnTo>
                    <a:pt x="0" y="167640"/>
                  </a:lnTo>
                  <a:close/>
                </a:path>
              </a:pathLst>
            </a:custGeom>
            <a:ln w="12191">
              <a:solidFill>
                <a:srgbClr val="FB4B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">
              <a:extLst>
                <a:ext uri="{FF2B5EF4-FFF2-40B4-BE49-F238E27FC236}">
                  <a16:creationId xmlns:a16="http://schemas.microsoft.com/office/drawing/2014/main" id="{6211834D-B33E-A708-0E06-69EE34BDDB71}"/>
                </a:ext>
              </a:extLst>
            </p:cNvPr>
            <p:cNvSpPr/>
            <p:nvPr/>
          </p:nvSpPr>
          <p:spPr>
            <a:xfrm>
              <a:off x="1345311" y="7195057"/>
              <a:ext cx="3011170" cy="693420"/>
            </a:xfrm>
            <a:custGeom>
              <a:avLst/>
              <a:gdLst/>
              <a:ahLst/>
              <a:cxnLst/>
              <a:rect l="l" t="t" r="r" b="b"/>
              <a:pathLst>
                <a:path w="3011170" h="693420">
                  <a:moveTo>
                    <a:pt x="11429" y="202692"/>
                  </a:moveTo>
                  <a:lnTo>
                    <a:pt x="0" y="208280"/>
                  </a:lnTo>
                  <a:lnTo>
                    <a:pt x="11429" y="231013"/>
                  </a:lnTo>
                  <a:lnTo>
                    <a:pt x="23494" y="253238"/>
                  </a:lnTo>
                  <a:lnTo>
                    <a:pt x="50545" y="296291"/>
                  </a:lnTo>
                  <a:lnTo>
                    <a:pt x="81152" y="337312"/>
                  </a:lnTo>
                  <a:lnTo>
                    <a:pt x="115061" y="376555"/>
                  </a:lnTo>
                  <a:lnTo>
                    <a:pt x="152400" y="413766"/>
                  </a:lnTo>
                  <a:lnTo>
                    <a:pt x="193039" y="448818"/>
                  </a:lnTo>
                  <a:lnTo>
                    <a:pt x="236981" y="481838"/>
                  </a:lnTo>
                  <a:lnTo>
                    <a:pt x="284099" y="512699"/>
                  </a:lnTo>
                  <a:lnTo>
                    <a:pt x="343788" y="546227"/>
                  </a:lnTo>
                  <a:lnTo>
                    <a:pt x="406781" y="576199"/>
                  </a:lnTo>
                  <a:lnTo>
                    <a:pt x="472947" y="602742"/>
                  </a:lnTo>
                  <a:lnTo>
                    <a:pt x="542036" y="625602"/>
                  </a:lnTo>
                  <a:lnTo>
                    <a:pt x="614044" y="645414"/>
                  </a:lnTo>
                  <a:lnTo>
                    <a:pt x="688847" y="661543"/>
                  </a:lnTo>
                  <a:lnTo>
                    <a:pt x="766063" y="674370"/>
                  </a:lnTo>
                  <a:lnTo>
                    <a:pt x="845565" y="683971"/>
                  </a:lnTo>
                  <a:lnTo>
                    <a:pt x="927353" y="690270"/>
                  </a:lnTo>
                  <a:lnTo>
                    <a:pt x="1011046" y="693331"/>
                  </a:lnTo>
                  <a:lnTo>
                    <a:pt x="1096645" y="693229"/>
                  </a:lnTo>
                  <a:lnTo>
                    <a:pt x="1183894" y="689876"/>
                  </a:lnTo>
                  <a:lnTo>
                    <a:pt x="1272539" y="683387"/>
                  </a:lnTo>
                  <a:lnTo>
                    <a:pt x="1298249" y="680631"/>
                  </a:lnTo>
                  <a:lnTo>
                    <a:pt x="1011046" y="680631"/>
                  </a:lnTo>
                  <a:lnTo>
                    <a:pt x="927734" y="677545"/>
                  </a:lnTo>
                  <a:lnTo>
                    <a:pt x="846582" y="671322"/>
                  </a:lnTo>
                  <a:lnTo>
                    <a:pt x="767461" y="661797"/>
                  </a:lnTo>
                  <a:lnTo>
                    <a:pt x="691007" y="648970"/>
                  </a:lnTo>
                  <a:lnTo>
                    <a:pt x="616712" y="632968"/>
                  </a:lnTo>
                  <a:lnTo>
                    <a:pt x="545338" y="613410"/>
                  </a:lnTo>
                  <a:lnTo>
                    <a:pt x="476884" y="590677"/>
                  </a:lnTo>
                  <a:lnTo>
                    <a:pt x="411480" y="564388"/>
                  </a:lnTo>
                  <a:lnTo>
                    <a:pt x="349250" y="534797"/>
                  </a:lnTo>
                  <a:lnTo>
                    <a:pt x="290449" y="501650"/>
                  </a:lnTo>
                  <a:lnTo>
                    <a:pt x="244094" y="471297"/>
                  </a:lnTo>
                  <a:lnTo>
                    <a:pt x="200913" y="438785"/>
                  </a:lnTo>
                  <a:lnTo>
                    <a:pt x="160781" y="404241"/>
                  </a:lnTo>
                  <a:lnTo>
                    <a:pt x="124205" y="367792"/>
                  </a:lnTo>
                  <a:lnTo>
                    <a:pt x="90931" y="329311"/>
                  </a:lnTo>
                  <a:lnTo>
                    <a:pt x="60832" y="288798"/>
                  </a:lnTo>
                  <a:lnTo>
                    <a:pt x="34416" y="246634"/>
                  </a:lnTo>
                  <a:lnTo>
                    <a:pt x="22478" y="224917"/>
                  </a:lnTo>
                  <a:lnTo>
                    <a:pt x="11429" y="202692"/>
                  </a:lnTo>
                  <a:close/>
                </a:path>
                <a:path w="3011170" h="693420">
                  <a:moveTo>
                    <a:pt x="2976021" y="16891"/>
                  </a:moveTo>
                  <a:lnTo>
                    <a:pt x="2922651" y="54864"/>
                  </a:lnTo>
                  <a:lnTo>
                    <a:pt x="2836544" y="112268"/>
                  </a:lnTo>
                  <a:lnTo>
                    <a:pt x="2748915" y="167132"/>
                  </a:lnTo>
                  <a:lnTo>
                    <a:pt x="2659761" y="219456"/>
                  </a:lnTo>
                  <a:lnTo>
                    <a:pt x="2569464" y="269113"/>
                  </a:lnTo>
                  <a:lnTo>
                    <a:pt x="2478024" y="316103"/>
                  </a:lnTo>
                  <a:lnTo>
                    <a:pt x="2385822" y="360299"/>
                  </a:lnTo>
                  <a:lnTo>
                    <a:pt x="2292858" y="401955"/>
                  </a:lnTo>
                  <a:lnTo>
                    <a:pt x="2199259" y="440817"/>
                  </a:lnTo>
                  <a:lnTo>
                    <a:pt x="2105405" y="476885"/>
                  </a:lnTo>
                  <a:lnTo>
                    <a:pt x="2011299" y="510159"/>
                  </a:lnTo>
                  <a:lnTo>
                    <a:pt x="1917064" y="540385"/>
                  </a:lnTo>
                  <a:lnTo>
                    <a:pt x="1822958" y="568071"/>
                  </a:lnTo>
                  <a:lnTo>
                    <a:pt x="1729232" y="592582"/>
                  </a:lnTo>
                  <a:lnTo>
                    <a:pt x="1636014" y="614172"/>
                  </a:lnTo>
                  <a:lnTo>
                    <a:pt x="1543431" y="632968"/>
                  </a:lnTo>
                  <a:lnTo>
                    <a:pt x="1451737" y="648462"/>
                  </a:lnTo>
                  <a:lnTo>
                    <a:pt x="1360805" y="661162"/>
                  </a:lnTo>
                  <a:lnTo>
                    <a:pt x="1271143" y="670814"/>
                  </a:lnTo>
                  <a:lnTo>
                    <a:pt x="1182877" y="677164"/>
                  </a:lnTo>
                  <a:lnTo>
                    <a:pt x="1096137" y="680529"/>
                  </a:lnTo>
                  <a:lnTo>
                    <a:pt x="1011046" y="680631"/>
                  </a:lnTo>
                  <a:lnTo>
                    <a:pt x="1298249" y="680631"/>
                  </a:lnTo>
                  <a:lnTo>
                    <a:pt x="1362583" y="673735"/>
                  </a:lnTo>
                  <a:lnTo>
                    <a:pt x="1453769" y="661035"/>
                  </a:lnTo>
                  <a:lnTo>
                    <a:pt x="1545970" y="645414"/>
                  </a:lnTo>
                  <a:lnTo>
                    <a:pt x="1638934" y="626618"/>
                  </a:lnTo>
                  <a:lnTo>
                    <a:pt x="1732533" y="604774"/>
                  </a:lnTo>
                  <a:lnTo>
                    <a:pt x="1826640" y="580136"/>
                  </a:lnTo>
                  <a:lnTo>
                    <a:pt x="1921002" y="552577"/>
                  </a:lnTo>
                  <a:lnTo>
                    <a:pt x="2015489" y="522097"/>
                  </a:lnTo>
                  <a:lnTo>
                    <a:pt x="2109978" y="488696"/>
                  </a:lnTo>
                  <a:lnTo>
                    <a:pt x="2204085" y="452501"/>
                  </a:lnTo>
                  <a:lnTo>
                    <a:pt x="2298065" y="413639"/>
                  </a:lnTo>
                  <a:lnTo>
                    <a:pt x="2391283" y="371856"/>
                  </a:lnTo>
                  <a:lnTo>
                    <a:pt x="2483866" y="327279"/>
                  </a:lnTo>
                  <a:lnTo>
                    <a:pt x="2575560" y="280162"/>
                  </a:lnTo>
                  <a:lnTo>
                    <a:pt x="2666238" y="230378"/>
                  </a:lnTo>
                  <a:lnTo>
                    <a:pt x="2755646" y="177927"/>
                  </a:lnTo>
                  <a:lnTo>
                    <a:pt x="2843656" y="122809"/>
                  </a:lnTo>
                  <a:lnTo>
                    <a:pt x="2929890" y="65151"/>
                  </a:lnTo>
                  <a:lnTo>
                    <a:pt x="2983343" y="27201"/>
                  </a:lnTo>
                  <a:lnTo>
                    <a:pt x="2976021" y="16891"/>
                  </a:lnTo>
                  <a:close/>
                </a:path>
                <a:path w="3011170" h="693420">
                  <a:moveTo>
                    <a:pt x="3003738" y="13208"/>
                  </a:moveTo>
                  <a:lnTo>
                    <a:pt x="2981198" y="13208"/>
                  </a:lnTo>
                  <a:lnTo>
                    <a:pt x="2988564" y="23495"/>
                  </a:lnTo>
                  <a:lnTo>
                    <a:pt x="2983343" y="27201"/>
                  </a:lnTo>
                  <a:lnTo>
                    <a:pt x="2990723" y="37592"/>
                  </a:lnTo>
                  <a:lnTo>
                    <a:pt x="3003738" y="13208"/>
                  </a:lnTo>
                  <a:close/>
                </a:path>
                <a:path w="3011170" h="693420">
                  <a:moveTo>
                    <a:pt x="2981198" y="13208"/>
                  </a:moveTo>
                  <a:lnTo>
                    <a:pt x="2976021" y="16891"/>
                  </a:lnTo>
                  <a:lnTo>
                    <a:pt x="2983343" y="27201"/>
                  </a:lnTo>
                  <a:lnTo>
                    <a:pt x="2988564" y="23495"/>
                  </a:lnTo>
                  <a:lnTo>
                    <a:pt x="2981198" y="13208"/>
                  </a:lnTo>
                  <a:close/>
                </a:path>
                <a:path w="3011170" h="693420">
                  <a:moveTo>
                    <a:pt x="3010789" y="0"/>
                  </a:moveTo>
                  <a:lnTo>
                    <a:pt x="2968625" y="6477"/>
                  </a:lnTo>
                  <a:lnTo>
                    <a:pt x="2976021" y="16891"/>
                  </a:lnTo>
                  <a:lnTo>
                    <a:pt x="2981198" y="13208"/>
                  </a:lnTo>
                  <a:lnTo>
                    <a:pt x="3003738" y="13208"/>
                  </a:lnTo>
                  <a:lnTo>
                    <a:pt x="3010789" y="0"/>
                  </a:lnTo>
                  <a:close/>
                </a:path>
              </a:pathLst>
            </a:custGeom>
            <a:solidFill>
              <a:srgbClr val="FB4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5678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Solution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object 3">
            <a:extLst>
              <a:ext uri="{FF2B5EF4-FFF2-40B4-BE49-F238E27FC236}">
                <a16:creationId xmlns:a16="http://schemas.microsoft.com/office/drawing/2014/main" id="{EC8D767D-ED3E-B884-D3A2-6270BDCDB84E}"/>
              </a:ext>
            </a:extLst>
          </p:cNvPr>
          <p:cNvSpPr txBox="1"/>
          <p:nvPr/>
        </p:nvSpPr>
        <p:spPr>
          <a:xfrm>
            <a:off x="672185" y="1054353"/>
            <a:ext cx="5446395" cy="16876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63830" algn="l"/>
              </a:tabLst>
            </a:pP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Make the calculation</a:t>
            </a:r>
            <a:r>
              <a:rPr sz="2000" spc="-3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simpler</a:t>
            </a:r>
            <a:endParaRPr sz="2000" dirty="0">
              <a:latin typeface="Arial"/>
              <a:cs typeface="Arial"/>
            </a:endParaRPr>
          </a:p>
          <a:p>
            <a:pPr marL="163195" marR="5080" indent="-151130">
              <a:lnSpc>
                <a:spcPct val="100000"/>
              </a:lnSpc>
              <a:spcBef>
                <a:spcPts val="790"/>
              </a:spcBef>
              <a:buFont typeface="Wingdings"/>
              <a:buChar char=""/>
              <a:tabLst>
                <a:tab pos="163830" algn="l"/>
              </a:tabLst>
            </a:pPr>
            <a:r>
              <a:rPr sz="2000" spc="-50" dirty="0">
                <a:solidFill>
                  <a:srgbClr val="003B70"/>
                </a:solidFill>
                <a:latin typeface="Arial"/>
                <a:cs typeface="Arial"/>
              </a:rPr>
              <a:t>Tell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the compiler </a:t>
            </a:r>
            <a:r>
              <a:rPr sz="2000" spc="-10" dirty="0">
                <a:solidFill>
                  <a:srgbClr val="003B70"/>
                </a:solidFill>
                <a:latin typeface="Arial"/>
                <a:cs typeface="Arial"/>
              </a:rPr>
              <a:t>you’d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like to change the trade </a:t>
            </a:r>
            <a:r>
              <a:rPr sz="2000" spc="-15" dirty="0">
                <a:solidFill>
                  <a:srgbClr val="003B70"/>
                </a:solidFill>
                <a:latin typeface="Arial"/>
                <a:cs typeface="Arial"/>
              </a:rPr>
              <a:t>off </a:t>
            </a:r>
            <a:r>
              <a:rPr sz="2000" spc="-10" dirty="0">
                <a:solidFill>
                  <a:srgbClr val="003B70"/>
                </a:solidFill>
                <a:latin typeface="Arial"/>
                <a:cs typeface="Arial"/>
              </a:rPr>
              <a:t>between 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II and Fmax</a:t>
            </a:r>
            <a:endParaRPr sz="2000" dirty="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600"/>
              </a:spcBef>
              <a:buFont typeface="Calibri"/>
              <a:buChar char="–"/>
              <a:tabLst>
                <a:tab pos="431800" algn="l"/>
              </a:tabLst>
            </a:pPr>
            <a:r>
              <a:rPr sz="1600" spc="10" dirty="0">
                <a:solidFill>
                  <a:srgbClr val="003B70"/>
                </a:solidFill>
                <a:latin typeface="Arial"/>
                <a:cs typeface="Arial"/>
              </a:rPr>
              <a:t>Attribute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placed on the </a:t>
            </a:r>
            <a:r>
              <a:rPr sz="1600" spc="10" dirty="0">
                <a:solidFill>
                  <a:srgbClr val="003B70"/>
                </a:solidFill>
                <a:latin typeface="Arial"/>
                <a:cs typeface="Arial"/>
              </a:rPr>
              <a:t>line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before the</a:t>
            </a:r>
            <a:r>
              <a:rPr sz="1600" spc="-9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loop</a:t>
            </a:r>
            <a:endParaRPr sz="16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90"/>
              </a:spcBef>
              <a:buFont typeface="Calibri"/>
              <a:buChar char="–"/>
              <a:tabLst>
                <a:tab pos="393700" algn="l"/>
              </a:tabLst>
            </a:pP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Set </a:t>
            </a:r>
            <a:r>
              <a:rPr sz="1600" spc="10"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a higher </a:t>
            </a:r>
            <a:r>
              <a:rPr sz="1600" spc="5" dirty="0">
                <a:solidFill>
                  <a:srgbClr val="003B70"/>
                </a:solidFill>
                <a:latin typeface="Arial"/>
                <a:cs typeface="Arial"/>
              </a:rPr>
              <a:t>II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than </a:t>
            </a:r>
            <a:r>
              <a:rPr sz="1600" spc="10" dirty="0">
                <a:solidFill>
                  <a:srgbClr val="003B70"/>
                </a:solidFill>
                <a:latin typeface="Arial"/>
                <a:cs typeface="Arial"/>
              </a:rPr>
              <a:t>what the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loop currently</a:t>
            </a:r>
            <a:r>
              <a:rPr sz="1600" spc="-8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has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8DAFCE3-8022-B72F-B347-172507DBC7B0}"/>
              </a:ext>
            </a:extLst>
          </p:cNvPr>
          <p:cNvSpPr txBox="1"/>
          <p:nvPr/>
        </p:nvSpPr>
        <p:spPr>
          <a:xfrm>
            <a:off x="1426247" y="2814445"/>
            <a:ext cx="1969135" cy="205740"/>
          </a:xfrm>
          <a:prstGeom prst="rect">
            <a:avLst/>
          </a:prstGeom>
          <a:solidFill>
            <a:srgbClr val="DFE2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300" spc="10" dirty="0">
                <a:latin typeface="Consolas"/>
                <a:cs typeface="Consolas"/>
              </a:rPr>
              <a:t>[[intelfpga::ii(n)]]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CC49DE1D-1AF3-A2CE-6B47-CF4949E56481}"/>
              </a:ext>
            </a:extLst>
          </p:cNvPr>
          <p:cNvSpPr txBox="1"/>
          <p:nvPr/>
        </p:nvSpPr>
        <p:spPr>
          <a:xfrm>
            <a:off x="1063009" y="3641888"/>
            <a:ext cx="1363667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10" dirty="0">
                <a:solidFill>
                  <a:srgbClr val="003B70"/>
                </a:solidFill>
                <a:latin typeface="Arial"/>
                <a:cs typeface="Arial"/>
              </a:rPr>
              <a:t>Area</a:t>
            </a:r>
            <a:endParaRPr sz="1850" b="1" dirty="0">
              <a:latin typeface="Arial"/>
              <a:cs typeface="Arial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EDDE25E8-8F69-EE6A-F373-1A1AC5FE47BE}"/>
              </a:ext>
            </a:extLst>
          </p:cNvPr>
          <p:cNvSpPr txBox="1"/>
          <p:nvPr/>
        </p:nvSpPr>
        <p:spPr>
          <a:xfrm>
            <a:off x="1059047" y="4028871"/>
            <a:ext cx="6830584" cy="11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compiler sacrifices area in order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improve loop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performance. </a:t>
            </a:r>
            <a:r>
              <a:rPr sz="1600" spc="5" dirty="0">
                <a:solidFill>
                  <a:srgbClr val="0070C5"/>
                </a:solidFill>
                <a:latin typeface="Arial"/>
                <a:cs typeface="Arial"/>
              </a:rPr>
              <a:t>What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if </a:t>
            </a:r>
            <a:r>
              <a:rPr sz="1600" spc="-10" dirty="0">
                <a:solidFill>
                  <a:srgbClr val="0070C5"/>
                </a:solidFill>
                <a:latin typeface="Arial"/>
                <a:cs typeface="Arial"/>
              </a:rPr>
              <a:t>you 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would like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save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on the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area in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some parts of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your</a:t>
            </a:r>
            <a:r>
              <a:rPr sz="1600" spc="-4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design?</a:t>
            </a:r>
            <a:endParaRPr sz="16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Give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up II for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less</a:t>
            </a:r>
            <a:r>
              <a:rPr sz="1600" spc="-4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area</a:t>
            </a:r>
            <a:endParaRPr sz="16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70"/>
              </a:spcBef>
            </a:pPr>
            <a:r>
              <a:rPr sz="1200" spc="10" dirty="0">
                <a:solidFill>
                  <a:srgbClr val="003B70"/>
                </a:solidFill>
                <a:latin typeface="Calibri"/>
                <a:cs typeface="Calibri"/>
              </a:rPr>
              <a:t>–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Set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the II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higher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than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what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compiler result</a:t>
            </a:r>
            <a:r>
              <a:rPr sz="1200" spc="-8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is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436B61D7-4DC5-A696-1ADB-690424F33EE9}"/>
              </a:ext>
            </a:extLst>
          </p:cNvPr>
          <p:cNvSpPr txBox="1"/>
          <p:nvPr/>
        </p:nvSpPr>
        <p:spPr>
          <a:xfrm>
            <a:off x="1013162" y="5401407"/>
            <a:ext cx="7216438" cy="86177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Give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up loop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throughput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for</a:t>
            </a:r>
            <a:r>
              <a:rPr sz="1600" spc="-5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area</a:t>
            </a:r>
            <a:endParaRPr sz="16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0"/>
              </a:spcBef>
              <a:buFont typeface="Calibri"/>
              <a:buChar char="–"/>
              <a:tabLst>
                <a:tab pos="393700" algn="l"/>
              </a:tabLst>
            </a:pP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Compiler increases loop concurrency </a:t>
            </a:r>
            <a:r>
              <a:rPr sz="1200" spc="10"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achieve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greater</a:t>
            </a:r>
            <a:r>
              <a:rPr sz="1200" spc="-4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throughput</a:t>
            </a:r>
            <a:endParaRPr sz="12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65"/>
              </a:spcBef>
              <a:buFont typeface="Calibri"/>
              <a:buChar char="–"/>
              <a:tabLst>
                <a:tab pos="393700" algn="l"/>
              </a:tabLst>
            </a:pP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Set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the max_concurrency value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lower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than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what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the compiler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result</a:t>
            </a:r>
            <a:r>
              <a:rPr sz="1200" spc="1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is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3A05DAB9-5F1C-7278-A7C2-EF474545FBDB}"/>
              </a:ext>
            </a:extLst>
          </p:cNvPr>
          <p:cNvSpPr txBox="1"/>
          <p:nvPr/>
        </p:nvSpPr>
        <p:spPr>
          <a:xfrm>
            <a:off x="1327170" y="5144561"/>
            <a:ext cx="2283538" cy="192360"/>
          </a:xfrm>
          <a:prstGeom prst="rect">
            <a:avLst/>
          </a:prstGeom>
          <a:solidFill>
            <a:srgbClr val="DFE2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10" dirty="0">
                <a:latin typeface="Consolas"/>
                <a:cs typeface="Consolas"/>
              </a:rPr>
              <a:t>[[intelfpga::ii(n)]]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2755CC8F-7352-4A4C-BE7B-A3A4F22C1D65}"/>
              </a:ext>
            </a:extLst>
          </p:cNvPr>
          <p:cNvSpPr txBox="1"/>
          <p:nvPr/>
        </p:nvSpPr>
        <p:spPr>
          <a:xfrm>
            <a:off x="1281285" y="6304913"/>
            <a:ext cx="3771361" cy="197042"/>
          </a:xfrm>
          <a:prstGeom prst="rect">
            <a:avLst/>
          </a:prstGeom>
          <a:solidFill>
            <a:srgbClr val="DFE2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sz="1600" spc="10" dirty="0">
                <a:latin typeface="Consolas"/>
                <a:cs typeface="Consolas"/>
              </a:rPr>
              <a:t>[[intelfpga::max_concurrency(n)]]</a:t>
            </a:r>
            <a:endParaRPr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0104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">
            <a:extLst>
              <a:ext uri="{FF2B5EF4-FFF2-40B4-BE49-F238E27FC236}">
                <a16:creationId xmlns:a16="http://schemas.microsoft.com/office/drawing/2014/main" id="{635F777F-379E-4538-A6C4-5A1AD0DE3E88}"/>
              </a:ext>
            </a:extLst>
          </p:cNvPr>
          <p:cNvSpPr txBox="1">
            <a:spLocks noGrp="1"/>
          </p:cNvSpPr>
          <p:nvPr/>
        </p:nvSpPr>
        <p:spPr>
          <a:xfrm>
            <a:off x="838200" y="2430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b="1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dirty="0"/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474050CA-3773-4358-A0EC-970769400BB0}"/>
              </a:ext>
            </a:extLst>
          </p:cNvPr>
          <p:cNvSpPr txBox="1">
            <a:spLocks noGrp="1"/>
          </p:cNvSpPr>
          <p:nvPr/>
        </p:nvSpPr>
        <p:spPr>
          <a:xfrm>
            <a:off x="933450" y="1652465"/>
            <a:ext cx="11163300" cy="513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FPGA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Flow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for FPGA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optimization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Optimization</a:t>
            </a:r>
            <a:endParaRPr lang="en-US" sz="20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techniques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lang="en-US" sz="3200" dirty="0">
              <a:solidFill>
                <a:srgbClr val="0F4AF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lang="en-US" sz="3200" dirty="0">
              <a:solidFill>
                <a:srgbClr val="0F4AF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dirty="0"/>
          </a:p>
        </p:txBody>
      </p:sp>
      <p:sp>
        <p:nvSpPr>
          <p:cNvPr id="6" name="Google Shape;101;p2">
            <a:extLst>
              <a:ext uri="{FF2B5EF4-FFF2-40B4-BE49-F238E27FC236}">
                <a16:creationId xmlns:a16="http://schemas.microsoft.com/office/drawing/2014/main" id="{6D00DA4A-0C36-4124-8474-329CAEF91896}"/>
              </a:ext>
            </a:extLst>
          </p:cNvPr>
          <p:cNvSpPr txBox="1">
            <a:spLocks noGrp="1"/>
          </p:cNvSpPr>
          <p:nvPr/>
        </p:nvSpPr>
        <p:spPr>
          <a:xfrm>
            <a:off x="8610600" y="62420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cxnSp>
        <p:nvCxnSpPr>
          <p:cNvPr id="7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12943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Memory Model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object 12">
            <a:extLst>
              <a:ext uri="{FF2B5EF4-FFF2-40B4-BE49-F238E27FC236}">
                <a16:creationId xmlns:a16="http://schemas.microsoft.com/office/drawing/2014/main" id="{3A99397A-F63D-B585-79C9-7C8D5FF77370}"/>
              </a:ext>
            </a:extLst>
          </p:cNvPr>
          <p:cNvSpPr txBox="1"/>
          <p:nvPr/>
        </p:nvSpPr>
        <p:spPr>
          <a:xfrm>
            <a:off x="1348228" y="1082167"/>
            <a:ext cx="4727033" cy="233140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74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10" dirty="0">
                <a:solidFill>
                  <a:srgbClr val="003B70"/>
                </a:solidFill>
                <a:latin typeface="Arial"/>
                <a:cs typeface="Arial"/>
              </a:rPr>
              <a:t>Private</a:t>
            </a:r>
            <a:r>
              <a:rPr sz="1600" spc="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Memory</a:t>
            </a:r>
            <a:endParaRPr sz="1600" dirty="0">
              <a:latin typeface="Arial"/>
              <a:cs typeface="Arial"/>
            </a:endParaRPr>
          </a:p>
          <a:p>
            <a:pPr marL="393700" marR="179070" lvl="1" indent="-152400">
              <a:lnSpc>
                <a:spcPct val="100000"/>
              </a:lnSpc>
              <a:spcBef>
                <a:spcPts val="555"/>
              </a:spcBef>
              <a:buFont typeface="Calibri"/>
              <a:buChar char="–"/>
              <a:tabLst>
                <a:tab pos="393700" algn="l"/>
              </a:tabLst>
            </a:pP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On-chip </a:t>
            </a:r>
            <a:r>
              <a:rPr sz="1600" spc="-15" dirty="0">
                <a:solidFill>
                  <a:srgbClr val="003B70"/>
                </a:solidFill>
                <a:latin typeface="Arial"/>
                <a:cs typeface="Arial"/>
              </a:rPr>
              <a:t>memory,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unique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work- 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item</a:t>
            </a:r>
            <a:endParaRPr sz="16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Local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Memory</a:t>
            </a:r>
            <a:endParaRPr sz="1600" dirty="0">
              <a:latin typeface="Arial"/>
              <a:cs typeface="Arial"/>
            </a:endParaRPr>
          </a:p>
          <a:p>
            <a:pPr marL="393700" marR="325120" lvl="1" indent="-152400">
              <a:lnSpc>
                <a:spcPct val="100000"/>
              </a:lnSpc>
              <a:spcBef>
                <a:spcPts val="555"/>
              </a:spcBef>
              <a:buFont typeface="Calibri"/>
              <a:buChar char="–"/>
              <a:tabLst>
                <a:tab pos="393700" algn="l"/>
              </a:tabLst>
            </a:pP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On-chip </a:t>
            </a:r>
            <a:r>
              <a:rPr sz="1600" spc="-15" dirty="0">
                <a:solidFill>
                  <a:srgbClr val="003B70"/>
                </a:solidFill>
                <a:latin typeface="Arial"/>
                <a:cs typeface="Arial"/>
              </a:rPr>
              <a:t>memory,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shared within  workgroup</a:t>
            </a:r>
            <a:endParaRPr sz="1600" dirty="0">
              <a:latin typeface="Arial"/>
              <a:cs typeface="Arial"/>
            </a:endParaRPr>
          </a:p>
          <a:p>
            <a:pPr marL="163195" marR="781050" indent="-163830">
              <a:lnSpc>
                <a:spcPct val="100000"/>
              </a:lnSpc>
              <a:spcBef>
                <a:spcPts val="835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Global/Constant</a:t>
            </a:r>
            <a:r>
              <a:rPr sz="1600" spc="-9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Memory</a:t>
            </a:r>
            <a:endParaRPr sz="1600" dirty="0">
              <a:latin typeface="Arial"/>
              <a:cs typeface="Arial"/>
            </a:endParaRPr>
          </a:p>
          <a:p>
            <a:pPr marL="609600" marR="781685" lvl="2" indent="-152400">
              <a:spcBef>
                <a:spcPts val="560"/>
              </a:spcBef>
              <a:buFont typeface="Calibri"/>
              <a:buChar char="–"/>
              <a:tabLst>
                <a:tab pos="152400" algn="l"/>
              </a:tabLst>
            </a:pP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Visible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all</a:t>
            </a:r>
            <a:r>
              <a:rPr sz="1600" spc="-7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workgroups</a:t>
            </a:r>
            <a:endParaRPr lang="en-US" sz="1600" dirty="0">
              <a:latin typeface="Arial"/>
              <a:cs typeface="Arial"/>
            </a:endParaRPr>
          </a:p>
          <a:p>
            <a:pPr marL="609600" marR="781685" lvl="2" indent="-152400">
              <a:spcBef>
                <a:spcPts val="560"/>
              </a:spcBef>
              <a:buFont typeface="Calibri"/>
              <a:buChar char="–"/>
              <a:tabLst>
                <a:tab pos="152400" algn="l"/>
              </a:tabLst>
            </a:pPr>
            <a:r>
              <a:rPr lang="en-US" sz="1600" spc="-5" dirty="0">
                <a:solidFill>
                  <a:srgbClr val="003B70"/>
                </a:solidFill>
                <a:latin typeface="Arial"/>
                <a:cs typeface="Arial"/>
              </a:rPr>
              <a:t>On-chip cache </a:t>
            </a:r>
            <a:r>
              <a:rPr lang="en-US" sz="1600" dirty="0">
                <a:solidFill>
                  <a:srgbClr val="003B70"/>
                </a:solidFill>
                <a:latin typeface="Arial"/>
                <a:cs typeface="Arial"/>
              </a:rPr>
              <a:t>for constant</a:t>
            </a:r>
            <a:r>
              <a:rPr lang="en-US" sz="1600" spc="-7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3B70"/>
                </a:solidFill>
                <a:latin typeface="Arial"/>
                <a:cs typeface="Arial"/>
              </a:rPr>
              <a:t>memory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6E36A6C-95F3-9449-190E-0E98DBA90928}"/>
              </a:ext>
            </a:extLst>
          </p:cNvPr>
          <p:cNvSpPr/>
          <p:nvPr/>
        </p:nvSpPr>
        <p:spPr>
          <a:xfrm>
            <a:off x="7038049" y="903732"/>
            <a:ext cx="2344420" cy="2650490"/>
          </a:xfrm>
          <a:custGeom>
            <a:avLst/>
            <a:gdLst/>
            <a:ahLst/>
            <a:cxnLst/>
            <a:rect l="l" t="t" r="r" b="b"/>
            <a:pathLst>
              <a:path w="2344420" h="2650490">
                <a:moveTo>
                  <a:pt x="2343912" y="0"/>
                </a:moveTo>
                <a:lnTo>
                  <a:pt x="0" y="0"/>
                </a:lnTo>
                <a:lnTo>
                  <a:pt x="0" y="2650236"/>
                </a:lnTo>
                <a:lnTo>
                  <a:pt x="2343912" y="2650236"/>
                </a:lnTo>
                <a:lnTo>
                  <a:pt x="2343912" y="0"/>
                </a:lnTo>
                <a:close/>
              </a:path>
            </a:pathLst>
          </a:custGeom>
          <a:solidFill>
            <a:srgbClr val="003B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F7B2FE9-6FF1-6F3E-3B9E-699109C810A9}"/>
              </a:ext>
            </a:extLst>
          </p:cNvPr>
          <p:cNvSpPr txBox="1"/>
          <p:nvPr/>
        </p:nvSpPr>
        <p:spPr>
          <a:xfrm>
            <a:off x="7085293" y="911478"/>
            <a:ext cx="36131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E3F9190-F55B-D706-7B51-709B0D71C73E}"/>
              </a:ext>
            </a:extLst>
          </p:cNvPr>
          <p:cNvSpPr txBox="1"/>
          <p:nvPr/>
        </p:nvSpPr>
        <p:spPr>
          <a:xfrm>
            <a:off x="7191973" y="1095756"/>
            <a:ext cx="2074545" cy="384175"/>
          </a:xfrm>
          <a:prstGeom prst="rect">
            <a:avLst/>
          </a:prstGeom>
          <a:solidFill>
            <a:srgbClr val="118FFF"/>
          </a:solidFill>
        </p:spPr>
        <p:txBody>
          <a:bodyPr vert="horz" wrap="square" lIns="0" tIns="2032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60"/>
              </a:spcBef>
            </a:pP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0DD1F0E-C153-080C-204E-7B3987BA66BB}"/>
              </a:ext>
            </a:extLst>
          </p:cNvPr>
          <p:cNvSpPr txBox="1"/>
          <p:nvPr/>
        </p:nvSpPr>
        <p:spPr>
          <a:xfrm>
            <a:off x="8152093" y="1287780"/>
            <a:ext cx="1114425" cy="192405"/>
          </a:xfrm>
          <a:prstGeom prst="rect">
            <a:avLst/>
          </a:prstGeom>
          <a:solidFill>
            <a:srgbClr val="AFDAFF"/>
          </a:solidFill>
        </p:spPr>
        <p:txBody>
          <a:bodyPr vert="horz" wrap="square" lIns="0" tIns="1968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55"/>
              </a:spcBef>
            </a:pPr>
            <a:r>
              <a:rPr sz="950" spc="-5" dirty="0">
                <a:latin typeface="Arial"/>
                <a:cs typeface="Arial"/>
              </a:rPr>
              <a:t>Constant </a:t>
            </a:r>
            <a:r>
              <a:rPr sz="950" spc="-10" dirty="0">
                <a:latin typeface="Arial"/>
                <a:cs typeface="Arial"/>
              </a:rPr>
              <a:t>Memory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7" name="object 17">
            <a:extLst>
              <a:ext uri="{FF2B5EF4-FFF2-40B4-BE49-F238E27FC236}">
                <a16:creationId xmlns:a16="http://schemas.microsoft.com/office/drawing/2014/main" id="{8230DA68-27DC-7657-074E-B54E51421265}"/>
              </a:ext>
            </a:extLst>
          </p:cNvPr>
          <p:cNvGrpSpPr/>
          <p:nvPr/>
        </p:nvGrpSpPr>
        <p:grpSpPr>
          <a:xfrm>
            <a:off x="7190194" y="1631950"/>
            <a:ext cx="1427480" cy="1579880"/>
            <a:chOff x="3911853" y="5963158"/>
            <a:chExt cx="1427480" cy="1579880"/>
          </a:xfrm>
        </p:grpSpPr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DBC1B0C9-4D06-DEA8-3550-5B901DE4C941}"/>
                </a:ext>
              </a:extLst>
            </p:cNvPr>
            <p:cNvSpPr/>
            <p:nvPr/>
          </p:nvSpPr>
          <p:spPr>
            <a:xfrm>
              <a:off x="3914393" y="5965698"/>
              <a:ext cx="1422400" cy="1574800"/>
            </a:xfrm>
            <a:custGeom>
              <a:avLst/>
              <a:gdLst/>
              <a:ahLst/>
              <a:cxnLst/>
              <a:rect l="l" t="t" r="r" b="b"/>
              <a:pathLst>
                <a:path w="1422400" h="1574800">
                  <a:moveTo>
                    <a:pt x="1421891" y="0"/>
                  </a:moveTo>
                  <a:lnTo>
                    <a:pt x="0" y="0"/>
                  </a:lnTo>
                  <a:lnTo>
                    <a:pt x="0" y="1574292"/>
                  </a:lnTo>
                  <a:lnTo>
                    <a:pt x="1421891" y="1574292"/>
                  </a:lnTo>
                  <a:lnTo>
                    <a:pt x="1421891" y="0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ABC831D6-11B3-4A66-FEBE-BD57C23A8E57}"/>
                </a:ext>
              </a:extLst>
            </p:cNvPr>
            <p:cNvSpPr/>
            <p:nvPr/>
          </p:nvSpPr>
          <p:spPr>
            <a:xfrm>
              <a:off x="3914393" y="5965698"/>
              <a:ext cx="1422400" cy="1574800"/>
            </a:xfrm>
            <a:custGeom>
              <a:avLst/>
              <a:gdLst/>
              <a:ahLst/>
              <a:cxnLst/>
              <a:rect l="l" t="t" r="r" b="b"/>
              <a:pathLst>
                <a:path w="1422400" h="1574800">
                  <a:moveTo>
                    <a:pt x="0" y="1574292"/>
                  </a:moveTo>
                  <a:lnTo>
                    <a:pt x="1421891" y="1574292"/>
                  </a:lnTo>
                  <a:lnTo>
                    <a:pt x="1421891" y="0"/>
                  </a:lnTo>
                  <a:lnTo>
                    <a:pt x="0" y="0"/>
                  </a:lnTo>
                  <a:lnTo>
                    <a:pt x="0" y="1574292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5C727054-BBD9-B76D-A7FA-480B9A7CD153}"/>
                </a:ext>
              </a:extLst>
            </p:cNvPr>
            <p:cNvSpPr/>
            <p:nvPr/>
          </p:nvSpPr>
          <p:spPr>
            <a:xfrm>
              <a:off x="3991355" y="6541008"/>
              <a:ext cx="115570" cy="920750"/>
            </a:xfrm>
            <a:custGeom>
              <a:avLst/>
              <a:gdLst/>
              <a:ahLst/>
              <a:cxnLst/>
              <a:rect l="l" t="t" r="r" b="b"/>
              <a:pathLst>
                <a:path w="115570" h="920750">
                  <a:moveTo>
                    <a:pt x="0" y="920496"/>
                  </a:moveTo>
                  <a:lnTo>
                    <a:pt x="115062" y="920496"/>
                  </a:lnTo>
                  <a:lnTo>
                    <a:pt x="115062" y="0"/>
                  </a:lnTo>
                  <a:lnTo>
                    <a:pt x="0" y="0"/>
                  </a:lnTo>
                  <a:lnTo>
                    <a:pt x="0" y="92049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F3A4C67B-6BA0-4D8C-7325-1B6759306109}"/>
              </a:ext>
            </a:extLst>
          </p:cNvPr>
          <p:cNvSpPr txBox="1"/>
          <p:nvPr/>
        </p:nvSpPr>
        <p:spPr>
          <a:xfrm>
            <a:off x="7269696" y="2209799"/>
            <a:ext cx="115570" cy="9207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sz="950" spc="-5" dirty="0">
                <a:latin typeface="Arial"/>
                <a:cs typeface="Arial"/>
              </a:rPr>
              <a:t>it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C1AA3AC-C1F3-61BB-C194-F4F3BF93FF65}"/>
              </a:ext>
            </a:extLst>
          </p:cNvPr>
          <p:cNvSpPr txBox="1"/>
          <p:nvPr/>
        </p:nvSpPr>
        <p:spPr>
          <a:xfrm>
            <a:off x="7315670" y="1665579"/>
            <a:ext cx="1059815" cy="1271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1050"/>
              </a:lnSpc>
            </a:pPr>
            <a:r>
              <a:rPr sz="950" spc="-5" dirty="0">
                <a:latin typeface="Arial"/>
                <a:cs typeface="Arial"/>
              </a:rPr>
              <a:t>rkgroup</a:t>
            </a:r>
            <a:endParaRPr sz="950">
              <a:latin typeface="Arial"/>
              <a:cs typeface="Arial"/>
            </a:endParaRPr>
          </a:p>
          <a:p>
            <a:pPr marR="65405" algn="ctr">
              <a:lnSpc>
                <a:spcPct val="100000"/>
              </a:lnSpc>
              <a:spcBef>
                <a:spcPts val="670"/>
              </a:spcBef>
            </a:pP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Local Memory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R="74930" algn="ctr">
              <a:lnSpc>
                <a:spcPct val="100000"/>
              </a:lnSpc>
              <a:tabLst>
                <a:tab pos="652780" algn="l"/>
              </a:tabLst>
            </a:pPr>
            <a:r>
              <a:rPr sz="950" spc="10" dirty="0">
                <a:latin typeface="Arial"/>
                <a:cs typeface="Arial"/>
              </a:rPr>
              <a:t>W</a:t>
            </a:r>
            <a:r>
              <a:rPr sz="950" spc="-5" dirty="0">
                <a:latin typeface="Arial"/>
                <a:cs typeface="Arial"/>
              </a:rPr>
              <a:t>ork-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0" dirty="0">
                <a:latin typeface="Arial"/>
                <a:cs typeface="Arial"/>
              </a:rPr>
              <a:t>W</a:t>
            </a:r>
            <a:r>
              <a:rPr sz="950" spc="-5" dirty="0">
                <a:latin typeface="Arial"/>
                <a:cs typeface="Arial"/>
              </a:rPr>
              <a:t>ork-</a:t>
            </a:r>
            <a:endParaRPr sz="950">
              <a:latin typeface="Arial"/>
              <a:cs typeface="Arial"/>
            </a:endParaRPr>
          </a:p>
          <a:p>
            <a:pPr marR="109855" algn="ctr">
              <a:lnSpc>
                <a:spcPct val="100000"/>
              </a:lnSpc>
              <a:tabLst>
                <a:tab pos="591820" algn="l"/>
              </a:tabLst>
            </a:pPr>
            <a:r>
              <a:rPr sz="950" spc="-5" dirty="0">
                <a:latin typeface="Arial"/>
                <a:cs typeface="Arial"/>
              </a:rPr>
              <a:t>em	item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tabLst>
                <a:tab pos="690880" algn="l"/>
              </a:tabLst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Private	Private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tabLst>
                <a:tab pos="690880" algn="l"/>
              </a:tabLst>
            </a:pP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y	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8B02A5D-7DC3-45E7-28EA-3A268D2B108E}"/>
              </a:ext>
            </a:extLst>
          </p:cNvPr>
          <p:cNvSpPr/>
          <p:nvPr/>
        </p:nvSpPr>
        <p:spPr>
          <a:xfrm>
            <a:off x="7307796" y="2670048"/>
            <a:ext cx="77470" cy="346075"/>
          </a:xfrm>
          <a:custGeom>
            <a:avLst/>
            <a:gdLst/>
            <a:ahLst/>
            <a:cxnLst/>
            <a:rect l="l" t="t" r="r" b="b"/>
            <a:pathLst>
              <a:path w="77470" h="346075">
                <a:moveTo>
                  <a:pt x="0" y="345948"/>
                </a:moveTo>
                <a:lnTo>
                  <a:pt x="76962" y="345948"/>
                </a:lnTo>
                <a:lnTo>
                  <a:pt x="76962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>
            <a:extLst>
              <a:ext uri="{FF2B5EF4-FFF2-40B4-BE49-F238E27FC236}">
                <a16:creationId xmlns:a16="http://schemas.microsoft.com/office/drawing/2014/main" id="{474DAA43-BBDD-E48A-208B-4DCDD877709E}"/>
              </a:ext>
            </a:extLst>
          </p:cNvPr>
          <p:cNvGrpSpPr/>
          <p:nvPr/>
        </p:nvGrpSpPr>
        <p:grpSpPr>
          <a:xfrm>
            <a:off x="7382219" y="1712721"/>
            <a:ext cx="1427480" cy="1579880"/>
            <a:chOff x="4103878" y="6043929"/>
            <a:chExt cx="1427480" cy="1579880"/>
          </a:xfrm>
        </p:grpSpPr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8F57630D-2017-A296-74B5-8D7ED6FD32C7}"/>
                </a:ext>
              </a:extLst>
            </p:cNvPr>
            <p:cNvSpPr/>
            <p:nvPr/>
          </p:nvSpPr>
          <p:spPr>
            <a:xfrm>
              <a:off x="4106418" y="6046469"/>
              <a:ext cx="1422400" cy="1574800"/>
            </a:xfrm>
            <a:custGeom>
              <a:avLst/>
              <a:gdLst/>
              <a:ahLst/>
              <a:cxnLst/>
              <a:rect l="l" t="t" r="r" b="b"/>
              <a:pathLst>
                <a:path w="1422400" h="1574800">
                  <a:moveTo>
                    <a:pt x="1421891" y="0"/>
                  </a:moveTo>
                  <a:lnTo>
                    <a:pt x="0" y="0"/>
                  </a:lnTo>
                  <a:lnTo>
                    <a:pt x="0" y="1574291"/>
                  </a:lnTo>
                  <a:lnTo>
                    <a:pt x="1421891" y="1574291"/>
                  </a:lnTo>
                  <a:lnTo>
                    <a:pt x="1421891" y="0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99084BB8-F2F2-7432-6E22-93D21BF8EC30}"/>
                </a:ext>
              </a:extLst>
            </p:cNvPr>
            <p:cNvSpPr/>
            <p:nvPr/>
          </p:nvSpPr>
          <p:spPr>
            <a:xfrm>
              <a:off x="4106418" y="6046469"/>
              <a:ext cx="1422400" cy="1574800"/>
            </a:xfrm>
            <a:custGeom>
              <a:avLst/>
              <a:gdLst/>
              <a:ahLst/>
              <a:cxnLst/>
              <a:rect l="l" t="t" r="r" b="b"/>
              <a:pathLst>
                <a:path w="1422400" h="1574800">
                  <a:moveTo>
                    <a:pt x="0" y="1574291"/>
                  </a:moveTo>
                  <a:lnTo>
                    <a:pt x="1421891" y="1574291"/>
                  </a:lnTo>
                  <a:lnTo>
                    <a:pt x="1421891" y="0"/>
                  </a:lnTo>
                  <a:lnTo>
                    <a:pt x="0" y="0"/>
                  </a:lnTo>
                  <a:lnTo>
                    <a:pt x="0" y="1574291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>
            <a:extLst>
              <a:ext uri="{FF2B5EF4-FFF2-40B4-BE49-F238E27FC236}">
                <a16:creationId xmlns:a16="http://schemas.microsoft.com/office/drawing/2014/main" id="{301C9873-CD0F-D260-46E1-88E8E9D36F6D}"/>
              </a:ext>
            </a:extLst>
          </p:cNvPr>
          <p:cNvSpPr txBox="1"/>
          <p:nvPr/>
        </p:nvSpPr>
        <p:spPr>
          <a:xfrm>
            <a:off x="7213562" y="1641475"/>
            <a:ext cx="438784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50" spc="20" dirty="0">
                <a:latin typeface="Arial"/>
                <a:cs typeface="Arial"/>
              </a:rPr>
              <a:t>Wo</a:t>
            </a:r>
            <a:r>
              <a:rPr sz="1425" spc="30" baseline="-38011" dirty="0">
                <a:latin typeface="Arial"/>
                <a:cs typeface="Arial"/>
              </a:rPr>
              <a:t>Wo</a:t>
            </a:r>
            <a:endParaRPr sz="1425" baseline="-38011">
              <a:latin typeface="Arial"/>
              <a:cs typeface="Aria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5C140B37-89EE-5E50-9D1B-0135C8F07C8D}"/>
              </a:ext>
            </a:extLst>
          </p:cNvPr>
          <p:cNvSpPr/>
          <p:nvPr/>
        </p:nvSpPr>
        <p:spPr>
          <a:xfrm>
            <a:off x="7461720" y="2290572"/>
            <a:ext cx="115570" cy="922019"/>
          </a:xfrm>
          <a:custGeom>
            <a:avLst/>
            <a:gdLst/>
            <a:ahLst/>
            <a:cxnLst/>
            <a:rect l="l" t="t" r="r" b="b"/>
            <a:pathLst>
              <a:path w="115570" h="922020">
                <a:moveTo>
                  <a:pt x="0" y="922020"/>
                </a:moveTo>
                <a:lnTo>
                  <a:pt x="115062" y="922020"/>
                </a:lnTo>
                <a:lnTo>
                  <a:pt x="115062" y="0"/>
                </a:lnTo>
                <a:lnTo>
                  <a:pt x="0" y="0"/>
                </a:lnTo>
                <a:lnTo>
                  <a:pt x="0" y="92202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96EDD6CE-00F2-7B8B-E6EA-EA785BFFD8EE}"/>
              </a:ext>
            </a:extLst>
          </p:cNvPr>
          <p:cNvSpPr txBox="1"/>
          <p:nvPr/>
        </p:nvSpPr>
        <p:spPr>
          <a:xfrm>
            <a:off x="7461720" y="2290572"/>
            <a:ext cx="115570" cy="92201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sz="950" spc="-5" dirty="0">
                <a:latin typeface="Arial"/>
                <a:cs typeface="Arial"/>
              </a:rPr>
              <a:t>it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098942FA-D3B0-9A61-3B07-776976544B97}"/>
              </a:ext>
            </a:extLst>
          </p:cNvPr>
          <p:cNvSpPr txBox="1"/>
          <p:nvPr/>
        </p:nvSpPr>
        <p:spPr>
          <a:xfrm>
            <a:off x="7507694" y="1746605"/>
            <a:ext cx="1059815" cy="1271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1050"/>
              </a:lnSpc>
            </a:pPr>
            <a:r>
              <a:rPr sz="950" spc="-5" dirty="0">
                <a:latin typeface="Arial"/>
                <a:cs typeface="Arial"/>
              </a:rPr>
              <a:t>rkgroup</a:t>
            </a:r>
            <a:endParaRPr sz="950">
              <a:latin typeface="Arial"/>
              <a:cs typeface="Arial"/>
            </a:endParaRPr>
          </a:p>
          <a:p>
            <a:pPr marR="66040" algn="ctr">
              <a:lnSpc>
                <a:spcPct val="100000"/>
              </a:lnSpc>
              <a:spcBef>
                <a:spcPts val="675"/>
              </a:spcBef>
            </a:pP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950" spc="-10" dirty="0">
                <a:solidFill>
                  <a:srgbClr val="FFFFFF"/>
                </a:solidFill>
                <a:latin typeface="Arial"/>
                <a:cs typeface="Arial"/>
              </a:rPr>
              <a:t> Memory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R="74930" algn="ctr">
              <a:lnSpc>
                <a:spcPct val="100000"/>
              </a:lnSpc>
              <a:tabLst>
                <a:tab pos="652780" algn="l"/>
              </a:tabLst>
            </a:pPr>
            <a:r>
              <a:rPr sz="950" spc="10" dirty="0">
                <a:latin typeface="Arial"/>
                <a:cs typeface="Arial"/>
              </a:rPr>
              <a:t>W</a:t>
            </a:r>
            <a:r>
              <a:rPr sz="950" spc="-5" dirty="0">
                <a:latin typeface="Arial"/>
                <a:cs typeface="Arial"/>
              </a:rPr>
              <a:t>ork-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0" dirty="0">
                <a:latin typeface="Arial"/>
                <a:cs typeface="Arial"/>
              </a:rPr>
              <a:t>W</a:t>
            </a:r>
            <a:r>
              <a:rPr sz="950" spc="-5" dirty="0">
                <a:latin typeface="Arial"/>
                <a:cs typeface="Arial"/>
              </a:rPr>
              <a:t>ork-</a:t>
            </a:r>
            <a:endParaRPr sz="950">
              <a:latin typeface="Arial"/>
              <a:cs typeface="Arial"/>
            </a:endParaRPr>
          </a:p>
          <a:p>
            <a:pPr marR="109855" algn="ctr">
              <a:lnSpc>
                <a:spcPct val="100000"/>
              </a:lnSpc>
              <a:tabLst>
                <a:tab pos="591820" algn="l"/>
              </a:tabLst>
            </a:pPr>
            <a:r>
              <a:rPr sz="950" spc="-5" dirty="0">
                <a:latin typeface="Arial"/>
                <a:cs typeface="Arial"/>
              </a:rPr>
              <a:t>em	item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tabLst>
                <a:tab pos="690880" algn="l"/>
              </a:tabLst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Private	Private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tabLst>
                <a:tab pos="690880" algn="l"/>
              </a:tabLst>
            </a:pP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y	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164B998A-B217-7006-DC57-1A4E6D94A2C3}"/>
              </a:ext>
            </a:extLst>
          </p:cNvPr>
          <p:cNvSpPr/>
          <p:nvPr/>
        </p:nvSpPr>
        <p:spPr>
          <a:xfrm>
            <a:off x="7499820" y="2750820"/>
            <a:ext cx="77470" cy="346075"/>
          </a:xfrm>
          <a:custGeom>
            <a:avLst/>
            <a:gdLst/>
            <a:ahLst/>
            <a:cxnLst/>
            <a:rect l="l" t="t" r="r" b="b"/>
            <a:pathLst>
              <a:path w="77470" h="346075">
                <a:moveTo>
                  <a:pt x="0" y="345948"/>
                </a:moveTo>
                <a:lnTo>
                  <a:pt x="76962" y="345948"/>
                </a:lnTo>
                <a:lnTo>
                  <a:pt x="76962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>
            <a:extLst>
              <a:ext uri="{FF2B5EF4-FFF2-40B4-BE49-F238E27FC236}">
                <a16:creationId xmlns:a16="http://schemas.microsoft.com/office/drawing/2014/main" id="{1EBB39B7-4A8B-26CB-1641-65ED39895DF1}"/>
              </a:ext>
            </a:extLst>
          </p:cNvPr>
          <p:cNvGrpSpPr/>
          <p:nvPr/>
        </p:nvGrpSpPr>
        <p:grpSpPr>
          <a:xfrm>
            <a:off x="7574243" y="1793494"/>
            <a:ext cx="1427480" cy="1581150"/>
            <a:chOff x="4295902" y="6124702"/>
            <a:chExt cx="1427480" cy="1581150"/>
          </a:xfrm>
        </p:grpSpPr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9F9D6EC5-46D4-DE0B-7476-B2C78A10B447}"/>
                </a:ext>
              </a:extLst>
            </p:cNvPr>
            <p:cNvSpPr/>
            <p:nvPr/>
          </p:nvSpPr>
          <p:spPr>
            <a:xfrm>
              <a:off x="4298442" y="6127242"/>
              <a:ext cx="1422400" cy="1576070"/>
            </a:xfrm>
            <a:custGeom>
              <a:avLst/>
              <a:gdLst/>
              <a:ahLst/>
              <a:cxnLst/>
              <a:rect l="l" t="t" r="r" b="b"/>
              <a:pathLst>
                <a:path w="1422400" h="1576070">
                  <a:moveTo>
                    <a:pt x="1421891" y="0"/>
                  </a:moveTo>
                  <a:lnTo>
                    <a:pt x="0" y="0"/>
                  </a:lnTo>
                  <a:lnTo>
                    <a:pt x="0" y="1575815"/>
                  </a:lnTo>
                  <a:lnTo>
                    <a:pt x="1421891" y="1575815"/>
                  </a:lnTo>
                  <a:lnTo>
                    <a:pt x="1421891" y="0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6F23B916-9E52-D42F-8B39-72CEA5BFDD66}"/>
                </a:ext>
              </a:extLst>
            </p:cNvPr>
            <p:cNvSpPr/>
            <p:nvPr/>
          </p:nvSpPr>
          <p:spPr>
            <a:xfrm>
              <a:off x="4298442" y="6127242"/>
              <a:ext cx="1422400" cy="1576070"/>
            </a:xfrm>
            <a:custGeom>
              <a:avLst/>
              <a:gdLst/>
              <a:ahLst/>
              <a:cxnLst/>
              <a:rect l="l" t="t" r="r" b="b"/>
              <a:pathLst>
                <a:path w="1422400" h="1576070">
                  <a:moveTo>
                    <a:pt x="0" y="1575815"/>
                  </a:moveTo>
                  <a:lnTo>
                    <a:pt x="1421891" y="1575815"/>
                  </a:lnTo>
                  <a:lnTo>
                    <a:pt x="1421891" y="0"/>
                  </a:lnTo>
                  <a:lnTo>
                    <a:pt x="0" y="0"/>
                  </a:lnTo>
                  <a:lnTo>
                    <a:pt x="0" y="1575815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2112A3A5-BEBB-CA7A-6F53-2790AA6F4D0B}"/>
                </a:ext>
              </a:extLst>
            </p:cNvPr>
            <p:cNvSpPr/>
            <p:nvPr/>
          </p:nvSpPr>
          <p:spPr>
            <a:xfrm>
              <a:off x="4375404" y="6702552"/>
              <a:ext cx="115570" cy="922019"/>
            </a:xfrm>
            <a:custGeom>
              <a:avLst/>
              <a:gdLst/>
              <a:ahLst/>
              <a:cxnLst/>
              <a:rect l="l" t="t" r="r" b="b"/>
              <a:pathLst>
                <a:path w="115570" h="922020">
                  <a:moveTo>
                    <a:pt x="0" y="922020"/>
                  </a:moveTo>
                  <a:lnTo>
                    <a:pt x="115062" y="922020"/>
                  </a:lnTo>
                  <a:lnTo>
                    <a:pt x="115062" y="0"/>
                  </a:lnTo>
                  <a:lnTo>
                    <a:pt x="0" y="0"/>
                  </a:lnTo>
                  <a:lnTo>
                    <a:pt x="0" y="92202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>
            <a:extLst>
              <a:ext uri="{FF2B5EF4-FFF2-40B4-BE49-F238E27FC236}">
                <a16:creationId xmlns:a16="http://schemas.microsoft.com/office/drawing/2014/main" id="{E3A5580F-3AE7-7191-FA34-5ADFA69909F0}"/>
              </a:ext>
            </a:extLst>
          </p:cNvPr>
          <p:cNvSpPr txBox="1"/>
          <p:nvPr/>
        </p:nvSpPr>
        <p:spPr>
          <a:xfrm>
            <a:off x="7653744" y="2371344"/>
            <a:ext cx="115570" cy="92201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i</a:t>
            </a:r>
            <a:r>
              <a:rPr sz="950" dirty="0">
                <a:latin typeface="Arial"/>
                <a:cs typeface="Arial"/>
              </a:rPr>
              <a:t>t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1AB60475-3A89-1122-036F-963EA18BF637}"/>
              </a:ext>
            </a:extLst>
          </p:cNvPr>
          <p:cNvSpPr txBox="1"/>
          <p:nvPr/>
        </p:nvSpPr>
        <p:spPr>
          <a:xfrm>
            <a:off x="7699719" y="1828012"/>
            <a:ext cx="1059815" cy="1271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1050"/>
              </a:lnSpc>
            </a:pPr>
            <a:r>
              <a:rPr sz="950" spc="-5" dirty="0">
                <a:latin typeface="Arial"/>
                <a:cs typeface="Arial"/>
              </a:rPr>
              <a:t>rkgroup</a:t>
            </a:r>
            <a:endParaRPr sz="950">
              <a:latin typeface="Arial"/>
              <a:cs typeface="Arial"/>
            </a:endParaRPr>
          </a:p>
          <a:p>
            <a:pPr marR="65405" algn="ctr">
              <a:lnSpc>
                <a:spcPct val="100000"/>
              </a:lnSpc>
              <a:spcBef>
                <a:spcPts val="670"/>
              </a:spcBef>
            </a:pP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Local Memory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R="74295" algn="ctr">
              <a:lnSpc>
                <a:spcPct val="100000"/>
              </a:lnSpc>
              <a:tabLst>
                <a:tab pos="652780" algn="l"/>
              </a:tabLst>
            </a:pPr>
            <a:r>
              <a:rPr sz="950" spc="10" dirty="0">
                <a:latin typeface="Arial"/>
                <a:cs typeface="Arial"/>
              </a:rPr>
              <a:t>W</a:t>
            </a:r>
            <a:r>
              <a:rPr sz="950" spc="-5" dirty="0">
                <a:latin typeface="Arial"/>
                <a:cs typeface="Arial"/>
              </a:rPr>
              <a:t>ork-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0" dirty="0">
                <a:latin typeface="Arial"/>
                <a:cs typeface="Arial"/>
              </a:rPr>
              <a:t>W</a:t>
            </a:r>
            <a:r>
              <a:rPr sz="950" spc="-5" dirty="0">
                <a:latin typeface="Arial"/>
                <a:cs typeface="Arial"/>
              </a:rPr>
              <a:t>or</a:t>
            </a:r>
            <a:r>
              <a:rPr sz="950" dirty="0">
                <a:latin typeface="Arial"/>
                <a:cs typeface="Arial"/>
              </a:rPr>
              <a:t>k</a:t>
            </a:r>
            <a:r>
              <a:rPr sz="950" spc="-5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  <a:p>
            <a:pPr marR="109220" algn="ctr">
              <a:lnSpc>
                <a:spcPct val="100000"/>
              </a:lnSpc>
              <a:tabLst>
                <a:tab pos="591820" algn="l"/>
              </a:tabLst>
            </a:pPr>
            <a:r>
              <a:rPr sz="950" spc="-5" dirty="0">
                <a:latin typeface="Arial"/>
                <a:cs typeface="Arial"/>
              </a:rPr>
              <a:t>em	</a:t>
            </a:r>
            <a:r>
              <a:rPr sz="950" dirty="0">
                <a:latin typeface="Arial"/>
                <a:cs typeface="Arial"/>
              </a:rPr>
              <a:t>item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tabLst>
                <a:tab pos="690880" algn="l"/>
              </a:tabLst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Private	Private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tabLst>
                <a:tab pos="690880" algn="l"/>
              </a:tabLst>
            </a:pP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y	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087568BC-41D3-6741-0854-4371D53AB126}"/>
              </a:ext>
            </a:extLst>
          </p:cNvPr>
          <p:cNvSpPr/>
          <p:nvPr/>
        </p:nvSpPr>
        <p:spPr>
          <a:xfrm>
            <a:off x="7691844" y="2833115"/>
            <a:ext cx="77470" cy="346075"/>
          </a:xfrm>
          <a:custGeom>
            <a:avLst/>
            <a:gdLst/>
            <a:ahLst/>
            <a:cxnLst/>
            <a:rect l="l" t="t" r="r" b="b"/>
            <a:pathLst>
              <a:path w="77470" h="346075">
                <a:moveTo>
                  <a:pt x="0" y="345948"/>
                </a:moveTo>
                <a:lnTo>
                  <a:pt x="76962" y="345948"/>
                </a:lnTo>
                <a:lnTo>
                  <a:pt x="76962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>
            <a:extLst>
              <a:ext uri="{FF2B5EF4-FFF2-40B4-BE49-F238E27FC236}">
                <a16:creationId xmlns:a16="http://schemas.microsoft.com/office/drawing/2014/main" id="{CF3A66FB-8DF5-5A7E-BB4D-897BB53574DA}"/>
              </a:ext>
            </a:extLst>
          </p:cNvPr>
          <p:cNvGrpSpPr/>
          <p:nvPr/>
        </p:nvGrpSpPr>
        <p:grpSpPr>
          <a:xfrm>
            <a:off x="7766267" y="1875789"/>
            <a:ext cx="1427480" cy="1579880"/>
            <a:chOff x="4487926" y="6206997"/>
            <a:chExt cx="1427480" cy="1579880"/>
          </a:xfrm>
        </p:grpSpPr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768BE3B0-1B50-81C9-0B08-C6B67C7A6A95}"/>
                </a:ext>
              </a:extLst>
            </p:cNvPr>
            <p:cNvSpPr/>
            <p:nvPr/>
          </p:nvSpPr>
          <p:spPr>
            <a:xfrm>
              <a:off x="4490466" y="6209537"/>
              <a:ext cx="1422400" cy="1574800"/>
            </a:xfrm>
            <a:custGeom>
              <a:avLst/>
              <a:gdLst/>
              <a:ahLst/>
              <a:cxnLst/>
              <a:rect l="l" t="t" r="r" b="b"/>
              <a:pathLst>
                <a:path w="1422400" h="1574800">
                  <a:moveTo>
                    <a:pt x="1421891" y="0"/>
                  </a:moveTo>
                  <a:lnTo>
                    <a:pt x="0" y="0"/>
                  </a:lnTo>
                  <a:lnTo>
                    <a:pt x="0" y="1574292"/>
                  </a:lnTo>
                  <a:lnTo>
                    <a:pt x="1421891" y="1574292"/>
                  </a:lnTo>
                  <a:lnTo>
                    <a:pt x="1421891" y="0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03C991EC-1E1A-DB6C-6EA9-777D255E4885}"/>
                </a:ext>
              </a:extLst>
            </p:cNvPr>
            <p:cNvSpPr/>
            <p:nvPr/>
          </p:nvSpPr>
          <p:spPr>
            <a:xfrm>
              <a:off x="4490466" y="6209537"/>
              <a:ext cx="1422400" cy="1574800"/>
            </a:xfrm>
            <a:custGeom>
              <a:avLst/>
              <a:gdLst/>
              <a:ahLst/>
              <a:cxnLst/>
              <a:rect l="l" t="t" r="r" b="b"/>
              <a:pathLst>
                <a:path w="1422400" h="1574800">
                  <a:moveTo>
                    <a:pt x="0" y="1574292"/>
                  </a:moveTo>
                  <a:lnTo>
                    <a:pt x="1421891" y="1574292"/>
                  </a:lnTo>
                  <a:lnTo>
                    <a:pt x="1421891" y="0"/>
                  </a:lnTo>
                  <a:lnTo>
                    <a:pt x="0" y="0"/>
                  </a:lnTo>
                  <a:lnTo>
                    <a:pt x="0" y="1574292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50A90BAB-07E6-29EE-534A-9A397D54E243}"/>
                </a:ext>
              </a:extLst>
            </p:cNvPr>
            <p:cNvSpPr/>
            <p:nvPr/>
          </p:nvSpPr>
          <p:spPr>
            <a:xfrm>
              <a:off x="4759452" y="6438899"/>
              <a:ext cx="882650" cy="230504"/>
            </a:xfrm>
            <a:custGeom>
              <a:avLst/>
              <a:gdLst/>
              <a:ahLst/>
              <a:cxnLst/>
              <a:rect l="l" t="t" r="r" b="b"/>
              <a:pathLst>
                <a:path w="882650" h="230504">
                  <a:moveTo>
                    <a:pt x="882396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882396" y="230124"/>
                  </a:lnTo>
                  <a:lnTo>
                    <a:pt x="882396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E2BE01D3-BA30-7AFB-6EA7-DEE9B05FEF9B}"/>
                </a:ext>
              </a:extLst>
            </p:cNvPr>
            <p:cNvSpPr/>
            <p:nvPr/>
          </p:nvSpPr>
          <p:spPr>
            <a:xfrm>
              <a:off x="4643628" y="6784847"/>
              <a:ext cx="576580" cy="920750"/>
            </a:xfrm>
            <a:custGeom>
              <a:avLst/>
              <a:gdLst/>
              <a:ahLst/>
              <a:cxnLst/>
              <a:rect l="l" t="t" r="r" b="b"/>
              <a:pathLst>
                <a:path w="576579" h="920750">
                  <a:moveTo>
                    <a:pt x="576072" y="0"/>
                  </a:moveTo>
                  <a:lnTo>
                    <a:pt x="0" y="0"/>
                  </a:lnTo>
                  <a:lnTo>
                    <a:pt x="0" y="920495"/>
                  </a:lnTo>
                  <a:lnTo>
                    <a:pt x="576072" y="920495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>
            <a:extLst>
              <a:ext uri="{FF2B5EF4-FFF2-40B4-BE49-F238E27FC236}">
                <a16:creationId xmlns:a16="http://schemas.microsoft.com/office/drawing/2014/main" id="{2F307C27-6259-4F32-D4B6-03937B6D7F38}"/>
              </a:ext>
            </a:extLst>
          </p:cNvPr>
          <p:cNvSpPr txBox="1"/>
          <p:nvPr/>
        </p:nvSpPr>
        <p:spPr>
          <a:xfrm>
            <a:off x="7597611" y="1885314"/>
            <a:ext cx="1279525" cy="890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425" spc="7" baseline="38011" dirty="0">
                <a:latin typeface="Arial"/>
                <a:cs typeface="Arial"/>
              </a:rPr>
              <a:t>Wo</a:t>
            </a:r>
            <a:r>
              <a:rPr sz="950" spc="5" dirty="0">
                <a:latin typeface="Arial"/>
                <a:cs typeface="Arial"/>
              </a:rPr>
              <a:t>Workgroup</a:t>
            </a:r>
            <a:endParaRPr sz="950">
              <a:latin typeface="Arial"/>
              <a:cs typeface="Arial"/>
            </a:endParaRPr>
          </a:p>
          <a:p>
            <a:pPr marL="485775">
              <a:lnSpc>
                <a:spcPct val="100000"/>
              </a:lnSpc>
              <a:spcBef>
                <a:spcPts val="675"/>
              </a:spcBef>
            </a:pP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9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370840" marR="577215">
              <a:lnSpc>
                <a:spcPct val="100000"/>
              </a:lnSpc>
            </a:pPr>
            <a:r>
              <a:rPr sz="950" spc="10" dirty="0">
                <a:latin typeface="Arial"/>
                <a:cs typeface="Arial"/>
              </a:rPr>
              <a:t>W</a:t>
            </a:r>
            <a:r>
              <a:rPr sz="950" spc="-5" dirty="0">
                <a:latin typeface="Arial"/>
                <a:cs typeface="Arial"/>
              </a:rPr>
              <a:t>ork-  item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28582C75-A55E-CF23-E129-C6BF91551F3F}"/>
              </a:ext>
            </a:extLst>
          </p:cNvPr>
          <p:cNvSpPr/>
          <p:nvPr/>
        </p:nvSpPr>
        <p:spPr>
          <a:xfrm>
            <a:off x="7960069" y="2913887"/>
            <a:ext cx="500380" cy="346075"/>
          </a:xfrm>
          <a:custGeom>
            <a:avLst/>
            <a:gdLst/>
            <a:ahLst/>
            <a:cxnLst/>
            <a:rect l="l" t="t" r="r" b="b"/>
            <a:pathLst>
              <a:path w="500379" h="346075">
                <a:moveTo>
                  <a:pt x="499872" y="0"/>
                </a:moveTo>
                <a:lnTo>
                  <a:pt x="0" y="0"/>
                </a:lnTo>
                <a:lnTo>
                  <a:pt x="0" y="345947"/>
                </a:lnTo>
                <a:lnTo>
                  <a:pt x="499872" y="345947"/>
                </a:lnTo>
                <a:lnTo>
                  <a:pt x="499872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5A1D9339-03BC-E47B-3B48-D17EE6B24B92}"/>
              </a:ext>
            </a:extLst>
          </p:cNvPr>
          <p:cNvSpPr txBox="1"/>
          <p:nvPr/>
        </p:nvSpPr>
        <p:spPr>
          <a:xfrm>
            <a:off x="8007058" y="2922270"/>
            <a:ext cx="3810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Private  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7" name="object 47">
            <a:extLst>
              <a:ext uri="{FF2B5EF4-FFF2-40B4-BE49-F238E27FC236}">
                <a16:creationId xmlns:a16="http://schemas.microsoft.com/office/drawing/2014/main" id="{35658B03-4538-C9A5-E5E7-4D88FC748FA0}"/>
              </a:ext>
            </a:extLst>
          </p:cNvPr>
          <p:cNvGrpSpPr/>
          <p:nvPr/>
        </p:nvGrpSpPr>
        <p:grpSpPr>
          <a:xfrm>
            <a:off x="8574241" y="2453639"/>
            <a:ext cx="576580" cy="920750"/>
            <a:chOff x="5295900" y="6784847"/>
            <a:chExt cx="576580" cy="920750"/>
          </a:xfrm>
        </p:grpSpPr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B0A41303-801E-89D2-92BF-250989B54782}"/>
                </a:ext>
              </a:extLst>
            </p:cNvPr>
            <p:cNvSpPr/>
            <p:nvPr/>
          </p:nvSpPr>
          <p:spPr>
            <a:xfrm>
              <a:off x="5295900" y="6784847"/>
              <a:ext cx="576580" cy="920750"/>
            </a:xfrm>
            <a:custGeom>
              <a:avLst/>
              <a:gdLst/>
              <a:ahLst/>
              <a:cxnLst/>
              <a:rect l="l" t="t" r="r" b="b"/>
              <a:pathLst>
                <a:path w="576579" h="920750">
                  <a:moveTo>
                    <a:pt x="576072" y="0"/>
                  </a:moveTo>
                  <a:lnTo>
                    <a:pt x="0" y="0"/>
                  </a:lnTo>
                  <a:lnTo>
                    <a:pt x="0" y="920495"/>
                  </a:lnTo>
                  <a:lnTo>
                    <a:pt x="576072" y="920495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BBFFCC15-E590-84C0-9D4D-B0034BC783D8}"/>
                </a:ext>
              </a:extLst>
            </p:cNvPr>
            <p:cNvSpPr/>
            <p:nvPr/>
          </p:nvSpPr>
          <p:spPr>
            <a:xfrm>
              <a:off x="5335523" y="7245095"/>
              <a:ext cx="498475" cy="346075"/>
            </a:xfrm>
            <a:custGeom>
              <a:avLst/>
              <a:gdLst/>
              <a:ahLst/>
              <a:cxnLst/>
              <a:rect l="l" t="t" r="r" b="b"/>
              <a:pathLst>
                <a:path w="498475" h="346075">
                  <a:moveTo>
                    <a:pt x="498348" y="0"/>
                  </a:moveTo>
                  <a:lnTo>
                    <a:pt x="0" y="0"/>
                  </a:lnTo>
                  <a:lnTo>
                    <a:pt x="0" y="345947"/>
                  </a:lnTo>
                  <a:lnTo>
                    <a:pt x="498348" y="345947"/>
                  </a:lnTo>
                  <a:lnTo>
                    <a:pt x="498348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>
            <a:extLst>
              <a:ext uri="{FF2B5EF4-FFF2-40B4-BE49-F238E27FC236}">
                <a16:creationId xmlns:a16="http://schemas.microsoft.com/office/drawing/2014/main" id="{954740D4-AEB3-6115-8A3A-F9AC1F49A40B}"/>
              </a:ext>
            </a:extLst>
          </p:cNvPr>
          <p:cNvSpPr txBox="1"/>
          <p:nvPr/>
        </p:nvSpPr>
        <p:spPr>
          <a:xfrm>
            <a:off x="8574241" y="2453639"/>
            <a:ext cx="576580" cy="9207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6990" marR="196850">
              <a:lnSpc>
                <a:spcPct val="100000"/>
              </a:lnSpc>
              <a:spcBef>
                <a:spcPts val="160"/>
              </a:spcBef>
            </a:pPr>
            <a:r>
              <a:rPr sz="950" spc="10" dirty="0">
                <a:latin typeface="Arial"/>
                <a:cs typeface="Arial"/>
              </a:rPr>
              <a:t>W</a:t>
            </a:r>
            <a:r>
              <a:rPr sz="950" spc="-5" dirty="0">
                <a:latin typeface="Arial"/>
                <a:cs typeface="Arial"/>
              </a:rPr>
              <a:t>ork-  item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"/>
              <a:cs typeface="Arial"/>
            </a:endParaRPr>
          </a:p>
          <a:p>
            <a:pPr marL="85725" marR="114300">
              <a:lnSpc>
                <a:spcPct val="100000"/>
              </a:lnSpc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Private  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19EE7202-560C-7823-8F5F-7D8E0A358370}"/>
              </a:ext>
            </a:extLst>
          </p:cNvPr>
          <p:cNvSpPr txBox="1"/>
          <p:nvPr/>
        </p:nvSpPr>
        <p:spPr>
          <a:xfrm>
            <a:off x="1550633" y="3980875"/>
            <a:ext cx="438658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Understanding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Board Memory</a:t>
            </a:r>
            <a:r>
              <a:rPr sz="1850" spc="-10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Resources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52" name="object 4">
            <a:extLst>
              <a:ext uri="{FF2B5EF4-FFF2-40B4-BE49-F238E27FC236}">
                <a16:creationId xmlns:a16="http://schemas.microsoft.com/office/drawing/2014/main" id="{A7293538-8E3C-BEEF-01AE-206F9119DFDC}"/>
              </a:ext>
            </a:extLst>
          </p:cNvPr>
          <p:cNvGrpSpPr/>
          <p:nvPr/>
        </p:nvGrpSpPr>
        <p:grpSpPr>
          <a:xfrm>
            <a:off x="1541108" y="4370132"/>
            <a:ext cx="5544185" cy="1489710"/>
            <a:chOff x="638721" y="1875408"/>
            <a:chExt cx="5544185" cy="1489710"/>
          </a:xfrm>
        </p:grpSpPr>
        <p:sp>
          <p:nvSpPr>
            <p:cNvPr id="53" name="object 5">
              <a:extLst>
                <a:ext uri="{FF2B5EF4-FFF2-40B4-BE49-F238E27FC236}">
                  <a16:creationId xmlns:a16="http://schemas.microsoft.com/office/drawing/2014/main" id="{43D32510-2003-F77B-D307-3ADAB7049171}"/>
                </a:ext>
              </a:extLst>
            </p:cNvPr>
            <p:cNvSpPr/>
            <p:nvPr/>
          </p:nvSpPr>
          <p:spPr>
            <a:xfrm>
              <a:off x="651421" y="1881733"/>
              <a:ext cx="5518785" cy="552450"/>
            </a:xfrm>
            <a:custGeom>
              <a:avLst/>
              <a:gdLst/>
              <a:ahLst/>
              <a:cxnLst/>
              <a:rect l="l" t="t" r="r" b="b"/>
              <a:pathLst>
                <a:path w="5518785" h="552450">
                  <a:moveTo>
                    <a:pt x="2207450" y="0"/>
                  </a:moveTo>
                  <a:lnTo>
                    <a:pt x="1058773" y="0"/>
                  </a:lnTo>
                  <a:lnTo>
                    <a:pt x="0" y="0"/>
                  </a:lnTo>
                  <a:lnTo>
                    <a:pt x="0" y="551967"/>
                  </a:lnTo>
                  <a:lnTo>
                    <a:pt x="1058760" y="551967"/>
                  </a:lnTo>
                  <a:lnTo>
                    <a:pt x="2207450" y="551967"/>
                  </a:lnTo>
                  <a:lnTo>
                    <a:pt x="2207450" y="0"/>
                  </a:lnTo>
                  <a:close/>
                </a:path>
                <a:path w="5518785" h="552450">
                  <a:moveTo>
                    <a:pt x="3311207" y="0"/>
                  </a:moveTo>
                  <a:lnTo>
                    <a:pt x="2207476" y="0"/>
                  </a:lnTo>
                  <a:lnTo>
                    <a:pt x="2207476" y="551967"/>
                  </a:lnTo>
                  <a:lnTo>
                    <a:pt x="3311207" y="551967"/>
                  </a:lnTo>
                  <a:lnTo>
                    <a:pt x="3311207" y="0"/>
                  </a:lnTo>
                  <a:close/>
                </a:path>
                <a:path w="5518785" h="552450">
                  <a:moveTo>
                    <a:pt x="4414964" y="0"/>
                  </a:moveTo>
                  <a:lnTo>
                    <a:pt x="3311233" y="0"/>
                  </a:lnTo>
                  <a:lnTo>
                    <a:pt x="3311233" y="551967"/>
                  </a:lnTo>
                  <a:lnTo>
                    <a:pt x="4414964" y="551967"/>
                  </a:lnTo>
                  <a:lnTo>
                    <a:pt x="4414964" y="0"/>
                  </a:lnTo>
                  <a:close/>
                </a:path>
                <a:path w="5518785" h="552450">
                  <a:moveTo>
                    <a:pt x="5518721" y="0"/>
                  </a:moveTo>
                  <a:lnTo>
                    <a:pt x="4414990" y="0"/>
                  </a:lnTo>
                  <a:lnTo>
                    <a:pt x="4414990" y="551967"/>
                  </a:lnTo>
                  <a:lnTo>
                    <a:pt x="5518721" y="551967"/>
                  </a:lnTo>
                  <a:lnTo>
                    <a:pt x="5518721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6">
              <a:extLst>
                <a:ext uri="{FF2B5EF4-FFF2-40B4-BE49-F238E27FC236}">
                  <a16:creationId xmlns:a16="http://schemas.microsoft.com/office/drawing/2014/main" id="{634E4B94-4CB1-73F5-EBFC-5F4A3F610689}"/>
                </a:ext>
              </a:extLst>
            </p:cNvPr>
            <p:cNvSpPr/>
            <p:nvPr/>
          </p:nvSpPr>
          <p:spPr>
            <a:xfrm>
              <a:off x="651421" y="2433764"/>
              <a:ext cx="5518785" cy="248920"/>
            </a:xfrm>
            <a:custGeom>
              <a:avLst/>
              <a:gdLst/>
              <a:ahLst/>
              <a:cxnLst/>
              <a:rect l="l" t="t" r="r" b="b"/>
              <a:pathLst>
                <a:path w="5518785" h="248919">
                  <a:moveTo>
                    <a:pt x="2207450" y="0"/>
                  </a:moveTo>
                  <a:lnTo>
                    <a:pt x="1058773" y="0"/>
                  </a:lnTo>
                  <a:lnTo>
                    <a:pt x="0" y="0"/>
                  </a:lnTo>
                  <a:lnTo>
                    <a:pt x="0" y="248729"/>
                  </a:lnTo>
                  <a:lnTo>
                    <a:pt x="1058760" y="248729"/>
                  </a:lnTo>
                  <a:lnTo>
                    <a:pt x="2207450" y="248729"/>
                  </a:lnTo>
                  <a:lnTo>
                    <a:pt x="2207450" y="0"/>
                  </a:lnTo>
                  <a:close/>
                </a:path>
                <a:path w="5518785" h="248919">
                  <a:moveTo>
                    <a:pt x="3311207" y="0"/>
                  </a:moveTo>
                  <a:lnTo>
                    <a:pt x="2207476" y="0"/>
                  </a:lnTo>
                  <a:lnTo>
                    <a:pt x="2207476" y="248729"/>
                  </a:lnTo>
                  <a:lnTo>
                    <a:pt x="3311207" y="248729"/>
                  </a:lnTo>
                  <a:lnTo>
                    <a:pt x="3311207" y="0"/>
                  </a:lnTo>
                  <a:close/>
                </a:path>
                <a:path w="5518785" h="248919">
                  <a:moveTo>
                    <a:pt x="4414964" y="0"/>
                  </a:moveTo>
                  <a:lnTo>
                    <a:pt x="3311233" y="0"/>
                  </a:lnTo>
                  <a:lnTo>
                    <a:pt x="3311233" y="248729"/>
                  </a:lnTo>
                  <a:lnTo>
                    <a:pt x="4414964" y="248729"/>
                  </a:lnTo>
                  <a:lnTo>
                    <a:pt x="4414964" y="0"/>
                  </a:lnTo>
                  <a:close/>
                </a:path>
                <a:path w="5518785" h="248919">
                  <a:moveTo>
                    <a:pt x="5518721" y="0"/>
                  </a:moveTo>
                  <a:lnTo>
                    <a:pt x="4414990" y="0"/>
                  </a:lnTo>
                  <a:lnTo>
                    <a:pt x="4414990" y="248729"/>
                  </a:lnTo>
                  <a:lnTo>
                    <a:pt x="5518721" y="248729"/>
                  </a:lnTo>
                  <a:lnTo>
                    <a:pt x="5518721" y="0"/>
                  </a:lnTo>
                  <a:close/>
                </a:path>
              </a:pathLst>
            </a:custGeom>
            <a:solidFill>
              <a:srgbClr val="CAE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7">
              <a:extLst>
                <a:ext uri="{FF2B5EF4-FFF2-40B4-BE49-F238E27FC236}">
                  <a16:creationId xmlns:a16="http://schemas.microsoft.com/office/drawing/2014/main" id="{7D61F77B-C280-8152-F6C7-E27AC7A623C3}"/>
                </a:ext>
              </a:extLst>
            </p:cNvPr>
            <p:cNvSpPr/>
            <p:nvPr/>
          </p:nvSpPr>
          <p:spPr>
            <a:xfrm>
              <a:off x="651421" y="2682442"/>
              <a:ext cx="5518785" cy="248920"/>
            </a:xfrm>
            <a:custGeom>
              <a:avLst/>
              <a:gdLst/>
              <a:ahLst/>
              <a:cxnLst/>
              <a:rect l="l" t="t" r="r" b="b"/>
              <a:pathLst>
                <a:path w="5518785" h="248919">
                  <a:moveTo>
                    <a:pt x="2207450" y="0"/>
                  </a:moveTo>
                  <a:lnTo>
                    <a:pt x="1058773" y="0"/>
                  </a:lnTo>
                  <a:lnTo>
                    <a:pt x="0" y="0"/>
                  </a:lnTo>
                  <a:lnTo>
                    <a:pt x="0" y="248716"/>
                  </a:lnTo>
                  <a:lnTo>
                    <a:pt x="1058760" y="248716"/>
                  </a:lnTo>
                  <a:lnTo>
                    <a:pt x="2207450" y="248716"/>
                  </a:lnTo>
                  <a:lnTo>
                    <a:pt x="2207450" y="0"/>
                  </a:lnTo>
                  <a:close/>
                </a:path>
                <a:path w="5518785" h="248919">
                  <a:moveTo>
                    <a:pt x="3311207" y="0"/>
                  </a:moveTo>
                  <a:lnTo>
                    <a:pt x="2207476" y="0"/>
                  </a:lnTo>
                  <a:lnTo>
                    <a:pt x="2207476" y="248716"/>
                  </a:lnTo>
                  <a:lnTo>
                    <a:pt x="3311207" y="248716"/>
                  </a:lnTo>
                  <a:lnTo>
                    <a:pt x="3311207" y="0"/>
                  </a:lnTo>
                  <a:close/>
                </a:path>
                <a:path w="5518785" h="248919">
                  <a:moveTo>
                    <a:pt x="4414964" y="0"/>
                  </a:moveTo>
                  <a:lnTo>
                    <a:pt x="3311233" y="0"/>
                  </a:lnTo>
                  <a:lnTo>
                    <a:pt x="3311233" y="248716"/>
                  </a:lnTo>
                  <a:lnTo>
                    <a:pt x="4414964" y="248716"/>
                  </a:lnTo>
                  <a:lnTo>
                    <a:pt x="4414964" y="0"/>
                  </a:lnTo>
                  <a:close/>
                </a:path>
                <a:path w="5518785" h="248919">
                  <a:moveTo>
                    <a:pt x="5518721" y="0"/>
                  </a:moveTo>
                  <a:lnTo>
                    <a:pt x="4414990" y="0"/>
                  </a:lnTo>
                  <a:lnTo>
                    <a:pt x="4414990" y="248716"/>
                  </a:lnTo>
                  <a:lnTo>
                    <a:pt x="5518721" y="248716"/>
                  </a:lnTo>
                  <a:lnTo>
                    <a:pt x="5518721" y="0"/>
                  </a:lnTo>
                  <a:close/>
                </a:path>
              </a:pathLst>
            </a:custGeom>
            <a:solidFill>
              <a:srgbClr val="E7F1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8">
              <a:extLst>
                <a:ext uri="{FF2B5EF4-FFF2-40B4-BE49-F238E27FC236}">
                  <a16:creationId xmlns:a16="http://schemas.microsoft.com/office/drawing/2014/main" id="{6075E77B-55D9-766B-0B51-925E98CBBDFF}"/>
                </a:ext>
              </a:extLst>
            </p:cNvPr>
            <p:cNvSpPr/>
            <p:nvPr/>
          </p:nvSpPr>
          <p:spPr>
            <a:xfrm>
              <a:off x="651421" y="2931172"/>
              <a:ext cx="5518785" cy="427355"/>
            </a:xfrm>
            <a:custGeom>
              <a:avLst/>
              <a:gdLst/>
              <a:ahLst/>
              <a:cxnLst/>
              <a:rect l="l" t="t" r="r" b="b"/>
              <a:pathLst>
                <a:path w="5518785" h="427354">
                  <a:moveTo>
                    <a:pt x="2207450" y="0"/>
                  </a:moveTo>
                  <a:lnTo>
                    <a:pt x="1058773" y="0"/>
                  </a:lnTo>
                  <a:lnTo>
                    <a:pt x="0" y="0"/>
                  </a:lnTo>
                  <a:lnTo>
                    <a:pt x="0" y="427088"/>
                  </a:lnTo>
                  <a:lnTo>
                    <a:pt x="1058760" y="427088"/>
                  </a:lnTo>
                  <a:lnTo>
                    <a:pt x="2207450" y="427088"/>
                  </a:lnTo>
                  <a:lnTo>
                    <a:pt x="2207450" y="0"/>
                  </a:lnTo>
                  <a:close/>
                </a:path>
                <a:path w="5518785" h="427354">
                  <a:moveTo>
                    <a:pt x="3311207" y="0"/>
                  </a:moveTo>
                  <a:lnTo>
                    <a:pt x="2207476" y="0"/>
                  </a:lnTo>
                  <a:lnTo>
                    <a:pt x="2207476" y="427088"/>
                  </a:lnTo>
                  <a:lnTo>
                    <a:pt x="3311207" y="427088"/>
                  </a:lnTo>
                  <a:lnTo>
                    <a:pt x="3311207" y="0"/>
                  </a:lnTo>
                  <a:close/>
                </a:path>
                <a:path w="5518785" h="427354">
                  <a:moveTo>
                    <a:pt x="4414964" y="0"/>
                  </a:moveTo>
                  <a:lnTo>
                    <a:pt x="3311233" y="0"/>
                  </a:lnTo>
                  <a:lnTo>
                    <a:pt x="3311233" y="427088"/>
                  </a:lnTo>
                  <a:lnTo>
                    <a:pt x="4414964" y="427088"/>
                  </a:lnTo>
                  <a:lnTo>
                    <a:pt x="4414964" y="0"/>
                  </a:lnTo>
                  <a:close/>
                </a:path>
                <a:path w="5518785" h="427354">
                  <a:moveTo>
                    <a:pt x="5518721" y="0"/>
                  </a:moveTo>
                  <a:lnTo>
                    <a:pt x="4414990" y="0"/>
                  </a:lnTo>
                  <a:lnTo>
                    <a:pt x="4414990" y="427088"/>
                  </a:lnTo>
                  <a:lnTo>
                    <a:pt x="5518721" y="427088"/>
                  </a:lnTo>
                  <a:lnTo>
                    <a:pt x="5518721" y="0"/>
                  </a:lnTo>
                  <a:close/>
                </a:path>
              </a:pathLst>
            </a:custGeom>
            <a:solidFill>
              <a:srgbClr val="CAE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9">
              <a:extLst>
                <a:ext uri="{FF2B5EF4-FFF2-40B4-BE49-F238E27FC236}">
                  <a16:creationId xmlns:a16="http://schemas.microsoft.com/office/drawing/2014/main" id="{7ECAA998-E318-AA1E-E5DD-948565C4C325}"/>
                </a:ext>
              </a:extLst>
            </p:cNvPr>
            <p:cNvSpPr/>
            <p:nvPr/>
          </p:nvSpPr>
          <p:spPr>
            <a:xfrm>
              <a:off x="1710181" y="1878583"/>
              <a:ext cx="3356610" cy="1483360"/>
            </a:xfrm>
            <a:custGeom>
              <a:avLst/>
              <a:gdLst/>
              <a:ahLst/>
              <a:cxnLst/>
              <a:rect l="l" t="t" r="r" b="b"/>
              <a:pathLst>
                <a:path w="3356610" h="1483360">
                  <a:moveTo>
                    <a:pt x="0" y="0"/>
                  </a:moveTo>
                  <a:lnTo>
                    <a:pt x="0" y="1482852"/>
                  </a:lnTo>
                </a:path>
                <a:path w="3356610" h="1483360">
                  <a:moveTo>
                    <a:pt x="1148715" y="0"/>
                  </a:moveTo>
                  <a:lnTo>
                    <a:pt x="1148715" y="1482852"/>
                  </a:lnTo>
                </a:path>
                <a:path w="3356610" h="1483360">
                  <a:moveTo>
                    <a:pt x="2252472" y="0"/>
                  </a:moveTo>
                  <a:lnTo>
                    <a:pt x="2252472" y="1482852"/>
                  </a:lnTo>
                </a:path>
                <a:path w="3356610" h="1483360">
                  <a:moveTo>
                    <a:pt x="3356229" y="0"/>
                  </a:moveTo>
                  <a:lnTo>
                    <a:pt x="3356229" y="1482852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0">
              <a:extLst>
                <a:ext uri="{FF2B5EF4-FFF2-40B4-BE49-F238E27FC236}">
                  <a16:creationId xmlns:a16="http://schemas.microsoft.com/office/drawing/2014/main" id="{1B3F0DA1-A7C9-98B1-DE19-6C3C97C6F7F1}"/>
                </a:ext>
              </a:extLst>
            </p:cNvPr>
            <p:cNvSpPr/>
            <p:nvPr/>
          </p:nvSpPr>
          <p:spPr>
            <a:xfrm>
              <a:off x="648246" y="2433700"/>
              <a:ext cx="5525135" cy="0"/>
            </a:xfrm>
            <a:custGeom>
              <a:avLst/>
              <a:gdLst/>
              <a:ahLst/>
              <a:cxnLst/>
              <a:rect l="l" t="t" r="r" b="b"/>
              <a:pathLst>
                <a:path w="5525135">
                  <a:moveTo>
                    <a:pt x="0" y="0"/>
                  </a:moveTo>
                  <a:lnTo>
                    <a:pt x="5524969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1">
              <a:extLst>
                <a:ext uri="{FF2B5EF4-FFF2-40B4-BE49-F238E27FC236}">
                  <a16:creationId xmlns:a16="http://schemas.microsoft.com/office/drawing/2014/main" id="{C7CCD3E6-50C5-A663-B0FB-E1264CD67F94}"/>
                </a:ext>
              </a:extLst>
            </p:cNvPr>
            <p:cNvSpPr/>
            <p:nvPr/>
          </p:nvSpPr>
          <p:spPr>
            <a:xfrm>
              <a:off x="648246" y="1878583"/>
              <a:ext cx="5525135" cy="1483360"/>
            </a:xfrm>
            <a:custGeom>
              <a:avLst/>
              <a:gdLst/>
              <a:ahLst/>
              <a:cxnLst/>
              <a:rect l="l" t="t" r="r" b="b"/>
              <a:pathLst>
                <a:path w="5525135" h="1483360">
                  <a:moveTo>
                    <a:pt x="0" y="803910"/>
                  </a:moveTo>
                  <a:lnTo>
                    <a:pt x="5524969" y="803910"/>
                  </a:lnTo>
                </a:path>
                <a:path w="5525135" h="1483360">
                  <a:moveTo>
                    <a:pt x="0" y="1052576"/>
                  </a:moveTo>
                  <a:lnTo>
                    <a:pt x="5524969" y="1052576"/>
                  </a:lnTo>
                </a:path>
                <a:path w="5525135" h="1483360">
                  <a:moveTo>
                    <a:pt x="3175" y="0"/>
                  </a:moveTo>
                  <a:lnTo>
                    <a:pt x="3175" y="1482852"/>
                  </a:lnTo>
                </a:path>
                <a:path w="5525135" h="1483360">
                  <a:moveTo>
                    <a:pt x="5521794" y="0"/>
                  </a:moveTo>
                  <a:lnTo>
                    <a:pt x="5521794" y="1482852"/>
                  </a:lnTo>
                </a:path>
                <a:path w="5525135" h="1483360">
                  <a:moveTo>
                    <a:pt x="0" y="3175"/>
                  </a:moveTo>
                  <a:lnTo>
                    <a:pt x="5524969" y="3175"/>
                  </a:lnTo>
                </a:path>
                <a:path w="5525135" h="1483360">
                  <a:moveTo>
                    <a:pt x="0" y="1479677"/>
                  </a:moveTo>
                  <a:lnTo>
                    <a:pt x="5524969" y="1479677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12">
            <a:extLst>
              <a:ext uri="{FF2B5EF4-FFF2-40B4-BE49-F238E27FC236}">
                <a16:creationId xmlns:a16="http://schemas.microsoft.com/office/drawing/2014/main" id="{CFC4F066-B7EF-F73B-F583-3E8D4A8F6986}"/>
              </a:ext>
            </a:extLst>
          </p:cNvPr>
          <p:cNvSpPr txBox="1"/>
          <p:nvPr/>
        </p:nvSpPr>
        <p:spPr>
          <a:xfrm>
            <a:off x="1647114" y="4390071"/>
            <a:ext cx="8724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105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25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1050">
              <a:latin typeface="Arial"/>
              <a:cs typeface="Arial"/>
            </a:endParaRPr>
          </a:p>
        </p:txBody>
      </p:sp>
      <p:sp>
        <p:nvSpPr>
          <p:cNvPr id="61" name="object 13">
            <a:extLst>
              <a:ext uri="{FF2B5EF4-FFF2-40B4-BE49-F238E27FC236}">
                <a16:creationId xmlns:a16="http://schemas.microsoft.com/office/drawing/2014/main" id="{BA351ED7-1CCB-0047-B590-3E45DC176CFA}"/>
              </a:ext>
            </a:extLst>
          </p:cNvPr>
          <p:cNvSpPr txBox="1"/>
          <p:nvPr/>
        </p:nvSpPr>
        <p:spPr>
          <a:xfrm>
            <a:off x="2680132" y="4390071"/>
            <a:ext cx="1014094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Arial"/>
                <a:cs typeface="Arial"/>
              </a:rPr>
              <a:t>Physical  </a:t>
            </a:r>
            <a:r>
              <a:rPr sz="105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b="1" dirty="0">
                <a:solidFill>
                  <a:srgbClr val="FFFFFF"/>
                </a:solidFill>
                <a:latin typeface="Arial"/>
                <a:cs typeface="Arial"/>
              </a:rPr>
              <a:t>mp</a:t>
            </a:r>
            <a:r>
              <a:rPr sz="105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50" b="1" dirty="0">
                <a:solidFill>
                  <a:srgbClr val="FFFFFF"/>
                </a:solidFill>
                <a:latin typeface="Arial"/>
                <a:cs typeface="Arial"/>
              </a:rPr>
              <a:t>ementa</a:t>
            </a:r>
            <a:r>
              <a:rPr sz="105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A8118A88-A21C-399A-734D-7E4F5795587B}"/>
              </a:ext>
            </a:extLst>
          </p:cNvPr>
          <p:cNvSpPr txBox="1"/>
          <p:nvPr/>
        </p:nvSpPr>
        <p:spPr>
          <a:xfrm>
            <a:off x="3864281" y="4390071"/>
            <a:ext cx="89916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8415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FFFFFF"/>
                </a:solidFill>
                <a:latin typeface="Arial"/>
                <a:cs typeface="Arial"/>
              </a:rPr>
              <a:t>Latency  (clock</a:t>
            </a:r>
            <a:r>
              <a:rPr sz="10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5" dirty="0">
                <a:solidFill>
                  <a:srgbClr val="FFFFFF"/>
                </a:solidFill>
                <a:latin typeface="Arial"/>
                <a:cs typeface="Arial"/>
              </a:rPr>
              <a:t>cycles)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3" name="object 15">
            <a:extLst>
              <a:ext uri="{FF2B5EF4-FFF2-40B4-BE49-F238E27FC236}">
                <a16:creationId xmlns:a16="http://schemas.microsoft.com/office/drawing/2014/main" id="{523456D4-8E11-16BD-46C2-7FF6BC6A0DA7}"/>
              </a:ext>
            </a:extLst>
          </p:cNvPr>
          <p:cNvSpPr txBox="1"/>
          <p:nvPr/>
        </p:nvSpPr>
        <p:spPr>
          <a:xfrm>
            <a:off x="5027601" y="4390071"/>
            <a:ext cx="77978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FFFFFF"/>
                </a:solidFill>
                <a:latin typeface="Arial"/>
                <a:cs typeface="Arial"/>
              </a:rPr>
              <a:t>Throughput  </a:t>
            </a:r>
            <a:r>
              <a:rPr sz="1050" b="1" spc="-5" dirty="0">
                <a:solidFill>
                  <a:srgbClr val="FFFFFF"/>
                </a:solidFill>
                <a:latin typeface="Arial"/>
                <a:cs typeface="Arial"/>
              </a:rPr>
              <a:t>(GB/s)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4" name="object 16">
            <a:extLst>
              <a:ext uri="{FF2B5EF4-FFF2-40B4-BE49-F238E27FC236}">
                <a16:creationId xmlns:a16="http://schemas.microsoft.com/office/drawing/2014/main" id="{510F486C-502E-1683-941D-F32443D10781}"/>
              </a:ext>
            </a:extLst>
          </p:cNvPr>
          <p:cNvSpPr txBox="1"/>
          <p:nvPr/>
        </p:nvSpPr>
        <p:spPr>
          <a:xfrm>
            <a:off x="6230671" y="4390071"/>
            <a:ext cx="58483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335" marR="5080" indent="-12827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FFFFFF"/>
                </a:solidFill>
                <a:latin typeface="Arial"/>
                <a:cs typeface="Arial"/>
              </a:rPr>
              <a:t>Capac</a:t>
            </a:r>
            <a:r>
              <a:rPr sz="1050" b="1" spc="-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050" b="1" dirty="0">
                <a:solidFill>
                  <a:srgbClr val="FFFFFF"/>
                </a:solidFill>
                <a:latin typeface="Arial"/>
                <a:cs typeface="Arial"/>
              </a:rPr>
              <a:t>y  </a:t>
            </a:r>
            <a:r>
              <a:rPr sz="1050" b="1" spc="5" dirty="0">
                <a:solidFill>
                  <a:srgbClr val="FFFFFF"/>
                </a:solidFill>
                <a:latin typeface="Arial"/>
                <a:cs typeface="Arial"/>
              </a:rPr>
              <a:t>(MB)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5" name="object 17">
            <a:extLst>
              <a:ext uri="{FF2B5EF4-FFF2-40B4-BE49-F238E27FC236}">
                <a16:creationId xmlns:a16="http://schemas.microsoft.com/office/drawing/2014/main" id="{DF82996B-29A5-BB60-7007-EB84FE863896}"/>
              </a:ext>
            </a:extLst>
          </p:cNvPr>
          <p:cNvSpPr txBox="1"/>
          <p:nvPr/>
        </p:nvSpPr>
        <p:spPr>
          <a:xfrm>
            <a:off x="1849806" y="4942394"/>
            <a:ext cx="4673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Global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18">
            <a:extLst>
              <a:ext uri="{FF2B5EF4-FFF2-40B4-BE49-F238E27FC236}">
                <a16:creationId xmlns:a16="http://schemas.microsoft.com/office/drawing/2014/main" id="{16DAA3D1-20F8-8FD7-B054-011D5ACC33A4}"/>
              </a:ext>
            </a:extLst>
          </p:cNvPr>
          <p:cNvSpPr txBox="1"/>
          <p:nvPr/>
        </p:nvSpPr>
        <p:spPr>
          <a:xfrm>
            <a:off x="3009570" y="4942394"/>
            <a:ext cx="354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3B70"/>
                </a:solidFill>
                <a:latin typeface="Arial"/>
                <a:cs typeface="Arial"/>
              </a:rPr>
              <a:t>DDR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19">
            <a:extLst>
              <a:ext uri="{FF2B5EF4-FFF2-40B4-BE49-F238E27FC236}">
                <a16:creationId xmlns:a16="http://schemas.microsoft.com/office/drawing/2014/main" id="{5455C5FB-4194-F400-95A0-BD8D6BBDC1FB}"/>
              </a:ext>
            </a:extLst>
          </p:cNvPr>
          <p:cNvSpPr txBox="1"/>
          <p:nvPr/>
        </p:nvSpPr>
        <p:spPr>
          <a:xfrm>
            <a:off x="4172128" y="4942394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240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20">
            <a:extLst>
              <a:ext uri="{FF2B5EF4-FFF2-40B4-BE49-F238E27FC236}">
                <a16:creationId xmlns:a16="http://schemas.microsoft.com/office/drawing/2014/main" id="{2D912964-B1CF-8374-9AF6-3F385A518A03}"/>
              </a:ext>
            </a:extLst>
          </p:cNvPr>
          <p:cNvSpPr txBox="1"/>
          <p:nvPr/>
        </p:nvSpPr>
        <p:spPr>
          <a:xfrm>
            <a:off x="5169333" y="4942394"/>
            <a:ext cx="494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34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.</a:t>
            </a:r>
            <a:r>
              <a:rPr sz="1200" spc="5" dirty="0">
                <a:solidFill>
                  <a:srgbClr val="003B70"/>
                </a:solidFill>
                <a:latin typeface="Arial"/>
                <a:cs typeface="Arial"/>
              </a:rPr>
              <a:t>1</a:t>
            </a: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21">
            <a:extLst>
              <a:ext uri="{FF2B5EF4-FFF2-40B4-BE49-F238E27FC236}">
                <a16:creationId xmlns:a16="http://schemas.microsoft.com/office/drawing/2014/main" id="{744A554A-D38F-4E67-BF7A-1680C6EB94DF}"/>
              </a:ext>
            </a:extLst>
          </p:cNvPr>
          <p:cNvSpPr txBox="1"/>
          <p:nvPr/>
        </p:nvSpPr>
        <p:spPr>
          <a:xfrm>
            <a:off x="6337352" y="4942394"/>
            <a:ext cx="367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8000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22">
            <a:extLst>
              <a:ext uri="{FF2B5EF4-FFF2-40B4-BE49-F238E27FC236}">
                <a16:creationId xmlns:a16="http://schemas.microsoft.com/office/drawing/2014/main" id="{98417A6C-5902-5E06-162E-C2E281319752}"/>
              </a:ext>
            </a:extLst>
          </p:cNvPr>
          <p:cNvSpPr txBox="1"/>
          <p:nvPr/>
        </p:nvSpPr>
        <p:spPr>
          <a:xfrm>
            <a:off x="1887906" y="5191060"/>
            <a:ext cx="391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Local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61CE88C4-6C0F-B585-9DA6-8C1912F428BB}"/>
              </a:ext>
            </a:extLst>
          </p:cNvPr>
          <p:cNvSpPr txBox="1"/>
          <p:nvPr/>
        </p:nvSpPr>
        <p:spPr>
          <a:xfrm>
            <a:off x="2716709" y="5191060"/>
            <a:ext cx="940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On-chip</a:t>
            </a:r>
            <a:r>
              <a:rPr sz="1200" spc="-6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24">
            <a:extLst>
              <a:ext uri="{FF2B5EF4-FFF2-40B4-BE49-F238E27FC236}">
                <a16:creationId xmlns:a16="http://schemas.microsoft.com/office/drawing/2014/main" id="{AB34C108-3EBC-06A4-D859-3D6B12ECFAF7}"/>
              </a:ext>
            </a:extLst>
          </p:cNvPr>
          <p:cNvSpPr txBox="1"/>
          <p:nvPr/>
        </p:nvSpPr>
        <p:spPr>
          <a:xfrm>
            <a:off x="4257727" y="519106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25">
            <a:extLst>
              <a:ext uri="{FF2B5EF4-FFF2-40B4-BE49-F238E27FC236}">
                <a16:creationId xmlns:a16="http://schemas.microsoft.com/office/drawing/2014/main" id="{550D3E34-18BA-2F55-3118-54753082308A}"/>
              </a:ext>
            </a:extLst>
          </p:cNvPr>
          <p:cNvSpPr txBox="1"/>
          <p:nvPr/>
        </p:nvSpPr>
        <p:spPr>
          <a:xfrm>
            <a:off x="5189145" y="5191060"/>
            <a:ext cx="4546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~8000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26">
            <a:extLst>
              <a:ext uri="{FF2B5EF4-FFF2-40B4-BE49-F238E27FC236}">
                <a16:creationId xmlns:a16="http://schemas.microsoft.com/office/drawing/2014/main" id="{1466E92B-FE9C-02A0-B02A-267F72C56D62}"/>
              </a:ext>
            </a:extLst>
          </p:cNvPr>
          <p:cNvSpPr txBox="1"/>
          <p:nvPr/>
        </p:nvSpPr>
        <p:spPr>
          <a:xfrm>
            <a:off x="6422696" y="519106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27">
            <a:extLst>
              <a:ext uri="{FF2B5EF4-FFF2-40B4-BE49-F238E27FC236}">
                <a16:creationId xmlns:a16="http://schemas.microsoft.com/office/drawing/2014/main" id="{C5A115A4-798A-5F92-FB75-946E6FEE8DD0}"/>
              </a:ext>
            </a:extLst>
          </p:cNvPr>
          <p:cNvSpPr txBox="1"/>
          <p:nvPr/>
        </p:nvSpPr>
        <p:spPr>
          <a:xfrm>
            <a:off x="1833042" y="5439853"/>
            <a:ext cx="498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P</a:t>
            </a: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r</a:t>
            </a:r>
            <a:r>
              <a:rPr sz="1200" spc="-15" dirty="0">
                <a:solidFill>
                  <a:srgbClr val="003B70"/>
                </a:solidFill>
                <a:latin typeface="Arial"/>
                <a:cs typeface="Arial"/>
              </a:rPr>
              <a:t>iv</a:t>
            </a: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28">
            <a:extLst>
              <a:ext uri="{FF2B5EF4-FFF2-40B4-BE49-F238E27FC236}">
                <a16:creationId xmlns:a16="http://schemas.microsoft.com/office/drawing/2014/main" id="{DC0C003E-A2D6-3FB0-0C2B-FAB031829426}"/>
              </a:ext>
            </a:extLst>
          </p:cNvPr>
          <p:cNvSpPr txBox="1"/>
          <p:nvPr/>
        </p:nvSpPr>
        <p:spPr>
          <a:xfrm>
            <a:off x="2674037" y="5439853"/>
            <a:ext cx="1025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On-chip RAM</a:t>
            </a:r>
            <a:r>
              <a:rPr sz="1200" spc="-6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/  </a:t>
            </a: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Registers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29">
            <a:extLst>
              <a:ext uri="{FF2B5EF4-FFF2-40B4-BE49-F238E27FC236}">
                <a16:creationId xmlns:a16="http://schemas.microsoft.com/office/drawing/2014/main" id="{890DF49A-8AA6-D1AE-C275-5C1F558A316F}"/>
              </a:ext>
            </a:extLst>
          </p:cNvPr>
          <p:cNvSpPr txBox="1"/>
          <p:nvPr/>
        </p:nvSpPr>
        <p:spPr>
          <a:xfrm>
            <a:off x="4193465" y="5439853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/1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30">
            <a:extLst>
              <a:ext uri="{FF2B5EF4-FFF2-40B4-BE49-F238E27FC236}">
                <a16:creationId xmlns:a16="http://schemas.microsoft.com/office/drawing/2014/main" id="{62918B24-8926-6D67-0606-E8D18DFCE9E5}"/>
              </a:ext>
            </a:extLst>
          </p:cNvPr>
          <p:cNvSpPr txBox="1"/>
          <p:nvPr/>
        </p:nvSpPr>
        <p:spPr>
          <a:xfrm>
            <a:off x="5231816" y="5439853"/>
            <a:ext cx="368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~240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31">
            <a:extLst>
              <a:ext uri="{FF2B5EF4-FFF2-40B4-BE49-F238E27FC236}">
                <a16:creationId xmlns:a16="http://schemas.microsoft.com/office/drawing/2014/main" id="{403E94EB-988F-75A5-6C05-41A1E5820E5A}"/>
              </a:ext>
            </a:extLst>
          </p:cNvPr>
          <p:cNvSpPr txBox="1"/>
          <p:nvPr/>
        </p:nvSpPr>
        <p:spPr>
          <a:xfrm>
            <a:off x="6401359" y="5439853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B70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003B70"/>
                </a:solidFill>
                <a:latin typeface="Arial"/>
                <a:cs typeface="Arial"/>
              </a:rPr>
              <a:t>.2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0" name="object 32">
            <a:extLst>
              <a:ext uri="{FF2B5EF4-FFF2-40B4-BE49-F238E27FC236}">
                <a16:creationId xmlns:a16="http://schemas.microsoft.com/office/drawing/2014/main" id="{E501D8A0-2A99-7D9E-7565-98CBAD51778B}"/>
              </a:ext>
            </a:extLst>
          </p:cNvPr>
          <p:cNvGrpSpPr/>
          <p:nvPr/>
        </p:nvGrpSpPr>
        <p:grpSpPr>
          <a:xfrm>
            <a:off x="4025063" y="4927028"/>
            <a:ext cx="577850" cy="1145540"/>
            <a:chOff x="3122676" y="2432304"/>
            <a:chExt cx="577850" cy="1145540"/>
          </a:xfrm>
        </p:grpSpPr>
        <p:sp>
          <p:nvSpPr>
            <p:cNvPr id="81" name="object 33">
              <a:extLst>
                <a:ext uri="{FF2B5EF4-FFF2-40B4-BE49-F238E27FC236}">
                  <a16:creationId xmlns:a16="http://schemas.microsoft.com/office/drawing/2014/main" id="{D5321578-97D2-7D9C-1EB8-0A4072F409BF}"/>
                </a:ext>
              </a:extLst>
            </p:cNvPr>
            <p:cNvSpPr/>
            <p:nvPr/>
          </p:nvSpPr>
          <p:spPr>
            <a:xfrm>
              <a:off x="3132582" y="2442210"/>
              <a:ext cx="558165" cy="792480"/>
            </a:xfrm>
            <a:custGeom>
              <a:avLst/>
              <a:gdLst/>
              <a:ahLst/>
              <a:cxnLst/>
              <a:rect l="l" t="t" r="r" b="b"/>
              <a:pathLst>
                <a:path w="558164" h="792480">
                  <a:moveTo>
                    <a:pt x="0" y="396240"/>
                  </a:moveTo>
                  <a:lnTo>
                    <a:pt x="2545" y="342476"/>
                  </a:lnTo>
                  <a:lnTo>
                    <a:pt x="9960" y="290909"/>
                  </a:lnTo>
                  <a:lnTo>
                    <a:pt x="21913" y="242012"/>
                  </a:lnTo>
                  <a:lnTo>
                    <a:pt x="38071" y="196257"/>
                  </a:lnTo>
                  <a:lnTo>
                    <a:pt x="58103" y="154116"/>
                  </a:lnTo>
                  <a:lnTo>
                    <a:pt x="81676" y="116062"/>
                  </a:lnTo>
                  <a:lnTo>
                    <a:pt x="108459" y="82566"/>
                  </a:lnTo>
                  <a:lnTo>
                    <a:pt x="138119" y="54101"/>
                  </a:lnTo>
                  <a:lnTo>
                    <a:pt x="170324" y="31140"/>
                  </a:lnTo>
                  <a:lnTo>
                    <a:pt x="204743" y="14155"/>
                  </a:lnTo>
                  <a:lnTo>
                    <a:pt x="278892" y="0"/>
                  </a:lnTo>
                  <a:lnTo>
                    <a:pt x="316740" y="3617"/>
                  </a:lnTo>
                  <a:lnTo>
                    <a:pt x="387459" y="31140"/>
                  </a:lnTo>
                  <a:lnTo>
                    <a:pt x="419664" y="54101"/>
                  </a:lnTo>
                  <a:lnTo>
                    <a:pt x="449324" y="82566"/>
                  </a:lnTo>
                  <a:lnTo>
                    <a:pt x="476107" y="116062"/>
                  </a:lnTo>
                  <a:lnTo>
                    <a:pt x="499680" y="154116"/>
                  </a:lnTo>
                  <a:lnTo>
                    <a:pt x="519712" y="196257"/>
                  </a:lnTo>
                  <a:lnTo>
                    <a:pt x="535870" y="242012"/>
                  </a:lnTo>
                  <a:lnTo>
                    <a:pt x="547823" y="290909"/>
                  </a:lnTo>
                  <a:lnTo>
                    <a:pt x="555238" y="342476"/>
                  </a:lnTo>
                  <a:lnTo>
                    <a:pt x="557783" y="396240"/>
                  </a:lnTo>
                  <a:lnTo>
                    <a:pt x="555238" y="450003"/>
                  </a:lnTo>
                  <a:lnTo>
                    <a:pt x="547823" y="501570"/>
                  </a:lnTo>
                  <a:lnTo>
                    <a:pt x="535870" y="550467"/>
                  </a:lnTo>
                  <a:lnTo>
                    <a:pt x="519712" y="596222"/>
                  </a:lnTo>
                  <a:lnTo>
                    <a:pt x="499680" y="638363"/>
                  </a:lnTo>
                  <a:lnTo>
                    <a:pt x="476107" y="676417"/>
                  </a:lnTo>
                  <a:lnTo>
                    <a:pt x="449324" y="709913"/>
                  </a:lnTo>
                  <a:lnTo>
                    <a:pt x="419664" y="738378"/>
                  </a:lnTo>
                  <a:lnTo>
                    <a:pt x="387459" y="761339"/>
                  </a:lnTo>
                  <a:lnTo>
                    <a:pt x="353040" y="778324"/>
                  </a:lnTo>
                  <a:lnTo>
                    <a:pt x="278892" y="792480"/>
                  </a:lnTo>
                  <a:lnTo>
                    <a:pt x="241043" y="788862"/>
                  </a:lnTo>
                  <a:lnTo>
                    <a:pt x="170324" y="761339"/>
                  </a:lnTo>
                  <a:lnTo>
                    <a:pt x="138119" y="738378"/>
                  </a:lnTo>
                  <a:lnTo>
                    <a:pt x="108459" y="709913"/>
                  </a:lnTo>
                  <a:lnTo>
                    <a:pt x="81676" y="676417"/>
                  </a:lnTo>
                  <a:lnTo>
                    <a:pt x="58103" y="638363"/>
                  </a:lnTo>
                  <a:lnTo>
                    <a:pt x="38071" y="596222"/>
                  </a:lnTo>
                  <a:lnTo>
                    <a:pt x="21913" y="550467"/>
                  </a:lnTo>
                  <a:lnTo>
                    <a:pt x="9960" y="501570"/>
                  </a:lnTo>
                  <a:lnTo>
                    <a:pt x="2545" y="450003"/>
                  </a:lnTo>
                  <a:lnTo>
                    <a:pt x="0" y="396240"/>
                  </a:lnTo>
                  <a:close/>
                </a:path>
              </a:pathLst>
            </a:custGeom>
            <a:ln w="19812">
              <a:solidFill>
                <a:srgbClr val="FB4B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34">
              <a:extLst>
                <a:ext uri="{FF2B5EF4-FFF2-40B4-BE49-F238E27FC236}">
                  <a16:creationId xmlns:a16="http://schemas.microsoft.com/office/drawing/2014/main" id="{97A1F368-E9C0-A810-0076-B68CBB3B641E}"/>
                </a:ext>
              </a:extLst>
            </p:cNvPr>
            <p:cNvSpPr/>
            <p:nvPr/>
          </p:nvSpPr>
          <p:spPr>
            <a:xfrm>
              <a:off x="3405378" y="3233928"/>
              <a:ext cx="38100" cy="343535"/>
            </a:xfrm>
            <a:custGeom>
              <a:avLst/>
              <a:gdLst/>
              <a:ahLst/>
              <a:cxnLst/>
              <a:rect l="l" t="t" r="r" b="b"/>
              <a:pathLst>
                <a:path w="38100" h="343535">
                  <a:moveTo>
                    <a:pt x="25146" y="31750"/>
                  </a:moveTo>
                  <a:lnTo>
                    <a:pt x="12954" y="31750"/>
                  </a:lnTo>
                  <a:lnTo>
                    <a:pt x="12954" y="343408"/>
                  </a:lnTo>
                  <a:lnTo>
                    <a:pt x="25146" y="343408"/>
                  </a:lnTo>
                  <a:lnTo>
                    <a:pt x="25146" y="31750"/>
                  </a:lnTo>
                  <a:close/>
                </a:path>
                <a:path w="38100" h="343535">
                  <a:moveTo>
                    <a:pt x="19050" y="0"/>
                  </a:moveTo>
                  <a:lnTo>
                    <a:pt x="0" y="38100"/>
                  </a:lnTo>
                  <a:lnTo>
                    <a:pt x="12954" y="38100"/>
                  </a:lnTo>
                  <a:lnTo>
                    <a:pt x="12954" y="31750"/>
                  </a:lnTo>
                  <a:lnTo>
                    <a:pt x="34925" y="31750"/>
                  </a:lnTo>
                  <a:lnTo>
                    <a:pt x="19050" y="0"/>
                  </a:lnTo>
                  <a:close/>
                </a:path>
                <a:path w="38100" h="343535">
                  <a:moveTo>
                    <a:pt x="34925" y="31750"/>
                  </a:moveTo>
                  <a:lnTo>
                    <a:pt x="25146" y="31750"/>
                  </a:lnTo>
                  <a:lnTo>
                    <a:pt x="25146" y="38100"/>
                  </a:lnTo>
                  <a:lnTo>
                    <a:pt x="38100" y="38100"/>
                  </a:lnTo>
                  <a:lnTo>
                    <a:pt x="34925" y="31750"/>
                  </a:lnTo>
                  <a:close/>
                </a:path>
              </a:pathLst>
            </a:custGeom>
            <a:solidFill>
              <a:srgbClr val="FB4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35">
            <a:extLst>
              <a:ext uri="{FF2B5EF4-FFF2-40B4-BE49-F238E27FC236}">
                <a16:creationId xmlns:a16="http://schemas.microsoft.com/office/drawing/2014/main" id="{319726F2-5BDD-D419-80B5-B74447CA93A4}"/>
              </a:ext>
            </a:extLst>
          </p:cNvPr>
          <p:cNvSpPr txBox="1"/>
          <p:nvPr/>
        </p:nvSpPr>
        <p:spPr>
          <a:xfrm>
            <a:off x="2448484" y="6112192"/>
            <a:ext cx="4367022" cy="3347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marR="5080" indent="-279400">
              <a:lnSpc>
                <a:spcPct val="103299"/>
              </a:lnSpc>
              <a:spcBef>
                <a:spcPts val="100"/>
              </a:spcBef>
            </a:pPr>
            <a:r>
              <a:rPr sz="1050" spc="15" dirty="0">
                <a:solidFill>
                  <a:srgbClr val="003B70"/>
                </a:solidFill>
                <a:latin typeface="Arial"/>
                <a:cs typeface="Arial"/>
              </a:rPr>
              <a:t>Key </a:t>
            </a:r>
            <a:r>
              <a:rPr sz="1050" spc="10" dirty="0">
                <a:solidFill>
                  <a:srgbClr val="003B70"/>
                </a:solidFill>
                <a:latin typeface="Arial"/>
                <a:cs typeface="Arial"/>
              </a:rPr>
              <a:t>takeaway: </a:t>
            </a:r>
            <a:r>
              <a:rPr sz="1050" spc="15" dirty="0">
                <a:solidFill>
                  <a:srgbClr val="003B70"/>
                </a:solidFill>
                <a:latin typeface="Arial"/>
                <a:cs typeface="Arial"/>
              </a:rPr>
              <a:t>many times the </a:t>
            </a:r>
            <a:r>
              <a:rPr sz="1050" spc="10" dirty="0">
                <a:solidFill>
                  <a:srgbClr val="003B70"/>
                </a:solidFill>
                <a:latin typeface="Arial"/>
                <a:cs typeface="Arial"/>
              </a:rPr>
              <a:t>solution for </a:t>
            </a:r>
            <a:r>
              <a:rPr sz="1050" spc="15" dirty="0">
                <a:solidFill>
                  <a:srgbClr val="003B70"/>
                </a:solidFill>
                <a:latin typeface="Arial"/>
                <a:cs typeface="Arial"/>
              </a:rPr>
              <a:t>a </a:t>
            </a:r>
            <a:r>
              <a:rPr sz="1050" spc="10" dirty="0">
                <a:solidFill>
                  <a:srgbClr val="003B70"/>
                </a:solidFill>
                <a:latin typeface="Arial"/>
                <a:cs typeface="Arial"/>
              </a:rPr>
              <a:t>bottleneck </a:t>
            </a:r>
            <a:r>
              <a:rPr sz="1050" spc="15" dirty="0">
                <a:solidFill>
                  <a:srgbClr val="003B70"/>
                </a:solidFill>
                <a:latin typeface="Arial"/>
                <a:cs typeface="Arial"/>
              </a:rPr>
              <a:t>caused by slow  </a:t>
            </a:r>
            <a:r>
              <a:rPr sz="1050" spc="20" dirty="0">
                <a:solidFill>
                  <a:srgbClr val="003B70"/>
                </a:solidFill>
                <a:latin typeface="Arial"/>
                <a:cs typeface="Arial"/>
              </a:rPr>
              <a:t>memory </a:t>
            </a:r>
            <a:r>
              <a:rPr sz="1050" spc="15" dirty="0">
                <a:solidFill>
                  <a:srgbClr val="003B70"/>
                </a:solidFill>
                <a:latin typeface="Arial"/>
                <a:cs typeface="Arial"/>
              </a:rPr>
              <a:t>access </a:t>
            </a:r>
            <a:r>
              <a:rPr sz="1050" spc="10" dirty="0">
                <a:solidFill>
                  <a:srgbClr val="003B70"/>
                </a:solidFill>
                <a:latin typeface="Arial"/>
                <a:cs typeface="Arial"/>
              </a:rPr>
              <a:t>will </a:t>
            </a:r>
            <a:r>
              <a:rPr sz="1050" spc="15" dirty="0">
                <a:solidFill>
                  <a:srgbClr val="003B70"/>
                </a:solidFill>
                <a:latin typeface="Arial"/>
                <a:cs typeface="Arial"/>
              </a:rPr>
              <a:t>be to use </a:t>
            </a:r>
            <a:r>
              <a:rPr sz="1050" spc="10" dirty="0">
                <a:solidFill>
                  <a:srgbClr val="003B70"/>
                </a:solidFill>
                <a:latin typeface="Arial"/>
                <a:cs typeface="Arial"/>
              </a:rPr>
              <a:t>local </a:t>
            </a:r>
            <a:r>
              <a:rPr sz="1050" spc="20" dirty="0">
                <a:solidFill>
                  <a:srgbClr val="003B70"/>
                </a:solidFill>
                <a:latin typeface="Arial"/>
                <a:cs typeface="Arial"/>
              </a:rPr>
              <a:t>memory </a:t>
            </a:r>
            <a:r>
              <a:rPr sz="1050" spc="10" dirty="0">
                <a:solidFill>
                  <a:srgbClr val="003B70"/>
                </a:solidFill>
                <a:latin typeface="Arial"/>
                <a:cs typeface="Arial"/>
              </a:rPr>
              <a:t>instead of</a:t>
            </a:r>
            <a:r>
              <a:rPr sz="1050" spc="-1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003B70"/>
                </a:solidFill>
                <a:latin typeface="Arial"/>
                <a:cs typeface="Arial"/>
              </a:rPr>
              <a:t>global</a:t>
            </a:r>
            <a:endParaRPr sz="1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198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5" dirty="0">
                <a:solidFill>
                  <a:srgbClr val="003B70"/>
                </a:solidFill>
                <a:latin typeface="Arial"/>
                <a:cs typeface="Arial"/>
              </a:rPr>
              <a:t>Global </a:t>
            </a: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Memory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object 40">
            <a:extLst>
              <a:ext uri="{FF2B5EF4-FFF2-40B4-BE49-F238E27FC236}">
                <a16:creationId xmlns:a16="http://schemas.microsoft.com/office/drawing/2014/main" id="{BE689A9E-73F9-1CBD-453F-59D77C9DD6E0}"/>
              </a:ext>
            </a:extLst>
          </p:cNvPr>
          <p:cNvSpPr txBox="1"/>
          <p:nvPr/>
        </p:nvSpPr>
        <p:spPr>
          <a:xfrm>
            <a:off x="721995" y="1098320"/>
            <a:ext cx="3517412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850" spc="5" dirty="0">
                <a:solidFill>
                  <a:srgbClr val="003B70"/>
                </a:solidFill>
                <a:latin typeface="Arial"/>
                <a:cs typeface="Arial"/>
              </a:rPr>
              <a:t>I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s</a:t>
            </a:r>
            <a:r>
              <a:rPr lang="en-US" sz="1850" spc="5" dirty="0">
                <a:solidFill>
                  <a:srgbClr val="003B70"/>
                </a:solidFill>
                <a:latin typeface="Arial"/>
                <a:cs typeface="Arial"/>
              </a:rPr>
              <a:t> it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Slow?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5" name="object 41">
            <a:extLst>
              <a:ext uri="{FF2B5EF4-FFF2-40B4-BE49-F238E27FC236}">
                <a16:creationId xmlns:a16="http://schemas.microsoft.com/office/drawing/2014/main" id="{C7288281-5893-D017-A5EB-75BB42DEFDD7}"/>
              </a:ext>
            </a:extLst>
          </p:cNvPr>
          <p:cNvSpPr txBox="1"/>
          <p:nvPr/>
        </p:nvSpPr>
        <p:spPr>
          <a:xfrm>
            <a:off x="721995" y="1399043"/>
            <a:ext cx="8644743" cy="1059906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If the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data is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constant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values,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consider implementing it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in a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constant</a:t>
            </a:r>
            <a:r>
              <a:rPr sz="1600" spc="-114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memory</a:t>
            </a:r>
            <a:endParaRPr sz="1600" dirty="0">
              <a:latin typeface="Arial"/>
              <a:cs typeface="Arial"/>
            </a:endParaRPr>
          </a:p>
          <a:p>
            <a:pPr marL="163195" marR="5080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Data </a:t>
            </a:r>
            <a:r>
              <a:rPr sz="1600" spc="-10" dirty="0">
                <a:solidFill>
                  <a:srgbClr val="003B70"/>
                </a:solidFill>
                <a:latin typeface="Arial"/>
                <a:cs typeface="Arial"/>
              </a:rPr>
              <a:t>will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be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transferred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by the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host to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a global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memory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space and an </a:t>
            </a:r>
            <a:r>
              <a:rPr sz="1600" spc="5" dirty="0">
                <a:solidFill>
                  <a:srgbClr val="003B70"/>
                </a:solidFill>
                <a:latin typeface="Arial"/>
                <a:cs typeface="Arial"/>
              </a:rPr>
              <a:t>on-chip 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memory</a:t>
            </a:r>
            <a:r>
              <a:rPr sz="1600" spc="-3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space</a:t>
            </a:r>
            <a:endParaRPr sz="16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163830" algn="l"/>
              </a:tabLst>
            </a:pP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On-chip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memory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space is visibile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all work </a:t>
            </a:r>
            <a:r>
              <a:rPr sz="1600" dirty="0">
                <a:solidFill>
                  <a:srgbClr val="003B70"/>
                </a:solidFill>
                <a:latin typeface="Arial"/>
                <a:cs typeface="Arial"/>
              </a:rPr>
              <a:t>items for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NDRange</a:t>
            </a:r>
            <a:r>
              <a:rPr sz="1600" spc="4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kernels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42">
            <a:extLst>
              <a:ext uri="{FF2B5EF4-FFF2-40B4-BE49-F238E27FC236}">
                <a16:creationId xmlns:a16="http://schemas.microsoft.com/office/drawing/2014/main" id="{262F0601-3057-6170-BCD1-5BAC5B8FDE6B}"/>
              </a:ext>
            </a:extLst>
          </p:cNvPr>
          <p:cNvSpPr/>
          <p:nvPr/>
        </p:nvSpPr>
        <p:spPr>
          <a:xfrm>
            <a:off x="1604406" y="2458949"/>
            <a:ext cx="3843654" cy="329565"/>
          </a:xfrm>
          <a:custGeom>
            <a:avLst/>
            <a:gdLst/>
            <a:ahLst/>
            <a:cxnLst/>
            <a:rect l="l" t="t" r="r" b="b"/>
            <a:pathLst>
              <a:path w="3843654" h="329565">
                <a:moveTo>
                  <a:pt x="3843528" y="0"/>
                </a:moveTo>
                <a:lnTo>
                  <a:pt x="0" y="0"/>
                </a:lnTo>
                <a:lnTo>
                  <a:pt x="0" y="329184"/>
                </a:lnTo>
                <a:lnTo>
                  <a:pt x="3843528" y="329184"/>
                </a:lnTo>
                <a:lnTo>
                  <a:pt x="3843528" y="0"/>
                </a:lnTo>
                <a:close/>
              </a:path>
            </a:pathLst>
          </a:custGeom>
          <a:solidFill>
            <a:srgbClr val="DF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3">
            <a:extLst>
              <a:ext uri="{FF2B5EF4-FFF2-40B4-BE49-F238E27FC236}">
                <a16:creationId xmlns:a16="http://schemas.microsoft.com/office/drawing/2014/main" id="{E940FE5A-877B-6BCE-FF17-96BC3C92BD4B}"/>
              </a:ext>
            </a:extLst>
          </p:cNvPr>
          <p:cNvSpPr txBox="1"/>
          <p:nvPr/>
        </p:nvSpPr>
        <p:spPr>
          <a:xfrm>
            <a:off x="1604406" y="2458949"/>
            <a:ext cx="3843654" cy="3295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457834" marR="28575" indent="-457834">
              <a:lnSpc>
                <a:spcPts val="1270"/>
              </a:lnSpc>
              <a:spcBef>
                <a:spcPts val="5"/>
              </a:spcBef>
            </a:pP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auto a = a_buf.get_access&lt;sycl::access::mode::read,  sycl::access::target::constant_buffer&gt;(cgh);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8" name="object 44">
            <a:extLst>
              <a:ext uri="{FF2B5EF4-FFF2-40B4-BE49-F238E27FC236}">
                <a16:creationId xmlns:a16="http://schemas.microsoft.com/office/drawing/2014/main" id="{C2F321EF-C35A-DB5F-F66D-D4EFCBBAC070}"/>
              </a:ext>
            </a:extLst>
          </p:cNvPr>
          <p:cNvGrpSpPr/>
          <p:nvPr/>
        </p:nvGrpSpPr>
        <p:grpSpPr>
          <a:xfrm>
            <a:off x="1880251" y="2623540"/>
            <a:ext cx="2799715" cy="483870"/>
            <a:chOff x="1795272" y="7112507"/>
            <a:chExt cx="2799715" cy="483870"/>
          </a:xfrm>
        </p:grpSpPr>
        <p:sp>
          <p:nvSpPr>
            <p:cNvPr id="9" name="object 45">
              <a:extLst>
                <a:ext uri="{FF2B5EF4-FFF2-40B4-BE49-F238E27FC236}">
                  <a16:creationId xmlns:a16="http://schemas.microsoft.com/office/drawing/2014/main" id="{A2AE2B98-7A50-EBD6-2CFC-E846EE22455A}"/>
                </a:ext>
              </a:extLst>
            </p:cNvPr>
            <p:cNvSpPr/>
            <p:nvPr/>
          </p:nvSpPr>
          <p:spPr>
            <a:xfrm>
              <a:off x="1801368" y="7118603"/>
              <a:ext cx="2787650" cy="165100"/>
            </a:xfrm>
            <a:custGeom>
              <a:avLst/>
              <a:gdLst/>
              <a:ahLst/>
              <a:cxnLst/>
              <a:rect l="l" t="t" r="r" b="b"/>
              <a:pathLst>
                <a:path w="2787650" h="165100">
                  <a:moveTo>
                    <a:pt x="0" y="164592"/>
                  </a:moveTo>
                  <a:lnTo>
                    <a:pt x="2787396" y="164592"/>
                  </a:lnTo>
                  <a:lnTo>
                    <a:pt x="2787396" y="0"/>
                  </a:lnTo>
                  <a:lnTo>
                    <a:pt x="0" y="0"/>
                  </a:lnTo>
                  <a:lnTo>
                    <a:pt x="0" y="164592"/>
                  </a:lnTo>
                  <a:close/>
                </a:path>
              </a:pathLst>
            </a:custGeom>
            <a:ln w="12192">
              <a:solidFill>
                <a:srgbClr val="FB4B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6">
              <a:extLst>
                <a:ext uri="{FF2B5EF4-FFF2-40B4-BE49-F238E27FC236}">
                  <a16:creationId xmlns:a16="http://schemas.microsoft.com/office/drawing/2014/main" id="{B057A89D-8B74-3784-10F8-E80CC5F0C75A}"/>
                </a:ext>
              </a:extLst>
            </p:cNvPr>
            <p:cNvSpPr/>
            <p:nvPr/>
          </p:nvSpPr>
          <p:spPr>
            <a:xfrm>
              <a:off x="3222497" y="7283195"/>
              <a:ext cx="38100" cy="313055"/>
            </a:xfrm>
            <a:custGeom>
              <a:avLst/>
              <a:gdLst/>
              <a:ahLst/>
              <a:cxnLst/>
              <a:rect l="l" t="t" r="r" b="b"/>
              <a:pathLst>
                <a:path w="38100" h="313054">
                  <a:moveTo>
                    <a:pt x="25145" y="31749"/>
                  </a:moveTo>
                  <a:lnTo>
                    <a:pt x="12953" y="31749"/>
                  </a:lnTo>
                  <a:lnTo>
                    <a:pt x="12953" y="312800"/>
                  </a:lnTo>
                  <a:lnTo>
                    <a:pt x="25145" y="312800"/>
                  </a:lnTo>
                  <a:lnTo>
                    <a:pt x="25145" y="31749"/>
                  </a:lnTo>
                  <a:close/>
                </a:path>
                <a:path w="38100" h="313054">
                  <a:moveTo>
                    <a:pt x="19050" y="0"/>
                  </a:moveTo>
                  <a:lnTo>
                    <a:pt x="0" y="38099"/>
                  </a:lnTo>
                  <a:lnTo>
                    <a:pt x="12953" y="38099"/>
                  </a:lnTo>
                  <a:lnTo>
                    <a:pt x="12953" y="31749"/>
                  </a:lnTo>
                  <a:lnTo>
                    <a:pt x="34925" y="31749"/>
                  </a:lnTo>
                  <a:lnTo>
                    <a:pt x="19050" y="0"/>
                  </a:lnTo>
                  <a:close/>
                </a:path>
                <a:path w="38100" h="313054">
                  <a:moveTo>
                    <a:pt x="34925" y="31749"/>
                  </a:moveTo>
                  <a:lnTo>
                    <a:pt x="25145" y="31749"/>
                  </a:lnTo>
                  <a:lnTo>
                    <a:pt x="25145" y="38099"/>
                  </a:lnTo>
                  <a:lnTo>
                    <a:pt x="38100" y="38099"/>
                  </a:lnTo>
                  <a:lnTo>
                    <a:pt x="34925" y="31749"/>
                  </a:lnTo>
                  <a:close/>
                </a:path>
              </a:pathLst>
            </a:custGeom>
            <a:solidFill>
              <a:srgbClr val="FB4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47">
            <a:extLst>
              <a:ext uri="{FF2B5EF4-FFF2-40B4-BE49-F238E27FC236}">
                <a16:creationId xmlns:a16="http://schemas.microsoft.com/office/drawing/2014/main" id="{FD239008-A5AD-BEC6-DCD7-DEB757CF793A}"/>
              </a:ext>
            </a:extLst>
          </p:cNvPr>
          <p:cNvSpPr txBox="1"/>
          <p:nvPr/>
        </p:nvSpPr>
        <p:spPr>
          <a:xfrm>
            <a:off x="1569481" y="3098266"/>
            <a:ext cx="4221719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solidFill>
                  <a:srgbClr val="003B70"/>
                </a:solidFill>
                <a:latin typeface="Arial"/>
                <a:cs typeface="Arial"/>
              </a:rPr>
              <a:t>Add the </a:t>
            </a:r>
            <a:r>
              <a:rPr sz="1000" spc="10" dirty="0">
                <a:solidFill>
                  <a:srgbClr val="003B70"/>
                </a:solidFill>
                <a:latin typeface="Arial"/>
                <a:cs typeface="Arial"/>
              </a:rPr>
              <a:t>constant_buffer </a:t>
            </a:r>
            <a:r>
              <a:rPr sz="1000" spc="15" dirty="0">
                <a:solidFill>
                  <a:srgbClr val="003B70"/>
                </a:solidFill>
                <a:latin typeface="Arial"/>
                <a:cs typeface="Arial"/>
              </a:rPr>
              <a:t>access mode to the accessor</a:t>
            </a:r>
            <a:r>
              <a:rPr sz="1000" spc="-2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03B70"/>
                </a:solidFill>
                <a:latin typeface="Arial"/>
                <a:cs typeface="Arial"/>
              </a:rPr>
              <a:t>constructor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4" name="object 4">
            <a:extLst>
              <a:ext uri="{FF2B5EF4-FFF2-40B4-BE49-F238E27FC236}">
                <a16:creationId xmlns:a16="http://schemas.microsoft.com/office/drawing/2014/main" id="{36BBEE67-11F6-D5D3-E8ED-21799D4131E7}"/>
              </a:ext>
            </a:extLst>
          </p:cNvPr>
          <p:cNvSpPr txBox="1"/>
          <p:nvPr/>
        </p:nvSpPr>
        <p:spPr>
          <a:xfrm>
            <a:off x="1215229" y="4048955"/>
            <a:ext cx="3878579" cy="85138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10" dirty="0">
                <a:solidFill>
                  <a:srgbClr val="0070C5"/>
                </a:solidFill>
                <a:latin typeface="Arial"/>
                <a:cs typeface="Arial"/>
              </a:rPr>
              <a:t>We’ve </a:t>
            </a:r>
            <a:r>
              <a:rPr sz="1200" spc="5" dirty="0">
                <a:solidFill>
                  <a:srgbClr val="0070C5"/>
                </a:solidFill>
                <a:latin typeface="Arial"/>
                <a:cs typeface="Arial"/>
              </a:rPr>
              <a:t>seen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this before... This will appear as</a:t>
            </a:r>
            <a:r>
              <a:rPr sz="1200" spc="-6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0070C5"/>
                </a:solidFill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i="1" spc="5" dirty="0">
                <a:solidFill>
                  <a:srgbClr val="0070C5"/>
                </a:solidFill>
                <a:latin typeface="Arial"/>
                <a:cs typeface="Arial"/>
              </a:rPr>
              <a:t>memory </a:t>
            </a:r>
            <a:r>
              <a:rPr sz="1200" i="1" dirty="0">
                <a:solidFill>
                  <a:srgbClr val="0070C5"/>
                </a:solidFill>
                <a:latin typeface="Arial"/>
                <a:cs typeface="Arial"/>
              </a:rPr>
              <a:t>dependency</a:t>
            </a:r>
            <a:r>
              <a:rPr sz="1200" i="1" spc="2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problem</a:t>
            </a:r>
            <a:endParaRPr sz="1200" dirty="0">
              <a:latin typeface="Arial"/>
              <a:cs typeface="Arial"/>
            </a:endParaRPr>
          </a:p>
          <a:p>
            <a:pPr marL="12700" marR="319405">
              <a:lnSpc>
                <a:spcPct val="101899"/>
              </a:lnSpc>
              <a:spcBef>
                <a:spcPts val="795"/>
              </a:spcBef>
            </a:pP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Transfer global </a:t>
            </a:r>
            <a:r>
              <a:rPr sz="1200" spc="5" dirty="0">
                <a:solidFill>
                  <a:srgbClr val="0070C5"/>
                </a:solidFill>
                <a:latin typeface="Arial"/>
                <a:cs typeface="Arial"/>
              </a:rPr>
              <a:t>memory contents to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local  </a:t>
            </a:r>
            <a:r>
              <a:rPr sz="1200" spc="5" dirty="0">
                <a:solidFill>
                  <a:srgbClr val="0070C5"/>
                </a:solidFill>
                <a:latin typeface="Arial"/>
                <a:cs typeface="Arial"/>
              </a:rPr>
              <a:t>memory before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operating on </a:t>
            </a:r>
            <a:r>
              <a:rPr sz="1200" spc="5" dirty="0">
                <a:solidFill>
                  <a:srgbClr val="0070C5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0070C5"/>
                </a:solidFill>
                <a:latin typeface="Arial"/>
                <a:cs typeface="Arial"/>
              </a:rPr>
              <a:t>data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5" name="object 5">
            <a:extLst>
              <a:ext uri="{FF2B5EF4-FFF2-40B4-BE49-F238E27FC236}">
                <a16:creationId xmlns:a16="http://schemas.microsoft.com/office/drawing/2014/main" id="{8473E91E-22D4-F3DE-B1D6-BB109DE54AF7}"/>
              </a:ext>
            </a:extLst>
          </p:cNvPr>
          <p:cNvSpPr/>
          <p:nvPr/>
        </p:nvSpPr>
        <p:spPr>
          <a:xfrm>
            <a:off x="2231483" y="5078528"/>
            <a:ext cx="2710180" cy="1580515"/>
          </a:xfrm>
          <a:custGeom>
            <a:avLst/>
            <a:gdLst/>
            <a:ahLst/>
            <a:cxnLst/>
            <a:rect l="l" t="t" r="r" b="b"/>
            <a:pathLst>
              <a:path w="2710179" h="1580514">
                <a:moveTo>
                  <a:pt x="2709672" y="0"/>
                </a:moveTo>
                <a:lnTo>
                  <a:pt x="0" y="0"/>
                </a:lnTo>
                <a:lnTo>
                  <a:pt x="0" y="1580388"/>
                </a:lnTo>
                <a:lnTo>
                  <a:pt x="2709672" y="1580388"/>
                </a:lnTo>
                <a:lnTo>
                  <a:pt x="2709672" y="0"/>
                </a:lnTo>
                <a:close/>
              </a:path>
            </a:pathLst>
          </a:custGeom>
          <a:solidFill>
            <a:srgbClr val="DF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6">
            <a:extLst>
              <a:ext uri="{FF2B5EF4-FFF2-40B4-BE49-F238E27FC236}">
                <a16:creationId xmlns:a16="http://schemas.microsoft.com/office/drawing/2014/main" id="{B0AEF180-FBD2-B464-DF36-F337638D8578}"/>
              </a:ext>
            </a:extLst>
          </p:cNvPr>
          <p:cNvSpPr txBox="1"/>
          <p:nvPr/>
        </p:nvSpPr>
        <p:spPr>
          <a:xfrm>
            <a:off x="2231483" y="5062525"/>
            <a:ext cx="2710180" cy="1589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00" spc="15" dirty="0">
                <a:latin typeface="Consolas"/>
                <a:cs typeface="Consolas"/>
              </a:rPr>
              <a:t>…</a:t>
            </a:r>
            <a:endParaRPr sz="700" dirty="0">
              <a:latin typeface="Consolas"/>
              <a:cs typeface="Consolas"/>
            </a:endParaRPr>
          </a:p>
          <a:p>
            <a:pPr marR="1049655">
              <a:lnSpc>
                <a:spcPct val="104299"/>
              </a:lnSpc>
            </a:pPr>
            <a:r>
              <a:rPr sz="700" spc="20" dirty="0">
                <a:latin typeface="Consolas"/>
                <a:cs typeface="Consolas"/>
              </a:rPr>
              <a:t>constexpr </a:t>
            </a:r>
            <a:r>
              <a:rPr sz="700" spc="15" dirty="0">
                <a:latin typeface="Consolas"/>
                <a:cs typeface="Consolas"/>
              </a:rPr>
              <a:t>int N = 128;  queue.submit([&amp;](handler </a:t>
            </a:r>
            <a:r>
              <a:rPr sz="700" spc="20" dirty="0">
                <a:latin typeface="Consolas"/>
                <a:cs typeface="Consolas"/>
              </a:rPr>
              <a:t>&amp;cgh)</a:t>
            </a:r>
            <a:r>
              <a:rPr sz="700" spc="30" dirty="0"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{</a:t>
            </a:r>
            <a:endParaRPr sz="700" dirty="0">
              <a:latin typeface="Consolas"/>
              <a:cs typeface="Consolas"/>
            </a:endParaRPr>
          </a:p>
          <a:p>
            <a:pPr marL="207645" marR="15240" indent="-104139">
              <a:lnSpc>
                <a:spcPct val="104299"/>
              </a:lnSpc>
              <a:spcBef>
                <a:spcPts val="10"/>
              </a:spcBef>
            </a:pPr>
            <a:r>
              <a:rPr sz="700" spc="20" dirty="0">
                <a:latin typeface="Consolas"/>
                <a:cs typeface="Consolas"/>
              </a:rPr>
              <a:t>auto </a:t>
            </a:r>
            <a:r>
              <a:rPr sz="700" spc="15" dirty="0">
                <a:latin typeface="Consolas"/>
                <a:cs typeface="Consolas"/>
              </a:rPr>
              <a:t>A =  A_buf.get_access&lt;access::mode::read_write&gt;(cgh);</a:t>
            </a:r>
            <a:endParaRPr sz="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 dirty="0">
              <a:latin typeface="Consolas"/>
              <a:cs typeface="Consolas"/>
            </a:endParaRPr>
          </a:p>
          <a:p>
            <a:pPr marL="207645" marR="432434" indent="-104139">
              <a:lnSpc>
                <a:spcPct val="104299"/>
              </a:lnSpc>
            </a:pPr>
            <a:r>
              <a:rPr sz="700" spc="20" dirty="0">
                <a:latin typeface="Consolas"/>
                <a:cs typeface="Consolas"/>
              </a:rPr>
              <a:t>cgh.single_task&lt;class </a:t>
            </a:r>
            <a:r>
              <a:rPr sz="700" spc="15" dirty="0">
                <a:latin typeface="Consolas"/>
                <a:cs typeface="Consolas"/>
              </a:rPr>
              <a:t>unoptimized&gt;([=]() {  for (unsigned i = 0; i &lt; </a:t>
            </a:r>
            <a:r>
              <a:rPr sz="700" spc="10" dirty="0">
                <a:latin typeface="Consolas"/>
                <a:cs typeface="Consolas"/>
              </a:rPr>
              <a:t>N;</a:t>
            </a:r>
            <a:r>
              <a:rPr sz="700" spc="50" dirty="0"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i++)</a:t>
            </a:r>
            <a:endParaRPr sz="700" dirty="0">
              <a:latin typeface="Consolas"/>
              <a:cs typeface="Consolas"/>
            </a:endParaRPr>
          </a:p>
          <a:p>
            <a:pPr marL="311150">
              <a:lnSpc>
                <a:spcPct val="100000"/>
              </a:lnSpc>
              <a:spcBef>
                <a:spcPts val="40"/>
              </a:spcBef>
            </a:pPr>
            <a:r>
              <a:rPr sz="700" spc="15" dirty="0">
                <a:latin typeface="Consolas"/>
                <a:cs typeface="Consolas"/>
              </a:rPr>
              <a:t>A[N-i] =</a:t>
            </a:r>
            <a:r>
              <a:rPr sz="700" spc="30" dirty="0"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A[i];</a:t>
            </a:r>
            <a:endParaRPr sz="700" dirty="0">
              <a:latin typeface="Consolas"/>
              <a:cs typeface="Consolas"/>
            </a:endParaRPr>
          </a:p>
          <a:p>
            <a:pPr marR="2442845" algn="r">
              <a:lnSpc>
                <a:spcPct val="100000"/>
              </a:lnSpc>
              <a:spcBef>
                <a:spcPts val="45"/>
              </a:spcBef>
            </a:pPr>
            <a:r>
              <a:rPr sz="700" spc="15" dirty="0">
                <a:latin typeface="Consolas"/>
                <a:cs typeface="Consolas"/>
              </a:rPr>
              <a:t>}</a:t>
            </a:r>
            <a:endParaRPr sz="700" dirty="0">
              <a:latin typeface="Consolas"/>
              <a:cs typeface="Consolas"/>
            </a:endParaRPr>
          </a:p>
          <a:p>
            <a:pPr marR="2442210" algn="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nsolas"/>
                <a:cs typeface="Consolas"/>
              </a:rPr>
              <a:t>});</a:t>
            </a:r>
            <a:endParaRPr sz="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700" spc="20" dirty="0">
                <a:latin typeface="Consolas"/>
                <a:cs typeface="Consolas"/>
              </a:rPr>
              <a:t>});</a:t>
            </a:r>
            <a:endParaRPr sz="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700" spc="15" dirty="0">
                <a:latin typeface="Consolas"/>
                <a:cs typeface="Consolas"/>
              </a:rPr>
              <a:t>…</a:t>
            </a:r>
            <a:endParaRPr sz="700" dirty="0">
              <a:latin typeface="Consolas"/>
              <a:cs typeface="Consolas"/>
            </a:endParaRPr>
          </a:p>
        </p:txBody>
      </p:sp>
      <p:sp>
        <p:nvSpPr>
          <p:cNvPr id="87" name="object 7">
            <a:extLst>
              <a:ext uri="{FF2B5EF4-FFF2-40B4-BE49-F238E27FC236}">
                <a16:creationId xmlns:a16="http://schemas.microsoft.com/office/drawing/2014/main" id="{29160DC0-990C-CAAA-7189-E6102EE6B927}"/>
              </a:ext>
            </a:extLst>
          </p:cNvPr>
          <p:cNvSpPr/>
          <p:nvPr/>
        </p:nvSpPr>
        <p:spPr>
          <a:xfrm>
            <a:off x="5245954" y="4289095"/>
            <a:ext cx="2708275" cy="2371725"/>
          </a:xfrm>
          <a:custGeom>
            <a:avLst/>
            <a:gdLst/>
            <a:ahLst/>
            <a:cxnLst/>
            <a:rect l="l" t="t" r="r" b="b"/>
            <a:pathLst>
              <a:path w="2708275" h="2371725">
                <a:moveTo>
                  <a:pt x="2708148" y="0"/>
                </a:moveTo>
                <a:lnTo>
                  <a:pt x="0" y="0"/>
                </a:lnTo>
                <a:lnTo>
                  <a:pt x="0" y="2371343"/>
                </a:lnTo>
                <a:lnTo>
                  <a:pt x="2708148" y="2371343"/>
                </a:lnTo>
                <a:lnTo>
                  <a:pt x="2708148" y="0"/>
                </a:lnTo>
                <a:close/>
              </a:path>
            </a:pathLst>
          </a:custGeom>
          <a:solidFill>
            <a:srgbClr val="DF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">
            <a:extLst>
              <a:ext uri="{FF2B5EF4-FFF2-40B4-BE49-F238E27FC236}">
                <a16:creationId xmlns:a16="http://schemas.microsoft.com/office/drawing/2014/main" id="{5348D20E-678D-2177-4FB7-A2E3BBCE6799}"/>
              </a:ext>
            </a:extLst>
          </p:cNvPr>
          <p:cNvSpPr txBox="1"/>
          <p:nvPr/>
        </p:nvSpPr>
        <p:spPr>
          <a:xfrm>
            <a:off x="5245954" y="4272459"/>
            <a:ext cx="2708275" cy="2372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00" spc="15" dirty="0">
                <a:latin typeface="Consolas"/>
                <a:cs typeface="Consolas"/>
              </a:rPr>
              <a:t>…</a:t>
            </a:r>
            <a:endParaRPr sz="700">
              <a:latin typeface="Consolas"/>
              <a:cs typeface="Consolas"/>
            </a:endParaRPr>
          </a:p>
          <a:p>
            <a:pPr marR="1048385">
              <a:lnSpc>
                <a:spcPct val="104299"/>
              </a:lnSpc>
            </a:pPr>
            <a:r>
              <a:rPr sz="700" spc="20" dirty="0">
                <a:latin typeface="Consolas"/>
                <a:cs typeface="Consolas"/>
              </a:rPr>
              <a:t>constexpr </a:t>
            </a:r>
            <a:r>
              <a:rPr sz="700" spc="15" dirty="0">
                <a:latin typeface="Consolas"/>
                <a:cs typeface="Consolas"/>
              </a:rPr>
              <a:t>int N = 128;  queue.submit([&amp;](handler </a:t>
            </a:r>
            <a:r>
              <a:rPr sz="700" spc="20" dirty="0">
                <a:latin typeface="Consolas"/>
                <a:cs typeface="Consolas"/>
              </a:rPr>
              <a:t>&amp;cgh)</a:t>
            </a:r>
            <a:r>
              <a:rPr sz="700" spc="30" dirty="0"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{</a:t>
            </a:r>
            <a:endParaRPr sz="700">
              <a:latin typeface="Consolas"/>
              <a:cs typeface="Consolas"/>
            </a:endParaRPr>
          </a:p>
          <a:p>
            <a:pPr marL="207645" marR="13970" indent="-104139">
              <a:lnSpc>
                <a:spcPct val="104299"/>
              </a:lnSpc>
              <a:spcBef>
                <a:spcPts val="10"/>
              </a:spcBef>
            </a:pPr>
            <a:r>
              <a:rPr sz="700" spc="20" dirty="0">
                <a:latin typeface="Consolas"/>
                <a:cs typeface="Consolas"/>
              </a:rPr>
              <a:t>auto </a:t>
            </a:r>
            <a:r>
              <a:rPr sz="700" spc="15" dirty="0">
                <a:latin typeface="Consolas"/>
                <a:cs typeface="Consolas"/>
              </a:rPr>
              <a:t>A =  A_buf.get_access&lt;access::mode::read_write&gt;(cgh);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Consolas"/>
              <a:cs typeface="Consolas"/>
            </a:endParaRPr>
          </a:p>
          <a:p>
            <a:pPr marL="207645" marR="534035" indent="-104139">
              <a:lnSpc>
                <a:spcPct val="104299"/>
              </a:lnSpc>
            </a:pPr>
            <a:r>
              <a:rPr sz="700" spc="15" dirty="0">
                <a:latin typeface="Consolas"/>
                <a:cs typeface="Consolas"/>
              </a:rPr>
              <a:t>cgh.single_task&lt;class optimized&gt;([=]() {  int</a:t>
            </a:r>
            <a:r>
              <a:rPr sz="700" spc="20" dirty="0"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B[N];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Consolas"/>
              <a:cs typeface="Consolas"/>
            </a:endParaRPr>
          </a:p>
          <a:p>
            <a:pPr marL="311150" marR="844550" indent="-104139">
              <a:lnSpc>
                <a:spcPct val="104299"/>
              </a:lnSpc>
            </a:pPr>
            <a:r>
              <a:rPr sz="700" spc="15" dirty="0">
                <a:latin typeface="Consolas"/>
                <a:cs typeface="Consolas"/>
              </a:rPr>
              <a:t>for (unsigned i = 0; i &lt; </a:t>
            </a:r>
            <a:r>
              <a:rPr sz="700" spc="10" dirty="0">
                <a:latin typeface="Consolas"/>
                <a:cs typeface="Consolas"/>
              </a:rPr>
              <a:t>N; </a:t>
            </a:r>
            <a:r>
              <a:rPr sz="700" spc="15" dirty="0">
                <a:latin typeface="Consolas"/>
                <a:cs typeface="Consolas"/>
              </a:rPr>
              <a:t>i++)  B[i] = A[i];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Consolas"/>
              <a:cs typeface="Consolas"/>
            </a:endParaRPr>
          </a:p>
          <a:p>
            <a:pPr marL="311150" marR="844550" indent="-104139">
              <a:lnSpc>
                <a:spcPct val="104299"/>
              </a:lnSpc>
            </a:pPr>
            <a:r>
              <a:rPr sz="700" spc="15" dirty="0">
                <a:latin typeface="Consolas"/>
                <a:cs typeface="Consolas"/>
              </a:rPr>
              <a:t>for (unsigned i = 0; i &lt; </a:t>
            </a:r>
            <a:r>
              <a:rPr sz="700" spc="10" dirty="0">
                <a:latin typeface="Consolas"/>
                <a:cs typeface="Consolas"/>
              </a:rPr>
              <a:t>N; </a:t>
            </a:r>
            <a:r>
              <a:rPr sz="700" spc="15" dirty="0">
                <a:latin typeface="Consolas"/>
                <a:cs typeface="Consolas"/>
              </a:rPr>
              <a:t>i++)  B[N-i] =</a:t>
            </a:r>
            <a:r>
              <a:rPr sz="700" spc="25" dirty="0"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B[i];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Consolas"/>
              <a:cs typeface="Consolas"/>
            </a:endParaRPr>
          </a:p>
          <a:p>
            <a:pPr marL="311150" marR="844550" indent="-104139">
              <a:lnSpc>
                <a:spcPct val="104299"/>
              </a:lnSpc>
            </a:pPr>
            <a:r>
              <a:rPr sz="700" spc="15" dirty="0">
                <a:latin typeface="Consolas"/>
                <a:cs typeface="Consolas"/>
              </a:rPr>
              <a:t>for (unsigned i = 0; i &lt; </a:t>
            </a:r>
            <a:r>
              <a:rPr sz="700" spc="10" dirty="0">
                <a:latin typeface="Consolas"/>
                <a:cs typeface="Consolas"/>
              </a:rPr>
              <a:t>N; </a:t>
            </a:r>
            <a:r>
              <a:rPr sz="700" spc="15" dirty="0">
                <a:latin typeface="Consolas"/>
                <a:cs typeface="Consolas"/>
              </a:rPr>
              <a:t>i++)  A[i] = B[i];</a:t>
            </a:r>
            <a:endParaRPr sz="700">
              <a:latin typeface="Consolas"/>
              <a:cs typeface="Consolas"/>
            </a:endParaRPr>
          </a:p>
          <a:p>
            <a:pPr marL="104139">
              <a:lnSpc>
                <a:spcPct val="100000"/>
              </a:lnSpc>
              <a:spcBef>
                <a:spcPts val="50"/>
              </a:spcBef>
            </a:pPr>
            <a:r>
              <a:rPr sz="700" spc="20" dirty="0">
                <a:latin typeface="Consolas"/>
                <a:cs typeface="Consolas"/>
              </a:rPr>
              <a:t>});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700" spc="20" dirty="0">
                <a:latin typeface="Consolas"/>
                <a:cs typeface="Consolas"/>
              </a:rPr>
              <a:t>});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700" spc="15" dirty="0">
                <a:latin typeface="Consolas"/>
                <a:cs typeface="Consolas"/>
              </a:rPr>
              <a:t>…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89" name="object 9">
            <a:extLst>
              <a:ext uri="{FF2B5EF4-FFF2-40B4-BE49-F238E27FC236}">
                <a16:creationId xmlns:a16="http://schemas.microsoft.com/office/drawing/2014/main" id="{BE4D77FE-5E52-8FA5-D178-FABC864BEEF8}"/>
              </a:ext>
            </a:extLst>
          </p:cNvPr>
          <p:cNvSpPr txBox="1"/>
          <p:nvPr/>
        </p:nvSpPr>
        <p:spPr>
          <a:xfrm>
            <a:off x="3606130" y="6244388"/>
            <a:ext cx="1164590" cy="30797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58419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59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Non-optimized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10">
            <a:extLst>
              <a:ext uri="{FF2B5EF4-FFF2-40B4-BE49-F238E27FC236}">
                <a16:creationId xmlns:a16="http://schemas.microsoft.com/office/drawing/2014/main" id="{0787486F-C5DA-D450-0AEA-569A79F429C9}"/>
              </a:ext>
            </a:extLst>
          </p:cNvPr>
          <p:cNvSpPr txBox="1"/>
          <p:nvPr/>
        </p:nvSpPr>
        <p:spPr>
          <a:xfrm>
            <a:off x="6936071" y="6244388"/>
            <a:ext cx="847725" cy="285115"/>
          </a:xfrm>
          <a:prstGeom prst="rect">
            <a:avLst/>
          </a:prstGeom>
          <a:solidFill>
            <a:srgbClr val="003B70"/>
          </a:solidFill>
        </p:spPr>
        <p:txBody>
          <a:bodyPr vert="horz" wrap="square" lIns="0" tIns="4699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Optimized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350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5" dirty="0">
                <a:solidFill>
                  <a:srgbClr val="003B70"/>
                </a:solidFill>
                <a:latin typeface="Arial"/>
                <a:cs typeface="Arial"/>
              </a:rPr>
              <a:t>Local </a:t>
            </a: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Memory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object 15">
            <a:extLst>
              <a:ext uri="{FF2B5EF4-FFF2-40B4-BE49-F238E27FC236}">
                <a16:creationId xmlns:a16="http://schemas.microsoft.com/office/drawing/2014/main" id="{926ED70B-4432-EA71-BC53-1EF3DF5DE4E9}"/>
              </a:ext>
            </a:extLst>
          </p:cNvPr>
          <p:cNvSpPr txBox="1"/>
          <p:nvPr/>
        </p:nvSpPr>
        <p:spPr>
          <a:xfrm>
            <a:off x="550975" y="1044954"/>
            <a:ext cx="8850933" cy="20832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10" dirty="0">
                <a:solidFill>
                  <a:srgbClr val="003B70"/>
                </a:solidFill>
                <a:latin typeface="Arial"/>
                <a:cs typeface="Arial"/>
              </a:rPr>
              <a:t>Local Memory </a:t>
            </a:r>
            <a:r>
              <a:rPr sz="2400" spc="5" dirty="0">
                <a:solidFill>
                  <a:srgbClr val="003B70"/>
                </a:solidFill>
                <a:latin typeface="Arial"/>
                <a:cs typeface="Arial"/>
              </a:rPr>
              <a:t>Considerations for </a:t>
            </a:r>
            <a:r>
              <a:rPr sz="2400" spc="10" dirty="0">
                <a:solidFill>
                  <a:srgbClr val="003B70"/>
                </a:solidFill>
                <a:latin typeface="Arial"/>
                <a:cs typeface="Arial"/>
              </a:rPr>
              <a:t>Parallel</a:t>
            </a:r>
            <a:r>
              <a:rPr sz="2400" spc="-16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03B70"/>
                </a:solidFill>
                <a:latin typeface="Arial"/>
                <a:cs typeface="Arial"/>
              </a:rPr>
              <a:t>Kernels</a:t>
            </a:r>
            <a:endParaRPr sz="2400" dirty="0">
              <a:latin typeface="Arial"/>
              <a:cs typeface="Arial"/>
            </a:endParaRPr>
          </a:p>
          <a:p>
            <a:pPr marL="163195" marR="58419" indent="-151130">
              <a:lnSpc>
                <a:spcPct val="100000"/>
              </a:lnSpc>
              <a:buFont typeface="Wingdings"/>
              <a:buChar char=""/>
              <a:tabLst>
                <a:tab pos="163830" algn="l"/>
              </a:tabLst>
            </a:pP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Declaring a variable in the kernel scope creates a private  memory space</a:t>
            </a:r>
            <a:endParaRPr sz="20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90"/>
              </a:spcBef>
            </a:pPr>
            <a:r>
              <a:rPr sz="1600" spc="15" dirty="0">
                <a:solidFill>
                  <a:srgbClr val="003B70"/>
                </a:solidFill>
                <a:latin typeface="Calibri"/>
                <a:cs typeface="Calibri"/>
              </a:rPr>
              <a:t>– </a:t>
            </a:r>
            <a:r>
              <a:rPr sz="1600" spc="10" dirty="0">
                <a:solidFill>
                  <a:srgbClr val="003B70"/>
                </a:solidFill>
                <a:latin typeface="Arial"/>
                <a:cs typeface="Arial"/>
              </a:rPr>
              <a:t>Always works with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single </a:t>
            </a:r>
            <a:r>
              <a:rPr sz="1600" spc="10" dirty="0">
                <a:solidFill>
                  <a:srgbClr val="003B70"/>
                </a:solidFill>
                <a:latin typeface="Arial"/>
                <a:cs typeface="Arial"/>
              </a:rPr>
              <a:t>work-item kernels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because </a:t>
            </a:r>
            <a:r>
              <a:rPr sz="1600" spc="10" dirty="0">
                <a:solidFill>
                  <a:srgbClr val="003B70"/>
                </a:solidFill>
                <a:latin typeface="Arial"/>
                <a:cs typeface="Arial"/>
              </a:rPr>
              <a:t>there’s just</a:t>
            </a:r>
            <a:r>
              <a:rPr sz="1600" spc="-7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35"/>
              </a:spcBef>
            </a:pPr>
            <a:r>
              <a:rPr sz="1600" spc="10" dirty="0">
                <a:solidFill>
                  <a:srgbClr val="003B70"/>
                </a:solidFill>
                <a:latin typeface="Arial"/>
                <a:cs typeface="Arial"/>
              </a:rPr>
              <a:t>work</a:t>
            </a:r>
            <a:r>
              <a:rPr sz="1600" spc="2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item</a:t>
            </a:r>
            <a:endParaRPr sz="1600" dirty="0">
              <a:latin typeface="Arial"/>
              <a:cs typeface="Arial"/>
            </a:endParaRPr>
          </a:p>
          <a:p>
            <a:pPr marL="163195" marR="498475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Visibility between work-items is a concern in parallel  kernels</a:t>
            </a:r>
            <a:endParaRPr sz="2000" dirty="0">
              <a:latin typeface="Arial"/>
              <a:cs typeface="Arial"/>
            </a:endParaRPr>
          </a:p>
          <a:p>
            <a:pPr marL="163195" marR="57785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2 </a:t>
            </a:r>
            <a:r>
              <a:rPr sz="2000" spc="-15" dirty="0">
                <a:solidFill>
                  <a:srgbClr val="003B70"/>
                </a:solidFill>
                <a:latin typeface="Arial"/>
                <a:cs typeface="Arial"/>
              </a:rPr>
              <a:t>ways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to create local memory that work-items in a work-  group can</a:t>
            </a:r>
            <a:r>
              <a:rPr sz="2000" spc="-1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share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E5F1A1D0-FCD5-C42F-B9D0-67509D7760F9}"/>
              </a:ext>
            </a:extLst>
          </p:cNvPr>
          <p:cNvSpPr txBox="1"/>
          <p:nvPr/>
        </p:nvSpPr>
        <p:spPr>
          <a:xfrm>
            <a:off x="707354" y="4427463"/>
            <a:ext cx="510729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Within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your kernel scope when using 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parallel_for_work_group handler 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member function to launch the</a:t>
            </a:r>
            <a:r>
              <a:rPr sz="1600" spc="-13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kernel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78713E6-599D-E419-17B4-103C34D7E47A}"/>
              </a:ext>
            </a:extLst>
          </p:cNvPr>
          <p:cNvSpPr txBox="1"/>
          <p:nvPr/>
        </p:nvSpPr>
        <p:spPr>
          <a:xfrm>
            <a:off x="6096000" y="4263340"/>
            <a:ext cx="6371180" cy="1202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416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By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creating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an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accessor with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the 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access::target::local</a:t>
            </a:r>
            <a:r>
              <a:rPr sz="1600" spc="-4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target</a:t>
            </a:r>
            <a:endParaRPr sz="1600" dirty="0">
              <a:latin typeface="Arial"/>
              <a:cs typeface="Arial"/>
            </a:endParaRPr>
          </a:p>
          <a:p>
            <a:pPr marL="12700" marR="198755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No buffer argument because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host 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cannot access</a:t>
            </a:r>
            <a:r>
              <a:rPr sz="1600" spc="-3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it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No </a:t>
            </a:r>
            <a:r>
              <a:rPr sz="1600" spc="-10" dirty="0">
                <a:solidFill>
                  <a:srgbClr val="0070C5"/>
                </a:solidFill>
                <a:latin typeface="Arial"/>
                <a:cs typeface="Arial"/>
              </a:rPr>
              <a:t>way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size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the </a:t>
            </a:r>
            <a:r>
              <a:rPr sz="1600" spc="-15" dirty="0">
                <a:solidFill>
                  <a:srgbClr val="0070C5"/>
                </a:solidFill>
                <a:latin typeface="Arial"/>
                <a:cs typeface="Arial"/>
              </a:rPr>
              <a:t>memory,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it </a:t>
            </a:r>
            <a:r>
              <a:rPr sz="1600" spc="-10" dirty="0">
                <a:solidFill>
                  <a:srgbClr val="0070C5"/>
                </a:solidFill>
                <a:latin typeface="Arial"/>
                <a:cs typeface="Arial"/>
              </a:rPr>
              <a:t>will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be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the default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size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of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16kB</a:t>
            </a:r>
            <a:r>
              <a:rPr sz="1600" spc="-7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70C5"/>
                </a:solidFill>
                <a:latin typeface="Arial"/>
                <a:cs typeface="Arial"/>
              </a:rPr>
              <a:t>always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2B2AA0E5-CE1F-F9F4-BE1E-67F91FEA30FD}"/>
              </a:ext>
            </a:extLst>
          </p:cNvPr>
          <p:cNvSpPr txBox="1"/>
          <p:nvPr/>
        </p:nvSpPr>
        <p:spPr>
          <a:xfrm>
            <a:off x="707354" y="3827896"/>
            <a:ext cx="479742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Creating Local Memory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for </a:t>
            </a:r>
            <a:r>
              <a:rPr sz="1850" spc="15" dirty="0">
                <a:solidFill>
                  <a:srgbClr val="003B70"/>
                </a:solidFill>
                <a:latin typeface="Arial"/>
                <a:cs typeface="Arial"/>
              </a:rPr>
              <a:t>NDRange</a:t>
            </a:r>
            <a:r>
              <a:rPr sz="1850" spc="-19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Kernels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6002A366-7313-916F-314A-5DBD4479ADF8}"/>
              </a:ext>
            </a:extLst>
          </p:cNvPr>
          <p:cNvSpPr txBox="1"/>
          <p:nvPr/>
        </p:nvSpPr>
        <p:spPr>
          <a:xfrm>
            <a:off x="939603" y="5466267"/>
            <a:ext cx="4253720" cy="1038746"/>
          </a:xfrm>
          <a:prstGeom prst="rect">
            <a:avLst/>
          </a:prstGeom>
          <a:solidFill>
            <a:srgbClr val="DFE2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5"/>
              </a:lnSpc>
            </a:pPr>
            <a:r>
              <a:rPr sz="1000" spc="-5" dirty="0">
                <a:latin typeface="Consolas"/>
                <a:cs typeface="Consolas"/>
              </a:rPr>
              <a:t>cgh.parallel_for_work_group&lt;class</a:t>
            </a:r>
            <a:r>
              <a:rPr sz="1000" spc="-15" dirty="0"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myKernel&gt;(</a:t>
            </a: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Consolas"/>
                <a:cs typeface="Consolas"/>
              </a:rPr>
              <a:t>range&lt;1&gt;(8), range&lt;1&gt;(8), [=](group&lt;1&gt;</a:t>
            </a:r>
            <a:r>
              <a:rPr sz="1000" spc="-25" dirty="0"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myGroup)</a:t>
            </a: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00" dirty="0">
                <a:latin typeface="Consolas"/>
                <a:cs typeface="Consolas"/>
              </a:rPr>
              <a:t>{</a:t>
            </a:r>
          </a:p>
          <a:p>
            <a:pPr marL="111760">
              <a:lnSpc>
                <a:spcPct val="100000"/>
              </a:lnSpc>
            </a:pPr>
            <a:r>
              <a:rPr sz="1000" spc="-5" dirty="0">
                <a:latin typeface="Consolas"/>
                <a:cs typeface="Consolas"/>
              </a:rPr>
              <a:t>//Code for</a:t>
            </a:r>
            <a:r>
              <a:rPr sz="1000" spc="-30" dirty="0"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work-group</a:t>
            </a:r>
            <a:endParaRPr sz="1000" dirty="0">
              <a:latin typeface="Consolas"/>
              <a:cs typeface="Consolas"/>
            </a:endParaRPr>
          </a:p>
          <a:p>
            <a:pPr marL="111760">
              <a:lnSpc>
                <a:spcPct val="100000"/>
              </a:lnSpc>
            </a:pPr>
            <a:r>
              <a:rPr sz="1000" spc="-5" dirty="0">
                <a:latin typeface="Consolas"/>
                <a:cs typeface="Consolas"/>
              </a:rPr>
              <a:t>//This variable is shared between</a:t>
            </a:r>
            <a:r>
              <a:rPr sz="1000" spc="-40" dirty="0"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work-items</a:t>
            </a:r>
            <a:endParaRPr sz="1000" dirty="0">
              <a:latin typeface="Consolas"/>
              <a:cs typeface="Consolas"/>
            </a:endParaRPr>
          </a:p>
          <a:p>
            <a:pPr marL="111760" marR="960755">
              <a:lnSpc>
                <a:spcPct val="100000"/>
              </a:lnSpc>
            </a:pPr>
            <a:r>
              <a:rPr sz="1000" spc="-5" dirty="0">
                <a:latin typeface="Consolas"/>
                <a:cs typeface="Consolas"/>
              </a:rPr>
              <a:t>//This variable can be</a:t>
            </a:r>
            <a:r>
              <a:rPr sz="1000" spc="-60" dirty="0"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sized  int</a:t>
            </a:r>
            <a:r>
              <a:rPr sz="1000" spc="-15" dirty="0"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myLocal[8];</a:t>
            </a:r>
            <a:endParaRPr sz="1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00" dirty="0">
                <a:latin typeface="Consolas"/>
                <a:cs typeface="Consolas"/>
              </a:rPr>
              <a:t>…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20A91CFA-6DD2-7DF2-6D5D-9C7A88F1C82E}"/>
              </a:ext>
            </a:extLst>
          </p:cNvPr>
          <p:cNvSpPr txBox="1"/>
          <p:nvPr/>
        </p:nvSpPr>
        <p:spPr>
          <a:xfrm>
            <a:off x="6707359" y="5716336"/>
            <a:ext cx="3515164" cy="577081"/>
          </a:xfrm>
          <a:prstGeom prst="rect">
            <a:avLst/>
          </a:prstGeom>
          <a:solidFill>
            <a:srgbClr val="DFE2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5"/>
              </a:lnSpc>
            </a:pPr>
            <a:r>
              <a:rPr sz="1000" spc="-5" dirty="0">
                <a:latin typeface="Consolas"/>
                <a:cs typeface="Consolas"/>
              </a:rPr>
              <a:t>accessor &lt;int,</a:t>
            </a:r>
            <a:r>
              <a:rPr sz="1000" spc="-2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1,</a:t>
            </a:r>
          </a:p>
          <a:p>
            <a:pPr marL="111125" marR="95250">
              <a:lnSpc>
                <a:spcPct val="100000"/>
              </a:lnSpc>
            </a:pPr>
            <a:r>
              <a:rPr sz="1000" spc="-5" dirty="0">
                <a:latin typeface="Consolas"/>
                <a:cs typeface="Consolas"/>
              </a:rPr>
              <a:t>sycl::access::mode::read_write,  sycl::access::target::local&gt;  local_mem(sycl::range&lt;1&gt;(wgroup_size),</a:t>
            </a:r>
            <a:r>
              <a:rPr sz="1000" spc="-50" dirty="0"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cgh);</a:t>
            </a:r>
            <a:endParaRPr sz="1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19236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Local Memory</a:t>
            </a:r>
            <a:r>
              <a:rPr lang="en-US" sz="3600" spc="-8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Bottlenecks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object 12">
            <a:extLst>
              <a:ext uri="{FF2B5EF4-FFF2-40B4-BE49-F238E27FC236}">
                <a16:creationId xmlns:a16="http://schemas.microsoft.com/office/drawing/2014/main" id="{0C3CBFC3-2A9F-827E-8A33-989F103FAFED}"/>
              </a:ext>
            </a:extLst>
          </p:cNvPr>
          <p:cNvSpPr txBox="1"/>
          <p:nvPr/>
        </p:nvSpPr>
        <p:spPr>
          <a:xfrm>
            <a:off x="1923704" y="1316263"/>
            <a:ext cx="4430505" cy="21602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90805">
              <a:lnSpc>
                <a:spcPct val="100000"/>
              </a:lnSpc>
            </a:pP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If more load and store points </a:t>
            </a:r>
            <a:r>
              <a:rPr spc="-10" dirty="0">
                <a:solidFill>
                  <a:srgbClr val="0070C5"/>
                </a:solidFill>
                <a:latin typeface="Arial"/>
                <a:cs typeface="Arial"/>
              </a:rPr>
              <a:t>want </a:t>
            </a: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to  access the local memory than there  are ports </a:t>
            </a:r>
            <a:r>
              <a:rPr dirty="0">
                <a:solidFill>
                  <a:srgbClr val="0070C5"/>
                </a:solidFill>
                <a:latin typeface="Arial"/>
                <a:cs typeface="Arial"/>
              </a:rPr>
              <a:t>available, </a:t>
            </a: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arbiters will be  added</a:t>
            </a:r>
            <a:endParaRPr dirty="0">
              <a:latin typeface="Arial"/>
              <a:cs typeface="Arial"/>
            </a:endParaRPr>
          </a:p>
          <a:p>
            <a:pPr marL="12700" marR="338455">
              <a:lnSpc>
                <a:spcPct val="100000"/>
              </a:lnSpc>
              <a:spcBef>
                <a:spcPts val="795"/>
              </a:spcBef>
            </a:pP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These can stall, so are a potential  bottleneck</a:t>
            </a:r>
            <a:endParaRPr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05"/>
              </a:spcBef>
            </a:pP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Show up </a:t>
            </a:r>
            <a:r>
              <a:rPr dirty="0">
                <a:solidFill>
                  <a:srgbClr val="0070C5"/>
                </a:solidFill>
                <a:latin typeface="Arial"/>
                <a:cs typeface="Arial"/>
              </a:rPr>
              <a:t>in </a:t>
            </a: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red in the Memory </a:t>
            </a:r>
            <a:r>
              <a:rPr spc="-10" dirty="0">
                <a:solidFill>
                  <a:srgbClr val="0070C5"/>
                </a:solidFill>
                <a:latin typeface="Arial"/>
                <a:cs typeface="Arial"/>
              </a:rPr>
              <a:t>Viewer  </a:t>
            </a: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section of the optimization</a:t>
            </a:r>
            <a:r>
              <a:rPr spc="-4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70C5"/>
                </a:solidFill>
                <a:latin typeface="Arial"/>
                <a:cs typeface="Arial"/>
              </a:rPr>
              <a:t>report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5" name="object 13">
            <a:extLst>
              <a:ext uri="{FF2B5EF4-FFF2-40B4-BE49-F238E27FC236}">
                <a16:creationId xmlns:a16="http://schemas.microsoft.com/office/drawing/2014/main" id="{8717571F-0803-1A02-4F78-90F520EFACD7}"/>
              </a:ext>
            </a:extLst>
          </p:cNvPr>
          <p:cNvGrpSpPr/>
          <p:nvPr/>
        </p:nvGrpSpPr>
        <p:grpSpPr>
          <a:xfrm>
            <a:off x="5808776" y="945846"/>
            <a:ext cx="2171065" cy="2901315"/>
            <a:chOff x="3782695" y="5056414"/>
            <a:chExt cx="2171065" cy="2901315"/>
          </a:xfrm>
        </p:grpSpPr>
        <p:pic>
          <p:nvPicPr>
            <p:cNvPr id="6" name="object 14">
              <a:extLst>
                <a:ext uri="{FF2B5EF4-FFF2-40B4-BE49-F238E27FC236}">
                  <a16:creationId xmlns:a16="http://schemas.microsoft.com/office/drawing/2014/main" id="{5C4CAD2A-4D6E-C50C-B2A1-18B1C87F8DA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1073" y="5056414"/>
              <a:ext cx="1432067" cy="2901042"/>
            </a:xfrm>
            <a:prstGeom prst="rect">
              <a:avLst/>
            </a:prstGeom>
          </p:spPr>
        </p:pic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D17202CE-26AE-C2C9-3387-8AE454AE0BAE}"/>
                </a:ext>
              </a:extLst>
            </p:cNvPr>
            <p:cNvSpPr/>
            <p:nvPr/>
          </p:nvSpPr>
          <p:spPr>
            <a:xfrm>
              <a:off x="3782695" y="6301739"/>
              <a:ext cx="989965" cy="1040130"/>
            </a:xfrm>
            <a:custGeom>
              <a:avLst/>
              <a:gdLst/>
              <a:ahLst/>
              <a:cxnLst/>
              <a:rect l="l" t="t" r="r" b="b"/>
              <a:pathLst>
                <a:path w="989964" h="1040129">
                  <a:moveTo>
                    <a:pt x="959177" y="23391"/>
                  </a:moveTo>
                  <a:lnTo>
                    <a:pt x="0" y="1031621"/>
                  </a:lnTo>
                  <a:lnTo>
                    <a:pt x="8889" y="1040003"/>
                  </a:lnTo>
                  <a:lnTo>
                    <a:pt x="968018" y="31825"/>
                  </a:lnTo>
                  <a:lnTo>
                    <a:pt x="959177" y="23391"/>
                  </a:lnTo>
                  <a:close/>
                </a:path>
                <a:path w="989964" h="1040129">
                  <a:moveTo>
                    <a:pt x="984099" y="18796"/>
                  </a:moveTo>
                  <a:lnTo>
                    <a:pt x="963549" y="18796"/>
                  </a:lnTo>
                  <a:lnTo>
                    <a:pt x="972438" y="27178"/>
                  </a:lnTo>
                  <a:lnTo>
                    <a:pt x="968018" y="31825"/>
                  </a:lnTo>
                  <a:lnTo>
                    <a:pt x="977391" y="40767"/>
                  </a:lnTo>
                  <a:lnTo>
                    <a:pt x="984099" y="18796"/>
                  </a:lnTo>
                  <a:close/>
                </a:path>
                <a:path w="989964" h="1040129">
                  <a:moveTo>
                    <a:pt x="963549" y="18796"/>
                  </a:moveTo>
                  <a:lnTo>
                    <a:pt x="959177" y="23391"/>
                  </a:lnTo>
                  <a:lnTo>
                    <a:pt x="968018" y="31825"/>
                  </a:lnTo>
                  <a:lnTo>
                    <a:pt x="972438" y="27178"/>
                  </a:lnTo>
                  <a:lnTo>
                    <a:pt x="963549" y="18796"/>
                  </a:lnTo>
                  <a:close/>
                </a:path>
                <a:path w="989964" h="1040129">
                  <a:moveTo>
                    <a:pt x="989838" y="0"/>
                  </a:moveTo>
                  <a:lnTo>
                    <a:pt x="949832" y="14478"/>
                  </a:lnTo>
                  <a:lnTo>
                    <a:pt x="959177" y="23391"/>
                  </a:lnTo>
                  <a:lnTo>
                    <a:pt x="963549" y="18796"/>
                  </a:lnTo>
                  <a:lnTo>
                    <a:pt x="984099" y="18796"/>
                  </a:lnTo>
                  <a:lnTo>
                    <a:pt x="989838" y="0"/>
                  </a:lnTo>
                  <a:close/>
                </a:path>
              </a:pathLst>
            </a:custGeom>
            <a:solidFill>
              <a:srgbClr val="003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4">
            <a:extLst>
              <a:ext uri="{FF2B5EF4-FFF2-40B4-BE49-F238E27FC236}">
                <a16:creationId xmlns:a16="http://schemas.microsoft.com/office/drawing/2014/main" id="{8EC57BFA-8C2C-9DE8-58C2-43D4BE4D8DC1}"/>
              </a:ext>
            </a:extLst>
          </p:cNvPr>
          <p:cNvSpPr txBox="1"/>
          <p:nvPr/>
        </p:nvSpPr>
        <p:spPr>
          <a:xfrm>
            <a:off x="2157047" y="5407429"/>
            <a:ext cx="7209692" cy="10811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905"/>
              </a:spcBef>
            </a:pPr>
            <a:r>
              <a:rPr sz="1600" spc="-15" dirty="0">
                <a:solidFill>
                  <a:srgbClr val="0070C5"/>
                </a:solidFill>
                <a:latin typeface="Arial"/>
                <a:cs typeface="Arial"/>
              </a:rPr>
              <a:t>Natively,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the memory architecture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has 2</a:t>
            </a:r>
            <a:r>
              <a:rPr sz="1600" spc="-4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ports</a:t>
            </a:r>
            <a:endParaRPr sz="1600" dirty="0">
              <a:latin typeface="Arial"/>
              <a:cs typeface="Arial"/>
            </a:endParaRPr>
          </a:p>
          <a:p>
            <a:pPr marL="12700" marR="5080" algn="ctr">
              <a:lnSpc>
                <a:spcPct val="155800"/>
              </a:lnSpc>
            </a:pP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compiler optimizes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memory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accesses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to map to these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without arbitration  </a:t>
            </a:r>
            <a:r>
              <a:rPr sz="1600" spc="-35" dirty="0">
                <a:solidFill>
                  <a:srgbClr val="0070C5"/>
                </a:solidFill>
                <a:latin typeface="Arial"/>
                <a:cs typeface="Arial"/>
              </a:rPr>
              <a:t>Your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job is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to </a:t>
            </a:r>
            <a:r>
              <a:rPr sz="1600" spc="-10" dirty="0">
                <a:solidFill>
                  <a:srgbClr val="0070C5"/>
                </a:solidFill>
                <a:latin typeface="Arial"/>
                <a:cs typeface="Arial"/>
              </a:rPr>
              <a:t>write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code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compiler can</a:t>
            </a:r>
            <a:r>
              <a:rPr sz="1600" spc="3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optimize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9" name="object 5">
            <a:extLst>
              <a:ext uri="{FF2B5EF4-FFF2-40B4-BE49-F238E27FC236}">
                <a16:creationId xmlns:a16="http://schemas.microsoft.com/office/drawing/2014/main" id="{E6BA033A-353F-8492-0783-DCA53005E4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6204" y="4513249"/>
            <a:ext cx="1512574" cy="529590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BD9C5E10-0CCB-9088-5995-B93C768735F2}"/>
              </a:ext>
            </a:extLst>
          </p:cNvPr>
          <p:cNvSpPr txBox="1"/>
          <p:nvPr/>
        </p:nvSpPr>
        <p:spPr>
          <a:xfrm>
            <a:off x="4674400" y="4530767"/>
            <a:ext cx="1484378" cy="446276"/>
          </a:xfrm>
          <a:prstGeom prst="rect">
            <a:avLst/>
          </a:prstGeom>
          <a:solidFill>
            <a:srgbClr val="FB4B01"/>
          </a:solidFill>
          <a:ln w="19811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274320">
              <a:lnSpc>
                <a:spcPct val="100000"/>
              </a:lnSpc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Local 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Interconnect</a:t>
            </a:r>
            <a:endParaRPr sz="800" dirty="0">
              <a:latin typeface="Arial"/>
              <a:cs typeface="Arial"/>
            </a:endParaRPr>
          </a:p>
        </p:txBody>
      </p:sp>
      <p:grpSp>
        <p:nvGrpSpPr>
          <p:cNvPr id="11" name="object 7">
            <a:extLst>
              <a:ext uri="{FF2B5EF4-FFF2-40B4-BE49-F238E27FC236}">
                <a16:creationId xmlns:a16="http://schemas.microsoft.com/office/drawing/2014/main" id="{35D3A8F2-F80B-1A3D-DEF3-BC1322541CEC}"/>
              </a:ext>
            </a:extLst>
          </p:cNvPr>
          <p:cNvGrpSpPr/>
          <p:nvPr/>
        </p:nvGrpSpPr>
        <p:grpSpPr>
          <a:xfrm>
            <a:off x="7499134" y="4315270"/>
            <a:ext cx="617855" cy="910590"/>
            <a:chOff x="5353811" y="1896003"/>
            <a:chExt cx="617855" cy="910590"/>
          </a:xfrm>
        </p:grpSpPr>
        <p:pic>
          <p:nvPicPr>
            <p:cNvPr id="18" name="object 8">
              <a:extLst>
                <a:ext uri="{FF2B5EF4-FFF2-40B4-BE49-F238E27FC236}">
                  <a16:creationId xmlns:a16="http://schemas.microsoft.com/office/drawing/2014/main" id="{7125A8E8-4DDC-8A1A-1049-A4E3E02D96E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2128" y="1896003"/>
              <a:ext cx="596222" cy="167473"/>
            </a:xfrm>
            <a:prstGeom prst="rect">
              <a:avLst/>
            </a:prstGeom>
          </p:spPr>
        </p:pic>
        <p:pic>
          <p:nvPicPr>
            <p:cNvPr id="19" name="object 9">
              <a:extLst>
                <a:ext uri="{FF2B5EF4-FFF2-40B4-BE49-F238E27FC236}">
                  <a16:creationId xmlns:a16="http://schemas.microsoft.com/office/drawing/2014/main" id="{AF1A8E95-2797-8590-FBC7-50BADE3FEAF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9907" y="2031479"/>
              <a:ext cx="611504" cy="200037"/>
            </a:xfrm>
            <a:prstGeom prst="rect">
              <a:avLst/>
            </a:prstGeom>
          </p:spPr>
        </p:pic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2574D401-70F3-A472-672F-4B4F8FBD4F3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83" y="2176259"/>
              <a:ext cx="609981" cy="198513"/>
            </a:xfrm>
            <a:prstGeom prst="rect">
              <a:avLst/>
            </a:prstGeom>
          </p:spPr>
        </p:pic>
        <p:pic>
          <p:nvPicPr>
            <p:cNvPr id="21" name="object 11">
              <a:extLst>
                <a:ext uri="{FF2B5EF4-FFF2-40B4-BE49-F238E27FC236}">
                  <a16:creationId xmlns:a16="http://schemas.microsoft.com/office/drawing/2014/main" id="{90E43FE3-34C9-922A-C2C9-9590D3A2AC0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83" y="2317991"/>
              <a:ext cx="609981" cy="198513"/>
            </a:xfrm>
            <a:prstGeom prst="rect">
              <a:avLst/>
            </a:prstGeom>
          </p:spPr>
        </p:pic>
        <p:pic>
          <p:nvPicPr>
            <p:cNvPr id="22" name="object 12">
              <a:extLst>
                <a:ext uri="{FF2B5EF4-FFF2-40B4-BE49-F238E27FC236}">
                  <a16:creationId xmlns:a16="http://schemas.microsoft.com/office/drawing/2014/main" id="{B8FC9471-3ECE-7D0D-8788-8E3D5A80649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5335" y="2462771"/>
              <a:ext cx="611504" cy="198513"/>
            </a:xfrm>
            <a:prstGeom prst="rect">
              <a:avLst/>
            </a:prstGeom>
          </p:spPr>
        </p:pic>
        <p:pic>
          <p:nvPicPr>
            <p:cNvPr id="23" name="object 13">
              <a:extLst>
                <a:ext uri="{FF2B5EF4-FFF2-40B4-BE49-F238E27FC236}">
                  <a16:creationId xmlns:a16="http://schemas.microsoft.com/office/drawing/2014/main" id="{882A2627-9370-9DD0-153D-7891978A215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3811" y="2607551"/>
              <a:ext cx="609981" cy="198513"/>
            </a:xfrm>
            <a:prstGeom prst="rect">
              <a:avLst/>
            </a:prstGeom>
          </p:spPr>
        </p:pic>
      </p:grpSp>
      <p:sp>
        <p:nvSpPr>
          <p:cNvPr id="24" name="object 14">
            <a:extLst>
              <a:ext uri="{FF2B5EF4-FFF2-40B4-BE49-F238E27FC236}">
                <a16:creationId xmlns:a16="http://schemas.microsoft.com/office/drawing/2014/main" id="{52EBD2E4-50A8-C9E0-4727-1DFA57B3E63F}"/>
              </a:ext>
            </a:extLst>
          </p:cNvPr>
          <p:cNvSpPr txBox="1"/>
          <p:nvPr/>
        </p:nvSpPr>
        <p:spPr>
          <a:xfrm>
            <a:off x="7699540" y="4329855"/>
            <a:ext cx="220979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5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20K</a:t>
            </a:r>
            <a:endParaRPr sz="550">
              <a:latin typeface="Arial"/>
              <a:cs typeface="Arial"/>
            </a:endParaRPr>
          </a:p>
          <a:p>
            <a:pPr marL="12700" marR="6350" indent="7620" algn="just">
              <a:lnSpc>
                <a:spcPct val="171700"/>
              </a:lnSpc>
              <a:spcBef>
                <a:spcPts val="5"/>
              </a:spcBef>
            </a:pPr>
            <a:r>
              <a:rPr sz="5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20K  </a:t>
            </a:r>
            <a:r>
              <a:rPr sz="5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20K  </a:t>
            </a:r>
            <a:r>
              <a:rPr sz="5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20K  </a:t>
            </a:r>
            <a:r>
              <a:rPr sz="5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20K  </a:t>
            </a:r>
            <a:r>
              <a:rPr sz="5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50" b="1" dirty="0">
                <a:solidFill>
                  <a:srgbClr val="FFFFFF"/>
                </a:solidFill>
                <a:latin typeface="Arial"/>
                <a:cs typeface="Arial"/>
              </a:rPr>
              <a:t>20K</a:t>
            </a:r>
            <a:endParaRPr sz="550">
              <a:latin typeface="Arial"/>
              <a:cs typeface="Arial"/>
            </a:endParaRPr>
          </a:p>
        </p:txBody>
      </p:sp>
      <p:pic>
        <p:nvPicPr>
          <p:cNvPr id="25" name="object 15">
            <a:extLst>
              <a:ext uri="{FF2B5EF4-FFF2-40B4-BE49-F238E27FC236}">
                <a16:creationId xmlns:a16="http://schemas.microsoft.com/office/drawing/2014/main" id="{B2822BF4-7FB9-A7D9-A204-7E3FCC4BF34A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92112" y="4377616"/>
            <a:ext cx="1036641" cy="884281"/>
          </a:xfrm>
          <a:prstGeom prst="rect">
            <a:avLst/>
          </a:prstGeom>
        </p:spPr>
      </p:pic>
      <p:sp>
        <p:nvSpPr>
          <p:cNvPr id="26" name="object 16">
            <a:extLst>
              <a:ext uri="{FF2B5EF4-FFF2-40B4-BE49-F238E27FC236}">
                <a16:creationId xmlns:a16="http://schemas.microsoft.com/office/drawing/2014/main" id="{3FD4F75C-C645-25D1-841A-ED0CA93D213C}"/>
              </a:ext>
            </a:extLst>
          </p:cNvPr>
          <p:cNvSpPr txBox="1"/>
          <p:nvPr/>
        </p:nvSpPr>
        <p:spPr>
          <a:xfrm>
            <a:off x="3146692" y="4753527"/>
            <a:ext cx="5276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800" dirty="0">
              <a:latin typeface="Arial"/>
              <a:cs typeface="Arial"/>
            </a:endParaRPr>
          </a:p>
        </p:txBody>
      </p:sp>
      <p:grpSp>
        <p:nvGrpSpPr>
          <p:cNvPr id="27" name="object 17">
            <a:extLst>
              <a:ext uri="{FF2B5EF4-FFF2-40B4-BE49-F238E27FC236}">
                <a16:creationId xmlns:a16="http://schemas.microsoft.com/office/drawing/2014/main" id="{977E831F-0C11-7BA9-AB77-E72206BC3620}"/>
              </a:ext>
            </a:extLst>
          </p:cNvPr>
          <p:cNvGrpSpPr/>
          <p:nvPr/>
        </p:nvGrpSpPr>
        <p:grpSpPr>
          <a:xfrm>
            <a:off x="6692938" y="4170343"/>
            <a:ext cx="1595120" cy="1165225"/>
            <a:chOff x="4547615" y="1751076"/>
            <a:chExt cx="1595120" cy="1165225"/>
          </a:xfrm>
        </p:grpSpPr>
        <p:pic>
          <p:nvPicPr>
            <p:cNvPr id="28" name="object 18">
              <a:extLst>
                <a:ext uri="{FF2B5EF4-FFF2-40B4-BE49-F238E27FC236}">
                  <a16:creationId xmlns:a16="http://schemas.microsoft.com/office/drawing/2014/main" id="{70011A20-6494-26D6-1AAB-48B84C45565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75503" y="1751076"/>
              <a:ext cx="966977" cy="1165098"/>
            </a:xfrm>
            <a:prstGeom prst="rect">
              <a:avLst/>
            </a:prstGeom>
          </p:spPr>
        </p:pic>
        <p:sp>
          <p:nvSpPr>
            <p:cNvPr id="29" name="object 19">
              <a:extLst>
                <a:ext uri="{FF2B5EF4-FFF2-40B4-BE49-F238E27FC236}">
                  <a16:creationId xmlns:a16="http://schemas.microsoft.com/office/drawing/2014/main" id="{D7C16F52-96B0-D35E-FC4A-75BDF6C7C5A8}"/>
                </a:ext>
              </a:extLst>
            </p:cNvPr>
            <p:cNvSpPr/>
            <p:nvPr/>
          </p:nvSpPr>
          <p:spPr>
            <a:xfrm>
              <a:off x="5212841" y="1777746"/>
              <a:ext cx="894715" cy="1092835"/>
            </a:xfrm>
            <a:custGeom>
              <a:avLst/>
              <a:gdLst/>
              <a:ahLst/>
              <a:cxnLst/>
              <a:rect l="l" t="t" r="r" b="b"/>
              <a:pathLst>
                <a:path w="894714" h="1092835">
                  <a:moveTo>
                    <a:pt x="0" y="149098"/>
                  </a:moveTo>
                  <a:lnTo>
                    <a:pt x="7605" y="101990"/>
                  </a:lnTo>
                  <a:lnTo>
                    <a:pt x="28781" y="61063"/>
                  </a:lnTo>
                  <a:lnTo>
                    <a:pt x="61063" y="28781"/>
                  </a:lnTo>
                  <a:lnTo>
                    <a:pt x="101990" y="7605"/>
                  </a:lnTo>
                  <a:lnTo>
                    <a:pt x="149098" y="0"/>
                  </a:lnTo>
                  <a:lnTo>
                    <a:pt x="745490" y="0"/>
                  </a:lnTo>
                  <a:lnTo>
                    <a:pt x="792597" y="7605"/>
                  </a:lnTo>
                  <a:lnTo>
                    <a:pt x="833524" y="28781"/>
                  </a:lnTo>
                  <a:lnTo>
                    <a:pt x="865806" y="61063"/>
                  </a:lnTo>
                  <a:lnTo>
                    <a:pt x="886982" y="101990"/>
                  </a:lnTo>
                  <a:lnTo>
                    <a:pt x="894588" y="149098"/>
                  </a:lnTo>
                  <a:lnTo>
                    <a:pt x="894588" y="943609"/>
                  </a:lnTo>
                  <a:lnTo>
                    <a:pt x="886982" y="990717"/>
                  </a:lnTo>
                  <a:lnTo>
                    <a:pt x="865806" y="1031644"/>
                  </a:lnTo>
                  <a:lnTo>
                    <a:pt x="833524" y="1063926"/>
                  </a:lnTo>
                  <a:lnTo>
                    <a:pt x="792597" y="1085102"/>
                  </a:lnTo>
                  <a:lnTo>
                    <a:pt x="745490" y="1092707"/>
                  </a:lnTo>
                  <a:lnTo>
                    <a:pt x="149098" y="1092707"/>
                  </a:lnTo>
                  <a:lnTo>
                    <a:pt x="101990" y="1085102"/>
                  </a:lnTo>
                  <a:lnTo>
                    <a:pt x="61063" y="1063926"/>
                  </a:lnTo>
                  <a:lnTo>
                    <a:pt x="28781" y="1031644"/>
                  </a:lnTo>
                  <a:lnTo>
                    <a:pt x="7605" y="990717"/>
                  </a:lnTo>
                  <a:lnTo>
                    <a:pt x="0" y="943609"/>
                  </a:lnTo>
                  <a:lnTo>
                    <a:pt x="0" y="149098"/>
                  </a:lnTo>
                  <a:close/>
                </a:path>
              </a:pathLst>
            </a:custGeom>
            <a:ln w="28956">
              <a:solidFill>
                <a:srgbClr val="003B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0">
              <a:extLst>
                <a:ext uri="{FF2B5EF4-FFF2-40B4-BE49-F238E27FC236}">
                  <a16:creationId xmlns:a16="http://schemas.microsoft.com/office/drawing/2014/main" id="{4BD95FEC-6534-12B8-8139-B4B869F3A7B6}"/>
                </a:ext>
              </a:extLst>
            </p:cNvPr>
            <p:cNvSpPr/>
            <p:nvPr/>
          </p:nvSpPr>
          <p:spPr>
            <a:xfrm>
              <a:off x="4549901" y="2145030"/>
              <a:ext cx="662940" cy="106680"/>
            </a:xfrm>
            <a:custGeom>
              <a:avLst/>
              <a:gdLst/>
              <a:ahLst/>
              <a:cxnLst/>
              <a:rect l="l" t="t" r="r" b="b"/>
              <a:pathLst>
                <a:path w="662939" h="106680">
                  <a:moveTo>
                    <a:pt x="609600" y="0"/>
                  </a:moveTo>
                  <a:lnTo>
                    <a:pt x="609600" y="26670"/>
                  </a:lnTo>
                  <a:lnTo>
                    <a:pt x="53339" y="26670"/>
                  </a:lnTo>
                  <a:lnTo>
                    <a:pt x="53339" y="0"/>
                  </a:lnTo>
                  <a:lnTo>
                    <a:pt x="0" y="53340"/>
                  </a:lnTo>
                  <a:lnTo>
                    <a:pt x="53339" y="106679"/>
                  </a:lnTo>
                  <a:lnTo>
                    <a:pt x="53339" y="80010"/>
                  </a:lnTo>
                  <a:lnTo>
                    <a:pt x="609600" y="80010"/>
                  </a:lnTo>
                  <a:lnTo>
                    <a:pt x="609600" y="106679"/>
                  </a:lnTo>
                  <a:lnTo>
                    <a:pt x="662939" y="5334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1">
              <a:extLst>
                <a:ext uri="{FF2B5EF4-FFF2-40B4-BE49-F238E27FC236}">
                  <a16:creationId xmlns:a16="http://schemas.microsoft.com/office/drawing/2014/main" id="{9BF61AAF-50EF-A8E1-003E-AFEF99E3C5EE}"/>
                </a:ext>
              </a:extLst>
            </p:cNvPr>
            <p:cNvSpPr/>
            <p:nvPr/>
          </p:nvSpPr>
          <p:spPr>
            <a:xfrm>
              <a:off x="4549901" y="2145030"/>
              <a:ext cx="662940" cy="106680"/>
            </a:xfrm>
            <a:custGeom>
              <a:avLst/>
              <a:gdLst/>
              <a:ahLst/>
              <a:cxnLst/>
              <a:rect l="l" t="t" r="r" b="b"/>
              <a:pathLst>
                <a:path w="662939" h="106680">
                  <a:moveTo>
                    <a:pt x="0" y="53340"/>
                  </a:moveTo>
                  <a:lnTo>
                    <a:pt x="53339" y="0"/>
                  </a:lnTo>
                  <a:lnTo>
                    <a:pt x="53339" y="26670"/>
                  </a:lnTo>
                  <a:lnTo>
                    <a:pt x="609600" y="26670"/>
                  </a:lnTo>
                  <a:lnTo>
                    <a:pt x="609600" y="0"/>
                  </a:lnTo>
                  <a:lnTo>
                    <a:pt x="662939" y="53340"/>
                  </a:lnTo>
                  <a:lnTo>
                    <a:pt x="609600" y="106679"/>
                  </a:lnTo>
                  <a:lnTo>
                    <a:pt x="609600" y="80010"/>
                  </a:lnTo>
                  <a:lnTo>
                    <a:pt x="53339" y="80010"/>
                  </a:lnTo>
                  <a:lnTo>
                    <a:pt x="53339" y="106679"/>
                  </a:lnTo>
                  <a:lnTo>
                    <a:pt x="0" y="5334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2">
              <a:extLst>
                <a:ext uri="{FF2B5EF4-FFF2-40B4-BE49-F238E27FC236}">
                  <a16:creationId xmlns:a16="http://schemas.microsoft.com/office/drawing/2014/main" id="{472B293E-B53A-16C3-B949-C2C6571816B4}"/>
                </a:ext>
              </a:extLst>
            </p:cNvPr>
            <p:cNvSpPr/>
            <p:nvPr/>
          </p:nvSpPr>
          <p:spPr>
            <a:xfrm>
              <a:off x="4549901" y="2466594"/>
              <a:ext cx="662940" cy="116205"/>
            </a:xfrm>
            <a:custGeom>
              <a:avLst/>
              <a:gdLst/>
              <a:ahLst/>
              <a:cxnLst/>
              <a:rect l="l" t="t" r="r" b="b"/>
              <a:pathLst>
                <a:path w="662939" h="116205">
                  <a:moveTo>
                    <a:pt x="605027" y="0"/>
                  </a:moveTo>
                  <a:lnTo>
                    <a:pt x="605027" y="28955"/>
                  </a:lnTo>
                  <a:lnTo>
                    <a:pt x="57912" y="28955"/>
                  </a:lnTo>
                  <a:lnTo>
                    <a:pt x="57912" y="0"/>
                  </a:lnTo>
                  <a:lnTo>
                    <a:pt x="0" y="57911"/>
                  </a:lnTo>
                  <a:lnTo>
                    <a:pt x="57912" y="115824"/>
                  </a:lnTo>
                  <a:lnTo>
                    <a:pt x="57912" y="86867"/>
                  </a:lnTo>
                  <a:lnTo>
                    <a:pt x="605027" y="86867"/>
                  </a:lnTo>
                  <a:lnTo>
                    <a:pt x="605027" y="115824"/>
                  </a:lnTo>
                  <a:lnTo>
                    <a:pt x="662939" y="57911"/>
                  </a:lnTo>
                  <a:lnTo>
                    <a:pt x="605027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3">
              <a:extLst>
                <a:ext uri="{FF2B5EF4-FFF2-40B4-BE49-F238E27FC236}">
                  <a16:creationId xmlns:a16="http://schemas.microsoft.com/office/drawing/2014/main" id="{0B610445-B3E0-4049-4A02-38C365149057}"/>
                </a:ext>
              </a:extLst>
            </p:cNvPr>
            <p:cNvSpPr/>
            <p:nvPr/>
          </p:nvSpPr>
          <p:spPr>
            <a:xfrm>
              <a:off x="4549901" y="2466594"/>
              <a:ext cx="662940" cy="116205"/>
            </a:xfrm>
            <a:custGeom>
              <a:avLst/>
              <a:gdLst/>
              <a:ahLst/>
              <a:cxnLst/>
              <a:rect l="l" t="t" r="r" b="b"/>
              <a:pathLst>
                <a:path w="662939" h="116205">
                  <a:moveTo>
                    <a:pt x="0" y="57911"/>
                  </a:moveTo>
                  <a:lnTo>
                    <a:pt x="57912" y="0"/>
                  </a:lnTo>
                  <a:lnTo>
                    <a:pt x="57912" y="28955"/>
                  </a:lnTo>
                  <a:lnTo>
                    <a:pt x="605027" y="28955"/>
                  </a:lnTo>
                  <a:lnTo>
                    <a:pt x="605027" y="0"/>
                  </a:lnTo>
                  <a:lnTo>
                    <a:pt x="662939" y="57911"/>
                  </a:lnTo>
                  <a:lnTo>
                    <a:pt x="605027" y="115824"/>
                  </a:lnTo>
                  <a:lnTo>
                    <a:pt x="605027" y="86867"/>
                  </a:lnTo>
                  <a:lnTo>
                    <a:pt x="57912" y="86867"/>
                  </a:lnTo>
                  <a:lnTo>
                    <a:pt x="57912" y="115824"/>
                  </a:lnTo>
                  <a:lnTo>
                    <a:pt x="0" y="57911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24">
            <a:extLst>
              <a:ext uri="{FF2B5EF4-FFF2-40B4-BE49-F238E27FC236}">
                <a16:creationId xmlns:a16="http://schemas.microsoft.com/office/drawing/2014/main" id="{1F2590F8-8196-705D-4738-17F84DBE762F}"/>
              </a:ext>
            </a:extLst>
          </p:cNvPr>
          <p:cNvSpPr txBox="1"/>
          <p:nvPr/>
        </p:nvSpPr>
        <p:spPr>
          <a:xfrm>
            <a:off x="6860706" y="4393227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Arial"/>
                <a:cs typeface="Arial"/>
              </a:rPr>
              <a:t>port</a:t>
            </a:r>
            <a:r>
              <a:rPr sz="900" i="1" spc="-8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25">
            <a:extLst>
              <a:ext uri="{FF2B5EF4-FFF2-40B4-BE49-F238E27FC236}">
                <a16:creationId xmlns:a16="http://schemas.microsoft.com/office/drawing/2014/main" id="{8C8DCF90-1192-CD3F-16D2-0236B2D7B5EC}"/>
              </a:ext>
            </a:extLst>
          </p:cNvPr>
          <p:cNvSpPr txBox="1"/>
          <p:nvPr/>
        </p:nvSpPr>
        <p:spPr>
          <a:xfrm>
            <a:off x="6852196" y="4716315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Arial"/>
                <a:cs typeface="Arial"/>
              </a:rPr>
              <a:t>port</a:t>
            </a:r>
            <a:r>
              <a:rPr sz="900" i="1" spc="-8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6" name="object 26">
            <a:extLst>
              <a:ext uri="{FF2B5EF4-FFF2-40B4-BE49-F238E27FC236}">
                <a16:creationId xmlns:a16="http://schemas.microsoft.com/office/drawing/2014/main" id="{BF4D2FDF-44A5-E8B2-D7D5-662D18874004}"/>
              </a:ext>
            </a:extLst>
          </p:cNvPr>
          <p:cNvGrpSpPr/>
          <p:nvPr/>
        </p:nvGrpSpPr>
        <p:grpSpPr>
          <a:xfrm>
            <a:off x="3780574" y="4520862"/>
            <a:ext cx="376555" cy="668020"/>
            <a:chOff x="1635251" y="2101595"/>
            <a:chExt cx="376555" cy="668020"/>
          </a:xfrm>
        </p:grpSpPr>
        <p:sp>
          <p:nvSpPr>
            <p:cNvPr id="37" name="object 27">
              <a:extLst>
                <a:ext uri="{FF2B5EF4-FFF2-40B4-BE49-F238E27FC236}">
                  <a16:creationId xmlns:a16="http://schemas.microsoft.com/office/drawing/2014/main" id="{B9E5516C-4184-B407-FB54-578528DEBCBA}"/>
                </a:ext>
              </a:extLst>
            </p:cNvPr>
            <p:cNvSpPr/>
            <p:nvPr/>
          </p:nvSpPr>
          <p:spPr>
            <a:xfrm>
              <a:off x="1639061" y="2103881"/>
              <a:ext cx="370840" cy="96520"/>
            </a:xfrm>
            <a:custGeom>
              <a:avLst/>
              <a:gdLst/>
              <a:ahLst/>
              <a:cxnLst/>
              <a:rect l="l" t="t" r="r" b="b"/>
              <a:pathLst>
                <a:path w="370839" h="96519">
                  <a:moveTo>
                    <a:pt x="322325" y="0"/>
                  </a:moveTo>
                  <a:lnTo>
                    <a:pt x="322325" y="24002"/>
                  </a:lnTo>
                  <a:lnTo>
                    <a:pt x="0" y="24002"/>
                  </a:lnTo>
                  <a:lnTo>
                    <a:pt x="0" y="72009"/>
                  </a:lnTo>
                  <a:lnTo>
                    <a:pt x="322325" y="72009"/>
                  </a:lnTo>
                  <a:lnTo>
                    <a:pt x="322325" y="96012"/>
                  </a:lnTo>
                  <a:lnTo>
                    <a:pt x="370331" y="48006"/>
                  </a:lnTo>
                  <a:lnTo>
                    <a:pt x="322325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8">
              <a:extLst>
                <a:ext uri="{FF2B5EF4-FFF2-40B4-BE49-F238E27FC236}">
                  <a16:creationId xmlns:a16="http://schemas.microsoft.com/office/drawing/2014/main" id="{0C9D16B7-B7BD-DAC6-9B29-7AF8B2A64D2E}"/>
                </a:ext>
              </a:extLst>
            </p:cNvPr>
            <p:cNvSpPr/>
            <p:nvPr/>
          </p:nvSpPr>
          <p:spPr>
            <a:xfrm>
              <a:off x="1639061" y="2103881"/>
              <a:ext cx="370840" cy="96520"/>
            </a:xfrm>
            <a:custGeom>
              <a:avLst/>
              <a:gdLst/>
              <a:ahLst/>
              <a:cxnLst/>
              <a:rect l="l" t="t" r="r" b="b"/>
              <a:pathLst>
                <a:path w="370839" h="96519">
                  <a:moveTo>
                    <a:pt x="0" y="24002"/>
                  </a:moveTo>
                  <a:lnTo>
                    <a:pt x="322325" y="24002"/>
                  </a:lnTo>
                  <a:lnTo>
                    <a:pt x="322325" y="0"/>
                  </a:lnTo>
                  <a:lnTo>
                    <a:pt x="370331" y="48006"/>
                  </a:lnTo>
                  <a:lnTo>
                    <a:pt x="322325" y="96012"/>
                  </a:lnTo>
                  <a:lnTo>
                    <a:pt x="322325" y="72009"/>
                  </a:lnTo>
                  <a:lnTo>
                    <a:pt x="0" y="72009"/>
                  </a:lnTo>
                  <a:lnTo>
                    <a:pt x="0" y="24002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9">
              <a:extLst>
                <a:ext uri="{FF2B5EF4-FFF2-40B4-BE49-F238E27FC236}">
                  <a16:creationId xmlns:a16="http://schemas.microsoft.com/office/drawing/2014/main" id="{E1C8191C-ECF2-E588-8E8C-A6E56FFB72D1}"/>
                </a:ext>
              </a:extLst>
            </p:cNvPr>
            <p:cNvSpPr/>
            <p:nvPr/>
          </p:nvSpPr>
          <p:spPr>
            <a:xfrm>
              <a:off x="1637537" y="2244089"/>
              <a:ext cx="368935" cy="97790"/>
            </a:xfrm>
            <a:custGeom>
              <a:avLst/>
              <a:gdLst/>
              <a:ahLst/>
              <a:cxnLst/>
              <a:rect l="l" t="t" r="r" b="b"/>
              <a:pathLst>
                <a:path w="368935" h="97789">
                  <a:moveTo>
                    <a:pt x="320039" y="0"/>
                  </a:moveTo>
                  <a:lnTo>
                    <a:pt x="320039" y="24383"/>
                  </a:lnTo>
                  <a:lnTo>
                    <a:pt x="0" y="24383"/>
                  </a:lnTo>
                  <a:lnTo>
                    <a:pt x="0" y="73151"/>
                  </a:lnTo>
                  <a:lnTo>
                    <a:pt x="320039" y="73151"/>
                  </a:lnTo>
                  <a:lnTo>
                    <a:pt x="320039" y="97535"/>
                  </a:lnTo>
                  <a:lnTo>
                    <a:pt x="368807" y="48767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0">
              <a:extLst>
                <a:ext uri="{FF2B5EF4-FFF2-40B4-BE49-F238E27FC236}">
                  <a16:creationId xmlns:a16="http://schemas.microsoft.com/office/drawing/2014/main" id="{ED3B2CC7-6A52-A809-D537-EBD153DF19A8}"/>
                </a:ext>
              </a:extLst>
            </p:cNvPr>
            <p:cNvSpPr/>
            <p:nvPr/>
          </p:nvSpPr>
          <p:spPr>
            <a:xfrm>
              <a:off x="1637537" y="2244089"/>
              <a:ext cx="368935" cy="97790"/>
            </a:xfrm>
            <a:custGeom>
              <a:avLst/>
              <a:gdLst/>
              <a:ahLst/>
              <a:cxnLst/>
              <a:rect l="l" t="t" r="r" b="b"/>
              <a:pathLst>
                <a:path w="368935" h="97789">
                  <a:moveTo>
                    <a:pt x="0" y="24383"/>
                  </a:moveTo>
                  <a:lnTo>
                    <a:pt x="320039" y="24383"/>
                  </a:lnTo>
                  <a:lnTo>
                    <a:pt x="320039" y="0"/>
                  </a:lnTo>
                  <a:lnTo>
                    <a:pt x="368807" y="48767"/>
                  </a:lnTo>
                  <a:lnTo>
                    <a:pt x="320039" y="97535"/>
                  </a:lnTo>
                  <a:lnTo>
                    <a:pt x="320039" y="73151"/>
                  </a:lnTo>
                  <a:lnTo>
                    <a:pt x="0" y="73151"/>
                  </a:lnTo>
                  <a:lnTo>
                    <a:pt x="0" y="24383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1">
              <a:extLst>
                <a:ext uri="{FF2B5EF4-FFF2-40B4-BE49-F238E27FC236}">
                  <a16:creationId xmlns:a16="http://schemas.microsoft.com/office/drawing/2014/main" id="{E8AF592E-FE14-EA8F-36E5-5147855499B8}"/>
                </a:ext>
              </a:extLst>
            </p:cNvPr>
            <p:cNvSpPr/>
            <p:nvPr/>
          </p:nvSpPr>
          <p:spPr>
            <a:xfrm>
              <a:off x="1637537" y="2390393"/>
              <a:ext cx="368935" cy="96520"/>
            </a:xfrm>
            <a:custGeom>
              <a:avLst/>
              <a:gdLst/>
              <a:ahLst/>
              <a:cxnLst/>
              <a:rect l="l" t="t" r="r" b="b"/>
              <a:pathLst>
                <a:path w="368935" h="96519">
                  <a:moveTo>
                    <a:pt x="320801" y="0"/>
                  </a:moveTo>
                  <a:lnTo>
                    <a:pt x="320801" y="24002"/>
                  </a:lnTo>
                  <a:lnTo>
                    <a:pt x="0" y="24002"/>
                  </a:lnTo>
                  <a:lnTo>
                    <a:pt x="0" y="72008"/>
                  </a:lnTo>
                  <a:lnTo>
                    <a:pt x="320801" y="72008"/>
                  </a:lnTo>
                  <a:lnTo>
                    <a:pt x="320801" y="96011"/>
                  </a:lnTo>
                  <a:lnTo>
                    <a:pt x="368807" y="48005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2">
              <a:extLst>
                <a:ext uri="{FF2B5EF4-FFF2-40B4-BE49-F238E27FC236}">
                  <a16:creationId xmlns:a16="http://schemas.microsoft.com/office/drawing/2014/main" id="{7B62C14B-FC53-77F1-0B74-78E07AE6250E}"/>
                </a:ext>
              </a:extLst>
            </p:cNvPr>
            <p:cNvSpPr/>
            <p:nvPr/>
          </p:nvSpPr>
          <p:spPr>
            <a:xfrm>
              <a:off x="1637537" y="2390393"/>
              <a:ext cx="368935" cy="96520"/>
            </a:xfrm>
            <a:custGeom>
              <a:avLst/>
              <a:gdLst/>
              <a:ahLst/>
              <a:cxnLst/>
              <a:rect l="l" t="t" r="r" b="b"/>
              <a:pathLst>
                <a:path w="368935" h="96519">
                  <a:moveTo>
                    <a:pt x="0" y="24002"/>
                  </a:moveTo>
                  <a:lnTo>
                    <a:pt x="320801" y="24002"/>
                  </a:lnTo>
                  <a:lnTo>
                    <a:pt x="320801" y="0"/>
                  </a:lnTo>
                  <a:lnTo>
                    <a:pt x="368807" y="48005"/>
                  </a:lnTo>
                  <a:lnTo>
                    <a:pt x="320801" y="96011"/>
                  </a:lnTo>
                  <a:lnTo>
                    <a:pt x="320801" y="72008"/>
                  </a:lnTo>
                  <a:lnTo>
                    <a:pt x="0" y="72008"/>
                  </a:lnTo>
                  <a:lnTo>
                    <a:pt x="0" y="24002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3">
              <a:extLst>
                <a:ext uri="{FF2B5EF4-FFF2-40B4-BE49-F238E27FC236}">
                  <a16:creationId xmlns:a16="http://schemas.microsoft.com/office/drawing/2014/main" id="{6EDE7269-C886-5D3A-69B9-54B415FF6D7A}"/>
                </a:ext>
              </a:extLst>
            </p:cNvPr>
            <p:cNvSpPr/>
            <p:nvPr/>
          </p:nvSpPr>
          <p:spPr>
            <a:xfrm>
              <a:off x="1637537" y="2530601"/>
              <a:ext cx="368935" cy="96520"/>
            </a:xfrm>
            <a:custGeom>
              <a:avLst/>
              <a:gdLst/>
              <a:ahLst/>
              <a:cxnLst/>
              <a:rect l="l" t="t" r="r" b="b"/>
              <a:pathLst>
                <a:path w="368935" h="96519">
                  <a:moveTo>
                    <a:pt x="48006" y="0"/>
                  </a:moveTo>
                  <a:lnTo>
                    <a:pt x="0" y="48005"/>
                  </a:lnTo>
                  <a:lnTo>
                    <a:pt x="48006" y="96012"/>
                  </a:lnTo>
                  <a:lnTo>
                    <a:pt x="48006" y="72008"/>
                  </a:lnTo>
                  <a:lnTo>
                    <a:pt x="368807" y="72008"/>
                  </a:lnTo>
                  <a:lnTo>
                    <a:pt x="368807" y="24002"/>
                  </a:lnTo>
                  <a:lnTo>
                    <a:pt x="48006" y="24002"/>
                  </a:lnTo>
                  <a:lnTo>
                    <a:pt x="48006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4">
              <a:extLst>
                <a:ext uri="{FF2B5EF4-FFF2-40B4-BE49-F238E27FC236}">
                  <a16:creationId xmlns:a16="http://schemas.microsoft.com/office/drawing/2014/main" id="{DE4903DF-28A1-7378-638B-FCC789DA0942}"/>
                </a:ext>
              </a:extLst>
            </p:cNvPr>
            <p:cNvSpPr/>
            <p:nvPr/>
          </p:nvSpPr>
          <p:spPr>
            <a:xfrm>
              <a:off x="1637537" y="2530601"/>
              <a:ext cx="368935" cy="96520"/>
            </a:xfrm>
            <a:custGeom>
              <a:avLst/>
              <a:gdLst/>
              <a:ahLst/>
              <a:cxnLst/>
              <a:rect l="l" t="t" r="r" b="b"/>
              <a:pathLst>
                <a:path w="368935" h="96519">
                  <a:moveTo>
                    <a:pt x="368807" y="72008"/>
                  </a:moveTo>
                  <a:lnTo>
                    <a:pt x="48006" y="72008"/>
                  </a:lnTo>
                  <a:lnTo>
                    <a:pt x="48006" y="96012"/>
                  </a:lnTo>
                  <a:lnTo>
                    <a:pt x="0" y="48005"/>
                  </a:lnTo>
                  <a:lnTo>
                    <a:pt x="48006" y="0"/>
                  </a:lnTo>
                  <a:lnTo>
                    <a:pt x="48006" y="24002"/>
                  </a:lnTo>
                  <a:lnTo>
                    <a:pt x="368807" y="24002"/>
                  </a:lnTo>
                  <a:lnTo>
                    <a:pt x="368807" y="72008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5">
              <a:extLst>
                <a:ext uri="{FF2B5EF4-FFF2-40B4-BE49-F238E27FC236}">
                  <a16:creationId xmlns:a16="http://schemas.microsoft.com/office/drawing/2014/main" id="{1E5D224A-64A6-E4C2-88EF-4E908BFC3C4C}"/>
                </a:ext>
              </a:extLst>
            </p:cNvPr>
            <p:cNvSpPr/>
            <p:nvPr/>
          </p:nvSpPr>
          <p:spPr>
            <a:xfrm>
              <a:off x="1637537" y="2670809"/>
              <a:ext cx="368935" cy="96520"/>
            </a:xfrm>
            <a:custGeom>
              <a:avLst/>
              <a:gdLst/>
              <a:ahLst/>
              <a:cxnLst/>
              <a:rect l="l" t="t" r="r" b="b"/>
              <a:pathLst>
                <a:path w="368935" h="96519">
                  <a:moveTo>
                    <a:pt x="48006" y="0"/>
                  </a:moveTo>
                  <a:lnTo>
                    <a:pt x="0" y="48005"/>
                  </a:lnTo>
                  <a:lnTo>
                    <a:pt x="48006" y="96012"/>
                  </a:lnTo>
                  <a:lnTo>
                    <a:pt x="48006" y="72009"/>
                  </a:lnTo>
                  <a:lnTo>
                    <a:pt x="368807" y="72009"/>
                  </a:lnTo>
                  <a:lnTo>
                    <a:pt x="368807" y="24002"/>
                  </a:lnTo>
                  <a:lnTo>
                    <a:pt x="48006" y="24002"/>
                  </a:lnTo>
                  <a:lnTo>
                    <a:pt x="48006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36">
              <a:extLst>
                <a:ext uri="{FF2B5EF4-FFF2-40B4-BE49-F238E27FC236}">
                  <a16:creationId xmlns:a16="http://schemas.microsoft.com/office/drawing/2014/main" id="{CA645307-DE76-5716-7689-5C8D9486F35C}"/>
                </a:ext>
              </a:extLst>
            </p:cNvPr>
            <p:cNvSpPr/>
            <p:nvPr/>
          </p:nvSpPr>
          <p:spPr>
            <a:xfrm>
              <a:off x="1637537" y="2670809"/>
              <a:ext cx="368935" cy="96520"/>
            </a:xfrm>
            <a:custGeom>
              <a:avLst/>
              <a:gdLst/>
              <a:ahLst/>
              <a:cxnLst/>
              <a:rect l="l" t="t" r="r" b="b"/>
              <a:pathLst>
                <a:path w="368935" h="96519">
                  <a:moveTo>
                    <a:pt x="368807" y="72009"/>
                  </a:moveTo>
                  <a:lnTo>
                    <a:pt x="48006" y="72009"/>
                  </a:lnTo>
                  <a:lnTo>
                    <a:pt x="48006" y="96012"/>
                  </a:lnTo>
                  <a:lnTo>
                    <a:pt x="0" y="48005"/>
                  </a:lnTo>
                  <a:lnTo>
                    <a:pt x="48006" y="0"/>
                  </a:lnTo>
                  <a:lnTo>
                    <a:pt x="48006" y="24002"/>
                  </a:lnTo>
                  <a:lnTo>
                    <a:pt x="368807" y="24002"/>
                  </a:lnTo>
                  <a:lnTo>
                    <a:pt x="368807" y="72009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37">
            <a:extLst>
              <a:ext uri="{FF2B5EF4-FFF2-40B4-BE49-F238E27FC236}">
                <a16:creationId xmlns:a16="http://schemas.microsoft.com/office/drawing/2014/main" id="{BB4BB183-A094-2F69-D51C-7EA1C4CDB811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214402" y="4613958"/>
            <a:ext cx="359663" cy="277105"/>
          </a:xfrm>
          <a:prstGeom prst="rect">
            <a:avLst/>
          </a:prstGeom>
        </p:spPr>
      </p:pic>
      <p:pic>
        <p:nvPicPr>
          <p:cNvPr id="48" name="object 38">
            <a:extLst>
              <a:ext uri="{FF2B5EF4-FFF2-40B4-BE49-F238E27FC236}">
                <a16:creationId xmlns:a16="http://schemas.microsoft.com/office/drawing/2014/main" id="{EB5B4117-F180-0A93-BDEF-3E1AEFE1BF0A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39299" y="4632278"/>
            <a:ext cx="359663" cy="27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14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Memory</a:t>
            </a:r>
            <a:r>
              <a:rPr lang="en-US" sz="3600" spc="-8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Solutions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object 43">
            <a:extLst>
              <a:ext uri="{FF2B5EF4-FFF2-40B4-BE49-F238E27FC236}">
                <a16:creationId xmlns:a16="http://schemas.microsoft.com/office/drawing/2014/main" id="{9BE2DAC2-378B-E0DB-D97E-928A9F703725}"/>
              </a:ext>
            </a:extLst>
          </p:cNvPr>
          <p:cNvSpPr txBox="1"/>
          <p:nvPr/>
        </p:nvSpPr>
        <p:spPr>
          <a:xfrm>
            <a:off x="947992" y="846755"/>
            <a:ext cx="4307269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10" dirty="0">
                <a:solidFill>
                  <a:srgbClr val="003B70"/>
                </a:solidFill>
                <a:latin typeface="Arial"/>
                <a:cs typeface="Arial"/>
              </a:rPr>
              <a:t>Double-Pumped Memory</a:t>
            </a:r>
            <a:r>
              <a:rPr sz="1850" b="1" spc="-1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b="1" spc="10" dirty="0">
                <a:solidFill>
                  <a:srgbClr val="003B70"/>
                </a:solidFill>
                <a:latin typeface="Arial"/>
                <a:cs typeface="Arial"/>
              </a:rPr>
              <a:t>Example</a:t>
            </a:r>
            <a:endParaRPr sz="1850" b="1" dirty="0">
              <a:latin typeface="Arial"/>
              <a:cs typeface="Arial"/>
            </a:endParaRPr>
          </a:p>
        </p:txBody>
      </p:sp>
      <p:grpSp>
        <p:nvGrpSpPr>
          <p:cNvPr id="13" name="object 44">
            <a:extLst>
              <a:ext uri="{FF2B5EF4-FFF2-40B4-BE49-F238E27FC236}">
                <a16:creationId xmlns:a16="http://schemas.microsoft.com/office/drawing/2014/main" id="{8E3FCE7C-BB90-9D12-94AD-C43E34F29436}"/>
              </a:ext>
            </a:extLst>
          </p:cNvPr>
          <p:cNvGrpSpPr/>
          <p:nvPr/>
        </p:nvGrpSpPr>
        <p:grpSpPr>
          <a:xfrm>
            <a:off x="2446021" y="1198930"/>
            <a:ext cx="5595620" cy="2552700"/>
            <a:chOff x="667512" y="5395363"/>
            <a:chExt cx="5595620" cy="2552700"/>
          </a:xfrm>
        </p:grpSpPr>
        <p:pic>
          <p:nvPicPr>
            <p:cNvPr id="14" name="object 45">
              <a:extLst>
                <a:ext uri="{FF2B5EF4-FFF2-40B4-BE49-F238E27FC236}">
                  <a16:creationId xmlns:a16="http://schemas.microsoft.com/office/drawing/2014/main" id="{F19CEC6C-9B4F-AA99-02E5-1723BE6D330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4336" y="5395363"/>
              <a:ext cx="1638255" cy="2512002"/>
            </a:xfrm>
            <a:prstGeom prst="rect">
              <a:avLst/>
            </a:prstGeom>
          </p:spPr>
        </p:pic>
        <p:sp>
          <p:nvSpPr>
            <p:cNvPr id="15" name="object 46">
              <a:extLst>
                <a:ext uri="{FF2B5EF4-FFF2-40B4-BE49-F238E27FC236}">
                  <a16:creationId xmlns:a16="http://schemas.microsoft.com/office/drawing/2014/main" id="{A9C1B0C7-D728-545A-0F3E-F17C7B73DB0F}"/>
                </a:ext>
              </a:extLst>
            </p:cNvPr>
            <p:cNvSpPr/>
            <p:nvPr/>
          </p:nvSpPr>
          <p:spPr>
            <a:xfrm>
              <a:off x="667512" y="6429755"/>
              <a:ext cx="2809240" cy="1518285"/>
            </a:xfrm>
            <a:custGeom>
              <a:avLst/>
              <a:gdLst/>
              <a:ahLst/>
              <a:cxnLst/>
              <a:rect l="l" t="t" r="r" b="b"/>
              <a:pathLst>
                <a:path w="2809240" h="1518284">
                  <a:moveTo>
                    <a:pt x="2808732" y="0"/>
                  </a:moveTo>
                  <a:lnTo>
                    <a:pt x="0" y="0"/>
                  </a:lnTo>
                  <a:lnTo>
                    <a:pt x="0" y="1517904"/>
                  </a:lnTo>
                  <a:lnTo>
                    <a:pt x="2808732" y="1517904"/>
                  </a:lnTo>
                  <a:lnTo>
                    <a:pt x="2808732" y="0"/>
                  </a:lnTo>
                  <a:close/>
                </a:path>
              </a:pathLst>
            </a:custGeom>
            <a:solidFill>
              <a:srgbClr val="DFE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47">
            <a:extLst>
              <a:ext uri="{FF2B5EF4-FFF2-40B4-BE49-F238E27FC236}">
                <a16:creationId xmlns:a16="http://schemas.microsoft.com/office/drawing/2014/main" id="{891AE306-C6BC-0E23-8947-9E20D9733E98}"/>
              </a:ext>
            </a:extLst>
          </p:cNvPr>
          <p:cNvSpPr txBox="1"/>
          <p:nvPr/>
        </p:nvSpPr>
        <p:spPr>
          <a:xfrm>
            <a:off x="2466711" y="1054368"/>
            <a:ext cx="3174365" cy="2181238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05"/>
              </a:spcBef>
            </a:pPr>
            <a:r>
              <a:rPr sz="1400" dirty="0">
                <a:solidFill>
                  <a:srgbClr val="0070C5"/>
                </a:solidFill>
                <a:latin typeface="Arial"/>
                <a:cs typeface="Arial"/>
              </a:rPr>
              <a:t>Increase the </a:t>
            </a:r>
            <a:r>
              <a:rPr sz="1400" spc="-5" dirty="0">
                <a:solidFill>
                  <a:srgbClr val="0070C5"/>
                </a:solidFill>
                <a:latin typeface="Arial"/>
                <a:cs typeface="Arial"/>
              </a:rPr>
              <a:t>clock </a:t>
            </a:r>
            <a:r>
              <a:rPr sz="1400" dirty="0">
                <a:solidFill>
                  <a:srgbClr val="0070C5"/>
                </a:solidFill>
                <a:latin typeface="Arial"/>
                <a:cs typeface="Arial"/>
              </a:rPr>
              <a:t>rate to</a:t>
            </a:r>
            <a:r>
              <a:rPr sz="1400" spc="-4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70C5"/>
                </a:solidFill>
                <a:latin typeface="Arial"/>
                <a:cs typeface="Arial"/>
              </a:rPr>
              <a:t>2x</a:t>
            </a:r>
            <a:endParaRPr sz="1400" dirty="0">
              <a:latin typeface="Arial"/>
              <a:cs typeface="Arial"/>
            </a:endParaRPr>
          </a:p>
          <a:p>
            <a:pPr marL="29845" marR="5080">
              <a:lnSpc>
                <a:spcPct val="100000"/>
              </a:lnSpc>
              <a:spcBef>
                <a:spcPts val="800"/>
              </a:spcBef>
            </a:pPr>
            <a:r>
              <a:rPr sz="1400" spc="-5" dirty="0">
                <a:solidFill>
                  <a:srgbClr val="0070C5"/>
                </a:solidFill>
                <a:latin typeface="Arial"/>
                <a:cs typeface="Arial"/>
              </a:rPr>
              <a:t>Compiler can </a:t>
            </a:r>
            <a:r>
              <a:rPr sz="1400" dirty="0">
                <a:solidFill>
                  <a:srgbClr val="0070C5"/>
                </a:solidFill>
                <a:latin typeface="Arial"/>
                <a:cs typeface="Arial"/>
              </a:rPr>
              <a:t>automatically implement double-  pumped memory – turning </a:t>
            </a:r>
            <a:r>
              <a:rPr sz="1400" spc="-5" dirty="0">
                <a:solidFill>
                  <a:srgbClr val="0070C5"/>
                </a:solidFill>
                <a:latin typeface="Arial"/>
                <a:cs typeface="Arial"/>
              </a:rPr>
              <a:t>2 </a:t>
            </a:r>
            <a:r>
              <a:rPr sz="1400" dirty="0">
                <a:solidFill>
                  <a:srgbClr val="0070C5"/>
                </a:solidFill>
                <a:latin typeface="Arial"/>
                <a:cs typeface="Arial"/>
              </a:rPr>
              <a:t>ports to</a:t>
            </a:r>
            <a:r>
              <a:rPr sz="1400" spc="-8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70C5"/>
                </a:solidFill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900" spc="15" dirty="0">
                <a:latin typeface="Consolas"/>
                <a:cs typeface="Consolas"/>
              </a:rPr>
              <a:t>//kernel</a:t>
            </a:r>
            <a:r>
              <a:rPr sz="900" spc="5" dirty="0">
                <a:latin typeface="Consolas"/>
                <a:cs typeface="Consolas"/>
              </a:rPr>
              <a:t> </a:t>
            </a:r>
            <a:r>
              <a:rPr sz="900" spc="15" dirty="0">
                <a:latin typeface="Consolas"/>
                <a:cs typeface="Consolas"/>
              </a:rPr>
              <a:t>scope</a:t>
            </a:r>
            <a:endParaRPr sz="9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900" spc="15" dirty="0">
                <a:latin typeface="Consolas"/>
                <a:cs typeface="Consolas"/>
              </a:rPr>
              <a:t>...</a:t>
            </a:r>
            <a:endParaRPr sz="900" dirty="0">
              <a:latin typeface="Consolas"/>
              <a:cs typeface="Consolas"/>
            </a:endParaRPr>
          </a:p>
          <a:p>
            <a:pPr marL="143510">
              <a:lnSpc>
                <a:spcPct val="100000"/>
              </a:lnSpc>
              <a:spcBef>
                <a:spcPts val="35"/>
              </a:spcBef>
            </a:pPr>
            <a:r>
              <a:rPr sz="900" spc="15" dirty="0">
                <a:solidFill>
                  <a:srgbClr val="8000FF"/>
                </a:solidFill>
                <a:latin typeface="Consolas"/>
                <a:cs typeface="Consolas"/>
              </a:rPr>
              <a:t>int</a:t>
            </a:r>
            <a:r>
              <a:rPr sz="900" spc="5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sz="900" spc="15" dirty="0">
                <a:latin typeface="Consolas"/>
                <a:cs typeface="Consolas"/>
              </a:rPr>
              <a:t>array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[</a:t>
            </a:r>
            <a:r>
              <a:rPr sz="900" spc="15" dirty="0">
                <a:solidFill>
                  <a:srgbClr val="FF8000"/>
                </a:solidFill>
                <a:latin typeface="Consolas"/>
                <a:cs typeface="Consolas"/>
              </a:rPr>
              <a:t>1024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];</a:t>
            </a:r>
            <a:endParaRPr sz="900" dirty="0">
              <a:latin typeface="Consolas"/>
              <a:cs typeface="Consolas"/>
            </a:endParaRPr>
          </a:p>
          <a:p>
            <a:pPr marL="143510" marR="1719580">
              <a:lnSpc>
                <a:spcPct val="206700"/>
              </a:lnSpc>
              <a:spcBef>
                <a:spcPts val="15"/>
              </a:spcBef>
            </a:pPr>
            <a:r>
              <a:rPr sz="900" spc="15" dirty="0">
                <a:latin typeface="Consolas"/>
                <a:cs typeface="Consolas"/>
              </a:rPr>
              <a:t>array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[</a:t>
            </a:r>
            <a:r>
              <a:rPr sz="900" spc="15" dirty="0">
                <a:latin typeface="Consolas"/>
                <a:cs typeface="Consolas"/>
              </a:rPr>
              <a:t>ind1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] = </a:t>
            </a:r>
            <a:r>
              <a:rPr sz="900" spc="15" dirty="0">
                <a:latin typeface="Consolas"/>
                <a:cs typeface="Consolas"/>
              </a:rPr>
              <a:t>val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;  </a:t>
            </a:r>
            <a:r>
              <a:rPr sz="900" spc="15" dirty="0">
                <a:latin typeface="Consolas"/>
                <a:cs typeface="Consolas"/>
              </a:rPr>
              <a:t>array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[</a:t>
            </a:r>
            <a:r>
              <a:rPr sz="900" spc="15" dirty="0">
                <a:latin typeface="Consolas"/>
                <a:cs typeface="Consolas"/>
              </a:rPr>
              <a:t>ind1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+</a:t>
            </a:r>
            <a:r>
              <a:rPr sz="900" spc="15" dirty="0">
                <a:solidFill>
                  <a:srgbClr val="FF8000"/>
                </a:solidFill>
                <a:latin typeface="Consolas"/>
                <a:cs typeface="Consolas"/>
              </a:rPr>
              <a:t>1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] =</a:t>
            </a:r>
            <a:r>
              <a:rPr sz="900" b="1" spc="-4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900" spc="15" dirty="0">
                <a:latin typeface="Consolas"/>
                <a:cs typeface="Consolas"/>
              </a:rPr>
              <a:t>val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;</a:t>
            </a:r>
            <a:endParaRPr sz="900" dirty="0">
              <a:latin typeface="Consolas"/>
              <a:cs typeface="Consolas"/>
            </a:endParaRPr>
          </a:p>
        </p:txBody>
      </p:sp>
      <p:sp>
        <p:nvSpPr>
          <p:cNvPr id="17" name="object 48">
            <a:extLst>
              <a:ext uri="{FF2B5EF4-FFF2-40B4-BE49-F238E27FC236}">
                <a16:creationId xmlns:a16="http://schemas.microsoft.com/office/drawing/2014/main" id="{F04130AB-7157-9F35-39F3-CCBF98C142CF}"/>
              </a:ext>
            </a:extLst>
          </p:cNvPr>
          <p:cNvSpPr txBox="1"/>
          <p:nvPr/>
        </p:nvSpPr>
        <p:spPr>
          <a:xfrm>
            <a:off x="2564385" y="3352955"/>
            <a:ext cx="4171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Consolas"/>
                <a:cs typeface="Consolas"/>
              </a:rPr>
              <a:t>calc</a:t>
            </a:r>
            <a:r>
              <a:rPr sz="900" spc="-50" dirty="0">
                <a:latin typeface="Consolas"/>
                <a:cs typeface="Consolas"/>
              </a:rPr>
              <a:t> </a:t>
            </a:r>
            <a:r>
              <a:rPr sz="900" spc="15" dirty="0">
                <a:latin typeface="Consolas"/>
                <a:cs typeface="Consolas"/>
              </a:rPr>
              <a:t>=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543ED50C-A69C-AE24-22B7-05EF8D8376B6}"/>
              </a:ext>
            </a:extLst>
          </p:cNvPr>
          <p:cNvSpPr txBox="1"/>
          <p:nvPr/>
        </p:nvSpPr>
        <p:spPr>
          <a:xfrm>
            <a:off x="3011425" y="3358035"/>
            <a:ext cx="771525" cy="195580"/>
          </a:xfrm>
          <a:prstGeom prst="rect">
            <a:avLst/>
          </a:prstGeom>
          <a:solidFill>
            <a:srgbClr val="DFE2E4"/>
          </a:solidFill>
          <a:ln w="12191">
            <a:solidFill>
              <a:srgbClr val="957C09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sz="900" spc="15" dirty="0">
                <a:latin typeface="Consolas"/>
                <a:cs typeface="Consolas"/>
              </a:rPr>
              <a:t>array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[</a:t>
            </a:r>
            <a:r>
              <a:rPr sz="900" spc="15" dirty="0">
                <a:latin typeface="Consolas"/>
                <a:cs typeface="Consolas"/>
              </a:rPr>
              <a:t>ind2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]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C4E9E71D-F953-04AE-80BB-148923BB09A6}"/>
              </a:ext>
            </a:extLst>
          </p:cNvPr>
          <p:cNvSpPr txBox="1"/>
          <p:nvPr/>
        </p:nvSpPr>
        <p:spPr>
          <a:xfrm>
            <a:off x="3802126" y="3352955"/>
            <a:ext cx="9080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+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B061CEF5-71D6-5B3D-9DC3-32743527919E}"/>
              </a:ext>
            </a:extLst>
          </p:cNvPr>
          <p:cNvSpPr txBox="1"/>
          <p:nvPr/>
        </p:nvSpPr>
        <p:spPr>
          <a:xfrm>
            <a:off x="3947160" y="3350414"/>
            <a:ext cx="972819" cy="203200"/>
          </a:xfrm>
          <a:prstGeom prst="rect">
            <a:avLst/>
          </a:prstGeom>
          <a:solidFill>
            <a:srgbClr val="DFE2E4"/>
          </a:solidFill>
          <a:ln w="12191">
            <a:solidFill>
              <a:srgbClr val="0070C5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900" spc="15" dirty="0">
                <a:latin typeface="Consolas"/>
                <a:cs typeface="Consolas"/>
              </a:rPr>
              <a:t>array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[</a:t>
            </a:r>
            <a:r>
              <a:rPr sz="900" spc="15" dirty="0">
                <a:latin typeface="Consolas"/>
                <a:cs typeface="Consolas"/>
              </a:rPr>
              <a:t>ind2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+</a:t>
            </a:r>
            <a:r>
              <a:rPr sz="900" spc="15" dirty="0">
                <a:solidFill>
                  <a:srgbClr val="FF8000"/>
                </a:solidFill>
                <a:latin typeface="Consolas"/>
                <a:cs typeface="Consolas"/>
              </a:rPr>
              <a:t>1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];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E209E28B-7E2D-DE3E-AFBC-638E88427049}"/>
              </a:ext>
            </a:extLst>
          </p:cNvPr>
          <p:cNvSpPr txBox="1"/>
          <p:nvPr/>
        </p:nvSpPr>
        <p:spPr>
          <a:xfrm>
            <a:off x="2433321" y="3496211"/>
            <a:ext cx="9080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Consolas"/>
                <a:cs typeface="Consolas"/>
              </a:rPr>
              <a:t>…</a:t>
            </a:r>
            <a:endParaRPr sz="900">
              <a:latin typeface="Consolas"/>
              <a:cs typeface="Consolas"/>
            </a:endParaRPr>
          </a:p>
        </p:txBody>
      </p:sp>
      <p:grpSp>
        <p:nvGrpSpPr>
          <p:cNvPr id="53" name="object 53">
            <a:extLst>
              <a:ext uri="{FF2B5EF4-FFF2-40B4-BE49-F238E27FC236}">
                <a16:creationId xmlns:a16="http://schemas.microsoft.com/office/drawing/2014/main" id="{3D134774-12A7-20BB-D912-52520FBCFEF7}"/>
              </a:ext>
            </a:extLst>
          </p:cNvPr>
          <p:cNvGrpSpPr/>
          <p:nvPr/>
        </p:nvGrpSpPr>
        <p:grpSpPr>
          <a:xfrm>
            <a:off x="2538985" y="1731164"/>
            <a:ext cx="3884295" cy="1733550"/>
            <a:chOff x="760476" y="5927597"/>
            <a:chExt cx="3884295" cy="1733550"/>
          </a:xfrm>
        </p:grpSpPr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EDF1E5B0-D01A-3D1B-6293-91E010BBF5B0}"/>
                </a:ext>
              </a:extLst>
            </p:cNvPr>
            <p:cNvSpPr/>
            <p:nvPr/>
          </p:nvSpPr>
          <p:spPr>
            <a:xfrm>
              <a:off x="2229739" y="6896607"/>
              <a:ext cx="2397760" cy="177165"/>
            </a:xfrm>
            <a:custGeom>
              <a:avLst/>
              <a:gdLst/>
              <a:ahLst/>
              <a:cxnLst/>
              <a:rect l="l" t="t" r="r" b="b"/>
              <a:pathLst>
                <a:path w="2397760" h="177165">
                  <a:moveTo>
                    <a:pt x="2337434" y="19760"/>
                  </a:moveTo>
                  <a:lnTo>
                    <a:pt x="0" y="157353"/>
                  </a:lnTo>
                  <a:lnTo>
                    <a:pt x="1269" y="177038"/>
                  </a:lnTo>
                  <a:lnTo>
                    <a:pt x="2338579" y="39571"/>
                  </a:lnTo>
                  <a:lnTo>
                    <a:pt x="2337434" y="19760"/>
                  </a:lnTo>
                  <a:close/>
                </a:path>
                <a:path w="2397760" h="177165">
                  <a:moveTo>
                    <a:pt x="2381069" y="19177"/>
                  </a:moveTo>
                  <a:lnTo>
                    <a:pt x="2347341" y="19177"/>
                  </a:lnTo>
                  <a:lnTo>
                    <a:pt x="2348484" y="38989"/>
                  </a:lnTo>
                  <a:lnTo>
                    <a:pt x="2338579" y="39571"/>
                  </a:lnTo>
                  <a:lnTo>
                    <a:pt x="2339721" y="59309"/>
                  </a:lnTo>
                  <a:lnTo>
                    <a:pt x="2397379" y="26162"/>
                  </a:lnTo>
                  <a:lnTo>
                    <a:pt x="2381069" y="19177"/>
                  </a:lnTo>
                  <a:close/>
                </a:path>
                <a:path w="2397760" h="177165">
                  <a:moveTo>
                    <a:pt x="2347341" y="19177"/>
                  </a:moveTo>
                  <a:lnTo>
                    <a:pt x="2337434" y="19760"/>
                  </a:lnTo>
                  <a:lnTo>
                    <a:pt x="2338579" y="39571"/>
                  </a:lnTo>
                  <a:lnTo>
                    <a:pt x="2348484" y="38989"/>
                  </a:lnTo>
                  <a:lnTo>
                    <a:pt x="2347341" y="19177"/>
                  </a:lnTo>
                  <a:close/>
                </a:path>
                <a:path w="2397760" h="177165">
                  <a:moveTo>
                    <a:pt x="2336291" y="0"/>
                  </a:moveTo>
                  <a:lnTo>
                    <a:pt x="2337434" y="19760"/>
                  </a:lnTo>
                  <a:lnTo>
                    <a:pt x="2347341" y="19177"/>
                  </a:lnTo>
                  <a:lnTo>
                    <a:pt x="2381069" y="19177"/>
                  </a:lnTo>
                  <a:lnTo>
                    <a:pt x="2336291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B6C784CF-C9EC-0418-639D-BC5D2A6BF1C9}"/>
                </a:ext>
              </a:extLst>
            </p:cNvPr>
            <p:cNvSpPr/>
            <p:nvPr/>
          </p:nvSpPr>
          <p:spPr>
            <a:xfrm>
              <a:off x="766572" y="6958583"/>
              <a:ext cx="1463040" cy="210820"/>
            </a:xfrm>
            <a:custGeom>
              <a:avLst/>
              <a:gdLst/>
              <a:ahLst/>
              <a:cxnLst/>
              <a:rect l="l" t="t" r="r" b="b"/>
              <a:pathLst>
                <a:path w="1463039" h="210820">
                  <a:moveTo>
                    <a:pt x="0" y="210312"/>
                  </a:moveTo>
                  <a:lnTo>
                    <a:pt x="1463040" y="210312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</a:pathLst>
            </a:custGeom>
            <a:ln w="12192">
              <a:solidFill>
                <a:srgbClr val="FFA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B9E05BDA-948B-41BB-5E06-39BB9B7CA386}"/>
                </a:ext>
              </a:extLst>
            </p:cNvPr>
            <p:cNvSpPr/>
            <p:nvPr/>
          </p:nvSpPr>
          <p:spPr>
            <a:xfrm>
              <a:off x="2178176" y="7357871"/>
              <a:ext cx="2466340" cy="122555"/>
            </a:xfrm>
            <a:custGeom>
              <a:avLst/>
              <a:gdLst/>
              <a:ahLst/>
              <a:cxnLst/>
              <a:rect l="l" t="t" r="r" b="b"/>
              <a:pathLst>
                <a:path w="2466340" h="122554">
                  <a:moveTo>
                    <a:pt x="2407920" y="63118"/>
                  </a:moveTo>
                  <a:lnTo>
                    <a:pt x="2407244" y="82846"/>
                  </a:lnTo>
                  <a:lnTo>
                    <a:pt x="2417064" y="83184"/>
                  </a:lnTo>
                  <a:lnTo>
                    <a:pt x="2416429" y="102996"/>
                  </a:lnTo>
                  <a:lnTo>
                    <a:pt x="2406553" y="102996"/>
                  </a:lnTo>
                  <a:lnTo>
                    <a:pt x="2405888" y="122427"/>
                  </a:lnTo>
                  <a:lnTo>
                    <a:pt x="2448510" y="102996"/>
                  </a:lnTo>
                  <a:lnTo>
                    <a:pt x="2416429" y="102996"/>
                  </a:lnTo>
                  <a:lnTo>
                    <a:pt x="2406565" y="102657"/>
                  </a:lnTo>
                  <a:lnTo>
                    <a:pt x="2449255" y="102657"/>
                  </a:lnTo>
                  <a:lnTo>
                    <a:pt x="2466340" y="94868"/>
                  </a:lnTo>
                  <a:lnTo>
                    <a:pt x="2407920" y="63118"/>
                  </a:lnTo>
                  <a:close/>
                </a:path>
                <a:path w="2466340" h="122554">
                  <a:moveTo>
                    <a:pt x="2407244" y="82846"/>
                  </a:moveTo>
                  <a:lnTo>
                    <a:pt x="2406565" y="102657"/>
                  </a:lnTo>
                  <a:lnTo>
                    <a:pt x="2416429" y="102996"/>
                  </a:lnTo>
                  <a:lnTo>
                    <a:pt x="2417064" y="83184"/>
                  </a:lnTo>
                  <a:lnTo>
                    <a:pt x="2407244" y="82846"/>
                  </a:lnTo>
                  <a:close/>
                </a:path>
                <a:path w="2466340" h="122554">
                  <a:moveTo>
                    <a:pt x="762" y="0"/>
                  </a:moveTo>
                  <a:lnTo>
                    <a:pt x="0" y="19811"/>
                  </a:lnTo>
                  <a:lnTo>
                    <a:pt x="2406565" y="102657"/>
                  </a:lnTo>
                  <a:lnTo>
                    <a:pt x="2407244" y="82846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FB4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71A88BA8-73A2-C4F6-ACE3-49E94584E087}"/>
                </a:ext>
              </a:extLst>
            </p:cNvPr>
            <p:cNvSpPr/>
            <p:nvPr/>
          </p:nvSpPr>
          <p:spPr>
            <a:xfrm>
              <a:off x="766572" y="7261859"/>
              <a:ext cx="1411605" cy="208915"/>
            </a:xfrm>
            <a:custGeom>
              <a:avLst/>
              <a:gdLst/>
              <a:ahLst/>
              <a:cxnLst/>
              <a:rect l="l" t="t" r="r" b="b"/>
              <a:pathLst>
                <a:path w="1411605" h="208915">
                  <a:moveTo>
                    <a:pt x="0" y="208788"/>
                  </a:moveTo>
                  <a:lnTo>
                    <a:pt x="1411224" y="208788"/>
                  </a:lnTo>
                  <a:lnTo>
                    <a:pt x="1411224" y="0"/>
                  </a:lnTo>
                  <a:lnTo>
                    <a:pt x="0" y="0"/>
                  </a:lnTo>
                  <a:lnTo>
                    <a:pt x="0" y="208788"/>
                  </a:lnTo>
                  <a:close/>
                </a:path>
              </a:pathLst>
            </a:custGeom>
            <a:ln w="12191">
              <a:solidFill>
                <a:srgbClr val="FB4B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3215DB24-E17A-3E4C-6334-43B03786D37B}"/>
                </a:ext>
              </a:extLst>
            </p:cNvPr>
            <p:cNvSpPr/>
            <p:nvPr/>
          </p:nvSpPr>
          <p:spPr>
            <a:xfrm>
              <a:off x="1999361" y="5927597"/>
              <a:ext cx="2628900" cy="1733550"/>
            </a:xfrm>
            <a:custGeom>
              <a:avLst/>
              <a:gdLst/>
              <a:ahLst/>
              <a:cxnLst/>
              <a:rect l="l" t="t" r="r" b="b"/>
              <a:pathLst>
                <a:path w="2628900" h="1733550">
                  <a:moveTo>
                    <a:pt x="2573591" y="24393"/>
                  </a:moveTo>
                  <a:lnTo>
                    <a:pt x="0" y="1716913"/>
                  </a:lnTo>
                  <a:lnTo>
                    <a:pt x="10921" y="1733423"/>
                  </a:lnTo>
                  <a:lnTo>
                    <a:pt x="2584464" y="40936"/>
                  </a:lnTo>
                  <a:lnTo>
                    <a:pt x="2573591" y="24393"/>
                  </a:lnTo>
                  <a:close/>
                </a:path>
                <a:path w="2628900" h="1733550">
                  <a:moveTo>
                    <a:pt x="2617786" y="18922"/>
                  </a:moveTo>
                  <a:lnTo>
                    <a:pt x="2581910" y="18922"/>
                  </a:lnTo>
                  <a:lnTo>
                    <a:pt x="2592831" y="35432"/>
                  </a:lnTo>
                  <a:lnTo>
                    <a:pt x="2584464" y="40936"/>
                  </a:lnTo>
                  <a:lnTo>
                    <a:pt x="2595372" y="57531"/>
                  </a:lnTo>
                  <a:lnTo>
                    <a:pt x="2617786" y="18922"/>
                  </a:lnTo>
                  <a:close/>
                </a:path>
                <a:path w="2628900" h="1733550">
                  <a:moveTo>
                    <a:pt x="2581910" y="18922"/>
                  </a:moveTo>
                  <a:lnTo>
                    <a:pt x="2573591" y="24393"/>
                  </a:lnTo>
                  <a:lnTo>
                    <a:pt x="2584464" y="40936"/>
                  </a:lnTo>
                  <a:lnTo>
                    <a:pt x="2592831" y="35432"/>
                  </a:lnTo>
                  <a:lnTo>
                    <a:pt x="2581910" y="18922"/>
                  </a:lnTo>
                  <a:close/>
                </a:path>
                <a:path w="2628900" h="1733550">
                  <a:moveTo>
                    <a:pt x="2628773" y="0"/>
                  </a:moveTo>
                  <a:lnTo>
                    <a:pt x="2562733" y="7874"/>
                  </a:lnTo>
                  <a:lnTo>
                    <a:pt x="2573591" y="24393"/>
                  </a:lnTo>
                  <a:lnTo>
                    <a:pt x="2581910" y="18922"/>
                  </a:lnTo>
                  <a:lnTo>
                    <a:pt x="2617786" y="18922"/>
                  </a:lnTo>
                  <a:lnTo>
                    <a:pt x="2628773" y="0"/>
                  </a:lnTo>
                  <a:close/>
                </a:path>
              </a:pathLst>
            </a:custGeom>
            <a:solidFill>
              <a:srgbClr val="957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DE516E07-6DF9-608C-F707-5B28F903AE5E}"/>
                </a:ext>
              </a:extLst>
            </p:cNvPr>
            <p:cNvSpPr/>
            <p:nvPr/>
          </p:nvSpPr>
          <p:spPr>
            <a:xfrm>
              <a:off x="2650617" y="6413753"/>
              <a:ext cx="1993900" cy="1143000"/>
            </a:xfrm>
            <a:custGeom>
              <a:avLst/>
              <a:gdLst/>
              <a:ahLst/>
              <a:cxnLst/>
              <a:rect l="l" t="t" r="r" b="b"/>
              <a:pathLst>
                <a:path w="1993900" h="1143000">
                  <a:moveTo>
                    <a:pt x="1937259" y="20799"/>
                  </a:moveTo>
                  <a:lnTo>
                    <a:pt x="0" y="1125728"/>
                  </a:lnTo>
                  <a:lnTo>
                    <a:pt x="9906" y="1143000"/>
                  </a:lnTo>
                  <a:lnTo>
                    <a:pt x="1947107" y="38032"/>
                  </a:lnTo>
                  <a:lnTo>
                    <a:pt x="1937259" y="20799"/>
                  </a:lnTo>
                  <a:close/>
                </a:path>
                <a:path w="1993900" h="1143000">
                  <a:moveTo>
                    <a:pt x="1983189" y="15875"/>
                  </a:moveTo>
                  <a:lnTo>
                    <a:pt x="1945894" y="15875"/>
                  </a:lnTo>
                  <a:lnTo>
                    <a:pt x="1955672" y="33147"/>
                  </a:lnTo>
                  <a:lnTo>
                    <a:pt x="1947107" y="38032"/>
                  </a:lnTo>
                  <a:lnTo>
                    <a:pt x="1956943" y="55245"/>
                  </a:lnTo>
                  <a:lnTo>
                    <a:pt x="1983189" y="15875"/>
                  </a:lnTo>
                  <a:close/>
                </a:path>
                <a:path w="1993900" h="1143000">
                  <a:moveTo>
                    <a:pt x="1945894" y="15875"/>
                  </a:moveTo>
                  <a:lnTo>
                    <a:pt x="1937259" y="20799"/>
                  </a:lnTo>
                  <a:lnTo>
                    <a:pt x="1947107" y="38032"/>
                  </a:lnTo>
                  <a:lnTo>
                    <a:pt x="1955672" y="33147"/>
                  </a:lnTo>
                  <a:lnTo>
                    <a:pt x="1945894" y="15875"/>
                  </a:lnTo>
                  <a:close/>
                </a:path>
                <a:path w="1993900" h="1143000">
                  <a:moveTo>
                    <a:pt x="1993772" y="0"/>
                  </a:moveTo>
                  <a:lnTo>
                    <a:pt x="1927479" y="3683"/>
                  </a:lnTo>
                  <a:lnTo>
                    <a:pt x="1937259" y="20799"/>
                  </a:lnTo>
                  <a:lnTo>
                    <a:pt x="1945894" y="15875"/>
                  </a:lnTo>
                  <a:lnTo>
                    <a:pt x="1983189" y="15875"/>
                  </a:lnTo>
                  <a:lnTo>
                    <a:pt x="1993772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3">
            <a:extLst>
              <a:ext uri="{FF2B5EF4-FFF2-40B4-BE49-F238E27FC236}">
                <a16:creationId xmlns:a16="http://schemas.microsoft.com/office/drawing/2014/main" id="{81FC5AA7-7E1C-8A63-6D4F-E1805986D114}"/>
              </a:ext>
            </a:extLst>
          </p:cNvPr>
          <p:cNvSpPr txBox="1"/>
          <p:nvPr/>
        </p:nvSpPr>
        <p:spPr>
          <a:xfrm>
            <a:off x="948127" y="3984653"/>
            <a:ext cx="3971852" cy="3000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solidFill>
                  <a:srgbClr val="003B70"/>
                </a:solidFill>
                <a:latin typeface="Arial"/>
                <a:cs typeface="Arial"/>
              </a:rPr>
              <a:t>Local Memory </a:t>
            </a:r>
            <a:r>
              <a:rPr sz="1850" b="1" spc="5" dirty="0">
                <a:solidFill>
                  <a:srgbClr val="003B70"/>
                </a:solidFill>
                <a:latin typeface="Arial"/>
                <a:cs typeface="Arial"/>
              </a:rPr>
              <a:t>Replication</a:t>
            </a:r>
            <a:r>
              <a:rPr sz="1850" b="1" spc="-14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b="1" spc="10" dirty="0">
                <a:solidFill>
                  <a:srgbClr val="003B70"/>
                </a:solidFill>
                <a:latin typeface="Arial"/>
                <a:cs typeface="Arial"/>
              </a:rPr>
              <a:t>Example</a:t>
            </a:r>
            <a:endParaRPr sz="1850" b="1" dirty="0">
              <a:latin typeface="Arial"/>
              <a:cs typeface="Arial"/>
            </a:endParaRPr>
          </a:p>
        </p:txBody>
      </p:sp>
      <p:grpSp>
        <p:nvGrpSpPr>
          <p:cNvPr id="61" name="object 4">
            <a:extLst>
              <a:ext uri="{FF2B5EF4-FFF2-40B4-BE49-F238E27FC236}">
                <a16:creationId xmlns:a16="http://schemas.microsoft.com/office/drawing/2014/main" id="{6758952C-4F1A-5FF1-9336-7A809867832C}"/>
              </a:ext>
            </a:extLst>
          </p:cNvPr>
          <p:cNvGrpSpPr/>
          <p:nvPr/>
        </p:nvGrpSpPr>
        <p:grpSpPr>
          <a:xfrm>
            <a:off x="2579506" y="3966872"/>
            <a:ext cx="5660390" cy="2872105"/>
            <a:chOff x="638555" y="1053591"/>
            <a:chExt cx="5660390" cy="2872105"/>
          </a:xfrm>
        </p:grpSpPr>
        <p:sp>
          <p:nvSpPr>
            <p:cNvPr id="62" name="object 5">
              <a:extLst>
                <a:ext uri="{FF2B5EF4-FFF2-40B4-BE49-F238E27FC236}">
                  <a16:creationId xmlns:a16="http://schemas.microsoft.com/office/drawing/2014/main" id="{7C8CBA7A-BF54-DB66-215A-6E61B6D7776E}"/>
                </a:ext>
              </a:extLst>
            </p:cNvPr>
            <p:cNvSpPr/>
            <p:nvPr/>
          </p:nvSpPr>
          <p:spPr>
            <a:xfrm>
              <a:off x="638555" y="1507235"/>
              <a:ext cx="4409440" cy="1821180"/>
            </a:xfrm>
            <a:custGeom>
              <a:avLst/>
              <a:gdLst/>
              <a:ahLst/>
              <a:cxnLst/>
              <a:rect l="l" t="t" r="r" b="b"/>
              <a:pathLst>
                <a:path w="4409440" h="1821179">
                  <a:moveTo>
                    <a:pt x="4408932" y="0"/>
                  </a:moveTo>
                  <a:lnTo>
                    <a:pt x="0" y="0"/>
                  </a:lnTo>
                  <a:lnTo>
                    <a:pt x="0" y="1821180"/>
                  </a:lnTo>
                  <a:lnTo>
                    <a:pt x="4408932" y="1821180"/>
                  </a:lnTo>
                  <a:lnTo>
                    <a:pt x="4408932" y="0"/>
                  </a:lnTo>
                  <a:close/>
                </a:path>
              </a:pathLst>
            </a:custGeom>
            <a:solidFill>
              <a:srgbClr val="DFE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">
              <a:extLst>
                <a:ext uri="{FF2B5EF4-FFF2-40B4-BE49-F238E27FC236}">
                  <a16:creationId xmlns:a16="http://schemas.microsoft.com/office/drawing/2014/main" id="{EE52503A-E45D-D324-3C58-826958C5F57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7300" y="1053591"/>
              <a:ext cx="1231391" cy="2871546"/>
            </a:xfrm>
            <a:prstGeom prst="rect">
              <a:avLst/>
            </a:prstGeom>
          </p:spPr>
        </p:pic>
        <p:pic>
          <p:nvPicPr>
            <p:cNvPr id="64" name="object 7">
              <a:extLst>
                <a:ext uri="{FF2B5EF4-FFF2-40B4-BE49-F238E27FC236}">
                  <a16:creationId xmlns:a16="http://schemas.microsoft.com/office/drawing/2014/main" id="{C1452DA6-D96F-EF9B-A882-775B34D2FE3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087" y="2203703"/>
              <a:ext cx="172212" cy="172211"/>
            </a:xfrm>
            <a:prstGeom prst="rect">
              <a:avLst/>
            </a:prstGeom>
          </p:spPr>
        </p:pic>
        <p:pic>
          <p:nvPicPr>
            <p:cNvPr id="65" name="object 8">
              <a:extLst>
                <a:ext uri="{FF2B5EF4-FFF2-40B4-BE49-F238E27FC236}">
                  <a16:creationId xmlns:a16="http://schemas.microsoft.com/office/drawing/2014/main" id="{620C5EA6-BEC9-7E06-A72E-F8E9A915F21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087" y="2636519"/>
              <a:ext cx="172212" cy="172212"/>
            </a:xfrm>
            <a:prstGeom prst="rect">
              <a:avLst/>
            </a:prstGeom>
          </p:spPr>
        </p:pic>
      </p:grpSp>
      <p:sp>
        <p:nvSpPr>
          <p:cNvPr id="66" name="object 9">
            <a:extLst>
              <a:ext uri="{FF2B5EF4-FFF2-40B4-BE49-F238E27FC236}">
                <a16:creationId xmlns:a16="http://schemas.microsoft.com/office/drawing/2014/main" id="{92AC9D8C-4106-01FC-73E0-20C1190F8EC8}"/>
              </a:ext>
            </a:extLst>
          </p:cNvPr>
          <p:cNvSpPr txBox="1"/>
          <p:nvPr/>
        </p:nvSpPr>
        <p:spPr>
          <a:xfrm>
            <a:off x="2579506" y="4426864"/>
            <a:ext cx="4409440" cy="182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0"/>
              </a:lnSpc>
            </a:pPr>
            <a:r>
              <a:rPr sz="900" spc="15" dirty="0">
                <a:latin typeface="Consolas"/>
                <a:cs typeface="Consolas"/>
              </a:rPr>
              <a:t>//kernel</a:t>
            </a:r>
            <a:r>
              <a:rPr sz="900" spc="5" dirty="0">
                <a:latin typeface="Consolas"/>
                <a:cs typeface="Consolas"/>
              </a:rPr>
              <a:t> </a:t>
            </a:r>
            <a:r>
              <a:rPr sz="900" spc="15" dirty="0">
                <a:latin typeface="Consolas"/>
                <a:cs typeface="Consolas"/>
              </a:rPr>
              <a:t>scope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900" spc="15" dirty="0">
                <a:solidFill>
                  <a:srgbClr val="8000FF"/>
                </a:solidFill>
                <a:latin typeface="Consolas"/>
                <a:cs typeface="Consolas"/>
              </a:rPr>
              <a:t>…</a:t>
            </a:r>
            <a:endParaRPr sz="900">
              <a:latin typeface="Consolas"/>
              <a:cs typeface="Consolas"/>
            </a:endParaRPr>
          </a:p>
          <a:p>
            <a:pPr marL="304165" marR="3098165" indent="-43180">
              <a:lnSpc>
                <a:spcPct val="103299"/>
              </a:lnSpc>
            </a:pPr>
            <a:r>
              <a:rPr sz="900" spc="10" dirty="0">
                <a:solidFill>
                  <a:srgbClr val="8000FF"/>
                </a:solidFill>
                <a:latin typeface="Consolas"/>
                <a:cs typeface="Consolas"/>
              </a:rPr>
              <a:t>int</a:t>
            </a:r>
            <a:r>
              <a:rPr sz="900" spc="-55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sz="900" spc="15" dirty="0">
                <a:latin typeface="Consolas"/>
                <a:cs typeface="Consolas"/>
              </a:rPr>
              <a:t>array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[</a:t>
            </a:r>
            <a:r>
              <a:rPr sz="900" spc="15" dirty="0">
                <a:solidFill>
                  <a:srgbClr val="FF8000"/>
                </a:solidFill>
                <a:latin typeface="Consolas"/>
                <a:cs typeface="Consolas"/>
              </a:rPr>
              <a:t>1024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];  </a:t>
            </a:r>
            <a:r>
              <a:rPr sz="900" spc="15" dirty="0">
                <a:solidFill>
                  <a:srgbClr val="8000FF"/>
                </a:solidFill>
                <a:latin typeface="Consolas"/>
                <a:cs typeface="Consolas"/>
              </a:rPr>
              <a:t>int </a:t>
            </a:r>
            <a:r>
              <a:rPr sz="900" spc="10" dirty="0">
                <a:latin typeface="Consolas"/>
                <a:cs typeface="Consolas"/>
              </a:rPr>
              <a:t>res 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=</a:t>
            </a:r>
            <a:r>
              <a:rPr sz="900" b="1" spc="-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900" spc="15" dirty="0">
                <a:solidFill>
                  <a:srgbClr val="FF8000"/>
                </a:solidFill>
                <a:latin typeface="Consolas"/>
                <a:cs typeface="Consolas"/>
              </a:rPr>
              <a:t>0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;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nsolas"/>
              <a:cs typeface="Consolas"/>
            </a:endParaRPr>
          </a:p>
          <a:p>
            <a:pPr marL="304165" marR="2922905" indent="-214629">
              <a:lnSpc>
                <a:spcPct val="103299"/>
              </a:lnSpc>
              <a:spcBef>
                <a:spcPts val="5"/>
              </a:spcBef>
            </a:pPr>
            <a:r>
              <a:rPr sz="800" b="1" dirty="0">
                <a:latin typeface="Arial"/>
                <a:cs typeface="Arial"/>
              </a:rPr>
              <a:t>ST </a:t>
            </a:r>
            <a:r>
              <a:rPr sz="900" spc="15" dirty="0">
                <a:latin typeface="Consolas"/>
                <a:cs typeface="Consolas"/>
              </a:rPr>
              <a:t>array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[</a:t>
            </a:r>
            <a:r>
              <a:rPr sz="900" spc="15" dirty="0">
                <a:latin typeface="Consolas"/>
                <a:cs typeface="Consolas"/>
              </a:rPr>
              <a:t>ind1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] = </a:t>
            </a:r>
            <a:r>
              <a:rPr sz="900" spc="15" dirty="0">
                <a:latin typeface="Consolas"/>
                <a:cs typeface="Consolas"/>
              </a:rPr>
              <a:t>val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;  </a:t>
            </a:r>
            <a:r>
              <a:rPr sz="900" spc="15" dirty="0">
                <a:solidFill>
                  <a:srgbClr val="804000"/>
                </a:solidFill>
                <a:latin typeface="Consolas"/>
                <a:cs typeface="Consolas"/>
              </a:rPr>
              <a:t>#pragma</a:t>
            </a:r>
            <a:r>
              <a:rPr sz="900" spc="-5" dirty="0">
                <a:solidFill>
                  <a:srgbClr val="804000"/>
                </a:solidFill>
                <a:latin typeface="Consolas"/>
                <a:cs typeface="Consolas"/>
              </a:rPr>
              <a:t> </a:t>
            </a:r>
            <a:r>
              <a:rPr sz="900" spc="15" dirty="0">
                <a:solidFill>
                  <a:srgbClr val="804000"/>
                </a:solidFill>
                <a:latin typeface="Consolas"/>
                <a:cs typeface="Consolas"/>
              </a:rPr>
              <a:t>unroll</a:t>
            </a:r>
            <a:endParaRPr sz="900">
              <a:latin typeface="Consolas"/>
              <a:cs typeface="Consolas"/>
            </a:endParaRPr>
          </a:p>
          <a:p>
            <a:pPr marL="304165">
              <a:lnSpc>
                <a:spcPct val="100000"/>
              </a:lnSpc>
              <a:spcBef>
                <a:spcPts val="45"/>
              </a:spcBef>
            </a:pPr>
            <a:r>
              <a:rPr sz="900" b="1" spc="15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(</a:t>
            </a:r>
            <a:r>
              <a:rPr sz="900" spc="15" dirty="0">
                <a:solidFill>
                  <a:srgbClr val="8000FF"/>
                </a:solidFill>
                <a:latin typeface="Consolas"/>
                <a:cs typeface="Consolas"/>
              </a:rPr>
              <a:t>int </a:t>
            </a:r>
            <a:r>
              <a:rPr sz="900" spc="15" dirty="0">
                <a:latin typeface="Consolas"/>
                <a:cs typeface="Consolas"/>
              </a:rPr>
              <a:t>i 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= </a:t>
            </a:r>
            <a:r>
              <a:rPr sz="900" spc="15" dirty="0">
                <a:solidFill>
                  <a:srgbClr val="FF8000"/>
                </a:solidFill>
                <a:latin typeface="Consolas"/>
                <a:cs typeface="Consolas"/>
              </a:rPr>
              <a:t>0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; </a:t>
            </a:r>
            <a:r>
              <a:rPr sz="900" spc="15" dirty="0">
                <a:latin typeface="Consolas"/>
                <a:cs typeface="Consolas"/>
              </a:rPr>
              <a:t>i 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&lt; </a:t>
            </a:r>
            <a:r>
              <a:rPr sz="900" spc="15" dirty="0">
                <a:solidFill>
                  <a:srgbClr val="FF8000"/>
                </a:solidFill>
                <a:latin typeface="Consolas"/>
                <a:cs typeface="Consolas"/>
              </a:rPr>
              <a:t>9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;</a:t>
            </a:r>
            <a:r>
              <a:rPr sz="900" b="1" spc="-1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900" spc="15" dirty="0">
                <a:latin typeface="Consolas"/>
                <a:cs typeface="Consolas"/>
              </a:rPr>
              <a:t>i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++)</a:t>
            </a:r>
            <a:endParaRPr sz="9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  <a:spcBef>
                <a:spcPts val="80"/>
              </a:spcBef>
              <a:tabLst>
                <a:tab pos="608965" algn="l"/>
              </a:tabLst>
            </a:pPr>
            <a:r>
              <a:rPr sz="800" b="1" dirty="0">
                <a:latin typeface="Arial"/>
                <a:cs typeface="Arial"/>
              </a:rPr>
              <a:t>LD	</a:t>
            </a:r>
            <a:r>
              <a:rPr sz="1350" spc="22" baseline="3086" dirty="0">
                <a:latin typeface="Consolas"/>
                <a:cs typeface="Consolas"/>
              </a:rPr>
              <a:t>res </a:t>
            </a:r>
            <a:r>
              <a:rPr sz="1350" b="1" spc="15" baseline="3086" dirty="0">
                <a:solidFill>
                  <a:srgbClr val="000080"/>
                </a:solidFill>
                <a:latin typeface="Consolas"/>
                <a:cs typeface="Consolas"/>
              </a:rPr>
              <a:t>+=</a:t>
            </a:r>
            <a:r>
              <a:rPr sz="1350" b="1" spc="30" baseline="3086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350" spc="22" baseline="3086" dirty="0">
                <a:latin typeface="Consolas"/>
                <a:cs typeface="Consolas"/>
              </a:rPr>
              <a:t>array</a:t>
            </a:r>
            <a:r>
              <a:rPr sz="1350" b="1" spc="22" baseline="3086" dirty="0">
                <a:solidFill>
                  <a:srgbClr val="000080"/>
                </a:solidFill>
                <a:latin typeface="Consolas"/>
                <a:cs typeface="Consolas"/>
              </a:rPr>
              <a:t>[</a:t>
            </a:r>
            <a:r>
              <a:rPr sz="1350" spc="22" baseline="3086" dirty="0">
                <a:latin typeface="Consolas"/>
                <a:cs typeface="Consolas"/>
              </a:rPr>
              <a:t>ind2</a:t>
            </a:r>
            <a:r>
              <a:rPr sz="1350" b="1" spc="22" baseline="3086" dirty="0">
                <a:solidFill>
                  <a:srgbClr val="000080"/>
                </a:solidFill>
                <a:latin typeface="Consolas"/>
                <a:cs typeface="Consolas"/>
              </a:rPr>
              <a:t>+</a:t>
            </a:r>
            <a:r>
              <a:rPr sz="1350" spc="22" baseline="3086" dirty="0">
                <a:latin typeface="Consolas"/>
                <a:cs typeface="Consolas"/>
              </a:rPr>
              <a:t>i</a:t>
            </a:r>
            <a:r>
              <a:rPr sz="1350" b="1" spc="22" baseline="3086" dirty="0">
                <a:solidFill>
                  <a:srgbClr val="000080"/>
                </a:solidFill>
                <a:latin typeface="Consolas"/>
                <a:cs typeface="Consolas"/>
              </a:rPr>
              <a:t>];</a:t>
            </a:r>
            <a:endParaRPr sz="1350" baseline="3086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nsolas"/>
              <a:cs typeface="Consolas"/>
            </a:endParaRPr>
          </a:p>
          <a:p>
            <a:pPr marL="304165">
              <a:lnSpc>
                <a:spcPct val="100000"/>
              </a:lnSpc>
            </a:pPr>
            <a:r>
              <a:rPr sz="900" spc="20" dirty="0">
                <a:latin typeface="Consolas"/>
                <a:cs typeface="Consolas"/>
              </a:rPr>
              <a:t>calc =</a:t>
            </a:r>
            <a:r>
              <a:rPr sz="900" dirty="0">
                <a:latin typeface="Consolas"/>
                <a:cs typeface="Consolas"/>
              </a:rPr>
              <a:t> </a:t>
            </a:r>
            <a:r>
              <a:rPr sz="900" spc="15" dirty="0">
                <a:latin typeface="Consolas"/>
                <a:cs typeface="Consolas"/>
              </a:rPr>
              <a:t>res</a:t>
            </a: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;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00" b="1" spc="1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67" name="object 10">
            <a:extLst>
              <a:ext uri="{FF2B5EF4-FFF2-40B4-BE49-F238E27FC236}">
                <a16:creationId xmlns:a16="http://schemas.microsoft.com/office/drawing/2014/main" id="{40C9112D-3E34-FBD6-9AC9-DEA9A22F3AEC}"/>
              </a:ext>
            </a:extLst>
          </p:cNvPr>
          <p:cNvSpPr txBox="1"/>
          <p:nvPr/>
        </p:nvSpPr>
        <p:spPr>
          <a:xfrm>
            <a:off x="1746738" y="6208547"/>
            <a:ext cx="5117723" cy="589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400" spc="-15" dirty="0">
                <a:solidFill>
                  <a:srgbClr val="0070C5"/>
                </a:solidFill>
                <a:latin typeface="Arial"/>
                <a:cs typeface="Arial"/>
              </a:rPr>
              <a:t>Turn </a:t>
            </a:r>
            <a:r>
              <a:rPr sz="1400" spc="-5" dirty="0">
                <a:solidFill>
                  <a:srgbClr val="0070C5"/>
                </a:solidFill>
                <a:latin typeface="Arial"/>
                <a:cs typeface="Arial"/>
              </a:rPr>
              <a:t>4 </a:t>
            </a:r>
            <a:r>
              <a:rPr sz="1400" dirty="0">
                <a:solidFill>
                  <a:srgbClr val="0070C5"/>
                </a:solidFill>
                <a:latin typeface="Arial"/>
                <a:cs typeface="Arial"/>
              </a:rPr>
              <a:t>ports of double-pumped memory to </a:t>
            </a:r>
            <a:r>
              <a:rPr sz="1400" spc="-5" dirty="0">
                <a:solidFill>
                  <a:srgbClr val="0070C5"/>
                </a:solidFill>
                <a:latin typeface="Arial"/>
                <a:cs typeface="Arial"/>
              </a:rPr>
              <a:t>unlimited </a:t>
            </a:r>
            <a:r>
              <a:rPr sz="1400" dirty="0">
                <a:solidFill>
                  <a:srgbClr val="0070C5"/>
                </a:solidFill>
                <a:latin typeface="Arial"/>
                <a:cs typeface="Arial"/>
              </a:rPr>
              <a:t>ports  </a:t>
            </a:r>
            <a:r>
              <a:rPr sz="1400" spc="-5" dirty="0">
                <a:solidFill>
                  <a:srgbClr val="0070C5"/>
                </a:solidFill>
                <a:latin typeface="Arial"/>
                <a:cs typeface="Arial"/>
              </a:rPr>
              <a:t>Drawbacks: logic resources, </a:t>
            </a:r>
            <a:r>
              <a:rPr sz="1400" dirty="0">
                <a:solidFill>
                  <a:srgbClr val="0070C5"/>
                </a:solidFill>
                <a:latin typeface="Arial"/>
                <a:cs typeface="Arial"/>
              </a:rPr>
              <a:t>stores must </a:t>
            </a:r>
            <a:r>
              <a:rPr sz="1400" spc="-10" dirty="0">
                <a:solidFill>
                  <a:srgbClr val="0070C5"/>
                </a:solidFill>
                <a:latin typeface="Arial"/>
                <a:cs typeface="Arial"/>
              </a:rPr>
              <a:t>go </a:t>
            </a:r>
            <a:r>
              <a:rPr sz="1400" dirty="0">
                <a:solidFill>
                  <a:srgbClr val="0070C5"/>
                </a:solidFill>
                <a:latin typeface="Arial"/>
                <a:cs typeface="Arial"/>
              </a:rPr>
              <a:t>to </a:t>
            </a:r>
            <a:r>
              <a:rPr sz="1400" spc="-5" dirty="0">
                <a:solidFill>
                  <a:srgbClr val="0070C5"/>
                </a:solidFill>
                <a:latin typeface="Arial"/>
                <a:cs typeface="Arial"/>
              </a:rPr>
              <a:t>each</a:t>
            </a:r>
            <a:r>
              <a:rPr sz="1400" spc="6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70C5"/>
                </a:solidFill>
                <a:latin typeface="Arial"/>
                <a:cs typeface="Arial"/>
              </a:rPr>
              <a:t>replication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119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Memory</a:t>
            </a:r>
            <a:r>
              <a:rPr lang="en-US" sz="3600" spc="-8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Solutions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object 15">
            <a:extLst>
              <a:ext uri="{FF2B5EF4-FFF2-40B4-BE49-F238E27FC236}">
                <a16:creationId xmlns:a16="http://schemas.microsoft.com/office/drawing/2014/main" id="{9A62AB17-C31C-DA59-8578-56664FF6B957}"/>
              </a:ext>
            </a:extLst>
          </p:cNvPr>
          <p:cNvGrpSpPr/>
          <p:nvPr/>
        </p:nvGrpSpPr>
        <p:grpSpPr>
          <a:xfrm>
            <a:off x="2857383" y="1463040"/>
            <a:ext cx="5360670" cy="2211070"/>
            <a:chOff x="911352" y="5577840"/>
            <a:chExt cx="5360670" cy="2211070"/>
          </a:xfrm>
        </p:grpSpPr>
        <p:pic>
          <p:nvPicPr>
            <p:cNvPr id="5" name="object 16">
              <a:extLst>
                <a:ext uri="{FF2B5EF4-FFF2-40B4-BE49-F238E27FC236}">
                  <a16:creationId xmlns:a16="http://schemas.microsoft.com/office/drawing/2014/main" id="{808B3B41-5573-EE1C-BE5C-F7D2E0D81EB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349" y="5642712"/>
              <a:ext cx="2391453" cy="2145993"/>
            </a:xfrm>
            <a:prstGeom prst="rect">
              <a:avLst/>
            </a:prstGeom>
          </p:spPr>
        </p:pic>
        <p:sp>
          <p:nvSpPr>
            <p:cNvPr id="6" name="object 17">
              <a:extLst>
                <a:ext uri="{FF2B5EF4-FFF2-40B4-BE49-F238E27FC236}">
                  <a16:creationId xmlns:a16="http://schemas.microsoft.com/office/drawing/2014/main" id="{434E68BB-C18C-BD4A-8AEF-4B36156551DE}"/>
                </a:ext>
              </a:extLst>
            </p:cNvPr>
            <p:cNvSpPr/>
            <p:nvPr/>
          </p:nvSpPr>
          <p:spPr>
            <a:xfrm>
              <a:off x="911352" y="5577840"/>
              <a:ext cx="2060575" cy="1900555"/>
            </a:xfrm>
            <a:custGeom>
              <a:avLst/>
              <a:gdLst/>
              <a:ahLst/>
              <a:cxnLst/>
              <a:rect l="l" t="t" r="r" b="b"/>
              <a:pathLst>
                <a:path w="2060575" h="1900554">
                  <a:moveTo>
                    <a:pt x="2060448" y="0"/>
                  </a:moveTo>
                  <a:lnTo>
                    <a:pt x="0" y="0"/>
                  </a:lnTo>
                  <a:lnTo>
                    <a:pt x="0" y="1900427"/>
                  </a:lnTo>
                  <a:lnTo>
                    <a:pt x="2060448" y="1900427"/>
                  </a:lnTo>
                  <a:lnTo>
                    <a:pt x="2060448" y="0"/>
                  </a:lnTo>
                  <a:close/>
                </a:path>
              </a:pathLst>
            </a:custGeom>
            <a:solidFill>
              <a:srgbClr val="DFE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18">
            <a:extLst>
              <a:ext uri="{FF2B5EF4-FFF2-40B4-BE49-F238E27FC236}">
                <a16:creationId xmlns:a16="http://schemas.microsoft.com/office/drawing/2014/main" id="{351F8561-0824-CA94-C61B-10D6F382671F}"/>
              </a:ext>
            </a:extLst>
          </p:cNvPr>
          <p:cNvSpPr txBox="1"/>
          <p:nvPr/>
        </p:nvSpPr>
        <p:spPr>
          <a:xfrm>
            <a:off x="894923" y="914907"/>
            <a:ext cx="1527175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5" dirty="0">
                <a:solidFill>
                  <a:srgbClr val="003B70"/>
                </a:solidFill>
                <a:latin typeface="Arial"/>
                <a:cs typeface="Arial"/>
              </a:rPr>
              <a:t>Coalescing</a:t>
            </a:r>
            <a:endParaRPr sz="1850" b="1" dirty="0">
              <a:latin typeface="Arial"/>
              <a:cs typeface="Arial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6802BEFD-75D2-76AD-B5A3-CE09E1FE97B5}"/>
              </a:ext>
            </a:extLst>
          </p:cNvPr>
          <p:cNvSpPr txBox="1"/>
          <p:nvPr/>
        </p:nvSpPr>
        <p:spPr>
          <a:xfrm>
            <a:off x="2844987" y="1444878"/>
            <a:ext cx="152717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Consolas"/>
                <a:cs typeface="Consolas"/>
              </a:rPr>
              <a:t>//kernel</a:t>
            </a:r>
            <a:r>
              <a:rPr sz="800" spc="-15" dirty="0"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scope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Consolas"/>
                <a:cs typeface="Consolas"/>
              </a:rPr>
              <a:t>…</a:t>
            </a:r>
            <a:endParaRPr sz="800">
              <a:latin typeface="Consolas"/>
              <a:cs typeface="Consolas"/>
            </a:endParaRPr>
          </a:p>
          <a:p>
            <a:pPr marL="12700" marR="283845">
              <a:lnSpc>
                <a:spcPct val="100000"/>
              </a:lnSpc>
            </a:pPr>
            <a:r>
              <a:rPr sz="800" spc="-5" dirty="0">
                <a:latin typeface="Consolas"/>
                <a:cs typeface="Consolas"/>
              </a:rPr>
              <a:t>local </a:t>
            </a:r>
            <a:r>
              <a:rPr sz="800" spc="-5" dirty="0">
                <a:solidFill>
                  <a:srgbClr val="8000FF"/>
                </a:solidFill>
                <a:latin typeface="Consolas"/>
                <a:cs typeface="Consolas"/>
              </a:rPr>
              <a:t>int</a:t>
            </a:r>
            <a:r>
              <a:rPr sz="800" spc="-80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array</a:t>
            </a:r>
            <a:r>
              <a:rPr sz="800" b="1" spc="-5" dirty="0">
                <a:solidFill>
                  <a:srgbClr val="000080"/>
                </a:solidFill>
                <a:latin typeface="Consolas"/>
                <a:cs typeface="Consolas"/>
              </a:rPr>
              <a:t>[</a:t>
            </a:r>
            <a:r>
              <a:rPr sz="800" spc="-5" dirty="0">
                <a:solidFill>
                  <a:srgbClr val="FF8000"/>
                </a:solidFill>
                <a:latin typeface="Consolas"/>
                <a:cs typeface="Consolas"/>
              </a:rPr>
              <a:t>1024</a:t>
            </a:r>
            <a:r>
              <a:rPr sz="800" b="1" spc="-5" dirty="0">
                <a:solidFill>
                  <a:srgbClr val="000080"/>
                </a:solidFill>
                <a:latin typeface="Consolas"/>
                <a:cs typeface="Consolas"/>
              </a:rPr>
              <a:t>];  </a:t>
            </a:r>
            <a:r>
              <a:rPr sz="800" spc="-5" dirty="0">
                <a:solidFill>
                  <a:srgbClr val="8000FF"/>
                </a:solidFill>
                <a:latin typeface="Consolas"/>
                <a:cs typeface="Consolas"/>
              </a:rPr>
              <a:t>int </a:t>
            </a:r>
            <a:r>
              <a:rPr sz="800" spc="-5" dirty="0">
                <a:latin typeface="Consolas"/>
                <a:cs typeface="Consolas"/>
              </a:rPr>
              <a:t>res </a:t>
            </a: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=</a:t>
            </a:r>
            <a:r>
              <a:rPr sz="800" b="1" spc="-4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FF8000"/>
                </a:solidFill>
                <a:latin typeface="Consolas"/>
                <a:cs typeface="Consolas"/>
              </a:rPr>
              <a:t>0</a:t>
            </a: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;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804000"/>
                </a:solidFill>
                <a:latin typeface="Consolas"/>
                <a:cs typeface="Consolas"/>
              </a:rPr>
              <a:t>#pragma</a:t>
            </a:r>
            <a:r>
              <a:rPr sz="800" spc="-15" dirty="0">
                <a:solidFill>
                  <a:srgbClr val="80400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804000"/>
                </a:solidFill>
                <a:latin typeface="Consolas"/>
                <a:cs typeface="Consolas"/>
              </a:rPr>
              <a:t>unroll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800" b="1" spc="-5" dirty="0">
                <a:solidFill>
                  <a:srgbClr val="000080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solidFill>
                  <a:srgbClr val="8000FF"/>
                </a:solidFill>
                <a:latin typeface="Consolas"/>
                <a:cs typeface="Consolas"/>
              </a:rPr>
              <a:t>int </a:t>
            </a:r>
            <a:r>
              <a:rPr sz="800" dirty="0">
                <a:latin typeface="Consolas"/>
                <a:cs typeface="Consolas"/>
              </a:rPr>
              <a:t>i </a:t>
            </a: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= </a:t>
            </a:r>
            <a:r>
              <a:rPr sz="800" dirty="0">
                <a:solidFill>
                  <a:srgbClr val="FF8000"/>
                </a:solidFill>
                <a:latin typeface="Consolas"/>
                <a:cs typeface="Consolas"/>
              </a:rPr>
              <a:t>0</a:t>
            </a: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; </a:t>
            </a:r>
            <a:r>
              <a:rPr sz="800" dirty="0">
                <a:latin typeface="Consolas"/>
                <a:cs typeface="Consolas"/>
              </a:rPr>
              <a:t>i </a:t>
            </a: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&lt; </a:t>
            </a:r>
            <a:r>
              <a:rPr sz="800" spc="-5" dirty="0">
                <a:solidFill>
                  <a:srgbClr val="FF8000"/>
                </a:solidFill>
                <a:latin typeface="Consolas"/>
                <a:cs typeface="Consolas"/>
              </a:rPr>
              <a:t>4</a:t>
            </a:r>
            <a:r>
              <a:rPr sz="800" b="1" spc="-5" dirty="0">
                <a:solidFill>
                  <a:srgbClr val="000080"/>
                </a:solidFill>
                <a:latin typeface="Consolas"/>
                <a:cs typeface="Consolas"/>
              </a:rPr>
              <a:t>;</a:t>
            </a:r>
            <a:r>
              <a:rPr sz="800" b="1" spc="-12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i</a:t>
            </a:r>
            <a:r>
              <a:rPr sz="800" b="1" spc="-5" dirty="0">
                <a:solidFill>
                  <a:srgbClr val="000080"/>
                </a:solidFill>
                <a:latin typeface="Consolas"/>
                <a:cs typeface="Consolas"/>
              </a:rPr>
              <a:t>++)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id="{864C05A9-BA05-78B2-77A9-D21A6EB61EF3}"/>
              </a:ext>
            </a:extLst>
          </p:cNvPr>
          <p:cNvSpPr txBox="1"/>
          <p:nvPr/>
        </p:nvSpPr>
        <p:spPr>
          <a:xfrm>
            <a:off x="3096650" y="2302764"/>
            <a:ext cx="1445260" cy="163195"/>
          </a:xfrm>
          <a:prstGeom prst="rect">
            <a:avLst/>
          </a:prstGeom>
          <a:solidFill>
            <a:srgbClr val="DFE2E4"/>
          </a:solidFill>
          <a:ln w="12191">
            <a:solidFill>
              <a:srgbClr val="FB4B01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65"/>
              </a:spcBef>
            </a:pPr>
            <a:r>
              <a:rPr sz="800" spc="-5" dirty="0">
                <a:latin typeface="Consolas"/>
                <a:cs typeface="Consolas"/>
              </a:rPr>
              <a:t>array</a:t>
            </a:r>
            <a:r>
              <a:rPr sz="800" b="1" spc="-5" dirty="0">
                <a:solidFill>
                  <a:srgbClr val="000080"/>
                </a:solidFill>
                <a:latin typeface="Consolas"/>
                <a:cs typeface="Consolas"/>
              </a:rPr>
              <a:t>[</a:t>
            </a:r>
            <a:r>
              <a:rPr sz="800" spc="-5" dirty="0">
                <a:latin typeface="Consolas"/>
                <a:cs typeface="Consolas"/>
              </a:rPr>
              <a:t>ind1</a:t>
            </a:r>
            <a:r>
              <a:rPr sz="800" b="1" spc="-5" dirty="0">
                <a:solidFill>
                  <a:srgbClr val="000080"/>
                </a:solidFill>
                <a:latin typeface="Consolas"/>
                <a:cs typeface="Consolas"/>
              </a:rPr>
              <a:t>*</a:t>
            </a:r>
            <a:r>
              <a:rPr sz="800" spc="-5" dirty="0">
                <a:solidFill>
                  <a:srgbClr val="FF8000"/>
                </a:solidFill>
                <a:latin typeface="Consolas"/>
                <a:cs typeface="Consolas"/>
              </a:rPr>
              <a:t>4 </a:t>
            </a: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+ </a:t>
            </a:r>
            <a:r>
              <a:rPr sz="800" dirty="0">
                <a:latin typeface="Consolas"/>
                <a:cs typeface="Consolas"/>
              </a:rPr>
              <a:t>i</a:t>
            </a: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] =</a:t>
            </a:r>
            <a:r>
              <a:rPr sz="800" b="1" spc="-8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val</a:t>
            </a:r>
            <a:r>
              <a:rPr sz="800" b="1" spc="-5" dirty="0">
                <a:solidFill>
                  <a:srgbClr val="000080"/>
                </a:solidFill>
                <a:latin typeface="Consolas"/>
                <a:cs typeface="Consolas"/>
              </a:rPr>
              <a:t>;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id="{AB221882-B905-CAD2-EEED-591F19DB8609}"/>
              </a:ext>
            </a:extLst>
          </p:cNvPr>
          <p:cNvSpPr txBox="1"/>
          <p:nvPr/>
        </p:nvSpPr>
        <p:spPr>
          <a:xfrm>
            <a:off x="2844987" y="2542158"/>
            <a:ext cx="15271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804000"/>
                </a:solidFill>
                <a:latin typeface="Consolas"/>
                <a:cs typeface="Consolas"/>
              </a:rPr>
              <a:t>#pragma</a:t>
            </a:r>
            <a:r>
              <a:rPr sz="800" spc="-15" dirty="0">
                <a:solidFill>
                  <a:srgbClr val="80400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804000"/>
                </a:solidFill>
                <a:latin typeface="Consolas"/>
                <a:cs typeface="Consolas"/>
              </a:rPr>
              <a:t>unroll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800" b="1" spc="-5" dirty="0">
                <a:solidFill>
                  <a:srgbClr val="000080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solidFill>
                  <a:srgbClr val="8000FF"/>
                </a:solidFill>
                <a:latin typeface="Consolas"/>
                <a:cs typeface="Consolas"/>
              </a:rPr>
              <a:t>int </a:t>
            </a:r>
            <a:r>
              <a:rPr sz="800" dirty="0">
                <a:latin typeface="Consolas"/>
                <a:cs typeface="Consolas"/>
              </a:rPr>
              <a:t>i </a:t>
            </a: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= </a:t>
            </a:r>
            <a:r>
              <a:rPr sz="800" dirty="0">
                <a:solidFill>
                  <a:srgbClr val="FF8000"/>
                </a:solidFill>
                <a:latin typeface="Consolas"/>
                <a:cs typeface="Consolas"/>
              </a:rPr>
              <a:t>0</a:t>
            </a: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; </a:t>
            </a:r>
            <a:r>
              <a:rPr sz="800" dirty="0">
                <a:latin typeface="Consolas"/>
                <a:cs typeface="Consolas"/>
              </a:rPr>
              <a:t>i </a:t>
            </a: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&lt; </a:t>
            </a:r>
            <a:r>
              <a:rPr sz="800" spc="-5" dirty="0">
                <a:solidFill>
                  <a:srgbClr val="FF8000"/>
                </a:solidFill>
                <a:latin typeface="Consolas"/>
                <a:cs typeface="Consolas"/>
              </a:rPr>
              <a:t>4</a:t>
            </a:r>
            <a:r>
              <a:rPr sz="800" b="1" spc="-5" dirty="0">
                <a:solidFill>
                  <a:srgbClr val="000080"/>
                </a:solidFill>
                <a:latin typeface="Consolas"/>
                <a:cs typeface="Consolas"/>
              </a:rPr>
              <a:t>;</a:t>
            </a:r>
            <a:r>
              <a:rPr sz="800" b="1" spc="-12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i</a:t>
            </a:r>
            <a:r>
              <a:rPr sz="800" b="1" spc="-5" dirty="0">
                <a:solidFill>
                  <a:srgbClr val="000080"/>
                </a:solidFill>
                <a:latin typeface="Consolas"/>
                <a:cs typeface="Consolas"/>
              </a:rPr>
              <a:t>++)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11" name="object 22">
            <a:extLst>
              <a:ext uri="{FF2B5EF4-FFF2-40B4-BE49-F238E27FC236}">
                <a16:creationId xmlns:a16="http://schemas.microsoft.com/office/drawing/2014/main" id="{C034B6B9-F3D7-840A-EED6-AD3933138C69}"/>
              </a:ext>
            </a:extLst>
          </p:cNvPr>
          <p:cNvSpPr txBox="1"/>
          <p:nvPr/>
        </p:nvSpPr>
        <p:spPr>
          <a:xfrm>
            <a:off x="3134750" y="2805683"/>
            <a:ext cx="1443355" cy="165100"/>
          </a:xfrm>
          <a:prstGeom prst="rect">
            <a:avLst/>
          </a:prstGeom>
          <a:solidFill>
            <a:srgbClr val="DFE2E4"/>
          </a:solidFill>
          <a:ln w="12191">
            <a:solidFill>
              <a:srgbClr val="0070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ts val="910"/>
              </a:lnSpc>
            </a:pPr>
            <a:r>
              <a:rPr sz="800" spc="-5" dirty="0">
                <a:latin typeface="Consolas"/>
                <a:cs typeface="Consolas"/>
              </a:rPr>
              <a:t>res </a:t>
            </a: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+= </a:t>
            </a:r>
            <a:r>
              <a:rPr sz="800" spc="-5" dirty="0">
                <a:latin typeface="Consolas"/>
                <a:cs typeface="Consolas"/>
              </a:rPr>
              <a:t>array</a:t>
            </a:r>
            <a:r>
              <a:rPr sz="800" b="1" spc="-5" dirty="0">
                <a:solidFill>
                  <a:srgbClr val="000080"/>
                </a:solidFill>
                <a:latin typeface="Consolas"/>
                <a:cs typeface="Consolas"/>
              </a:rPr>
              <a:t>[</a:t>
            </a:r>
            <a:r>
              <a:rPr sz="800" spc="-5" dirty="0">
                <a:latin typeface="Consolas"/>
                <a:cs typeface="Consolas"/>
              </a:rPr>
              <a:t>ind2</a:t>
            </a:r>
            <a:r>
              <a:rPr sz="800" b="1" spc="-5" dirty="0">
                <a:solidFill>
                  <a:srgbClr val="000080"/>
                </a:solidFill>
                <a:latin typeface="Consolas"/>
                <a:cs typeface="Consolas"/>
              </a:rPr>
              <a:t>*</a:t>
            </a:r>
            <a:r>
              <a:rPr sz="800" spc="-5" dirty="0">
                <a:solidFill>
                  <a:srgbClr val="FF8000"/>
                </a:solidFill>
                <a:latin typeface="Consolas"/>
                <a:cs typeface="Consolas"/>
              </a:rPr>
              <a:t>4 </a:t>
            </a: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+</a:t>
            </a:r>
            <a:r>
              <a:rPr sz="800" b="1" spc="-7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800" spc="-10" dirty="0">
                <a:latin typeface="Consolas"/>
                <a:cs typeface="Consolas"/>
              </a:rPr>
              <a:t>i</a:t>
            </a:r>
            <a:r>
              <a:rPr sz="800" b="1" spc="-10" dirty="0">
                <a:solidFill>
                  <a:srgbClr val="000080"/>
                </a:solidFill>
                <a:latin typeface="Consolas"/>
                <a:cs typeface="Consolas"/>
              </a:rPr>
              <a:t>];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21E40152-231F-E888-C923-B0CF6B5C670F}"/>
              </a:ext>
            </a:extLst>
          </p:cNvPr>
          <p:cNvSpPr txBox="1"/>
          <p:nvPr/>
        </p:nvSpPr>
        <p:spPr>
          <a:xfrm>
            <a:off x="2844987" y="3029839"/>
            <a:ext cx="6381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nsolas"/>
                <a:cs typeface="Consolas"/>
              </a:rPr>
              <a:t>calc </a:t>
            </a:r>
            <a:r>
              <a:rPr sz="800" dirty="0">
                <a:latin typeface="Consolas"/>
                <a:cs typeface="Consolas"/>
              </a:rPr>
              <a:t>=</a:t>
            </a:r>
            <a:r>
              <a:rPr sz="800" spc="-85" dirty="0"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res</a:t>
            </a:r>
            <a:r>
              <a:rPr sz="800" b="1" spc="-5" dirty="0">
                <a:solidFill>
                  <a:srgbClr val="000080"/>
                </a:solidFill>
                <a:latin typeface="Consolas"/>
                <a:cs typeface="Consolas"/>
              </a:rPr>
              <a:t>;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800">
              <a:latin typeface="Consolas"/>
              <a:cs typeface="Consolas"/>
            </a:endParaRPr>
          </a:p>
        </p:txBody>
      </p:sp>
      <p:grpSp>
        <p:nvGrpSpPr>
          <p:cNvPr id="19" name="object 24">
            <a:extLst>
              <a:ext uri="{FF2B5EF4-FFF2-40B4-BE49-F238E27FC236}">
                <a16:creationId xmlns:a16="http://schemas.microsoft.com/office/drawing/2014/main" id="{A6D1F617-8CE6-13B8-B98A-65D0649FD04F}"/>
              </a:ext>
            </a:extLst>
          </p:cNvPr>
          <p:cNvGrpSpPr/>
          <p:nvPr/>
        </p:nvGrpSpPr>
        <p:grpSpPr>
          <a:xfrm>
            <a:off x="4538863" y="859535"/>
            <a:ext cx="3627120" cy="2185670"/>
            <a:chOff x="2592832" y="4974335"/>
            <a:chExt cx="3627120" cy="2185670"/>
          </a:xfrm>
        </p:grpSpPr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2E55AB71-B012-2E85-EB5D-C460B36BB8A5}"/>
                </a:ext>
              </a:extLst>
            </p:cNvPr>
            <p:cNvSpPr/>
            <p:nvPr/>
          </p:nvSpPr>
          <p:spPr>
            <a:xfrm>
              <a:off x="2592832" y="6492874"/>
              <a:ext cx="1409700" cy="667385"/>
            </a:xfrm>
            <a:custGeom>
              <a:avLst/>
              <a:gdLst/>
              <a:ahLst/>
              <a:cxnLst/>
              <a:rect l="l" t="t" r="r" b="b"/>
              <a:pathLst>
                <a:path w="1409700" h="667384">
                  <a:moveTo>
                    <a:pt x="1372548" y="655399"/>
                  </a:moveTo>
                  <a:lnTo>
                    <a:pt x="1367028" y="667131"/>
                  </a:lnTo>
                  <a:lnTo>
                    <a:pt x="1409700" y="666114"/>
                  </a:lnTo>
                  <a:lnTo>
                    <a:pt x="1403396" y="658113"/>
                  </a:lnTo>
                  <a:lnTo>
                    <a:pt x="1378331" y="658113"/>
                  </a:lnTo>
                  <a:lnTo>
                    <a:pt x="1372548" y="655399"/>
                  </a:lnTo>
                  <a:close/>
                </a:path>
                <a:path w="1409700" h="667384">
                  <a:moveTo>
                    <a:pt x="1377749" y="644347"/>
                  </a:moveTo>
                  <a:lnTo>
                    <a:pt x="1372548" y="655399"/>
                  </a:lnTo>
                  <a:lnTo>
                    <a:pt x="1378331" y="658113"/>
                  </a:lnTo>
                  <a:lnTo>
                    <a:pt x="1383538" y="647064"/>
                  </a:lnTo>
                  <a:lnTo>
                    <a:pt x="1377749" y="644347"/>
                  </a:lnTo>
                  <a:close/>
                </a:path>
                <a:path w="1409700" h="667384">
                  <a:moveTo>
                    <a:pt x="1383283" y="632587"/>
                  </a:moveTo>
                  <a:lnTo>
                    <a:pt x="1377749" y="644347"/>
                  </a:lnTo>
                  <a:lnTo>
                    <a:pt x="1383538" y="647064"/>
                  </a:lnTo>
                  <a:lnTo>
                    <a:pt x="1378331" y="658113"/>
                  </a:lnTo>
                  <a:lnTo>
                    <a:pt x="1403396" y="658113"/>
                  </a:lnTo>
                  <a:lnTo>
                    <a:pt x="1383283" y="632587"/>
                  </a:lnTo>
                  <a:close/>
                </a:path>
                <a:path w="1409700" h="667384">
                  <a:moveTo>
                    <a:pt x="5080" y="0"/>
                  </a:moveTo>
                  <a:lnTo>
                    <a:pt x="0" y="10922"/>
                  </a:lnTo>
                  <a:lnTo>
                    <a:pt x="1372548" y="655399"/>
                  </a:lnTo>
                  <a:lnTo>
                    <a:pt x="1377749" y="64434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B4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7DD998B7-C1F6-980D-4738-9F16A117F90F}"/>
                </a:ext>
              </a:extLst>
            </p:cNvPr>
            <p:cNvSpPr/>
            <p:nvPr/>
          </p:nvSpPr>
          <p:spPr>
            <a:xfrm>
              <a:off x="2629535" y="6426834"/>
              <a:ext cx="1371600" cy="581660"/>
            </a:xfrm>
            <a:custGeom>
              <a:avLst/>
              <a:gdLst/>
              <a:ahLst/>
              <a:cxnLst/>
              <a:rect l="l" t="t" r="r" b="b"/>
              <a:pathLst>
                <a:path w="1371600" h="581659">
                  <a:moveTo>
                    <a:pt x="1334185" y="11947"/>
                  </a:moveTo>
                  <a:lnTo>
                    <a:pt x="0" y="569976"/>
                  </a:lnTo>
                  <a:lnTo>
                    <a:pt x="4825" y="581151"/>
                  </a:lnTo>
                  <a:lnTo>
                    <a:pt x="1338913" y="23237"/>
                  </a:lnTo>
                  <a:lnTo>
                    <a:pt x="1334185" y="11947"/>
                  </a:lnTo>
                  <a:close/>
                </a:path>
                <a:path w="1371600" h="581659">
                  <a:moveTo>
                    <a:pt x="1365932" y="9525"/>
                  </a:moveTo>
                  <a:lnTo>
                    <a:pt x="1339977" y="9525"/>
                  </a:lnTo>
                  <a:lnTo>
                    <a:pt x="1344676" y="20827"/>
                  </a:lnTo>
                  <a:lnTo>
                    <a:pt x="1338913" y="23237"/>
                  </a:lnTo>
                  <a:lnTo>
                    <a:pt x="1343914" y="35178"/>
                  </a:lnTo>
                  <a:lnTo>
                    <a:pt x="1365932" y="9525"/>
                  </a:lnTo>
                  <a:close/>
                </a:path>
                <a:path w="1371600" h="581659">
                  <a:moveTo>
                    <a:pt x="1339977" y="9525"/>
                  </a:moveTo>
                  <a:lnTo>
                    <a:pt x="1334185" y="11947"/>
                  </a:lnTo>
                  <a:lnTo>
                    <a:pt x="1338913" y="23237"/>
                  </a:lnTo>
                  <a:lnTo>
                    <a:pt x="1344676" y="20827"/>
                  </a:lnTo>
                  <a:lnTo>
                    <a:pt x="1339977" y="9525"/>
                  </a:lnTo>
                  <a:close/>
                </a:path>
                <a:path w="1371600" h="581659">
                  <a:moveTo>
                    <a:pt x="1329181" y="0"/>
                  </a:moveTo>
                  <a:lnTo>
                    <a:pt x="1334185" y="11947"/>
                  </a:lnTo>
                  <a:lnTo>
                    <a:pt x="1339977" y="9525"/>
                  </a:lnTo>
                  <a:lnTo>
                    <a:pt x="1365932" y="9525"/>
                  </a:lnTo>
                  <a:lnTo>
                    <a:pt x="1371600" y="2920"/>
                  </a:lnTo>
                  <a:lnTo>
                    <a:pt x="1329181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7">
              <a:extLst>
                <a:ext uri="{FF2B5EF4-FFF2-40B4-BE49-F238E27FC236}">
                  <a16:creationId xmlns:a16="http://schemas.microsoft.com/office/drawing/2014/main" id="{542DF749-3DF8-A4B1-1AFB-11957E31C28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2939" y="4983479"/>
              <a:ext cx="1595627" cy="714756"/>
            </a:xfrm>
            <a:prstGeom prst="rect">
              <a:avLst/>
            </a:prstGeom>
          </p:spPr>
        </p:pic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0E268C16-C330-7FF4-4850-E10FC82FE7AB}"/>
                </a:ext>
              </a:extLst>
            </p:cNvPr>
            <p:cNvSpPr/>
            <p:nvPr/>
          </p:nvSpPr>
          <p:spPr>
            <a:xfrm>
              <a:off x="4198747" y="5594222"/>
              <a:ext cx="329565" cy="341630"/>
            </a:xfrm>
            <a:custGeom>
              <a:avLst/>
              <a:gdLst/>
              <a:ahLst/>
              <a:cxnLst/>
              <a:rect l="l" t="t" r="r" b="b"/>
              <a:pathLst>
                <a:path w="329564" h="341629">
                  <a:moveTo>
                    <a:pt x="324357" y="0"/>
                  </a:moveTo>
                  <a:lnTo>
                    <a:pt x="169417" y="5079"/>
                  </a:lnTo>
                  <a:lnTo>
                    <a:pt x="209423" y="42544"/>
                  </a:lnTo>
                  <a:lnTo>
                    <a:pt x="0" y="266318"/>
                  </a:lnTo>
                  <a:lnTo>
                    <a:pt x="79882" y="341121"/>
                  </a:lnTo>
                  <a:lnTo>
                    <a:pt x="289432" y="117348"/>
                  </a:lnTo>
                  <a:lnTo>
                    <a:pt x="329438" y="154812"/>
                  </a:lnTo>
                  <a:lnTo>
                    <a:pt x="32435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1E83D1F3-999F-26D1-697E-6C9F4957BDC7}"/>
                </a:ext>
              </a:extLst>
            </p:cNvPr>
            <p:cNvSpPr/>
            <p:nvPr/>
          </p:nvSpPr>
          <p:spPr>
            <a:xfrm>
              <a:off x="4321302" y="4984241"/>
              <a:ext cx="1888489" cy="684530"/>
            </a:xfrm>
            <a:custGeom>
              <a:avLst/>
              <a:gdLst/>
              <a:ahLst/>
              <a:cxnLst/>
              <a:rect l="l" t="t" r="r" b="b"/>
              <a:pathLst>
                <a:path w="1888489" h="684529">
                  <a:moveTo>
                    <a:pt x="18287" y="108204"/>
                  </a:moveTo>
                  <a:lnTo>
                    <a:pt x="65952" y="73981"/>
                  </a:lnTo>
                  <a:lnTo>
                    <a:pt x="122646" y="58452"/>
                  </a:lnTo>
                  <a:lnTo>
                    <a:pt x="198680" y="44275"/>
                  </a:lnTo>
                  <a:lnTo>
                    <a:pt x="243349" y="37762"/>
                  </a:lnTo>
                  <a:lnTo>
                    <a:pt x="292131" y="31670"/>
                  </a:lnTo>
                  <a:lnTo>
                    <a:pt x="344786" y="26027"/>
                  </a:lnTo>
                  <a:lnTo>
                    <a:pt x="401074" y="20860"/>
                  </a:lnTo>
                  <a:lnTo>
                    <a:pt x="460753" y="16197"/>
                  </a:lnTo>
                  <a:lnTo>
                    <a:pt x="523583" y="12066"/>
                  </a:lnTo>
                  <a:lnTo>
                    <a:pt x="589323" y="8495"/>
                  </a:lnTo>
                  <a:lnTo>
                    <a:pt x="657734" y="5510"/>
                  </a:lnTo>
                  <a:lnTo>
                    <a:pt x="728573" y="3141"/>
                  </a:lnTo>
                  <a:lnTo>
                    <a:pt x="801601" y="1414"/>
                  </a:lnTo>
                  <a:lnTo>
                    <a:pt x="876578" y="358"/>
                  </a:lnTo>
                  <a:lnTo>
                    <a:pt x="953262" y="0"/>
                  </a:lnTo>
                  <a:lnTo>
                    <a:pt x="1029945" y="358"/>
                  </a:lnTo>
                  <a:lnTo>
                    <a:pt x="1104922" y="1414"/>
                  </a:lnTo>
                  <a:lnTo>
                    <a:pt x="1177950" y="3141"/>
                  </a:lnTo>
                  <a:lnTo>
                    <a:pt x="1248789" y="5510"/>
                  </a:lnTo>
                  <a:lnTo>
                    <a:pt x="1317200" y="8495"/>
                  </a:lnTo>
                  <a:lnTo>
                    <a:pt x="1382940" y="12066"/>
                  </a:lnTo>
                  <a:lnTo>
                    <a:pt x="1445770" y="16197"/>
                  </a:lnTo>
                  <a:lnTo>
                    <a:pt x="1505449" y="20860"/>
                  </a:lnTo>
                  <a:lnTo>
                    <a:pt x="1561737" y="26027"/>
                  </a:lnTo>
                  <a:lnTo>
                    <a:pt x="1614392" y="31670"/>
                  </a:lnTo>
                  <a:lnTo>
                    <a:pt x="1663174" y="37762"/>
                  </a:lnTo>
                  <a:lnTo>
                    <a:pt x="1707843" y="44275"/>
                  </a:lnTo>
                  <a:lnTo>
                    <a:pt x="1748157" y="51181"/>
                  </a:lnTo>
                  <a:lnTo>
                    <a:pt x="1814762" y="66061"/>
                  </a:lnTo>
                  <a:lnTo>
                    <a:pt x="1861063" y="82182"/>
                  </a:lnTo>
                  <a:lnTo>
                    <a:pt x="1888236" y="108204"/>
                  </a:lnTo>
                  <a:lnTo>
                    <a:pt x="1885136" y="117086"/>
                  </a:lnTo>
                  <a:lnTo>
                    <a:pt x="1840571" y="142426"/>
                  </a:lnTo>
                  <a:lnTo>
                    <a:pt x="1783877" y="157955"/>
                  </a:lnTo>
                  <a:lnTo>
                    <a:pt x="1707843" y="172132"/>
                  </a:lnTo>
                  <a:lnTo>
                    <a:pt x="1663174" y="178645"/>
                  </a:lnTo>
                  <a:lnTo>
                    <a:pt x="1614392" y="184737"/>
                  </a:lnTo>
                  <a:lnTo>
                    <a:pt x="1561737" y="190380"/>
                  </a:lnTo>
                  <a:lnTo>
                    <a:pt x="1505449" y="195547"/>
                  </a:lnTo>
                  <a:lnTo>
                    <a:pt x="1445770" y="200210"/>
                  </a:lnTo>
                  <a:lnTo>
                    <a:pt x="1382940" y="204341"/>
                  </a:lnTo>
                  <a:lnTo>
                    <a:pt x="1317200" y="207912"/>
                  </a:lnTo>
                  <a:lnTo>
                    <a:pt x="1248789" y="210897"/>
                  </a:lnTo>
                  <a:lnTo>
                    <a:pt x="1177950" y="213266"/>
                  </a:lnTo>
                  <a:lnTo>
                    <a:pt x="1104922" y="214993"/>
                  </a:lnTo>
                  <a:lnTo>
                    <a:pt x="1029945" y="216049"/>
                  </a:lnTo>
                  <a:lnTo>
                    <a:pt x="953262" y="216408"/>
                  </a:lnTo>
                  <a:lnTo>
                    <a:pt x="876578" y="216049"/>
                  </a:lnTo>
                  <a:lnTo>
                    <a:pt x="801601" y="214993"/>
                  </a:lnTo>
                  <a:lnTo>
                    <a:pt x="728573" y="213266"/>
                  </a:lnTo>
                  <a:lnTo>
                    <a:pt x="657734" y="210897"/>
                  </a:lnTo>
                  <a:lnTo>
                    <a:pt x="589323" y="207912"/>
                  </a:lnTo>
                  <a:lnTo>
                    <a:pt x="523583" y="204341"/>
                  </a:lnTo>
                  <a:lnTo>
                    <a:pt x="460753" y="200210"/>
                  </a:lnTo>
                  <a:lnTo>
                    <a:pt x="401074" y="195547"/>
                  </a:lnTo>
                  <a:lnTo>
                    <a:pt x="344786" y="190380"/>
                  </a:lnTo>
                  <a:lnTo>
                    <a:pt x="292131" y="184737"/>
                  </a:lnTo>
                  <a:lnTo>
                    <a:pt x="243349" y="178645"/>
                  </a:lnTo>
                  <a:lnTo>
                    <a:pt x="198680" y="172132"/>
                  </a:lnTo>
                  <a:lnTo>
                    <a:pt x="158366" y="165226"/>
                  </a:lnTo>
                  <a:lnTo>
                    <a:pt x="91761" y="150346"/>
                  </a:lnTo>
                  <a:lnTo>
                    <a:pt x="45460" y="134225"/>
                  </a:lnTo>
                  <a:lnTo>
                    <a:pt x="18287" y="108204"/>
                  </a:lnTo>
                  <a:close/>
                </a:path>
                <a:path w="1888489" h="684529">
                  <a:moveTo>
                    <a:pt x="0" y="575310"/>
                  </a:moveTo>
                  <a:lnTo>
                    <a:pt x="47664" y="540861"/>
                  </a:lnTo>
                  <a:lnTo>
                    <a:pt x="104358" y="525226"/>
                  </a:lnTo>
                  <a:lnTo>
                    <a:pt x="180392" y="510948"/>
                  </a:lnTo>
                  <a:lnTo>
                    <a:pt x="225061" y="504388"/>
                  </a:lnTo>
                  <a:lnTo>
                    <a:pt x="273843" y="498252"/>
                  </a:lnTo>
                  <a:lnTo>
                    <a:pt x="326498" y="492568"/>
                  </a:lnTo>
                  <a:lnTo>
                    <a:pt x="382786" y="487363"/>
                  </a:lnTo>
                  <a:lnTo>
                    <a:pt x="442465" y="482665"/>
                  </a:lnTo>
                  <a:lnTo>
                    <a:pt x="505295" y="478503"/>
                  </a:lnTo>
                  <a:lnTo>
                    <a:pt x="571035" y="474904"/>
                  </a:lnTo>
                  <a:lnTo>
                    <a:pt x="639446" y="471897"/>
                  </a:lnTo>
                  <a:lnTo>
                    <a:pt x="710285" y="469509"/>
                  </a:lnTo>
                  <a:lnTo>
                    <a:pt x="783313" y="467769"/>
                  </a:lnTo>
                  <a:lnTo>
                    <a:pt x="858290" y="466705"/>
                  </a:lnTo>
                  <a:lnTo>
                    <a:pt x="934974" y="466344"/>
                  </a:lnTo>
                  <a:lnTo>
                    <a:pt x="1011657" y="466705"/>
                  </a:lnTo>
                  <a:lnTo>
                    <a:pt x="1086634" y="467769"/>
                  </a:lnTo>
                  <a:lnTo>
                    <a:pt x="1159662" y="469509"/>
                  </a:lnTo>
                  <a:lnTo>
                    <a:pt x="1230501" y="471897"/>
                  </a:lnTo>
                  <a:lnTo>
                    <a:pt x="1298912" y="474904"/>
                  </a:lnTo>
                  <a:lnTo>
                    <a:pt x="1364652" y="478503"/>
                  </a:lnTo>
                  <a:lnTo>
                    <a:pt x="1427482" y="482665"/>
                  </a:lnTo>
                  <a:lnTo>
                    <a:pt x="1487161" y="487363"/>
                  </a:lnTo>
                  <a:lnTo>
                    <a:pt x="1543449" y="492568"/>
                  </a:lnTo>
                  <a:lnTo>
                    <a:pt x="1596104" y="498252"/>
                  </a:lnTo>
                  <a:lnTo>
                    <a:pt x="1644886" y="504388"/>
                  </a:lnTo>
                  <a:lnTo>
                    <a:pt x="1689555" y="510948"/>
                  </a:lnTo>
                  <a:lnTo>
                    <a:pt x="1729869" y="517903"/>
                  </a:lnTo>
                  <a:lnTo>
                    <a:pt x="1796474" y="532888"/>
                  </a:lnTo>
                  <a:lnTo>
                    <a:pt x="1842775" y="549118"/>
                  </a:lnTo>
                  <a:lnTo>
                    <a:pt x="1869948" y="575310"/>
                  </a:lnTo>
                  <a:lnTo>
                    <a:pt x="1866848" y="584249"/>
                  </a:lnTo>
                  <a:lnTo>
                    <a:pt x="1822283" y="609758"/>
                  </a:lnTo>
                  <a:lnTo>
                    <a:pt x="1765589" y="625393"/>
                  </a:lnTo>
                  <a:lnTo>
                    <a:pt x="1689555" y="639671"/>
                  </a:lnTo>
                  <a:lnTo>
                    <a:pt x="1644886" y="646231"/>
                  </a:lnTo>
                  <a:lnTo>
                    <a:pt x="1596104" y="652367"/>
                  </a:lnTo>
                  <a:lnTo>
                    <a:pt x="1543449" y="658051"/>
                  </a:lnTo>
                  <a:lnTo>
                    <a:pt x="1487161" y="663256"/>
                  </a:lnTo>
                  <a:lnTo>
                    <a:pt x="1427482" y="667954"/>
                  </a:lnTo>
                  <a:lnTo>
                    <a:pt x="1364652" y="672116"/>
                  </a:lnTo>
                  <a:lnTo>
                    <a:pt x="1298912" y="675715"/>
                  </a:lnTo>
                  <a:lnTo>
                    <a:pt x="1230501" y="678722"/>
                  </a:lnTo>
                  <a:lnTo>
                    <a:pt x="1159662" y="681110"/>
                  </a:lnTo>
                  <a:lnTo>
                    <a:pt x="1086634" y="682850"/>
                  </a:lnTo>
                  <a:lnTo>
                    <a:pt x="1011657" y="683914"/>
                  </a:lnTo>
                  <a:lnTo>
                    <a:pt x="934974" y="684276"/>
                  </a:lnTo>
                  <a:lnTo>
                    <a:pt x="858290" y="683914"/>
                  </a:lnTo>
                  <a:lnTo>
                    <a:pt x="783313" y="682850"/>
                  </a:lnTo>
                  <a:lnTo>
                    <a:pt x="710285" y="681110"/>
                  </a:lnTo>
                  <a:lnTo>
                    <a:pt x="639446" y="678722"/>
                  </a:lnTo>
                  <a:lnTo>
                    <a:pt x="571035" y="675715"/>
                  </a:lnTo>
                  <a:lnTo>
                    <a:pt x="505295" y="672116"/>
                  </a:lnTo>
                  <a:lnTo>
                    <a:pt x="442465" y="667954"/>
                  </a:lnTo>
                  <a:lnTo>
                    <a:pt x="382786" y="663256"/>
                  </a:lnTo>
                  <a:lnTo>
                    <a:pt x="326498" y="658051"/>
                  </a:lnTo>
                  <a:lnTo>
                    <a:pt x="273843" y="652367"/>
                  </a:lnTo>
                  <a:lnTo>
                    <a:pt x="225061" y="646231"/>
                  </a:lnTo>
                  <a:lnTo>
                    <a:pt x="180392" y="639671"/>
                  </a:lnTo>
                  <a:lnTo>
                    <a:pt x="140078" y="632716"/>
                  </a:lnTo>
                  <a:lnTo>
                    <a:pt x="73473" y="617731"/>
                  </a:lnTo>
                  <a:lnTo>
                    <a:pt x="27172" y="601501"/>
                  </a:lnTo>
                  <a:lnTo>
                    <a:pt x="0" y="575310"/>
                  </a:lnTo>
                  <a:close/>
                </a:path>
              </a:pathLst>
            </a:custGeom>
            <a:ln w="19812">
              <a:solidFill>
                <a:srgbClr val="F3D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30">
            <a:extLst>
              <a:ext uri="{FF2B5EF4-FFF2-40B4-BE49-F238E27FC236}">
                <a16:creationId xmlns:a16="http://schemas.microsoft.com/office/drawing/2014/main" id="{BF5715FF-6EB2-0992-FEAF-5E6C6568340C}"/>
              </a:ext>
            </a:extLst>
          </p:cNvPr>
          <p:cNvSpPr txBox="1"/>
          <p:nvPr/>
        </p:nvSpPr>
        <p:spPr>
          <a:xfrm>
            <a:off x="4030608" y="3408426"/>
            <a:ext cx="2085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Continuous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addresses can be 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coalesced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into wider</a:t>
            </a:r>
            <a:r>
              <a:rPr sz="1200" spc="-3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accesses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0BB9219F-7F08-59D0-32C4-8D3ACDB78D08}"/>
              </a:ext>
            </a:extLst>
          </p:cNvPr>
          <p:cNvSpPr txBox="1"/>
          <p:nvPr/>
        </p:nvSpPr>
        <p:spPr>
          <a:xfrm>
            <a:off x="998882" y="3971164"/>
            <a:ext cx="1111272" cy="3000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solidFill>
                  <a:srgbClr val="003B70"/>
                </a:solidFill>
                <a:latin typeface="Arial"/>
                <a:cs typeface="Arial"/>
              </a:rPr>
              <a:t>Banki</a:t>
            </a:r>
            <a:r>
              <a:rPr sz="1850" b="1" spc="15" dirty="0">
                <a:solidFill>
                  <a:srgbClr val="003B70"/>
                </a:solidFill>
                <a:latin typeface="Arial"/>
                <a:cs typeface="Arial"/>
              </a:rPr>
              <a:t>n</a:t>
            </a:r>
            <a:r>
              <a:rPr sz="1850" b="1" spc="10" dirty="0">
                <a:solidFill>
                  <a:srgbClr val="003B70"/>
                </a:solidFill>
                <a:latin typeface="Arial"/>
                <a:cs typeface="Arial"/>
              </a:rPr>
              <a:t>g</a:t>
            </a:r>
            <a:endParaRPr sz="1850" b="1" dirty="0">
              <a:latin typeface="Arial"/>
              <a:cs typeface="Arial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60EB5D7A-FEF0-4188-07BA-E68FCB9A0380}"/>
              </a:ext>
            </a:extLst>
          </p:cNvPr>
          <p:cNvSpPr txBox="1"/>
          <p:nvPr/>
        </p:nvSpPr>
        <p:spPr>
          <a:xfrm>
            <a:off x="6635975" y="4382084"/>
            <a:ext cx="12700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s)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8" name="object 5">
            <a:extLst>
              <a:ext uri="{FF2B5EF4-FFF2-40B4-BE49-F238E27FC236}">
                <a16:creationId xmlns:a16="http://schemas.microsoft.com/office/drawing/2014/main" id="{3E840443-EA8F-D7AC-8C7C-21A799614F79}"/>
              </a:ext>
            </a:extLst>
          </p:cNvPr>
          <p:cNvGrpSpPr/>
          <p:nvPr/>
        </p:nvGrpSpPr>
        <p:grpSpPr>
          <a:xfrm>
            <a:off x="2653712" y="4234555"/>
            <a:ext cx="5464810" cy="2457450"/>
            <a:chOff x="713231" y="1533528"/>
            <a:chExt cx="5464810" cy="2457450"/>
          </a:xfrm>
        </p:grpSpPr>
        <p:pic>
          <p:nvPicPr>
            <p:cNvPr id="29" name="object 6">
              <a:extLst>
                <a:ext uri="{FF2B5EF4-FFF2-40B4-BE49-F238E27FC236}">
                  <a16:creationId xmlns:a16="http://schemas.microsoft.com/office/drawing/2014/main" id="{E3F5736D-B17C-4688-F695-72F5B4F5BEA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0986" y="1533528"/>
              <a:ext cx="1416917" cy="2457060"/>
            </a:xfrm>
            <a:prstGeom prst="rect">
              <a:avLst/>
            </a:prstGeom>
          </p:spPr>
        </p:pic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A9B4188F-88BE-3BA1-815A-A164EB84F4D3}"/>
                </a:ext>
              </a:extLst>
            </p:cNvPr>
            <p:cNvSpPr/>
            <p:nvPr/>
          </p:nvSpPr>
          <p:spPr>
            <a:xfrm>
              <a:off x="713231" y="1921764"/>
              <a:ext cx="3554095" cy="1653539"/>
            </a:xfrm>
            <a:custGeom>
              <a:avLst/>
              <a:gdLst/>
              <a:ahLst/>
              <a:cxnLst/>
              <a:rect l="l" t="t" r="r" b="b"/>
              <a:pathLst>
                <a:path w="3554095" h="1653539">
                  <a:moveTo>
                    <a:pt x="3553968" y="0"/>
                  </a:moveTo>
                  <a:lnTo>
                    <a:pt x="0" y="0"/>
                  </a:lnTo>
                  <a:lnTo>
                    <a:pt x="0" y="1653540"/>
                  </a:lnTo>
                  <a:lnTo>
                    <a:pt x="3553968" y="1653540"/>
                  </a:lnTo>
                  <a:lnTo>
                    <a:pt x="3553968" y="0"/>
                  </a:lnTo>
                  <a:close/>
                </a:path>
              </a:pathLst>
            </a:custGeom>
            <a:solidFill>
              <a:srgbClr val="DFE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8">
            <a:extLst>
              <a:ext uri="{FF2B5EF4-FFF2-40B4-BE49-F238E27FC236}">
                <a16:creationId xmlns:a16="http://schemas.microsoft.com/office/drawing/2014/main" id="{B153A8F1-9DFE-9580-0A2F-BE683550CB4C}"/>
              </a:ext>
            </a:extLst>
          </p:cNvPr>
          <p:cNvSpPr txBox="1"/>
          <p:nvPr/>
        </p:nvSpPr>
        <p:spPr>
          <a:xfrm>
            <a:off x="2612666" y="4282314"/>
            <a:ext cx="4036060" cy="13214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Divide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the memory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into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independent fractional pieces</a:t>
            </a:r>
            <a:r>
              <a:rPr sz="1200" spc="-7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(bank</a:t>
            </a:r>
            <a:endParaRPr sz="12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525"/>
              </a:spcBef>
            </a:pPr>
            <a:r>
              <a:rPr sz="1050" spc="5" dirty="0">
                <a:latin typeface="Consolas"/>
                <a:cs typeface="Consolas"/>
              </a:rPr>
              <a:t>//kernel scope</a:t>
            </a:r>
            <a:endParaRPr sz="1050">
              <a:latin typeface="Consolas"/>
              <a:cs typeface="Consolas"/>
            </a:endParaRPr>
          </a:p>
          <a:p>
            <a:pPr marL="40640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Consolas"/>
                <a:cs typeface="Consolas"/>
              </a:rPr>
              <a:t>…</a:t>
            </a:r>
            <a:endParaRPr sz="1050">
              <a:latin typeface="Consolas"/>
              <a:cs typeface="Consolas"/>
            </a:endParaRPr>
          </a:p>
          <a:p>
            <a:pPr marL="40640">
              <a:lnSpc>
                <a:spcPct val="100000"/>
              </a:lnSpc>
              <a:spcBef>
                <a:spcPts val="25"/>
              </a:spcBef>
            </a:pPr>
            <a:r>
              <a:rPr sz="1050" spc="5" dirty="0">
                <a:solidFill>
                  <a:srgbClr val="8000FF"/>
                </a:solidFill>
                <a:latin typeface="Consolas"/>
                <a:cs typeface="Consolas"/>
              </a:rPr>
              <a:t>int </a:t>
            </a:r>
            <a:r>
              <a:rPr sz="1050" spc="5" dirty="0">
                <a:latin typeface="Consolas"/>
                <a:cs typeface="Consolas"/>
              </a:rPr>
              <a:t>array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[</a:t>
            </a:r>
            <a:r>
              <a:rPr sz="1050" spc="5" dirty="0">
                <a:solidFill>
                  <a:srgbClr val="FF8000"/>
                </a:solidFill>
                <a:latin typeface="Consolas"/>
                <a:cs typeface="Consolas"/>
              </a:rPr>
              <a:t>1024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][</a:t>
            </a:r>
            <a:r>
              <a:rPr sz="1050" spc="5" dirty="0">
                <a:solidFill>
                  <a:srgbClr val="FF8000"/>
                </a:solidFill>
                <a:latin typeface="Consolas"/>
                <a:cs typeface="Consolas"/>
              </a:rPr>
              <a:t>2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];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nsolas"/>
              <a:cs typeface="Consolas"/>
            </a:endParaRPr>
          </a:p>
          <a:p>
            <a:pPr marL="40640" marR="2345690">
              <a:lnSpc>
                <a:spcPct val="101899"/>
              </a:lnSpc>
              <a:spcBef>
                <a:spcPts val="5"/>
              </a:spcBef>
            </a:pPr>
            <a:r>
              <a:rPr sz="1050" spc="5" dirty="0">
                <a:latin typeface="Consolas"/>
                <a:cs typeface="Consolas"/>
              </a:rPr>
              <a:t>array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[</a:t>
            </a:r>
            <a:r>
              <a:rPr sz="1050" spc="5" dirty="0">
                <a:latin typeface="Consolas"/>
                <a:cs typeface="Consolas"/>
              </a:rPr>
              <a:t>ind1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][</a:t>
            </a:r>
            <a:r>
              <a:rPr sz="1050" spc="5" dirty="0">
                <a:solidFill>
                  <a:srgbClr val="FF8000"/>
                </a:solidFill>
                <a:latin typeface="Consolas"/>
                <a:cs typeface="Consolas"/>
              </a:rPr>
              <a:t>0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] = </a:t>
            </a:r>
            <a:r>
              <a:rPr sz="1050" spc="5" dirty="0">
                <a:latin typeface="Consolas"/>
                <a:cs typeface="Consolas"/>
              </a:rPr>
              <a:t>val1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;  </a:t>
            </a:r>
            <a:r>
              <a:rPr sz="1050" spc="5" dirty="0">
                <a:latin typeface="Consolas"/>
                <a:cs typeface="Consolas"/>
              </a:rPr>
              <a:t>array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[</a:t>
            </a:r>
            <a:r>
              <a:rPr sz="1050" spc="5" dirty="0">
                <a:latin typeface="Consolas"/>
                <a:cs typeface="Consolas"/>
              </a:rPr>
              <a:t>ind2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][</a:t>
            </a:r>
            <a:r>
              <a:rPr sz="1050" spc="5" dirty="0">
                <a:solidFill>
                  <a:srgbClr val="FF8000"/>
                </a:solidFill>
                <a:latin typeface="Consolas"/>
                <a:cs typeface="Consolas"/>
              </a:rPr>
              <a:t>1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] =</a:t>
            </a:r>
            <a:r>
              <a:rPr sz="1050" b="1" spc="-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latin typeface="Consolas"/>
                <a:cs typeface="Consolas"/>
              </a:rPr>
              <a:t>val2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A0188B95-DF5E-7AF1-98E7-207997418FCA}"/>
              </a:ext>
            </a:extLst>
          </p:cNvPr>
          <p:cNvSpPr txBox="1"/>
          <p:nvPr/>
        </p:nvSpPr>
        <p:spPr>
          <a:xfrm>
            <a:off x="2640708" y="5739629"/>
            <a:ext cx="473709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latin typeface="Consolas"/>
                <a:cs typeface="Consolas"/>
              </a:rPr>
              <a:t>calc</a:t>
            </a:r>
            <a:r>
              <a:rPr sz="1050" spc="-55" dirty="0">
                <a:latin typeface="Consolas"/>
                <a:cs typeface="Consolas"/>
              </a:rPr>
              <a:t> </a:t>
            </a:r>
            <a:r>
              <a:rPr sz="1050" spc="5" dirty="0">
                <a:latin typeface="Consolas"/>
                <a:cs typeface="Consolas"/>
              </a:rPr>
              <a:t>=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54C0942E-D507-6D87-1E31-8A40614FE4FE}"/>
              </a:ext>
            </a:extLst>
          </p:cNvPr>
          <p:cNvSpPr txBox="1"/>
          <p:nvPr/>
        </p:nvSpPr>
        <p:spPr>
          <a:xfrm>
            <a:off x="3285411" y="5746741"/>
            <a:ext cx="1310640" cy="182245"/>
          </a:xfrm>
          <a:prstGeom prst="rect">
            <a:avLst/>
          </a:prstGeom>
          <a:solidFill>
            <a:srgbClr val="DFE2E4"/>
          </a:solidFill>
          <a:ln w="19812">
            <a:solidFill>
              <a:srgbClr val="00AF5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(</a:t>
            </a:r>
            <a:r>
              <a:rPr sz="1050" spc="5" dirty="0">
                <a:latin typeface="Consolas"/>
                <a:cs typeface="Consolas"/>
              </a:rPr>
              <a:t>array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[</a:t>
            </a:r>
            <a:r>
              <a:rPr sz="1050" spc="5" dirty="0">
                <a:latin typeface="Consolas"/>
                <a:cs typeface="Consolas"/>
              </a:rPr>
              <a:t>ind2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][</a:t>
            </a:r>
            <a:r>
              <a:rPr sz="1050" spc="5" dirty="0">
                <a:solidFill>
                  <a:srgbClr val="FF8000"/>
                </a:solidFill>
                <a:latin typeface="Consolas"/>
                <a:cs typeface="Consolas"/>
              </a:rPr>
              <a:t>0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]</a:t>
            </a:r>
            <a:r>
              <a:rPr sz="1050" b="1" spc="-1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+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2C9CC3B6-278A-A24E-031B-7B2454656345}"/>
              </a:ext>
            </a:extLst>
          </p:cNvPr>
          <p:cNvSpPr txBox="1"/>
          <p:nvPr/>
        </p:nvSpPr>
        <p:spPr>
          <a:xfrm>
            <a:off x="3295317" y="5939527"/>
            <a:ext cx="1290955" cy="161925"/>
          </a:xfrm>
          <a:prstGeom prst="rect">
            <a:avLst/>
          </a:prstGeom>
          <a:solidFill>
            <a:srgbClr val="DFE2E4"/>
          </a:solidFill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1090"/>
              </a:lnSpc>
            </a:pPr>
            <a:r>
              <a:rPr sz="1050" spc="5" dirty="0">
                <a:latin typeface="Consolas"/>
                <a:cs typeface="Consolas"/>
              </a:rPr>
              <a:t>array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[</a:t>
            </a:r>
            <a:r>
              <a:rPr sz="1050" spc="5" dirty="0">
                <a:latin typeface="Consolas"/>
                <a:cs typeface="Consolas"/>
              </a:rPr>
              <a:t>ind1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][</a:t>
            </a:r>
            <a:r>
              <a:rPr sz="1050" spc="5" dirty="0">
                <a:solidFill>
                  <a:srgbClr val="FF8000"/>
                </a:solidFill>
                <a:latin typeface="Consolas"/>
                <a:cs typeface="Consolas"/>
              </a:rPr>
              <a:t>1</a:t>
            </a: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]);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5" name="object 12">
            <a:extLst>
              <a:ext uri="{FF2B5EF4-FFF2-40B4-BE49-F238E27FC236}">
                <a16:creationId xmlns:a16="http://schemas.microsoft.com/office/drawing/2014/main" id="{956ABEC1-BED5-2C41-8975-468935A2EDA1}"/>
              </a:ext>
            </a:extLst>
          </p:cNvPr>
          <p:cNvGrpSpPr/>
          <p:nvPr/>
        </p:nvGrpSpPr>
        <p:grpSpPr>
          <a:xfrm>
            <a:off x="2644568" y="4689084"/>
            <a:ext cx="4062729" cy="1593850"/>
            <a:chOff x="704087" y="1988057"/>
            <a:chExt cx="4062729" cy="1593850"/>
          </a:xfrm>
        </p:grpSpPr>
        <p:sp>
          <p:nvSpPr>
            <p:cNvPr id="36" name="object 13">
              <a:extLst>
                <a:ext uri="{FF2B5EF4-FFF2-40B4-BE49-F238E27FC236}">
                  <a16:creationId xmlns:a16="http://schemas.microsoft.com/office/drawing/2014/main" id="{6B403D51-7A3D-7A0B-D2DB-2F3DBBDDF0D0}"/>
                </a:ext>
              </a:extLst>
            </p:cNvPr>
            <p:cNvSpPr/>
            <p:nvPr/>
          </p:nvSpPr>
          <p:spPr>
            <a:xfrm>
              <a:off x="2825114" y="2403220"/>
              <a:ext cx="1941830" cy="269875"/>
            </a:xfrm>
            <a:custGeom>
              <a:avLst/>
              <a:gdLst/>
              <a:ahLst/>
              <a:cxnLst/>
              <a:rect l="l" t="t" r="r" b="b"/>
              <a:pathLst>
                <a:path w="1941829" h="269875">
                  <a:moveTo>
                    <a:pt x="1881501" y="19612"/>
                  </a:moveTo>
                  <a:lnTo>
                    <a:pt x="0" y="249936"/>
                  </a:lnTo>
                  <a:lnTo>
                    <a:pt x="2286" y="269620"/>
                  </a:lnTo>
                  <a:lnTo>
                    <a:pt x="1883919" y="39296"/>
                  </a:lnTo>
                  <a:lnTo>
                    <a:pt x="1881501" y="19612"/>
                  </a:lnTo>
                  <a:close/>
                </a:path>
                <a:path w="1941829" h="269875">
                  <a:moveTo>
                    <a:pt x="1930969" y="18414"/>
                  </a:moveTo>
                  <a:lnTo>
                    <a:pt x="1891284" y="18414"/>
                  </a:lnTo>
                  <a:lnTo>
                    <a:pt x="1893697" y="38100"/>
                  </a:lnTo>
                  <a:lnTo>
                    <a:pt x="1883919" y="39296"/>
                  </a:lnTo>
                  <a:lnTo>
                    <a:pt x="1886331" y="58927"/>
                  </a:lnTo>
                  <a:lnTo>
                    <a:pt x="1941702" y="22225"/>
                  </a:lnTo>
                  <a:lnTo>
                    <a:pt x="1930969" y="18414"/>
                  </a:lnTo>
                  <a:close/>
                </a:path>
                <a:path w="1941829" h="269875">
                  <a:moveTo>
                    <a:pt x="1891284" y="18414"/>
                  </a:moveTo>
                  <a:lnTo>
                    <a:pt x="1881501" y="19612"/>
                  </a:lnTo>
                  <a:lnTo>
                    <a:pt x="1883919" y="39296"/>
                  </a:lnTo>
                  <a:lnTo>
                    <a:pt x="1893697" y="38100"/>
                  </a:lnTo>
                  <a:lnTo>
                    <a:pt x="1891284" y="18414"/>
                  </a:lnTo>
                  <a:close/>
                </a:path>
                <a:path w="1941829" h="269875">
                  <a:moveTo>
                    <a:pt x="1879092" y="0"/>
                  </a:moveTo>
                  <a:lnTo>
                    <a:pt x="1881501" y="19612"/>
                  </a:lnTo>
                  <a:lnTo>
                    <a:pt x="1891284" y="18414"/>
                  </a:lnTo>
                  <a:lnTo>
                    <a:pt x="1930969" y="18414"/>
                  </a:lnTo>
                  <a:lnTo>
                    <a:pt x="187909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4">
              <a:extLst>
                <a:ext uri="{FF2B5EF4-FFF2-40B4-BE49-F238E27FC236}">
                  <a16:creationId xmlns:a16="http://schemas.microsoft.com/office/drawing/2014/main" id="{A0EA0A26-07C7-FA3D-1FF6-1415D4F9C612}"/>
                </a:ext>
              </a:extLst>
            </p:cNvPr>
            <p:cNvSpPr/>
            <p:nvPr/>
          </p:nvSpPr>
          <p:spPr>
            <a:xfrm>
              <a:off x="713993" y="2583941"/>
              <a:ext cx="2112645" cy="158750"/>
            </a:xfrm>
            <a:custGeom>
              <a:avLst/>
              <a:gdLst/>
              <a:ahLst/>
              <a:cxnLst/>
              <a:rect l="l" t="t" r="r" b="b"/>
              <a:pathLst>
                <a:path w="2112645" h="158750">
                  <a:moveTo>
                    <a:pt x="0" y="158495"/>
                  </a:moveTo>
                  <a:lnTo>
                    <a:pt x="2112264" y="158495"/>
                  </a:lnTo>
                  <a:lnTo>
                    <a:pt x="2112264" y="0"/>
                  </a:lnTo>
                  <a:lnTo>
                    <a:pt x="0" y="0"/>
                  </a:lnTo>
                  <a:lnTo>
                    <a:pt x="0" y="158495"/>
                  </a:lnTo>
                  <a:close/>
                </a:path>
              </a:pathLst>
            </a:custGeom>
            <a:ln w="1981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5">
              <a:extLst>
                <a:ext uri="{FF2B5EF4-FFF2-40B4-BE49-F238E27FC236}">
                  <a16:creationId xmlns:a16="http://schemas.microsoft.com/office/drawing/2014/main" id="{8BAC1291-77B0-F487-5CDC-59B4E289AB6C}"/>
                </a:ext>
              </a:extLst>
            </p:cNvPr>
            <p:cNvSpPr/>
            <p:nvPr/>
          </p:nvSpPr>
          <p:spPr>
            <a:xfrm>
              <a:off x="2656331" y="3130422"/>
              <a:ext cx="2099945" cy="199390"/>
            </a:xfrm>
            <a:custGeom>
              <a:avLst/>
              <a:gdLst/>
              <a:ahLst/>
              <a:cxnLst/>
              <a:rect l="l" t="t" r="r" b="b"/>
              <a:pathLst>
                <a:path w="2099945" h="199389">
                  <a:moveTo>
                    <a:pt x="2039793" y="19821"/>
                  </a:moveTo>
                  <a:lnTo>
                    <a:pt x="0" y="179450"/>
                  </a:lnTo>
                  <a:lnTo>
                    <a:pt x="1524" y="199136"/>
                  </a:lnTo>
                  <a:lnTo>
                    <a:pt x="2041352" y="39503"/>
                  </a:lnTo>
                  <a:lnTo>
                    <a:pt x="2039793" y="19821"/>
                  </a:lnTo>
                  <a:close/>
                </a:path>
                <a:path w="2099945" h="199389">
                  <a:moveTo>
                    <a:pt x="2085122" y="19050"/>
                  </a:moveTo>
                  <a:lnTo>
                    <a:pt x="2049653" y="19050"/>
                  </a:lnTo>
                  <a:lnTo>
                    <a:pt x="2051177" y="38735"/>
                  </a:lnTo>
                  <a:lnTo>
                    <a:pt x="2041352" y="39503"/>
                  </a:lnTo>
                  <a:lnTo>
                    <a:pt x="2042921" y="59309"/>
                  </a:lnTo>
                  <a:lnTo>
                    <a:pt x="2099818" y="25018"/>
                  </a:lnTo>
                  <a:lnTo>
                    <a:pt x="2085122" y="19050"/>
                  </a:lnTo>
                  <a:close/>
                </a:path>
                <a:path w="2099945" h="199389">
                  <a:moveTo>
                    <a:pt x="2049653" y="19050"/>
                  </a:moveTo>
                  <a:lnTo>
                    <a:pt x="2039793" y="19821"/>
                  </a:lnTo>
                  <a:lnTo>
                    <a:pt x="2041352" y="39503"/>
                  </a:lnTo>
                  <a:lnTo>
                    <a:pt x="2051177" y="38735"/>
                  </a:lnTo>
                  <a:lnTo>
                    <a:pt x="2049653" y="19050"/>
                  </a:lnTo>
                  <a:close/>
                </a:path>
                <a:path w="2099945" h="199389">
                  <a:moveTo>
                    <a:pt x="2038222" y="0"/>
                  </a:moveTo>
                  <a:lnTo>
                    <a:pt x="2039793" y="19821"/>
                  </a:lnTo>
                  <a:lnTo>
                    <a:pt x="2049653" y="19050"/>
                  </a:lnTo>
                  <a:lnTo>
                    <a:pt x="2085122" y="19050"/>
                  </a:lnTo>
                  <a:lnTo>
                    <a:pt x="2038222" y="0"/>
                  </a:lnTo>
                  <a:close/>
                </a:path>
              </a:pathLst>
            </a:custGeom>
            <a:solidFill>
              <a:srgbClr val="5CD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6">
              <a:extLst>
                <a:ext uri="{FF2B5EF4-FFF2-40B4-BE49-F238E27FC236}">
                  <a16:creationId xmlns:a16="http://schemas.microsoft.com/office/drawing/2014/main" id="{57806790-5EB0-7A07-BC21-0D05320C65A8}"/>
                </a:ext>
              </a:extLst>
            </p:cNvPr>
            <p:cNvSpPr/>
            <p:nvPr/>
          </p:nvSpPr>
          <p:spPr>
            <a:xfrm>
              <a:off x="1346454" y="3227069"/>
              <a:ext cx="1310640" cy="182880"/>
            </a:xfrm>
            <a:custGeom>
              <a:avLst/>
              <a:gdLst/>
              <a:ahLst/>
              <a:cxnLst/>
              <a:rect l="l" t="t" r="r" b="b"/>
              <a:pathLst>
                <a:path w="1310639" h="182879">
                  <a:moveTo>
                    <a:pt x="0" y="182879"/>
                  </a:moveTo>
                  <a:lnTo>
                    <a:pt x="1310640" y="182879"/>
                  </a:lnTo>
                  <a:lnTo>
                    <a:pt x="1310640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19812">
              <a:solidFill>
                <a:srgbClr val="5CD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7">
              <a:extLst>
                <a:ext uri="{FF2B5EF4-FFF2-40B4-BE49-F238E27FC236}">
                  <a16:creationId xmlns:a16="http://schemas.microsoft.com/office/drawing/2014/main" id="{20F5DA7E-059B-4D0A-6873-7CB9087654B7}"/>
                </a:ext>
              </a:extLst>
            </p:cNvPr>
            <p:cNvSpPr/>
            <p:nvPr/>
          </p:nvSpPr>
          <p:spPr>
            <a:xfrm>
              <a:off x="2649346" y="1988057"/>
              <a:ext cx="2113280" cy="1158875"/>
            </a:xfrm>
            <a:custGeom>
              <a:avLst/>
              <a:gdLst/>
              <a:ahLst/>
              <a:cxnLst/>
              <a:rect l="l" t="t" r="r" b="b"/>
              <a:pathLst>
                <a:path w="2113279" h="1158875">
                  <a:moveTo>
                    <a:pt x="2056048" y="19740"/>
                  </a:moveTo>
                  <a:lnTo>
                    <a:pt x="0" y="1141095"/>
                  </a:lnTo>
                  <a:lnTo>
                    <a:pt x="9397" y="1158494"/>
                  </a:lnTo>
                  <a:lnTo>
                    <a:pt x="2065540" y="37156"/>
                  </a:lnTo>
                  <a:lnTo>
                    <a:pt x="2056048" y="19740"/>
                  </a:lnTo>
                  <a:close/>
                </a:path>
                <a:path w="2113279" h="1158875">
                  <a:moveTo>
                    <a:pt x="2102605" y="14986"/>
                  </a:moveTo>
                  <a:lnTo>
                    <a:pt x="2064765" y="14986"/>
                  </a:lnTo>
                  <a:lnTo>
                    <a:pt x="2074290" y="32385"/>
                  </a:lnTo>
                  <a:lnTo>
                    <a:pt x="2065540" y="37156"/>
                  </a:lnTo>
                  <a:lnTo>
                    <a:pt x="2075052" y="54610"/>
                  </a:lnTo>
                  <a:lnTo>
                    <a:pt x="2102605" y="14986"/>
                  </a:lnTo>
                  <a:close/>
                </a:path>
                <a:path w="2113279" h="1158875">
                  <a:moveTo>
                    <a:pt x="2064765" y="14986"/>
                  </a:moveTo>
                  <a:lnTo>
                    <a:pt x="2056048" y="19740"/>
                  </a:lnTo>
                  <a:lnTo>
                    <a:pt x="2065540" y="37156"/>
                  </a:lnTo>
                  <a:lnTo>
                    <a:pt x="2074290" y="32385"/>
                  </a:lnTo>
                  <a:lnTo>
                    <a:pt x="2064765" y="14986"/>
                  </a:lnTo>
                  <a:close/>
                </a:path>
                <a:path w="2113279" h="1158875">
                  <a:moveTo>
                    <a:pt x="2113026" y="0"/>
                  </a:moveTo>
                  <a:lnTo>
                    <a:pt x="2046604" y="2413"/>
                  </a:lnTo>
                  <a:lnTo>
                    <a:pt x="2056048" y="19740"/>
                  </a:lnTo>
                  <a:lnTo>
                    <a:pt x="2064765" y="14986"/>
                  </a:lnTo>
                  <a:lnTo>
                    <a:pt x="2102605" y="14986"/>
                  </a:lnTo>
                  <a:lnTo>
                    <a:pt x="21130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8">
              <a:extLst>
                <a:ext uri="{FF2B5EF4-FFF2-40B4-BE49-F238E27FC236}">
                  <a16:creationId xmlns:a16="http://schemas.microsoft.com/office/drawing/2014/main" id="{81957CD0-121B-4A40-B4D2-E4D71A83A4E1}"/>
                </a:ext>
              </a:extLst>
            </p:cNvPr>
            <p:cNvSpPr/>
            <p:nvPr/>
          </p:nvSpPr>
          <p:spPr>
            <a:xfrm>
              <a:off x="1343405" y="3045713"/>
              <a:ext cx="1310640" cy="182880"/>
            </a:xfrm>
            <a:custGeom>
              <a:avLst/>
              <a:gdLst/>
              <a:ahLst/>
              <a:cxnLst/>
              <a:rect l="l" t="t" r="r" b="b"/>
              <a:pathLst>
                <a:path w="1310639" h="182880">
                  <a:moveTo>
                    <a:pt x="0" y="182879"/>
                  </a:moveTo>
                  <a:lnTo>
                    <a:pt x="1310640" y="182879"/>
                  </a:lnTo>
                  <a:lnTo>
                    <a:pt x="1310640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1981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9">
              <a:extLst>
                <a:ext uri="{FF2B5EF4-FFF2-40B4-BE49-F238E27FC236}">
                  <a16:creationId xmlns:a16="http://schemas.microsoft.com/office/drawing/2014/main" id="{4F396DAF-301F-799C-4F6C-C04F54AE47A5}"/>
                </a:ext>
              </a:extLst>
            </p:cNvPr>
            <p:cNvSpPr/>
            <p:nvPr/>
          </p:nvSpPr>
          <p:spPr>
            <a:xfrm>
              <a:off x="2822702" y="2815462"/>
              <a:ext cx="1944370" cy="766445"/>
            </a:xfrm>
            <a:custGeom>
              <a:avLst/>
              <a:gdLst/>
              <a:ahLst/>
              <a:cxnLst/>
              <a:rect l="l" t="t" r="r" b="b"/>
              <a:pathLst>
                <a:path w="1944370" h="766445">
                  <a:moveTo>
                    <a:pt x="1885122" y="747642"/>
                  </a:moveTo>
                  <a:lnTo>
                    <a:pt x="1877949" y="766190"/>
                  </a:lnTo>
                  <a:lnTo>
                    <a:pt x="1944115" y="759840"/>
                  </a:lnTo>
                  <a:lnTo>
                    <a:pt x="1936261" y="751204"/>
                  </a:lnTo>
                  <a:lnTo>
                    <a:pt x="1894332" y="751204"/>
                  </a:lnTo>
                  <a:lnTo>
                    <a:pt x="1885122" y="747642"/>
                  </a:lnTo>
                  <a:close/>
                </a:path>
                <a:path w="1944370" h="766445">
                  <a:moveTo>
                    <a:pt x="1892242" y="729230"/>
                  </a:moveTo>
                  <a:lnTo>
                    <a:pt x="1885122" y="747642"/>
                  </a:lnTo>
                  <a:lnTo>
                    <a:pt x="1894332" y="751204"/>
                  </a:lnTo>
                  <a:lnTo>
                    <a:pt x="1901444" y="732789"/>
                  </a:lnTo>
                  <a:lnTo>
                    <a:pt x="1892242" y="729230"/>
                  </a:lnTo>
                  <a:close/>
                </a:path>
                <a:path w="1944370" h="766445">
                  <a:moveTo>
                    <a:pt x="1899412" y="710691"/>
                  </a:moveTo>
                  <a:lnTo>
                    <a:pt x="1892242" y="729230"/>
                  </a:lnTo>
                  <a:lnTo>
                    <a:pt x="1901444" y="732789"/>
                  </a:lnTo>
                  <a:lnTo>
                    <a:pt x="1894332" y="751204"/>
                  </a:lnTo>
                  <a:lnTo>
                    <a:pt x="1936261" y="751204"/>
                  </a:lnTo>
                  <a:lnTo>
                    <a:pt x="1899412" y="710691"/>
                  </a:lnTo>
                  <a:close/>
                </a:path>
                <a:path w="1944370" h="766445">
                  <a:moveTo>
                    <a:pt x="7112" y="0"/>
                  </a:moveTo>
                  <a:lnTo>
                    <a:pt x="0" y="18541"/>
                  </a:lnTo>
                  <a:lnTo>
                    <a:pt x="1885122" y="747642"/>
                  </a:lnTo>
                  <a:lnTo>
                    <a:pt x="1892242" y="729230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5CD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20">
              <a:extLst>
                <a:ext uri="{FF2B5EF4-FFF2-40B4-BE49-F238E27FC236}">
                  <a16:creationId xmlns:a16="http://schemas.microsoft.com/office/drawing/2014/main" id="{BA07B105-D263-6858-12BE-06D4654DB4CE}"/>
                </a:ext>
              </a:extLst>
            </p:cNvPr>
            <p:cNvSpPr/>
            <p:nvPr/>
          </p:nvSpPr>
          <p:spPr>
            <a:xfrm>
              <a:off x="724661" y="2736341"/>
              <a:ext cx="2101850" cy="178435"/>
            </a:xfrm>
            <a:custGeom>
              <a:avLst/>
              <a:gdLst/>
              <a:ahLst/>
              <a:cxnLst/>
              <a:rect l="l" t="t" r="r" b="b"/>
              <a:pathLst>
                <a:path w="2101850" h="178435">
                  <a:moveTo>
                    <a:pt x="0" y="178308"/>
                  </a:moveTo>
                  <a:lnTo>
                    <a:pt x="2101596" y="178308"/>
                  </a:lnTo>
                  <a:lnTo>
                    <a:pt x="2101596" y="0"/>
                  </a:lnTo>
                  <a:lnTo>
                    <a:pt x="0" y="0"/>
                  </a:lnTo>
                  <a:lnTo>
                    <a:pt x="0" y="178308"/>
                  </a:lnTo>
                  <a:close/>
                </a:path>
              </a:pathLst>
            </a:custGeom>
            <a:ln w="19811">
              <a:solidFill>
                <a:srgbClr val="5CD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21">
            <a:extLst>
              <a:ext uri="{FF2B5EF4-FFF2-40B4-BE49-F238E27FC236}">
                <a16:creationId xmlns:a16="http://schemas.microsoft.com/office/drawing/2014/main" id="{94199509-3CCD-745E-08F8-ED584DCE3817}"/>
              </a:ext>
            </a:extLst>
          </p:cNvPr>
          <p:cNvSpPr txBox="1"/>
          <p:nvPr/>
        </p:nvSpPr>
        <p:spPr>
          <a:xfrm>
            <a:off x="2619067" y="5997675"/>
            <a:ext cx="3079115" cy="75057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655"/>
              </a:spcBef>
            </a:pPr>
            <a:r>
              <a:rPr sz="1050" b="1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28299"/>
              </a:lnSpc>
              <a:spcBef>
                <a:spcPts val="195"/>
              </a:spcBef>
            </a:pP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Compiler looks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at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lower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indices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by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default  Indices for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banking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must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be a power </a:t>
            </a:r>
            <a:r>
              <a:rPr sz="1200" dirty="0">
                <a:solidFill>
                  <a:srgbClr val="0070C5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2</a:t>
            </a:r>
            <a:r>
              <a:rPr sz="1200" spc="-9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70C5"/>
                </a:solidFill>
                <a:latin typeface="Arial"/>
                <a:cs typeface="Arial"/>
              </a:rPr>
              <a:t>size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91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How to build Hardware Blocks?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5" name="object 37">
            <a:extLst>
              <a:ext uri="{FF2B5EF4-FFF2-40B4-BE49-F238E27FC236}">
                <a16:creationId xmlns:a16="http://schemas.microsoft.com/office/drawing/2014/main" id="{AD99435F-7175-4072-93F3-9F6FADCBA2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960" y="1969008"/>
            <a:ext cx="1674843" cy="1146048"/>
          </a:xfrm>
          <a:prstGeom prst="rect">
            <a:avLst/>
          </a:prstGeom>
        </p:spPr>
      </p:pic>
      <p:sp>
        <p:nvSpPr>
          <p:cNvPr id="66" name="object 38">
            <a:extLst>
              <a:ext uri="{FF2B5EF4-FFF2-40B4-BE49-F238E27FC236}">
                <a16:creationId xmlns:a16="http://schemas.microsoft.com/office/drawing/2014/main" id="{063A784F-DC48-FB35-2B9E-167A989C1DEE}"/>
              </a:ext>
            </a:extLst>
          </p:cNvPr>
          <p:cNvSpPr txBox="1"/>
          <p:nvPr/>
        </p:nvSpPr>
        <p:spPr>
          <a:xfrm>
            <a:off x="1594866" y="3084067"/>
            <a:ext cx="1174750" cy="431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5"/>
              </a:spcBef>
            </a:pPr>
            <a:r>
              <a:rPr sz="1300" spc="15" dirty="0">
                <a:solidFill>
                  <a:srgbClr val="003B70"/>
                </a:solidFill>
                <a:latin typeface="Arial"/>
                <a:cs typeface="Arial"/>
              </a:rPr>
              <a:t>Look-up</a:t>
            </a:r>
            <a:r>
              <a:rPr sz="1300" spc="-10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003B70"/>
                </a:solidFill>
                <a:latin typeface="Arial"/>
                <a:cs typeface="Arial"/>
              </a:rPr>
              <a:t>Tables  </a:t>
            </a:r>
            <a:r>
              <a:rPr sz="1300" spc="15" dirty="0">
                <a:solidFill>
                  <a:srgbClr val="003B70"/>
                </a:solidFill>
                <a:latin typeface="Arial"/>
                <a:cs typeface="Arial"/>
              </a:rPr>
              <a:t>and</a:t>
            </a:r>
            <a:r>
              <a:rPr sz="1300" spc="-2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003B70"/>
                </a:solidFill>
                <a:latin typeface="Arial"/>
                <a:cs typeface="Arial"/>
              </a:rPr>
              <a:t>Registers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34DD329-A58E-6D3C-B4A1-DC1D19D53DF9}"/>
              </a:ext>
            </a:extLst>
          </p:cNvPr>
          <p:cNvGrpSpPr/>
          <p:nvPr/>
        </p:nvGrpSpPr>
        <p:grpSpPr>
          <a:xfrm>
            <a:off x="1374027" y="3742945"/>
            <a:ext cx="1584707" cy="1403604"/>
            <a:chOff x="1280794" y="6088379"/>
            <a:chExt cx="1584707" cy="1403604"/>
          </a:xfrm>
        </p:grpSpPr>
        <p:grpSp>
          <p:nvGrpSpPr>
            <p:cNvPr id="73" name="object 84">
              <a:extLst>
                <a:ext uri="{FF2B5EF4-FFF2-40B4-BE49-F238E27FC236}">
                  <a16:creationId xmlns:a16="http://schemas.microsoft.com/office/drawing/2014/main" id="{A4525030-BB81-4162-6386-D417EDC0A4B8}"/>
                </a:ext>
              </a:extLst>
            </p:cNvPr>
            <p:cNvGrpSpPr/>
            <p:nvPr/>
          </p:nvGrpSpPr>
          <p:grpSpPr>
            <a:xfrm>
              <a:off x="1301496" y="6088379"/>
              <a:ext cx="1564005" cy="883919"/>
              <a:chOff x="1301496" y="6088379"/>
              <a:chExt cx="1564005" cy="883919"/>
            </a:xfrm>
          </p:grpSpPr>
          <p:sp>
            <p:nvSpPr>
              <p:cNvPr id="80" name="object 85">
                <a:extLst>
                  <a:ext uri="{FF2B5EF4-FFF2-40B4-BE49-F238E27FC236}">
                    <a16:creationId xmlns:a16="http://schemas.microsoft.com/office/drawing/2014/main" id="{56942930-8362-B45E-40AB-EDBB56BCCB0D}"/>
                  </a:ext>
                </a:extLst>
              </p:cNvPr>
              <p:cNvSpPr/>
              <p:nvPr/>
            </p:nvSpPr>
            <p:spPr>
              <a:xfrm>
                <a:off x="1305306" y="6410705"/>
                <a:ext cx="363855" cy="294640"/>
              </a:xfrm>
              <a:custGeom>
                <a:avLst/>
                <a:gdLst/>
                <a:ahLst/>
                <a:cxnLst/>
                <a:rect l="l" t="t" r="r" b="b"/>
                <a:pathLst>
                  <a:path w="363855" h="294640">
                    <a:moveTo>
                      <a:pt x="0" y="0"/>
                    </a:moveTo>
                    <a:lnTo>
                      <a:pt x="363474" y="0"/>
                    </a:lnTo>
                  </a:path>
                  <a:path w="363855" h="294640">
                    <a:moveTo>
                      <a:pt x="0" y="294132"/>
                    </a:moveTo>
                    <a:lnTo>
                      <a:pt x="363474" y="294132"/>
                    </a:lnTo>
                  </a:path>
                </a:pathLst>
              </a:custGeom>
              <a:ln w="762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86">
                <a:extLst>
                  <a:ext uri="{FF2B5EF4-FFF2-40B4-BE49-F238E27FC236}">
                    <a16:creationId xmlns:a16="http://schemas.microsoft.com/office/drawing/2014/main" id="{12E4632A-544D-7D56-DCC8-187F3F067A00}"/>
                  </a:ext>
                </a:extLst>
              </p:cNvPr>
              <p:cNvSpPr/>
              <p:nvPr/>
            </p:nvSpPr>
            <p:spPr>
              <a:xfrm>
                <a:off x="2426970" y="6531101"/>
                <a:ext cx="4349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34975">
                    <a:moveTo>
                      <a:pt x="0" y="0"/>
                    </a:moveTo>
                    <a:lnTo>
                      <a:pt x="434594" y="0"/>
                    </a:lnTo>
                  </a:path>
                </a:pathLst>
              </a:custGeom>
              <a:ln w="762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87">
                <a:extLst>
                  <a:ext uri="{FF2B5EF4-FFF2-40B4-BE49-F238E27FC236}">
                    <a16:creationId xmlns:a16="http://schemas.microsoft.com/office/drawing/2014/main" id="{91E52763-56B3-10BC-EC23-817D2B83BDF5}"/>
                  </a:ext>
                </a:extLst>
              </p:cNvPr>
              <p:cNvSpPr/>
              <p:nvPr/>
            </p:nvSpPr>
            <p:spPr>
              <a:xfrm>
                <a:off x="1668780" y="6088379"/>
                <a:ext cx="757555" cy="883919"/>
              </a:xfrm>
              <a:custGeom>
                <a:avLst/>
                <a:gdLst/>
                <a:ahLst/>
                <a:cxnLst/>
                <a:rect l="l" t="t" r="r" b="b"/>
                <a:pathLst>
                  <a:path w="757555" h="883920">
                    <a:moveTo>
                      <a:pt x="757428" y="0"/>
                    </a:moveTo>
                    <a:lnTo>
                      <a:pt x="0" y="0"/>
                    </a:lnTo>
                    <a:lnTo>
                      <a:pt x="0" y="883920"/>
                    </a:lnTo>
                    <a:lnTo>
                      <a:pt x="757428" y="883920"/>
                    </a:lnTo>
                    <a:lnTo>
                      <a:pt x="757428" y="0"/>
                    </a:lnTo>
                    <a:close/>
                  </a:path>
                </a:pathLst>
              </a:custGeom>
              <a:solidFill>
                <a:srgbClr val="0070C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4" name="object 88">
              <a:extLst>
                <a:ext uri="{FF2B5EF4-FFF2-40B4-BE49-F238E27FC236}">
                  <a16:creationId xmlns:a16="http://schemas.microsoft.com/office/drawing/2014/main" id="{D11515CD-863A-48D7-B73A-6FABC643443E}"/>
                </a:ext>
              </a:extLst>
            </p:cNvPr>
            <p:cNvSpPr txBox="1"/>
            <p:nvPr/>
          </p:nvSpPr>
          <p:spPr>
            <a:xfrm>
              <a:off x="1842261" y="6177788"/>
              <a:ext cx="4248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00" marR="5080" indent="-64135">
                <a:lnSpc>
                  <a:spcPct val="100000"/>
                </a:lnSpc>
                <a:spcBef>
                  <a:spcPts val="100"/>
                </a:spcBef>
              </a:pPr>
              <a:r>
                <a:rPr sz="900" spc="-20" dirty="0">
                  <a:solidFill>
                    <a:srgbClr val="FFFFFF"/>
                  </a:solidFill>
                  <a:latin typeface="Arial"/>
                  <a:cs typeface="Arial"/>
                </a:rPr>
                <a:t>M</a:t>
              </a:r>
              <a:r>
                <a:rPr sz="900" spc="-5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r>
                <a:rPr sz="900" spc="5" dirty="0">
                  <a:solidFill>
                    <a:srgbClr val="FFFFFF"/>
                  </a:solidFill>
                  <a:latin typeface="Arial"/>
                  <a:cs typeface="Arial"/>
                </a:rPr>
                <a:t>m</a:t>
              </a:r>
              <a:r>
                <a:rPr sz="900" spc="-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900" dirty="0">
                  <a:solidFill>
                    <a:srgbClr val="FFFFFF"/>
                  </a:solidFill>
                  <a:latin typeface="Arial"/>
                  <a:cs typeface="Arial"/>
                </a:rPr>
                <a:t>ry  Block</a:t>
              </a:r>
              <a:endParaRPr sz="900">
                <a:latin typeface="Arial"/>
                <a:cs typeface="Arial"/>
              </a:endParaRPr>
            </a:p>
          </p:txBody>
        </p:sp>
        <p:sp>
          <p:nvSpPr>
            <p:cNvPr id="75" name="object 89">
              <a:extLst>
                <a:ext uri="{FF2B5EF4-FFF2-40B4-BE49-F238E27FC236}">
                  <a16:creationId xmlns:a16="http://schemas.microsoft.com/office/drawing/2014/main" id="{F63FA9DF-1010-A285-6438-81F275B1D470}"/>
                </a:ext>
              </a:extLst>
            </p:cNvPr>
            <p:cNvSpPr txBox="1"/>
            <p:nvPr/>
          </p:nvSpPr>
          <p:spPr>
            <a:xfrm>
              <a:off x="1898650" y="6589267"/>
              <a:ext cx="311150" cy="162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900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r>
                <a:rPr sz="900" spc="-7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900" spc="-5" dirty="0">
                  <a:solidFill>
                    <a:srgbClr val="FFFFFF"/>
                  </a:solidFill>
                  <a:latin typeface="Arial"/>
                  <a:cs typeface="Arial"/>
                </a:rPr>
                <a:t>Kb</a:t>
              </a:r>
              <a:endParaRPr sz="900">
                <a:latin typeface="Arial"/>
                <a:cs typeface="Arial"/>
              </a:endParaRPr>
            </a:p>
          </p:txBody>
        </p:sp>
        <p:sp>
          <p:nvSpPr>
            <p:cNvPr id="76" name="object 90">
              <a:extLst>
                <a:ext uri="{FF2B5EF4-FFF2-40B4-BE49-F238E27FC236}">
                  <a16:creationId xmlns:a16="http://schemas.microsoft.com/office/drawing/2014/main" id="{D7801B26-B673-2F18-7A0F-E2EB77E91C42}"/>
                </a:ext>
              </a:extLst>
            </p:cNvPr>
            <p:cNvSpPr txBox="1"/>
            <p:nvPr/>
          </p:nvSpPr>
          <p:spPr>
            <a:xfrm>
              <a:off x="1280794" y="6242430"/>
              <a:ext cx="188595" cy="1320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700" spc="-10" dirty="0">
                  <a:latin typeface="Arial"/>
                  <a:cs typeface="Arial"/>
                </a:rPr>
                <a:t>addr</a:t>
              </a:r>
              <a:endParaRPr sz="700" dirty="0">
                <a:latin typeface="Arial"/>
                <a:cs typeface="Arial"/>
              </a:endParaRPr>
            </a:p>
          </p:txBody>
        </p:sp>
        <p:sp>
          <p:nvSpPr>
            <p:cNvPr id="77" name="object 91">
              <a:extLst>
                <a:ext uri="{FF2B5EF4-FFF2-40B4-BE49-F238E27FC236}">
                  <a16:creationId xmlns:a16="http://schemas.microsoft.com/office/drawing/2014/main" id="{A407928F-67FB-E1C5-D570-7D83B2A489C8}"/>
                </a:ext>
              </a:extLst>
            </p:cNvPr>
            <p:cNvSpPr txBox="1"/>
            <p:nvPr/>
          </p:nvSpPr>
          <p:spPr>
            <a:xfrm>
              <a:off x="1280794" y="6530467"/>
              <a:ext cx="301625" cy="1320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700" spc="-10" dirty="0">
                  <a:latin typeface="Arial"/>
                  <a:cs typeface="Arial"/>
                </a:rPr>
                <a:t>da</a:t>
              </a:r>
              <a:r>
                <a:rPr sz="700" spc="-5" dirty="0">
                  <a:latin typeface="Arial"/>
                  <a:cs typeface="Arial"/>
                </a:rPr>
                <a:t>t</a:t>
              </a:r>
              <a:r>
                <a:rPr sz="700" spc="-10" dirty="0">
                  <a:latin typeface="Arial"/>
                  <a:cs typeface="Arial"/>
                </a:rPr>
                <a:t>a_</a:t>
              </a:r>
              <a:r>
                <a:rPr sz="700" spc="-5" dirty="0">
                  <a:latin typeface="Arial"/>
                  <a:cs typeface="Arial"/>
                </a:rPr>
                <a:t>in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78" name="object 92">
              <a:extLst>
                <a:ext uri="{FF2B5EF4-FFF2-40B4-BE49-F238E27FC236}">
                  <a16:creationId xmlns:a16="http://schemas.microsoft.com/office/drawing/2014/main" id="{478F71F4-659E-5867-0500-271032BBD6D6}"/>
                </a:ext>
              </a:extLst>
            </p:cNvPr>
            <p:cNvSpPr txBox="1"/>
            <p:nvPr/>
          </p:nvSpPr>
          <p:spPr>
            <a:xfrm>
              <a:off x="2425573" y="6366128"/>
              <a:ext cx="354965" cy="1320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700" spc="-10" dirty="0">
                  <a:latin typeface="Arial"/>
                  <a:cs typeface="Arial"/>
                </a:rPr>
                <a:t>data_out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79" name="object 94">
              <a:extLst>
                <a:ext uri="{FF2B5EF4-FFF2-40B4-BE49-F238E27FC236}">
                  <a16:creationId xmlns:a16="http://schemas.microsoft.com/office/drawing/2014/main" id="{8E3AF2AB-0970-99F0-74FA-CCE88CF0D5ED}"/>
                </a:ext>
              </a:extLst>
            </p:cNvPr>
            <p:cNvSpPr txBox="1"/>
            <p:nvPr/>
          </p:nvSpPr>
          <p:spPr>
            <a:xfrm>
              <a:off x="1594866" y="7060818"/>
              <a:ext cx="1041400" cy="4311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02299"/>
                </a:lnSpc>
                <a:spcBef>
                  <a:spcPts val="95"/>
                </a:spcBef>
              </a:pPr>
              <a:r>
                <a:rPr sz="1300" spc="15" dirty="0">
                  <a:solidFill>
                    <a:srgbClr val="003B70"/>
                  </a:solidFill>
                  <a:latin typeface="Arial"/>
                  <a:cs typeface="Arial"/>
                </a:rPr>
                <a:t>On-chip</a:t>
              </a:r>
              <a:r>
                <a:rPr sz="1300" spc="-75" dirty="0">
                  <a:solidFill>
                    <a:srgbClr val="003B70"/>
                  </a:solidFill>
                  <a:latin typeface="Arial"/>
                  <a:cs typeface="Arial"/>
                </a:rPr>
                <a:t> </a:t>
              </a:r>
              <a:r>
                <a:rPr sz="1300" spc="20" dirty="0">
                  <a:solidFill>
                    <a:srgbClr val="003B70"/>
                  </a:solidFill>
                  <a:latin typeface="Arial"/>
                  <a:cs typeface="Arial"/>
                </a:rPr>
                <a:t>RAM  </a:t>
              </a:r>
              <a:r>
                <a:rPr sz="1300" spc="15" dirty="0">
                  <a:solidFill>
                    <a:srgbClr val="003B70"/>
                  </a:solidFill>
                  <a:latin typeface="Arial"/>
                  <a:cs typeface="Arial"/>
                </a:rPr>
                <a:t>Blocks</a:t>
              </a:r>
              <a:endParaRPr sz="1300">
                <a:latin typeface="Arial"/>
                <a:cs typeface="Arial"/>
              </a:endParaRPr>
            </a:p>
          </p:txBody>
        </p:sp>
      </p:grpSp>
      <p:pic>
        <p:nvPicPr>
          <p:cNvPr id="83" name="object 45">
            <a:extLst>
              <a:ext uri="{FF2B5EF4-FFF2-40B4-BE49-F238E27FC236}">
                <a16:creationId xmlns:a16="http://schemas.microsoft.com/office/drawing/2014/main" id="{93886C91-130F-462F-506D-424B18884B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1053" y="5312593"/>
            <a:ext cx="1892808" cy="963167"/>
          </a:xfrm>
          <a:prstGeom prst="rect">
            <a:avLst/>
          </a:prstGeom>
        </p:spPr>
      </p:pic>
      <p:sp>
        <p:nvSpPr>
          <p:cNvPr id="84" name="object 46">
            <a:extLst>
              <a:ext uri="{FF2B5EF4-FFF2-40B4-BE49-F238E27FC236}">
                <a16:creationId xmlns:a16="http://schemas.microsoft.com/office/drawing/2014/main" id="{95FDFB82-3971-20E3-BEAA-2E3FBA1F5FA3}"/>
              </a:ext>
            </a:extLst>
          </p:cNvPr>
          <p:cNvSpPr txBox="1"/>
          <p:nvPr/>
        </p:nvSpPr>
        <p:spPr>
          <a:xfrm>
            <a:off x="1574028" y="6312464"/>
            <a:ext cx="91884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20" dirty="0">
                <a:solidFill>
                  <a:srgbClr val="003B70"/>
                </a:solidFill>
                <a:latin typeface="Arial"/>
                <a:cs typeface="Arial"/>
              </a:rPr>
              <a:t>DSP</a:t>
            </a:r>
            <a:r>
              <a:rPr sz="1300" spc="-7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003B70"/>
                </a:solidFill>
                <a:latin typeface="Arial"/>
                <a:cs typeface="Arial"/>
              </a:rPr>
              <a:t>Blocks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5" name="object 52">
            <a:extLst>
              <a:ext uri="{FF2B5EF4-FFF2-40B4-BE49-F238E27FC236}">
                <a16:creationId xmlns:a16="http://schemas.microsoft.com/office/drawing/2014/main" id="{35359B28-B7B6-F568-5753-A48496499CD6}"/>
              </a:ext>
            </a:extLst>
          </p:cNvPr>
          <p:cNvGrpSpPr/>
          <p:nvPr/>
        </p:nvGrpSpPr>
        <p:grpSpPr>
          <a:xfrm>
            <a:off x="4913085" y="2579942"/>
            <a:ext cx="2830195" cy="2326005"/>
            <a:chOff x="3460241" y="5353900"/>
            <a:chExt cx="2830195" cy="2326005"/>
          </a:xfrm>
        </p:grpSpPr>
        <p:pic>
          <p:nvPicPr>
            <p:cNvPr id="86" name="object 53">
              <a:extLst>
                <a:ext uri="{FF2B5EF4-FFF2-40B4-BE49-F238E27FC236}">
                  <a16:creationId xmlns:a16="http://schemas.microsoft.com/office/drawing/2014/main" id="{84895F14-C38D-B796-26BE-2029F74B752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8285" y="6006184"/>
              <a:ext cx="154216" cy="154204"/>
            </a:xfrm>
            <a:prstGeom prst="rect">
              <a:avLst/>
            </a:prstGeom>
          </p:spPr>
        </p:pic>
        <p:pic>
          <p:nvPicPr>
            <p:cNvPr id="87" name="object 54">
              <a:extLst>
                <a:ext uri="{FF2B5EF4-FFF2-40B4-BE49-F238E27FC236}">
                  <a16:creationId xmlns:a16="http://schemas.microsoft.com/office/drawing/2014/main" id="{5BD47599-F26C-2CFA-2B87-F230D2C7552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8285" y="6443560"/>
              <a:ext cx="154216" cy="154216"/>
            </a:xfrm>
            <a:prstGeom prst="rect">
              <a:avLst/>
            </a:prstGeom>
          </p:spPr>
        </p:pic>
        <p:pic>
          <p:nvPicPr>
            <p:cNvPr id="88" name="object 55">
              <a:extLst>
                <a:ext uri="{FF2B5EF4-FFF2-40B4-BE49-F238E27FC236}">
                  <a16:creationId xmlns:a16="http://schemas.microsoft.com/office/drawing/2014/main" id="{8C91157A-031D-5B91-659A-E84E39B4114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7569" y="5789764"/>
              <a:ext cx="154216" cy="154216"/>
            </a:xfrm>
            <a:prstGeom prst="rect">
              <a:avLst/>
            </a:prstGeom>
          </p:spPr>
        </p:pic>
        <p:sp>
          <p:nvSpPr>
            <p:cNvPr id="89" name="object 56">
              <a:extLst>
                <a:ext uri="{FF2B5EF4-FFF2-40B4-BE49-F238E27FC236}">
                  <a16:creationId xmlns:a16="http://schemas.microsoft.com/office/drawing/2014/main" id="{143F23F1-FA20-A690-5C01-45BA1268C730}"/>
                </a:ext>
              </a:extLst>
            </p:cNvPr>
            <p:cNvSpPr/>
            <p:nvPr/>
          </p:nvSpPr>
          <p:spPr>
            <a:xfrm>
              <a:off x="3830573" y="5848349"/>
              <a:ext cx="1050925" cy="1244600"/>
            </a:xfrm>
            <a:custGeom>
              <a:avLst/>
              <a:gdLst/>
              <a:ahLst/>
              <a:cxnLst/>
              <a:rect l="l" t="t" r="r" b="b"/>
              <a:pathLst>
                <a:path w="1050925" h="1244600">
                  <a:moveTo>
                    <a:pt x="0" y="876300"/>
                  </a:moveTo>
                  <a:lnTo>
                    <a:pt x="914400" y="876300"/>
                  </a:lnTo>
                </a:path>
                <a:path w="1050925" h="1244600">
                  <a:moveTo>
                    <a:pt x="679703" y="0"/>
                  </a:moveTo>
                  <a:lnTo>
                    <a:pt x="679703" y="1244219"/>
                  </a:lnTo>
                </a:path>
                <a:path w="1050925" h="1244600">
                  <a:moveTo>
                    <a:pt x="688848" y="18287"/>
                  </a:moveTo>
                  <a:lnTo>
                    <a:pt x="1050671" y="1828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57">
              <a:extLst>
                <a:ext uri="{FF2B5EF4-FFF2-40B4-BE49-F238E27FC236}">
                  <a16:creationId xmlns:a16="http://schemas.microsoft.com/office/drawing/2014/main" id="{5214C5E5-A36E-9C8A-8F6A-3A26EDC2E01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3245" y="6006184"/>
              <a:ext cx="154216" cy="154204"/>
            </a:xfrm>
            <a:prstGeom prst="rect">
              <a:avLst/>
            </a:prstGeom>
          </p:spPr>
        </p:pic>
        <p:pic>
          <p:nvPicPr>
            <p:cNvPr id="91" name="object 58">
              <a:extLst>
                <a:ext uri="{FF2B5EF4-FFF2-40B4-BE49-F238E27FC236}">
                  <a16:creationId xmlns:a16="http://schemas.microsoft.com/office/drawing/2014/main" id="{457D4E9E-CBA0-A310-263B-66CE6B15956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1161" y="6443560"/>
              <a:ext cx="154216" cy="154216"/>
            </a:xfrm>
            <a:prstGeom prst="rect">
              <a:avLst/>
            </a:prstGeom>
          </p:spPr>
        </p:pic>
        <p:sp>
          <p:nvSpPr>
            <p:cNvPr id="92" name="object 59">
              <a:extLst>
                <a:ext uri="{FF2B5EF4-FFF2-40B4-BE49-F238E27FC236}">
                  <a16:creationId xmlns:a16="http://schemas.microsoft.com/office/drawing/2014/main" id="{676712B9-04B1-F571-E943-A7FBA3C14E65}"/>
                </a:ext>
              </a:extLst>
            </p:cNvPr>
            <p:cNvSpPr/>
            <p:nvPr/>
          </p:nvSpPr>
          <p:spPr>
            <a:xfrm>
              <a:off x="4810505" y="6160769"/>
              <a:ext cx="978535" cy="1463675"/>
            </a:xfrm>
            <a:custGeom>
              <a:avLst/>
              <a:gdLst/>
              <a:ahLst/>
              <a:cxnLst/>
              <a:rect l="l" t="t" r="r" b="b"/>
              <a:pathLst>
                <a:path w="978535" h="1463675">
                  <a:moveTo>
                    <a:pt x="0" y="357758"/>
                  </a:moveTo>
                  <a:lnTo>
                    <a:pt x="978281" y="356615"/>
                  </a:lnTo>
                </a:path>
                <a:path w="978535" h="1463675">
                  <a:moveTo>
                    <a:pt x="605536" y="0"/>
                  </a:moveTo>
                  <a:lnTo>
                    <a:pt x="605028" y="146354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60">
              <a:extLst>
                <a:ext uri="{FF2B5EF4-FFF2-40B4-BE49-F238E27FC236}">
                  <a16:creationId xmlns:a16="http://schemas.microsoft.com/office/drawing/2014/main" id="{07D813F2-85E8-9D18-429C-0DB5BE964D6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21580" y="7525600"/>
              <a:ext cx="154204" cy="154216"/>
            </a:xfrm>
            <a:prstGeom prst="rect">
              <a:avLst/>
            </a:prstGeom>
          </p:spPr>
        </p:pic>
        <p:pic>
          <p:nvPicPr>
            <p:cNvPr id="94" name="object 61">
              <a:extLst>
                <a:ext uri="{FF2B5EF4-FFF2-40B4-BE49-F238E27FC236}">
                  <a16:creationId xmlns:a16="http://schemas.microsoft.com/office/drawing/2014/main" id="{912D94FB-A11F-4D61-F13A-CC7BE7D16FE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5329" y="7522552"/>
              <a:ext cx="154216" cy="154216"/>
            </a:xfrm>
            <a:prstGeom prst="rect">
              <a:avLst/>
            </a:prstGeom>
          </p:spPr>
        </p:pic>
        <p:sp>
          <p:nvSpPr>
            <p:cNvPr id="95" name="object 62">
              <a:extLst>
                <a:ext uri="{FF2B5EF4-FFF2-40B4-BE49-F238E27FC236}">
                  <a16:creationId xmlns:a16="http://schemas.microsoft.com/office/drawing/2014/main" id="{C5E003C1-68BD-DFA6-EF31-D52769655DC9}"/>
                </a:ext>
              </a:extLst>
            </p:cNvPr>
            <p:cNvSpPr/>
            <p:nvPr/>
          </p:nvSpPr>
          <p:spPr>
            <a:xfrm>
              <a:off x="4363973" y="6585965"/>
              <a:ext cx="1649730" cy="1018540"/>
            </a:xfrm>
            <a:custGeom>
              <a:avLst/>
              <a:gdLst/>
              <a:ahLst/>
              <a:cxnLst/>
              <a:rect l="l" t="t" r="r" b="b"/>
              <a:pathLst>
                <a:path w="1649729" h="1018540">
                  <a:moveTo>
                    <a:pt x="0" y="1018031"/>
                  </a:moveTo>
                  <a:lnTo>
                    <a:pt x="1649349" y="1018031"/>
                  </a:lnTo>
                </a:path>
                <a:path w="1649729" h="1018540">
                  <a:moveTo>
                    <a:pt x="365760" y="0"/>
                  </a:moveTo>
                  <a:lnTo>
                    <a:pt x="365760" y="15659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63">
              <a:extLst>
                <a:ext uri="{FF2B5EF4-FFF2-40B4-BE49-F238E27FC236}">
                  <a16:creationId xmlns:a16="http://schemas.microsoft.com/office/drawing/2014/main" id="{DA8253CD-2B10-51FE-98A5-E82530DC960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5329" y="6870292"/>
              <a:ext cx="154216" cy="154204"/>
            </a:xfrm>
            <a:prstGeom prst="rect">
              <a:avLst/>
            </a:prstGeom>
          </p:spPr>
        </p:pic>
        <p:sp>
          <p:nvSpPr>
            <p:cNvPr id="97" name="object 64">
              <a:extLst>
                <a:ext uri="{FF2B5EF4-FFF2-40B4-BE49-F238E27FC236}">
                  <a16:creationId xmlns:a16="http://schemas.microsoft.com/office/drawing/2014/main" id="{9828F8B1-8B18-9AC8-9C32-38ED270F7789}"/>
                </a:ext>
              </a:extLst>
            </p:cNvPr>
            <p:cNvSpPr/>
            <p:nvPr/>
          </p:nvSpPr>
          <p:spPr>
            <a:xfrm>
              <a:off x="6089141" y="6502145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59">
                  <a:moveTo>
                    <a:pt x="0" y="0"/>
                  </a:moveTo>
                  <a:lnTo>
                    <a:pt x="0" y="365759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65">
              <a:extLst>
                <a:ext uri="{FF2B5EF4-FFF2-40B4-BE49-F238E27FC236}">
                  <a16:creationId xmlns:a16="http://schemas.microsoft.com/office/drawing/2014/main" id="{285D091E-8F40-463B-3E6B-7E8564D6A43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5329" y="7088212"/>
              <a:ext cx="154216" cy="154216"/>
            </a:xfrm>
            <a:prstGeom prst="rect">
              <a:avLst/>
            </a:prstGeom>
          </p:spPr>
        </p:pic>
        <p:sp>
          <p:nvSpPr>
            <p:cNvPr id="99" name="object 66">
              <a:extLst>
                <a:ext uri="{FF2B5EF4-FFF2-40B4-BE49-F238E27FC236}">
                  <a16:creationId xmlns:a16="http://schemas.microsoft.com/office/drawing/2014/main" id="{EA243851-458C-1CBA-BEC9-4316BE4963C7}"/>
                </a:ext>
              </a:extLst>
            </p:cNvPr>
            <p:cNvSpPr/>
            <p:nvPr/>
          </p:nvSpPr>
          <p:spPr>
            <a:xfrm>
              <a:off x="5941313" y="6517385"/>
              <a:ext cx="334645" cy="647700"/>
            </a:xfrm>
            <a:custGeom>
              <a:avLst/>
              <a:gdLst/>
              <a:ahLst/>
              <a:cxnLst/>
              <a:rect l="l" t="t" r="r" b="b"/>
              <a:pathLst>
                <a:path w="334645" h="647700">
                  <a:moveTo>
                    <a:pt x="230124" y="647699"/>
                  </a:moveTo>
                  <a:lnTo>
                    <a:pt x="334645" y="647699"/>
                  </a:lnTo>
                </a:path>
                <a:path w="334645" h="647700">
                  <a:moveTo>
                    <a:pt x="0" y="0"/>
                  </a:moveTo>
                  <a:lnTo>
                    <a:pt x="15887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67">
              <a:extLst>
                <a:ext uri="{FF2B5EF4-FFF2-40B4-BE49-F238E27FC236}">
                  <a16:creationId xmlns:a16="http://schemas.microsoft.com/office/drawing/2014/main" id="{E4E8A598-9EF5-5858-DE32-F08C58D8999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8285" y="7309204"/>
              <a:ext cx="154216" cy="154204"/>
            </a:xfrm>
            <a:prstGeom prst="rect">
              <a:avLst/>
            </a:prstGeom>
          </p:spPr>
        </p:pic>
        <p:sp>
          <p:nvSpPr>
            <p:cNvPr id="101" name="object 68">
              <a:extLst>
                <a:ext uri="{FF2B5EF4-FFF2-40B4-BE49-F238E27FC236}">
                  <a16:creationId xmlns:a16="http://schemas.microsoft.com/office/drawing/2014/main" id="{61248FD9-8483-F836-0434-3608096D32DF}"/>
                </a:ext>
              </a:extLst>
            </p:cNvPr>
            <p:cNvSpPr/>
            <p:nvPr/>
          </p:nvSpPr>
          <p:spPr>
            <a:xfrm>
              <a:off x="3832097" y="6596633"/>
              <a:ext cx="635" cy="713105"/>
            </a:xfrm>
            <a:custGeom>
              <a:avLst/>
              <a:gdLst/>
              <a:ahLst/>
              <a:cxnLst/>
              <a:rect l="l" t="t" r="r" b="b"/>
              <a:pathLst>
                <a:path w="635" h="713104">
                  <a:moveTo>
                    <a:pt x="0" y="0"/>
                  </a:moveTo>
                  <a:lnTo>
                    <a:pt x="380" y="713105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69">
              <a:extLst>
                <a:ext uri="{FF2B5EF4-FFF2-40B4-BE49-F238E27FC236}">
                  <a16:creationId xmlns:a16="http://schemas.microsoft.com/office/drawing/2014/main" id="{78988EAF-2178-B8B4-097E-67D7C81B696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1161" y="6007696"/>
              <a:ext cx="154216" cy="154216"/>
            </a:xfrm>
            <a:prstGeom prst="rect">
              <a:avLst/>
            </a:prstGeom>
          </p:spPr>
        </p:pic>
        <p:sp>
          <p:nvSpPr>
            <p:cNvPr id="103" name="object 70">
              <a:extLst>
                <a:ext uri="{FF2B5EF4-FFF2-40B4-BE49-F238E27FC236}">
                  <a16:creationId xmlns:a16="http://schemas.microsoft.com/office/drawing/2014/main" id="{CF9E7B42-179D-6EA4-08B2-8000F1DFF3B0}"/>
                </a:ext>
              </a:extLst>
            </p:cNvPr>
            <p:cNvSpPr/>
            <p:nvPr/>
          </p:nvSpPr>
          <p:spPr>
            <a:xfrm>
              <a:off x="4734305" y="6160769"/>
              <a:ext cx="0" cy="282575"/>
            </a:xfrm>
            <a:custGeom>
              <a:avLst/>
              <a:gdLst/>
              <a:ahLst/>
              <a:cxnLst/>
              <a:rect l="l" t="t" r="r" b="b"/>
              <a:pathLst>
                <a:path h="282575">
                  <a:moveTo>
                    <a:pt x="0" y="0"/>
                  </a:moveTo>
                  <a:lnTo>
                    <a:pt x="0" y="28244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71">
              <a:extLst>
                <a:ext uri="{FF2B5EF4-FFF2-40B4-BE49-F238E27FC236}">
                  <a16:creationId xmlns:a16="http://schemas.microsoft.com/office/drawing/2014/main" id="{ED143E2D-1F03-5FC3-B96A-77A350BE351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7569" y="5571844"/>
              <a:ext cx="154216" cy="154204"/>
            </a:xfrm>
            <a:prstGeom prst="rect">
              <a:avLst/>
            </a:prstGeom>
          </p:spPr>
        </p:pic>
        <p:pic>
          <p:nvPicPr>
            <p:cNvPr id="105" name="object 72">
              <a:extLst>
                <a:ext uri="{FF2B5EF4-FFF2-40B4-BE49-F238E27FC236}">
                  <a16:creationId xmlns:a16="http://schemas.microsoft.com/office/drawing/2014/main" id="{1799B382-D765-ADAC-3F37-2F56826ADCC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1161" y="5573356"/>
              <a:ext cx="154216" cy="154216"/>
            </a:xfrm>
            <a:prstGeom prst="rect">
              <a:avLst/>
            </a:prstGeom>
          </p:spPr>
        </p:pic>
        <p:sp>
          <p:nvSpPr>
            <p:cNvPr id="106" name="object 73">
              <a:extLst>
                <a:ext uri="{FF2B5EF4-FFF2-40B4-BE49-F238E27FC236}">
                  <a16:creationId xmlns:a16="http://schemas.microsoft.com/office/drawing/2014/main" id="{79CF06C6-D36F-FB9B-8709-576CFC303590}"/>
                </a:ext>
              </a:extLst>
            </p:cNvPr>
            <p:cNvSpPr/>
            <p:nvPr/>
          </p:nvSpPr>
          <p:spPr>
            <a:xfrm>
              <a:off x="4810505" y="5647181"/>
              <a:ext cx="76835" cy="1905"/>
            </a:xfrm>
            <a:custGeom>
              <a:avLst/>
              <a:gdLst/>
              <a:ahLst/>
              <a:cxnLst/>
              <a:rect l="l" t="t" r="r" b="b"/>
              <a:pathLst>
                <a:path w="76835" h="1904">
                  <a:moveTo>
                    <a:pt x="-14477" y="888"/>
                  </a:moveTo>
                  <a:lnTo>
                    <a:pt x="90931" y="888"/>
                  </a:lnTo>
                </a:path>
              </a:pathLst>
            </a:custGeom>
            <a:ln w="30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74">
              <a:extLst>
                <a:ext uri="{FF2B5EF4-FFF2-40B4-BE49-F238E27FC236}">
                  <a16:creationId xmlns:a16="http://schemas.microsoft.com/office/drawing/2014/main" id="{A7C1D2E9-AD55-56FC-FF71-139567FBDAD9}"/>
                </a:ext>
              </a:extLst>
            </p:cNvPr>
            <p:cNvSpPr/>
            <p:nvPr/>
          </p:nvSpPr>
          <p:spPr>
            <a:xfrm>
              <a:off x="4734305" y="5426201"/>
              <a:ext cx="1130935" cy="1016000"/>
            </a:xfrm>
            <a:custGeom>
              <a:avLst/>
              <a:gdLst/>
              <a:ahLst/>
              <a:cxnLst/>
              <a:rect l="l" t="t" r="r" b="b"/>
              <a:pathLst>
                <a:path w="1130935" h="1016000">
                  <a:moveTo>
                    <a:pt x="0" y="300227"/>
                  </a:moveTo>
                  <a:lnTo>
                    <a:pt x="0" y="582676"/>
                  </a:lnTo>
                </a:path>
                <a:path w="1130935" h="1016000">
                  <a:moveTo>
                    <a:pt x="1130808" y="0"/>
                  </a:moveTo>
                  <a:lnTo>
                    <a:pt x="1130808" y="1015873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75">
              <a:extLst>
                <a:ext uri="{FF2B5EF4-FFF2-40B4-BE49-F238E27FC236}">
                  <a16:creationId xmlns:a16="http://schemas.microsoft.com/office/drawing/2014/main" id="{A07384BC-0889-5724-D11A-4E8CE2351AC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3245" y="5353900"/>
              <a:ext cx="154216" cy="154216"/>
            </a:xfrm>
            <a:prstGeom prst="rect">
              <a:avLst/>
            </a:prstGeom>
          </p:spPr>
        </p:pic>
        <p:sp>
          <p:nvSpPr>
            <p:cNvPr id="109" name="object 76">
              <a:extLst>
                <a:ext uri="{FF2B5EF4-FFF2-40B4-BE49-F238E27FC236}">
                  <a16:creationId xmlns:a16="http://schemas.microsoft.com/office/drawing/2014/main" id="{172902BE-5E69-EBAC-B97E-6B8310493DFE}"/>
                </a:ext>
              </a:extLst>
            </p:cNvPr>
            <p:cNvSpPr/>
            <p:nvPr/>
          </p:nvSpPr>
          <p:spPr>
            <a:xfrm>
              <a:off x="3460241" y="5432297"/>
              <a:ext cx="2423795" cy="647700"/>
            </a:xfrm>
            <a:custGeom>
              <a:avLst/>
              <a:gdLst/>
              <a:ahLst/>
              <a:cxnLst/>
              <a:rect l="l" t="t" r="r" b="b"/>
              <a:pathLst>
                <a:path w="2423795" h="647700">
                  <a:moveTo>
                    <a:pt x="2034540" y="0"/>
                  </a:moveTo>
                  <a:lnTo>
                    <a:pt x="2423668" y="0"/>
                  </a:lnTo>
                </a:path>
                <a:path w="2423795" h="647700">
                  <a:moveTo>
                    <a:pt x="0" y="647700"/>
                  </a:moveTo>
                  <a:lnTo>
                    <a:pt x="295783" y="6477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77">
              <a:extLst>
                <a:ext uri="{FF2B5EF4-FFF2-40B4-BE49-F238E27FC236}">
                  <a16:creationId xmlns:a16="http://schemas.microsoft.com/office/drawing/2014/main" id="{5DE207DD-8E8C-1DC8-0AEB-F4F32AA2635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8285" y="6225640"/>
              <a:ext cx="154216" cy="154204"/>
            </a:xfrm>
            <a:prstGeom prst="rect">
              <a:avLst/>
            </a:prstGeom>
          </p:spPr>
        </p:pic>
        <p:sp>
          <p:nvSpPr>
            <p:cNvPr id="111" name="object 78">
              <a:extLst>
                <a:ext uri="{FF2B5EF4-FFF2-40B4-BE49-F238E27FC236}">
                  <a16:creationId xmlns:a16="http://schemas.microsoft.com/office/drawing/2014/main" id="{73C4DDC7-22CB-6CB1-4368-8A19FA14A975}"/>
                </a:ext>
              </a:extLst>
            </p:cNvPr>
            <p:cNvSpPr/>
            <p:nvPr/>
          </p:nvSpPr>
          <p:spPr>
            <a:xfrm>
              <a:off x="3460241" y="6296405"/>
              <a:ext cx="295910" cy="220979"/>
            </a:xfrm>
            <a:custGeom>
              <a:avLst/>
              <a:gdLst/>
              <a:ahLst/>
              <a:cxnLst/>
              <a:rect l="l" t="t" r="r" b="b"/>
              <a:pathLst>
                <a:path w="295910" h="220979">
                  <a:moveTo>
                    <a:pt x="0" y="0"/>
                  </a:moveTo>
                  <a:lnTo>
                    <a:pt x="295783" y="0"/>
                  </a:lnTo>
                </a:path>
                <a:path w="295910" h="220979">
                  <a:moveTo>
                    <a:pt x="0" y="220980"/>
                  </a:moveTo>
                  <a:lnTo>
                    <a:pt x="295783" y="22098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79">
              <a:extLst>
                <a:ext uri="{FF2B5EF4-FFF2-40B4-BE49-F238E27FC236}">
                  <a16:creationId xmlns:a16="http://schemas.microsoft.com/office/drawing/2014/main" id="{8CF48EF1-7C2C-C164-0CF3-FA3EFD038AC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3245" y="5571844"/>
              <a:ext cx="154216" cy="154204"/>
            </a:xfrm>
            <a:prstGeom prst="rect">
              <a:avLst/>
            </a:prstGeom>
          </p:spPr>
        </p:pic>
        <p:sp>
          <p:nvSpPr>
            <p:cNvPr id="113" name="object 80">
              <a:extLst>
                <a:ext uri="{FF2B5EF4-FFF2-40B4-BE49-F238E27FC236}">
                  <a16:creationId xmlns:a16="http://schemas.microsoft.com/office/drawing/2014/main" id="{4C689A58-956B-C9CE-B02C-C23A629194C1}"/>
                </a:ext>
              </a:extLst>
            </p:cNvPr>
            <p:cNvSpPr/>
            <p:nvPr/>
          </p:nvSpPr>
          <p:spPr>
            <a:xfrm>
              <a:off x="5494781" y="5647181"/>
              <a:ext cx="781050" cy="1270"/>
            </a:xfrm>
            <a:custGeom>
              <a:avLst/>
              <a:gdLst/>
              <a:ahLst/>
              <a:cxnLst/>
              <a:rect l="l" t="t" r="r" b="b"/>
              <a:pathLst>
                <a:path w="781050" h="1270">
                  <a:moveTo>
                    <a:pt x="0" y="0"/>
                  </a:moveTo>
                  <a:lnTo>
                    <a:pt x="781050" y="1269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81">
              <a:extLst>
                <a:ext uri="{FF2B5EF4-FFF2-40B4-BE49-F238E27FC236}">
                  <a16:creationId xmlns:a16="http://schemas.microsoft.com/office/drawing/2014/main" id="{BA3BF0A9-30DE-3B71-265C-B207AC1ADE4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3245" y="5789764"/>
              <a:ext cx="154216" cy="154216"/>
            </a:xfrm>
            <a:prstGeom prst="rect">
              <a:avLst/>
            </a:prstGeom>
          </p:spPr>
        </p:pic>
        <p:sp>
          <p:nvSpPr>
            <p:cNvPr id="115" name="object 82">
              <a:extLst>
                <a:ext uri="{FF2B5EF4-FFF2-40B4-BE49-F238E27FC236}">
                  <a16:creationId xmlns:a16="http://schemas.microsoft.com/office/drawing/2014/main" id="{3BDE1BA7-A922-EDB5-3733-966245841454}"/>
                </a:ext>
              </a:extLst>
            </p:cNvPr>
            <p:cNvSpPr/>
            <p:nvPr/>
          </p:nvSpPr>
          <p:spPr>
            <a:xfrm>
              <a:off x="5494781" y="5865113"/>
              <a:ext cx="781050" cy="217170"/>
            </a:xfrm>
            <a:custGeom>
              <a:avLst/>
              <a:gdLst/>
              <a:ahLst/>
              <a:cxnLst/>
              <a:rect l="l" t="t" r="r" b="b"/>
              <a:pathLst>
                <a:path w="781050" h="217170">
                  <a:moveTo>
                    <a:pt x="0" y="0"/>
                  </a:moveTo>
                  <a:lnTo>
                    <a:pt x="781050" y="1270"/>
                  </a:lnTo>
                </a:path>
                <a:path w="781050" h="217170">
                  <a:moveTo>
                    <a:pt x="0" y="216788"/>
                  </a:moveTo>
                  <a:lnTo>
                    <a:pt x="781050" y="21488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83">
              <a:extLst>
                <a:ext uri="{FF2B5EF4-FFF2-40B4-BE49-F238E27FC236}">
                  <a16:creationId xmlns:a16="http://schemas.microsoft.com/office/drawing/2014/main" id="{C5A2BAF6-192C-B5BD-67C1-53F50755BAE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5329" y="7306144"/>
              <a:ext cx="154216" cy="154216"/>
            </a:xfrm>
            <a:prstGeom prst="rect">
              <a:avLst/>
            </a:prstGeom>
          </p:spPr>
        </p:pic>
        <p:sp>
          <p:nvSpPr>
            <p:cNvPr id="117" name="object 84">
              <a:extLst>
                <a:ext uri="{FF2B5EF4-FFF2-40B4-BE49-F238E27FC236}">
                  <a16:creationId xmlns:a16="http://schemas.microsoft.com/office/drawing/2014/main" id="{C0218C60-AA0C-26A6-B3E9-0782DBE54C25}"/>
                </a:ext>
              </a:extLst>
            </p:cNvPr>
            <p:cNvSpPr/>
            <p:nvPr/>
          </p:nvSpPr>
          <p:spPr>
            <a:xfrm>
              <a:off x="6168389" y="7381493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>
                  <a:moveTo>
                    <a:pt x="0" y="0"/>
                  </a:moveTo>
                  <a:lnTo>
                    <a:pt x="104521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85">
              <a:extLst>
                <a:ext uri="{FF2B5EF4-FFF2-40B4-BE49-F238E27FC236}">
                  <a16:creationId xmlns:a16="http://schemas.microsoft.com/office/drawing/2014/main" id="{9C012913-8185-03FE-D1FE-59AFE5EF5E5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39411" y="6647675"/>
              <a:ext cx="158889" cy="158889"/>
            </a:xfrm>
            <a:prstGeom prst="rect">
              <a:avLst/>
            </a:prstGeom>
          </p:spPr>
        </p:pic>
        <p:pic>
          <p:nvPicPr>
            <p:cNvPr id="119" name="object 86">
              <a:extLst>
                <a:ext uri="{FF2B5EF4-FFF2-40B4-BE49-F238E27FC236}">
                  <a16:creationId xmlns:a16="http://schemas.microsoft.com/office/drawing/2014/main" id="{7413D01F-18C8-7345-FF76-37796035DCC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39411" y="7088111"/>
              <a:ext cx="158889" cy="158889"/>
            </a:xfrm>
            <a:prstGeom prst="rect">
              <a:avLst/>
            </a:prstGeom>
          </p:spPr>
        </p:pic>
        <p:pic>
          <p:nvPicPr>
            <p:cNvPr id="120" name="object 87">
              <a:extLst>
                <a:ext uri="{FF2B5EF4-FFF2-40B4-BE49-F238E27FC236}">
                  <a16:creationId xmlns:a16="http://schemas.microsoft.com/office/drawing/2014/main" id="{D1497E43-7FEE-2A80-9FB8-CB7B5D4CC31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94247" y="6437363"/>
              <a:ext cx="158876" cy="158889"/>
            </a:xfrm>
            <a:prstGeom prst="rect">
              <a:avLst/>
            </a:prstGeom>
          </p:spPr>
        </p:pic>
      </p:grpSp>
      <p:pic>
        <p:nvPicPr>
          <p:cNvPr id="121" name="object 88">
            <a:extLst>
              <a:ext uri="{FF2B5EF4-FFF2-40B4-BE49-F238E27FC236}">
                <a16:creationId xmlns:a16="http://schemas.microsoft.com/office/drawing/2014/main" id="{51E3FDDE-693D-AB17-451C-2BB56ABC60D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40413" y="2579942"/>
            <a:ext cx="154216" cy="154216"/>
          </a:xfrm>
          <a:prstGeom prst="rect">
            <a:avLst/>
          </a:prstGeom>
        </p:spPr>
      </p:pic>
      <p:pic>
        <p:nvPicPr>
          <p:cNvPr id="122" name="object 89">
            <a:extLst>
              <a:ext uri="{FF2B5EF4-FFF2-40B4-BE49-F238E27FC236}">
                <a16:creationId xmlns:a16="http://schemas.microsoft.com/office/drawing/2014/main" id="{488D50D7-9590-7CCC-4625-C68EA66954A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0413" y="3232226"/>
            <a:ext cx="154216" cy="154204"/>
          </a:xfrm>
          <a:prstGeom prst="rect">
            <a:avLst/>
          </a:prstGeom>
        </p:spPr>
      </p:pic>
      <p:pic>
        <p:nvPicPr>
          <p:cNvPr id="123" name="object 90">
            <a:extLst>
              <a:ext uri="{FF2B5EF4-FFF2-40B4-BE49-F238E27FC236}">
                <a16:creationId xmlns:a16="http://schemas.microsoft.com/office/drawing/2014/main" id="{ECD23F82-150E-C9CB-2DE9-788D8C77BE8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67489" y="2579942"/>
            <a:ext cx="154216" cy="154216"/>
          </a:xfrm>
          <a:prstGeom prst="rect">
            <a:avLst/>
          </a:prstGeom>
        </p:spPr>
      </p:pic>
      <p:pic>
        <p:nvPicPr>
          <p:cNvPr id="124" name="object 91">
            <a:extLst>
              <a:ext uri="{FF2B5EF4-FFF2-40B4-BE49-F238E27FC236}">
                <a16:creationId xmlns:a16="http://schemas.microsoft.com/office/drawing/2014/main" id="{5B2424C6-0D9E-806B-76DC-DE80B7CEB1F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67489" y="2797886"/>
            <a:ext cx="154216" cy="154204"/>
          </a:xfrm>
          <a:prstGeom prst="rect">
            <a:avLst/>
          </a:prstGeom>
        </p:spPr>
      </p:pic>
      <p:pic>
        <p:nvPicPr>
          <p:cNvPr id="125" name="object 92">
            <a:extLst>
              <a:ext uri="{FF2B5EF4-FFF2-40B4-BE49-F238E27FC236}">
                <a16:creationId xmlns:a16="http://schemas.microsoft.com/office/drawing/2014/main" id="{7F58F172-396B-C5F2-EE3F-84658D3D922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67489" y="3015806"/>
            <a:ext cx="154216" cy="154216"/>
          </a:xfrm>
          <a:prstGeom prst="rect">
            <a:avLst/>
          </a:prstGeom>
        </p:spPr>
      </p:pic>
      <p:pic>
        <p:nvPicPr>
          <p:cNvPr id="126" name="object 93">
            <a:extLst>
              <a:ext uri="{FF2B5EF4-FFF2-40B4-BE49-F238E27FC236}">
                <a16:creationId xmlns:a16="http://schemas.microsoft.com/office/drawing/2014/main" id="{2F241B52-5BA4-5CBA-A238-AA91510F2BC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67489" y="3232226"/>
            <a:ext cx="154216" cy="154204"/>
          </a:xfrm>
          <a:prstGeom prst="rect">
            <a:avLst/>
          </a:prstGeom>
        </p:spPr>
      </p:pic>
      <p:pic>
        <p:nvPicPr>
          <p:cNvPr id="127" name="object 94">
            <a:extLst>
              <a:ext uri="{FF2B5EF4-FFF2-40B4-BE49-F238E27FC236}">
                <a16:creationId xmlns:a16="http://schemas.microsoft.com/office/drawing/2014/main" id="{19807F69-91EA-12C4-8DA6-74202DE19C5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18749" y="4751642"/>
            <a:ext cx="154216" cy="154216"/>
          </a:xfrm>
          <a:prstGeom prst="rect">
            <a:avLst/>
          </a:prstGeom>
        </p:spPr>
      </p:pic>
      <p:pic>
        <p:nvPicPr>
          <p:cNvPr id="128" name="object 95">
            <a:extLst>
              <a:ext uri="{FF2B5EF4-FFF2-40B4-BE49-F238E27FC236}">
                <a16:creationId xmlns:a16="http://schemas.microsoft.com/office/drawing/2014/main" id="{3263E3D6-0CF1-6896-073B-1D9C7E014BC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8749" y="4969587"/>
            <a:ext cx="154216" cy="154204"/>
          </a:xfrm>
          <a:prstGeom prst="rect">
            <a:avLst/>
          </a:prstGeom>
        </p:spPr>
      </p:pic>
      <p:pic>
        <p:nvPicPr>
          <p:cNvPr id="129" name="object 96">
            <a:extLst>
              <a:ext uri="{FF2B5EF4-FFF2-40B4-BE49-F238E27FC236}">
                <a16:creationId xmlns:a16="http://schemas.microsoft.com/office/drawing/2014/main" id="{BC44623B-5BD4-A8D1-0146-FAA4173B60D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8205" y="4535247"/>
            <a:ext cx="154216" cy="154204"/>
          </a:xfrm>
          <a:prstGeom prst="rect">
            <a:avLst/>
          </a:prstGeom>
        </p:spPr>
      </p:pic>
      <p:pic>
        <p:nvPicPr>
          <p:cNvPr id="130" name="object 97">
            <a:extLst>
              <a:ext uri="{FF2B5EF4-FFF2-40B4-BE49-F238E27FC236}">
                <a16:creationId xmlns:a16="http://schemas.microsoft.com/office/drawing/2014/main" id="{33001BBE-8E91-A8DF-85BA-0FE0CD9468B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7349" y="4751642"/>
            <a:ext cx="154216" cy="154216"/>
          </a:xfrm>
          <a:prstGeom prst="rect">
            <a:avLst/>
          </a:prstGeom>
        </p:spPr>
      </p:pic>
      <p:pic>
        <p:nvPicPr>
          <p:cNvPr id="131" name="object 98">
            <a:extLst>
              <a:ext uri="{FF2B5EF4-FFF2-40B4-BE49-F238E27FC236}">
                <a16:creationId xmlns:a16="http://schemas.microsoft.com/office/drawing/2014/main" id="{3AF7BED3-0090-AFD2-6656-639CA4B8C0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7349" y="4969587"/>
            <a:ext cx="154216" cy="154204"/>
          </a:xfrm>
          <a:prstGeom prst="rect">
            <a:avLst/>
          </a:prstGeom>
        </p:spPr>
      </p:pic>
      <p:pic>
        <p:nvPicPr>
          <p:cNvPr id="132" name="object 99">
            <a:extLst>
              <a:ext uri="{FF2B5EF4-FFF2-40B4-BE49-F238E27FC236}">
                <a16:creationId xmlns:a16="http://schemas.microsoft.com/office/drawing/2014/main" id="{0CA830AC-9073-B216-9CFA-1748D304928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66805" y="4535247"/>
            <a:ext cx="154216" cy="154204"/>
          </a:xfrm>
          <a:prstGeom prst="rect">
            <a:avLst/>
          </a:prstGeom>
        </p:spPr>
      </p:pic>
      <p:pic>
        <p:nvPicPr>
          <p:cNvPr id="133" name="object 100">
            <a:extLst>
              <a:ext uri="{FF2B5EF4-FFF2-40B4-BE49-F238E27FC236}">
                <a16:creationId xmlns:a16="http://schemas.microsoft.com/office/drawing/2014/main" id="{FB2E30F3-5DE7-2258-56A1-E49D4359F039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74424" y="4969587"/>
            <a:ext cx="154204" cy="154204"/>
          </a:xfrm>
          <a:prstGeom prst="rect">
            <a:avLst/>
          </a:prstGeom>
        </p:spPr>
      </p:pic>
      <p:pic>
        <p:nvPicPr>
          <p:cNvPr id="134" name="object 101">
            <a:extLst>
              <a:ext uri="{FF2B5EF4-FFF2-40B4-BE49-F238E27FC236}">
                <a16:creationId xmlns:a16="http://schemas.microsoft.com/office/drawing/2014/main" id="{A26055AF-1BA1-9EBC-17EC-7C868157CED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68173" y="4966539"/>
            <a:ext cx="154216" cy="154216"/>
          </a:xfrm>
          <a:prstGeom prst="rect">
            <a:avLst/>
          </a:prstGeom>
        </p:spPr>
      </p:pic>
      <p:sp>
        <p:nvSpPr>
          <p:cNvPr id="135" name="object 104">
            <a:extLst>
              <a:ext uri="{FF2B5EF4-FFF2-40B4-BE49-F238E27FC236}">
                <a16:creationId xmlns:a16="http://schemas.microsoft.com/office/drawing/2014/main" id="{FCCF32FB-0070-ED3D-F607-242489649BDC}"/>
              </a:ext>
            </a:extLst>
          </p:cNvPr>
          <p:cNvSpPr txBox="1"/>
          <p:nvPr/>
        </p:nvSpPr>
        <p:spPr>
          <a:xfrm>
            <a:off x="7752805" y="5331336"/>
            <a:ext cx="99060" cy="865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5" dirty="0">
                <a:solidFill>
                  <a:srgbClr val="FFFFFF"/>
                </a:solidFill>
                <a:latin typeface="Arial"/>
                <a:cs typeface="Arial"/>
              </a:rPr>
              <a:t>66</a:t>
            </a:r>
            <a:endParaRPr sz="500">
              <a:latin typeface="Arial"/>
              <a:cs typeface="Arial"/>
            </a:endParaRPr>
          </a:p>
        </p:txBody>
      </p:sp>
      <p:sp>
        <p:nvSpPr>
          <p:cNvPr id="187" name="object 12">
            <a:extLst>
              <a:ext uri="{FF2B5EF4-FFF2-40B4-BE49-F238E27FC236}">
                <a16:creationId xmlns:a16="http://schemas.microsoft.com/office/drawing/2014/main" id="{B2747CFE-1113-9DCB-F3F8-90546420DCAF}"/>
              </a:ext>
            </a:extLst>
          </p:cNvPr>
          <p:cNvSpPr txBox="1"/>
          <p:nvPr/>
        </p:nvSpPr>
        <p:spPr>
          <a:xfrm>
            <a:off x="6254222" y="2153895"/>
            <a:ext cx="13773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Custom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64-bit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000" b="1" spc="-5" dirty="0">
                <a:latin typeface="Arial"/>
                <a:cs typeface="Arial"/>
              </a:rPr>
              <a:t>Large logic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8" name="object 83">
            <a:extLst>
              <a:ext uri="{FF2B5EF4-FFF2-40B4-BE49-F238E27FC236}">
                <a16:creationId xmlns:a16="http://schemas.microsoft.com/office/drawing/2014/main" id="{26E78082-1EEF-43D0-1888-F4D9ED98C0DB}"/>
              </a:ext>
            </a:extLst>
          </p:cNvPr>
          <p:cNvSpPr txBox="1"/>
          <p:nvPr/>
        </p:nvSpPr>
        <p:spPr>
          <a:xfrm>
            <a:off x="7649760" y="4856099"/>
            <a:ext cx="623570" cy="33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Larger</a:t>
            </a:r>
            <a:endParaRPr sz="1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memories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9" name="object 44">
            <a:extLst>
              <a:ext uri="{FF2B5EF4-FFF2-40B4-BE49-F238E27FC236}">
                <a16:creationId xmlns:a16="http://schemas.microsoft.com/office/drawing/2014/main" id="{93441954-D497-F80B-5246-2A4AA69CA060}"/>
              </a:ext>
            </a:extLst>
          </p:cNvPr>
          <p:cNvSpPr txBox="1"/>
          <p:nvPr/>
        </p:nvSpPr>
        <p:spPr>
          <a:xfrm>
            <a:off x="5992073" y="4183801"/>
            <a:ext cx="63182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Custom  </a:t>
            </a:r>
            <a:r>
              <a:rPr sz="1000" b="1" dirty="0">
                <a:latin typeface="Arial"/>
                <a:cs typeface="Arial"/>
              </a:rPr>
              <a:t>Math  </a:t>
            </a:r>
            <a:r>
              <a:rPr sz="1000" b="1" spc="-5" dirty="0">
                <a:latin typeface="Arial"/>
                <a:cs typeface="Arial"/>
              </a:rPr>
              <a:t>Functions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90" name="object 76">
            <a:extLst>
              <a:ext uri="{FF2B5EF4-FFF2-40B4-BE49-F238E27FC236}">
                <a16:creationId xmlns:a16="http://schemas.microsoft.com/office/drawing/2014/main" id="{D75EF0E1-979D-37ED-CC74-9027D59A91A7}"/>
              </a:ext>
            </a:extLst>
          </p:cNvPr>
          <p:cNvSpPr txBox="1"/>
          <p:nvPr/>
        </p:nvSpPr>
        <p:spPr>
          <a:xfrm>
            <a:off x="5439741" y="2701265"/>
            <a:ext cx="6235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081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Small  memo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-5" dirty="0">
                <a:latin typeface="Arial"/>
                <a:cs typeface="Arial"/>
              </a:rPr>
              <a:t>ies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92" name="object 76">
            <a:extLst>
              <a:ext uri="{FF2B5EF4-FFF2-40B4-BE49-F238E27FC236}">
                <a16:creationId xmlns:a16="http://schemas.microsoft.com/office/drawing/2014/main" id="{7A322998-E331-E309-0F92-AC875270491B}"/>
              </a:ext>
            </a:extLst>
          </p:cNvPr>
          <p:cNvSpPr txBox="1"/>
          <p:nvPr/>
        </p:nvSpPr>
        <p:spPr>
          <a:xfrm>
            <a:off x="4270962" y="3841092"/>
            <a:ext cx="75755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0810">
              <a:lnSpc>
                <a:spcPct val="100000"/>
              </a:lnSpc>
              <a:spcBef>
                <a:spcPts val="95"/>
              </a:spcBef>
            </a:pPr>
            <a:r>
              <a:rPr lang="en-US" sz="1000" b="1" spc="-5" dirty="0">
                <a:latin typeface="Arial"/>
                <a:cs typeface="Arial"/>
              </a:rPr>
              <a:t>Custom small logic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93" name="object 51">
            <a:extLst>
              <a:ext uri="{FF2B5EF4-FFF2-40B4-BE49-F238E27FC236}">
                <a16:creationId xmlns:a16="http://schemas.microsoft.com/office/drawing/2014/main" id="{7A6FE987-A0A4-5835-28FE-8AC59251E5CC}"/>
              </a:ext>
            </a:extLst>
          </p:cNvPr>
          <p:cNvSpPr txBox="1"/>
          <p:nvPr/>
        </p:nvSpPr>
        <p:spPr>
          <a:xfrm>
            <a:off x="9037081" y="2785617"/>
            <a:ext cx="2528570" cy="5969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Then, </a:t>
            </a:r>
            <a:r>
              <a:rPr sz="1850" spc="-5" dirty="0">
                <a:solidFill>
                  <a:srgbClr val="003B70"/>
                </a:solidFill>
                <a:latin typeface="Arial"/>
                <a:cs typeface="Arial"/>
              </a:rPr>
              <a:t>It’s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All</a:t>
            </a:r>
            <a:r>
              <a:rPr sz="1850" spc="-16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Connected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50" spc="-20" dirty="0">
                <a:solidFill>
                  <a:srgbClr val="003B70"/>
                </a:solidFill>
                <a:latin typeface="Arial"/>
                <a:cs typeface="Arial"/>
              </a:rPr>
              <a:t>Together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4" name="object 102">
            <a:extLst>
              <a:ext uri="{FF2B5EF4-FFF2-40B4-BE49-F238E27FC236}">
                <a16:creationId xmlns:a16="http://schemas.microsoft.com/office/drawing/2014/main" id="{6A199E09-67D6-14A2-E1E0-9B23BC50DDA6}"/>
              </a:ext>
            </a:extLst>
          </p:cNvPr>
          <p:cNvSpPr txBox="1"/>
          <p:nvPr/>
        </p:nvSpPr>
        <p:spPr>
          <a:xfrm>
            <a:off x="9135836" y="3985690"/>
            <a:ext cx="238061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Blocks are connected </a:t>
            </a:r>
            <a:r>
              <a:rPr sz="1600" spc="-10" dirty="0">
                <a:solidFill>
                  <a:srgbClr val="003B70"/>
                </a:solidFill>
                <a:latin typeface="Arial"/>
                <a:cs typeface="Arial"/>
              </a:rPr>
              <a:t>with  </a:t>
            </a:r>
            <a:r>
              <a:rPr sz="1600" b="1" spc="-5" dirty="0">
                <a:solidFill>
                  <a:srgbClr val="0070C5"/>
                </a:solidFill>
                <a:latin typeface="Arial"/>
                <a:cs typeface="Arial"/>
              </a:rPr>
              <a:t>custom routing 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determined by </a:t>
            </a:r>
            <a:r>
              <a:rPr sz="1600" spc="-10" dirty="0">
                <a:solidFill>
                  <a:srgbClr val="003B70"/>
                </a:solidFill>
                <a:latin typeface="Arial"/>
                <a:cs typeface="Arial"/>
              </a:rPr>
              <a:t>your</a:t>
            </a:r>
            <a:r>
              <a:rPr sz="1600" spc="-1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451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Memory</a:t>
            </a:r>
            <a:r>
              <a:rPr lang="en-US" sz="3600" spc="-8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Optimization Attributes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" name="object 27">
            <a:extLst>
              <a:ext uri="{FF2B5EF4-FFF2-40B4-BE49-F238E27FC236}">
                <a16:creationId xmlns:a16="http://schemas.microsoft.com/office/drawing/2014/main" id="{E23CA0D0-7E4E-F80C-41D2-30484712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21298"/>
              </p:ext>
            </p:extLst>
          </p:nvPr>
        </p:nvGraphicFramePr>
        <p:xfrm>
          <a:off x="2966768" y="2010509"/>
          <a:ext cx="5159375" cy="2133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Attribute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Usage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numbanks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[[intelfpga::numbanks(N)]]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bankwidth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[[intelfpga::bankwidth(N)]]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singlepump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[[intelfpga::singlepump]]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doublepump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[[intelfpga::doublepump]]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max_replicates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[[intelfpga::max_replicates(N)]]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simple_dual_port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[[intelfpga::simple_dual_port]]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28">
            <a:extLst>
              <a:ext uri="{FF2B5EF4-FFF2-40B4-BE49-F238E27FC236}">
                <a16:creationId xmlns:a16="http://schemas.microsoft.com/office/drawing/2014/main" id="{C5AC3541-105A-4171-50CC-C562E702CE6F}"/>
              </a:ext>
            </a:extLst>
          </p:cNvPr>
          <p:cNvSpPr txBox="1"/>
          <p:nvPr/>
        </p:nvSpPr>
        <p:spPr>
          <a:xfrm>
            <a:off x="2966768" y="4508867"/>
            <a:ext cx="5274554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solidFill>
                  <a:srgbClr val="003B70"/>
                </a:solidFill>
                <a:latin typeface="Arial"/>
                <a:cs typeface="Arial"/>
              </a:rPr>
              <a:t>Note: This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is not </a:t>
            </a:r>
            <a:r>
              <a:rPr sz="1400" spc="15" dirty="0">
                <a:solidFill>
                  <a:srgbClr val="003B70"/>
                </a:solidFill>
                <a:latin typeface="Arial"/>
                <a:cs typeface="Arial"/>
              </a:rPr>
              <a:t>a comprehensive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list. </a:t>
            </a:r>
            <a:r>
              <a:rPr sz="1400" spc="15" dirty="0">
                <a:solidFill>
                  <a:srgbClr val="003B70"/>
                </a:solidFill>
                <a:latin typeface="Arial"/>
                <a:cs typeface="Arial"/>
              </a:rPr>
              <a:t>Consult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the Optimization </a:t>
            </a:r>
            <a:r>
              <a:rPr sz="1400" spc="15" dirty="0">
                <a:solidFill>
                  <a:srgbClr val="003B70"/>
                </a:solidFill>
                <a:latin typeface="Arial"/>
                <a:cs typeface="Arial"/>
              </a:rPr>
              <a:t>Guide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for</a:t>
            </a:r>
            <a:r>
              <a:rPr sz="1400" spc="-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003B70"/>
                </a:solidFill>
                <a:latin typeface="Arial"/>
                <a:cs typeface="Arial"/>
              </a:rPr>
              <a:t>more.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172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Pipes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object 3">
            <a:extLst>
              <a:ext uri="{FF2B5EF4-FFF2-40B4-BE49-F238E27FC236}">
                <a16:creationId xmlns:a16="http://schemas.microsoft.com/office/drawing/2014/main" id="{0694D6A9-99D7-8E93-6881-6224795FA0CD}"/>
              </a:ext>
            </a:extLst>
          </p:cNvPr>
          <p:cNvSpPr txBox="1"/>
          <p:nvPr/>
        </p:nvSpPr>
        <p:spPr>
          <a:xfrm>
            <a:off x="1160585" y="996061"/>
            <a:ext cx="7347598" cy="8771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Pipes – Element the Need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for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Some</a:t>
            </a:r>
            <a:r>
              <a:rPr sz="1850" spc="-16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Memory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 dirty="0">
              <a:latin typeface="Arial"/>
              <a:cs typeface="Arial"/>
            </a:endParaRPr>
          </a:p>
          <a:p>
            <a:pPr marL="1998345" marR="5080" indent="-192087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Create custom direct point-to-point communication between  CCPs with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Pipes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90BCEE6-ACD5-101E-DD6D-34374D53F7F7}"/>
              </a:ext>
            </a:extLst>
          </p:cNvPr>
          <p:cNvSpPr/>
          <p:nvPr/>
        </p:nvSpPr>
        <p:spPr>
          <a:xfrm>
            <a:off x="4219603" y="3067293"/>
            <a:ext cx="847725" cy="243840"/>
          </a:xfrm>
          <a:custGeom>
            <a:avLst/>
            <a:gdLst/>
            <a:ahLst/>
            <a:cxnLst/>
            <a:rect l="l" t="t" r="r" b="b"/>
            <a:pathLst>
              <a:path w="847725" h="243839">
                <a:moveTo>
                  <a:pt x="847344" y="0"/>
                </a:moveTo>
                <a:lnTo>
                  <a:pt x="0" y="0"/>
                </a:lnTo>
                <a:lnTo>
                  <a:pt x="0" y="243839"/>
                </a:lnTo>
                <a:lnTo>
                  <a:pt x="847344" y="243839"/>
                </a:lnTo>
                <a:lnTo>
                  <a:pt x="847344" y="0"/>
                </a:lnTo>
                <a:close/>
              </a:path>
            </a:pathLst>
          </a:custGeom>
          <a:solidFill>
            <a:srgbClr val="FFA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E15A29C-9641-690F-0DAA-7F404C236FB1}"/>
              </a:ext>
            </a:extLst>
          </p:cNvPr>
          <p:cNvSpPr txBox="1"/>
          <p:nvPr/>
        </p:nvSpPr>
        <p:spPr>
          <a:xfrm>
            <a:off x="4407437" y="3081136"/>
            <a:ext cx="471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CCP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48F83BA-4A8D-82FA-9905-C3DFAA0F6C0A}"/>
              </a:ext>
            </a:extLst>
          </p:cNvPr>
          <p:cNvSpPr/>
          <p:nvPr/>
        </p:nvSpPr>
        <p:spPr>
          <a:xfrm>
            <a:off x="5379368" y="3067293"/>
            <a:ext cx="847725" cy="243840"/>
          </a:xfrm>
          <a:custGeom>
            <a:avLst/>
            <a:gdLst/>
            <a:ahLst/>
            <a:cxnLst/>
            <a:rect l="l" t="t" r="r" b="b"/>
            <a:pathLst>
              <a:path w="847725" h="243839">
                <a:moveTo>
                  <a:pt x="847344" y="0"/>
                </a:moveTo>
                <a:lnTo>
                  <a:pt x="0" y="0"/>
                </a:lnTo>
                <a:lnTo>
                  <a:pt x="0" y="243839"/>
                </a:lnTo>
                <a:lnTo>
                  <a:pt x="847344" y="243839"/>
                </a:lnTo>
                <a:lnTo>
                  <a:pt x="847344" y="0"/>
                </a:lnTo>
                <a:close/>
              </a:path>
            </a:pathLst>
          </a:custGeom>
          <a:solidFill>
            <a:srgbClr val="FFA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CA8AF2C-BB81-3F03-0292-ACB77D18AAB6}"/>
              </a:ext>
            </a:extLst>
          </p:cNvPr>
          <p:cNvSpPr txBox="1"/>
          <p:nvPr/>
        </p:nvSpPr>
        <p:spPr>
          <a:xfrm>
            <a:off x="5567836" y="3081136"/>
            <a:ext cx="471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CCP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F514C1B-ACC4-3815-E0BF-7DF27B375AB4}"/>
              </a:ext>
            </a:extLst>
          </p:cNvPr>
          <p:cNvSpPr/>
          <p:nvPr/>
        </p:nvSpPr>
        <p:spPr>
          <a:xfrm>
            <a:off x="6540656" y="3067293"/>
            <a:ext cx="845819" cy="243840"/>
          </a:xfrm>
          <a:custGeom>
            <a:avLst/>
            <a:gdLst/>
            <a:ahLst/>
            <a:cxnLst/>
            <a:rect l="l" t="t" r="r" b="b"/>
            <a:pathLst>
              <a:path w="845820" h="243839">
                <a:moveTo>
                  <a:pt x="845819" y="0"/>
                </a:moveTo>
                <a:lnTo>
                  <a:pt x="0" y="0"/>
                </a:lnTo>
                <a:lnTo>
                  <a:pt x="0" y="243839"/>
                </a:lnTo>
                <a:lnTo>
                  <a:pt x="845819" y="243839"/>
                </a:lnTo>
                <a:lnTo>
                  <a:pt x="845819" y="0"/>
                </a:lnTo>
                <a:close/>
              </a:path>
            </a:pathLst>
          </a:custGeom>
          <a:solidFill>
            <a:srgbClr val="FFA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1FE7DA84-9AEE-98F7-349D-F014AE612DA9}"/>
              </a:ext>
            </a:extLst>
          </p:cNvPr>
          <p:cNvSpPr txBox="1"/>
          <p:nvPr/>
        </p:nvSpPr>
        <p:spPr>
          <a:xfrm>
            <a:off x="6727853" y="3081136"/>
            <a:ext cx="472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CCP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030E0733-21B0-682E-D819-387907D2A0C6}"/>
              </a:ext>
            </a:extLst>
          </p:cNvPr>
          <p:cNvSpPr/>
          <p:nvPr/>
        </p:nvSpPr>
        <p:spPr>
          <a:xfrm>
            <a:off x="4118385" y="2537703"/>
            <a:ext cx="3251200" cy="811530"/>
          </a:xfrm>
          <a:custGeom>
            <a:avLst/>
            <a:gdLst/>
            <a:ahLst/>
            <a:cxnLst/>
            <a:rect l="l" t="t" r="r" b="b"/>
            <a:pathLst>
              <a:path w="3251200" h="811529">
                <a:moveTo>
                  <a:pt x="387096" y="279908"/>
                </a:moveTo>
                <a:lnTo>
                  <a:pt x="316611" y="318770"/>
                </a:lnTo>
                <a:lnTo>
                  <a:pt x="140970" y="0"/>
                </a:lnTo>
                <a:lnTo>
                  <a:pt x="0" y="77597"/>
                </a:lnTo>
                <a:lnTo>
                  <a:pt x="175768" y="396367"/>
                </a:lnTo>
                <a:lnTo>
                  <a:pt x="105283" y="435229"/>
                </a:lnTo>
                <a:lnTo>
                  <a:pt x="323850" y="498475"/>
                </a:lnTo>
                <a:lnTo>
                  <a:pt x="387096" y="279908"/>
                </a:lnTo>
                <a:close/>
              </a:path>
              <a:path w="3251200" h="811529">
                <a:moveTo>
                  <a:pt x="1382903" y="650748"/>
                </a:moveTo>
                <a:lnTo>
                  <a:pt x="1222121" y="489966"/>
                </a:lnTo>
                <a:lnTo>
                  <a:pt x="1222121" y="570357"/>
                </a:lnTo>
                <a:lnTo>
                  <a:pt x="857123" y="570357"/>
                </a:lnTo>
                <a:lnTo>
                  <a:pt x="857123" y="731139"/>
                </a:lnTo>
                <a:lnTo>
                  <a:pt x="1222121" y="731139"/>
                </a:lnTo>
                <a:lnTo>
                  <a:pt x="1222121" y="811530"/>
                </a:lnTo>
                <a:lnTo>
                  <a:pt x="1382903" y="650748"/>
                </a:lnTo>
                <a:close/>
              </a:path>
              <a:path w="3251200" h="811529">
                <a:moveTo>
                  <a:pt x="2527427" y="650748"/>
                </a:moveTo>
                <a:lnTo>
                  <a:pt x="2366645" y="489966"/>
                </a:lnTo>
                <a:lnTo>
                  <a:pt x="2366645" y="570357"/>
                </a:lnTo>
                <a:lnTo>
                  <a:pt x="2001647" y="570357"/>
                </a:lnTo>
                <a:lnTo>
                  <a:pt x="2001647" y="731139"/>
                </a:lnTo>
                <a:lnTo>
                  <a:pt x="2366645" y="731139"/>
                </a:lnTo>
                <a:lnTo>
                  <a:pt x="2366645" y="811530"/>
                </a:lnTo>
                <a:lnTo>
                  <a:pt x="2527427" y="650748"/>
                </a:lnTo>
                <a:close/>
              </a:path>
              <a:path w="3251200" h="811529">
                <a:moveTo>
                  <a:pt x="3251200" y="288163"/>
                </a:moveTo>
                <a:lnTo>
                  <a:pt x="3224022" y="62230"/>
                </a:lnTo>
                <a:lnTo>
                  <a:pt x="2998089" y="89408"/>
                </a:lnTo>
                <a:lnTo>
                  <a:pt x="3061335" y="139065"/>
                </a:lnTo>
                <a:lnTo>
                  <a:pt x="2836545" y="425323"/>
                </a:lnTo>
                <a:lnTo>
                  <a:pt x="2963037" y="524764"/>
                </a:lnTo>
                <a:lnTo>
                  <a:pt x="3187954" y="238506"/>
                </a:lnTo>
                <a:lnTo>
                  <a:pt x="3251200" y="28816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A065296A-7FD7-F0C7-246B-C8A755B126C6}"/>
              </a:ext>
            </a:extLst>
          </p:cNvPr>
          <p:cNvSpPr txBox="1"/>
          <p:nvPr/>
        </p:nvSpPr>
        <p:spPr>
          <a:xfrm>
            <a:off x="5020719" y="3079612"/>
            <a:ext cx="29654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Pipe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CE6C6345-033C-0F09-3469-FC6CD427065D}"/>
              </a:ext>
            </a:extLst>
          </p:cNvPr>
          <p:cNvSpPr txBox="1"/>
          <p:nvPr/>
        </p:nvSpPr>
        <p:spPr>
          <a:xfrm>
            <a:off x="6217059" y="3079612"/>
            <a:ext cx="29654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Pipe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6" name="object 13">
            <a:extLst>
              <a:ext uri="{FF2B5EF4-FFF2-40B4-BE49-F238E27FC236}">
                <a16:creationId xmlns:a16="http://schemas.microsoft.com/office/drawing/2014/main" id="{BB5D16DF-CB1A-4CFB-2C87-53B4931CCD3D}"/>
              </a:ext>
            </a:extLst>
          </p:cNvPr>
          <p:cNvGrpSpPr/>
          <p:nvPr/>
        </p:nvGrpSpPr>
        <p:grpSpPr>
          <a:xfrm>
            <a:off x="4050429" y="2015733"/>
            <a:ext cx="3448685" cy="931544"/>
            <a:chOff x="1717537" y="2503931"/>
            <a:chExt cx="3448685" cy="931544"/>
          </a:xfrm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690A62CF-779E-E504-3016-B34BBD1A6919}"/>
                </a:ext>
              </a:extLst>
            </p:cNvPr>
            <p:cNvSpPr/>
            <p:nvPr/>
          </p:nvSpPr>
          <p:spPr>
            <a:xfrm>
              <a:off x="1841627" y="3093084"/>
              <a:ext cx="3099435" cy="342265"/>
            </a:xfrm>
            <a:custGeom>
              <a:avLst/>
              <a:gdLst/>
              <a:ahLst/>
              <a:cxnLst/>
              <a:rect l="l" t="t" r="r" b="b"/>
              <a:pathLst>
                <a:path w="3099435" h="342264">
                  <a:moveTo>
                    <a:pt x="114173" y="60960"/>
                  </a:moveTo>
                  <a:lnTo>
                    <a:pt x="101600" y="30581"/>
                  </a:lnTo>
                  <a:lnTo>
                    <a:pt x="101600" y="54610"/>
                  </a:lnTo>
                  <a:lnTo>
                    <a:pt x="100076" y="63500"/>
                  </a:lnTo>
                  <a:lnTo>
                    <a:pt x="97663" y="67310"/>
                  </a:lnTo>
                  <a:lnTo>
                    <a:pt x="91059" y="71132"/>
                  </a:lnTo>
                  <a:lnTo>
                    <a:pt x="88138" y="72390"/>
                  </a:lnTo>
                  <a:lnTo>
                    <a:pt x="81788" y="71132"/>
                  </a:lnTo>
                  <a:lnTo>
                    <a:pt x="78867" y="69850"/>
                  </a:lnTo>
                  <a:lnTo>
                    <a:pt x="73279" y="66040"/>
                  </a:lnTo>
                  <a:lnTo>
                    <a:pt x="70358" y="62242"/>
                  </a:lnTo>
                  <a:lnTo>
                    <a:pt x="67437" y="57150"/>
                  </a:lnTo>
                  <a:lnTo>
                    <a:pt x="56273" y="39382"/>
                  </a:lnTo>
                  <a:lnTo>
                    <a:pt x="53086" y="34290"/>
                  </a:lnTo>
                  <a:lnTo>
                    <a:pt x="80518" y="17792"/>
                  </a:lnTo>
                  <a:lnTo>
                    <a:pt x="96520" y="43192"/>
                  </a:lnTo>
                  <a:lnTo>
                    <a:pt x="100203" y="49542"/>
                  </a:lnTo>
                  <a:lnTo>
                    <a:pt x="101600" y="54610"/>
                  </a:lnTo>
                  <a:lnTo>
                    <a:pt x="101600" y="30581"/>
                  </a:lnTo>
                  <a:lnTo>
                    <a:pt x="93840" y="17792"/>
                  </a:lnTo>
                  <a:lnTo>
                    <a:pt x="83058" y="0"/>
                  </a:lnTo>
                  <a:lnTo>
                    <a:pt x="0" y="50800"/>
                  </a:lnTo>
                  <a:lnTo>
                    <a:pt x="6731" y="62242"/>
                  </a:lnTo>
                  <a:lnTo>
                    <a:pt x="43561" y="39382"/>
                  </a:lnTo>
                  <a:lnTo>
                    <a:pt x="51308" y="52082"/>
                  </a:lnTo>
                  <a:lnTo>
                    <a:pt x="54102" y="57150"/>
                  </a:lnTo>
                  <a:lnTo>
                    <a:pt x="54610" y="58432"/>
                  </a:lnTo>
                  <a:lnTo>
                    <a:pt x="55245" y="60960"/>
                  </a:lnTo>
                  <a:lnTo>
                    <a:pt x="55372" y="67310"/>
                  </a:lnTo>
                  <a:lnTo>
                    <a:pt x="54610" y="69850"/>
                  </a:lnTo>
                  <a:lnTo>
                    <a:pt x="51816" y="77482"/>
                  </a:lnTo>
                  <a:lnTo>
                    <a:pt x="49657" y="82550"/>
                  </a:lnTo>
                  <a:lnTo>
                    <a:pt x="46609" y="88900"/>
                  </a:lnTo>
                  <a:lnTo>
                    <a:pt x="35941" y="110490"/>
                  </a:lnTo>
                  <a:lnTo>
                    <a:pt x="44323" y="124460"/>
                  </a:lnTo>
                  <a:lnTo>
                    <a:pt x="62738" y="85090"/>
                  </a:lnTo>
                  <a:lnTo>
                    <a:pt x="64135" y="77482"/>
                  </a:lnTo>
                  <a:lnTo>
                    <a:pt x="64135" y="73660"/>
                  </a:lnTo>
                  <a:lnTo>
                    <a:pt x="63881" y="71132"/>
                  </a:lnTo>
                  <a:lnTo>
                    <a:pt x="69723" y="78740"/>
                  </a:lnTo>
                  <a:lnTo>
                    <a:pt x="75946" y="82550"/>
                  </a:lnTo>
                  <a:lnTo>
                    <a:pt x="88646" y="85090"/>
                  </a:lnTo>
                  <a:lnTo>
                    <a:pt x="94742" y="83832"/>
                  </a:lnTo>
                  <a:lnTo>
                    <a:pt x="105156" y="77482"/>
                  </a:lnTo>
                  <a:lnTo>
                    <a:pt x="108712" y="73660"/>
                  </a:lnTo>
                  <a:lnTo>
                    <a:pt x="109474" y="72390"/>
                  </a:lnTo>
                  <a:lnTo>
                    <a:pt x="110998" y="69850"/>
                  </a:lnTo>
                  <a:lnTo>
                    <a:pt x="113411" y="64782"/>
                  </a:lnTo>
                  <a:lnTo>
                    <a:pt x="114173" y="60960"/>
                  </a:lnTo>
                  <a:close/>
                </a:path>
                <a:path w="3099435" h="342264">
                  <a:moveTo>
                    <a:pt x="130911" y="138442"/>
                  </a:moveTo>
                  <a:lnTo>
                    <a:pt x="130657" y="132092"/>
                  </a:lnTo>
                  <a:lnTo>
                    <a:pt x="129057" y="127000"/>
                  </a:lnTo>
                  <a:lnTo>
                    <a:pt x="126111" y="120650"/>
                  </a:lnTo>
                  <a:lnTo>
                    <a:pt x="122783" y="115582"/>
                  </a:lnTo>
                  <a:lnTo>
                    <a:pt x="121958" y="114300"/>
                  </a:lnTo>
                  <a:lnTo>
                    <a:pt x="121539" y="113969"/>
                  </a:lnTo>
                  <a:lnTo>
                    <a:pt x="121539" y="135890"/>
                  </a:lnTo>
                  <a:lnTo>
                    <a:pt x="119507" y="142240"/>
                  </a:lnTo>
                  <a:lnTo>
                    <a:pt x="118237" y="144792"/>
                  </a:lnTo>
                  <a:lnTo>
                    <a:pt x="115316" y="148590"/>
                  </a:lnTo>
                  <a:lnTo>
                    <a:pt x="110490" y="152400"/>
                  </a:lnTo>
                  <a:lnTo>
                    <a:pt x="92506" y="123190"/>
                  </a:lnTo>
                  <a:lnTo>
                    <a:pt x="90170" y="119392"/>
                  </a:lnTo>
                  <a:lnTo>
                    <a:pt x="95631" y="115582"/>
                  </a:lnTo>
                  <a:lnTo>
                    <a:pt x="100838" y="115582"/>
                  </a:lnTo>
                  <a:lnTo>
                    <a:pt x="110998" y="118110"/>
                  </a:lnTo>
                  <a:lnTo>
                    <a:pt x="114935" y="120650"/>
                  </a:lnTo>
                  <a:lnTo>
                    <a:pt x="117729" y="125742"/>
                  </a:lnTo>
                  <a:lnTo>
                    <a:pt x="120904" y="130810"/>
                  </a:lnTo>
                  <a:lnTo>
                    <a:pt x="121539" y="135890"/>
                  </a:lnTo>
                  <a:lnTo>
                    <a:pt x="121539" y="113969"/>
                  </a:lnTo>
                  <a:lnTo>
                    <a:pt x="117132" y="110490"/>
                  </a:lnTo>
                  <a:lnTo>
                    <a:pt x="111620" y="106692"/>
                  </a:lnTo>
                  <a:lnTo>
                    <a:pt x="105410" y="105410"/>
                  </a:lnTo>
                  <a:lnTo>
                    <a:pt x="98704" y="104140"/>
                  </a:lnTo>
                  <a:lnTo>
                    <a:pt x="91770" y="105410"/>
                  </a:lnTo>
                  <a:lnTo>
                    <a:pt x="59055" y="133350"/>
                  </a:lnTo>
                  <a:lnTo>
                    <a:pt x="58026" y="139700"/>
                  </a:lnTo>
                  <a:lnTo>
                    <a:pt x="58420" y="146050"/>
                  </a:lnTo>
                  <a:lnTo>
                    <a:pt x="85217" y="175260"/>
                  </a:lnTo>
                  <a:lnTo>
                    <a:pt x="91821" y="175260"/>
                  </a:lnTo>
                  <a:lnTo>
                    <a:pt x="98933" y="173990"/>
                  </a:lnTo>
                  <a:lnTo>
                    <a:pt x="94526" y="163842"/>
                  </a:lnTo>
                  <a:lnTo>
                    <a:pt x="93980" y="162560"/>
                  </a:lnTo>
                  <a:lnTo>
                    <a:pt x="88646" y="163842"/>
                  </a:lnTo>
                  <a:lnTo>
                    <a:pt x="84328" y="162560"/>
                  </a:lnTo>
                  <a:lnTo>
                    <a:pt x="80772" y="161290"/>
                  </a:lnTo>
                  <a:lnTo>
                    <a:pt x="77089" y="160032"/>
                  </a:lnTo>
                  <a:lnTo>
                    <a:pt x="74295" y="157492"/>
                  </a:lnTo>
                  <a:lnTo>
                    <a:pt x="68961" y="148590"/>
                  </a:lnTo>
                  <a:lnTo>
                    <a:pt x="68199" y="143510"/>
                  </a:lnTo>
                  <a:lnTo>
                    <a:pt x="69596" y="138442"/>
                  </a:lnTo>
                  <a:lnTo>
                    <a:pt x="71120" y="132092"/>
                  </a:lnTo>
                  <a:lnTo>
                    <a:pt x="75057" y="128282"/>
                  </a:lnTo>
                  <a:lnTo>
                    <a:pt x="81407" y="123190"/>
                  </a:lnTo>
                  <a:lnTo>
                    <a:pt x="108585" y="167640"/>
                  </a:lnTo>
                  <a:lnTo>
                    <a:pt x="109855" y="167640"/>
                  </a:lnTo>
                  <a:lnTo>
                    <a:pt x="111379" y="166382"/>
                  </a:lnTo>
                  <a:lnTo>
                    <a:pt x="118084" y="162560"/>
                  </a:lnTo>
                  <a:lnTo>
                    <a:pt x="123393" y="156210"/>
                  </a:lnTo>
                  <a:lnTo>
                    <a:pt x="126314" y="152400"/>
                  </a:lnTo>
                  <a:lnTo>
                    <a:pt x="127279" y="151142"/>
                  </a:lnTo>
                  <a:lnTo>
                    <a:pt x="129794" y="144792"/>
                  </a:lnTo>
                  <a:lnTo>
                    <a:pt x="130911" y="138442"/>
                  </a:lnTo>
                  <a:close/>
                </a:path>
                <a:path w="3099435" h="342264">
                  <a:moveTo>
                    <a:pt x="171704" y="201942"/>
                  </a:moveTo>
                  <a:lnTo>
                    <a:pt x="160337" y="177800"/>
                  </a:lnTo>
                  <a:lnTo>
                    <a:pt x="158623" y="175260"/>
                  </a:lnTo>
                  <a:lnTo>
                    <a:pt x="154813" y="172732"/>
                  </a:lnTo>
                  <a:lnTo>
                    <a:pt x="151003" y="168910"/>
                  </a:lnTo>
                  <a:lnTo>
                    <a:pt x="147193" y="167640"/>
                  </a:lnTo>
                  <a:lnTo>
                    <a:pt x="139446" y="166382"/>
                  </a:lnTo>
                  <a:lnTo>
                    <a:pt x="135128" y="167640"/>
                  </a:lnTo>
                  <a:lnTo>
                    <a:pt x="130302" y="168910"/>
                  </a:lnTo>
                  <a:lnTo>
                    <a:pt x="134874" y="180340"/>
                  </a:lnTo>
                  <a:lnTo>
                    <a:pt x="139827" y="177800"/>
                  </a:lnTo>
                  <a:lnTo>
                    <a:pt x="143891" y="177800"/>
                  </a:lnTo>
                  <a:lnTo>
                    <a:pt x="149987" y="180340"/>
                  </a:lnTo>
                  <a:lnTo>
                    <a:pt x="155829" y="187960"/>
                  </a:lnTo>
                  <a:lnTo>
                    <a:pt x="159004" y="194310"/>
                  </a:lnTo>
                  <a:lnTo>
                    <a:pt x="160147" y="198132"/>
                  </a:lnTo>
                  <a:lnTo>
                    <a:pt x="159385" y="201942"/>
                  </a:lnTo>
                  <a:lnTo>
                    <a:pt x="158877" y="205740"/>
                  </a:lnTo>
                  <a:lnTo>
                    <a:pt x="156591" y="208292"/>
                  </a:lnTo>
                  <a:lnTo>
                    <a:pt x="152400" y="210832"/>
                  </a:lnTo>
                  <a:lnTo>
                    <a:pt x="152019" y="210832"/>
                  </a:lnTo>
                  <a:lnTo>
                    <a:pt x="149733" y="212090"/>
                  </a:lnTo>
                  <a:lnTo>
                    <a:pt x="146050" y="209550"/>
                  </a:lnTo>
                  <a:lnTo>
                    <a:pt x="141732" y="204025"/>
                  </a:lnTo>
                  <a:lnTo>
                    <a:pt x="141732" y="217182"/>
                  </a:lnTo>
                  <a:lnTo>
                    <a:pt x="133477" y="222250"/>
                  </a:lnTo>
                  <a:lnTo>
                    <a:pt x="129794" y="223532"/>
                  </a:lnTo>
                  <a:lnTo>
                    <a:pt x="119253" y="223532"/>
                  </a:lnTo>
                  <a:lnTo>
                    <a:pt x="103378" y="204482"/>
                  </a:lnTo>
                  <a:lnTo>
                    <a:pt x="104013" y="201942"/>
                  </a:lnTo>
                  <a:lnTo>
                    <a:pt x="104521" y="198132"/>
                  </a:lnTo>
                  <a:lnTo>
                    <a:pt x="106172" y="195592"/>
                  </a:lnTo>
                  <a:lnTo>
                    <a:pt x="108966" y="194310"/>
                  </a:lnTo>
                  <a:lnTo>
                    <a:pt x="110744" y="193040"/>
                  </a:lnTo>
                  <a:lnTo>
                    <a:pt x="118618" y="193040"/>
                  </a:lnTo>
                  <a:lnTo>
                    <a:pt x="122174" y="195592"/>
                  </a:lnTo>
                  <a:lnTo>
                    <a:pt x="124587" y="198132"/>
                  </a:lnTo>
                  <a:lnTo>
                    <a:pt x="127762" y="201942"/>
                  </a:lnTo>
                  <a:lnTo>
                    <a:pt x="133350" y="209550"/>
                  </a:lnTo>
                  <a:lnTo>
                    <a:pt x="137922" y="214642"/>
                  </a:lnTo>
                  <a:lnTo>
                    <a:pt x="141732" y="217182"/>
                  </a:lnTo>
                  <a:lnTo>
                    <a:pt x="141732" y="204025"/>
                  </a:lnTo>
                  <a:lnTo>
                    <a:pt x="141097" y="203200"/>
                  </a:lnTo>
                  <a:lnTo>
                    <a:pt x="135255" y="195592"/>
                  </a:lnTo>
                  <a:lnTo>
                    <a:pt x="133210" y="193040"/>
                  </a:lnTo>
                  <a:lnTo>
                    <a:pt x="132207" y="191782"/>
                  </a:lnTo>
                  <a:lnTo>
                    <a:pt x="129921" y="189242"/>
                  </a:lnTo>
                  <a:lnTo>
                    <a:pt x="128143" y="187960"/>
                  </a:lnTo>
                  <a:lnTo>
                    <a:pt x="125730" y="185432"/>
                  </a:lnTo>
                  <a:lnTo>
                    <a:pt x="123190" y="184150"/>
                  </a:lnTo>
                  <a:lnTo>
                    <a:pt x="117602" y="181610"/>
                  </a:lnTo>
                  <a:lnTo>
                    <a:pt x="114554" y="180340"/>
                  </a:lnTo>
                  <a:lnTo>
                    <a:pt x="108077" y="180340"/>
                  </a:lnTo>
                  <a:lnTo>
                    <a:pt x="105029" y="181610"/>
                  </a:lnTo>
                  <a:lnTo>
                    <a:pt x="102108" y="184150"/>
                  </a:lnTo>
                  <a:lnTo>
                    <a:pt x="97028" y="186690"/>
                  </a:lnTo>
                  <a:lnTo>
                    <a:pt x="93980" y="190500"/>
                  </a:lnTo>
                  <a:lnTo>
                    <a:pt x="92837" y="196850"/>
                  </a:lnTo>
                  <a:lnTo>
                    <a:pt x="91821" y="201942"/>
                  </a:lnTo>
                  <a:lnTo>
                    <a:pt x="119507" y="231140"/>
                  </a:lnTo>
                  <a:lnTo>
                    <a:pt x="116840" y="233692"/>
                  </a:lnTo>
                  <a:lnTo>
                    <a:pt x="114681" y="236232"/>
                  </a:lnTo>
                  <a:lnTo>
                    <a:pt x="113284" y="237490"/>
                  </a:lnTo>
                  <a:lnTo>
                    <a:pt x="119761" y="248932"/>
                  </a:lnTo>
                  <a:lnTo>
                    <a:pt x="121285" y="246392"/>
                  </a:lnTo>
                  <a:lnTo>
                    <a:pt x="123063" y="243840"/>
                  </a:lnTo>
                  <a:lnTo>
                    <a:pt x="127635" y="240042"/>
                  </a:lnTo>
                  <a:lnTo>
                    <a:pt x="133477" y="236232"/>
                  </a:lnTo>
                  <a:lnTo>
                    <a:pt x="143002" y="229882"/>
                  </a:lnTo>
                  <a:lnTo>
                    <a:pt x="154317" y="223532"/>
                  </a:lnTo>
                  <a:lnTo>
                    <a:pt x="161163" y="219710"/>
                  </a:lnTo>
                  <a:lnTo>
                    <a:pt x="164084" y="217182"/>
                  </a:lnTo>
                  <a:lnTo>
                    <a:pt x="168148" y="213360"/>
                  </a:lnTo>
                  <a:lnTo>
                    <a:pt x="168973" y="212090"/>
                  </a:lnTo>
                  <a:lnTo>
                    <a:pt x="169799" y="210832"/>
                  </a:lnTo>
                  <a:lnTo>
                    <a:pt x="171577" y="205740"/>
                  </a:lnTo>
                  <a:lnTo>
                    <a:pt x="171704" y="201942"/>
                  </a:lnTo>
                  <a:close/>
                </a:path>
                <a:path w="3099435" h="342264">
                  <a:moveTo>
                    <a:pt x="239395" y="259092"/>
                  </a:moveTo>
                  <a:lnTo>
                    <a:pt x="233172" y="248932"/>
                  </a:lnTo>
                  <a:lnTo>
                    <a:pt x="203454" y="266700"/>
                  </a:lnTo>
                  <a:lnTo>
                    <a:pt x="204724" y="262890"/>
                  </a:lnTo>
                  <a:lnTo>
                    <a:pt x="205359" y="260350"/>
                  </a:lnTo>
                  <a:lnTo>
                    <a:pt x="205232" y="256540"/>
                  </a:lnTo>
                  <a:lnTo>
                    <a:pt x="204978" y="252742"/>
                  </a:lnTo>
                  <a:lnTo>
                    <a:pt x="203835" y="248932"/>
                  </a:lnTo>
                  <a:lnTo>
                    <a:pt x="201676" y="245110"/>
                  </a:lnTo>
                  <a:lnTo>
                    <a:pt x="200139" y="242582"/>
                  </a:lnTo>
                  <a:lnTo>
                    <a:pt x="198628" y="240042"/>
                  </a:lnTo>
                  <a:lnTo>
                    <a:pt x="196977" y="238506"/>
                  </a:lnTo>
                  <a:lnTo>
                    <a:pt x="196977" y="260350"/>
                  </a:lnTo>
                  <a:lnTo>
                    <a:pt x="195072" y="266700"/>
                  </a:lnTo>
                  <a:lnTo>
                    <a:pt x="193167" y="271792"/>
                  </a:lnTo>
                  <a:lnTo>
                    <a:pt x="188087" y="276860"/>
                  </a:lnTo>
                  <a:lnTo>
                    <a:pt x="179832" y="281940"/>
                  </a:lnTo>
                  <a:lnTo>
                    <a:pt x="172339" y="287032"/>
                  </a:lnTo>
                  <a:lnTo>
                    <a:pt x="165862" y="288290"/>
                  </a:lnTo>
                  <a:lnTo>
                    <a:pt x="154813" y="287032"/>
                  </a:lnTo>
                  <a:lnTo>
                    <a:pt x="150622" y="284492"/>
                  </a:lnTo>
                  <a:lnTo>
                    <a:pt x="145288" y="275590"/>
                  </a:lnTo>
                  <a:lnTo>
                    <a:pt x="144907" y="270510"/>
                  </a:lnTo>
                  <a:lnTo>
                    <a:pt x="146685" y="264160"/>
                  </a:lnTo>
                  <a:lnTo>
                    <a:pt x="175768" y="242582"/>
                  </a:lnTo>
                  <a:lnTo>
                    <a:pt x="181356" y="243840"/>
                  </a:lnTo>
                  <a:lnTo>
                    <a:pt x="186944" y="243840"/>
                  </a:lnTo>
                  <a:lnTo>
                    <a:pt x="191008" y="246392"/>
                  </a:lnTo>
                  <a:lnTo>
                    <a:pt x="196596" y="255282"/>
                  </a:lnTo>
                  <a:lnTo>
                    <a:pt x="196977" y="260350"/>
                  </a:lnTo>
                  <a:lnTo>
                    <a:pt x="196977" y="238506"/>
                  </a:lnTo>
                  <a:lnTo>
                    <a:pt x="194564" y="236232"/>
                  </a:lnTo>
                  <a:lnTo>
                    <a:pt x="189611" y="233692"/>
                  </a:lnTo>
                  <a:lnTo>
                    <a:pt x="184531" y="231140"/>
                  </a:lnTo>
                  <a:lnTo>
                    <a:pt x="178943" y="231140"/>
                  </a:lnTo>
                  <a:lnTo>
                    <a:pt x="172847" y="232410"/>
                  </a:lnTo>
                  <a:lnTo>
                    <a:pt x="166751" y="232410"/>
                  </a:lnTo>
                  <a:lnTo>
                    <a:pt x="137033" y="256540"/>
                  </a:lnTo>
                  <a:lnTo>
                    <a:pt x="135001" y="267982"/>
                  </a:lnTo>
                  <a:lnTo>
                    <a:pt x="134747" y="273050"/>
                  </a:lnTo>
                  <a:lnTo>
                    <a:pt x="136144" y="279400"/>
                  </a:lnTo>
                  <a:lnTo>
                    <a:pt x="143510" y="290842"/>
                  </a:lnTo>
                  <a:lnTo>
                    <a:pt x="149860" y="294640"/>
                  </a:lnTo>
                  <a:lnTo>
                    <a:pt x="158115" y="294640"/>
                  </a:lnTo>
                  <a:lnTo>
                    <a:pt x="150495" y="299732"/>
                  </a:lnTo>
                  <a:lnTo>
                    <a:pt x="156210" y="308610"/>
                  </a:lnTo>
                  <a:lnTo>
                    <a:pt x="190334" y="288290"/>
                  </a:lnTo>
                  <a:lnTo>
                    <a:pt x="226593" y="266700"/>
                  </a:lnTo>
                  <a:lnTo>
                    <a:pt x="239395" y="259092"/>
                  </a:lnTo>
                  <a:close/>
                </a:path>
                <a:path w="3099435" h="342264">
                  <a:moveTo>
                    <a:pt x="2975610" y="155194"/>
                  </a:moveTo>
                  <a:lnTo>
                    <a:pt x="2964053" y="147701"/>
                  </a:lnTo>
                  <a:lnTo>
                    <a:pt x="2957576" y="157607"/>
                  </a:lnTo>
                  <a:lnTo>
                    <a:pt x="2969006" y="165100"/>
                  </a:lnTo>
                  <a:lnTo>
                    <a:pt x="2975610" y="155194"/>
                  </a:lnTo>
                  <a:close/>
                </a:path>
                <a:path w="3099435" h="342264">
                  <a:moveTo>
                    <a:pt x="2992628" y="281432"/>
                  </a:moveTo>
                  <a:lnTo>
                    <a:pt x="2990710" y="279273"/>
                  </a:lnTo>
                  <a:lnTo>
                    <a:pt x="2925953" y="205994"/>
                  </a:lnTo>
                  <a:lnTo>
                    <a:pt x="2918968" y="216789"/>
                  </a:lnTo>
                  <a:lnTo>
                    <a:pt x="2962783" y="263652"/>
                  </a:lnTo>
                  <a:lnTo>
                    <a:pt x="2968371" y="269748"/>
                  </a:lnTo>
                  <a:lnTo>
                    <a:pt x="2973324" y="274955"/>
                  </a:lnTo>
                  <a:lnTo>
                    <a:pt x="2977896" y="279273"/>
                  </a:lnTo>
                  <a:lnTo>
                    <a:pt x="2970263" y="275920"/>
                  </a:lnTo>
                  <a:lnTo>
                    <a:pt x="2962249" y="272719"/>
                  </a:lnTo>
                  <a:lnTo>
                    <a:pt x="2953829" y="269684"/>
                  </a:lnTo>
                  <a:lnTo>
                    <a:pt x="2945003" y="266827"/>
                  </a:lnTo>
                  <a:lnTo>
                    <a:pt x="2938488" y="264795"/>
                  </a:lnTo>
                  <a:lnTo>
                    <a:pt x="2896235" y="251587"/>
                  </a:lnTo>
                  <a:lnTo>
                    <a:pt x="2887726" y="264541"/>
                  </a:lnTo>
                  <a:lnTo>
                    <a:pt x="2932557" y="315849"/>
                  </a:lnTo>
                  <a:lnTo>
                    <a:pt x="2933573" y="317119"/>
                  </a:lnTo>
                  <a:lnTo>
                    <a:pt x="2945130" y="329311"/>
                  </a:lnTo>
                  <a:lnTo>
                    <a:pt x="2939034" y="326771"/>
                  </a:lnTo>
                  <a:lnTo>
                    <a:pt x="2932684" y="324231"/>
                  </a:lnTo>
                  <a:lnTo>
                    <a:pt x="2926207" y="321945"/>
                  </a:lnTo>
                  <a:lnTo>
                    <a:pt x="2864866" y="299466"/>
                  </a:lnTo>
                  <a:lnTo>
                    <a:pt x="2857627" y="310515"/>
                  </a:lnTo>
                  <a:lnTo>
                    <a:pt x="2953004" y="342011"/>
                  </a:lnTo>
                  <a:lnTo>
                    <a:pt x="2960243" y="331089"/>
                  </a:lnTo>
                  <a:lnTo>
                    <a:pt x="2958681" y="329311"/>
                  </a:lnTo>
                  <a:lnTo>
                    <a:pt x="2909570" y="273304"/>
                  </a:lnTo>
                  <a:lnTo>
                    <a:pt x="2907411" y="270891"/>
                  </a:lnTo>
                  <a:lnTo>
                    <a:pt x="2901569" y="264795"/>
                  </a:lnTo>
                  <a:lnTo>
                    <a:pt x="2902966" y="265303"/>
                  </a:lnTo>
                  <a:lnTo>
                    <a:pt x="2906649" y="266446"/>
                  </a:lnTo>
                  <a:lnTo>
                    <a:pt x="2912745" y="268478"/>
                  </a:lnTo>
                  <a:lnTo>
                    <a:pt x="2985897" y="291719"/>
                  </a:lnTo>
                  <a:lnTo>
                    <a:pt x="2992628" y="281432"/>
                  </a:lnTo>
                  <a:close/>
                </a:path>
                <a:path w="3099435" h="342264">
                  <a:moveTo>
                    <a:pt x="3020314" y="239268"/>
                  </a:moveTo>
                  <a:lnTo>
                    <a:pt x="2989453" y="219075"/>
                  </a:lnTo>
                  <a:lnTo>
                    <a:pt x="2985262" y="216281"/>
                  </a:lnTo>
                  <a:lnTo>
                    <a:pt x="2981706" y="213233"/>
                  </a:lnTo>
                  <a:lnTo>
                    <a:pt x="2978912" y="209804"/>
                  </a:lnTo>
                  <a:lnTo>
                    <a:pt x="2977007" y="207518"/>
                  </a:lnTo>
                  <a:lnTo>
                    <a:pt x="2975991" y="205105"/>
                  </a:lnTo>
                  <a:lnTo>
                    <a:pt x="2975864" y="202565"/>
                  </a:lnTo>
                  <a:lnTo>
                    <a:pt x="2975610" y="199898"/>
                  </a:lnTo>
                  <a:lnTo>
                    <a:pt x="2976245" y="197485"/>
                  </a:lnTo>
                  <a:lnTo>
                    <a:pt x="2977769" y="195326"/>
                  </a:lnTo>
                  <a:lnTo>
                    <a:pt x="2979293" y="192913"/>
                  </a:lnTo>
                  <a:lnTo>
                    <a:pt x="2981579" y="190881"/>
                  </a:lnTo>
                  <a:lnTo>
                    <a:pt x="2984627" y="189484"/>
                  </a:lnTo>
                  <a:lnTo>
                    <a:pt x="2977642" y="179959"/>
                  </a:lnTo>
                  <a:lnTo>
                    <a:pt x="2965488" y="192913"/>
                  </a:lnTo>
                  <a:lnTo>
                    <a:pt x="2965577" y="198628"/>
                  </a:lnTo>
                  <a:lnTo>
                    <a:pt x="2966974" y="202565"/>
                  </a:lnTo>
                  <a:lnTo>
                    <a:pt x="2969641" y="207518"/>
                  </a:lnTo>
                  <a:lnTo>
                    <a:pt x="2960751" y="201676"/>
                  </a:lnTo>
                  <a:lnTo>
                    <a:pt x="2954909" y="210693"/>
                  </a:lnTo>
                  <a:lnTo>
                    <a:pt x="3013710" y="249174"/>
                  </a:lnTo>
                  <a:lnTo>
                    <a:pt x="3020314" y="239268"/>
                  </a:lnTo>
                  <a:close/>
                </a:path>
                <a:path w="3099435" h="342264">
                  <a:moveTo>
                    <a:pt x="3045333" y="200787"/>
                  </a:moveTo>
                  <a:lnTo>
                    <a:pt x="2986532" y="162306"/>
                  </a:lnTo>
                  <a:lnTo>
                    <a:pt x="2979928" y="172212"/>
                  </a:lnTo>
                  <a:lnTo>
                    <a:pt x="3038856" y="210693"/>
                  </a:lnTo>
                  <a:lnTo>
                    <a:pt x="3045333" y="200787"/>
                  </a:lnTo>
                  <a:close/>
                </a:path>
                <a:path w="3099435" h="342264">
                  <a:moveTo>
                    <a:pt x="3070606" y="161925"/>
                  </a:moveTo>
                  <a:lnTo>
                    <a:pt x="3060827" y="157607"/>
                  </a:lnTo>
                  <a:lnTo>
                    <a:pt x="3059938" y="159639"/>
                  </a:lnTo>
                  <a:lnTo>
                    <a:pt x="3059049" y="161163"/>
                  </a:lnTo>
                  <a:lnTo>
                    <a:pt x="3058287" y="162306"/>
                  </a:lnTo>
                  <a:lnTo>
                    <a:pt x="3057398" y="163830"/>
                  </a:lnTo>
                  <a:lnTo>
                    <a:pt x="3056382" y="164719"/>
                  </a:lnTo>
                  <a:lnTo>
                    <a:pt x="3054350" y="165735"/>
                  </a:lnTo>
                  <a:lnTo>
                    <a:pt x="3053334" y="165862"/>
                  </a:lnTo>
                  <a:lnTo>
                    <a:pt x="3052318" y="165735"/>
                  </a:lnTo>
                  <a:lnTo>
                    <a:pt x="3012059" y="140081"/>
                  </a:lnTo>
                  <a:lnTo>
                    <a:pt x="3015399" y="135001"/>
                  </a:lnTo>
                  <a:lnTo>
                    <a:pt x="3018663" y="130048"/>
                  </a:lnTo>
                  <a:lnTo>
                    <a:pt x="3010789" y="124968"/>
                  </a:lnTo>
                  <a:lnTo>
                    <a:pt x="3004312" y="135001"/>
                  </a:lnTo>
                  <a:lnTo>
                    <a:pt x="2983738" y="121666"/>
                  </a:lnTo>
                  <a:lnTo>
                    <a:pt x="2983230" y="135509"/>
                  </a:lnTo>
                  <a:lnTo>
                    <a:pt x="2997835" y="145034"/>
                  </a:lnTo>
                  <a:lnTo>
                    <a:pt x="2993009" y="152273"/>
                  </a:lnTo>
                  <a:lnTo>
                    <a:pt x="3000756" y="157353"/>
                  </a:lnTo>
                  <a:lnTo>
                    <a:pt x="3005582" y="150114"/>
                  </a:lnTo>
                  <a:lnTo>
                    <a:pt x="3045460" y="176149"/>
                  </a:lnTo>
                  <a:lnTo>
                    <a:pt x="3049651" y="178308"/>
                  </a:lnTo>
                  <a:lnTo>
                    <a:pt x="3054477" y="179070"/>
                  </a:lnTo>
                  <a:lnTo>
                    <a:pt x="3056890" y="178689"/>
                  </a:lnTo>
                  <a:lnTo>
                    <a:pt x="3061716" y="176149"/>
                  </a:lnTo>
                  <a:lnTo>
                    <a:pt x="3064129" y="173736"/>
                  </a:lnTo>
                  <a:lnTo>
                    <a:pt x="3067939" y="167894"/>
                  </a:lnTo>
                  <a:lnTo>
                    <a:pt x="3068993" y="165862"/>
                  </a:lnTo>
                  <a:lnTo>
                    <a:pt x="3069336" y="165227"/>
                  </a:lnTo>
                  <a:lnTo>
                    <a:pt x="3070606" y="161925"/>
                  </a:lnTo>
                  <a:close/>
                </a:path>
                <a:path w="3099435" h="342264">
                  <a:moveTo>
                    <a:pt x="3099435" y="117221"/>
                  </a:moveTo>
                  <a:lnTo>
                    <a:pt x="3099054" y="110744"/>
                  </a:lnTo>
                  <a:lnTo>
                    <a:pt x="3098546" y="104140"/>
                  </a:lnTo>
                  <a:lnTo>
                    <a:pt x="3095879" y="98044"/>
                  </a:lnTo>
                  <a:lnTo>
                    <a:pt x="3090926" y="92456"/>
                  </a:lnTo>
                  <a:lnTo>
                    <a:pt x="3082925" y="101981"/>
                  </a:lnTo>
                  <a:lnTo>
                    <a:pt x="3086100" y="106299"/>
                  </a:lnTo>
                  <a:lnTo>
                    <a:pt x="3087878" y="110236"/>
                  </a:lnTo>
                  <a:lnTo>
                    <a:pt x="3088005" y="114173"/>
                  </a:lnTo>
                  <a:lnTo>
                    <a:pt x="3088259" y="117983"/>
                  </a:lnTo>
                  <a:lnTo>
                    <a:pt x="3087243" y="121793"/>
                  </a:lnTo>
                  <a:lnTo>
                    <a:pt x="3084830" y="125349"/>
                  </a:lnTo>
                  <a:lnTo>
                    <a:pt x="3081655" y="130302"/>
                  </a:lnTo>
                  <a:lnTo>
                    <a:pt x="3077210" y="133350"/>
                  </a:lnTo>
                  <a:lnTo>
                    <a:pt x="3066034" y="135382"/>
                  </a:lnTo>
                  <a:lnTo>
                    <a:pt x="3059938" y="133985"/>
                  </a:lnTo>
                  <a:lnTo>
                    <a:pt x="3053207" y="130175"/>
                  </a:lnTo>
                  <a:lnTo>
                    <a:pt x="3057093" y="124206"/>
                  </a:lnTo>
                  <a:lnTo>
                    <a:pt x="3081159" y="87376"/>
                  </a:lnTo>
                  <a:lnTo>
                    <a:pt x="3081909" y="86233"/>
                  </a:lnTo>
                  <a:lnTo>
                    <a:pt x="3080766" y="85344"/>
                  </a:lnTo>
                  <a:lnTo>
                    <a:pt x="3079242" y="84455"/>
                  </a:lnTo>
                  <a:lnTo>
                    <a:pt x="3072015" y="80416"/>
                  </a:lnTo>
                  <a:lnTo>
                    <a:pt x="3066796" y="78486"/>
                  </a:lnTo>
                  <a:lnTo>
                    <a:pt x="3066796" y="91313"/>
                  </a:lnTo>
                  <a:lnTo>
                    <a:pt x="3045333" y="124206"/>
                  </a:lnTo>
                  <a:lnTo>
                    <a:pt x="3040380" y="120523"/>
                  </a:lnTo>
                  <a:lnTo>
                    <a:pt x="3037459" y="116078"/>
                  </a:lnTo>
                  <a:lnTo>
                    <a:pt x="3035427" y="105791"/>
                  </a:lnTo>
                  <a:lnTo>
                    <a:pt x="3036316" y="100965"/>
                  </a:lnTo>
                  <a:lnTo>
                    <a:pt x="3039364" y="96393"/>
                  </a:lnTo>
                  <a:lnTo>
                    <a:pt x="3042666" y="91313"/>
                  </a:lnTo>
                  <a:lnTo>
                    <a:pt x="3047238" y="88519"/>
                  </a:lnTo>
                  <a:lnTo>
                    <a:pt x="3053207" y="87757"/>
                  </a:lnTo>
                  <a:lnTo>
                    <a:pt x="3057017" y="87376"/>
                  </a:lnTo>
                  <a:lnTo>
                    <a:pt x="3061589" y="88519"/>
                  </a:lnTo>
                  <a:lnTo>
                    <a:pt x="3066796" y="91313"/>
                  </a:lnTo>
                  <a:lnTo>
                    <a:pt x="3066796" y="78486"/>
                  </a:lnTo>
                  <a:lnTo>
                    <a:pt x="3065030" y="77825"/>
                  </a:lnTo>
                  <a:lnTo>
                    <a:pt x="3058249" y="76708"/>
                  </a:lnTo>
                  <a:lnTo>
                    <a:pt x="3051683" y="77089"/>
                  </a:lnTo>
                  <a:lnTo>
                    <a:pt x="3025368" y="109905"/>
                  </a:lnTo>
                  <a:lnTo>
                    <a:pt x="3026283" y="116332"/>
                  </a:lnTo>
                  <a:lnTo>
                    <a:pt x="3058363" y="145516"/>
                  </a:lnTo>
                  <a:lnTo>
                    <a:pt x="3065068" y="146532"/>
                  </a:lnTo>
                  <a:lnTo>
                    <a:pt x="3071622" y="146050"/>
                  </a:lnTo>
                  <a:lnTo>
                    <a:pt x="3077807" y="144246"/>
                  </a:lnTo>
                  <a:lnTo>
                    <a:pt x="3083433" y="141097"/>
                  </a:lnTo>
                  <a:lnTo>
                    <a:pt x="3088475" y="136626"/>
                  </a:lnTo>
                  <a:lnTo>
                    <a:pt x="3089427" y="135382"/>
                  </a:lnTo>
                  <a:lnTo>
                    <a:pt x="3092958" y="130810"/>
                  </a:lnTo>
                  <a:lnTo>
                    <a:pt x="3097403" y="123952"/>
                  </a:lnTo>
                  <a:lnTo>
                    <a:pt x="3099435" y="1172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5">
              <a:extLst>
                <a:ext uri="{FF2B5EF4-FFF2-40B4-BE49-F238E27FC236}">
                  <a16:creationId xmlns:a16="http://schemas.microsoft.com/office/drawing/2014/main" id="{928546E8-5F01-47C8-4D5C-EB75D4FA808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7537" y="2503931"/>
              <a:ext cx="3448070" cy="506744"/>
            </a:xfrm>
            <a:prstGeom prst="rect">
              <a:avLst/>
            </a:prstGeom>
          </p:spPr>
        </p:pic>
        <p:pic>
          <p:nvPicPr>
            <p:cNvPr id="19" name="object 16">
              <a:extLst>
                <a:ext uri="{FF2B5EF4-FFF2-40B4-BE49-F238E27FC236}">
                  <a16:creationId xmlns:a16="http://schemas.microsoft.com/office/drawing/2014/main" id="{F103C069-5594-85AC-6456-809B3FB71F7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2552" y="2616720"/>
              <a:ext cx="1098041" cy="314693"/>
            </a:xfrm>
            <a:prstGeom prst="rect">
              <a:avLst/>
            </a:prstGeom>
          </p:spPr>
        </p:pic>
        <p:pic>
          <p:nvPicPr>
            <p:cNvPr id="20" name="object 17">
              <a:extLst>
                <a:ext uri="{FF2B5EF4-FFF2-40B4-BE49-F238E27FC236}">
                  <a16:creationId xmlns:a16="http://schemas.microsoft.com/office/drawing/2014/main" id="{65A9A98D-6AE0-27C7-8E3F-3EA97D30B67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120" y="2508504"/>
              <a:ext cx="3413759" cy="472440"/>
            </a:xfrm>
            <a:prstGeom prst="rect">
              <a:avLst/>
            </a:prstGeom>
          </p:spPr>
        </p:pic>
      </p:grpSp>
      <p:sp>
        <p:nvSpPr>
          <p:cNvPr id="21" name="object 18">
            <a:extLst>
              <a:ext uri="{FF2B5EF4-FFF2-40B4-BE49-F238E27FC236}">
                <a16:creationId xmlns:a16="http://schemas.microsoft.com/office/drawing/2014/main" id="{7A439F8D-2C2F-E0EB-1E57-A0464323FB7B}"/>
              </a:ext>
            </a:extLst>
          </p:cNvPr>
          <p:cNvSpPr txBox="1"/>
          <p:nvPr/>
        </p:nvSpPr>
        <p:spPr>
          <a:xfrm>
            <a:off x="4055012" y="2020306"/>
            <a:ext cx="3413760" cy="4724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</a:pPr>
            <a:r>
              <a:rPr sz="950" b="1" spc="15" dirty="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sz="9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b="1" spc="2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ADB24A85-CEFE-6139-A91D-E5425F08D4F9}"/>
              </a:ext>
            </a:extLst>
          </p:cNvPr>
          <p:cNvSpPr txBox="1"/>
          <p:nvPr/>
        </p:nvSpPr>
        <p:spPr>
          <a:xfrm>
            <a:off x="1160585" y="3768213"/>
            <a:ext cx="340931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40" dirty="0">
                <a:solidFill>
                  <a:srgbClr val="003B70"/>
                </a:solidFill>
                <a:latin typeface="Arial"/>
                <a:cs typeface="Arial"/>
              </a:rPr>
              <a:t>Task </a:t>
            </a:r>
            <a:r>
              <a:rPr sz="1850" spc="5" dirty="0">
                <a:solidFill>
                  <a:srgbClr val="003B70"/>
                </a:solidFill>
                <a:latin typeface="Arial"/>
                <a:cs typeface="Arial"/>
              </a:rPr>
              <a:t>Parallelism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By Using</a:t>
            </a:r>
            <a:r>
              <a:rPr sz="1850" spc="-9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003B70"/>
                </a:solidFill>
                <a:latin typeface="Arial"/>
                <a:cs typeface="Arial"/>
              </a:rPr>
              <a:t>Pipes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7C5CA38F-FD54-61CE-2445-9CDF47B2D610}"/>
              </a:ext>
            </a:extLst>
          </p:cNvPr>
          <p:cNvSpPr txBox="1"/>
          <p:nvPr/>
        </p:nvSpPr>
        <p:spPr>
          <a:xfrm>
            <a:off x="3190468" y="4172965"/>
            <a:ext cx="5142846" cy="112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8470">
              <a:lnSpc>
                <a:spcPct val="155800"/>
              </a:lnSpc>
              <a:spcBef>
                <a:spcPts val="100"/>
              </a:spcBef>
            </a:pP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Launch separate kernels simultaneously  Achieve synchronization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and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data sharing using</a:t>
            </a:r>
            <a:r>
              <a:rPr sz="1600" spc="4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pipes</a:t>
            </a:r>
            <a:endParaRPr sz="1600" dirty="0">
              <a:latin typeface="Arial"/>
              <a:cs typeface="Arial"/>
            </a:endParaRPr>
          </a:p>
          <a:p>
            <a:pPr marL="69342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Make </a:t>
            </a:r>
            <a:r>
              <a:rPr sz="1600" dirty="0">
                <a:solidFill>
                  <a:srgbClr val="0070C5"/>
                </a:solidFill>
                <a:latin typeface="Arial"/>
                <a:cs typeface="Arial"/>
              </a:rPr>
              <a:t>better use of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your</a:t>
            </a:r>
            <a:r>
              <a:rPr sz="1600" spc="-5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70C5"/>
                </a:solidFill>
                <a:latin typeface="Arial"/>
                <a:cs typeface="Arial"/>
              </a:rPr>
              <a:t>hardware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24" name="object 25">
            <a:extLst>
              <a:ext uri="{FF2B5EF4-FFF2-40B4-BE49-F238E27FC236}">
                <a16:creationId xmlns:a16="http://schemas.microsoft.com/office/drawing/2014/main" id="{89F43838-933F-3E40-9CA5-78BF0CCD5F1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82977" y="5355851"/>
            <a:ext cx="4782973" cy="137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03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">
            <a:extLst>
              <a:ext uri="{FF2B5EF4-FFF2-40B4-BE49-F238E27FC236}">
                <a16:creationId xmlns:a16="http://schemas.microsoft.com/office/drawing/2014/main" id="{635F777F-379E-4538-A6C4-5A1AD0DE3E88}"/>
              </a:ext>
            </a:extLst>
          </p:cNvPr>
          <p:cNvSpPr txBox="1">
            <a:spLocks noGrp="1"/>
          </p:cNvSpPr>
          <p:nvPr/>
        </p:nvSpPr>
        <p:spPr>
          <a:xfrm>
            <a:off x="838200" y="2430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b="1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dirty="0"/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474050CA-3773-4358-A0EC-970769400BB0}"/>
              </a:ext>
            </a:extLst>
          </p:cNvPr>
          <p:cNvSpPr txBox="1">
            <a:spLocks noGrp="1"/>
          </p:cNvSpPr>
          <p:nvPr/>
        </p:nvSpPr>
        <p:spPr>
          <a:xfrm>
            <a:off x="933450" y="1652465"/>
            <a:ext cx="11163300" cy="513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FPGA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Flow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for FPGA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optimization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Optimization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techniques</a:t>
            </a:r>
            <a:endParaRPr lang="en-US" sz="20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lang="en-US" sz="3200" dirty="0">
              <a:solidFill>
                <a:srgbClr val="0F4AF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lang="en-US" sz="3200" dirty="0">
              <a:solidFill>
                <a:srgbClr val="0F4AF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AF1"/>
              </a:buClr>
              <a:buSzPts val="3200"/>
              <a:buChar char="•"/>
            </a:pPr>
            <a:endParaRPr dirty="0"/>
          </a:p>
        </p:txBody>
      </p:sp>
      <p:sp>
        <p:nvSpPr>
          <p:cNvPr id="6" name="Google Shape;101;p2">
            <a:extLst>
              <a:ext uri="{FF2B5EF4-FFF2-40B4-BE49-F238E27FC236}">
                <a16:creationId xmlns:a16="http://schemas.microsoft.com/office/drawing/2014/main" id="{6D00DA4A-0C36-4124-8474-329CAEF91896}"/>
              </a:ext>
            </a:extLst>
          </p:cNvPr>
          <p:cNvSpPr txBox="1">
            <a:spLocks noGrp="1"/>
          </p:cNvSpPr>
          <p:nvPr/>
        </p:nvSpPr>
        <p:spPr>
          <a:xfrm>
            <a:off x="8610600" y="62420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  <p:cxnSp>
        <p:nvCxnSpPr>
          <p:cNvPr id="7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28221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600" b="0" spc="5" dirty="0">
                <a:solidFill>
                  <a:srgbClr val="003B70"/>
                </a:solidFill>
                <a:latin typeface="Arial"/>
                <a:cs typeface="Arial"/>
              </a:rPr>
              <a:t>Other Optimization</a:t>
            </a:r>
            <a:r>
              <a:rPr lang="en-US" sz="3600" b="0" spc="-6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b="0" spc="-30" dirty="0">
                <a:solidFill>
                  <a:srgbClr val="003B70"/>
                </a:solidFill>
                <a:latin typeface="Arial"/>
                <a:cs typeface="Arial"/>
              </a:rPr>
              <a:t>Techniques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object 11">
            <a:extLst>
              <a:ext uri="{FF2B5EF4-FFF2-40B4-BE49-F238E27FC236}">
                <a16:creationId xmlns:a16="http://schemas.microsoft.com/office/drawing/2014/main" id="{332DA49D-D058-C5D7-AE56-6827E2CCF3DF}"/>
              </a:ext>
            </a:extLst>
          </p:cNvPr>
          <p:cNvSpPr txBox="1"/>
          <p:nvPr/>
        </p:nvSpPr>
        <p:spPr>
          <a:xfrm>
            <a:off x="958748" y="840693"/>
            <a:ext cx="6708144" cy="224446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5" dirty="0">
                <a:solidFill>
                  <a:srgbClr val="003B70"/>
                </a:solidFill>
                <a:latin typeface="Arial"/>
                <a:cs typeface="Arial"/>
              </a:rPr>
              <a:t>Avoid </a:t>
            </a:r>
            <a:r>
              <a:rPr sz="1850" b="1" spc="10" dirty="0">
                <a:solidFill>
                  <a:srgbClr val="003B70"/>
                </a:solidFill>
                <a:latin typeface="Arial"/>
                <a:cs typeface="Arial"/>
              </a:rPr>
              <a:t>Expensive</a:t>
            </a:r>
            <a:r>
              <a:rPr sz="1850" b="1" spc="-8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b="1" spc="10" dirty="0">
                <a:solidFill>
                  <a:srgbClr val="003B70"/>
                </a:solidFill>
                <a:latin typeface="Arial"/>
                <a:cs typeface="Arial"/>
              </a:rPr>
              <a:t>Functions</a:t>
            </a:r>
            <a:endParaRPr sz="1850" b="1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buFont typeface="Wingdings"/>
              <a:buChar char=""/>
              <a:tabLst>
                <a:tab pos="163830" algn="l"/>
              </a:tabLst>
            </a:pP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Expensive functions take a </a:t>
            </a: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lot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of hardware and run slow</a:t>
            </a:r>
            <a:endParaRPr sz="20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163830" algn="l"/>
              </a:tabLst>
            </a:pP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Examples</a:t>
            </a:r>
            <a:endParaRPr sz="20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600"/>
              </a:spcBef>
              <a:buFont typeface="Calibri"/>
              <a:buChar char="–"/>
              <a:tabLst>
                <a:tab pos="393700" algn="l"/>
              </a:tabLst>
            </a:pPr>
            <a:r>
              <a:rPr sz="1600" spc="10" dirty="0">
                <a:solidFill>
                  <a:srgbClr val="003B70"/>
                </a:solidFill>
                <a:latin typeface="Arial"/>
                <a:cs typeface="Arial"/>
              </a:rPr>
              <a:t>Integer division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and modulo </a:t>
            </a:r>
            <a:r>
              <a:rPr sz="1600" spc="10" dirty="0">
                <a:solidFill>
                  <a:srgbClr val="003B70"/>
                </a:solidFill>
                <a:latin typeface="Arial"/>
                <a:cs typeface="Arial"/>
              </a:rPr>
              <a:t>(remainder)</a:t>
            </a:r>
            <a:r>
              <a:rPr sz="1600" spc="-3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operators</a:t>
            </a:r>
            <a:endParaRPr sz="1600" dirty="0">
              <a:latin typeface="Arial"/>
              <a:cs typeface="Arial"/>
            </a:endParaRPr>
          </a:p>
          <a:p>
            <a:pPr marL="393700" marR="260350" lvl="1" indent="-152400">
              <a:lnSpc>
                <a:spcPct val="102299"/>
              </a:lnSpc>
              <a:spcBef>
                <a:spcPts val="550"/>
              </a:spcBef>
              <a:buFont typeface="Calibri"/>
              <a:buChar char="–"/>
              <a:tabLst>
                <a:tab pos="393700" algn="l"/>
              </a:tabLst>
            </a:pPr>
            <a:r>
              <a:rPr sz="1600" spc="10" dirty="0">
                <a:solidFill>
                  <a:srgbClr val="003B70"/>
                </a:solidFill>
                <a:latin typeface="Arial"/>
                <a:cs typeface="Arial"/>
              </a:rPr>
              <a:t>Most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floating-point operations except addition,</a:t>
            </a:r>
            <a:r>
              <a:rPr sz="1600" spc="-7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03B70"/>
                </a:solidFill>
                <a:latin typeface="Arial"/>
                <a:cs typeface="Arial"/>
              </a:rPr>
              <a:t>multiplication, 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absolution, and</a:t>
            </a:r>
            <a:r>
              <a:rPr sz="1600" spc="-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comparison</a:t>
            </a:r>
            <a:endParaRPr sz="16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90"/>
              </a:spcBef>
              <a:buFont typeface="Calibri"/>
              <a:buChar char="–"/>
              <a:tabLst>
                <a:tab pos="393700" algn="l"/>
              </a:tabLst>
            </a:pPr>
            <a:r>
              <a:rPr sz="1600" spc="10" dirty="0">
                <a:solidFill>
                  <a:srgbClr val="003B70"/>
                </a:solidFill>
                <a:latin typeface="Arial"/>
                <a:cs typeface="Arial"/>
              </a:rPr>
              <a:t>Atomic</a:t>
            </a:r>
            <a:r>
              <a:rPr sz="1600" spc="-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3B70"/>
                </a:solidFill>
                <a:latin typeface="Arial"/>
                <a:cs typeface="Arial"/>
              </a:rPr>
              <a:t>functions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679F41F7-C7FB-72C0-5103-F077E84646D8}"/>
              </a:ext>
            </a:extLst>
          </p:cNvPr>
          <p:cNvSpPr txBox="1"/>
          <p:nvPr/>
        </p:nvSpPr>
        <p:spPr>
          <a:xfrm>
            <a:off x="958748" y="3609984"/>
            <a:ext cx="2933314" cy="3000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solidFill>
                  <a:srgbClr val="003B70"/>
                </a:solidFill>
                <a:latin typeface="Arial"/>
                <a:cs typeface="Arial"/>
              </a:rPr>
              <a:t>Inexpensive</a:t>
            </a:r>
            <a:r>
              <a:rPr sz="1850" b="1" spc="-1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b="1" spc="10" dirty="0">
                <a:solidFill>
                  <a:srgbClr val="003B70"/>
                </a:solidFill>
                <a:latin typeface="Arial"/>
                <a:cs typeface="Arial"/>
              </a:rPr>
              <a:t>Functions</a:t>
            </a:r>
            <a:endParaRPr sz="1850" b="1" dirty="0">
              <a:latin typeface="Arial"/>
              <a:cs typeface="Arial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77BEE217-5F08-DC15-C363-8A79D724F5E6}"/>
              </a:ext>
            </a:extLst>
          </p:cNvPr>
          <p:cNvSpPr txBox="1"/>
          <p:nvPr/>
        </p:nvSpPr>
        <p:spPr>
          <a:xfrm>
            <a:off x="1075978" y="3910066"/>
            <a:ext cx="6708144" cy="279563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Use instead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of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expensive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functions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whenever</a:t>
            </a:r>
            <a:r>
              <a:rPr spc="-3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possible</a:t>
            </a:r>
            <a:endParaRPr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0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Minimal effects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on kernel</a:t>
            </a:r>
            <a:r>
              <a:rPr sz="1400" spc="-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performance</a:t>
            </a:r>
            <a:endParaRPr sz="14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5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Consumes minimal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hardware</a:t>
            </a:r>
            <a:endParaRPr sz="14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Examples</a:t>
            </a:r>
            <a:endParaRPr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0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Binary logic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operations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such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as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AND, NAND, OR, NOR, XOR,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and</a:t>
            </a:r>
            <a:r>
              <a:rPr sz="1400" spc="-4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XNOR</a:t>
            </a:r>
            <a:endParaRPr sz="14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65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Logical operations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with one constant</a:t>
            </a:r>
            <a:r>
              <a:rPr sz="1400" spc="1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argument</a:t>
            </a:r>
            <a:endParaRPr sz="14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5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Shift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by</a:t>
            </a:r>
            <a:r>
              <a:rPr sz="1400" spc="-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constant</a:t>
            </a:r>
            <a:endParaRPr sz="14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65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Integer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multiplication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and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division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by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a constant that is to the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power of</a:t>
            </a:r>
            <a:r>
              <a:rPr sz="1400" spc="-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5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Bit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swapping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(Endian</a:t>
            </a:r>
            <a:r>
              <a:rPr sz="1400" spc="2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adjustment)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563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600" b="0" spc="5" dirty="0">
                <a:solidFill>
                  <a:srgbClr val="003B70"/>
                </a:solidFill>
                <a:latin typeface="Arial"/>
                <a:cs typeface="Arial"/>
              </a:rPr>
              <a:t>Other Optimization</a:t>
            </a:r>
            <a:r>
              <a:rPr lang="en-US" sz="3600" b="0" spc="-6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b="0" spc="-30" dirty="0">
                <a:solidFill>
                  <a:srgbClr val="003B70"/>
                </a:solidFill>
                <a:latin typeface="Arial"/>
                <a:cs typeface="Arial"/>
              </a:rPr>
              <a:t>Techniques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object 9">
            <a:extLst>
              <a:ext uri="{FF2B5EF4-FFF2-40B4-BE49-F238E27FC236}">
                <a16:creationId xmlns:a16="http://schemas.microsoft.com/office/drawing/2014/main" id="{80620A0C-674A-646D-9814-D0CBEB7636B3}"/>
              </a:ext>
            </a:extLst>
          </p:cNvPr>
          <p:cNvSpPr txBox="1"/>
          <p:nvPr/>
        </p:nvSpPr>
        <p:spPr>
          <a:xfrm>
            <a:off x="871476" y="880831"/>
            <a:ext cx="4333569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10" dirty="0">
                <a:solidFill>
                  <a:srgbClr val="003B70"/>
                </a:solidFill>
                <a:latin typeface="Arial"/>
                <a:cs typeface="Arial"/>
              </a:rPr>
              <a:t>Use </a:t>
            </a:r>
            <a:r>
              <a:rPr sz="1850" b="1" spc="5" dirty="0">
                <a:solidFill>
                  <a:srgbClr val="003B70"/>
                </a:solidFill>
                <a:latin typeface="Arial"/>
                <a:cs typeface="Arial"/>
              </a:rPr>
              <a:t>Least-“Expensive” Data</a:t>
            </a:r>
            <a:r>
              <a:rPr sz="1850" b="1" spc="-9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003B70"/>
                </a:solidFill>
                <a:latin typeface="Arial"/>
                <a:cs typeface="Arial"/>
              </a:rPr>
              <a:t>Type</a:t>
            </a:r>
            <a:endParaRPr sz="1850" b="1" dirty="0">
              <a:latin typeface="Arial"/>
              <a:cs typeface="Arial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6526470F-D25E-8B98-C03F-E1FB3017EA7A}"/>
              </a:ext>
            </a:extLst>
          </p:cNvPr>
          <p:cNvSpPr txBox="1"/>
          <p:nvPr/>
        </p:nvSpPr>
        <p:spPr>
          <a:xfrm>
            <a:off x="1211446" y="1286223"/>
            <a:ext cx="7592585" cy="25054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Understand cost of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each data type in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latency and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logic</a:t>
            </a:r>
            <a:r>
              <a:rPr spc="-7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usage</a:t>
            </a:r>
            <a:endParaRPr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0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Logic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usage may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be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&gt;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4x for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double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vs.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float</a:t>
            </a:r>
            <a:r>
              <a:rPr sz="1400" spc="-4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operations</a:t>
            </a:r>
            <a:endParaRPr sz="1400" dirty="0">
              <a:latin typeface="Arial"/>
              <a:cs typeface="Arial"/>
            </a:endParaRPr>
          </a:p>
          <a:p>
            <a:pPr marL="393700" marR="5080" lvl="1" indent="-152400">
              <a:lnSpc>
                <a:spcPct val="101099"/>
              </a:lnSpc>
              <a:spcBef>
                <a:spcPts val="560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Latency may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be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much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larger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for float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and double operations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compared to fixed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point  types</a:t>
            </a:r>
            <a:endParaRPr sz="14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Measure or restrict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range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and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precision (if</a:t>
            </a:r>
            <a:r>
              <a:rPr spc="-1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possible)</a:t>
            </a:r>
            <a:endParaRPr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0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Be familiar with the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width, range and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precision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of data</a:t>
            </a:r>
            <a:r>
              <a:rPr sz="1400" spc="-1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types</a:t>
            </a:r>
            <a:endParaRPr sz="14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65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Use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half or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single precision instead of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double</a:t>
            </a:r>
            <a:r>
              <a:rPr sz="1400" spc="-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(default)</a:t>
            </a:r>
            <a:endParaRPr sz="14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65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Use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fixed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point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instead of floating</a:t>
            </a:r>
            <a:r>
              <a:rPr sz="1400" spc="-7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point</a:t>
            </a:r>
            <a:endParaRPr sz="14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5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Don’t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use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float if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short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is</a:t>
            </a:r>
            <a:r>
              <a:rPr sz="1400" spc="-3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sufficient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0013E2A-76CA-DACE-8E63-D76C375C08AC}"/>
              </a:ext>
            </a:extLst>
          </p:cNvPr>
          <p:cNvSpPr txBox="1"/>
          <p:nvPr/>
        </p:nvSpPr>
        <p:spPr>
          <a:xfrm>
            <a:off x="871476" y="4151672"/>
            <a:ext cx="3595016" cy="3000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5" dirty="0">
                <a:solidFill>
                  <a:srgbClr val="003B70"/>
                </a:solidFill>
                <a:latin typeface="Arial"/>
                <a:cs typeface="Arial"/>
              </a:rPr>
              <a:t>Floating-Point</a:t>
            </a:r>
            <a:r>
              <a:rPr sz="1850" b="1" spc="-4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b="1" spc="5" dirty="0">
                <a:solidFill>
                  <a:srgbClr val="003B70"/>
                </a:solidFill>
                <a:latin typeface="Arial"/>
                <a:cs typeface="Arial"/>
              </a:rPr>
              <a:t>Optimizations</a:t>
            </a:r>
            <a:endParaRPr sz="1850" b="1" dirty="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86F9A5E-E2C0-C39B-77AB-1E623F657270}"/>
              </a:ext>
            </a:extLst>
          </p:cNvPr>
          <p:cNvSpPr txBox="1"/>
          <p:nvPr/>
        </p:nvSpPr>
        <p:spPr>
          <a:xfrm>
            <a:off x="1316953" y="4485221"/>
            <a:ext cx="7123661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Apply</a:t>
            </a:r>
            <a:r>
              <a:rPr spc="-2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pc="-5" dirty="0">
                <a:solidFill>
                  <a:srgbClr val="003B70"/>
                </a:solidFill>
                <a:latin typeface="Courier New"/>
                <a:cs typeface="Courier New"/>
              </a:rPr>
              <a:t>half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,</a:t>
            </a:r>
            <a:r>
              <a:rPr spc="-1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Courier New"/>
                <a:cs typeface="Courier New"/>
              </a:rPr>
              <a:t>float</a:t>
            </a:r>
            <a:r>
              <a:rPr spc="-400" dirty="0">
                <a:solidFill>
                  <a:srgbClr val="003B7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and </a:t>
            </a:r>
            <a:r>
              <a:rPr spc="-5" dirty="0">
                <a:solidFill>
                  <a:srgbClr val="003B70"/>
                </a:solidFill>
                <a:latin typeface="Courier New"/>
                <a:cs typeface="Courier New"/>
              </a:rPr>
              <a:t>double</a:t>
            </a:r>
            <a:r>
              <a:rPr spc="-400" dirty="0">
                <a:solidFill>
                  <a:srgbClr val="003B7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data</a:t>
            </a:r>
            <a:r>
              <a:rPr spc="-2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types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3B70"/>
              </a:buClr>
            </a:pP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Optimizations </a:t>
            </a:r>
            <a:r>
              <a:rPr spc="-10" dirty="0">
                <a:solidFill>
                  <a:srgbClr val="003B70"/>
                </a:solidFill>
                <a:latin typeface="Arial"/>
                <a:cs typeface="Arial"/>
              </a:rPr>
              <a:t>will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cause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small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differences in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floating-point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results</a:t>
            </a:r>
            <a:endParaRPr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0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b="1" spc="5" dirty="0">
                <a:solidFill>
                  <a:srgbClr val="003B70"/>
                </a:solidFill>
                <a:latin typeface="Arial"/>
                <a:cs typeface="Arial"/>
              </a:rPr>
              <a:t>Not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IEEE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Standard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for Floating-Point Arithmetic (IEEE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754-2008)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compliant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03B70"/>
              </a:buClr>
            </a:pP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Floating-point</a:t>
            </a:r>
            <a:r>
              <a:rPr spc="-1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optimizations:</a:t>
            </a:r>
            <a:endParaRPr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0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-5" dirty="0">
                <a:solidFill>
                  <a:srgbClr val="003B70"/>
                </a:solidFill>
                <a:latin typeface="Arial"/>
                <a:cs typeface="Arial"/>
              </a:rPr>
              <a:t>Tree</a:t>
            </a:r>
            <a:r>
              <a:rPr sz="1400" spc="-1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Balancing</a:t>
            </a:r>
            <a:endParaRPr sz="14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5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Reducing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Rounding</a:t>
            </a:r>
            <a:r>
              <a:rPr sz="1400" spc="2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Operations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1692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1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600" b="0" spc="5" dirty="0">
                <a:solidFill>
                  <a:srgbClr val="003B70"/>
                </a:solidFill>
                <a:latin typeface="Arial"/>
                <a:cs typeface="Arial"/>
              </a:rPr>
              <a:t>Other Optimization</a:t>
            </a:r>
            <a:r>
              <a:rPr lang="en-US" sz="3600" b="0" spc="-6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b="0" spc="-30" dirty="0">
                <a:solidFill>
                  <a:srgbClr val="003B70"/>
                </a:solidFill>
                <a:latin typeface="Arial"/>
                <a:cs typeface="Arial"/>
              </a:rPr>
              <a:t>Techniques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776161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object 9">
            <a:extLst>
              <a:ext uri="{FF2B5EF4-FFF2-40B4-BE49-F238E27FC236}">
                <a16:creationId xmlns:a16="http://schemas.microsoft.com/office/drawing/2014/main" id="{874A8F6A-77F7-128E-8A8C-D7D7C02117A7}"/>
              </a:ext>
            </a:extLst>
          </p:cNvPr>
          <p:cNvSpPr txBox="1"/>
          <p:nvPr/>
        </p:nvSpPr>
        <p:spPr>
          <a:xfrm>
            <a:off x="812862" y="892409"/>
            <a:ext cx="2141353" cy="3007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dirty="0">
                <a:solidFill>
                  <a:srgbClr val="003B70"/>
                </a:solidFill>
                <a:latin typeface="Arial"/>
                <a:cs typeface="Arial"/>
              </a:rPr>
              <a:t>Tree-Balancing</a:t>
            </a:r>
            <a:endParaRPr sz="1850" b="1" dirty="0">
              <a:latin typeface="Arial"/>
              <a:cs typeface="Arial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7A0D329-112B-438B-9348-4BD5877A765C}"/>
              </a:ext>
            </a:extLst>
          </p:cNvPr>
          <p:cNvSpPr txBox="1"/>
          <p:nvPr/>
        </p:nvSpPr>
        <p:spPr>
          <a:xfrm>
            <a:off x="1234892" y="1203559"/>
            <a:ext cx="8471815" cy="25776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Floating-point operations are not</a:t>
            </a:r>
            <a:r>
              <a:rPr spc="-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associative</a:t>
            </a:r>
            <a:endParaRPr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0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Rounding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after each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operation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affects the</a:t>
            </a:r>
            <a:r>
              <a:rPr sz="1400" spc="-3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outcome</a:t>
            </a:r>
            <a:endParaRPr sz="14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sz="1400" spc="10" dirty="0">
                <a:solidFill>
                  <a:srgbClr val="003B70"/>
                </a:solidFill>
                <a:latin typeface="Calibri"/>
                <a:cs typeface="Calibri"/>
              </a:rPr>
              <a:t>–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ie.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((a+b) </a:t>
            </a: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+ c) </a:t>
            </a:r>
            <a:r>
              <a:rPr sz="1400" spc="20" dirty="0">
                <a:solidFill>
                  <a:srgbClr val="003B70"/>
                </a:solidFill>
                <a:latin typeface="Arial"/>
                <a:cs typeface="Arial"/>
              </a:rPr>
              <a:t>!=</a:t>
            </a:r>
            <a:r>
              <a:rPr sz="1400" spc="-15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(a+(b+c))</a:t>
            </a:r>
            <a:endParaRPr sz="14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By default the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compiler doesn’t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reorder floating-point</a:t>
            </a:r>
            <a:r>
              <a:rPr spc="-10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operations</a:t>
            </a:r>
            <a:endParaRPr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0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May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creates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an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imbalance in a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pipeline,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costs latency and possibly</a:t>
            </a:r>
            <a:r>
              <a:rPr sz="1400" spc="-2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area</a:t>
            </a:r>
            <a:endParaRPr sz="14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Manually enable compiler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to balance</a:t>
            </a:r>
            <a:r>
              <a:rPr spc="-3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operations</a:t>
            </a:r>
            <a:endParaRPr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0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For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example, create a tree of floating-point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additions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in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SGEMM, rather than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a</a:t>
            </a:r>
            <a:r>
              <a:rPr sz="1400" spc="6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chain</a:t>
            </a:r>
            <a:endParaRPr sz="14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40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10" dirty="0">
                <a:solidFill>
                  <a:srgbClr val="003B70"/>
                </a:solidFill>
                <a:latin typeface="Arial"/>
                <a:cs typeface="Arial"/>
              </a:rPr>
              <a:t>Use </a:t>
            </a:r>
            <a:r>
              <a:rPr sz="1400" b="1" spc="5" dirty="0">
                <a:solidFill>
                  <a:srgbClr val="003B70"/>
                </a:solidFill>
                <a:latin typeface="Arial"/>
                <a:cs typeface="Arial"/>
              </a:rPr>
              <a:t>-Xsfp-relaxed=true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flag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when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calling</a:t>
            </a:r>
            <a:r>
              <a:rPr sz="1400" spc="-1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3B70"/>
                </a:solidFill>
                <a:latin typeface="Consolas"/>
                <a:cs typeface="Consolas"/>
              </a:rPr>
              <a:t>dpcpp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8CE43CE-D160-67FC-3BD4-7987113A3D26}"/>
              </a:ext>
            </a:extLst>
          </p:cNvPr>
          <p:cNvSpPr txBox="1"/>
          <p:nvPr/>
        </p:nvSpPr>
        <p:spPr>
          <a:xfrm>
            <a:off x="965261" y="4003949"/>
            <a:ext cx="2575108" cy="3000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solidFill>
                  <a:srgbClr val="003B70"/>
                </a:solidFill>
                <a:latin typeface="Arial"/>
                <a:cs typeface="Arial"/>
              </a:rPr>
              <a:t>Rounding</a:t>
            </a:r>
            <a:r>
              <a:rPr sz="1850" b="1" spc="-7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850" b="1" spc="5" dirty="0">
                <a:solidFill>
                  <a:srgbClr val="003B70"/>
                </a:solidFill>
                <a:latin typeface="Arial"/>
                <a:cs typeface="Arial"/>
              </a:rPr>
              <a:t>Operations</a:t>
            </a:r>
            <a:endParaRPr sz="1850" b="1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EE06BD8F-C0CD-2ADC-83E5-E1318CA8CF20}"/>
              </a:ext>
            </a:extLst>
          </p:cNvPr>
          <p:cNvSpPr txBox="1"/>
          <p:nvPr/>
        </p:nvSpPr>
        <p:spPr>
          <a:xfrm>
            <a:off x="1375569" y="4420846"/>
            <a:ext cx="9796523" cy="22972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For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a series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of floating-point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operations,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IEEE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754 require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multiple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rounding  operation</a:t>
            </a: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Rounding can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require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significant amount of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hardware</a:t>
            </a:r>
            <a:r>
              <a:rPr spc="-5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resources</a:t>
            </a: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Fused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floating-point</a:t>
            </a:r>
            <a:r>
              <a:rPr spc="-3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operation</a:t>
            </a:r>
            <a:endParaRPr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5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Perform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only one round at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end of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the tree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of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the floating-point</a:t>
            </a:r>
            <a:r>
              <a:rPr sz="1400" spc="1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operations</a:t>
            </a:r>
            <a:endParaRPr sz="1400" dirty="0">
              <a:latin typeface="Arial"/>
              <a:cs typeface="Arial"/>
            </a:endParaRPr>
          </a:p>
          <a:p>
            <a:pPr marL="393700" marR="189230" lvl="1" indent="-152400">
              <a:lnSpc>
                <a:spcPct val="101899"/>
              </a:lnSpc>
              <a:spcBef>
                <a:spcPts val="540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Other processor architectures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support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certain fused instructions such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as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fused  multiply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and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accumulate</a:t>
            </a:r>
            <a:r>
              <a:rPr sz="1400" spc="-2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(FMAC)</a:t>
            </a:r>
            <a:endParaRPr sz="1400"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65"/>
              </a:spcBef>
              <a:buFont typeface="Calibri"/>
              <a:buChar char="–"/>
              <a:tabLst>
                <a:tab pos="393700" algn="l"/>
              </a:tabLst>
            </a:pP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Any combination of floating-point </a:t>
            </a:r>
            <a:r>
              <a:rPr sz="1400" dirty="0">
                <a:solidFill>
                  <a:srgbClr val="003B70"/>
                </a:solidFill>
                <a:latin typeface="Arial"/>
                <a:cs typeface="Arial"/>
              </a:rPr>
              <a:t>operators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can be</a:t>
            </a:r>
            <a:r>
              <a:rPr sz="1400" spc="-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3B70"/>
                </a:solidFill>
                <a:latin typeface="Arial"/>
                <a:cs typeface="Arial"/>
              </a:rPr>
              <a:t>fused</a:t>
            </a:r>
            <a:endParaRPr sz="14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775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Use dpcpp compiler switch</a:t>
            </a:r>
            <a:r>
              <a:rPr spc="1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Consolas"/>
                <a:cs typeface="Consolas"/>
              </a:rPr>
              <a:t>-Xsfpc</a:t>
            </a:r>
            <a:endParaRPr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60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76" y="410309"/>
            <a:ext cx="10515600" cy="77616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References and</a:t>
            </a:r>
            <a:r>
              <a:rPr lang="en-US" sz="3600" spc="-6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Resources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550976" y="1209915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object 7">
            <a:extLst>
              <a:ext uri="{FF2B5EF4-FFF2-40B4-BE49-F238E27FC236}">
                <a16:creationId xmlns:a16="http://schemas.microsoft.com/office/drawing/2014/main" id="{0DCFDD90-0F80-5414-9B3B-5D9C9C67EF40}"/>
              </a:ext>
            </a:extLst>
          </p:cNvPr>
          <p:cNvSpPr txBox="1"/>
          <p:nvPr/>
        </p:nvSpPr>
        <p:spPr>
          <a:xfrm>
            <a:off x="672185" y="1722568"/>
            <a:ext cx="10394391" cy="258583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Website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hub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for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using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FPGAs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with</a:t>
            </a:r>
            <a:r>
              <a:rPr spc="-5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oneAPI</a:t>
            </a:r>
            <a:endParaRPr dirty="0">
              <a:latin typeface="Arial"/>
              <a:cs typeface="Arial"/>
            </a:endParaRPr>
          </a:p>
          <a:p>
            <a:pPr marL="393700" marR="5080" lvl="1" indent="-152400">
              <a:lnSpc>
                <a:spcPct val="102099"/>
              </a:lnSpc>
              <a:spcBef>
                <a:spcPts val="540"/>
              </a:spcBef>
              <a:buClr>
                <a:srgbClr val="003B70"/>
              </a:buClr>
              <a:buFont typeface="Calibri"/>
              <a:buChar char="–"/>
              <a:tabLst>
                <a:tab pos="393700" algn="l"/>
              </a:tabLst>
            </a:pPr>
            <a:r>
              <a:rPr sz="1400" u="sng" dirty="0">
                <a:solidFill>
                  <a:srgbClr val="0070C5"/>
                </a:solidFill>
                <a:uFill>
                  <a:solidFill>
                    <a:srgbClr val="0070C5"/>
                  </a:solidFill>
                </a:uFill>
                <a:latin typeface="Arial"/>
                <a:cs typeface="Arial"/>
                <a:hlinkClick r:id="rId2"/>
              </a:rPr>
              <a:t>https://software.intel.com/content/www/us/en/develop/tools/oneapi/components/fpga. </a:t>
            </a:r>
            <a:r>
              <a:rPr sz="1400" dirty="0">
                <a:solidFill>
                  <a:srgbClr val="0070C5"/>
                </a:solidFill>
                <a:latin typeface="Arial"/>
                <a:cs typeface="Arial"/>
                <a:hlinkClick r:id="rId2"/>
              </a:rPr>
              <a:t> </a:t>
            </a:r>
            <a:r>
              <a:rPr sz="1400" u="sng" spc="5" dirty="0">
                <a:solidFill>
                  <a:srgbClr val="0070C5"/>
                </a:solidFill>
                <a:uFill>
                  <a:solidFill>
                    <a:srgbClr val="0070C5"/>
                  </a:solidFill>
                </a:uFill>
                <a:latin typeface="Arial"/>
                <a:cs typeface="Arial"/>
                <a:hlinkClick r:id="rId2"/>
              </a:rPr>
              <a:t>html</a:t>
            </a:r>
            <a:endParaRPr sz="14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Intel®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oneAPI Programming</a:t>
            </a:r>
            <a:r>
              <a:rPr spc="-5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Guide</a:t>
            </a:r>
            <a:endParaRPr dirty="0">
              <a:latin typeface="Arial"/>
              <a:cs typeface="Arial"/>
            </a:endParaRPr>
          </a:p>
          <a:p>
            <a:pPr marL="393700" marR="488315" lvl="1" indent="-152400">
              <a:lnSpc>
                <a:spcPct val="101899"/>
              </a:lnSpc>
              <a:spcBef>
                <a:spcPts val="545"/>
              </a:spcBef>
              <a:buClr>
                <a:srgbClr val="003B70"/>
              </a:buClr>
              <a:buFont typeface="Calibri"/>
              <a:buChar char="–"/>
              <a:tabLst>
                <a:tab pos="393700" algn="l"/>
              </a:tabLst>
            </a:pPr>
            <a:r>
              <a:rPr sz="1400" u="sng" dirty="0">
                <a:solidFill>
                  <a:srgbClr val="0070C5"/>
                </a:solidFill>
                <a:uFill>
                  <a:solidFill>
                    <a:srgbClr val="0070C5"/>
                  </a:solidFill>
                </a:uFill>
                <a:latin typeface="Arial"/>
                <a:cs typeface="Arial"/>
                <a:hlinkClick r:id="rId3"/>
              </a:rPr>
              <a:t>https://software.intel.com/content/www/us/en/develop/download/intel-oneapi- </a:t>
            </a:r>
            <a:r>
              <a:rPr sz="1400" dirty="0">
                <a:solidFill>
                  <a:srgbClr val="0070C5"/>
                </a:solidFill>
                <a:latin typeface="Arial"/>
                <a:cs typeface="Arial"/>
                <a:hlinkClick r:id="rId3"/>
              </a:rPr>
              <a:t> </a:t>
            </a:r>
            <a:r>
              <a:rPr sz="1400" u="sng" dirty="0">
                <a:solidFill>
                  <a:srgbClr val="0070C5"/>
                </a:solidFill>
                <a:uFill>
                  <a:solidFill>
                    <a:srgbClr val="0070C5"/>
                  </a:solidFill>
                </a:uFill>
                <a:latin typeface="Arial"/>
                <a:cs typeface="Arial"/>
                <a:hlinkClick r:id="rId3"/>
              </a:rPr>
              <a:t>programming-guide.html</a:t>
            </a:r>
            <a:endParaRPr sz="14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Intel®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oneAPI DPC++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FPGA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Optimization</a:t>
            </a:r>
            <a:r>
              <a:rPr spc="-114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Guide</a:t>
            </a:r>
            <a:endParaRPr dirty="0">
              <a:latin typeface="Arial"/>
              <a:cs typeface="Arial"/>
            </a:endParaRPr>
          </a:p>
          <a:p>
            <a:pPr marL="393700" marR="471805" lvl="1" indent="-152400">
              <a:lnSpc>
                <a:spcPct val="101000"/>
              </a:lnSpc>
              <a:spcBef>
                <a:spcPts val="555"/>
              </a:spcBef>
              <a:buClr>
                <a:srgbClr val="003B70"/>
              </a:buClr>
              <a:buFont typeface="Calibri"/>
              <a:buChar char="–"/>
              <a:tabLst>
                <a:tab pos="393700" algn="l"/>
              </a:tabLst>
            </a:pPr>
            <a:r>
              <a:rPr sz="1400" u="sng" dirty="0">
                <a:solidFill>
                  <a:srgbClr val="0070C5"/>
                </a:solidFill>
                <a:uFill>
                  <a:solidFill>
                    <a:srgbClr val="0070C5"/>
                  </a:solidFill>
                </a:uFill>
                <a:latin typeface="Arial"/>
                <a:cs typeface="Arial"/>
                <a:hlinkClick r:id="rId4"/>
              </a:rPr>
              <a:t>https://software.intel.com/content/www/us/en/develop/download/oneapi-fpga- </a:t>
            </a:r>
            <a:r>
              <a:rPr sz="1400" dirty="0">
                <a:solidFill>
                  <a:srgbClr val="0070C5"/>
                </a:solidFill>
                <a:latin typeface="Arial"/>
                <a:cs typeface="Arial"/>
                <a:hlinkClick r:id="rId4"/>
              </a:rPr>
              <a:t> </a:t>
            </a:r>
            <a:r>
              <a:rPr sz="1400" u="sng" dirty="0">
                <a:solidFill>
                  <a:srgbClr val="0070C5"/>
                </a:solidFill>
                <a:uFill>
                  <a:solidFill>
                    <a:srgbClr val="0070C5"/>
                  </a:solidFill>
                </a:uFill>
                <a:latin typeface="Arial"/>
                <a:cs typeface="Arial"/>
                <a:hlinkClick r:id="rId4"/>
              </a:rPr>
              <a:t>optimization-guide.html</a:t>
            </a:r>
            <a:endParaRPr sz="14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16383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FPGA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Tutorials</a:t>
            </a:r>
            <a:r>
              <a:rPr spc="-12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GitHub</a:t>
            </a:r>
            <a:endParaRPr dirty="0">
              <a:latin typeface="Arial"/>
              <a:cs typeface="Arial"/>
            </a:endParaRPr>
          </a:p>
          <a:p>
            <a:pPr marL="393700" lvl="1" indent="-152400">
              <a:lnSpc>
                <a:spcPct val="100000"/>
              </a:lnSpc>
              <a:spcBef>
                <a:spcPts val="575"/>
              </a:spcBef>
              <a:buClr>
                <a:srgbClr val="003B70"/>
              </a:buClr>
              <a:buFont typeface="Calibri"/>
              <a:buChar char="–"/>
              <a:tabLst>
                <a:tab pos="393700" algn="l"/>
              </a:tabLst>
            </a:pPr>
            <a:r>
              <a:rPr sz="1400" u="sng" dirty="0">
                <a:solidFill>
                  <a:srgbClr val="0070C5"/>
                </a:solidFill>
                <a:uFill>
                  <a:solidFill>
                    <a:srgbClr val="0070C5"/>
                  </a:solidFill>
                </a:uFill>
                <a:latin typeface="Arial"/>
                <a:cs typeface="Arial"/>
                <a:hlinkClick r:id="rId5"/>
              </a:rPr>
              <a:t>https://github.com/intel/BaseKit-code-samples/tree/master/FPGATutorials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188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endParaRPr lang="en-US" sz="4400" b="1" dirty="0">
              <a:solidFill>
                <a:srgbClr val="2F5496"/>
              </a:solidFill>
              <a:latin typeface="Arial"/>
              <a:ea typeface="Arial"/>
              <a:cs typeface="Arial"/>
            </a:endParaRPr>
          </a:p>
          <a:p>
            <a:pPr marL="0" indent="0" algn="ctr">
              <a:spcBef>
                <a:spcPct val="0"/>
              </a:spcBef>
              <a:buNone/>
            </a:pPr>
            <a:endParaRPr lang="en-US" sz="4400" b="1" dirty="0">
              <a:solidFill>
                <a:srgbClr val="2F5496"/>
              </a:solidFill>
              <a:latin typeface="Arial"/>
              <a:ea typeface="Arial"/>
              <a:cs typeface="Arial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n-US" sz="4400" b="1" dirty="0">
                <a:solidFill>
                  <a:srgbClr val="2F5496"/>
                </a:solidFill>
                <a:latin typeface="Arial"/>
                <a:ea typeface="Arial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884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How to Connect to Host?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D6B094-F35B-1BCE-21E6-E854C007D6ED}"/>
              </a:ext>
            </a:extLst>
          </p:cNvPr>
          <p:cNvSpPr txBox="1"/>
          <p:nvPr/>
        </p:nvSpPr>
        <p:spPr>
          <a:xfrm>
            <a:off x="838200" y="2004646"/>
            <a:ext cx="46775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15" dirty="0">
                <a:solidFill>
                  <a:srgbClr val="0070C5"/>
                </a:solidFill>
                <a:latin typeface="Arial"/>
                <a:cs typeface="Arial"/>
              </a:rPr>
              <a:t>Accelerated functions run on a</a:t>
            </a:r>
            <a:r>
              <a:rPr lang="en-US" sz="1800" spc="-114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lang="en-US" sz="1800" spc="15" dirty="0">
                <a:solidFill>
                  <a:srgbClr val="0070C5"/>
                </a:solidFill>
                <a:latin typeface="Arial"/>
                <a:cs typeface="Arial"/>
              </a:rPr>
              <a:t>PCIe  attached </a:t>
            </a:r>
            <a:r>
              <a:rPr lang="en-US" sz="1800" spc="20" dirty="0">
                <a:solidFill>
                  <a:srgbClr val="0070C5"/>
                </a:solidFill>
                <a:latin typeface="Arial"/>
                <a:cs typeface="Arial"/>
              </a:rPr>
              <a:t>FPGA</a:t>
            </a:r>
            <a:r>
              <a:rPr lang="en-US" sz="1800" spc="-9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lang="en-US" sz="1800" spc="15" dirty="0">
                <a:solidFill>
                  <a:srgbClr val="0070C5"/>
                </a:solidFill>
                <a:latin typeface="Arial"/>
                <a:cs typeface="Arial"/>
              </a:rPr>
              <a:t>card.</a:t>
            </a: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spc="20"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lang="en-US" sz="1800" spc="15" dirty="0">
                <a:solidFill>
                  <a:srgbClr val="003B70"/>
                </a:solidFill>
                <a:latin typeface="Arial"/>
                <a:cs typeface="Arial"/>
              </a:rPr>
              <a:t>host </a:t>
            </a:r>
            <a:r>
              <a:rPr lang="en-US" sz="1800" spc="10" dirty="0">
                <a:solidFill>
                  <a:srgbClr val="003B70"/>
                </a:solidFill>
                <a:latin typeface="Arial"/>
                <a:cs typeface="Arial"/>
              </a:rPr>
              <a:t>interface is </a:t>
            </a:r>
            <a:r>
              <a:rPr lang="en-US" sz="1800" spc="15" dirty="0">
                <a:solidFill>
                  <a:srgbClr val="003B70"/>
                </a:solidFill>
                <a:latin typeface="Arial"/>
                <a:cs typeface="Arial"/>
              </a:rPr>
              <a:t>also “baked </a:t>
            </a:r>
            <a:r>
              <a:rPr lang="en-US" sz="1800" spc="10" dirty="0">
                <a:solidFill>
                  <a:srgbClr val="003B70"/>
                </a:solidFill>
                <a:latin typeface="Arial"/>
                <a:cs typeface="Arial"/>
              </a:rPr>
              <a:t>in” to</a:t>
            </a:r>
            <a:r>
              <a:rPr lang="en-US" sz="1800" spc="-14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1800" spc="15" dirty="0">
                <a:solidFill>
                  <a:srgbClr val="003B70"/>
                </a:solidFill>
                <a:latin typeface="Arial"/>
                <a:cs typeface="Arial"/>
              </a:rPr>
              <a:t>the  </a:t>
            </a:r>
            <a:r>
              <a:rPr lang="en-US" sz="1800" spc="20" dirty="0">
                <a:solidFill>
                  <a:srgbClr val="003B70"/>
                </a:solidFill>
                <a:latin typeface="Arial"/>
                <a:cs typeface="Arial"/>
              </a:rPr>
              <a:t>FPGA</a:t>
            </a:r>
            <a:r>
              <a:rPr lang="en-US" sz="1800" spc="-7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1800" spc="15" dirty="0">
                <a:solidFill>
                  <a:srgbClr val="003B70"/>
                </a:solidFill>
                <a:latin typeface="Arial"/>
                <a:cs typeface="Arial"/>
              </a:rPr>
              <a:t>design.</a:t>
            </a: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spc="15" dirty="0">
                <a:solidFill>
                  <a:srgbClr val="003B70"/>
                </a:solidFill>
                <a:latin typeface="Arial"/>
                <a:cs typeface="Arial"/>
              </a:rPr>
              <a:t>This portion </a:t>
            </a:r>
            <a:r>
              <a:rPr lang="en-US" sz="1800" spc="10" dirty="0">
                <a:solidFill>
                  <a:srgbClr val="003B70"/>
                </a:solidFill>
                <a:latin typeface="Arial"/>
                <a:cs typeface="Arial"/>
              </a:rPr>
              <a:t>of </a:t>
            </a:r>
            <a:r>
              <a:rPr lang="en-US" sz="1800" spc="15" dirty="0">
                <a:solidFill>
                  <a:srgbClr val="003B70"/>
                </a:solidFill>
                <a:latin typeface="Arial"/>
                <a:cs typeface="Arial"/>
              </a:rPr>
              <a:t>the design </a:t>
            </a:r>
            <a:r>
              <a:rPr lang="en-US" sz="1800" spc="10" dirty="0">
                <a:solidFill>
                  <a:srgbClr val="003B70"/>
                </a:solidFill>
                <a:latin typeface="Arial"/>
                <a:cs typeface="Arial"/>
              </a:rPr>
              <a:t>is </a:t>
            </a:r>
            <a:r>
              <a:rPr lang="en-US" sz="1800" spc="15" dirty="0">
                <a:solidFill>
                  <a:srgbClr val="003B70"/>
                </a:solidFill>
                <a:latin typeface="Arial"/>
                <a:cs typeface="Arial"/>
              </a:rPr>
              <a:t>pre-built</a:t>
            </a:r>
            <a:r>
              <a:rPr lang="en-US" sz="1800" spc="-14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1800" spc="15" dirty="0">
                <a:solidFill>
                  <a:srgbClr val="003B70"/>
                </a:solidFill>
                <a:latin typeface="Arial"/>
                <a:cs typeface="Arial"/>
              </a:rPr>
              <a:t>and  not dependent </a:t>
            </a:r>
            <a:r>
              <a:rPr lang="en-US" sz="1800" spc="20" dirty="0">
                <a:solidFill>
                  <a:srgbClr val="003B70"/>
                </a:solidFill>
                <a:latin typeface="Arial"/>
                <a:cs typeface="Arial"/>
              </a:rPr>
              <a:t>on </a:t>
            </a:r>
            <a:r>
              <a:rPr lang="en-US" sz="1800" spc="5" dirty="0">
                <a:solidFill>
                  <a:srgbClr val="003B70"/>
                </a:solidFill>
                <a:latin typeface="Arial"/>
                <a:cs typeface="Arial"/>
              </a:rPr>
              <a:t>your </a:t>
            </a:r>
            <a:r>
              <a:rPr lang="en-US" sz="1800" spc="15" dirty="0">
                <a:solidFill>
                  <a:srgbClr val="003B70"/>
                </a:solidFill>
                <a:latin typeface="Arial"/>
                <a:cs typeface="Arial"/>
              </a:rPr>
              <a:t>source</a:t>
            </a:r>
            <a:r>
              <a:rPr lang="en-US" sz="1800" spc="-1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1800" spc="15" dirty="0">
                <a:solidFill>
                  <a:srgbClr val="003B70"/>
                </a:solidFill>
                <a:latin typeface="Arial"/>
                <a:cs typeface="Arial"/>
              </a:rPr>
              <a:t>code.</a:t>
            </a:r>
            <a:endParaRPr lang="en-US" sz="1800" dirty="0">
              <a:latin typeface="Arial"/>
              <a:cs typeface="Arial"/>
            </a:endParaRPr>
          </a:p>
          <a:p>
            <a:endParaRPr lang="en-US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40ACD5DA-8213-51EE-C299-F056C958F40F}"/>
              </a:ext>
            </a:extLst>
          </p:cNvPr>
          <p:cNvGrpSpPr/>
          <p:nvPr/>
        </p:nvGrpSpPr>
        <p:grpSpPr>
          <a:xfrm>
            <a:off x="7604993" y="2486874"/>
            <a:ext cx="1985645" cy="1232535"/>
            <a:chOff x="829055" y="2578607"/>
            <a:chExt cx="1985645" cy="1232535"/>
          </a:xfrm>
        </p:grpSpPr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9B6944C9-EEF0-59F5-A467-80CF6756AA2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055" y="2969389"/>
              <a:ext cx="1985648" cy="841349"/>
            </a:xfrm>
            <a:prstGeom prst="rect">
              <a:avLst/>
            </a:prstGeom>
          </p:spPr>
        </p:pic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1A6F27A-759F-7360-F989-438AE1CD3D3B}"/>
                </a:ext>
              </a:extLst>
            </p:cNvPr>
            <p:cNvSpPr/>
            <p:nvPr/>
          </p:nvSpPr>
          <p:spPr>
            <a:xfrm>
              <a:off x="1594104" y="2578607"/>
              <a:ext cx="508000" cy="683260"/>
            </a:xfrm>
            <a:custGeom>
              <a:avLst/>
              <a:gdLst/>
              <a:ahLst/>
              <a:cxnLst/>
              <a:rect l="l" t="t" r="r" b="b"/>
              <a:pathLst>
                <a:path w="508000" h="683260">
                  <a:moveTo>
                    <a:pt x="72009" y="0"/>
                  </a:moveTo>
                  <a:lnTo>
                    <a:pt x="0" y="0"/>
                  </a:lnTo>
                  <a:lnTo>
                    <a:pt x="0" y="581279"/>
                  </a:lnTo>
                  <a:lnTo>
                    <a:pt x="7979" y="620762"/>
                  </a:lnTo>
                  <a:lnTo>
                    <a:pt x="29733" y="653018"/>
                  </a:lnTo>
                  <a:lnTo>
                    <a:pt x="61989" y="674772"/>
                  </a:lnTo>
                  <a:lnTo>
                    <a:pt x="101472" y="682752"/>
                  </a:lnTo>
                  <a:lnTo>
                    <a:pt x="359028" y="682752"/>
                  </a:lnTo>
                  <a:lnTo>
                    <a:pt x="398512" y="674772"/>
                  </a:lnTo>
                  <a:lnTo>
                    <a:pt x="430768" y="653018"/>
                  </a:lnTo>
                  <a:lnTo>
                    <a:pt x="452522" y="620762"/>
                  </a:lnTo>
                  <a:lnTo>
                    <a:pt x="460502" y="581279"/>
                  </a:lnTo>
                  <a:lnTo>
                    <a:pt x="460502" y="225298"/>
                  </a:lnTo>
                  <a:lnTo>
                    <a:pt x="507491" y="225298"/>
                  </a:lnTo>
                  <a:lnTo>
                    <a:pt x="424560" y="98425"/>
                  </a:lnTo>
                  <a:lnTo>
                    <a:pt x="341629" y="225298"/>
                  </a:lnTo>
                  <a:lnTo>
                    <a:pt x="388493" y="225298"/>
                  </a:lnTo>
                  <a:lnTo>
                    <a:pt x="388493" y="581279"/>
                  </a:lnTo>
                  <a:lnTo>
                    <a:pt x="386175" y="592740"/>
                  </a:lnTo>
                  <a:lnTo>
                    <a:pt x="379857" y="602107"/>
                  </a:lnTo>
                  <a:lnTo>
                    <a:pt x="370490" y="608425"/>
                  </a:lnTo>
                  <a:lnTo>
                    <a:pt x="359028" y="610743"/>
                  </a:lnTo>
                  <a:lnTo>
                    <a:pt x="101472" y="610743"/>
                  </a:lnTo>
                  <a:lnTo>
                    <a:pt x="90011" y="608425"/>
                  </a:lnTo>
                  <a:lnTo>
                    <a:pt x="80644" y="602107"/>
                  </a:lnTo>
                  <a:lnTo>
                    <a:pt x="74326" y="592740"/>
                  </a:lnTo>
                  <a:lnTo>
                    <a:pt x="72009" y="581279"/>
                  </a:lnTo>
                  <a:lnTo>
                    <a:pt x="72009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7">
            <a:extLst>
              <a:ext uri="{FF2B5EF4-FFF2-40B4-BE49-F238E27FC236}">
                <a16:creationId xmlns:a16="http://schemas.microsoft.com/office/drawing/2014/main" id="{53D07CA9-0B67-3389-1A13-215E05A1FF3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4990" y="1878799"/>
            <a:ext cx="569976" cy="569976"/>
          </a:xfrm>
          <a:prstGeom prst="rect">
            <a:avLst/>
          </a:prstGeom>
        </p:spPr>
      </p:pic>
      <p:pic>
        <p:nvPicPr>
          <p:cNvPr id="19" name="object 16">
            <a:extLst>
              <a:ext uri="{FF2B5EF4-FFF2-40B4-BE49-F238E27FC236}">
                <a16:creationId xmlns:a16="http://schemas.microsoft.com/office/drawing/2014/main" id="{3F007D9C-91CD-5BCF-F877-18B77AA9829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2862" y="4147887"/>
            <a:ext cx="4786299" cy="23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8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Intel FPGA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D6B094-F35B-1BCE-21E6-E854C007D6ED}"/>
              </a:ext>
            </a:extLst>
          </p:cNvPr>
          <p:cNvSpPr txBox="1"/>
          <p:nvPr/>
        </p:nvSpPr>
        <p:spPr>
          <a:xfrm>
            <a:off x="685275" y="2680683"/>
            <a:ext cx="5843954" cy="118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100"/>
              </a:spcBef>
            </a:pPr>
            <a:r>
              <a:rPr lang="en-US" sz="2400" spc="10" dirty="0">
                <a:solidFill>
                  <a:srgbClr val="0070C5"/>
                </a:solidFill>
                <a:latin typeface="Arial"/>
                <a:cs typeface="Arial"/>
              </a:rPr>
              <a:t>Implementing</a:t>
            </a:r>
            <a:r>
              <a:rPr lang="en-US" sz="2400" spc="-7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lang="en-US" sz="2400" spc="5" dirty="0">
                <a:solidFill>
                  <a:srgbClr val="0070C5"/>
                </a:solidFill>
                <a:latin typeface="Arial"/>
                <a:cs typeface="Arial"/>
              </a:rPr>
              <a:t>Optimized  </a:t>
            </a:r>
            <a:r>
              <a:rPr lang="en-US" sz="2400" b="1" spc="10" dirty="0">
                <a:solidFill>
                  <a:srgbClr val="0070C5"/>
                </a:solidFill>
                <a:latin typeface="Arial"/>
                <a:cs typeface="Arial"/>
              </a:rPr>
              <a:t>Custom Compute  </a:t>
            </a:r>
            <a:r>
              <a:rPr lang="en-US" sz="2400" b="1" spc="5" dirty="0">
                <a:solidFill>
                  <a:srgbClr val="0070C5"/>
                </a:solidFill>
                <a:latin typeface="Arial"/>
                <a:cs typeface="Arial"/>
              </a:rPr>
              <a:t>Pipelines </a:t>
            </a:r>
            <a:r>
              <a:rPr lang="en-US" sz="2400" b="1" spc="10" dirty="0">
                <a:solidFill>
                  <a:srgbClr val="0070C5"/>
                </a:solidFill>
                <a:latin typeface="Arial"/>
                <a:cs typeface="Arial"/>
              </a:rPr>
              <a:t>(CCPs)  </a:t>
            </a:r>
            <a:r>
              <a:rPr lang="en-US" sz="2400" spc="5" dirty="0">
                <a:solidFill>
                  <a:srgbClr val="0070C5"/>
                </a:solidFill>
                <a:latin typeface="Arial"/>
                <a:cs typeface="Arial"/>
              </a:rPr>
              <a:t>synthesized from  </a:t>
            </a:r>
            <a:r>
              <a:rPr lang="en-US" sz="2400" spc="10" dirty="0">
                <a:solidFill>
                  <a:srgbClr val="0070C5"/>
                </a:solidFill>
                <a:latin typeface="Arial"/>
                <a:cs typeface="Arial"/>
              </a:rPr>
              <a:t>compiled</a:t>
            </a:r>
            <a:r>
              <a:rPr lang="en-US" sz="2400" spc="-40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lang="en-US" sz="2400" spc="10" dirty="0">
                <a:solidFill>
                  <a:srgbClr val="0070C5"/>
                </a:solidFill>
                <a:latin typeface="Arial"/>
                <a:cs typeface="Arial"/>
              </a:rPr>
              <a:t>code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1ABFBB9-FF5E-D93C-2AA4-D0DB4619C4BF}"/>
              </a:ext>
            </a:extLst>
          </p:cNvPr>
          <p:cNvGrpSpPr/>
          <p:nvPr/>
        </p:nvGrpSpPr>
        <p:grpSpPr>
          <a:xfrm>
            <a:off x="6505926" y="1690688"/>
            <a:ext cx="4802329" cy="4405312"/>
            <a:chOff x="7550365" y="2486874"/>
            <a:chExt cx="2703195" cy="2934512"/>
          </a:xfrm>
        </p:grpSpPr>
        <p:grpSp>
          <p:nvGrpSpPr>
            <p:cNvPr id="3" name="object 13">
              <a:extLst>
                <a:ext uri="{FF2B5EF4-FFF2-40B4-BE49-F238E27FC236}">
                  <a16:creationId xmlns:a16="http://schemas.microsoft.com/office/drawing/2014/main" id="{E2096B8C-3BE6-6725-33C6-F3665D24FFC3}"/>
                </a:ext>
              </a:extLst>
            </p:cNvPr>
            <p:cNvGrpSpPr/>
            <p:nvPr/>
          </p:nvGrpSpPr>
          <p:grpSpPr>
            <a:xfrm>
              <a:off x="8051761" y="2710901"/>
              <a:ext cx="1986280" cy="1519555"/>
              <a:chOff x="4101084" y="5210555"/>
              <a:chExt cx="1986280" cy="1519555"/>
            </a:xfrm>
          </p:grpSpPr>
          <p:sp>
            <p:nvSpPr>
              <p:cNvPr id="10" name="object 14">
                <a:extLst>
                  <a:ext uri="{FF2B5EF4-FFF2-40B4-BE49-F238E27FC236}">
                    <a16:creationId xmlns:a16="http://schemas.microsoft.com/office/drawing/2014/main" id="{E20C46FA-64BE-EC43-39D2-F5B8F745FFD5}"/>
                  </a:ext>
                </a:extLst>
              </p:cNvPr>
              <p:cNvSpPr/>
              <p:nvPr/>
            </p:nvSpPr>
            <p:spPr>
              <a:xfrm>
                <a:off x="4101084" y="5210555"/>
                <a:ext cx="88900" cy="1519555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519554">
                    <a:moveTo>
                      <a:pt x="88391" y="0"/>
                    </a:moveTo>
                    <a:lnTo>
                      <a:pt x="0" y="0"/>
                    </a:lnTo>
                    <a:lnTo>
                      <a:pt x="0" y="1519428"/>
                    </a:lnTo>
                    <a:lnTo>
                      <a:pt x="88391" y="1519428"/>
                    </a:lnTo>
                    <a:lnTo>
                      <a:pt x="88391" y="0"/>
                    </a:lnTo>
                    <a:close/>
                  </a:path>
                </a:pathLst>
              </a:custGeom>
              <a:solidFill>
                <a:srgbClr val="33CC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>
                <a:extLst>
                  <a:ext uri="{FF2B5EF4-FFF2-40B4-BE49-F238E27FC236}">
                    <a16:creationId xmlns:a16="http://schemas.microsoft.com/office/drawing/2014/main" id="{A7A336BB-D7A4-BA65-AEB3-2E80508AFA2A}"/>
                  </a:ext>
                </a:extLst>
              </p:cNvPr>
              <p:cNvSpPr/>
              <p:nvPr/>
            </p:nvSpPr>
            <p:spPr>
              <a:xfrm>
                <a:off x="4209288" y="5515355"/>
                <a:ext cx="26034" cy="1214755"/>
              </a:xfrm>
              <a:custGeom>
                <a:avLst/>
                <a:gdLst/>
                <a:ahLst/>
                <a:cxnLst/>
                <a:rect l="l" t="t" r="r" b="b"/>
                <a:pathLst>
                  <a:path w="26035" h="1214754">
                    <a:moveTo>
                      <a:pt x="25908" y="1185672"/>
                    </a:moveTo>
                    <a:lnTo>
                      <a:pt x="0" y="1185672"/>
                    </a:lnTo>
                    <a:lnTo>
                      <a:pt x="0" y="1214628"/>
                    </a:lnTo>
                    <a:lnTo>
                      <a:pt x="25908" y="1214628"/>
                    </a:lnTo>
                    <a:lnTo>
                      <a:pt x="25908" y="1185672"/>
                    </a:lnTo>
                    <a:close/>
                  </a:path>
                  <a:path w="26035" h="1214754">
                    <a:moveTo>
                      <a:pt x="25908" y="710184"/>
                    </a:moveTo>
                    <a:lnTo>
                      <a:pt x="0" y="710184"/>
                    </a:lnTo>
                    <a:lnTo>
                      <a:pt x="0" y="746760"/>
                    </a:lnTo>
                    <a:lnTo>
                      <a:pt x="25908" y="746760"/>
                    </a:lnTo>
                    <a:lnTo>
                      <a:pt x="25908" y="710184"/>
                    </a:lnTo>
                    <a:close/>
                  </a:path>
                  <a:path w="26035" h="1214754">
                    <a:moveTo>
                      <a:pt x="25908" y="0"/>
                    </a:moveTo>
                    <a:lnTo>
                      <a:pt x="0" y="0"/>
                    </a:lnTo>
                    <a:lnTo>
                      <a:pt x="0" y="30480"/>
                    </a:lnTo>
                    <a:lnTo>
                      <a:pt x="25908" y="30480"/>
                    </a:lnTo>
                    <a:lnTo>
                      <a:pt x="25908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6">
                <a:extLst>
                  <a:ext uri="{FF2B5EF4-FFF2-40B4-BE49-F238E27FC236}">
                    <a16:creationId xmlns:a16="http://schemas.microsoft.com/office/drawing/2014/main" id="{F7FD1012-E560-6271-16D1-7691209A8B45}"/>
                  </a:ext>
                </a:extLst>
              </p:cNvPr>
              <p:cNvSpPr/>
              <p:nvPr/>
            </p:nvSpPr>
            <p:spPr>
              <a:xfrm>
                <a:off x="4255008" y="5515355"/>
                <a:ext cx="35560" cy="1214755"/>
              </a:xfrm>
              <a:custGeom>
                <a:avLst/>
                <a:gdLst/>
                <a:ahLst/>
                <a:cxnLst/>
                <a:rect l="l" t="t" r="r" b="b"/>
                <a:pathLst>
                  <a:path w="35560" h="1214754">
                    <a:moveTo>
                      <a:pt x="35052" y="1185672"/>
                    </a:moveTo>
                    <a:lnTo>
                      <a:pt x="0" y="1185672"/>
                    </a:lnTo>
                    <a:lnTo>
                      <a:pt x="0" y="1214628"/>
                    </a:lnTo>
                    <a:lnTo>
                      <a:pt x="35052" y="1214628"/>
                    </a:lnTo>
                    <a:lnTo>
                      <a:pt x="35052" y="1185672"/>
                    </a:lnTo>
                    <a:close/>
                  </a:path>
                  <a:path w="35560" h="1214754">
                    <a:moveTo>
                      <a:pt x="35052" y="710184"/>
                    </a:moveTo>
                    <a:lnTo>
                      <a:pt x="0" y="710184"/>
                    </a:lnTo>
                    <a:lnTo>
                      <a:pt x="0" y="746760"/>
                    </a:lnTo>
                    <a:lnTo>
                      <a:pt x="35052" y="746760"/>
                    </a:lnTo>
                    <a:lnTo>
                      <a:pt x="35052" y="710184"/>
                    </a:lnTo>
                    <a:close/>
                  </a:path>
                  <a:path w="35560" h="1214754">
                    <a:moveTo>
                      <a:pt x="35052" y="0"/>
                    </a:moveTo>
                    <a:lnTo>
                      <a:pt x="0" y="0"/>
                    </a:lnTo>
                    <a:lnTo>
                      <a:pt x="0" y="30480"/>
                    </a:lnTo>
                    <a:lnTo>
                      <a:pt x="35052" y="30480"/>
                    </a:lnTo>
                    <a:lnTo>
                      <a:pt x="35052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7">
                <a:extLst>
                  <a:ext uri="{FF2B5EF4-FFF2-40B4-BE49-F238E27FC236}">
                    <a16:creationId xmlns:a16="http://schemas.microsoft.com/office/drawing/2014/main" id="{D692B20A-58B8-553C-CDEA-71D1F612BD3D}"/>
                  </a:ext>
                </a:extLst>
              </p:cNvPr>
              <p:cNvSpPr/>
              <p:nvPr/>
            </p:nvSpPr>
            <p:spPr>
              <a:xfrm>
                <a:off x="4309872" y="5515355"/>
                <a:ext cx="52069" cy="1214755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1214754">
                    <a:moveTo>
                      <a:pt x="51816" y="1185672"/>
                    </a:moveTo>
                    <a:lnTo>
                      <a:pt x="0" y="1185672"/>
                    </a:lnTo>
                    <a:lnTo>
                      <a:pt x="0" y="1214628"/>
                    </a:lnTo>
                    <a:lnTo>
                      <a:pt x="51816" y="1214628"/>
                    </a:lnTo>
                    <a:lnTo>
                      <a:pt x="51816" y="1185672"/>
                    </a:lnTo>
                    <a:close/>
                  </a:path>
                  <a:path w="52070" h="1214754">
                    <a:moveTo>
                      <a:pt x="51816" y="710184"/>
                    </a:moveTo>
                    <a:lnTo>
                      <a:pt x="0" y="710184"/>
                    </a:lnTo>
                    <a:lnTo>
                      <a:pt x="0" y="745236"/>
                    </a:lnTo>
                    <a:lnTo>
                      <a:pt x="51816" y="745236"/>
                    </a:lnTo>
                    <a:lnTo>
                      <a:pt x="51816" y="710184"/>
                    </a:lnTo>
                    <a:close/>
                  </a:path>
                  <a:path w="52070" h="1214754">
                    <a:moveTo>
                      <a:pt x="51816" y="0"/>
                    </a:moveTo>
                    <a:lnTo>
                      <a:pt x="0" y="0"/>
                    </a:lnTo>
                    <a:lnTo>
                      <a:pt x="0" y="30480"/>
                    </a:lnTo>
                    <a:lnTo>
                      <a:pt x="51816" y="30480"/>
                    </a:lnTo>
                    <a:lnTo>
                      <a:pt x="51816" y="0"/>
                    </a:lnTo>
                    <a:close/>
                  </a:path>
                </a:pathLst>
              </a:custGeom>
              <a:solidFill>
                <a:srgbClr val="AFDA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8">
                <a:extLst>
                  <a:ext uri="{FF2B5EF4-FFF2-40B4-BE49-F238E27FC236}">
                    <a16:creationId xmlns:a16="http://schemas.microsoft.com/office/drawing/2014/main" id="{81DDBE66-21F2-88A8-2897-A94CF3EA5179}"/>
                  </a:ext>
                </a:extLst>
              </p:cNvPr>
              <p:cNvSpPr/>
              <p:nvPr/>
            </p:nvSpPr>
            <p:spPr>
              <a:xfrm>
                <a:off x="5999988" y="5210555"/>
                <a:ext cx="86995" cy="1519555"/>
              </a:xfrm>
              <a:custGeom>
                <a:avLst/>
                <a:gdLst/>
                <a:ahLst/>
                <a:cxnLst/>
                <a:rect l="l" t="t" r="r" b="b"/>
                <a:pathLst>
                  <a:path w="86995" h="1519554">
                    <a:moveTo>
                      <a:pt x="86867" y="0"/>
                    </a:moveTo>
                    <a:lnTo>
                      <a:pt x="0" y="0"/>
                    </a:lnTo>
                    <a:lnTo>
                      <a:pt x="0" y="1519428"/>
                    </a:lnTo>
                    <a:lnTo>
                      <a:pt x="86867" y="1519428"/>
                    </a:lnTo>
                    <a:lnTo>
                      <a:pt x="86867" y="0"/>
                    </a:lnTo>
                    <a:close/>
                  </a:path>
                </a:pathLst>
              </a:custGeom>
              <a:solidFill>
                <a:srgbClr val="33CC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9">
                <a:extLst>
                  <a:ext uri="{FF2B5EF4-FFF2-40B4-BE49-F238E27FC236}">
                    <a16:creationId xmlns:a16="http://schemas.microsoft.com/office/drawing/2014/main" id="{09A8020F-E568-DE8B-D7E1-D5F2092759A8}"/>
                  </a:ext>
                </a:extLst>
              </p:cNvPr>
              <p:cNvSpPr/>
              <p:nvPr/>
            </p:nvSpPr>
            <p:spPr>
              <a:xfrm>
                <a:off x="5952744" y="5515355"/>
                <a:ext cx="26034" cy="1214755"/>
              </a:xfrm>
              <a:custGeom>
                <a:avLst/>
                <a:gdLst/>
                <a:ahLst/>
                <a:cxnLst/>
                <a:rect l="l" t="t" r="r" b="b"/>
                <a:pathLst>
                  <a:path w="26035" h="1214754">
                    <a:moveTo>
                      <a:pt x="25908" y="1193292"/>
                    </a:moveTo>
                    <a:lnTo>
                      <a:pt x="0" y="1193292"/>
                    </a:lnTo>
                    <a:lnTo>
                      <a:pt x="0" y="1214628"/>
                    </a:lnTo>
                    <a:lnTo>
                      <a:pt x="25908" y="1214628"/>
                    </a:lnTo>
                    <a:lnTo>
                      <a:pt x="25908" y="1193292"/>
                    </a:lnTo>
                    <a:close/>
                  </a:path>
                  <a:path w="26035" h="1214754">
                    <a:moveTo>
                      <a:pt x="25908" y="335280"/>
                    </a:moveTo>
                    <a:lnTo>
                      <a:pt x="0" y="335280"/>
                    </a:lnTo>
                    <a:lnTo>
                      <a:pt x="0" y="362724"/>
                    </a:lnTo>
                    <a:lnTo>
                      <a:pt x="25908" y="362724"/>
                    </a:lnTo>
                    <a:lnTo>
                      <a:pt x="25908" y="335280"/>
                    </a:lnTo>
                    <a:close/>
                  </a:path>
                  <a:path w="26035" h="1214754">
                    <a:moveTo>
                      <a:pt x="25908" y="0"/>
                    </a:moveTo>
                    <a:lnTo>
                      <a:pt x="0" y="0"/>
                    </a:lnTo>
                    <a:lnTo>
                      <a:pt x="0" y="30480"/>
                    </a:lnTo>
                    <a:lnTo>
                      <a:pt x="25908" y="30480"/>
                    </a:lnTo>
                    <a:lnTo>
                      <a:pt x="25908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F25BDAF3-87D1-6841-8B2D-C7339A2AB4C8}"/>
                  </a:ext>
                </a:extLst>
              </p:cNvPr>
              <p:cNvSpPr/>
              <p:nvPr/>
            </p:nvSpPr>
            <p:spPr>
              <a:xfrm>
                <a:off x="5899404" y="5515355"/>
                <a:ext cx="33655" cy="1214755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1214754">
                    <a:moveTo>
                      <a:pt x="33515" y="1193292"/>
                    </a:moveTo>
                    <a:lnTo>
                      <a:pt x="0" y="1193292"/>
                    </a:lnTo>
                    <a:lnTo>
                      <a:pt x="0" y="1214628"/>
                    </a:lnTo>
                    <a:lnTo>
                      <a:pt x="33515" y="1214628"/>
                    </a:lnTo>
                    <a:lnTo>
                      <a:pt x="33515" y="1193292"/>
                    </a:lnTo>
                    <a:close/>
                  </a:path>
                  <a:path w="33654" h="1214754">
                    <a:moveTo>
                      <a:pt x="33515" y="335280"/>
                    </a:moveTo>
                    <a:lnTo>
                      <a:pt x="0" y="335280"/>
                    </a:lnTo>
                    <a:lnTo>
                      <a:pt x="0" y="362724"/>
                    </a:lnTo>
                    <a:lnTo>
                      <a:pt x="33515" y="362724"/>
                    </a:lnTo>
                    <a:lnTo>
                      <a:pt x="33515" y="335280"/>
                    </a:lnTo>
                    <a:close/>
                  </a:path>
                  <a:path w="33654" h="1214754">
                    <a:moveTo>
                      <a:pt x="33515" y="0"/>
                    </a:moveTo>
                    <a:lnTo>
                      <a:pt x="0" y="0"/>
                    </a:lnTo>
                    <a:lnTo>
                      <a:pt x="0" y="30480"/>
                    </a:lnTo>
                    <a:lnTo>
                      <a:pt x="33515" y="30480"/>
                    </a:lnTo>
                    <a:lnTo>
                      <a:pt x="33515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21">
                <a:extLst>
                  <a:ext uri="{FF2B5EF4-FFF2-40B4-BE49-F238E27FC236}">
                    <a16:creationId xmlns:a16="http://schemas.microsoft.com/office/drawing/2014/main" id="{A7D000FD-22CC-DED1-04F8-14EF11C48703}"/>
                  </a:ext>
                </a:extLst>
              </p:cNvPr>
              <p:cNvSpPr/>
              <p:nvPr/>
            </p:nvSpPr>
            <p:spPr>
              <a:xfrm>
                <a:off x="5682996" y="5515355"/>
                <a:ext cx="50800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30479">
                    <a:moveTo>
                      <a:pt x="0" y="30480"/>
                    </a:moveTo>
                    <a:lnTo>
                      <a:pt x="50291" y="30480"/>
                    </a:lnTo>
                    <a:lnTo>
                      <a:pt x="50291" y="0"/>
                    </a:lnTo>
                    <a:lnTo>
                      <a:pt x="0" y="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929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22">
                <a:extLst>
                  <a:ext uri="{FF2B5EF4-FFF2-40B4-BE49-F238E27FC236}">
                    <a16:creationId xmlns:a16="http://schemas.microsoft.com/office/drawing/2014/main" id="{03B35BD1-0E6E-8592-487A-8F93DEF4544A}"/>
                  </a:ext>
                </a:extLst>
              </p:cNvPr>
              <p:cNvSpPr/>
              <p:nvPr/>
            </p:nvSpPr>
            <p:spPr>
              <a:xfrm>
                <a:off x="5754624" y="5515355"/>
                <a:ext cx="123825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123825" h="30479">
                    <a:moveTo>
                      <a:pt x="51816" y="0"/>
                    </a:moveTo>
                    <a:lnTo>
                      <a:pt x="0" y="0"/>
                    </a:lnTo>
                    <a:lnTo>
                      <a:pt x="0" y="30480"/>
                    </a:lnTo>
                    <a:lnTo>
                      <a:pt x="51816" y="30480"/>
                    </a:lnTo>
                    <a:lnTo>
                      <a:pt x="51816" y="0"/>
                    </a:lnTo>
                    <a:close/>
                  </a:path>
                  <a:path w="123825" h="30479">
                    <a:moveTo>
                      <a:pt x="123444" y="0"/>
                    </a:moveTo>
                    <a:lnTo>
                      <a:pt x="71628" y="0"/>
                    </a:lnTo>
                    <a:lnTo>
                      <a:pt x="71628" y="30480"/>
                    </a:lnTo>
                    <a:lnTo>
                      <a:pt x="123444" y="30480"/>
                    </a:lnTo>
                    <a:lnTo>
                      <a:pt x="123444" y="0"/>
                    </a:lnTo>
                    <a:close/>
                  </a:path>
                </a:pathLst>
              </a:custGeom>
              <a:solidFill>
                <a:srgbClr val="AFDA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3">
                <a:extLst>
                  <a:ext uri="{FF2B5EF4-FFF2-40B4-BE49-F238E27FC236}">
                    <a16:creationId xmlns:a16="http://schemas.microsoft.com/office/drawing/2014/main" id="{B03F0FBE-FBDF-6C15-14C6-95ED3B7C0859}"/>
                  </a:ext>
                </a:extLst>
              </p:cNvPr>
              <p:cNvSpPr/>
              <p:nvPr/>
            </p:nvSpPr>
            <p:spPr>
              <a:xfrm>
                <a:off x="5682996" y="5856731"/>
                <a:ext cx="50800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1589">
                    <a:moveTo>
                      <a:pt x="0" y="21336"/>
                    </a:moveTo>
                    <a:lnTo>
                      <a:pt x="50291" y="21336"/>
                    </a:lnTo>
                    <a:lnTo>
                      <a:pt x="50291" y="0"/>
                    </a:lnTo>
                    <a:lnTo>
                      <a:pt x="0" y="0"/>
                    </a:lnTo>
                    <a:lnTo>
                      <a:pt x="0" y="21336"/>
                    </a:lnTo>
                    <a:close/>
                  </a:path>
                </a:pathLst>
              </a:custGeom>
              <a:solidFill>
                <a:srgbClr val="929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4">
                <a:extLst>
                  <a:ext uri="{FF2B5EF4-FFF2-40B4-BE49-F238E27FC236}">
                    <a16:creationId xmlns:a16="http://schemas.microsoft.com/office/drawing/2014/main" id="{5F6C75A4-4711-C848-8560-CA9416BB365B}"/>
                  </a:ext>
                </a:extLst>
              </p:cNvPr>
              <p:cNvSpPr/>
              <p:nvPr/>
            </p:nvSpPr>
            <p:spPr>
              <a:xfrm>
                <a:off x="5754624" y="5856744"/>
                <a:ext cx="123825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123825" h="21589">
                    <a:moveTo>
                      <a:pt x="51816" y="0"/>
                    </a:moveTo>
                    <a:lnTo>
                      <a:pt x="0" y="0"/>
                    </a:lnTo>
                    <a:lnTo>
                      <a:pt x="0" y="21336"/>
                    </a:lnTo>
                    <a:lnTo>
                      <a:pt x="51816" y="21336"/>
                    </a:lnTo>
                    <a:lnTo>
                      <a:pt x="51816" y="0"/>
                    </a:lnTo>
                    <a:close/>
                  </a:path>
                  <a:path w="123825" h="21589">
                    <a:moveTo>
                      <a:pt x="123444" y="0"/>
                    </a:moveTo>
                    <a:lnTo>
                      <a:pt x="71628" y="0"/>
                    </a:lnTo>
                    <a:lnTo>
                      <a:pt x="71628" y="21336"/>
                    </a:lnTo>
                    <a:lnTo>
                      <a:pt x="123444" y="21336"/>
                    </a:lnTo>
                    <a:lnTo>
                      <a:pt x="123444" y="0"/>
                    </a:lnTo>
                    <a:close/>
                  </a:path>
                </a:pathLst>
              </a:custGeom>
              <a:solidFill>
                <a:srgbClr val="AFDA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5">
                <a:extLst>
                  <a:ext uri="{FF2B5EF4-FFF2-40B4-BE49-F238E27FC236}">
                    <a16:creationId xmlns:a16="http://schemas.microsoft.com/office/drawing/2014/main" id="{311BEFA5-B233-854A-3A0B-FF3458B3F7E4}"/>
                  </a:ext>
                </a:extLst>
              </p:cNvPr>
              <p:cNvSpPr/>
              <p:nvPr/>
            </p:nvSpPr>
            <p:spPr>
              <a:xfrm>
                <a:off x="5682996" y="6708647"/>
                <a:ext cx="50800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1590">
                    <a:moveTo>
                      <a:pt x="0" y="21335"/>
                    </a:moveTo>
                    <a:lnTo>
                      <a:pt x="50291" y="21335"/>
                    </a:lnTo>
                    <a:lnTo>
                      <a:pt x="50291" y="0"/>
                    </a:lnTo>
                    <a:lnTo>
                      <a:pt x="0" y="0"/>
                    </a:lnTo>
                    <a:lnTo>
                      <a:pt x="0" y="21335"/>
                    </a:lnTo>
                    <a:close/>
                  </a:path>
                </a:pathLst>
              </a:custGeom>
              <a:solidFill>
                <a:srgbClr val="929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6">
                <a:extLst>
                  <a:ext uri="{FF2B5EF4-FFF2-40B4-BE49-F238E27FC236}">
                    <a16:creationId xmlns:a16="http://schemas.microsoft.com/office/drawing/2014/main" id="{934FA92A-B28F-06E8-2904-EC8E1C6518E4}"/>
                  </a:ext>
                </a:extLst>
              </p:cNvPr>
              <p:cNvSpPr/>
              <p:nvPr/>
            </p:nvSpPr>
            <p:spPr>
              <a:xfrm>
                <a:off x="5754624" y="6708647"/>
                <a:ext cx="123825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123825" h="21590">
                    <a:moveTo>
                      <a:pt x="51816" y="0"/>
                    </a:moveTo>
                    <a:lnTo>
                      <a:pt x="0" y="0"/>
                    </a:lnTo>
                    <a:lnTo>
                      <a:pt x="0" y="21336"/>
                    </a:lnTo>
                    <a:lnTo>
                      <a:pt x="51816" y="21336"/>
                    </a:lnTo>
                    <a:lnTo>
                      <a:pt x="51816" y="0"/>
                    </a:lnTo>
                    <a:close/>
                  </a:path>
                  <a:path w="123825" h="21590">
                    <a:moveTo>
                      <a:pt x="123444" y="0"/>
                    </a:moveTo>
                    <a:lnTo>
                      <a:pt x="71628" y="0"/>
                    </a:lnTo>
                    <a:lnTo>
                      <a:pt x="71628" y="21336"/>
                    </a:lnTo>
                    <a:lnTo>
                      <a:pt x="123444" y="21336"/>
                    </a:lnTo>
                    <a:lnTo>
                      <a:pt x="123444" y="0"/>
                    </a:lnTo>
                    <a:close/>
                  </a:path>
                </a:pathLst>
              </a:custGeom>
              <a:solidFill>
                <a:srgbClr val="AFDA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7">
                <a:extLst>
                  <a:ext uri="{FF2B5EF4-FFF2-40B4-BE49-F238E27FC236}">
                    <a16:creationId xmlns:a16="http://schemas.microsoft.com/office/drawing/2014/main" id="{E1D1B348-93CA-94D7-3324-D3295C2B89B8}"/>
                  </a:ext>
                </a:extLst>
              </p:cNvPr>
              <p:cNvSpPr/>
              <p:nvPr/>
            </p:nvSpPr>
            <p:spPr>
              <a:xfrm>
                <a:off x="5609844" y="5515355"/>
                <a:ext cx="52069" cy="1214755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1214754">
                    <a:moveTo>
                      <a:pt x="48768" y="1104900"/>
                    </a:moveTo>
                    <a:lnTo>
                      <a:pt x="9144" y="1104900"/>
                    </a:lnTo>
                    <a:lnTo>
                      <a:pt x="9144" y="1156716"/>
                    </a:lnTo>
                    <a:lnTo>
                      <a:pt x="48768" y="1156716"/>
                    </a:lnTo>
                    <a:lnTo>
                      <a:pt x="48768" y="1104900"/>
                    </a:lnTo>
                    <a:close/>
                  </a:path>
                  <a:path w="52070" h="1214754">
                    <a:moveTo>
                      <a:pt x="48768" y="1045464"/>
                    </a:moveTo>
                    <a:lnTo>
                      <a:pt x="9144" y="1045464"/>
                    </a:lnTo>
                    <a:lnTo>
                      <a:pt x="9144" y="1097280"/>
                    </a:lnTo>
                    <a:lnTo>
                      <a:pt x="48768" y="1097280"/>
                    </a:lnTo>
                    <a:lnTo>
                      <a:pt x="48768" y="1045464"/>
                    </a:lnTo>
                    <a:close/>
                  </a:path>
                  <a:path w="52070" h="1214754">
                    <a:moveTo>
                      <a:pt x="48768" y="987552"/>
                    </a:moveTo>
                    <a:lnTo>
                      <a:pt x="9144" y="987552"/>
                    </a:lnTo>
                    <a:lnTo>
                      <a:pt x="9144" y="1039368"/>
                    </a:lnTo>
                    <a:lnTo>
                      <a:pt x="48768" y="1039368"/>
                    </a:lnTo>
                    <a:lnTo>
                      <a:pt x="48768" y="987552"/>
                    </a:lnTo>
                    <a:close/>
                  </a:path>
                  <a:path w="52070" h="1214754">
                    <a:moveTo>
                      <a:pt x="48768" y="928116"/>
                    </a:moveTo>
                    <a:lnTo>
                      <a:pt x="9144" y="928116"/>
                    </a:lnTo>
                    <a:lnTo>
                      <a:pt x="9144" y="979932"/>
                    </a:lnTo>
                    <a:lnTo>
                      <a:pt x="48768" y="979932"/>
                    </a:lnTo>
                    <a:lnTo>
                      <a:pt x="48768" y="928116"/>
                    </a:lnTo>
                    <a:close/>
                  </a:path>
                  <a:path w="52070" h="1214754">
                    <a:moveTo>
                      <a:pt x="48768" y="870204"/>
                    </a:moveTo>
                    <a:lnTo>
                      <a:pt x="9144" y="870204"/>
                    </a:lnTo>
                    <a:lnTo>
                      <a:pt x="9144" y="922020"/>
                    </a:lnTo>
                    <a:lnTo>
                      <a:pt x="48768" y="922020"/>
                    </a:lnTo>
                    <a:lnTo>
                      <a:pt x="48768" y="870204"/>
                    </a:lnTo>
                    <a:close/>
                  </a:path>
                  <a:path w="52070" h="1214754">
                    <a:moveTo>
                      <a:pt x="48768" y="810768"/>
                    </a:moveTo>
                    <a:lnTo>
                      <a:pt x="9144" y="810768"/>
                    </a:lnTo>
                    <a:lnTo>
                      <a:pt x="9144" y="862584"/>
                    </a:lnTo>
                    <a:lnTo>
                      <a:pt x="48768" y="862584"/>
                    </a:lnTo>
                    <a:lnTo>
                      <a:pt x="48768" y="810768"/>
                    </a:lnTo>
                    <a:close/>
                  </a:path>
                  <a:path w="52070" h="1214754">
                    <a:moveTo>
                      <a:pt x="48768" y="752856"/>
                    </a:moveTo>
                    <a:lnTo>
                      <a:pt x="9144" y="752856"/>
                    </a:lnTo>
                    <a:lnTo>
                      <a:pt x="9144" y="804672"/>
                    </a:lnTo>
                    <a:lnTo>
                      <a:pt x="48768" y="804672"/>
                    </a:lnTo>
                    <a:lnTo>
                      <a:pt x="48768" y="752856"/>
                    </a:lnTo>
                    <a:close/>
                  </a:path>
                  <a:path w="52070" h="1214754">
                    <a:moveTo>
                      <a:pt x="48768" y="693420"/>
                    </a:moveTo>
                    <a:lnTo>
                      <a:pt x="9144" y="693420"/>
                    </a:lnTo>
                    <a:lnTo>
                      <a:pt x="9144" y="745236"/>
                    </a:lnTo>
                    <a:lnTo>
                      <a:pt x="48768" y="745236"/>
                    </a:lnTo>
                    <a:lnTo>
                      <a:pt x="48768" y="693420"/>
                    </a:lnTo>
                    <a:close/>
                  </a:path>
                  <a:path w="52070" h="1214754">
                    <a:moveTo>
                      <a:pt x="48768" y="635508"/>
                    </a:moveTo>
                    <a:lnTo>
                      <a:pt x="9144" y="635508"/>
                    </a:lnTo>
                    <a:lnTo>
                      <a:pt x="9144" y="685800"/>
                    </a:lnTo>
                    <a:lnTo>
                      <a:pt x="48768" y="685800"/>
                    </a:lnTo>
                    <a:lnTo>
                      <a:pt x="48768" y="635508"/>
                    </a:lnTo>
                    <a:close/>
                  </a:path>
                  <a:path w="52070" h="1214754">
                    <a:moveTo>
                      <a:pt x="48768" y="576072"/>
                    </a:moveTo>
                    <a:lnTo>
                      <a:pt x="9144" y="576072"/>
                    </a:lnTo>
                    <a:lnTo>
                      <a:pt x="9144" y="627888"/>
                    </a:lnTo>
                    <a:lnTo>
                      <a:pt x="48768" y="627888"/>
                    </a:lnTo>
                    <a:lnTo>
                      <a:pt x="48768" y="576072"/>
                    </a:lnTo>
                    <a:close/>
                  </a:path>
                  <a:path w="52070" h="1214754">
                    <a:moveTo>
                      <a:pt x="48768" y="518160"/>
                    </a:moveTo>
                    <a:lnTo>
                      <a:pt x="9144" y="518160"/>
                    </a:lnTo>
                    <a:lnTo>
                      <a:pt x="9144" y="568452"/>
                    </a:lnTo>
                    <a:lnTo>
                      <a:pt x="48768" y="568452"/>
                    </a:lnTo>
                    <a:lnTo>
                      <a:pt x="48768" y="518160"/>
                    </a:lnTo>
                    <a:close/>
                  </a:path>
                  <a:path w="52070" h="1214754">
                    <a:moveTo>
                      <a:pt x="48768" y="458724"/>
                    </a:moveTo>
                    <a:lnTo>
                      <a:pt x="9144" y="458724"/>
                    </a:lnTo>
                    <a:lnTo>
                      <a:pt x="9144" y="510540"/>
                    </a:lnTo>
                    <a:lnTo>
                      <a:pt x="48768" y="510540"/>
                    </a:lnTo>
                    <a:lnTo>
                      <a:pt x="48768" y="458724"/>
                    </a:lnTo>
                    <a:close/>
                  </a:path>
                  <a:path w="52070" h="1214754">
                    <a:moveTo>
                      <a:pt x="48768" y="400812"/>
                    </a:moveTo>
                    <a:lnTo>
                      <a:pt x="9144" y="400812"/>
                    </a:lnTo>
                    <a:lnTo>
                      <a:pt x="9144" y="451104"/>
                    </a:lnTo>
                    <a:lnTo>
                      <a:pt x="48768" y="451104"/>
                    </a:lnTo>
                    <a:lnTo>
                      <a:pt x="48768" y="400812"/>
                    </a:lnTo>
                    <a:close/>
                  </a:path>
                  <a:path w="52070" h="1214754">
                    <a:moveTo>
                      <a:pt x="51816" y="1193292"/>
                    </a:moveTo>
                    <a:lnTo>
                      <a:pt x="48768" y="1193292"/>
                    </a:lnTo>
                    <a:lnTo>
                      <a:pt x="48768" y="1162812"/>
                    </a:lnTo>
                    <a:lnTo>
                      <a:pt x="0" y="1162812"/>
                    </a:lnTo>
                    <a:lnTo>
                      <a:pt x="0" y="1193292"/>
                    </a:lnTo>
                    <a:lnTo>
                      <a:pt x="0" y="1214628"/>
                    </a:lnTo>
                    <a:lnTo>
                      <a:pt x="51816" y="1214628"/>
                    </a:lnTo>
                    <a:lnTo>
                      <a:pt x="51816" y="1193292"/>
                    </a:lnTo>
                    <a:close/>
                  </a:path>
                  <a:path w="52070" h="1214754">
                    <a:moveTo>
                      <a:pt x="51816" y="341388"/>
                    </a:moveTo>
                    <a:lnTo>
                      <a:pt x="0" y="341388"/>
                    </a:lnTo>
                    <a:lnTo>
                      <a:pt x="0" y="362724"/>
                    </a:lnTo>
                    <a:lnTo>
                      <a:pt x="0" y="393192"/>
                    </a:lnTo>
                    <a:lnTo>
                      <a:pt x="48768" y="393192"/>
                    </a:lnTo>
                    <a:lnTo>
                      <a:pt x="48768" y="362724"/>
                    </a:lnTo>
                    <a:lnTo>
                      <a:pt x="51816" y="362724"/>
                    </a:lnTo>
                    <a:lnTo>
                      <a:pt x="51816" y="341388"/>
                    </a:lnTo>
                    <a:close/>
                  </a:path>
                  <a:path w="52070" h="1214754">
                    <a:moveTo>
                      <a:pt x="51816" y="0"/>
                    </a:moveTo>
                    <a:lnTo>
                      <a:pt x="0" y="0"/>
                    </a:lnTo>
                    <a:lnTo>
                      <a:pt x="0" y="30480"/>
                    </a:lnTo>
                    <a:lnTo>
                      <a:pt x="51816" y="30480"/>
                    </a:lnTo>
                    <a:lnTo>
                      <a:pt x="51816" y="0"/>
                    </a:lnTo>
                    <a:close/>
                  </a:path>
                </a:pathLst>
              </a:custGeom>
              <a:solidFill>
                <a:srgbClr val="43AE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8">
                <a:extLst>
                  <a:ext uri="{FF2B5EF4-FFF2-40B4-BE49-F238E27FC236}">
                    <a16:creationId xmlns:a16="http://schemas.microsoft.com/office/drawing/2014/main" id="{10A877BB-E29A-4EDE-FB0B-35053FB4FE65}"/>
                  </a:ext>
                </a:extLst>
              </p:cNvPr>
              <p:cNvSpPr/>
              <p:nvPr/>
            </p:nvSpPr>
            <p:spPr>
              <a:xfrm>
                <a:off x="5465064" y="5515355"/>
                <a:ext cx="125095" cy="1214755"/>
              </a:xfrm>
              <a:custGeom>
                <a:avLst/>
                <a:gdLst/>
                <a:ahLst/>
                <a:cxnLst/>
                <a:rect l="l" t="t" r="r" b="b"/>
                <a:pathLst>
                  <a:path w="125095" h="1214754">
                    <a:moveTo>
                      <a:pt x="51816" y="1193292"/>
                    </a:moveTo>
                    <a:lnTo>
                      <a:pt x="0" y="1193292"/>
                    </a:lnTo>
                    <a:lnTo>
                      <a:pt x="0" y="1214628"/>
                    </a:lnTo>
                    <a:lnTo>
                      <a:pt x="51816" y="1214628"/>
                    </a:lnTo>
                    <a:lnTo>
                      <a:pt x="51816" y="1193292"/>
                    </a:lnTo>
                    <a:close/>
                  </a:path>
                  <a:path w="125095" h="1214754">
                    <a:moveTo>
                      <a:pt x="51816" y="341388"/>
                    </a:moveTo>
                    <a:lnTo>
                      <a:pt x="0" y="341388"/>
                    </a:lnTo>
                    <a:lnTo>
                      <a:pt x="0" y="362724"/>
                    </a:lnTo>
                    <a:lnTo>
                      <a:pt x="51816" y="362724"/>
                    </a:lnTo>
                    <a:lnTo>
                      <a:pt x="51816" y="341388"/>
                    </a:lnTo>
                    <a:close/>
                  </a:path>
                  <a:path w="125095" h="1214754">
                    <a:moveTo>
                      <a:pt x="51816" y="0"/>
                    </a:moveTo>
                    <a:lnTo>
                      <a:pt x="0" y="0"/>
                    </a:lnTo>
                    <a:lnTo>
                      <a:pt x="0" y="30480"/>
                    </a:lnTo>
                    <a:lnTo>
                      <a:pt x="51816" y="30480"/>
                    </a:lnTo>
                    <a:lnTo>
                      <a:pt x="51816" y="0"/>
                    </a:lnTo>
                    <a:close/>
                  </a:path>
                  <a:path w="125095" h="1214754">
                    <a:moveTo>
                      <a:pt x="124955" y="1193292"/>
                    </a:moveTo>
                    <a:lnTo>
                      <a:pt x="73152" y="1193292"/>
                    </a:lnTo>
                    <a:lnTo>
                      <a:pt x="73152" y="1214628"/>
                    </a:lnTo>
                    <a:lnTo>
                      <a:pt x="124955" y="1214628"/>
                    </a:lnTo>
                    <a:lnTo>
                      <a:pt x="124955" y="1193292"/>
                    </a:lnTo>
                    <a:close/>
                  </a:path>
                  <a:path w="125095" h="1214754">
                    <a:moveTo>
                      <a:pt x="124955" y="341388"/>
                    </a:moveTo>
                    <a:lnTo>
                      <a:pt x="73152" y="341388"/>
                    </a:lnTo>
                    <a:lnTo>
                      <a:pt x="73152" y="362724"/>
                    </a:lnTo>
                    <a:lnTo>
                      <a:pt x="124955" y="362724"/>
                    </a:lnTo>
                    <a:lnTo>
                      <a:pt x="124955" y="341388"/>
                    </a:lnTo>
                    <a:close/>
                  </a:path>
                  <a:path w="125095" h="1214754">
                    <a:moveTo>
                      <a:pt x="124955" y="0"/>
                    </a:moveTo>
                    <a:lnTo>
                      <a:pt x="73152" y="0"/>
                    </a:lnTo>
                    <a:lnTo>
                      <a:pt x="73152" y="30480"/>
                    </a:lnTo>
                    <a:lnTo>
                      <a:pt x="124955" y="30480"/>
                    </a:lnTo>
                    <a:lnTo>
                      <a:pt x="124955" y="0"/>
                    </a:lnTo>
                    <a:close/>
                  </a:path>
                </a:pathLst>
              </a:custGeom>
              <a:solidFill>
                <a:srgbClr val="AFDA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9">
                <a:extLst>
                  <a:ext uri="{FF2B5EF4-FFF2-40B4-BE49-F238E27FC236}">
                    <a16:creationId xmlns:a16="http://schemas.microsoft.com/office/drawing/2014/main" id="{D69C87ED-D920-1870-512A-DBCDDCA4045C}"/>
                  </a:ext>
                </a:extLst>
              </p:cNvPr>
              <p:cNvSpPr/>
              <p:nvPr/>
            </p:nvSpPr>
            <p:spPr>
              <a:xfrm>
                <a:off x="5321808" y="5515355"/>
                <a:ext cx="50800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30479">
                    <a:moveTo>
                      <a:pt x="0" y="30480"/>
                    </a:moveTo>
                    <a:lnTo>
                      <a:pt x="50291" y="30480"/>
                    </a:lnTo>
                    <a:lnTo>
                      <a:pt x="50291" y="0"/>
                    </a:lnTo>
                    <a:lnTo>
                      <a:pt x="0" y="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F4FF8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30">
                <a:extLst>
                  <a:ext uri="{FF2B5EF4-FFF2-40B4-BE49-F238E27FC236}">
                    <a16:creationId xmlns:a16="http://schemas.microsoft.com/office/drawing/2014/main" id="{AF3ADAC3-22CA-06EB-7E09-B9C7F34593A7}"/>
                  </a:ext>
                </a:extLst>
              </p:cNvPr>
              <p:cNvSpPr/>
              <p:nvPr/>
            </p:nvSpPr>
            <p:spPr>
              <a:xfrm>
                <a:off x="5393436" y="5515355"/>
                <a:ext cx="52069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30479">
                    <a:moveTo>
                      <a:pt x="0" y="30480"/>
                    </a:moveTo>
                    <a:lnTo>
                      <a:pt x="51815" y="30480"/>
                    </a:lnTo>
                    <a:lnTo>
                      <a:pt x="51815" y="0"/>
                    </a:lnTo>
                    <a:lnTo>
                      <a:pt x="0" y="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FDB7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31">
                <a:extLst>
                  <a:ext uri="{FF2B5EF4-FFF2-40B4-BE49-F238E27FC236}">
                    <a16:creationId xmlns:a16="http://schemas.microsoft.com/office/drawing/2014/main" id="{AF995E0B-00DB-3B22-9B85-67CD94044916}"/>
                  </a:ext>
                </a:extLst>
              </p:cNvPr>
              <p:cNvSpPr/>
              <p:nvPr/>
            </p:nvSpPr>
            <p:spPr>
              <a:xfrm>
                <a:off x="5321808" y="5856731"/>
                <a:ext cx="50800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1589">
                    <a:moveTo>
                      <a:pt x="0" y="21336"/>
                    </a:moveTo>
                    <a:lnTo>
                      <a:pt x="50291" y="21336"/>
                    </a:lnTo>
                    <a:lnTo>
                      <a:pt x="50291" y="0"/>
                    </a:lnTo>
                    <a:lnTo>
                      <a:pt x="0" y="0"/>
                    </a:lnTo>
                    <a:lnTo>
                      <a:pt x="0" y="21336"/>
                    </a:lnTo>
                    <a:close/>
                  </a:path>
                </a:pathLst>
              </a:custGeom>
              <a:solidFill>
                <a:srgbClr val="F4FF8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32">
                <a:extLst>
                  <a:ext uri="{FF2B5EF4-FFF2-40B4-BE49-F238E27FC236}">
                    <a16:creationId xmlns:a16="http://schemas.microsoft.com/office/drawing/2014/main" id="{6D96A0D6-8F29-E600-0F51-0AF156F3C07F}"/>
                  </a:ext>
                </a:extLst>
              </p:cNvPr>
              <p:cNvSpPr/>
              <p:nvPr/>
            </p:nvSpPr>
            <p:spPr>
              <a:xfrm>
                <a:off x="5393436" y="5856731"/>
                <a:ext cx="52069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21589">
                    <a:moveTo>
                      <a:pt x="0" y="21336"/>
                    </a:moveTo>
                    <a:lnTo>
                      <a:pt x="51815" y="21336"/>
                    </a:lnTo>
                    <a:lnTo>
                      <a:pt x="51815" y="0"/>
                    </a:lnTo>
                    <a:lnTo>
                      <a:pt x="0" y="0"/>
                    </a:lnTo>
                    <a:lnTo>
                      <a:pt x="0" y="21336"/>
                    </a:lnTo>
                    <a:close/>
                  </a:path>
                </a:pathLst>
              </a:custGeom>
              <a:solidFill>
                <a:srgbClr val="FDB7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3">
                <a:extLst>
                  <a:ext uri="{FF2B5EF4-FFF2-40B4-BE49-F238E27FC236}">
                    <a16:creationId xmlns:a16="http://schemas.microsoft.com/office/drawing/2014/main" id="{ECA2CD6E-3B31-A504-7F83-3EF7FE74EBF4}"/>
                  </a:ext>
                </a:extLst>
              </p:cNvPr>
              <p:cNvSpPr/>
              <p:nvPr/>
            </p:nvSpPr>
            <p:spPr>
              <a:xfrm>
                <a:off x="5321808" y="6708647"/>
                <a:ext cx="50800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1590">
                    <a:moveTo>
                      <a:pt x="0" y="21335"/>
                    </a:moveTo>
                    <a:lnTo>
                      <a:pt x="50291" y="21335"/>
                    </a:lnTo>
                    <a:lnTo>
                      <a:pt x="50291" y="0"/>
                    </a:lnTo>
                    <a:lnTo>
                      <a:pt x="0" y="0"/>
                    </a:lnTo>
                    <a:lnTo>
                      <a:pt x="0" y="21335"/>
                    </a:lnTo>
                    <a:close/>
                  </a:path>
                </a:pathLst>
              </a:custGeom>
              <a:solidFill>
                <a:srgbClr val="F4FF8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4">
                <a:extLst>
                  <a:ext uri="{FF2B5EF4-FFF2-40B4-BE49-F238E27FC236}">
                    <a16:creationId xmlns:a16="http://schemas.microsoft.com/office/drawing/2014/main" id="{86409657-7764-9256-CF50-0E9BEF267937}"/>
                  </a:ext>
                </a:extLst>
              </p:cNvPr>
              <p:cNvSpPr/>
              <p:nvPr/>
            </p:nvSpPr>
            <p:spPr>
              <a:xfrm>
                <a:off x="5393436" y="6708647"/>
                <a:ext cx="52069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21590">
                    <a:moveTo>
                      <a:pt x="0" y="21335"/>
                    </a:moveTo>
                    <a:lnTo>
                      <a:pt x="51815" y="21335"/>
                    </a:lnTo>
                    <a:lnTo>
                      <a:pt x="51815" y="0"/>
                    </a:lnTo>
                    <a:lnTo>
                      <a:pt x="0" y="0"/>
                    </a:lnTo>
                    <a:lnTo>
                      <a:pt x="0" y="21335"/>
                    </a:lnTo>
                    <a:close/>
                  </a:path>
                </a:pathLst>
              </a:custGeom>
              <a:solidFill>
                <a:srgbClr val="FDB7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5">
                <a:extLst>
                  <a:ext uri="{FF2B5EF4-FFF2-40B4-BE49-F238E27FC236}">
                    <a16:creationId xmlns:a16="http://schemas.microsoft.com/office/drawing/2014/main" id="{1660A52E-7565-6197-EC91-19F88EADB17E}"/>
                  </a:ext>
                </a:extLst>
              </p:cNvPr>
              <p:cNvSpPr/>
              <p:nvPr/>
            </p:nvSpPr>
            <p:spPr>
              <a:xfrm>
                <a:off x="5103876" y="5515355"/>
                <a:ext cx="52069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30479">
                    <a:moveTo>
                      <a:pt x="0" y="30480"/>
                    </a:moveTo>
                    <a:lnTo>
                      <a:pt x="51815" y="30480"/>
                    </a:lnTo>
                    <a:lnTo>
                      <a:pt x="51815" y="0"/>
                    </a:lnTo>
                    <a:lnTo>
                      <a:pt x="0" y="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929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6">
                <a:extLst>
                  <a:ext uri="{FF2B5EF4-FFF2-40B4-BE49-F238E27FC236}">
                    <a16:creationId xmlns:a16="http://schemas.microsoft.com/office/drawing/2014/main" id="{A75D6400-5D76-8DB2-A4DF-DE229E5794A9}"/>
                  </a:ext>
                </a:extLst>
              </p:cNvPr>
              <p:cNvSpPr/>
              <p:nvPr/>
            </p:nvSpPr>
            <p:spPr>
              <a:xfrm>
                <a:off x="5177028" y="5515355"/>
                <a:ext cx="123825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123825" h="30479">
                    <a:moveTo>
                      <a:pt x="51803" y="0"/>
                    </a:moveTo>
                    <a:lnTo>
                      <a:pt x="0" y="0"/>
                    </a:lnTo>
                    <a:lnTo>
                      <a:pt x="0" y="30480"/>
                    </a:lnTo>
                    <a:lnTo>
                      <a:pt x="51803" y="30480"/>
                    </a:lnTo>
                    <a:lnTo>
                      <a:pt x="51803" y="0"/>
                    </a:lnTo>
                    <a:close/>
                  </a:path>
                  <a:path w="123825" h="30479">
                    <a:moveTo>
                      <a:pt x="123431" y="0"/>
                    </a:moveTo>
                    <a:lnTo>
                      <a:pt x="71628" y="0"/>
                    </a:lnTo>
                    <a:lnTo>
                      <a:pt x="71628" y="30480"/>
                    </a:lnTo>
                    <a:lnTo>
                      <a:pt x="123431" y="30480"/>
                    </a:lnTo>
                    <a:lnTo>
                      <a:pt x="123431" y="0"/>
                    </a:lnTo>
                    <a:close/>
                  </a:path>
                </a:pathLst>
              </a:custGeom>
              <a:solidFill>
                <a:srgbClr val="AFDA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7">
                <a:extLst>
                  <a:ext uri="{FF2B5EF4-FFF2-40B4-BE49-F238E27FC236}">
                    <a16:creationId xmlns:a16="http://schemas.microsoft.com/office/drawing/2014/main" id="{B679EF0B-C853-B08D-FF54-50BC4DE4E936}"/>
                  </a:ext>
                </a:extLst>
              </p:cNvPr>
              <p:cNvSpPr/>
              <p:nvPr/>
            </p:nvSpPr>
            <p:spPr>
              <a:xfrm>
                <a:off x="5103876" y="5856731"/>
                <a:ext cx="52069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21589">
                    <a:moveTo>
                      <a:pt x="0" y="21336"/>
                    </a:moveTo>
                    <a:lnTo>
                      <a:pt x="51815" y="21336"/>
                    </a:lnTo>
                    <a:lnTo>
                      <a:pt x="51815" y="0"/>
                    </a:lnTo>
                    <a:lnTo>
                      <a:pt x="0" y="0"/>
                    </a:lnTo>
                    <a:lnTo>
                      <a:pt x="0" y="21336"/>
                    </a:lnTo>
                    <a:close/>
                  </a:path>
                </a:pathLst>
              </a:custGeom>
              <a:solidFill>
                <a:srgbClr val="929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8">
                <a:extLst>
                  <a:ext uri="{FF2B5EF4-FFF2-40B4-BE49-F238E27FC236}">
                    <a16:creationId xmlns:a16="http://schemas.microsoft.com/office/drawing/2014/main" id="{3675041B-5B26-5B93-2324-1748A04A3DBB}"/>
                  </a:ext>
                </a:extLst>
              </p:cNvPr>
              <p:cNvSpPr/>
              <p:nvPr/>
            </p:nvSpPr>
            <p:spPr>
              <a:xfrm>
                <a:off x="5177028" y="5856744"/>
                <a:ext cx="123825" cy="756285"/>
              </a:xfrm>
              <a:custGeom>
                <a:avLst/>
                <a:gdLst/>
                <a:ahLst/>
                <a:cxnLst/>
                <a:rect l="l" t="t" r="r" b="b"/>
                <a:pathLst>
                  <a:path w="123825" h="756284">
                    <a:moveTo>
                      <a:pt x="51803" y="0"/>
                    </a:moveTo>
                    <a:lnTo>
                      <a:pt x="0" y="0"/>
                    </a:lnTo>
                    <a:lnTo>
                      <a:pt x="0" y="21336"/>
                    </a:lnTo>
                    <a:lnTo>
                      <a:pt x="51803" y="21336"/>
                    </a:lnTo>
                    <a:lnTo>
                      <a:pt x="51803" y="0"/>
                    </a:lnTo>
                    <a:close/>
                  </a:path>
                  <a:path w="123825" h="756284">
                    <a:moveTo>
                      <a:pt x="118872" y="704075"/>
                    </a:moveTo>
                    <a:lnTo>
                      <a:pt x="79248" y="704075"/>
                    </a:lnTo>
                    <a:lnTo>
                      <a:pt x="79248" y="755891"/>
                    </a:lnTo>
                    <a:lnTo>
                      <a:pt x="118872" y="755891"/>
                    </a:lnTo>
                    <a:lnTo>
                      <a:pt x="118872" y="704075"/>
                    </a:lnTo>
                    <a:close/>
                  </a:path>
                  <a:path w="123825" h="756284">
                    <a:moveTo>
                      <a:pt x="118872" y="646163"/>
                    </a:moveTo>
                    <a:lnTo>
                      <a:pt x="79248" y="646163"/>
                    </a:lnTo>
                    <a:lnTo>
                      <a:pt x="79248" y="697979"/>
                    </a:lnTo>
                    <a:lnTo>
                      <a:pt x="118872" y="697979"/>
                    </a:lnTo>
                    <a:lnTo>
                      <a:pt x="118872" y="646163"/>
                    </a:lnTo>
                    <a:close/>
                  </a:path>
                  <a:path w="123825" h="756284">
                    <a:moveTo>
                      <a:pt x="118872" y="586727"/>
                    </a:moveTo>
                    <a:lnTo>
                      <a:pt x="79248" y="586727"/>
                    </a:lnTo>
                    <a:lnTo>
                      <a:pt x="79248" y="638543"/>
                    </a:lnTo>
                    <a:lnTo>
                      <a:pt x="118872" y="638543"/>
                    </a:lnTo>
                    <a:lnTo>
                      <a:pt x="118872" y="586727"/>
                    </a:lnTo>
                    <a:close/>
                  </a:path>
                  <a:path w="123825" h="756284">
                    <a:moveTo>
                      <a:pt x="118872" y="528815"/>
                    </a:moveTo>
                    <a:lnTo>
                      <a:pt x="79248" y="528815"/>
                    </a:lnTo>
                    <a:lnTo>
                      <a:pt x="79248" y="580631"/>
                    </a:lnTo>
                    <a:lnTo>
                      <a:pt x="118872" y="580631"/>
                    </a:lnTo>
                    <a:lnTo>
                      <a:pt x="118872" y="528815"/>
                    </a:lnTo>
                    <a:close/>
                  </a:path>
                  <a:path w="123825" h="756284">
                    <a:moveTo>
                      <a:pt x="118872" y="469379"/>
                    </a:moveTo>
                    <a:lnTo>
                      <a:pt x="79248" y="469379"/>
                    </a:lnTo>
                    <a:lnTo>
                      <a:pt x="79248" y="521195"/>
                    </a:lnTo>
                    <a:lnTo>
                      <a:pt x="118872" y="521195"/>
                    </a:lnTo>
                    <a:lnTo>
                      <a:pt x="118872" y="469379"/>
                    </a:lnTo>
                    <a:close/>
                  </a:path>
                  <a:path w="123825" h="756284">
                    <a:moveTo>
                      <a:pt x="118872" y="411467"/>
                    </a:moveTo>
                    <a:lnTo>
                      <a:pt x="79248" y="411467"/>
                    </a:lnTo>
                    <a:lnTo>
                      <a:pt x="79248" y="463283"/>
                    </a:lnTo>
                    <a:lnTo>
                      <a:pt x="118872" y="463283"/>
                    </a:lnTo>
                    <a:lnTo>
                      <a:pt x="118872" y="411467"/>
                    </a:lnTo>
                    <a:close/>
                  </a:path>
                  <a:path w="123825" h="756284">
                    <a:moveTo>
                      <a:pt x="118872" y="352031"/>
                    </a:moveTo>
                    <a:lnTo>
                      <a:pt x="79248" y="352031"/>
                    </a:lnTo>
                    <a:lnTo>
                      <a:pt x="79248" y="403847"/>
                    </a:lnTo>
                    <a:lnTo>
                      <a:pt x="118872" y="403847"/>
                    </a:lnTo>
                    <a:lnTo>
                      <a:pt x="118872" y="352031"/>
                    </a:lnTo>
                    <a:close/>
                  </a:path>
                  <a:path w="123825" h="756284">
                    <a:moveTo>
                      <a:pt x="118872" y="294119"/>
                    </a:moveTo>
                    <a:lnTo>
                      <a:pt x="79248" y="294119"/>
                    </a:lnTo>
                    <a:lnTo>
                      <a:pt x="79248" y="344411"/>
                    </a:lnTo>
                    <a:lnTo>
                      <a:pt x="118872" y="344411"/>
                    </a:lnTo>
                    <a:lnTo>
                      <a:pt x="118872" y="294119"/>
                    </a:lnTo>
                    <a:close/>
                  </a:path>
                  <a:path w="123825" h="756284">
                    <a:moveTo>
                      <a:pt x="118872" y="234683"/>
                    </a:moveTo>
                    <a:lnTo>
                      <a:pt x="79248" y="234683"/>
                    </a:lnTo>
                    <a:lnTo>
                      <a:pt x="79248" y="286499"/>
                    </a:lnTo>
                    <a:lnTo>
                      <a:pt x="118872" y="286499"/>
                    </a:lnTo>
                    <a:lnTo>
                      <a:pt x="118872" y="234683"/>
                    </a:lnTo>
                    <a:close/>
                  </a:path>
                  <a:path w="123825" h="756284">
                    <a:moveTo>
                      <a:pt x="118872" y="176771"/>
                    </a:moveTo>
                    <a:lnTo>
                      <a:pt x="79248" y="176771"/>
                    </a:lnTo>
                    <a:lnTo>
                      <a:pt x="79248" y="227063"/>
                    </a:lnTo>
                    <a:lnTo>
                      <a:pt x="118872" y="227063"/>
                    </a:lnTo>
                    <a:lnTo>
                      <a:pt x="118872" y="176771"/>
                    </a:lnTo>
                    <a:close/>
                  </a:path>
                  <a:path w="123825" h="756284">
                    <a:moveTo>
                      <a:pt x="118872" y="117335"/>
                    </a:moveTo>
                    <a:lnTo>
                      <a:pt x="79248" y="117335"/>
                    </a:lnTo>
                    <a:lnTo>
                      <a:pt x="79248" y="169151"/>
                    </a:lnTo>
                    <a:lnTo>
                      <a:pt x="118872" y="169151"/>
                    </a:lnTo>
                    <a:lnTo>
                      <a:pt x="118872" y="117335"/>
                    </a:lnTo>
                    <a:close/>
                  </a:path>
                  <a:path w="123825" h="756284">
                    <a:moveTo>
                      <a:pt x="118872" y="59423"/>
                    </a:moveTo>
                    <a:lnTo>
                      <a:pt x="79248" y="59423"/>
                    </a:lnTo>
                    <a:lnTo>
                      <a:pt x="79248" y="109715"/>
                    </a:lnTo>
                    <a:lnTo>
                      <a:pt x="118872" y="109715"/>
                    </a:lnTo>
                    <a:lnTo>
                      <a:pt x="118872" y="59423"/>
                    </a:lnTo>
                    <a:close/>
                  </a:path>
                  <a:path w="123825" h="756284">
                    <a:moveTo>
                      <a:pt x="123431" y="0"/>
                    </a:moveTo>
                    <a:lnTo>
                      <a:pt x="71628" y="0"/>
                    </a:lnTo>
                    <a:lnTo>
                      <a:pt x="71628" y="21336"/>
                    </a:lnTo>
                    <a:lnTo>
                      <a:pt x="71628" y="51803"/>
                    </a:lnTo>
                    <a:lnTo>
                      <a:pt x="118872" y="51803"/>
                    </a:lnTo>
                    <a:lnTo>
                      <a:pt x="118872" y="21336"/>
                    </a:lnTo>
                    <a:lnTo>
                      <a:pt x="123431" y="21336"/>
                    </a:lnTo>
                    <a:lnTo>
                      <a:pt x="123431" y="0"/>
                    </a:lnTo>
                    <a:close/>
                  </a:path>
                </a:pathLst>
              </a:custGeom>
              <a:solidFill>
                <a:srgbClr val="AFDA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9">
                <a:extLst>
                  <a:ext uri="{FF2B5EF4-FFF2-40B4-BE49-F238E27FC236}">
                    <a16:creationId xmlns:a16="http://schemas.microsoft.com/office/drawing/2014/main" id="{17D62931-DF11-D508-1575-C39096D870AB}"/>
                  </a:ext>
                </a:extLst>
              </p:cNvPr>
              <p:cNvSpPr/>
              <p:nvPr/>
            </p:nvSpPr>
            <p:spPr>
              <a:xfrm>
                <a:off x="5103876" y="6708647"/>
                <a:ext cx="52069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21590">
                    <a:moveTo>
                      <a:pt x="0" y="21335"/>
                    </a:moveTo>
                    <a:lnTo>
                      <a:pt x="51815" y="21335"/>
                    </a:lnTo>
                    <a:lnTo>
                      <a:pt x="51815" y="0"/>
                    </a:lnTo>
                    <a:lnTo>
                      <a:pt x="0" y="0"/>
                    </a:lnTo>
                    <a:lnTo>
                      <a:pt x="0" y="21335"/>
                    </a:lnTo>
                    <a:close/>
                  </a:path>
                </a:pathLst>
              </a:custGeom>
              <a:solidFill>
                <a:srgbClr val="929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40">
                <a:extLst>
                  <a:ext uri="{FF2B5EF4-FFF2-40B4-BE49-F238E27FC236}">
                    <a16:creationId xmlns:a16="http://schemas.microsoft.com/office/drawing/2014/main" id="{E8E66E93-8B70-B1D0-362E-FEE329E50D85}"/>
                  </a:ext>
                </a:extLst>
              </p:cNvPr>
              <p:cNvSpPr/>
              <p:nvPr/>
            </p:nvSpPr>
            <p:spPr>
              <a:xfrm>
                <a:off x="5177028" y="6620255"/>
                <a:ext cx="123825" cy="109855"/>
              </a:xfrm>
              <a:custGeom>
                <a:avLst/>
                <a:gdLst/>
                <a:ahLst/>
                <a:cxnLst/>
                <a:rect l="l" t="t" r="r" b="b"/>
                <a:pathLst>
                  <a:path w="123825" h="109854">
                    <a:moveTo>
                      <a:pt x="51803" y="88392"/>
                    </a:moveTo>
                    <a:lnTo>
                      <a:pt x="0" y="88392"/>
                    </a:lnTo>
                    <a:lnTo>
                      <a:pt x="0" y="109728"/>
                    </a:lnTo>
                    <a:lnTo>
                      <a:pt x="51803" y="109728"/>
                    </a:lnTo>
                    <a:lnTo>
                      <a:pt x="51803" y="88392"/>
                    </a:lnTo>
                    <a:close/>
                  </a:path>
                  <a:path w="123825" h="109854">
                    <a:moveTo>
                      <a:pt x="118872" y="0"/>
                    </a:moveTo>
                    <a:lnTo>
                      <a:pt x="79248" y="0"/>
                    </a:lnTo>
                    <a:lnTo>
                      <a:pt x="79248" y="51816"/>
                    </a:lnTo>
                    <a:lnTo>
                      <a:pt x="118872" y="51816"/>
                    </a:lnTo>
                    <a:lnTo>
                      <a:pt x="118872" y="0"/>
                    </a:lnTo>
                    <a:close/>
                  </a:path>
                  <a:path w="123825" h="109854">
                    <a:moveTo>
                      <a:pt x="123431" y="88392"/>
                    </a:moveTo>
                    <a:lnTo>
                      <a:pt x="118872" y="88392"/>
                    </a:lnTo>
                    <a:lnTo>
                      <a:pt x="118872" y="57912"/>
                    </a:lnTo>
                    <a:lnTo>
                      <a:pt x="71628" y="57912"/>
                    </a:lnTo>
                    <a:lnTo>
                      <a:pt x="71628" y="88392"/>
                    </a:lnTo>
                    <a:lnTo>
                      <a:pt x="71628" y="109728"/>
                    </a:lnTo>
                    <a:lnTo>
                      <a:pt x="123431" y="109728"/>
                    </a:lnTo>
                    <a:lnTo>
                      <a:pt x="123431" y="88392"/>
                    </a:lnTo>
                    <a:close/>
                  </a:path>
                </a:pathLst>
              </a:custGeom>
              <a:solidFill>
                <a:srgbClr val="AFDA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41">
                <a:extLst>
                  <a:ext uri="{FF2B5EF4-FFF2-40B4-BE49-F238E27FC236}">
                    <a16:creationId xmlns:a16="http://schemas.microsoft.com/office/drawing/2014/main" id="{E863A442-7860-900E-50C1-51BBBD24B0A1}"/>
                  </a:ext>
                </a:extLst>
              </p:cNvPr>
              <p:cNvSpPr/>
              <p:nvPr/>
            </p:nvSpPr>
            <p:spPr>
              <a:xfrm>
                <a:off x="5032248" y="5515355"/>
                <a:ext cx="52069" cy="1214755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1214754">
                    <a:moveTo>
                      <a:pt x="51816" y="1193292"/>
                    </a:moveTo>
                    <a:lnTo>
                      <a:pt x="0" y="1193292"/>
                    </a:lnTo>
                    <a:lnTo>
                      <a:pt x="0" y="1214628"/>
                    </a:lnTo>
                    <a:lnTo>
                      <a:pt x="51816" y="1214628"/>
                    </a:lnTo>
                    <a:lnTo>
                      <a:pt x="51816" y="1193292"/>
                    </a:lnTo>
                    <a:close/>
                  </a:path>
                  <a:path w="52070" h="1214754">
                    <a:moveTo>
                      <a:pt x="51816" y="341388"/>
                    </a:moveTo>
                    <a:lnTo>
                      <a:pt x="0" y="341388"/>
                    </a:lnTo>
                    <a:lnTo>
                      <a:pt x="0" y="362724"/>
                    </a:lnTo>
                    <a:lnTo>
                      <a:pt x="51816" y="362724"/>
                    </a:lnTo>
                    <a:lnTo>
                      <a:pt x="51816" y="341388"/>
                    </a:lnTo>
                    <a:close/>
                  </a:path>
                  <a:path w="52070" h="1214754">
                    <a:moveTo>
                      <a:pt x="51816" y="0"/>
                    </a:moveTo>
                    <a:lnTo>
                      <a:pt x="0" y="0"/>
                    </a:lnTo>
                    <a:lnTo>
                      <a:pt x="0" y="30480"/>
                    </a:lnTo>
                    <a:lnTo>
                      <a:pt x="51816" y="30480"/>
                    </a:lnTo>
                    <a:lnTo>
                      <a:pt x="51816" y="0"/>
                    </a:lnTo>
                    <a:close/>
                  </a:path>
                </a:pathLst>
              </a:custGeom>
              <a:solidFill>
                <a:srgbClr val="43AE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42">
                <a:extLst>
                  <a:ext uri="{FF2B5EF4-FFF2-40B4-BE49-F238E27FC236}">
                    <a16:creationId xmlns:a16="http://schemas.microsoft.com/office/drawing/2014/main" id="{DD8DE89A-D513-FD58-0B5D-E4EFAE035A1D}"/>
                  </a:ext>
                </a:extLst>
              </p:cNvPr>
              <p:cNvSpPr/>
              <p:nvPr/>
            </p:nvSpPr>
            <p:spPr>
              <a:xfrm>
                <a:off x="4887468" y="5515355"/>
                <a:ext cx="125095" cy="1214755"/>
              </a:xfrm>
              <a:custGeom>
                <a:avLst/>
                <a:gdLst/>
                <a:ahLst/>
                <a:cxnLst/>
                <a:rect l="l" t="t" r="r" b="b"/>
                <a:pathLst>
                  <a:path w="125095" h="1214754">
                    <a:moveTo>
                      <a:pt x="45720" y="1104900"/>
                    </a:moveTo>
                    <a:lnTo>
                      <a:pt x="7620" y="1104900"/>
                    </a:lnTo>
                    <a:lnTo>
                      <a:pt x="7620" y="1156716"/>
                    </a:lnTo>
                    <a:lnTo>
                      <a:pt x="45720" y="1156716"/>
                    </a:lnTo>
                    <a:lnTo>
                      <a:pt x="45720" y="1104900"/>
                    </a:lnTo>
                    <a:close/>
                  </a:path>
                  <a:path w="125095" h="1214754">
                    <a:moveTo>
                      <a:pt x="45720" y="1045464"/>
                    </a:moveTo>
                    <a:lnTo>
                      <a:pt x="7620" y="1045464"/>
                    </a:lnTo>
                    <a:lnTo>
                      <a:pt x="7620" y="1097280"/>
                    </a:lnTo>
                    <a:lnTo>
                      <a:pt x="45720" y="1097280"/>
                    </a:lnTo>
                    <a:lnTo>
                      <a:pt x="45720" y="1045464"/>
                    </a:lnTo>
                    <a:close/>
                  </a:path>
                  <a:path w="125095" h="1214754">
                    <a:moveTo>
                      <a:pt x="45720" y="987552"/>
                    </a:moveTo>
                    <a:lnTo>
                      <a:pt x="7620" y="987552"/>
                    </a:lnTo>
                    <a:lnTo>
                      <a:pt x="7620" y="1039368"/>
                    </a:lnTo>
                    <a:lnTo>
                      <a:pt x="45720" y="1039368"/>
                    </a:lnTo>
                    <a:lnTo>
                      <a:pt x="45720" y="987552"/>
                    </a:lnTo>
                    <a:close/>
                  </a:path>
                  <a:path w="125095" h="1214754">
                    <a:moveTo>
                      <a:pt x="45720" y="928116"/>
                    </a:moveTo>
                    <a:lnTo>
                      <a:pt x="7620" y="928116"/>
                    </a:lnTo>
                    <a:lnTo>
                      <a:pt x="7620" y="979932"/>
                    </a:lnTo>
                    <a:lnTo>
                      <a:pt x="45720" y="979932"/>
                    </a:lnTo>
                    <a:lnTo>
                      <a:pt x="45720" y="928116"/>
                    </a:lnTo>
                    <a:close/>
                  </a:path>
                  <a:path w="125095" h="1214754">
                    <a:moveTo>
                      <a:pt x="45720" y="870204"/>
                    </a:moveTo>
                    <a:lnTo>
                      <a:pt x="7620" y="870204"/>
                    </a:lnTo>
                    <a:lnTo>
                      <a:pt x="7620" y="922020"/>
                    </a:lnTo>
                    <a:lnTo>
                      <a:pt x="45720" y="922020"/>
                    </a:lnTo>
                    <a:lnTo>
                      <a:pt x="45720" y="870204"/>
                    </a:lnTo>
                    <a:close/>
                  </a:path>
                  <a:path w="125095" h="1214754">
                    <a:moveTo>
                      <a:pt x="45720" y="810768"/>
                    </a:moveTo>
                    <a:lnTo>
                      <a:pt x="7620" y="810768"/>
                    </a:lnTo>
                    <a:lnTo>
                      <a:pt x="7620" y="862584"/>
                    </a:lnTo>
                    <a:lnTo>
                      <a:pt x="45720" y="862584"/>
                    </a:lnTo>
                    <a:lnTo>
                      <a:pt x="45720" y="810768"/>
                    </a:lnTo>
                    <a:close/>
                  </a:path>
                  <a:path w="125095" h="1214754">
                    <a:moveTo>
                      <a:pt x="45720" y="752856"/>
                    </a:moveTo>
                    <a:lnTo>
                      <a:pt x="7620" y="752856"/>
                    </a:lnTo>
                    <a:lnTo>
                      <a:pt x="7620" y="804672"/>
                    </a:lnTo>
                    <a:lnTo>
                      <a:pt x="45720" y="804672"/>
                    </a:lnTo>
                    <a:lnTo>
                      <a:pt x="45720" y="752856"/>
                    </a:lnTo>
                    <a:close/>
                  </a:path>
                  <a:path w="125095" h="1214754">
                    <a:moveTo>
                      <a:pt x="45720" y="693420"/>
                    </a:moveTo>
                    <a:lnTo>
                      <a:pt x="0" y="693420"/>
                    </a:lnTo>
                    <a:lnTo>
                      <a:pt x="0" y="710184"/>
                    </a:lnTo>
                    <a:lnTo>
                      <a:pt x="0" y="745236"/>
                    </a:lnTo>
                    <a:lnTo>
                      <a:pt x="45720" y="745236"/>
                    </a:lnTo>
                    <a:lnTo>
                      <a:pt x="45720" y="710184"/>
                    </a:lnTo>
                    <a:lnTo>
                      <a:pt x="45720" y="693420"/>
                    </a:lnTo>
                    <a:close/>
                  </a:path>
                  <a:path w="125095" h="1214754">
                    <a:moveTo>
                      <a:pt x="45720" y="635508"/>
                    </a:moveTo>
                    <a:lnTo>
                      <a:pt x="16764" y="635508"/>
                    </a:lnTo>
                    <a:lnTo>
                      <a:pt x="16764" y="685800"/>
                    </a:lnTo>
                    <a:lnTo>
                      <a:pt x="45720" y="685800"/>
                    </a:lnTo>
                    <a:lnTo>
                      <a:pt x="45720" y="635508"/>
                    </a:lnTo>
                    <a:close/>
                  </a:path>
                  <a:path w="125095" h="1214754">
                    <a:moveTo>
                      <a:pt x="45720" y="576072"/>
                    </a:moveTo>
                    <a:lnTo>
                      <a:pt x="16764" y="576072"/>
                    </a:lnTo>
                    <a:lnTo>
                      <a:pt x="16764" y="627888"/>
                    </a:lnTo>
                    <a:lnTo>
                      <a:pt x="45720" y="627888"/>
                    </a:lnTo>
                    <a:lnTo>
                      <a:pt x="45720" y="576072"/>
                    </a:lnTo>
                    <a:close/>
                  </a:path>
                  <a:path w="125095" h="1214754">
                    <a:moveTo>
                      <a:pt x="45720" y="518160"/>
                    </a:moveTo>
                    <a:lnTo>
                      <a:pt x="16764" y="518160"/>
                    </a:lnTo>
                    <a:lnTo>
                      <a:pt x="16764" y="568452"/>
                    </a:lnTo>
                    <a:lnTo>
                      <a:pt x="45720" y="568452"/>
                    </a:lnTo>
                    <a:lnTo>
                      <a:pt x="45720" y="518160"/>
                    </a:lnTo>
                    <a:close/>
                  </a:path>
                  <a:path w="125095" h="1214754">
                    <a:moveTo>
                      <a:pt x="45720" y="458724"/>
                    </a:moveTo>
                    <a:lnTo>
                      <a:pt x="16764" y="458724"/>
                    </a:lnTo>
                    <a:lnTo>
                      <a:pt x="16764" y="510540"/>
                    </a:lnTo>
                    <a:lnTo>
                      <a:pt x="45720" y="510540"/>
                    </a:lnTo>
                    <a:lnTo>
                      <a:pt x="45720" y="458724"/>
                    </a:lnTo>
                    <a:close/>
                  </a:path>
                  <a:path w="125095" h="1214754">
                    <a:moveTo>
                      <a:pt x="45720" y="400812"/>
                    </a:moveTo>
                    <a:lnTo>
                      <a:pt x="16764" y="400812"/>
                    </a:lnTo>
                    <a:lnTo>
                      <a:pt x="16764" y="451104"/>
                    </a:lnTo>
                    <a:lnTo>
                      <a:pt x="45720" y="451104"/>
                    </a:lnTo>
                    <a:lnTo>
                      <a:pt x="45720" y="400812"/>
                    </a:lnTo>
                    <a:close/>
                  </a:path>
                  <a:path w="125095" h="1214754">
                    <a:moveTo>
                      <a:pt x="48768" y="281940"/>
                    </a:moveTo>
                    <a:lnTo>
                      <a:pt x="16764" y="281940"/>
                    </a:lnTo>
                    <a:lnTo>
                      <a:pt x="16764" y="333756"/>
                    </a:lnTo>
                    <a:lnTo>
                      <a:pt x="48768" y="333756"/>
                    </a:lnTo>
                    <a:lnTo>
                      <a:pt x="48768" y="281940"/>
                    </a:lnTo>
                    <a:close/>
                  </a:path>
                  <a:path w="125095" h="1214754">
                    <a:moveTo>
                      <a:pt x="48768" y="224028"/>
                    </a:moveTo>
                    <a:lnTo>
                      <a:pt x="16764" y="224028"/>
                    </a:lnTo>
                    <a:lnTo>
                      <a:pt x="16764" y="275844"/>
                    </a:lnTo>
                    <a:lnTo>
                      <a:pt x="48768" y="275844"/>
                    </a:lnTo>
                    <a:lnTo>
                      <a:pt x="48768" y="224028"/>
                    </a:lnTo>
                    <a:close/>
                  </a:path>
                  <a:path w="125095" h="1214754">
                    <a:moveTo>
                      <a:pt x="48768" y="164592"/>
                    </a:moveTo>
                    <a:lnTo>
                      <a:pt x="16764" y="164592"/>
                    </a:lnTo>
                    <a:lnTo>
                      <a:pt x="16764" y="216408"/>
                    </a:lnTo>
                    <a:lnTo>
                      <a:pt x="48768" y="216408"/>
                    </a:lnTo>
                    <a:lnTo>
                      <a:pt x="48768" y="164592"/>
                    </a:lnTo>
                    <a:close/>
                  </a:path>
                  <a:path w="125095" h="1214754">
                    <a:moveTo>
                      <a:pt x="48768" y="106680"/>
                    </a:moveTo>
                    <a:lnTo>
                      <a:pt x="16764" y="106680"/>
                    </a:lnTo>
                    <a:lnTo>
                      <a:pt x="16764" y="158496"/>
                    </a:lnTo>
                    <a:lnTo>
                      <a:pt x="48768" y="158496"/>
                    </a:lnTo>
                    <a:lnTo>
                      <a:pt x="48768" y="106680"/>
                    </a:lnTo>
                    <a:close/>
                  </a:path>
                  <a:path w="125095" h="1214754">
                    <a:moveTo>
                      <a:pt x="48768" y="47244"/>
                    </a:moveTo>
                    <a:lnTo>
                      <a:pt x="16764" y="47244"/>
                    </a:lnTo>
                    <a:lnTo>
                      <a:pt x="16764" y="99060"/>
                    </a:lnTo>
                    <a:lnTo>
                      <a:pt x="48768" y="99060"/>
                    </a:lnTo>
                    <a:lnTo>
                      <a:pt x="48768" y="47244"/>
                    </a:lnTo>
                    <a:close/>
                  </a:path>
                  <a:path w="125095" h="1214754">
                    <a:moveTo>
                      <a:pt x="51803" y="1162812"/>
                    </a:moveTo>
                    <a:lnTo>
                      <a:pt x="0" y="1162812"/>
                    </a:lnTo>
                    <a:lnTo>
                      <a:pt x="0" y="1185672"/>
                    </a:lnTo>
                    <a:lnTo>
                      <a:pt x="0" y="1193292"/>
                    </a:lnTo>
                    <a:lnTo>
                      <a:pt x="0" y="1214628"/>
                    </a:lnTo>
                    <a:lnTo>
                      <a:pt x="51803" y="1214628"/>
                    </a:lnTo>
                    <a:lnTo>
                      <a:pt x="51803" y="1193292"/>
                    </a:lnTo>
                    <a:lnTo>
                      <a:pt x="51803" y="1185672"/>
                    </a:lnTo>
                    <a:lnTo>
                      <a:pt x="51803" y="1162812"/>
                    </a:lnTo>
                    <a:close/>
                  </a:path>
                  <a:path w="125095" h="1214754">
                    <a:moveTo>
                      <a:pt x="51803" y="341388"/>
                    </a:moveTo>
                    <a:lnTo>
                      <a:pt x="16764" y="341388"/>
                    </a:lnTo>
                    <a:lnTo>
                      <a:pt x="16764" y="362724"/>
                    </a:lnTo>
                    <a:lnTo>
                      <a:pt x="16764" y="393192"/>
                    </a:lnTo>
                    <a:lnTo>
                      <a:pt x="51803" y="393192"/>
                    </a:lnTo>
                    <a:lnTo>
                      <a:pt x="51803" y="362724"/>
                    </a:lnTo>
                    <a:lnTo>
                      <a:pt x="51803" y="341388"/>
                    </a:lnTo>
                    <a:close/>
                  </a:path>
                  <a:path w="125095" h="1214754">
                    <a:moveTo>
                      <a:pt x="51803" y="0"/>
                    </a:moveTo>
                    <a:lnTo>
                      <a:pt x="0" y="0"/>
                    </a:lnTo>
                    <a:lnTo>
                      <a:pt x="0" y="30480"/>
                    </a:lnTo>
                    <a:lnTo>
                      <a:pt x="0" y="41148"/>
                    </a:lnTo>
                    <a:lnTo>
                      <a:pt x="48768" y="41148"/>
                    </a:lnTo>
                    <a:lnTo>
                      <a:pt x="48768" y="30480"/>
                    </a:lnTo>
                    <a:lnTo>
                      <a:pt x="51803" y="30480"/>
                    </a:lnTo>
                    <a:lnTo>
                      <a:pt x="51803" y="0"/>
                    </a:lnTo>
                    <a:close/>
                  </a:path>
                  <a:path w="125095" h="1214754">
                    <a:moveTo>
                      <a:pt x="124968" y="1193292"/>
                    </a:moveTo>
                    <a:lnTo>
                      <a:pt x="73152" y="1193292"/>
                    </a:lnTo>
                    <a:lnTo>
                      <a:pt x="73152" y="1214628"/>
                    </a:lnTo>
                    <a:lnTo>
                      <a:pt x="124968" y="1214628"/>
                    </a:lnTo>
                    <a:lnTo>
                      <a:pt x="124968" y="1193292"/>
                    </a:lnTo>
                    <a:close/>
                  </a:path>
                  <a:path w="125095" h="1214754">
                    <a:moveTo>
                      <a:pt x="124968" y="341388"/>
                    </a:moveTo>
                    <a:lnTo>
                      <a:pt x="73152" y="341388"/>
                    </a:lnTo>
                    <a:lnTo>
                      <a:pt x="73152" y="362724"/>
                    </a:lnTo>
                    <a:lnTo>
                      <a:pt x="124968" y="362724"/>
                    </a:lnTo>
                    <a:lnTo>
                      <a:pt x="124968" y="341388"/>
                    </a:lnTo>
                    <a:close/>
                  </a:path>
                  <a:path w="125095" h="1214754">
                    <a:moveTo>
                      <a:pt x="124968" y="0"/>
                    </a:moveTo>
                    <a:lnTo>
                      <a:pt x="73152" y="0"/>
                    </a:lnTo>
                    <a:lnTo>
                      <a:pt x="73152" y="30480"/>
                    </a:lnTo>
                    <a:lnTo>
                      <a:pt x="124968" y="30480"/>
                    </a:lnTo>
                    <a:lnTo>
                      <a:pt x="124968" y="0"/>
                    </a:lnTo>
                    <a:close/>
                  </a:path>
                </a:pathLst>
              </a:custGeom>
              <a:solidFill>
                <a:srgbClr val="AFDA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43">
                <a:extLst>
                  <a:ext uri="{FF2B5EF4-FFF2-40B4-BE49-F238E27FC236}">
                    <a16:creationId xmlns:a16="http://schemas.microsoft.com/office/drawing/2014/main" id="{BEF5D2DB-02FA-9328-95DE-D58FF4AE523E}"/>
                  </a:ext>
                </a:extLst>
              </p:cNvPr>
              <p:cNvSpPr/>
              <p:nvPr/>
            </p:nvSpPr>
            <p:spPr>
              <a:xfrm>
                <a:off x="4744212" y="5515355"/>
                <a:ext cx="50800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30479">
                    <a:moveTo>
                      <a:pt x="0" y="30480"/>
                    </a:moveTo>
                    <a:lnTo>
                      <a:pt x="50291" y="30480"/>
                    </a:lnTo>
                    <a:lnTo>
                      <a:pt x="50291" y="0"/>
                    </a:lnTo>
                    <a:lnTo>
                      <a:pt x="0" y="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FDB7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44">
                <a:extLst>
                  <a:ext uri="{FF2B5EF4-FFF2-40B4-BE49-F238E27FC236}">
                    <a16:creationId xmlns:a16="http://schemas.microsoft.com/office/drawing/2014/main" id="{04B4145A-A660-BAAD-9809-2E0FF20F6C4B}"/>
                  </a:ext>
                </a:extLst>
              </p:cNvPr>
              <p:cNvSpPr/>
              <p:nvPr/>
            </p:nvSpPr>
            <p:spPr>
              <a:xfrm>
                <a:off x="4815840" y="5515355"/>
                <a:ext cx="52069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30479">
                    <a:moveTo>
                      <a:pt x="0" y="30480"/>
                    </a:moveTo>
                    <a:lnTo>
                      <a:pt x="51815" y="30480"/>
                    </a:lnTo>
                    <a:lnTo>
                      <a:pt x="51815" y="0"/>
                    </a:lnTo>
                    <a:lnTo>
                      <a:pt x="0" y="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F4FF8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45">
                <a:extLst>
                  <a:ext uri="{FF2B5EF4-FFF2-40B4-BE49-F238E27FC236}">
                    <a16:creationId xmlns:a16="http://schemas.microsoft.com/office/drawing/2014/main" id="{AFC9B89D-CE0A-2F8C-CB1D-1AA94B499CD8}"/>
                  </a:ext>
                </a:extLst>
              </p:cNvPr>
              <p:cNvSpPr/>
              <p:nvPr/>
            </p:nvSpPr>
            <p:spPr>
              <a:xfrm>
                <a:off x="4744212" y="6225539"/>
                <a:ext cx="50800" cy="3556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35560">
                    <a:moveTo>
                      <a:pt x="0" y="35052"/>
                    </a:moveTo>
                    <a:lnTo>
                      <a:pt x="50291" y="35052"/>
                    </a:lnTo>
                    <a:lnTo>
                      <a:pt x="50291" y="0"/>
                    </a:lnTo>
                    <a:lnTo>
                      <a:pt x="0" y="0"/>
                    </a:lnTo>
                    <a:lnTo>
                      <a:pt x="0" y="35052"/>
                    </a:lnTo>
                    <a:close/>
                  </a:path>
                </a:pathLst>
              </a:custGeom>
              <a:solidFill>
                <a:srgbClr val="FDB7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6">
                <a:extLst>
                  <a:ext uri="{FF2B5EF4-FFF2-40B4-BE49-F238E27FC236}">
                    <a16:creationId xmlns:a16="http://schemas.microsoft.com/office/drawing/2014/main" id="{1F80C7D2-4D85-E44E-E4FA-CB2644CADDFA}"/>
                  </a:ext>
                </a:extLst>
              </p:cNvPr>
              <p:cNvSpPr/>
              <p:nvPr/>
            </p:nvSpPr>
            <p:spPr>
              <a:xfrm>
                <a:off x="4815840" y="6225539"/>
                <a:ext cx="52069" cy="35560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35560">
                    <a:moveTo>
                      <a:pt x="0" y="35052"/>
                    </a:moveTo>
                    <a:lnTo>
                      <a:pt x="51815" y="35052"/>
                    </a:lnTo>
                    <a:lnTo>
                      <a:pt x="51815" y="0"/>
                    </a:lnTo>
                    <a:lnTo>
                      <a:pt x="0" y="0"/>
                    </a:lnTo>
                    <a:lnTo>
                      <a:pt x="0" y="35052"/>
                    </a:lnTo>
                    <a:close/>
                  </a:path>
                </a:pathLst>
              </a:custGeom>
              <a:solidFill>
                <a:srgbClr val="F4FF8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7">
                <a:extLst>
                  <a:ext uri="{FF2B5EF4-FFF2-40B4-BE49-F238E27FC236}">
                    <a16:creationId xmlns:a16="http://schemas.microsoft.com/office/drawing/2014/main" id="{0C072738-F9EC-C391-67E7-14D88AC98488}"/>
                  </a:ext>
                </a:extLst>
              </p:cNvPr>
              <p:cNvSpPr/>
              <p:nvPr/>
            </p:nvSpPr>
            <p:spPr>
              <a:xfrm>
                <a:off x="4744212" y="6701027"/>
                <a:ext cx="50800" cy="29209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9209">
                    <a:moveTo>
                      <a:pt x="0" y="28956"/>
                    </a:moveTo>
                    <a:lnTo>
                      <a:pt x="50291" y="28956"/>
                    </a:lnTo>
                    <a:lnTo>
                      <a:pt x="50291" y="0"/>
                    </a:lnTo>
                    <a:lnTo>
                      <a:pt x="0" y="0"/>
                    </a:lnTo>
                    <a:lnTo>
                      <a:pt x="0" y="28956"/>
                    </a:lnTo>
                    <a:close/>
                  </a:path>
                </a:pathLst>
              </a:custGeom>
              <a:solidFill>
                <a:srgbClr val="FDB7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8">
                <a:extLst>
                  <a:ext uri="{FF2B5EF4-FFF2-40B4-BE49-F238E27FC236}">
                    <a16:creationId xmlns:a16="http://schemas.microsoft.com/office/drawing/2014/main" id="{94683C44-DAB2-774A-43A7-25EB714B6C89}"/>
                  </a:ext>
                </a:extLst>
              </p:cNvPr>
              <p:cNvSpPr/>
              <p:nvPr/>
            </p:nvSpPr>
            <p:spPr>
              <a:xfrm>
                <a:off x="4815840" y="6701027"/>
                <a:ext cx="52069" cy="29209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29209">
                    <a:moveTo>
                      <a:pt x="0" y="28956"/>
                    </a:moveTo>
                    <a:lnTo>
                      <a:pt x="51815" y="28956"/>
                    </a:lnTo>
                    <a:lnTo>
                      <a:pt x="51815" y="0"/>
                    </a:lnTo>
                    <a:lnTo>
                      <a:pt x="0" y="0"/>
                    </a:lnTo>
                    <a:lnTo>
                      <a:pt x="0" y="28956"/>
                    </a:lnTo>
                    <a:close/>
                  </a:path>
                </a:pathLst>
              </a:custGeom>
              <a:solidFill>
                <a:srgbClr val="F4FF8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9">
                <a:extLst>
                  <a:ext uri="{FF2B5EF4-FFF2-40B4-BE49-F238E27FC236}">
                    <a16:creationId xmlns:a16="http://schemas.microsoft.com/office/drawing/2014/main" id="{79CB6562-3AC5-FB85-C41F-1D4654A7B96E}"/>
                  </a:ext>
                </a:extLst>
              </p:cNvPr>
              <p:cNvSpPr/>
              <p:nvPr/>
            </p:nvSpPr>
            <p:spPr>
              <a:xfrm>
                <a:off x="4526280" y="5515355"/>
                <a:ext cx="52069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30479">
                    <a:moveTo>
                      <a:pt x="0" y="30480"/>
                    </a:moveTo>
                    <a:lnTo>
                      <a:pt x="51815" y="30480"/>
                    </a:lnTo>
                    <a:lnTo>
                      <a:pt x="51815" y="0"/>
                    </a:lnTo>
                    <a:lnTo>
                      <a:pt x="0" y="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929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50">
                <a:extLst>
                  <a:ext uri="{FF2B5EF4-FFF2-40B4-BE49-F238E27FC236}">
                    <a16:creationId xmlns:a16="http://schemas.microsoft.com/office/drawing/2014/main" id="{A7B395C2-8FA1-6D2B-672D-2A9AC1FCEEED}"/>
                  </a:ext>
                </a:extLst>
              </p:cNvPr>
              <p:cNvSpPr/>
              <p:nvPr/>
            </p:nvSpPr>
            <p:spPr>
              <a:xfrm>
                <a:off x="4599432" y="5515355"/>
                <a:ext cx="123825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123825" h="30479">
                    <a:moveTo>
                      <a:pt x="51816" y="0"/>
                    </a:moveTo>
                    <a:lnTo>
                      <a:pt x="0" y="0"/>
                    </a:lnTo>
                    <a:lnTo>
                      <a:pt x="0" y="30480"/>
                    </a:lnTo>
                    <a:lnTo>
                      <a:pt x="51816" y="30480"/>
                    </a:lnTo>
                    <a:lnTo>
                      <a:pt x="51816" y="0"/>
                    </a:lnTo>
                    <a:close/>
                  </a:path>
                  <a:path w="123825" h="30479">
                    <a:moveTo>
                      <a:pt x="123444" y="0"/>
                    </a:moveTo>
                    <a:lnTo>
                      <a:pt x="71628" y="0"/>
                    </a:lnTo>
                    <a:lnTo>
                      <a:pt x="71628" y="30480"/>
                    </a:lnTo>
                    <a:lnTo>
                      <a:pt x="123444" y="30480"/>
                    </a:lnTo>
                    <a:lnTo>
                      <a:pt x="123444" y="0"/>
                    </a:lnTo>
                    <a:close/>
                  </a:path>
                </a:pathLst>
              </a:custGeom>
              <a:solidFill>
                <a:srgbClr val="AFDA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51">
                <a:extLst>
                  <a:ext uri="{FF2B5EF4-FFF2-40B4-BE49-F238E27FC236}">
                    <a16:creationId xmlns:a16="http://schemas.microsoft.com/office/drawing/2014/main" id="{93672E1F-417F-2E8E-F735-5D01EC1EDA5A}"/>
                  </a:ext>
                </a:extLst>
              </p:cNvPr>
              <p:cNvSpPr/>
              <p:nvPr/>
            </p:nvSpPr>
            <p:spPr>
              <a:xfrm>
                <a:off x="4526280" y="6225539"/>
                <a:ext cx="52069" cy="35560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35560">
                    <a:moveTo>
                      <a:pt x="0" y="35052"/>
                    </a:moveTo>
                    <a:lnTo>
                      <a:pt x="51815" y="35052"/>
                    </a:lnTo>
                    <a:lnTo>
                      <a:pt x="51815" y="0"/>
                    </a:lnTo>
                    <a:lnTo>
                      <a:pt x="0" y="0"/>
                    </a:lnTo>
                    <a:lnTo>
                      <a:pt x="0" y="35052"/>
                    </a:lnTo>
                    <a:close/>
                  </a:path>
                </a:pathLst>
              </a:custGeom>
              <a:solidFill>
                <a:srgbClr val="929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52">
                <a:extLst>
                  <a:ext uri="{FF2B5EF4-FFF2-40B4-BE49-F238E27FC236}">
                    <a16:creationId xmlns:a16="http://schemas.microsoft.com/office/drawing/2014/main" id="{F7BBA27A-D313-A269-6E9F-A1C8D24F6880}"/>
                  </a:ext>
                </a:extLst>
              </p:cNvPr>
              <p:cNvSpPr/>
              <p:nvPr/>
            </p:nvSpPr>
            <p:spPr>
              <a:xfrm>
                <a:off x="4599432" y="6225539"/>
                <a:ext cx="123825" cy="35560"/>
              </a:xfrm>
              <a:custGeom>
                <a:avLst/>
                <a:gdLst/>
                <a:ahLst/>
                <a:cxnLst/>
                <a:rect l="l" t="t" r="r" b="b"/>
                <a:pathLst>
                  <a:path w="123825" h="35560">
                    <a:moveTo>
                      <a:pt x="51816" y="0"/>
                    </a:moveTo>
                    <a:lnTo>
                      <a:pt x="0" y="0"/>
                    </a:lnTo>
                    <a:lnTo>
                      <a:pt x="0" y="35052"/>
                    </a:lnTo>
                    <a:lnTo>
                      <a:pt x="51816" y="35052"/>
                    </a:lnTo>
                    <a:lnTo>
                      <a:pt x="51816" y="0"/>
                    </a:lnTo>
                    <a:close/>
                  </a:path>
                  <a:path w="123825" h="35560">
                    <a:moveTo>
                      <a:pt x="123444" y="0"/>
                    </a:moveTo>
                    <a:lnTo>
                      <a:pt x="71628" y="0"/>
                    </a:lnTo>
                    <a:lnTo>
                      <a:pt x="71628" y="35052"/>
                    </a:lnTo>
                    <a:lnTo>
                      <a:pt x="123444" y="35052"/>
                    </a:lnTo>
                    <a:lnTo>
                      <a:pt x="123444" y="0"/>
                    </a:lnTo>
                    <a:close/>
                  </a:path>
                </a:pathLst>
              </a:custGeom>
              <a:solidFill>
                <a:srgbClr val="AFDA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53">
                <a:extLst>
                  <a:ext uri="{FF2B5EF4-FFF2-40B4-BE49-F238E27FC236}">
                    <a16:creationId xmlns:a16="http://schemas.microsoft.com/office/drawing/2014/main" id="{E251CACD-369A-6608-F264-545901FA9A08}"/>
                  </a:ext>
                </a:extLst>
              </p:cNvPr>
              <p:cNvSpPr/>
              <p:nvPr/>
            </p:nvSpPr>
            <p:spPr>
              <a:xfrm>
                <a:off x="4526280" y="6701027"/>
                <a:ext cx="52069" cy="29209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29209">
                    <a:moveTo>
                      <a:pt x="0" y="28956"/>
                    </a:moveTo>
                    <a:lnTo>
                      <a:pt x="51815" y="28956"/>
                    </a:lnTo>
                    <a:lnTo>
                      <a:pt x="51815" y="0"/>
                    </a:lnTo>
                    <a:lnTo>
                      <a:pt x="0" y="0"/>
                    </a:lnTo>
                    <a:lnTo>
                      <a:pt x="0" y="28956"/>
                    </a:lnTo>
                    <a:close/>
                  </a:path>
                </a:pathLst>
              </a:custGeom>
              <a:solidFill>
                <a:srgbClr val="929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54">
                <a:extLst>
                  <a:ext uri="{FF2B5EF4-FFF2-40B4-BE49-F238E27FC236}">
                    <a16:creationId xmlns:a16="http://schemas.microsoft.com/office/drawing/2014/main" id="{1F1D16FE-3F4F-11CB-24A9-48F15C75ECA5}"/>
                  </a:ext>
                </a:extLst>
              </p:cNvPr>
              <p:cNvSpPr/>
              <p:nvPr/>
            </p:nvSpPr>
            <p:spPr>
              <a:xfrm>
                <a:off x="4599432" y="6701027"/>
                <a:ext cx="123825" cy="29209"/>
              </a:xfrm>
              <a:custGeom>
                <a:avLst/>
                <a:gdLst/>
                <a:ahLst/>
                <a:cxnLst/>
                <a:rect l="l" t="t" r="r" b="b"/>
                <a:pathLst>
                  <a:path w="123825" h="29209">
                    <a:moveTo>
                      <a:pt x="51816" y="0"/>
                    </a:moveTo>
                    <a:lnTo>
                      <a:pt x="0" y="0"/>
                    </a:lnTo>
                    <a:lnTo>
                      <a:pt x="0" y="28956"/>
                    </a:lnTo>
                    <a:lnTo>
                      <a:pt x="51816" y="28956"/>
                    </a:lnTo>
                    <a:lnTo>
                      <a:pt x="51816" y="0"/>
                    </a:lnTo>
                    <a:close/>
                  </a:path>
                  <a:path w="123825" h="29209">
                    <a:moveTo>
                      <a:pt x="123444" y="0"/>
                    </a:moveTo>
                    <a:lnTo>
                      <a:pt x="71628" y="0"/>
                    </a:lnTo>
                    <a:lnTo>
                      <a:pt x="71628" y="28956"/>
                    </a:lnTo>
                    <a:lnTo>
                      <a:pt x="123444" y="28956"/>
                    </a:lnTo>
                    <a:lnTo>
                      <a:pt x="123444" y="0"/>
                    </a:lnTo>
                    <a:close/>
                  </a:path>
                </a:pathLst>
              </a:custGeom>
              <a:solidFill>
                <a:srgbClr val="AFDA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55">
                <a:extLst>
                  <a:ext uri="{FF2B5EF4-FFF2-40B4-BE49-F238E27FC236}">
                    <a16:creationId xmlns:a16="http://schemas.microsoft.com/office/drawing/2014/main" id="{C9E67269-A719-33EE-6FF7-4B61EDCE5713}"/>
                  </a:ext>
                </a:extLst>
              </p:cNvPr>
              <p:cNvSpPr/>
              <p:nvPr/>
            </p:nvSpPr>
            <p:spPr>
              <a:xfrm>
                <a:off x="4454652" y="5515355"/>
                <a:ext cx="52069" cy="1214755"/>
              </a:xfrm>
              <a:custGeom>
                <a:avLst/>
                <a:gdLst/>
                <a:ahLst/>
                <a:cxnLst/>
                <a:rect l="l" t="t" r="r" b="b"/>
                <a:pathLst>
                  <a:path w="52070" h="1214754">
                    <a:moveTo>
                      <a:pt x="51816" y="1185672"/>
                    </a:moveTo>
                    <a:lnTo>
                      <a:pt x="0" y="1185672"/>
                    </a:lnTo>
                    <a:lnTo>
                      <a:pt x="0" y="1214628"/>
                    </a:lnTo>
                    <a:lnTo>
                      <a:pt x="51816" y="1214628"/>
                    </a:lnTo>
                    <a:lnTo>
                      <a:pt x="51816" y="1185672"/>
                    </a:lnTo>
                    <a:close/>
                  </a:path>
                  <a:path w="52070" h="1214754">
                    <a:moveTo>
                      <a:pt x="51816" y="710184"/>
                    </a:moveTo>
                    <a:lnTo>
                      <a:pt x="0" y="710184"/>
                    </a:lnTo>
                    <a:lnTo>
                      <a:pt x="0" y="745236"/>
                    </a:lnTo>
                    <a:lnTo>
                      <a:pt x="51816" y="745236"/>
                    </a:lnTo>
                    <a:lnTo>
                      <a:pt x="51816" y="710184"/>
                    </a:lnTo>
                    <a:close/>
                  </a:path>
                  <a:path w="52070" h="1214754">
                    <a:moveTo>
                      <a:pt x="51816" y="0"/>
                    </a:moveTo>
                    <a:lnTo>
                      <a:pt x="0" y="0"/>
                    </a:lnTo>
                    <a:lnTo>
                      <a:pt x="0" y="30480"/>
                    </a:lnTo>
                    <a:lnTo>
                      <a:pt x="51816" y="30480"/>
                    </a:lnTo>
                    <a:lnTo>
                      <a:pt x="51816" y="0"/>
                    </a:lnTo>
                    <a:close/>
                  </a:path>
                </a:pathLst>
              </a:custGeom>
              <a:solidFill>
                <a:srgbClr val="43AE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6">
                <a:extLst>
                  <a:ext uri="{FF2B5EF4-FFF2-40B4-BE49-F238E27FC236}">
                    <a16:creationId xmlns:a16="http://schemas.microsoft.com/office/drawing/2014/main" id="{1A7BA941-85FD-FA4D-33FC-5E35A9CD80FB}"/>
                  </a:ext>
                </a:extLst>
              </p:cNvPr>
              <p:cNvSpPr/>
              <p:nvPr/>
            </p:nvSpPr>
            <p:spPr>
              <a:xfrm>
                <a:off x="4383024" y="5515355"/>
                <a:ext cx="50800" cy="1214755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214754">
                    <a:moveTo>
                      <a:pt x="50292" y="1185672"/>
                    </a:moveTo>
                    <a:lnTo>
                      <a:pt x="0" y="1185672"/>
                    </a:lnTo>
                    <a:lnTo>
                      <a:pt x="0" y="1214628"/>
                    </a:lnTo>
                    <a:lnTo>
                      <a:pt x="50292" y="1214628"/>
                    </a:lnTo>
                    <a:lnTo>
                      <a:pt x="50292" y="1185672"/>
                    </a:lnTo>
                    <a:close/>
                  </a:path>
                  <a:path w="50800" h="1214754">
                    <a:moveTo>
                      <a:pt x="50292" y="710184"/>
                    </a:moveTo>
                    <a:lnTo>
                      <a:pt x="0" y="710184"/>
                    </a:lnTo>
                    <a:lnTo>
                      <a:pt x="0" y="745236"/>
                    </a:lnTo>
                    <a:lnTo>
                      <a:pt x="50292" y="745236"/>
                    </a:lnTo>
                    <a:lnTo>
                      <a:pt x="50292" y="710184"/>
                    </a:lnTo>
                    <a:close/>
                  </a:path>
                  <a:path w="50800" h="1214754">
                    <a:moveTo>
                      <a:pt x="50292" y="0"/>
                    </a:moveTo>
                    <a:lnTo>
                      <a:pt x="0" y="0"/>
                    </a:lnTo>
                    <a:lnTo>
                      <a:pt x="0" y="30480"/>
                    </a:lnTo>
                    <a:lnTo>
                      <a:pt x="50292" y="30480"/>
                    </a:lnTo>
                    <a:lnTo>
                      <a:pt x="50292" y="0"/>
                    </a:lnTo>
                    <a:close/>
                  </a:path>
                </a:pathLst>
              </a:custGeom>
              <a:solidFill>
                <a:srgbClr val="AFDA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7">
                <a:extLst>
                  <a:ext uri="{FF2B5EF4-FFF2-40B4-BE49-F238E27FC236}">
                    <a16:creationId xmlns:a16="http://schemas.microsoft.com/office/drawing/2014/main" id="{2CAC0C3A-FD14-2728-E4AC-E4D5AEAF6B71}"/>
                  </a:ext>
                </a:extLst>
              </p:cNvPr>
              <p:cNvSpPr/>
              <p:nvPr/>
            </p:nvSpPr>
            <p:spPr>
              <a:xfrm>
                <a:off x="4198620" y="5210555"/>
                <a:ext cx="179070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1790700" h="304800">
                    <a:moveTo>
                      <a:pt x="1790700" y="0"/>
                    </a:moveTo>
                    <a:lnTo>
                      <a:pt x="0" y="0"/>
                    </a:lnTo>
                    <a:lnTo>
                      <a:pt x="0" y="304800"/>
                    </a:lnTo>
                    <a:lnTo>
                      <a:pt x="1790700" y="304800"/>
                    </a:lnTo>
                    <a:lnTo>
                      <a:pt x="1790700" y="0"/>
                    </a:lnTo>
                    <a:close/>
                  </a:path>
                </a:pathLst>
              </a:custGeom>
              <a:solidFill>
                <a:srgbClr val="B0B9BE">
                  <a:alpha val="949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5" name="object 58">
              <a:extLst>
                <a:ext uri="{FF2B5EF4-FFF2-40B4-BE49-F238E27FC236}">
                  <a16:creationId xmlns:a16="http://schemas.microsoft.com/office/drawing/2014/main" id="{60657D58-D285-CCB1-214E-D80178C233F9}"/>
                </a:ext>
              </a:extLst>
            </p:cNvPr>
            <p:cNvSpPr txBox="1"/>
            <p:nvPr/>
          </p:nvSpPr>
          <p:spPr>
            <a:xfrm>
              <a:off x="8144724" y="2825201"/>
              <a:ext cx="1797050" cy="185420"/>
            </a:xfrm>
            <a:prstGeom prst="rect">
              <a:avLst/>
            </a:prstGeom>
            <a:solidFill>
              <a:srgbClr val="B0B9BE">
                <a:alpha val="94900"/>
              </a:srgbClr>
            </a:solidFill>
          </p:spPr>
          <p:txBody>
            <a:bodyPr vert="horz" wrap="square" lIns="0" tIns="29845" rIns="0" bIns="0" rtlCol="0">
              <a:spAutoFit/>
            </a:bodyPr>
            <a:lstStyle/>
            <a:p>
              <a:pPr marL="421640">
                <a:lnSpc>
                  <a:spcPct val="100000"/>
                </a:lnSpc>
                <a:spcBef>
                  <a:spcPts val="235"/>
                </a:spcBef>
              </a:pPr>
              <a:r>
                <a:rPr sz="900" spc="50" dirty="0">
                  <a:solidFill>
                    <a:srgbClr val="FFFFFF"/>
                  </a:solidFill>
                  <a:latin typeface="Calibri"/>
                  <a:cs typeface="Calibri"/>
                </a:rPr>
                <a:t>Pre-Compiled</a:t>
              </a:r>
              <a:r>
                <a:rPr sz="900" spc="3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900" spc="85" dirty="0">
                  <a:solidFill>
                    <a:srgbClr val="FFFFFF"/>
                  </a:solidFill>
                  <a:latin typeface="Calibri"/>
                  <a:cs typeface="Calibri"/>
                </a:rPr>
                <a:t>BSP</a:t>
              </a:r>
              <a:endParaRPr sz="900" dirty="0">
                <a:latin typeface="Calibri"/>
                <a:cs typeface="Calibri"/>
              </a:endParaRPr>
            </a:p>
          </p:txBody>
        </p:sp>
        <p:sp>
          <p:nvSpPr>
            <p:cNvPr id="56" name="object 59">
              <a:extLst>
                <a:ext uri="{FF2B5EF4-FFF2-40B4-BE49-F238E27FC236}">
                  <a16:creationId xmlns:a16="http://schemas.microsoft.com/office/drawing/2014/main" id="{61A570D9-18D0-7F42-86F0-78C40418C232}"/>
                </a:ext>
              </a:extLst>
            </p:cNvPr>
            <p:cNvSpPr txBox="1"/>
            <p:nvPr/>
          </p:nvSpPr>
          <p:spPr>
            <a:xfrm>
              <a:off x="9168853" y="2710901"/>
              <a:ext cx="772795" cy="114300"/>
            </a:xfrm>
            <a:prstGeom prst="rect">
              <a:avLst/>
            </a:prstGeom>
            <a:solidFill>
              <a:srgbClr val="525F64">
                <a:alpha val="94900"/>
              </a:srgbClr>
            </a:solidFill>
          </p:spPr>
          <p:txBody>
            <a:bodyPr vert="horz" wrap="square" lIns="0" tIns="6350" rIns="0" bIns="0" rtlCol="0">
              <a:spAutoFit/>
            </a:bodyPr>
            <a:lstStyle/>
            <a:p>
              <a:pPr marL="59055">
                <a:lnSpc>
                  <a:spcPct val="100000"/>
                </a:lnSpc>
                <a:spcBef>
                  <a:spcPts val="50"/>
                </a:spcBef>
              </a:pPr>
              <a:r>
                <a:rPr sz="600" spc="25" dirty="0">
                  <a:solidFill>
                    <a:srgbClr val="FFFFFF"/>
                  </a:solidFill>
                  <a:latin typeface="Calibri"/>
                  <a:cs typeface="Calibri"/>
                </a:rPr>
                <a:t>Memory</a:t>
              </a:r>
              <a:r>
                <a:rPr sz="600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600" spc="20" dirty="0">
                  <a:solidFill>
                    <a:srgbClr val="FFFFFF"/>
                  </a:solidFill>
                  <a:latin typeface="Calibri"/>
                  <a:cs typeface="Calibri"/>
                </a:rPr>
                <a:t>Interface</a:t>
              </a:r>
              <a:endParaRPr sz="600">
                <a:latin typeface="Calibri"/>
                <a:cs typeface="Calibri"/>
              </a:endParaRPr>
            </a:p>
          </p:txBody>
        </p:sp>
        <p:sp>
          <p:nvSpPr>
            <p:cNvPr id="57" name="object 60">
              <a:extLst>
                <a:ext uri="{FF2B5EF4-FFF2-40B4-BE49-F238E27FC236}">
                  <a16:creationId xmlns:a16="http://schemas.microsoft.com/office/drawing/2014/main" id="{5A42F64E-F16E-0409-9CD0-7784C3624EAF}"/>
                </a:ext>
              </a:extLst>
            </p:cNvPr>
            <p:cNvSpPr txBox="1"/>
            <p:nvPr/>
          </p:nvSpPr>
          <p:spPr>
            <a:xfrm>
              <a:off x="8144724" y="2710901"/>
              <a:ext cx="538480" cy="114300"/>
            </a:xfrm>
            <a:prstGeom prst="rect">
              <a:avLst/>
            </a:prstGeom>
            <a:solidFill>
              <a:srgbClr val="525F64">
                <a:alpha val="94900"/>
              </a:srgbClr>
            </a:solidFill>
          </p:spPr>
          <p:txBody>
            <a:bodyPr vert="horz" wrap="square" lIns="0" tIns="6350" rIns="0" bIns="0" rtlCol="0">
              <a:spAutoFit/>
            </a:bodyPr>
            <a:lstStyle/>
            <a:p>
              <a:pPr marL="119380">
                <a:lnSpc>
                  <a:spcPct val="100000"/>
                </a:lnSpc>
                <a:spcBef>
                  <a:spcPts val="50"/>
                </a:spcBef>
              </a:pPr>
              <a:r>
                <a:rPr sz="600" spc="30" dirty="0">
                  <a:solidFill>
                    <a:srgbClr val="FFFFFF"/>
                  </a:solidFill>
                  <a:latin typeface="Calibri"/>
                  <a:cs typeface="Calibri"/>
                </a:rPr>
                <a:t>Host</a:t>
              </a:r>
              <a:r>
                <a:rPr sz="600" spc="-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600" spc="35" dirty="0">
                  <a:solidFill>
                    <a:srgbClr val="FFFFFF"/>
                  </a:solidFill>
                  <a:latin typeface="Calibri"/>
                  <a:cs typeface="Calibri"/>
                </a:rPr>
                <a:t>Link</a:t>
              </a:r>
              <a:endParaRPr sz="600">
                <a:latin typeface="Calibri"/>
                <a:cs typeface="Calibri"/>
              </a:endParaRPr>
            </a:p>
          </p:txBody>
        </p:sp>
        <p:sp>
          <p:nvSpPr>
            <p:cNvPr id="58" name="object 61">
              <a:extLst>
                <a:ext uri="{FF2B5EF4-FFF2-40B4-BE49-F238E27FC236}">
                  <a16:creationId xmlns:a16="http://schemas.microsoft.com/office/drawing/2014/main" id="{CB435324-8763-2F1B-5036-488448E1A406}"/>
                </a:ext>
              </a:extLst>
            </p:cNvPr>
            <p:cNvSpPr txBox="1"/>
            <p:nvPr/>
          </p:nvSpPr>
          <p:spPr>
            <a:xfrm>
              <a:off x="8737561" y="2710901"/>
              <a:ext cx="384175" cy="114300"/>
            </a:xfrm>
            <a:prstGeom prst="rect">
              <a:avLst/>
            </a:prstGeom>
            <a:solidFill>
              <a:srgbClr val="525F64">
                <a:alpha val="94900"/>
              </a:srgbClr>
            </a:solidFill>
          </p:spPr>
          <p:txBody>
            <a:bodyPr vert="horz" wrap="square" lIns="0" tIns="6350" rIns="0" bIns="0" rtlCol="0">
              <a:spAutoFit/>
            </a:bodyPr>
            <a:lstStyle/>
            <a:p>
              <a:pPr marL="1905" algn="ctr">
                <a:lnSpc>
                  <a:spcPct val="100000"/>
                </a:lnSpc>
                <a:spcBef>
                  <a:spcPts val="50"/>
                </a:spcBef>
              </a:pPr>
              <a:r>
                <a:rPr sz="600" spc="20" dirty="0">
                  <a:solidFill>
                    <a:srgbClr val="FFFFFF"/>
                  </a:solidFill>
                  <a:latin typeface="Calibri"/>
                  <a:cs typeface="Calibri"/>
                </a:rPr>
                <a:t>I/O</a:t>
              </a:r>
              <a:endParaRPr sz="600">
                <a:latin typeface="Calibri"/>
                <a:cs typeface="Calibri"/>
              </a:endParaRPr>
            </a:p>
          </p:txBody>
        </p:sp>
        <p:sp>
          <p:nvSpPr>
            <p:cNvPr id="59" name="object 62">
              <a:extLst>
                <a:ext uri="{FF2B5EF4-FFF2-40B4-BE49-F238E27FC236}">
                  <a16:creationId xmlns:a16="http://schemas.microsoft.com/office/drawing/2014/main" id="{AED7C5D1-B81D-03C9-5F8C-E4BCFDAB6925}"/>
                </a:ext>
              </a:extLst>
            </p:cNvPr>
            <p:cNvSpPr/>
            <p:nvPr/>
          </p:nvSpPr>
          <p:spPr>
            <a:xfrm>
              <a:off x="8149297" y="3046181"/>
              <a:ext cx="706120" cy="680085"/>
            </a:xfrm>
            <a:custGeom>
              <a:avLst/>
              <a:gdLst/>
              <a:ahLst/>
              <a:cxnLst/>
              <a:rect l="l" t="t" r="r" b="b"/>
              <a:pathLst>
                <a:path w="706120" h="680085">
                  <a:moveTo>
                    <a:pt x="705612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705612" y="679703"/>
                  </a:lnTo>
                  <a:lnTo>
                    <a:pt x="705612" y="0"/>
                  </a:lnTo>
                  <a:close/>
                </a:path>
              </a:pathLst>
            </a:custGeom>
            <a:solidFill>
              <a:srgbClr val="003B7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3">
              <a:extLst>
                <a:ext uri="{FF2B5EF4-FFF2-40B4-BE49-F238E27FC236}">
                  <a16:creationId xmlns:a16="http://schemas.microsoft.com/office/drawing/2014/main" id="{B8F150F9-D834-E151-ECB6-795BF6F2602C}"/>
                </a:ext>
              </a:extLst>
            </p:cNvPr>
            <p:cNvSpPr txBox="1"/>
            <p:nvPr/>
          </p:nvSpPr>
          <p:spPr>
            <a:xfrm>
              <a:off x="8383485" y="3227665"/>
              <a:ext cx="238760" cy="162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spc="80" dirty="0">
                  <a:solidFill>
                    <a:srgbClr val="FFFFFF"/>
                  </a:solidFill>
                  <a:latin typeface="Calibri"/>
                  <a:cs typeface="Calibri"/>
                </a:rPr>
                <a:t>CCP</a:t>
              </a:r>
              <a:endParaRPr sz="900">
                <a:latin typeface="Calibri"/>
                <a:cs typeface="Calibri"/>
              </a:endParaRPr>
            </a:p>
          </p:txBody>
        </p:sp>
        <p:sp>
          <p:nvSpPr>
            <p:cNvPr id="61" name="object 64">
              <a:extLst>
                <a:ext uri="{FF2B5EF4-FFF2-40B4-BE49-F238E27FC236}">
                  <a16:creationId xmlns:a16="http://schemas.microsoft.com/office/drawing/2014/main" id="{2A0449C6-0BC6-0D1A-1682-FDEA5229E985}"/>
                </a:ext>
              </a:extLst>
            </p:cNvPr>
            <p:cNvSpPr txBox="1"/>
            <p:nvPr/>
          </p:nvSpPr>
          <p:spPr>
            <a:xfrm>
              <a:off x="8222448" y="3393654"/>
              <a:ext cx="559435" cy="216535"/>
            </a:xfrm>
            <a:prstGeom prst="rect">
              <a:avLst/>
            </a:prstGeom>
            <a:solidFill>
              <a:srgbClr val="82C9FF"/>
            </a:solidFill>
          </p:spPr>
          <p:txBody>
            <a:bodyPr vert="horz" wrap="square" lIns="0" tIns="28575" rIns="0" bIns="0" rtlCol="0">
              <a:spAutoFit/>
            </a:bodyPr>
            <a:lstStyle/>
            <a:p>
              <a:pPr marL="160020" marR="151130" indent="1270">
                <a:lnSpc>
                  <a:spcPct val="100000"/>
                </a:lnSpc>
                <a:spcBef>
                  <a:spcPts val="225"/>
                </a:spcBef>
              </a:pPr>
              <a:r>
                <a:rPr sz="500" spc="40" dirty="0">
                  <a:solidFill>
                    <a:srgbClr val="FFFFFF"/>
                  </a:solidFill>
                  <a:latin typeface="Calibri"/>
                  <a:cs typeface="Calibri"/>
                </a:rPr>
                <a:t>On</a:t>
              </a:r>
              <a:r>
                <a:rPr sz="500" spc="45" dirty="0">
                  <a:solidFill>
                    <a:srgbClr val="FFFFFF"/>
                  </a:solidFill>
                  <a:latin typeface="Calibri"/>
                  <a:cs typeface="Calibri"/>
                </a:rPr>
                <a:t>-</a:t>
              </a:r>
              <a:r>
                <a:rPr sz="500" spc="25" dirty="0">
                  <a:solidFill>
                    <a:srgbClr val="FFFFFF"/>
                  </a:solidFill>
                  <a:latin typeface="Calibri"/>
                  <a:cs typeface="Calibri"/>
                </a:rPr>
                <a:t>c</a:t>
              </a:r>
              <a:r>
                <a:rPr sz="500" spc="30" dirty="0">
                  <a:solidFill>
                    <a:srgbClr val="FFFFFF"/>
                  </a:solidFill>
                  <a:latin typeface="Calibri"/>
                  <a:cs typeface="Calibri"/>
                </a:rPr>
                <a:t>h</a:t>
              </a:r>
              <a:r>
                <a:rPr sz="500" dirty="0">
                  <a:solidFill>
                    <a:srgbClr val="FFFFFF"/>
                  </a:solidFill>
                  <a:latin typeface="Calibri"/>
                  <a:cs typeface="Calibri"/>
                </a:rPr>
                <a:t>i</a:t>
              </a:r>
              <a:r>
                <a:rPr sz="500" spc="25" dirty="0">
                  <a:solidFill>
                    <a:srgbClr val="FFFFFF"/>
                  </a:solidFill>
                  <a:latin typeface="Calibri"/>
                  <a:cs typeface="Calibri"/>
                </a:rPr>
                <a:t>p  </a:t>
              </a:r>
              <a:r>
                <a:rPr sz="500" spc="5" dirty="0">
                  <a:solidFill>
                    <a:srgbClr val="FFFFFF"/>
                  </a:solidFill>
                  <a:latin typeface="Calibri"/>
                  <a:cs typeface="Calibri"/>
                </a:rPr>
                <a:t>Me</a:t>
              </a:r>
              <a:r>
                <a:rPr sz="500" spc="35" dirty="0">
                  <a:solidFill>
                    <a:srgbClr val="FFFFFF"/>
                  </a:solidFill>
                  <a:latin typeface="Calibri"/>
                  <a:cs typeface="Calibri"/>
                </a:rPr>
                <a:t>mo</a:t>
              </a:r>
              <a:r>
                <a:rPr sz="500" spc="10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500" spc="25" dirty="0">
                  <a:solidFill>
                    <a:srgbClr val="FFFFFF"/>
                  </a:solidFill>
                  <a:latin typeface="Calibri"/>
                  <a:cs typeface="Calibri"/>
                </a:rPr>
                <a:t>y</a:t>
              </a:r>
              <a:endParaRPr sz="500">
                <a:latin typeface="Calibri"/>
                <a:cs typeface="Calibri"/>
              </a:endParaRPr>
            </a:p>
          </p:txBody>
        </p:sp>
        <p:sp>
          <p:nvSpPr>
            <p:cNvPr id="62" name="object 65">
              <a:extLst>
                <a:ext uri="{FF2B5EF4-FFF2-40B4-BE49-F238E27FC236}">
                  <a16:creationId xmlns:a16="http://schemas.microsoft.com/office/drawing/2014/main" id="{9F7C767B-39E1-27B8-CA40-2B0B741AB581}"/>
                </a:ext>
              </a:extLst>
            </p:cNvPr>
            <p:cNvSpPr/>
            <p:nvPr/>
          </p:nvSpPr>
          <p:spPr>
            <a:xfrm>
              <a:off x="8886912" y="3046181"/>
              <a:ext cx="1053465" cy="304800"/>
            </a:xfrm>
            <a:custGeom>
              <a:avLst/>
              <a:gdLst/>
              <a:ahLst/>
              <a:cxnLst/>
              <a:rect l="l" t="t" r="r" b="b"/>
              <a:pathLst>
                <a:path w="1053464" h="304800">
                  <a:moveTo>
                    <a:pt x="1053084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53084" y="304800"/>
                  </a:lnTo>
                  <a:lnTo>
                    <a:pt x="1053084" y="0"/>
                  </a:lnTo>
                  <a:close/>
                </a:path>
              </a:pathLst>
            </a:custGeom>
            <a:solidFill>
              <a:srgbClr val="003B7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6">
              <a:extLst>
                <a:ext uri="{FF2B5EF4-FFF2-40B4-BE49-F238E27FC236}">
                  <a16:creationId xmlns:a16="http://schemas.microsoft.com/office/drawing/2014/main" id="{F985EF17-C554-BF2D-6D65-0C35B4D5C6A6}"/>
                </a:ext>
              </a:extLst>
            </p:cNvPr>
            <p:cNvSpPr txBox="1"/>
            <p:nvPr/>
          </p:nvSpPr>
          <p:spPr>
            <a:xfrm>
              <a:off x="8886912" y="3046181"/>
              <a:ext cx="1054735" cy="155575"/>
            </a:xfrm>
            <a:prstGeom prst="rect">
              <a:avLst/>
            </a:prstGeom>
            <a:solidFill>
              <a:srgbClr val="003B70">
                <a:alpha val="90194"/>
              </a:srgbClr>
            </a:solidFill>
          </p:spPr>
          <p:txBody>
            <a:bodyPr vert="horz" wrap="square" lIns="0" tIns="635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50"/>
                </a:spcBef>
              </a:pPr>
              <a:r>
                <a:rPr sz="900" spc="80" dirty="0">
                  <a:solidFill>
                    <a:srgbClr val="FFFFFF"/>
                  </a:solidFill>
                  <a:latin typeface="Calibri"/>
                  <a:cs typeface="Calibri"/>
                </a:rPr>
                <a:t>CCP</a:t>
              </a:r>
              <a:endParaRPr sz="900">
                <a:latin typeface="Calibri"/>
                <a:cs typeface="Calibri"/>
              </a:endParaRPr>
            </a:p>
          </p:txBody>
        </p:sp>
        <p:sp>
          <p:nvSpPr>
            <p:cNvPr id="64" name="object 67">
              <a:extLst>
                <a:ext uri="{FF2B5EF4-FFF2-40B4-BE49-F238E27FC236}">
                  <a16:creationId xmlns:a16="http://schemas.microsoft.com/office/drawing/2014/main" id="{51CF47F2-C53C-9314-C20C-58FDD5AD96EA}"/>
                </a:ext>
              </a:extLst>
            </p:cNvPr>
            <p:cNvSpPr txBox="1"/>
            <p:nvPr/>
          </p:nvSpPr>
          <p:spPr>
            <a:xfrm>
              <a:off x="8995117" y="3201630"/>
              <a:ext cx="836930" cy="110489"/>
            </a:xfrm>
            <a:prstGeom prst="rect">
              <a:avLst/>
            </a:prstGeom>
            <a:solidFill>
              <a:srgbClr val="82C9FF"/>
            </a:solidFill>
          </p:spPr>
          <p:txBody>
            <a:bodyPr vert="horz" wrap="square" lIns="0" tIns="6985" rIns="0" bIns="0" rtlCol="0">
              <a:spAutoFit/>
            </a:bodyPr>
            <a:lstStyle/>
            <a:p>
              <a:pPr marL="175260">
                <a:lnSpc>
                  <a:spcPct val="100000"/>
                </a:lnSpc>
                <a:spcBef>
                  <a:spcPts val="55"/>
                </a:spcBef>
              </a:pPr>
              <a:r>
                <a:rPr sz="500" spc="30" dirty="0">
                  <a:solidFill>
                    <a:srgbClr val="FFFFFF"/>
                  </a:solidFill>
                  <a:latin typeface="Calibri"/>
                  <a:cs typeface="Calibri"/>
                </a:rPr>
                <a:t>On-chip</a:t>
              </a:r>
              <a:r>
                <a:rPr sz="500" spc="-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500" spc="20" dirty="0">
                  <a:solidFill>
                    <a:srgbClr val="FFFFFF"/>
                  </a:solidFill>
                  <a:latin typeface="Calibri"/>
                  <a:cs typeface="Calibri"/>
                </a:rPr>
                <a:t>Memory</a:t>
              </a:r>
              <a:endParaRPr sz="500">
                <a:latin typeface="Calibri"/>
                <a:cs typeface="Calibri"/>
              </a:endParaRPr>
            </a:p>
          </p:txBody>
        </p:sp>
        <p:sp>
          <p:nvSpPr>
            <p:cNvPr id="65" name="object 68">
              <a:extLst>
                <a:ext uri="{FF2B5EF4-FFF2-40B4-BE49-F238E27FC236}">
                  <a16:creationId xmlns:a16="http://schemas.microsoft.com/office/drawing/2014/main" id="{725BDC2D-5210-4C24-E886-31CD585CDF5F}"/>
                </a:ext>
              </a:extLst>
            </p:cNvPr>
            <p:cNvSpPr/>
            <p:nvPr/>
          </p:nvSpPr>
          <p:spPr>
            <a:xfrm>
              <a:off x="8883865" y="3378413"/>
              <a:ext cx="323215" cy="830580"/>
            </a:xfrm>
            <a:custGeom>
              <a:avLst/>
              <a:gdLst/>
              <a:ahLst/>
              <a:cxnLst/>
              <a:rect l="l" t="t" r="r" b="b"/>
              <a:pathLst>
                <a:path w="323214" h="830579">
                  <a:moveTo>
                    <a:pt x="323088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323088" y="830579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003B7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9">
              <a:extLst>
                <a:ext uri="{FF2B5EF4-FFF2-40B4-BE49-F238E27FC236}">
                  <a16:creationId xmlns:a16="http://schemas.microsoft.com/office/drawing/2014/main" id="{5248EE91-B436-7B51-A0EE-468ECCDD4D39}"/>
                </a:ext>
              </a:extLst>
            </p:cNvPr>
            <p:cNvSpPr txBox="1"/>
            <p:nvPr/>
          </p:nvSpPr>
          <p:spPr>
            <a:xfrm>
              <a:off x="8886912" y="3794466"/>
              <a:ext cx="320040" cy="292735"/>
            </a:xfrm>
            <a:prstGeom prst="rect">
              <a:avLst/>
            </a:prstGeom>
            <a:solidFill>
              <a:srgbClr val="82C9FF"/>
            </a:solidFill>
          </p:spPr>
          <p:txBody>
            <a:bodyPr vert="horz" wrap="square" lIns="0" tIns="38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500">
                <a:latin typeface="Times New Roman"/>
                <a:cs typeface="Times New Roman"/>
              </a:endParaRPr>
            </a:p>
            <a:p>
              <a:pPr marL="66040" marR="59055" indent="1270">
                <a:lnSpc>
                  <a:spcPct val="100000"/>
                </a:lnSpc>
              </a:pPr>
              <a:r>
                <a:rPr sz="400" spc="25" dirty="0">
                  <a:solidFill>
                    <a:srgbClr val="FFFFFF"/>
                  </a:solidFill>
                  <a:latin typeface="Calibri"/>
                  <a:cs typeface="Calibri"/>
                </a:rPr>
                <a:t>O</a:t>
              </a:r>
              <a:r>
                <a:rPr sz="400" spc="15" dirty="0">
                  <a:solidFill>
                    <a:srgbClr val="FFFFFF"/>
                  </a:solidFill>
                  <a:latin typeface="Calibri"/>
                  <a:cs typeface="Calibri"/>
                </a:rPr>
                <a:t>n</a:t>
              </a:r>
              <a:r>
                <a:rPr sz="400" spc="30" dirty="0">
                  <a:solidFill>
                    <a:srgbClr val="FFFFFF"/>
                  </a:solidFill>
                  <a:latin typeface="Calibri"/>
                  <a:cs typeface="Calibri"/>
                </a:rPr>
                <a:t>-</a:t>
              </a:r>
              <a:r>
                <a:rPr sz="400" spc="20" dirty="0">
                  <a:solidFill>
                    <a:srgbClr val="FFFFFF"/>
                  </a:solidFill>
                  <a:latin typeface="Calibri"/>
                  <a:cs typeface="Calibri"/>
                </a:rPr>
                <a:t>c</a:t>
              </a:r>
              <a:r>
                <a:rPr sz="400" spc="15" dirty="0">
                  <a:solidFill>
                    <a:srgbClr val="FFFFFF"/>
                  </a:solidFill>
                  <a:latin typeface="Calibri"/>
                  <a:cs typeface="Calibri"/>
                </a:rPr>
                <a:t>h</a:t>
              </a:r>
              <a:r>
                <a:rPr sz="400" spc="10" dirty="0">
                  <a:solidFill>
                    <a:srgbClr val="FFFFFF"/>
                  </a:solidFill>
                  <a:latin typeface="Calibri"/>
                  <a:cs typeface="Calibri"/>
                </a:rPr>
                <a:t>ip  </a:t>
              </a:r>
              <a:r>
                <a:rPr sz="400" spc="-15" dirty="0">
                  <a:solidFill>
                    <a:srgbClr val="FFFFFF"/>
                  </a:solidFill>
                  <a:latin typeface="Calibri"/>
                  <a:cs typeface="Calibri"/>
                </a:rPr>
                <a:t>M</a:t>
              </a:r>
              <a:r>
                <a:rPr sz="400" spc="10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400" spc="30" dirty="0">
                  <a:solidFill>
                    <a:srgbClr val="FFFFFF"/>
                  </a:solidFill>
                  <a:latin typeface="Calibri"/>
                  <a:cs typeface="Calibri"/>
                </a:rPr>
                <a:t>m</a:t>
              </a:r>
              <a:r>
                <a:rPr sz="400" spc="10" dirty="0">
                  <a:solidFill>
                    <a:srgbClr val="FFFFFF"/>
                  </a:solidFill>
                  <a:latin typeface="Calibri"/>
                  <a:cs typeface="Calibri"/>
                </a:rPr>
                <a:t>o</a:t>
              </a:r>
              <a:r>
                <a:rPr sz="400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400" spc="20" dirty="0">
                  <a:solidFill>
                    <a:srgbClr val="FFFFFF"/>
                  </a:solidFill>
                  <a:latin typeface="Calibri"/>
                  <a:cs typeface="Calibri"/>
                </a:rPr>
                <a:t>y</a:t>
              </a:r>
              <a:endParaRPr sz="400">
                <a:latin typeface="Calibri"/>
                <a:cs typeface="Calibri"/>
              </a:endParaRPr>
            </a:p>
          </p:txBody>
        </p:sp>
        <p:sp>
          <p:nvSpPr>
            <p:cNvPr id="67" name="object 70">
              <a:extLst>
                <a:ext uri="{FF2B5EF4-FFF2-40B4-BE49-F238E27FC236}">
                  <a16:creationId xmlns:a16="http://schemas.microsoft.com/office/drawing/2014/main" id="{C1A4C658-4E7E-FECF-8247-7F3CB812D311}"/>
                </a:ext>
              </a:extLst>
            </p:cNvPr>
            <p:cNvSpPr/>
            <p:nvPr/>
          </p:nvSpPr>
          <p:spPr>
            <a:xfrm>
              <a:off x="9246577" y="3378413"/>
              <a:ext cx="323215" cy="830580"/>
            </a:xfrm>
            <a:custGeom>
              <a:avLst/>
              <a:gdLst/>
              <a:ahLst/>
              <a:cxnLst/>
              <a:rect l="l" t="t" r="r" b="b"/>
              <a:pathLst>
                <a:path w="323214" h="830579">
                  <a:moveTo>
                    <a:pt x="323088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323088" y="830579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003B7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71">
              <a:extLst>
                <a:ext uri="{FF2B5EF4-FFF2-40B4-BE49-F238E27FC236}">
                  <a16:creationId xmlns:a16="http://schemas.microsoft.com/office/drawing/2014/main" id="{5934EC5A-0DEA-0A59-654D-88DA8BC400F3}"/>
                </a:ext>
              </a:extLst>
            </p:cNvPr>
            <p:cNvSpPr txBox="1"/>
            <p:nvPr/>
          </p:nvSpPr>
          <p:spPr>
            <a:xfrm>
              <a:off x="9246577" y="3794466"/>
              <a:ext cx="323215" cy="292735"/>
            </a:xfrm>
            <a:prstGeom prst="rect">
              <a:avLst/>
            </a:prstGeom>
            <a:solidFill>
              <a:srgbClr val="82C9FF"/>
            </a:solidFill>
          </p:spPr>
          <p:txBody>
            <a:bodyPr vert="horz" wrap="square" lIns="0" tIns="38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500">
                <a:latin typeface="Times New Roman"/>
                <a:cs typeface="Times New Roman"/>
              </a:endParaRPr>
            </a:p>
            <a:p>
              <a:pPr marL="68580" marR="59055" indent="1270">
                <a:lnSpc>
                  <a:spcPct val="100000"/>
                </a:lnSpc>
              </a:pPr>
              <a:r>
                <a:rPr sz="400" spc="25" dirty="0">
                  <a:solidFill>
                    <a:srgbClr val="FFFFFF"/>
                  </a:solidFill>
                  <a:latin typeface="Calibri"/>
                  <a:cs typeface="Calibri"/>
                </a:rPr>
                <a:t>O</a:t>
              </a:r>
              <a:r>
                <a:rPr sz="400" spc="15" dirty="0">
                  <a:solidFill>
                    <a:srgbClr val="FFFFFF"/>
                  </a:solidFill>
                  <a:latin typeface="Calibri"/>
                  <a:cs typeface="Calibri"/>
                </a:rPr>
                <a:t>n</a:t>
              </a:r>
              <a:r>
                <a:rPr sz="400" spc="30" dirty="0">
                  <a:solidFill>
                    <a:srgbClr val="FFFFFF"/>
                  </a:solidFill>
                  <a:latin typeface="Calibri"/>
                  <a:cs typeface="Calibri"/>
                </a:rPr>
                <a:t>-</a:t>
              </a:r>
              <a:r>
                <a:rPr sz="400" spc="20" dirty="0">
                  <a:solidFill>
                    <a:srgbClr val="FFFFFF"/>
                  </a:solidFill>
                  <a:latin typeface="Calibri"/>
                  <a:cs typeface="Calibri"/>
                </a:rPr>
                <a:t>c</a:t>
              </a:r>
              <a:r>
                <a:rPr sz="400" spc="15" dirty="0">
                  <a:solidFill>
                    <a:srgbClr val="FFFFFF"/>
                  </a:solidFill>
                  <a:latin typeface="Calibri"/>
                  <a:cs typeface="Calibri"/>
                </a:rPr>
                <a:t>h</a:t>
              </a:r>
              <a:r>
                <a:rPr sz="400" spc="10" dirty="0">
                  <a:solidFill>
                    <a:srgbClr val="FFFFFF"/>
                  </a:solidFill>
                  <a:latin typeface="Calibri"/>
                  <a:cs typeface="Calibri"/>
                </a:rPr>
                <a:t>ip  </a:t>
              </a:r>
              <a:r>
                <a:rPr sz="400" spc="-15" dirty="0">
                  <a:solidFill>
                    <a:srgbClr val="FFFFFF"/>
                  </a:solidFill>
                  <a:latin typeface="Calibri"/>
                  <a:cs typeface="Calibri"/>
                </a:rPr>
                <a:t>M</a:t>
              </a:r>
              <a:r>
                <a:rPr sz="400" spc="10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400" spc="30" dirty="0">
                  <a:solidFill>
                    <a:srgbClr val="FFFFFF"/>
                  </a:solidFill>
                  <a:latin typeface="Calibri"/>
                  <a:cs typeface="Calibri"/>
                </a:rPr>
                <a:t>m</a:t>
              </a:r>
              <a:r>
                <a:rPr sz="400" spc="10" dirty="0">
                  <a:solidFill>
                    <a:srgbClr val="FFFFFF"/>
                  </a:solidFill>
                  <a:latin typeface="Calibri"/>
                  <a:cs typeface="Calibri"/>
                </a:rPr>
                <a:t>o</a:t>
              </a:r>
              <a:r>
                <a:rPr sz="400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400" spc="20" dirty="0">
                  <a:solidFill>
                    <a:srgbClr val="FFFFFF"/>
                  </a:solidFill>
                  <a:latin typeface="Calibri"/>
                  <a:cs typeface="Calibri"/>
                </a:rPr>
                <a:t>y</a:t>
              </a:r>
              <a:endParaRPr sz="400">
                <a:latin typeface="Calibri"/>
                <a:cs typeface="Calibri"/>
              </a:endParaRPr>
            </a:p>
          </p:txBody>
        </p:sp>
        <p:sp>
          <p:nvSpPr>
            <p:cNvPr id="69" name="object 72">
              <a:extLst>
                <a:ext uri="{FF2B5EF4-FFF2-40B4-BE49-F238E27FC236}">
                  <a16:creationId xmlns:a16="http://schemas.microsoft.com/office/drawing/2014/main" id="{030D6254-B37B-7D87-2216-74BC1E4BB98E}"/>
                </a:ext>
              </a:extLst>
            </p:cNvPr>
            <p:cNvSpPr/>
            <p:nvPr/>
          </p:nvSpPr>
          <p:spPr>
            <a:xfrm>
              <a:off x="9609288" y="3378413"/>
              <a:ext cx="323215" cy="830580"/>
            </a:xfrm>
            <a:custGeom>
              <a:avLst/>
              <a:gdLst/>
              <a:ahLst/>
              <a:cxnLst/>
              <a:rect l="l" t="t" r="r" b="b"/>
              <a:pathLst>
                <a:path w="323214" h="830579">
                  <a:moveTo>
                    <a:pt x="323088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323088" y="830579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003B7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3">
              <a:extLst>
                <a:ext uri="{FF2B5EF4-FFF2-40B4-BE49-F238E27FC236}">
                  <a16:creationId xmlns:a16="http://schemas.microsoft.com/office/drawing/2014/main" id="{F3E00D62-5F63-0CDA-B1A3-2FB7A7213AB8}"/>
                </a:ext>
              </a:extLst>
            </p:cNvPr>
            <p:cNvSpPr txBox="1"/>
            <p:nvPr/>
          </p:nvSpPr>
          <p:spPr>
            <a:xfrm>
              <a:off x="8886912" y="3583646"/>
              <a:ext cx="10350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4135">
                <a:lnSpc>
                  <a:spcPct val="100000"/>
                </a:lnSpc>
                <a:spcBef>
                  <a:spcPts val="100"/>
                </a:spcBef>
                <a:tabLst>
                  <a:tab pos="426720" algn="l"/>
                  <a:tab pos="789305" algn="l"/>
                </a:tabLst>
              </a:pPr>
              <a:r>
                <a:rPr sz="800" spc="75" dirty="0">
                  <a:solidFill>
                    <a:srgbClr val="FFFFFF"/>
                  </a:solidFill>
                  <a:latin typeface="Calibri"/>
                  <a:cs typeface="Calibri"/>
                </a:rPr>
                <a:t>CCP	CCP	CCP</a:t>
              </a:r>
              <a:endParaRPr sz="800">
                <a:latin typeface="Calibri"/>
                <a:cs typeface="Calibri"/>
              </a:endParaRPr>
            </a:p>
          </p:txBody>
        </p:sp>
        <p:sp>
          <p:nvSpPr>
            <p:cNvPr id="71" name="object 74">
              <a:extLst>
                <a:ext uri="{FF2B5EF4-FFF2-40B4-BE49-F238E27FC236}">
                  <a16:creationId xmlns:a16="http://schemas.microsoft.com/office/drawing/2014/main" id="{E8CF6123-A431-FAF5-3F0F-BE4FD48DFE4B}"/>
                </a:ext>
              </a:extLst>
            </p:cNvPr>
            <p:cNvSpPr txBox="1"/>
            <p:nvPr/>
          </p:nvSpPr>
          <p:spPr>
            <a:xfrm>
              <a:off x="9609288" y="3794466"/>
              <a:ext cx="332740" cy="292735"/>
            </a:xfrm>
            <a:prstGeom prst="rect">
              <a:avLst/>
            </a:prstGeom>
            <a:solidFill>
              <a:srgbClr val="82C9FF"/>
            </a:solidFill>
          </p:spPr>
          <p:txBody>
            <a:bodyPr vert="horz" wrap="square" lIns="0" tIns="38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500">
                <a:latin typeface="Times New Roman"/>
                <a:cs typeface="Times New Roman"/>
              </a:endParaRPr>
            </a:p>
            <a:p>
              <a:pPr marL="68580" marR="67945" indent="1270">
                <a:lnSpc>
                  <a:spcPct val="100000"/>
                </a:lnSpc>
              </a:pPr>
              <a:r>
                <a:rPr sz="400" spc="25" dirty="0">
                  <a:solidFill>
                    <a:srgbClr val="FFFFFF"/>
                  </a:solidFill>
                  <a:latin typeface="Calibri"/>
                  <a:cs typeface="Calibri"/>
                </a:rPr>
                <a:t>O</a:t>
              </a:r>
              <a:r>
                <a:rPr sz="400" spc="15" dirty="0">
                  <a:solidFill>
                    <a:srgbClr val="FFFFFF"/>
                  </a:solidFill>
                  <a:latin typeface="Calibri"/>
                  <a:cs typeface="Calibri"/>
                </a:rPr>
                <a:t>n</a:t>
              </a:r>
              <a:r>
                <a:rPr sz="400" spc="30" dirty="0">
                  <a:solidFill>
                    <a:srgbClr val="FFFFFF"/>
                  </a:solidFill>
                  <a:latin typeface="Calibri"/>
                  <a:cs typeface="Calibri"/>
                </a:rPr>
                <a:t>-</a:t>
              </a:r>
              <a:r>
                <a:rPr sz="400" spc="20" dirty="0">
                  <a:solidFill>
                    <a:srgbClr val="FFFFFF"/>
                  </a:solidFill>
                  <a:latin typeface="Calibri"/>
                  <a:cs typeface="Calibri"/>
                </a:rPr>
                <a:t>c</a:t>
              </a:r>
              <a:r>
                <a:rPr sz="400" spc="15" dirty="0">
                  <a:solidFill>
                    <a:srgbClr val="FFFFFF"/>
                  </a:solidFill>
                  <a:latin typeface="Calibri"/>
                  <a:cs typeface="Calibri"/>
                </a:rPr>
                <a:t>h</a:t>
              </a:r>
              <a:r>
                <a:rPr sz="400" spc="10" dirty="0">
                  <a:solidFill>
                    <a:srgbClr val="FFFFFF"/>
                  </a:solidFill>
                  <a:latin typeface="Calibri"/>
                  <a:cs typeface="Calibri"/>
                </a:rPr>
                <a:t>ip  </a:t>
              </a:r>
              <a:r>
                <a:rPr sz="400" spc="-15" dirty="0">
                  <a:solidFill>
                    <a:srgbClr val="FFFFFF"/>
                  </a:solidFill>
                  <a:latin typeface="Calibri"/>
                  <a:cs typeface="Calibri"/>
                </a:rPr>
                <a:t>M</a:t>
              </a:r>
              <a:r>
                <a:rPr sz="400" spc="10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400" spc="30" dirty="0">
                  <a:solidFill>
                    <a:srgbClr val="FFFFFF"/>
                  </a:solidFill>
                  <a:latin typeface="Calibri"/>
                  <a:cs typeface="Calibri"/>
                </a:rPr>
                <a:t>m</a:t>
              </a:r>
              <a:r>
                <a:rPr sz="400" spc="10" dirty="0">
                  <a:solidFill>
                    <a:srgbClr val="FFFFFF"/>
                  </a:solidFill>
                  <a:latin typeface="Calibri"/>
                  <a:cs typeface="Calibri"/>
                </a:rPr>
                <a:t>o</a:t>
              </a:r>
              <a:r>
                <a:rPr sz="400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400" spc="20" dirty="0">
                  <a:solidFill>
                    <a:srgbClr val="FFFFFF"/>
                  </a:solidFill>
                  <a:latin typeface="Calibri"/>
                  <a:cs typeface="Calibri"/>
                </a:rPr>
                <a:t>y</a:t>
              </a:r>
              <a:endParaRPr sz="400">
                <a:latin typeface="Calibri"/>
                <a:cs typeface="Calibri"/>
              </a:endParaRPr>
            </a:p>
          </p:txBody>
        </p:sp>
        <p:grpSp>
          <p:nvGrpSpPr>
            <p:cNvPr id="72" name="object 75">
              <a:extLst>
                <a:ext uri="{FF2B5EF4-FFF2-40B4-BE49-F238E27FC236}">
                  <a16:creationId xmlns:a16="http://schemas.microsoft.com/office/drawing/2014/main" id="{EB5EF73C-86D2-9D3C-0729-906D88D4196D}"/>
                </a:ext>
              </a:extLst>
            </p:cNvPr>
            <p:cNvGrpSpPr/>
            <p:nvPr/>
          </p:nvGrpSpPr>
          <p:grpSpPr>
            <a:xfrm>
              <a:off x="8141677" y="3762461"/>
              <a:ext cx="704215" cy="439420"/>
              <a:chOff x="4191000" y="6262115"/>
              <a:chExt cx="704215" cy="439420"/>
            </a:xfrm>
          </p:grpSpPr>
          <p:sp>
            <p:nvSpPr>
              <p:cNvPr id="73" name="object 76">
                <a:extLst>
                  <a:ext uri="{FF2B5EF4-FFF2-40B4-BE49-F238E27FC236}">
                    <a16:creationId xmlns:a16="http://schemas.microsoft.com/office/drawing/2014/main" id="{57098CE7-9752-C98B-9821-3BF0896E4EE0}"/>
                  </a:ext>
                </a:extLst>
              </p:cNvPr>
              <p:cNvSpPr/>
              <p:nvPr/>
            </p:nvSpPr>
            <p:spPr>
              <a:xfrm>
                <a:off x="4191000" y="6262115"/>
                <a:ext cx="704215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704214" h="439420">
                    <a:moveTo>
                      <a:pt x="704088" y="0"/>
                    </a:moveTo>
                    <a:lnTo>
                      <a:pt x="0" y="0"/>
                    </a:lnTo>
                    <a:lnTo>
                      <a:pt x="0" y="438912"/>
                    </a:lnTo>
                    <a:lnTo>
                      <a:pt x="704088" y="438912"/>
                    </a:lnTo>
                    <a:lnTo>
                      <a:pt x="704088" y="0"/>
                    </a:lnTo>
                    <a:close/>
                  </a:path>
                </a:pathLst>
              </a:custGeom>
              <a:solidFill>
                <a:srgbClr val="003B70">
                  <a:alpha val="90194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77">
                <a:extLst>
                  <a:ext uri="{FF2B5EF4-FFF2-40B4-BE49-F238E27FC236}">
                    <a16:creationId xmlns:a16="http://schemas.microsoft.com/office/drawing/2014/main" id="{5DD562A8-88D0-FF4F-114B-37787CFB2944}"/>
                  </a:ext>
                </a:extLst>
              </p:cNvPr>
              <p:cNvSpPr/>
              <p:nvPr/>
            </p:nvSpPr>
            <p:spPr>
              <a:xfrm>
                <a:off x="4264152" y="6486143"/>
                <a:ext cx="559435" cy="140335"/>
              </a:xfrm>
              <a:custGeom>
                <a:avLst/>
                <a:gdLst/>
                <a:ahLst/>
                <a:cxnLst/>
                <a:rect l="l" t="t" r="r" b="b"/>
                <a:pathLst>
                  <a:path w="559435" h="140334">
                    <a:moveTo>
                      <a:pt x="559308" y="0"/>
                    </a:moveTo>
                    <a:lnTo>
                      <a:pt x="0" y="0"/>
                    </a:lnTo>
                    <a:lnTo>
                      <a:pt x="0" y="140207"/>
                    </a:lnTo>
                    <a:lnTo>
                      <a:pt x="559308" y="140207"/>
                    </a:lnTo>
                    <a:lnTo>
                      <a:pt x="559308" y="0"/>
                    </a:lnTo>
                    <a:close/>
                  </a:path>
                </a:pathLst>
              </a:custGeom>
              <a:solidFill>
                <a:srgbClr val="82C9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5" name="object 78">
              <a:extLst>
                <a:ext uri="{FF2B5EF4-FFF2-40B4-BE49-F238E27FC236}">
                  <a16:creationId xmlns:a16="http://schemas.microsoft.com/office/drawing/2014/main" id="{A406BEBF-985E-A9D4-2B4C-0E0311BEB16F}"/>
                </a:ext>
              </a:extLst>
            </p:cNvPr>
            <p:cNvSpPr txBox="1"/>
            <p:nvPr/>
          </p:nvSpPr>
          <p:spPr>
            <a:xfrm>
              <a:off x="8363927" y="3824184"/>
              <a:ext cx="260985" cy="2425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4130">
                <a:lnSpc>
                  <a:spcPct val="100000"/>
                </a:lnSpc>
                <a:spcBef>
                  <a:spcPts val="100"/>
                </a:spcBef>
              </a:pPr>
              <a:r>
                <a:rPr sz="900" spc="80" dirty="0">
                  <a:solidFill>
                    <a:srgbClr val="FFFFFF"/>
                  </a:solidFill>
                  <a:latin typeface="Calibri"/>
                  <a:cs typeface="Calibri"/>
                </a:rPr>
                <a:t>CCP</a:t>
              </a:r>
              <a:endParaRPr sz="900">
                <a:latin typeface="Calibri"/>
                <a:cs typeface="Calibri"/>
              </a:endParaRPr>
            </a:p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500" spc="30" dirty="0">
                  <a:solidFill>
                    <a:srgbClr val="FFFFFF"/>
                  </a:solidFill>
                  <a:latin typeface="Calibri"/>
                  <a:cs typeface="Calibri"/>
                </a:rPr>
                <a:t>On-chip</a:t>
              </a:r>
              <a:endParaRPr sz="500">
                <a:latin typeface="Calibri"/>
                <a:cs typeface="Calibri"/>
              </a:endParaRPr>
            </a:p>
          </p:txBody>
        </p:sp>
        <p:sp>
          <p:nvSpPr>
            <p:cNvPr id="76" name="object 79">
              <a:extLst>
                <a:ext uri="{FF2B5EF4-FFF2-40B4-BE49-F238E27FC236}">
                  <a16:creationId xmlns:a16="http://schemas.microsoft.com/office/drawing/2014/main" id="{EF1B00D0-7731-783A-BB8D-7BAE5B01488A}"/>
                </a:ext>
              </a:extLst>
            </p:cNvPr>
            <p:cNvSpPr txBox="1"/>
            <p:nvPr/>
          </p:nvSpPr>
          <p:spPr>
            <a:xfrm>
              <a:off x="8362403" y="4040211"/>
              <a:ext cx="265430" cy="1022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5" dirty="0">
                  <a:solidFill>
                    <a:srgbClr val="FFFFFF"/>
                  </a:solidFill>
                  <a:latin typeface="Calibri"/>
                  <a:cs typeface="Calibri"/>
                </a:rPr>
                <a:t>Me</a:t>
              </a:r>
              <a:r>
                <a:rPr sz="500" spc="35" dirty="0">
                  <a:solidFill>
                    <a:srgbClr val="FFFFFF"/>
                  </a:solidFill>
                  <a:latin typeface="Calibri"/>
                  <a:cs typeface="Calibri"/>
                </a:rPr>
                <a:t>mo</a:t>
              </a:r>
              <a:r>
                <a:rPr sz="500" spc="10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500" spc="25" dirty="0">
                  <a:solidFill>
                    <a:srgbClr val="FFFFFF"/>
                  </a:solidFill>
                  <a:latin typeface="Calibri"/>
                  <a:cs typeface="Calibri"/>
                </a:rPr>
                <a:t>y</a:t>
              </a:r>
              <a:endParaRPr sz="500">
                <a:latin typeface="Calibri"/>
                <a:cs typeface="Calibri"/>
              </a:endParaRPr>
            </a:p>
          </p:txBody>
        </p:sp>
        <p:grpSp>
          <p:nvGrpSpPr>
            <p:cNvPr id="77" name="object 80">
              <a:extLst>
                <a:ext uri="{FF2B5EF4-FFF2-40B4-BE49-F238E27FC236}">
                  <a16:creationId xmlns:a16="http://schemas.microsoft.com/office/drawing/2014/main" id="{ABD96709-E23C-969B-0AEE-4CB58032EED7}"/>
                </a:ext>
              </a:extLst>
            </p:cNvPr>
            <p:cNvGrpSpPr/>
            <p:nvPr/>
          </p:nvGrpSpPr>
          <p:grpSpPr>
            <a:xfrm>
              <a:off x="7550365" y="2486874"/>
              <a:ext cx="2703195" cy="2680970"/>
              <a:chOff x="3599688" y="4986528"/>
              <a:chExt cx="2703195" cy="2680970"/>
            </a:xfrm>
          </p:grpSpPr>
          <p:sp>
            <p:nvSpPr>
              <p:cNvPr id="78" name="object 81">
                <a:extLst>
                  <a:ext uri="{FF2B5EF4-FFF2-40B4-BE49-F238E27FC236}">
                    <a16:creationId xmlns:a16="http://schemas.microsoft.com/office/drawing/2014/main" id="{DDE22999-4FC2-6F34-AFDA-1AC37F7579F9}"/>
                  </a:ext>
                </a:extLst>
              </p:cNvPr>
              <p:cNvSpPr/>
              <p:nvPr/>
            </p:nvSpPr>
            <p:spPr>
              <a:xfrm>
                <a:off x="4435602" y="4986527"/>
                <a:ext cx="1164590" cy="224154"/>
              </a:xfrm>
              <a:custGeom>
                <a:avLst/>
                <a:gdLst/>
                <a:ahLst/>
                <a:cxnLst/>
                <a:rect l="l" t="t" r="r" b="b"/>
                <a:pathLst>
                  <a:path w="1164589" h="224154">
                    <a:moveTo>
                      <a:pt x="38100" y="38100"/>
                    </a:moveTo>
                    <a:lnTo>
                      <a:pt x="34925" y="31750"/>
                    </a:lnTo>
                    <a:lnTo>
                      <a:pt x="19050" y="0"/>
                    </a:lnTo>
                    <a:lnTo>
                      <a:pt x="0" y="38100"/>
                    </a:lnTo>
                    <a:lnTo>
                      <a:pt x="12954" y="38100"/>
                    </a:lnTo>
                    <a:lnTo>
                      <a:pt x="12954" y="185801"/>
                    </a:lnTo>
                    <a:lnTo>
                      <a:pt x="0" y="185801"/>
                    </a:lnTo>
                    <a:lnTo>
                      <a:pt x="19050" y="223901"/>
                    </a:lnTo>
                    <a:lnTo>
                      <a:pt x="34925" y="192151"/>
                    </a:lnTo>
                    <a:lnTo>
                      <a:pt x="38100" y="185801"/>
                    </a:lnTo>
                    <a:lnTo>
                      <a:pt x="25146" y="185801"/>
                    </a:lnTo>
                    <a:lnTo>
                      <a:pt x="25146" y="38100"/>
                    </a:lnTo>
                    <a:lnTo>
                      <a:pt x="38100" y="38100"/>
                    </a:lnTo>
                    <a:close/>
                  </a:path>
                  <a:path w="1164589" h="224154">
                    <a:moveTo>
                      <a:pt x="544068" y="38100"/>
                    </a:moveTo>
                    <a:lnTo>
                      <a:pt x="540893" y="31750"/>
                    </a:lnTo>
                    <a:lnTo>
                      <a:pt x="525018" y="0"/>
                    </a:lnTo>
                    <a:lnTo>
                      <a:pt x="505968" y="38100"/>
                    </a:lnTo>
                    <a:lnTo>
                      <a:pt x="518922" y="38100"/>
                    </a:lnTo>
                    <a:lnTo>
                      <a:pt x="518922" y="185801"/>
                    </a:lnTo>
                    <a:lnTo>
                      <a:pt x="505968" y="185801"/>
                    </a:lnTo>
                    <a:lnTo>
                      <a:pt x="525018" y="223901"/>
                    </a:lnTo>
                    <a:lnTo>
                      <a:pt x="540893" y="192151"/>
                    </a:lnTo>
                    <a:lnTo>
                      <a:pt x="544068" y="185801"/>
                    </a:lnTo>
                    <a:lnTo>
                      <a:pt x="531114" y="185801"/>
                    </a:lnTo>
                    <a:lnTo>
                      <a:pt x="531114" y="38100"/>
                    </a:lnTo>
                    <a:lnTo>
                      <a:pt x="544068" y="38100"/>
                    </a:lnTo>
                    <a:close/>
                  </a:path>
                  <a:path w="1164589" h="224154">
                    <a:moveTo>
                      <a:pt x="1164336" y="38100"/>
                    </a:moveTo>
                    <a:lnTo>
                      <a:pt x="1161161" y="31750"/>
                    </a:lnTo>
                    <a:lnTo>
                      <a:pt x="1145286" y="0"/>
                    </a:lnTo>
                    <a:lnTo>
                      <a:pt x="1126236" y="38100"/>
                    </a:lnTo>
                    <a:lnTo>
                      <a:pt x="1139190" y="38100"/>
                    </a:lnTo>
                    <a:lnTo>
                      <a:pt x="1139190" y="185801"/>
                    </a:lnTo>
                    <a:lnTo>
                      <a:pt x="1126236" y="185801"/>
                    </a:lnTo>
                    <a:lnTo>
                      <a:pt x="1145286" y="223901"/>
                    </a:lnTo>
                    <a:lnTo>
                      <a:pt x="1161161" y="192151"/>
                    </a:lnTo>
                    <a:lnTo>
                      <a:pt x="1164336" y="185801"/>
                    </a:lnTo>
                    <a:lnTo>
                      <a:pt x="1151382" y="185801"/>
                    </a:lnTo>
                    <a:lnTo>
                      <a:pt x="1151382" y="38100"/>
                    </a:lnTo>
                    <a:lnTo>
                      <a:pt x="1164336" y="38100"/>
                    </a:lnTo>
                    <a:close/>
                  </a:path>
                </a:pathLst>
              </a:custGeom>
              <a:solidFill>
                <a:srgbClr val="003B7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object 82">
                <a:extLst>
                  <a:ext uri="{FF2B5EF4-FFF2-40B4-BE49-F238E27FC236}">
                    <a16:creationId xmlns:a16="http://schemas.microsoft.com/office/drawing/2014/main" id="{771A3E38-C820-0DFD-C6D8-372C12EF7535}"/>
                  </a:ext>
                </a:extLst>
              </p:cNvPr>
              <p:cNvSpPr/>
              <p:nvPr/>
            </p:nvSpPr>
            <p:spPr>
              <a:xfrm>
                <a:off x="4166616" y="6236208"/>
                <a:ext cx="745490" cy="481965"/>
              </a:xfrm>
              <a:custGeom>
                <a:avLst/>
                <a:gdLst/>
                <a:ahLst/>
                <a:cxnLst/>
                <a:rect l="l" t="t" r="r" b="b"/>
                <a:pathLst>
                  <a:path w="745489" h="481965">
                    <a:moveTo>
                      <a:pt x="0" y="481583"/>
                    </a:moveTo>
                    <a:lnTo>
                      <a:pt x="745236" y="481583"/>
                    </a:lnTo>
                    <a:lnTo>
                      <a:pt x="745236" y="0"/>
                    </a:lnTo>
                    <a:lnTo>
                      <a:pt x="0" y="0"/>
                    </a:lnTo>
                    <a:lnTo>
                      <a:pt x="0" y="481583"/>
                    </a:lnTo>
                    <a:close/>
                  </a:path>
                </a:pathLst>
              </a:custGeom>
              <a:ln w="15240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83">
                <a:extLst>
                  <a:ext uri="{FF2B5EF4-FFF2-40B4-BE49-F238E27FC236}">
                    <a16:creationId xmlns:a16="http://schemas.microsoft.com/office/drawing/2014/main" id="{FB8BB3F9-05FC-677C-9F52-E8F8775D1D33}"/>
                  </a:ext>
                </a:extLst>
              </p:cNvPr>
              <p:cNvSpPr/>
              <p:nvPr/>
            </p:nvSpPr>
            <p:spPr>
              <a:xfrm>
                <a:off x="3844290" y="7282434"/>
                <a:ext cx="294005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294004" h="314325">
                    <a:moveTo>
                      <a:pt x="13715" y="126492"/>
                    </a:moveTo>
                    <a:lnTo>
                      <a:pt x="293624" y="126492"/>
                    </a:lnTo>
                  </a:path>
                  <a:path w="294004" h="314325">
                    <a:moveTo>
                      <a:pt x="3048" y="123444"/>
                    </a:moveTo>
                    <a:lnTo>
                      <a:pt x="99949" y="0"/>
                    </a:lnTo>
                    <a:lnTo>
                      <a:pt x="173736" y="0"/>
                    </a:lnTo>
                  </a:path>
                  <a:path w="294004" h="314325">
                    <a:moveTo>
                      <a:pt x="0" y="126492"/>
                    </a:moveTo>
                    <a:lnTo>
                      <a:pt x="97789" y="313944"/>
                    </a:lnTo>
                    <a:lnTo>
                      <a:pt x="172212" y="313944"/>
                    </a:lnTo>
                  </a:path>
                </a:pathLst>
              </a:custGeom>
              <a:ln w="4572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84">
                <a:extLst>
                  <a:ext uri="{FF2B5EF4-FFF2-40B4-BE49-F238E27FC236}">
                    <a16:creationId xmlns:a16="http://schemas.microsoft.com/office/drawing/2014/main" id="{340E4EB7-CFC4-1E7E-9108-E53CF7CEA2F0}"/>
                  </a:ext>
                </a:extLst>
              </p:cNvPr>
              <p:cNvSpPr/>
              <p:nvPr/>
            </p:nvSpPr>
            <p:spPr>
              <a:xfrm>
                <a:off x="3679698" y="7402830"/>
                <a:ext cx="698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0">
                    <a:moveTo>
                      <a:pt x="0" y="0"/>
                    </a:moveTo>
                    <a:lnTo>
                      <a:pt x="69341" y="0"/>
                    </a:lnTo>
                  </a:path>
                </a:pathLst>
              </a:custGeom>
              <a:ln w="4572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85">
                <a:extLst>
                  <a:ext uri="{FF2B5EF4-FFF2-40B4-BE49-F238E27FC236}">
                    <a16:creationId xmlns:a16="http://schemas.microsoft.com/office/drawing/2014/main" id="{2FCF0797-7C74-C284-5C5C-C24E13D6A7A7}"/>
                  </a:ext>
                </a:extLst>
              </p:cNvPr>
              <p:cNvSpPr/>
              <p:nvPr/>
            </p:nvSpPr>
            <p:spPr>
              <a:xfrm>
                <a:off x="3604260" y="7367016"/>
                <a:ext cx="7493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74929" h="70484">
                    <a:moveTo>
                      <a:pt x="74675" y="35051"/>
                    </a:moveTo>
                    <a:lnTo>
                      <a:pt x="71735" y="21431"/>
                    </a:lnTo>
                    <a:lnTo>
                      <a:pt x="63722" y="10286"/>
                    </a:lnTo>
                    <a:lnTo>
                      <a:pt x="51851" y="2762"/>
                    </a:lnTo>
                    <a:lnTo>
                      <a:pt x="37337" y="0"/>
                    </a:lnTo>
                    <a:lnTo>
                      <a:pt x="22824" y="2762"/>
                    </a:lnTo>
                    <a:lnTo>
                      <a:pt x="10953" y="10286"/>
                    </a:lnTo>
                    <a:lnTo>
                      <a:pt x="2940" y="21431"/>
                    </a:lnTo>
                    <a:lnTo>
                      <a:pt x="0" y="35051"/>
                    </a:lnTo>
                    <a:lnTo>
                      <a:pt x="2940" y="48672"/>
                    </a:lnTo>
                    <a:lnTo>
                      <a:pt x="10953" y="59816"/>
                    </a:lnTo>
                    <a:lnTo>
                      <a:pt x="22824" y="67341"/>
                    </a:lnTo>
                    <a:lnTo>
                      <a:pt x="37337" y="70103"/>
                    </a:lnTo>
                    <a:lnTo>
                      <a:pt x="51851" y="67341"/>
                    </a:lnTo>
                    <a:lnTo>
                      <a:pt x="63722" y="59816"/>
                    </a:lnTo>
                    <a:lnTo>
                      <a:pt x="71735" y="48672"/>
                    </a:lnTo>
                    <a:lnTo>
                      <a:pt x="74675" y="35051"/>
                    </a:lnTo>
                    <a:close/>
                  </a:path>
                </a:pathLst>
              </a:custGeom>
              <a:ln w="9143">
                <a:solidFill>
                  <a:srgbClr val="003B7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86">
                <a:extLst>
                  <a:ext uri="{FF2B5EF4-FFF2-40B4-BE49-F238E27FC236}">
                    <a16:creationId xmlns:a16="http://schemas.microsoft.com/office/drawing/2014/main" id="{C55A0FEB-4E99-670A-B02D-7AF12F7A81AE}"/>
                  </a:ext>
                </a:extLst>
              </p:cNvPr>
              <p:cNvSpPr/>
              <p:nvPr/>
            </p:nvSpPr>
            <p:spPr>
              <a:xfrm>
                <a:off x="3749040" y="7331964"/>
                <a:ext cx="108585" cy="15113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51129">
                    <a:moveTo>
                      <a:pt x="108203" y="0"/>
                    </a:moveTo>
                    <a:lnTo>
                      <a:pt x="0" y="0"/>
                    </a:lnTo>
                    <a:lnTo>
                      <a:pt x="0" y="150876"/>
                    </a:lnTo>
                    <a:lnTo>
                      <a:pt x="108203" y="150876"/>
                    </a:lnTo>
                    <a:lnTo>
                      <a:pt x="108203" y="0"/>
                    </a:lnTo>
                    <a:close/>
                  </a:path>
                </a:pathLst>
              </a:custGeom>
              <a:solidFill>
                <a:srgbClr val="003B7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87">
                <a:extLst>
                  <a:ext uri="{FF2B5EF4-FFF2-40B4-BE49-F238E27FC236}">
                    <a16:creationId xmlns:a16="http://schemas.microsoft.com/office/drawing/2014/main" id="{F47BD504-DE3A-B604-1D91-D8C5E46B8EF8}"/>
                  </a:ext>
                </a:extLst>
              </p:cNvPr>
              <p:cNvSpPr/>
              <p:nvPr/>
            </p:nvSpPr>
            <p:spPr>
              <a:xfrm>
                <a:off x="4088130" y="7172706"/>
                <a:ext cx="292735" cy="177165"/>
              </a:xfrm>
              <a:custGeom>
                <a:avLst/>
                <a:gdLst/>
                <a:ahLst/>
                <a:cxnLst/>
                <a:rect l="l" t="t" r="r" b="b"/>
                <a:pathLst>
                  <a:path w="292735" h="177165">
                    <a:moveTo>
                      <a:pt x="10668" y="97536"/>
                    </a:moveTo>
                    <a:lnTo>
                      <a:pt x="77216" y="0"/>
                    </a:lnTo>
                    <a:lnTo>
                      <a:pt x="292608" y="0"/>
                    </a:lnTo>
                  </a:path>
                  <a:path w="292735" h="177165">
                    <a:moveTo>
                      <a:pt x="0" y="100584"/>
                    </a:moveTo>
                    <a:lnTo>
                      <a:pt x="213614" y="100584"/>
                    </a:lnTo>
                    <a:lnTo>
                      <a:pt x="292608" y="176784"/>
                    </a:lnTo>
                  </a:path>
                </a:pathLst>
              </a:custGeom>
              <a:ln w="4572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8">
                <a:extLst>
                  <a:ext uri="{FF2B5EF4-FFF2-40B4-BE49-F238E27FC236}">
                    <a16:creationId xmlns:a16="http://schemas.microsoft.com/office/drawing/2014/main" id="{649CB1AF-7B63-9554-0317-47AC77D592E9}"/>
                  </a:ext>
                </a:extLst>
              </p:cNvPr>
              <p:cNvSpPr/>
              <p:nvPr/>
            </p:nvSpPr>
            <p:spPr>
              <a:xfrm>
                <a:off x="3991356" y="7199376"/>
                <a:ext cx="106680" cy="151130"/>
              </a:xfrm>
              <a:custGeom>
                <a:avLst/>
                <a:gdLst/>
                <a:ahLst/>
                <a:cxnLst/>
                <a:rect l="l" t="t" r="r" b="b"/>
                <a:pathLst>
                  <a:path w="106679" h="151129">
                    <a:moveTo>
                      <a:pt x="106679" y="0"/>
                    </a:moveTo>
                    <a:lnTo>
                      <a:pt x="0" y="0"/>
                    </a:lnTo>
                    <a:lnTo>
                      <a:pt x="0" y="150875"/>
                    </a:lnTo>
                    <a:lnTo>
                      <a:pt x="106679" y="150875"/>
                    </a:lnTo>
                    <a:lnTo>
                      <a:pt x="106679" y="0"/>
                    </a:lnTo>
                    <a:close/>
                  </a:path>
                </a:pathLst>
              </a:custGeom>
              <a:solidFill>
                <a:srgbClr val="003B7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89">
                <a:extLst>
                  <a:ext uri="{FF2B5EF4-FFF2-40B4-BE49-F238E27FC236}">
                    <a16:creationId xmlns:a16="http://schemas.microsoft.com/office/drawing/2014/main" id="{47E835DC-3821-2040-36AA-0089187A443E}"/>
                  </a:ext>
                </a:extLst>
              </p:cNvPr>
              <p:cNvSpPr/>
              <p:nvPr/>
            </p:nvSpPr>
            <p:spPr>
              <a:xfrm>
                <a:off x="4094988" y="7586345"/>
                <a:ext cx="2165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6535">
                    <a:moveTo>
                      <a:pt x="0" y="0"/>
                    </a:moveTo>
                    <a:lnTo>
                      <a:pt x="216408" y="0"/>
                    </a:lnTo>
                  </a:path>
                </a:pathLst>
              </a:custGeom>
              <a:ln w="8890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90">
                <a:extLst>
                  <a:ext uri="{FF2B5EF4-FFF2-40B4-BE49-F238E27FC236}">
                    <a16:creationId xmlns:a16="http://schemas.microsoft.com/office/drawing/2014/main" id="{52ED90DF-B771-47CC-258A-B567FD61722B}"/>
                  </a:ext>
                </a:extLst>
              </p:cNvPr>
              <p:cNvSpPr/>
              <p:nvPr/>
            </p:nvSpPr>
            <p:spPr>
              <a:xfrm>
                <a:off x="3988308" y="7513320"/>
                <a:ext cx="108585" cy="14986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49859">
                    <a:moveTo>
                      <a:pt x="108203" y="0"/>
                    </a:moveTo>
                    <a:lnTo>
                      <a:pt x="0" y="0"/>
                    </a:lnTo>
                    <a:lnTo>
                      <a:pt x="0" y="149351"/>
                    </a:lnTo>
                    <a:lnTo>
                      <a:pt x="108203" y="149351"/>
                    </a:lnTo>
                    <a:lnTo>
                      <a:pt x="108203" y="0"/>
                    </a:lnTo>
                    <a:close/>
                  </a:path>
                </a:pathLst>
              </a:custGeom>
              <a:solidFill>
                <a:srgbClr val="003B7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91">
                <a:extLst>
                  <a:ext uri="{FF2B5EF4-FFF2-40B4-BE49-F238E27FC236}">
                    <a16:creationId xmlns:a16="http://schemas.microsoft.com/office/drawing/2014/main" id="{65CDD46D-2898-90B8-8CAD-EB7987BE7984}"/>
                  </a:ext>
                </a:extLst>
              </p:cNvPr>
              <p:cNvSpPr/>
              <p:nvPr/>
            </p:nvSpPr>
            <p:spPr>
              <a:xfrm>
                <a:off x="4246626" y="7408926"/>
                <a:ext cx="1060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06045">
                    <a:moveTo>
                      <a:pt x="0" y="0"/>
                    </a:moveTo>
                    <a:lnTo>
                      <a:pt x="105790" y="0"/>
                    </a:lnTo>
                  </a:path>
                </a:pathLst>
              </a:custGeom>
              <a:ln w="4572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92">
                <a:extLst>
                  <a:ext uri="{FF2B5EF4-FFF2-40B4-BE49-F238E27FC236}">
                    <a16:creationId xmlns:a16="http://schemas.microsoft.com/office/drawing/2014/main" id="{D312AB79-4637-585E-CD04-26F30DA694A8}"/>
                  </a:ext>
                </a:extLst>
              </p:cNvPr>
              <p:cNvSpPr/>
              <p:nvPr/>
            </p:nvSpPr>
            <p:spPr>
              <a:xfrm>
                <a:off x="4139184" y="7331964"/>
                <a:ext cx="106680" cy="151130"/>
              </a:xfrm>
              <a:custGeom>
                <a:avLst/>
                <a:gdLst/>
                <a:ahLst/>
                <a:cxnLst/>
                <a:rect l="l" t="t" r="r" b="b"/>
                <a:pathLst>
                  <a:path w="106679" h="151129">
                    <a:moveTo>
                      <a:pt x="106679" y="0"/>
                    </a:moveTo>
                    <a:lnTo>
                      <a:pt x="0" y="0"/>
                    </a:lnTo>
                    <a:lnTo>
                      <a:pt x="0" y="150876"/>
                    </a:lnTo>
                    <a:lnTo>
                      <a:pt x="106679" y="150876"/>
                    </a:lnTo>
                    <a:lnTo>
                      <a:pt x="106679" y="0"/>
                    </a:lnTo>
                    <a:close/>
                  </a:path>
                </a:pathLst>
              </a:custGeom>
              <a:solidFill>
                <a:srgbClr val="003B7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93">
                <a:extLst>
                  <a:ext uri="{FF2B5EF4-FFF2-40B4-BE49-F238E27FC236}">
                    <a16:creationId xmlns:a16="http://schemas.microsoft.com/office/drawing/2014/main" id="{02AE4A1E-1AA5-9103-8285-BB271BECF158}"/>
                  </a:ext>
                </a:extLst>
              </p:cNvPr>
              <p:cNvSpPr/>
              <p:nvPr/>
            </p:nvSpPr>
            <p:spPr>
              <a:xfrm>
                <a:off x="4418838" y="7162038"/>
                <a:ext cx="454659" cy="425450"/>
              </a:xfrm>
              <a:custGeom>
                <a:avLst/>
                <a:gdLst/>
                <a:ahLst/>
                <a:cxnLst/>
                <a:rect l="l" t="t" r="r" b="b"/>
                <a:pathLst>
                  <a:path w="454660" h="425450">
                    <a:moveTo>
                      <a:pt x="82296" y="246887"/>
                    </a:moveTo>
                    <a:lnTo>
                      <a:pt x="160147" y="246887"/>
                    </a:lnTo>
                  </a:path>
                  <a:path w="454660" h="425450">
                    <a:moveTo>
                      <a:pt x="0" y="419099"/>
                    </a:moveTo>
                    <a:lnTo>
                      <a:pt x="120776" y="419099"/>
                    </a:lnTo>
                    <a:lnTo>
                      <a:pt x="199644" y="286511"/>
                    </a:lnTo>
                  </a:path>
                  <a:path w="454660" h="425450">
                    <a:moveTo>
                      <a:pt x="65532" y="1523"/>
                    </a:moveTo>
                    <a:lnTo>
                      <a:pt x="144017" y="1523"/>
                    </a:lnTo>
                    <a:lnTo>
                      <a:pt x="213360" y="198119"/>
                    </a:lnTo>
                  </a:path>
                  <a:path w="454660" h="425450">
                    <a:moveTo>
                      <a:pt x="65532" y="0"/>
                    </a:moveTo>
                    <a:lnTo>
                      <a:pt x="357250" y="0"/>
                    </a:lnTo>
                    <a:lnTo>
                      <a:pt x="431291" y="196595"/>
                    </a:lnTo>
                  </a:path>
                  <a:path w="454660" h="425450">
                    <a:moveTo>
                      <a:pt x="288036" y="249935"/>
                    </a:moveTo>
                    <a:lnTo>
                      <a:pt x="365887" y="249935"/>
                    </a:lnTo>
                  </a:path>
                  <a:path w="454660" h="425450">
                    <a:moveTo>
                      <a:pt x="454151" y="425195"/>
                    </a:moveTo>
                    <a:lnTo>
                      <a:pt x="333375" y="425195"/>
                    </a:lnTo>
                    <a:lnTo>
                      <a:pt x="254508" y="292607"/>
                    </a:lnTo>
                  </a:path>
                </a:pathLst>
              </a:custGeom>
              <a:ln w="4572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94">
                <a:extLst>
                  <a:ext uri="{FF2B5EF4-FFF2-40B4-BE49-F238E27FC236}">
                    <a16:creationId xmlns:a16="http://schemas.microsoft.com/office/drawing/2014/main" id="{ADEB4D76-C646-8B43-5ED2-9C49FF39040F}"/>
                  </a:ext>
                </a:extLst>
              </p:cNvPr>
              <p:cNvSpPr/>
              <p:nvPr/>
            </p:nvSpPr>
            <p:spPr>
              <a:xfrm>
                <a:off x="4898898" y="7399782"/>
                <a:ext cx="110489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0489">
                    <a:moveTo>
                      <a:pt x="0" y="0"/>
                    </a:moveTo>
                    <a:lnTo>
                      <a:pt x="110489" y="0"/>
                    </a:lnTo>
                  </a:path>
                </a:pathLst>
              </a:custGeom>
              <a:ln w="4572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95">
                <a:extLst>
                  <a:ext uri="{FF2B5EF4-FFF2-40B4-BE49-F238E27FC236}">
                    <a16:creationId xmlns:a16="http://schemas.microsoft.com/office/drawing/2014/main" id="{D21562C6-7F2D-B071-3339-88400DD8BFBF}"/>
                  </a:ext>
                </a:extLst>
              </p:cNvPr>
              <p:cNvSpPr/>
              <p:nvPr/>
            </p:nvSpPr>
            <p:spPr>
              <a:xfrm>
                <a:off x="4896612" y="7583424"/>
                <a:ext cx="882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264">
                    <a:moveTo>
                      <a:pt x="0" y="0"/>
                    </a:moveTo>
                    <a:lnTo>
                      <a:pt x="88264" y="0"/>
                    </a:lnTo>
                  </a:path>
                </a:pathLst>
              </a:custGeom>
              <a:ln w="6096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96">
                <a:extLst>
                  <a:ext uri="{FF2B5EF4-FFF2-40B4-BE49-F238E27FC236}">
                    <a16:creationId xmlns:a16="http://schemas.microsoft.com/office/drawing/2014/main" id="{6F38B1AF-2ABD-1C12-BEBB-73366BCD389E}"/>
                  </a:ext>
                </a:extLst>
              </p:cNvPr>
              <p:cNvSpPr/>
              <p:nvPr/>
            </p:nvSpPr>
            <p:spPr>
              <a:xfrm>
                <a:off x="4848605" y="7197090"/>
                <a:ext cx="367665" cy="339725"/>
              </a:xfrm>
              <a:custGeom>
                <a:avLst/>
                <a:gdLst/>
                <a:ahLst/>
                <a:cxnLst/>
                <a:rect l="l" t="t" r="r" b="b"/>
                <a:pathLst>
                  <a:path w="367664" h="339725">
                    <a:moveTo>
                      <a:pt x="48768" y="248411"/>
                    </a:moveTo>
                    <a:lnTo>
                      <a:pt x="155448" y="339470"/>
                    </a:lnTo>
                  </a:path>
                  <a:path w="367664" h="339725">
                    <a:moveTo>
                      <a:pt x="367284" y="0"/>
                    </a:moveTo>
                    <a:lnTo>
                      <a:pt x="74422" y="0"/>
                    </a:lnTo>
                    <a:lnTo>
                      <a:pt x="0" y="196595"/>
                    </a:lnTo>
                  </a:path>
                </a:pathLst>
              </a:custGeom>
              <a:ln w="4572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97">
                <a:extLst>
                  <a:ext uri="{FF2B5EF4-FFF2-40B4-BE49-F238E27FC236}">
                    <a16:creationId xmlns:a16="http://schemas.microsoft.com/office/drawing/2014/main" id="{9B002D75-75A9-59DD-B384-9A1651217BF2}"/>
                  </a:ext>
                </a:extLst>
              </p:cNvPr>
              <p:cNvSpPr/>
              <p:nvPr/>
            </p:nvSpPr>
            <p:spPr>
              <a:xfrm>
                <a:off x="5116068" y="7395210"/>
                <a:ext cx="1022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02235">
                    <a:moveTo>
                      <a:pt x="0" y="0"/>
                    </a:moveTo>
                    <a:lnTo>
                      <a:pt x="102108" y="0"/>
                    </a:lnTo>
                  </a:path>
                </a:pathLst>
              </a:custGeom>
              <a:ln w="4572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98">
                <a:extLst>
                  <a:ext uri="{FF2B5EF4-FFF2-40B4-BE49-F238E27FC236}">
                    <a16:creationId xmlns:a16="http://schemas.microsoft.com/office/drawing/2014/main" id="{F3AC3A27-298C-4665-5FFC-1B5C5DA43353}"/>
                  </a:ext>
                </a:extLst>
              </p:cNvPr>
              <p:cNvSpPr/>
              <p:nvPr/>
            </p:nvSpPr>
            <p:spPr>
              <a:xfrm>
                <a:off x="4378452" y="7095744"/>
                <a:ext cx="108585" cy="14986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49859">
                    <a:moveTo>
                      <a:pt x="108203" y="0"/>
                    </a:moveTo>
                    <a:lnTo>
                      <a:pt x="0" y="0"/>
                    </a:lnTo>
                    <a:lnTo>
                      <a:pt x="0" y="149351"/>
                    </a:lnTo>
                    <a:lnTo>
                      <a:pt x="108203" y="149351"/>
                    </a:lnTo>
                    <a:lnTo>
                      <a:pt x="108203" y="0"/>
                    </a:lnTo>
                    <a:close/>
                  </a:path>
                </a:pathLst>
              </a:custGeom>
              <a:solidFill>
                <a:srgbClr val="003B7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6" name="object 99">
                <a:extLst>
                  <a:ext uri="{FF2B5EF4-FFF2-40B4-BE49-F238E27FC236}">
                    <a16:creationId xmlns:a16="http://schemas.microsoft.com/office/drawing/2014/main" id="{2E23B0FE-17CE-8138-9FBE-25E4FBFA3159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55592" y="7341108"/>
                <a:ext cx="144780" cy="132587"/>
              </a:xfrm>
              <a:prstGeom prst="rect">
                <a:avLst/>
              </a:prstGeom>
            </p:spPr>
          </p:pic>
          <p:sp>
            <p:nvSpPr>
              <p:cNvPr id="97" name="object 100">
                <a:extLst>
                  <a:ext uri="{FF2B5EF4-FFF2-40B4-BE49-F238E27FC236}">
                    <a16:creationId xmlns:a16="http://schemas.microsoft.com/office/drawing/2014/main" id="{137F09D0-3A17-3A25-8457-03A71A892751}"/>
                  </a:ext>
                </a:extLst>
              </p:cNvPr>
              <p:cNvSpPr/>
              <p:nvPr/>
            </p:nvSpPr>
            <p:spPr>
              <a:xfrm>
                <a:off x="4311396" y="7516368"/>
                <a:ext cx="106680" cy="151130"/>
              </a:xfrm>
              <a:custGeom>
                <a:avLst/>
                <a:gdLst/>
                <a:ahLst/>
                <a:cxnLst/>
                <a:rect l="l" t="t" r="r" b="b"/>
                <a:pathLst>
                  <a:path w="106679" h="151129">
                    <a:moveTo>
                      <a:pt x="106679" y="0"/>
                    </a:moveTo>
                    <a:lnTo>
                      <a:pt x="0" y="0"/>
                    </a:lnTo>
                    <a:lnTo>
                      <a:pt x="0" y="150875"/>
                    </a:lnTo>
                    <a:lnTo>
                      <a:pt x="106679" y="150875"/>
                    </a:lnTo>
                    <a:lnTo>
                      <a:pt x="106679" y="0"/>
                    </a:lnTo>
                    <a:close/>
                  </a:path>
                </a:pathLst>
              </a:custGeom>
              <a:solidFill>
                <a:srgbClr val="003B7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8" name="object 101">
                <a:extLst>
                  <a:ext uri="{FF2B5EF4-FFF2-40B4-BE49-F238E27FC236}">
                    <a16:creationId xmlns:a16="http://schemas.microsoft.com/office/drawing/2014/main" id="{72F3B8AF-8B09-6E62-B183-9C60B57F0FB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73524" y="7331964"/>
                <a:ext cx="146303" cy="134112"/>
              </a:xfrm>
              <a:prstGeom prst="rect">
                <a:avLst/>
              </a:prstGeom>
            </p:spPr>
          </p:pic>
          <p:pic>
            <p:nvPicPr>
              <p:cNvPr id="99" name="object 102">
                <a:extLst>
                  <a:ext uri="{FF2B5EF4-FFF2-40B4-BE49-F238E27FC236}">
                    <a16:creationId xmlns:a16="http://schemas.microsoft.com/office/drawing/2014/main" id="{1B7A585E-A021-5BEA-1F6E-F79B053A30B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73168" y="7330440"/>
                <a:ext cx="144780" cy="134112"/>
              </a:xfrm>
              <a:prstGeom prst="rect">
                <a:avLst/>
              </a:prstGeom>
            </p:spPr>
          </p:pic>
          <p:sp>
            <p:nvSpPr>
              <p:cNvPr id="100" name="object 103">
                <a:extLst>
                  <a:ext uri="{FF2B5EF4-FFF2-40B4-BE49-F238E27FC236}">
                    <a16:creationId xmlns:a16="http://schemas.microsoft.com/office/drawing/2014/main" id="{5E8A56DB-7B45-24C3-4B10-E19C08CE403E}"/>
                  </a:ext>
                </a:extLst>
              </p:cNvPr>
              <p:cNvSpPr/>
              <p:nvPr/>
            </p:nvSpPr>
            <p:spPr>
              <a:xfrm>
                <a:off x="4789932" y="7331964"/>
                <a:ext cx="326390" cy="325120"/>
              </a:xfrm>
              <a:custGeom>
                <a:avLst/>
                <a:gdLst/>
                <a:ahLst/>
                <a:cxnLst/>
                <a:rect l="l" t="t" r="r" b="b"/>
                <a:pathLst>
                  <a:path w="326389" h="325120">
                    <a:moveTo>
                      <a:pt x="106680" y="175260"/>
                    </a:moveTo>
                    <a:lnTo>
                      <a:pt x="0" y="175260"/>
                    </a:lnTo>
                    <a:lnTo>
                      <a:pt x="0" y="324612"/>
                    </a:lnTo>
                    <a:lnTo>
                      <a:pt x="106680" y="324612"/>
                    </a:lnTo>
                    <a:lnTo>
                      <a:pt x="106680" y="175260"/>
                    </a:lnTo>
                    <a:close/>
                  </a:path>
                  <a:path w="326389" h="325120">
                    <a:moveTo>
                      <a:pt x="326136" y="0"/>
                    </a:moveTo>
                    <a:lnTo>
                      <a:pt x="219456" y="0"/>
                    </a:lnTo>
                    <a:lnTo>
                      <a:pt x="219456" y="150876"/>
                    </a:lnTo>
                    <a:lnTo>
                      <a:pt x="326136" y="150876"/>
                    </a:lnTo>
                    <a:lnTo>
                      <a:pt x="326136" y="0"/>
                    </a:lnTo>
                    <a:close/>
                  </a:path>
                </a:pathLst>
              </a:custGeom>
              <a:solidFill>
                <a:srgbClr val="003B7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104">
                <a:extLst>
                  <a:ext uri="{FF2B5EF4-FFF2-40B4-BE49-F238E27FC236}">
                    <a16:creationId xmlns:a16="http://schemas.microsoft.com/office/drawing/2014/main" id="{24983876-0560-B27A-268A-BE0A64DD4634}"/>
                  </a:ext>
                </a:extLst>
              </p:cNvPr>
              <p:cNvSpPr/>
              <p:nvPr/>
            </p:nvSpPr>
            <p:spPr>
              <a:xfrm>
                <a:off x="5104638" y="7581138"/>
                <a:ext cx="110489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0489">
                    <a:moveTo>
                      <a:pt x="0" y="0"/>
                    </a:moveTo>
                    <a:lnTo>
                      <a:pt x="110489" y="0"/>
                    </a:lnTo>
                  </a:path>
                </a:pathLst>
              </a:custGeom>
              <a:ln w="4572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02" name="object 105">
                <a:extLst>
                  <a:ext uri="{FF2B5EF4-FFF2-40B4-BE49-F238E27FC236}">
                    <a16:creationId xmlns:a16="http://schemas.microsoft.com/office/drawing/2014/main" id="{1C302307-09CC-6DD1-907F-626444B9FCC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1955" y="7516368"/>
                <a:ext cx="146304" cy="134112"/>
              </a:xfrm>
              <a:prstGeom prst="rect">
                <a:avLst/>
              </a:prstGeom>
            </p:spPr>
          </p:pic>
          <p:sp>
            <p:nvSpPr>
              <p:cNvPr id="103" name="object 106">
                <a:extLst>
                  <a:ext uri="{FF2B5EF4-FFF2-40B4-BE49-F238E27FC236}">
                    <a16:creationId xmlns:a16="http://schemas.microsoft.com/office/drawing/2014/main" id="{6443E7CA-80FB-3779-785A-EF3C8EC566EF}"/>
                  </a:ext>
                </a:extLst>
              </p:cNvPr>
              <p:cNvSpPr/>
              <p:nvPr/>
            </p:nvSpPr>
            <p:spPr>
              <a:xfrm>
                <a:off x="5313426" y="7192518"/>
                <a:ext cx="180340" cy="178435"/>
              </a:xfrm>
              <a:custGeom>
                <a:avLst/>
                <a:gdLst/>
                <a:ahLst/>
                <a:cxnLst/>
                <a:rect l="l" t="t" r="r" b="b"/>
                <a:pathLst>
                  <a:path w="180339" h="178434">
                    <a:moveTo>
                      <a:pt x="0" y="0"/>
                    </a:moveTo>
                    <a:lnTo>
                      <a:pt x="119887" y="0"/>
                    </a:lnTo>
                    <a:lnTo>
                      <a:pt x="179832" y="178307"/>
                    </a:lnTo>
                  </a:path>
                </a:pathLst>
              </a:custGeom>
              <a:ln w="4572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" name="object 107">
                <a:extLst>
                  <a:ext uri="{FF2B5EF4-FFF2-40B4-BE49-F238E27FC236}">
                    <a16:creationId xmlns:a16="http://schemas.microsoft.com/office/drawing/2014/main" id="{4E589B50-99A8-A641-41B8-E5E202396CCE}"/>
                  </a:ext>
                </a:extLst>
              </p:cNvPr>
              <p:cNvSpPr/>
              <p:nvPr/>
            </p:nvSpPr>
            <p:spPr>
              <a:xfrm>
                <a:off x="5324855" y="7405243"/>
                <a:ext cx="1003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00329">
                    <a:moveTo>
                      <a:pt x="0" y="0"/>
                    </a:moveTo>
                    <a:lnTo>
                      <a:pt x="100076" y="0"/>
                    </a:lnTo>
                  </a:path>
                </a:pathLst>
              </a:custGeom>
              <a:ln w="6350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8">
                <a:extLst>
                  <a:ext uri="{FF2B5EF4-FFF2-40B4-BE49-F238E27FC236}">
                    <a16:creationId xmlns:a16="http://schemas.microsoft.com/office/drawing/2014/main" id="{276903E6-FC06-EC6B-4967-9389CF5FF759}"/>
                  </a:ext>
                </a:extLst>
              </p:cNvPr>
              <p:cNvSpPr/>
              <p:nvPr/>
            </p:nvSpPr>
            <p:spPr>
              <a:xfrm>
                <a:off x="5324094" y="7256526"/>
                <a:ext cx="375285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375285" h="342900">
                    <a:moveTo>
                      <a:pt x="0" y="342900"/>
                    </a:moveTo>
                    <a:lnTo>
                      <a:pt x="120903" y="342900"/>
                    </a:lnTo>
                    <a:lnTo>
                      <a:pt x="181355" y="163068"/>
                    </a:lnTo>
                  </a:path>
                  <a:path w="375285" h="342900">
                    <a:moveTo>
                      <a:pt x="198119" y="106680"/>
                    </a:moveTo>
                    <a:lnTo>
                      <a:pt x="253491" y="0"/>
                    </a:lnTo>
                    <a:lnTo>
                      <a:pt x="359663" y="0"/>
                    </a:lnTo>
                  </a:path>
                  <a:path w="375285" h="342900">
                    <a:moveTo>
                      <a:pt x="213359" y="195072"/>
                    </a:moveTo>
                    <a:lnTo>
                      <a:pt x="268731" y="301752"/>
                    </a:lnTo>
                    <a:lnTo>
                      <a:pt x="374903" y="301752"/>
                    </a:lnTo>
                  </a:path>
                </a:pathLst>
              </a:custGeom>
              <a:ln w="4572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109">
                <a:extLst>
                  <a:ext uri="{FF2B5EF4-FFF2-40B4-BE49-F238E27FC236}">
                    <a16:creationId xmlns:a16="http://schemas.microsoft.com/office/drawing/2014/main" id="{060A576C-284F-A7B2-D29C-E84C66D9BBC1}"/>
                  </a:ext>
                </a:extLst>
              </p:cNvPr>
              <p:cNvSpPr/>
              <p:nvPr/>
            </p:nvSpPr>
            <p:spPr>
              <a:xfrm>
                <a:off x="5716523" y="7589139"/>
                <a:ext cx="628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2864">
                    <a:moveTo>
                      <a:pt x="0" y="0"/>
                    </a:moveTo>
                    <a:lnTo>
                      <a:pt x="62484" y="0"/>
                    </a:lnTo>
                  </a:path>
                </a:pathLst>
              </a:custGeom>
              <a:ln w="5334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110">
                <a:extLst>
                  <a:ext uri="{FF2B5EF4-FFF2-40B4-BE49-F238E27FC236}">
                    <a16:creationId xmlns:a16="http://schemas.microsoft.com/office/drawing/2014/main" id="{A93062F9-23F2-2A76-F35D-FAD39D51B6C8}"/>
                  </a:ext>
                </a:extLst>
              </p:cNvPr>
              <p:cNvSpPr/>
              <p:nvPr/>
            </p:nvSpPr>
            <p:spPr>
              <a:xfrm>
                <a:off x="5004816" y="7129272"/>
                <a:ext cx="32004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320039" h="533400">
                    <a:moveTo>
                      <a:pt x="106667" y="0"/>
                    </a:moveTo>
                    <a:lnTo>
                      <a:pt x="0" y="0"/>
                    </a:lnTo>
                    <a:lnTo>
                      <a:pt x="0" y="149352"/>
                    </a:lnTo>
                    <a:lnTo>
                      <a:pt x="106667" y="149352"/>
                    </a:lnTo>
                    <a:lnTo>
                      <a:pt x="106667" y="0"/>
                    </a:lnTo>
                    <a:close/>
                  </a:path>
                  <a:path w="320039" h="533400">
                    <a:moveTo>
                      <a:pt x="316979" y="384048"/>
                    </a:moveTo>
                    <a:lnTo>
                      <a:pt x="210312" y="384048"/>
                    </a:lnTo>
                    <a:lnTo>
                      <a:pt x="210312" y="533400"/>
                    </a:lnTo>
                    <a:lnTo>
                      <a:pt x="316979" y="533400"/>
                    </a:lnTo>
                    <a:lnTo>
                      <a:pt x="316979" y="384048"/>
                    </a:lnTo>
                    <a:close/>
                  </a:path>
                  <a:path w="320039" h="533400">
                    <a:moveTo>
                      <a:pt x="320040" y="198120"/>
                    </a:moveTo>
                    <a:lnTo>
                      <a:pt x="213360" y="198120"/>
                    </a:lnTo>
                    <a:lnTo>
                      <a:pt x="213360" y="348996"/>
                    </a:lnTo>
                    <a:lnTo>
                      <a:pt x="320040" y="348996"/>
                    </a:lnTo>
                    <a:lnTo>
                      <a:pt x="320040" y="198120"/>
                    </a:lnTo>
                    <a:close/>
                  </a:path>
                </a:pathLst>
              </a:custGeom>
              <a:solidFill>
                <a:srgbClr val="003B7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08" name="object 111">
                <a:extLst>
                  <a:ext uri="{FF2B5EF4-FFF2-40B4-BE49-F238E27FC236}">
                    <a16:creationId xmlns:a16="http://schemas.microsoft.com/office/drawing/2014/main" id="{F9AE5AA0-FF6D-569D-C474-ED2C7F9237A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422392" y="7338060"/>
                <a:ext cx="144780" cy="134112"/>
              </a:xfrm>
              <a:prstGeom prst="rect">
                <a:avLst/>
              </a:prstGeom>
            </p:spPr>
          </p:pic>
          <p:sp>
            <p:nvSpPr>
              <p:cNvPr id="109" name="object 112">
                <a:extLst>
                  <a:ext uri="{FF2B5EF4-FFF2-40B4-BE49-F238E27FC236}">
                    <a16:creationId xmlns:a16="http://schemas.microsoft.com/office/drawing/2014/main" id="{AADB8E2A-9EEB-EF28-FD0B-95C57DAF663B}"/>
                  </a:ext>
                </a:extLst>
              </p:cNvPr>
              <p:cNvSpPr/>
              <p:nvPr/>
            </p:nvSpPr>
            <p:spPr>
              <a:xfrm>
                <a:off x="5218176" y="7129272"/>
                <a:ext cx="49847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98475" h="533400">
                    <a:moveTo>
                      <a:pt x="106680" y="0"/>
                    </a:moveTo>
                    <a:lnTo>
                      <a:pt x="0" y="0"/>
                    </a:lnTo>
                    <a:lnTo>
                      <a:pt x="0" y="149352"/>
                    </a:lnTo>
                    <a:lnTo>
                      <a:pt x="106680" y="149352"/>
                    </a:lnTo>
                    <a:lnTo>
                      <a:pt x="106680" y="0"/>
                    </a:lnTo>
                    <a:close/>
                  </a:path>
                  <a:path w="498475" h="533400">
                    <a:moveTo>
                      <a:pt x="498348" y="384048"/>
                    </a:moveTo>
                    <a:lnTo>
                      <a:pt x="391668" y="384048"/>
                    </a:lnTo>
                    <a:lnTo>
                      <a:pt x="391668" y="533400"/>
                    </a:lnTo>
                    <a:lnTo>
                      <a:pt x="498348" y="533400"/>
                    </a:lnTo>
                    <a:lnTo>
                      <a:pt x="498348" y="384048"/>
                    </a:lnTo>
                    <a:close/>
                  </a:path>
                </a:pathLst>
              </a:custGeom>
              <a:solidFill>
                <a:srgbClr val="003B7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113">
                <a:extLst>
                  <a:ext uri="{FF2B5EF4-FFF2-40B4-BE49-F238E27FC236}">
                    <a16:creationId xmlns:a16="http://schemas.microsoft.com/office/drawing/2014/main" id="{246F86FF-5183-240B-031E-5073D318AC8D}"/>
                  </a:ext>
                </a:extLst>
              </p:cNvPr>
              <p:cNvSpPr/>
              <p:nvPr/>
            </p:nvSpPr>
            <p:spPr>
              <a:xfrm>
                <a:off x="5885688" y="7589075"/>
                <a:ext cx="673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7310">
                    <a:moveTo>
                      <a:pt x="0" y="0"/>
                    </a:moveTo>
                    <a:lnTo>
                      <a:pt x="67056" y="0"/>
                    </a:lnTo>
                  </a:path>
                </a:pathLst>
              </a:custGeom>
              <a:ln w="5207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114">
                <a:extLst>
                  <a:ext uri="{FF2B5EF4-FFF2-40B4-BE49-F238E27FC236}">
                    <a16:creationId xmlns:a16="http://schemas.microsoft.com/office/drawing/2014/main" id="{6CCF7DDD-8829-B760-4779-4A9B6FE191E7}"/>
                  </a:ext>
                </a:extLst>
              </p:cNvPr>
              <p:cNvSpPr/>
              <p:nvPr/>
            </p:nvSpPr>
            <p:spPr>
              <a:xfrm>
                <a:off x="5884926" y="7427214"/>
                <a:ext cx="334645" cy="162560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162559">
                    <a:moveTo>
                      <a:pt x="0" y="144780"/>
                    </a:moveTo>
                    <a:lnTo>
                      <a:pt x="74168" y="0"/>
                    </a:lnTo>
                    <a:lnTo>
                      <a:pt x="333756" y="0"/>
                    </a:lnTo>
                  </a:path>
                  <a:path w="334645" h="162559">
                    <a:moveTo>
                      <a:pt x="176784" y="162306"/>
                    </a:moveTo>
                    <a:lnTo>
                      <a:pt x="334263" y="161544"/>
                    </a:lnTo>
                  </a:path>
                </a:pathLst>
              </a:custGeom>
              <a:ln w="4572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12" name="object 115">
                <a:extLst>
                  <a:ext uri="{FF2B5EF4-FFF2-40B4-BE49-F238E27FC236}">
                    <a16:creationId xmlns:a16="http://schemas.microsoft.com/office/drawing/2014/main" id="{875AC2F9-A6E7-31BF-452B-66BCE9042DBD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213348" y="7391400"/>
                <a:ext cx="83820" cy="77724"/>
              </a:xfrm>
              <a:prstGeom prst="rect">
                <a:avLst/>
              </a:prstGeom>
            </p:spPr>
          </p:pic>
          <p:sp>
            <p:nvSpPr>
              <p:cNvPr id="113" name="object 116">
                <a:extLst>
                  <a:ext uri="{FF2B5EF4-FFF2-40B4-BE49-F238E27FC236}">
                    <a16:creationId xmlns:a16="http://schemas.microsoft.com/office/drawing/2014/main" id="{F6598BB5-C78E-AC65-3D48-B1B3691D2E83}"/>
                  </a:ext>
                </a:extLst>
              </p:cNvPr>
              <p:cNvSpPr/>
              <p:nvPr/>
            </p:nvSpPr>
            <p:spPr>
              <a:xfrm>
                <a:off x="6217920" y="7552944"/>
                <a:ext cx="7493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74929" h="70484">
                    <a:moveTo>
                      <a:pt x="0" y="35051"/>
                    </a:moveTo>
                    <a:lnTo>
                      <a:pt x="2940" y="21431"/>
                    </a:lnTo>
                    <a:lnTo>
                      <a:pt x="10953" y="10286"/>
                    </a:lnTo>
                    <a:lnTo>
                      <a:pt x="22824" y="2762"/>
                    </a:lnTo>
                    <a:lnTo>
                      <a:pt x="37337" y="0"/>
                    </a:lnTo>
                    <a:lnTo>
                      <a:pt x="51851" y="2762"/>
                    </a:lnTo>
                    <a:lnTo>
                      <a:pt x="63722" y="10286"/>
                    </a:lnTo>
                    <a:lnTo>
                      <a:pt x="71735" y="21431"/>
                    </a:lnTo>
                    <a:lnTo>
                      <a:pt x="74675" y="35051"/>
                    </a:lnTo>
                    <a:lnTo>
                      <a:pt x="71735" y="48672"/>
                    </a:lnTo>
                    <a:lnTo>
                      <a:pt x="63722" y="59816"/>
                    </a:lnTo>
                    <a:lnTo>
                      <a:pt x="51851" y="67341"/>
                    </a:lnTo>
                    <a:lnTo>
                      <a:pt x="37337" y="70103"/>
                    </a:lnTo>
                    <a:lnTo>
                      <a:pt x="22824" y="67341"/>
                    </a:lnTo>
                    <a:lnTo>
                      <a:pt x="10953" y="59816"/>
                    </a:lnTo>
                    <a:lnTo>
                      <a:pt x="2940" y="48672"/>
                    </a:lnTo>
                    <a:lnTo>
                      <a:pt x="0" y="35051"/>
                    </a:lnTo>
                    <a:close/>
                  </a:path>
                </a:pathLst>
              </a:custGeom>
              <a:ln w="9144">
                <a:solidFill>
                  <a:srgbClr val="003B7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4" name="object 117">
                <a:extLst>
                  <a:ext uri="{FF2B5EF4-FFF2-40B4-BE49-F238E27FC236}">
                    <a16:creationId xmlns:a16="http://schemas.microsoft.com/office/drawing/2014/main" id="{361CCCA0-79E9-5755-FA60-71C4378B36F1}"/>
                  </a:ext>
                </a:extLst>
              </p:cNvPr>
              <p:cNvSpPr/>
              <p:nvPr/>
            </p:nvSpPr>
            <p:spPr>
              <a:xfrm>
                <a:off x="5779008" y="7513320"/>
                <a:ext cx="281940" cy="149860"/>
              </a:xfrm>
              <a:custGeom>
                <a:avLst/>
                <a:gdLst/>
                <a:ahLst/>
                <a:cxnLst/>
                <a:rect l="l" t="t" r="r" b="b"/>
                <a:pathLst>
                  <a:path w="281939" h="149859">
                    <a:moveTo>
                      <a:pt x="106680" y="0"/>
                    </a:moveTo>
                    <a:lnTo>
                      <a:pt x="0" y="0"/>
                    </a:lnTo>
                    <a:lnTo>
                      <a:pt x="0" y="149352"/>
                    </a:lnTo>
                    <a:lnTo>
                      <a:pt x="106680" y="149352"/>
                    </a:lnTo>
                    <a:lnTo>
                      <a:pt x="106680" y="0"/>
                    </a:lnTo>
                    <a:close/>
                  </a:path>
                  <a:path w="281939" h="149859">
                    <a:moveTo>
                      <a:pt x="281940" y="0"/>
                    </a:moveTo>
                    <a:lnTo>
                      <a:pt x="173736" y="0"/>
                    </a:lnTo>
                    <a:lnTo>
                      <a:pt x="173736" y="149352"/>
                    </a:lnTo>
                    <a:lnTo>
                      <a:pt x="281940" y="149352"/>
                    </a:lnTo>
                    <a:lnTo>
                      <a:pt x="281940" y="0"/>
                    </a:lnTo>
                    <a:close/>
                  </a:path>
                </a:pathLst>
              </a:custGeom>
              <a:solidFill>
                <a:srgbClr val="003B7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5" name="object 118">
                <a:extLst>
                  <a:ext uri="{FF2B5EF4-FFF2-40B4-BE49-F238E27FC236}">
                    <a16:creationId xmlns:a16="http://schemas.microsoft.com/office/drawing/2014/main" id="{9DDA9090-6806-D341-589E-0985940E4978}"/>
                  </a:ext>
                </a:extLst>
              </p:cNvPr>
              <p:cNvSpPr/>
              <p:nvPr/>
            </p:nvSpPr>
            <p:spPr>
              <a:xfrm>
                <a:off x="5939789" y="7245858"/>
                <a:ext cx="298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845">
                    <a:moveTo>
                      <a:pt x="0" y="0"/>
                    </a:moveTo>
                    <a:lnTo>
                      <a:pt x="29718" y="0"/>
                    </a:lnTo>
                  </a:path>
                </a:pathLst>
              </a:custGeom>
              <a:ln w="4572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6" name="object 119">
                <a:extLst>
                  <a:ext uri="{FF2B5EF4-FFF2-40B4-BE49-F238E27FC236}">
                    <a16:creationId xmlns:a16="http://schemas.microsoft.com/office/drawing/2014/main" id="{7497C81D-3A36-523F-6F13-9D0527BD8ED2}"/>
                  </a:ext>
                </a:extLst>
              </p:cNvPr>
              <p:cNvSpPr/>
              <p:nvPr/>
            </p:nvSpPr>
            <p:spPr>
              <a:xfrm>
                <a:off x="5969508" y="7168896"/>
                <a:ext cx="108585" cy="15113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51129">
                    <a:moveTo>
                      <a:pt x="108203" y="0"/>
                    </a:moveTo>
                    <a:lnTo>
                      <a:pt x="0" y="0"/>
                    </a:lnTo>
                    <a:lnTo>
                      <a:pt x="0" y="150875"/>
                    </a:lnTo>
                    <a:lnTo>
                      <a:pt x="108203" y="150875"/>
                    </a:lnTo>
                    <a:lnTo>
                      <a:pt x="108203" y="0"/>
                    </a:lnTo>
                    <a:close/>
                  </a:path>
                </a:pathLst>
              </a:custGeom>
              <a:solidFill>
                <a:srgbClr val="003B7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120">
                <a:extLst>
                  <a:ext uri="{FF2B5EF4-FFF2-40B4-BE49-F238E27FC236}">
                    <a16:creationId xmlns:a16="http://schemas.microsoft.com/office/drawing/2014/main" id="{4FDF7704-1828-CB85-10FD-1B24D37C24F5}"/>
                  </a:ext>
                </a:extLst>
              </p:cNvPr>
              <p:cNvSpPr/>
              <p:nvPr/>
            </p:nvSpPr>
            <p:spPr>
              <a:xfrm>
                <a:off x="5754623" y="7249160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450" y="0"/>
                    </a:lnTo>
                  </a:path>
                </a:pathLst>
              </a:custGeom>
              <a:ln w="5080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121">
                <a:extLst>
                  <a:ext uri="{FF2B5EF4-FFF2-40B4-BE49-F238E27FC236}">
                    <a16:creationId xmlns:a16="http://schemas.microsoft.com/office/drawing/2014/main" id="{E96322F3-540D-E597-C819-3A447258D103}"/>
                  </a:ext>
                </a:extLst>
              </p:cNvPr>
              <p:cNvSpPr/>
              <p:nvPr/>
            </p:nvSpPr>
            <p:spPr>
              <a:xfrm>
                <a:off x="5647944" y="7173468"/>
                <a:ext cx="106680" cy="151130"/>
              </a:xfrm>
              <a:custGeom>
                <a:avLst/>
                <a:gdLst/>
                <a:ahLst/>
                <a:cxnLst/>
                <a:rect l="l" t="t" r="r" b="b"/>
                <a:pathLst>
                  <a:path w="106679" h="151129">
                    <a:moveTo>
                      <a:pt x="106679" y="0"/>
                    </a:moveTo>
                    <a:lnTo>
                      <a:pt x="0" y="0"/>
                    </a:lnTo>
                    <a:lnTo>
                      <a:pt x="0" y="150875"/>
                    </a:lnTo>
                    <a:lnTo>
                      <a:pt x="106679" y="150875"/>
                    </a:lnTo>
                    <a:lnTo>
                      <a:pt x="106679" y="0"/>
                    </a:lnTo>
                    <a:close/>
                  </a:path>
                </a:pathLst>
              </a:custGeom>
              <a:solidFill>
                <a:srgbClr val="003B7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122">
                <a:extLst>
                  <a:ext uri="{FF2B5EF4-FFF2-40B4-BE49-F238E27FC236}">
                    <a16:creationId xmlns:a16="http://schemas.microsoft.com/office/drawing/2014/main" id="{B5280737-9CC9-1544-BB60-09C082B9093D}"/>
                  </a:ext>
                </a:extLst>
              </p:cNvPr>
              <p:cNvSpPr/>
              <p:nvPr/>
            </p:nvSpPr>
            <p:spPr>
              <a:xfrm>
                <a:off x="6078473" y="7251954"/>
                <a:ext cx="1409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0970">
                    <a:moveTo>
                      <a:pt x="0" y="0"/>
                    </a:moveTo>
                    <a:lnTo>
                      <a:pt x="140588" y="0"/>
                    </a:lnTo>
                  </a:path>
                </a:pathLst>
              </a:custGeom>
              <a:ln w="4572">
                <a:solidFill>
                  <a:srgbClr val="00ADE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123">
                <a:extLst>
                  <a:ext uri="{FF2B5EF4-FFF2-40B4-BE49-F238E27FC236}">
                    <a16:creationId xmlns:a16="http://schemas.microsoft.com/office/drawing/2014/main" id="{80879F5B-B16B-404F-6D34-A9979A91B2F7}"/>
                  </a:ext>
                </a:extLst>
              </p:cNvPr>
              <p:cNvSpPr/>
              <p:nvPr/>
            </p:nvSpPr>
            <p:spPr>
              <a:xfrm>
                <a:off x="6217920" y="7217664"/>
                <a:ext cx="74930" cy="68580"/>
              </a:xfrm>
              <a:custGeom>
                <a:avLst/>
                <a:gdLst/>
                <a:ahLst/>
                <a:cxnLst/>
                <a:rect l="l" t="t" r="r" b="b"/>
                <a:pathLst>
                  <a:path w="74929" h="68579">
                    <a:moveTo>
                      <a:pt x="0" y="34290"/>
                    </a:moveTo>
                    <a:lnTo>
                      <a:pt x="2940" y="20949"/>
                    </a:lnTo>
                    <a:lnTo>
                      <a:pt x="10953" y="10048"/>
                    </a:lnTo>
                    <a:lnTo>
                      <a:pt x="22824" y="2696"/>
                    </a:lnTo>
                    <a:lnTo>
                      <a:pt x="37337" y="0"/>
                    </a:lnTo>
                    <a:lnTo>
                      <a:pt x="51851" y="2696"/>
                    </a:lnTo>
                    <a:lnTo>
                      <a:pt x="63722" y="10048"/>
                    </a:lnTo>
                    <a:lnTo>
                      <a:pt x="71735" y="20949"/>
                    </a:lnTo>
                    <a:lnTo>
                      <a:pt x="74675" y="34290"/>
                    </a:lnTo>
                    <a:lnTo>
                      <a:pt x="71735" y="47630"/>
                    </a:lnTo>
                    <a:lnTo>
                      <a:pt x="63722" y="58531"/>
                    </a:lnTo>
                    <a:lnTo>
                      <a:pt x="51851" y="65883"/>
                    </a:lnTo>
                    <a:lnTo>
                      <a:pt x="37337" y="68580"/>
                    </a:lnTo>
                    <a:lnTo>
                      <a:pt x="22824" y="65883"/>
                    </a:lnTo>
                    <a:lnTo>
                      <a:pt x="10953" y="58531"/>
                    </a:lnTo>
                    <a:lnTo>
                      <a:pt x="2940" y="47630"/>
                    </a:lnTo>
                    <a:lnTo>
                      <a:pt x="0" y="34290"/>
                    </a:lnTo>
                    <a:close/>
                  </a:path>
                </a:pathLst>
              </a:custGeom>
              <a:ln w="9144">
                <a:solidFill>
                  <a:srgbClr val="003B7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1" name="object 124">
                <a:extLst>
                  <a:ext uri="{FF2B5EF4-FFF2-40B4-BE49-F238E27FC236}">
                    <a16:creationId xmlns:a16="http://schemas.microsoft.com/office/drawing/2014/main" id="{AC92EA48-7ADC-4AB1-7C46-EED893C79336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794248" y="7178040"/>
                <a:ext cx="144779" cy="134112"/>
              </a:xfrm>
              <a:prstGeom prst="rect">
                <a:avLst/>
              </a:prstGeom>
            </p:spPr>
          </p:pic>
          <p:sp>
            <p:nvSpPr>
              <p:cNvPr id="122" name="object 125">
                <a:extLst>
                  <a:ext uri="{FF2B5EF4-FFF2-40B4-BE49-F238E27FC236}">
                    <a16:creationId xmlns:a16="http://schemas.microsoft.com/office/drawing/2014/main" id="{A78B9C90-EE3D-12FA-4D35-D6DC26EB6FF3}"/>
                  </a:ext>
                </a:extLst>
              </p:cNvPr>
              <p:cNvSpPr/>
              <p:nvPr/>
            </p:nvSpPr>
            <p:spPr>
              <a:xfrm>
                <a:off x="3613404" y="6234684"/>
                <a:ext cx="2683510" cy="1089660"/>
              </a:xfrm>
              <a:custGeom>
                <a:avLst/>
                <a:gdLst/>
                <a:ahLst/>
                <a:cxnLst/>
                <a:rect l="l" t="t" r="r" b="b"/>
                <a:pathLst>
                  <a:path w="2683510" h="1089659">
                    <a:moveTo>
                      <a:pt x="554863" y="10668"/>
                    </a:moveTo>
                    <a:lnTo>
                      <a:pt x="0" y="1089660"/>
                    </a:lnTo>
                  </a:path>
                  <a:path w="2683510" h="1089659">
                    <a:moveTo>
                      <a:pt x="544957" y="483108"/>
                    </a:moveTo>
                    <a:lnTo>
                      <a:pt x="405384" y="878840"/>
                    </a:lnTo>
                  </a:path>
                  <a:path w="2683510" h="1089659">
                    <a:moveTo>
                      <a:pt x="1315212" y="496824"/>
                    </a:moveTo>
                    <a:lnTo>
                      <a:pt x="1542669" y="840486"/>
                    </a:lnTo>
                  </a:path>
                  <a:path w="2683510" h="1089659">
                    <a:moveTo>
                      <a:pt x="1325880" y="0"/>
                    </a:moveTo>
                    <a:lnTo>
                      <a:pt x="2683002" y="954278"/>
                    </a:lnTo>
                  </a:path>
                </a:pathLst>
              </a:custGeom>
              <a:ln w="12192">
                <a:solidFill>
                  <a:srgbClr val="003B7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3" name="object 126">
              <a:extLst>
                <a:ext uri="{FF2B5EF4-FFF2-40B4-BE49-F238E27FC236}">
                  <a16:creationId xmlns:a16="http://schemas.microsoft.com/office/drawing/2014/main" id="{DD71C08D-643B-7134-5A6D-F2A53159E9E3}"/>
                </a:ext>
              </a:extLst>
            </p:cNvPr>
            <p:cNvSpPr txBox="1"/>
            <p:nvPr/>
          </p:nvSpPr>
          <p:spPr>
            <a:xfrm>
              <a:off x="7992452" y="5213107"/>
              <a:ext cx="182562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75" dirty="0">
                  <a:solidFill>
                    <a:srgbClr val="003B70"/>
                  </a:solidFill>
                  <a:latin typeface="Calibri"/>
                  <a:cs typeface="Calibri"/>
                </a:rPr>
                <a:t>Custom </a:t>
              </a:r>
              <a:r>
                <a:rPr sz="1200" spc="70" dirty="0">
                  <a:solidFill>
                    <a:srgbClr val="003B70"/>
                  </a:solidFill>
                  <a:latin typeface="Calibri"/>
                  <a:cs typeface="Calibri"/>
                </a:rPr>
                <a:t>Compute</a:t>
              </a:r>
              <a:r>
                <a:rPr sz="1200" spc="-80" dirty="0">
                  <a:solidFill>
                    <a:srgbClr val="003B70"/>
                  </a:solidFill>
                  <a:latin typeface="Calibri"/>
                  <a:cs typeface="Calibri"/>
                </a:rPr>
                <a:t> </a:t>
              </a:r>
              <a:r>
                <a:rPr sz="1200" spc="55" dirty="0">
                  <a:solidFill>
                    <a:srgbClr val="003B70"/>
                  </a:solidFill>
                  <a:latin typeface="Calibri"/>
                  <a:cs typeface="Calibri"/>
                </a:rPr>
                <a:t>Pipeline</a:t>
              </a:r>
              <a:endParaRPr sz="120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80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Pipeline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5EE261C-C108-C512-4C87-87ADE7153730}"/>
              </a:ext>
            </a:extLst>
          </p:cNvPr>
          <p:cNvGrpSpPr/>
          <p:nvPr/>
        </p:nvGrpSpPr>
        <p:grpSpPr>
          <a:xfrm>
            <a:off x="7698311" y="1781262"/>
            <a:ext cx="2353182" cy="2027174"/>
            <a:chOff x="7944495" y="2486874"/>
            <a:chExt cx="2353182" cy="2027174"/>
          </a:xfrm>
        </p:grpSpPr>
        <p:grpSp>
          <p:nvGrpSpPr>
            <p:cNvPr id="6" name="object 10">
              <a:extLst>
                <a:ext uri="{FF2B5EF4-FFF2-40B4-BE49-F238E27FC236}">
                  <a16:creationId xmlns:a16="http://schemas.microsoft.com/office/drawing/2014/main" id="{717BC98A-B7EA-72A7-0A5A-5FE84895D6B3}"/>
                </a:ext>
              </a:extLst>
            </p:cNvPr>
            <p:cNvGrpSpPr/>
            <p:nvPr/>
          </p:nvGrpSpPr>
          <p:grpSpPr>
            <a:xfrm>
              <a:off x="8326384" y="2486874"/>
              <a:ext cx="1651635" cy="1498600"/>
              <a:chOff x="4094353" y="1357883"/>
              <a:chExt cx="1651635" cy="1498600"/>
            </a:xfrm>
          </p:grpSpPr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B658966B-955D-CAB4-D137-E8D08B0B95F5}"/>
                  </a:ext>
                </a:extLst>
              </p:cNvPr>
              <p:cNvSpPr/>
              <p:nvPr/>
            </p:nvSpPr>
            <p:spPr>
              <a:xfrm>
                <a:off x="4094353" y="1357883"/>
                <a:ext cx="1651635" cy="1103630"/>
              </a:xfrm>
              <a:custGeom>
                <a:avLst/>
                <a:gdLst/>
                <a:ahLst/>
                <a:cxnLst/>
                <a:rect l="l" t="t" r="r" b="b"/>
                <a:pathLst>
                  <a:path w="1651635" h="1103630">
                    <a:moveTo>
                      <a:pt x="947302" y="12192"/>
                    </a:moveTo>
                    <a:lnTo>
                      <a:pt x="767842" y="12192"/>
                    </a:lnTo>
                    <a:lnTo>
                      <a:pt x="809625" y="12319"/>
                    </a:lnTo>
                    <a:lnTo>
                      <a:pt x="851281" y="14224"/>
                    </a:lnTo>
                    <a:lnTo>
                      <a:pt x="893063" y="17525"/>
                    </a:lnTo>
                    <a:lnTo>
                      <a:pt x="934847" y="22479"/>
                    </a:lnTo>
                    <a:lnTo>
                      <a:pt x="976502" y="29210"/>
                    </a:lnTo>
                    <a:lnTo>
                      <a:pt x="1018032" y="37592"/>
                    </a:lnTo>
                    <a:lnTo>
                      <a:pt x="1059307" y="47625"/>
                    </a:lnTo>
                    <a:lnTo>
                      <a:pt x="1100201" y="59436"/>
                    </a:lnTo>
                    <a:lnTo>
                      <a:pt x="1140714" y="72898"/>
                    </a:lnTo>
                    <a:lnTo>
                      <a:pt x="1180338" y="87884"/>
                    </a:lnTo>
                    <a:lnTo>
                      <a:pt x="1218438" y="104267"/>
                    </a:lnTo>
                    <a:lnTo>
                      <a:pt x="1255141" y="121920"/>
                    </a:lnTo>
                    <a:lnTo>
                      <a:pt x="1290447" y="140970"/>
                    </a:lnTo>
                    <a:lnTo>
                      <a:pt x="1323975" y="161036"/>
                    </a:lnTo>
                    <a:lnTo>
                      <a:pt x="1356106" y="182372"/>
                    </a:lnTo>
                    <a:lnTo>
                      <a:pt x="1415542" y="227965"/>
                    </a:lnTo>
                    <a:lnTo>
                      <a:pt x="1468374" y="277495"/>
                    </a:lnTo>
                    <a:lnTo>
                      <a:pt x="1514475" y="330454"/>
                    </a:lnTo>
                    <a:lnTo>
                      <a:pt x="1553718" y="386334"/>
                    </a:lnTo>
                    <a:lnTo>
                      <a:pt x="1585849" y="444881"/>
                    </a:lnTo>
                    <a:lnTo>
                      <a:pt x="1610614" y="505206"/>
                    </a:lnTo>
                    <a:lnTo>
                      <a:pt x="1627759" y="567436"/>
                    </a:lnTo>
                    <a:lnTo>
                      <a:pt x="1637284" y="630682"/>
                    </a:lnTo>
                    <a:lnTo>
                      <a:pt x="1639062" y="662686"/>
                    </a:lnTo>
                    <a:lnTo>
                      <a:pt x="1638798" y="694944"/>
                    </a:lnTo>
                    <a:lnTo>
                      <a:pt x="1632077" y="759206"/>
                    </a:lnTo>
                    <a:lnTo>
                      <a:pt x="1617091" y="823468"/>
                    </a:lnTo>
                    <a:lnTo>
                      <a:pt x="1593596" y="887349"/>
                    </a:lnTo>
                    <a:lnTo>
                      <a:pt x="1561211" y="950214"/>
                    </a:lnTo>
                    <a:lnTo>
                      <a:pt x="1536573" y="988441"/>
                    </a:lnTo>
                    <a:lnTo>
                      <a:pt x="1508887" y="1025398"/>
                    </a:lnTo>
                    <a:lnTo>
                      <a:pt x="1478026" y="1060958"/>
                    </a:lnTo>
                    <a:lnTo>
                      <a:pt x="1444244" y="1094740"/>
                    </a:lnTo>
                    <a:lnTo>
                      <a:pt x="1452752" y="1103502"/>
                    </a:lnTo>
                    <a:lnTo>
                      <a:pt x="1487043" y="1069086"/>
                    </a:lnTo>
                    <a:lnTo>
                      <a:pt x="1518539" y="1032891"/>
                    </a:lnTo>
                    <a:lnTo>
                      <a:pt x="1546733" y="995299"/>
                    </a:lnTo>
                    <a:lnTo>
                      <a:pt x="1571879" y="956056"/>
                    </a:lnTo>
                    <a:lnTo>
                      <a:pt x="1604899" y="891921"/>
                    </a:lnTo>
                    <a:lnTo>
                      <a:pt x="1628902" y="826643"/>
                    </a:lnTo>
                    <a:lnTo>
                      <a:pt x="1644269" y="760857"/>
                    </a:lnTo>
                    <a:lnTo>
                      <a:pt x="1651000" y="694817"/>
                    </a:lnTo>
                    <a:lnTo>
                      <a:pt x="1651254" y="662051"/>
                    </a:lnTo>
                    <a:lnTo>
                      <a:pt x="1649349" y="629285"/>
                    </a:lnTo>
                    <a:lnTo>
                      <a:pt x="1639570" y="564515"/>
                    </a:lnTo>
                    <a:lnTo>
                      <a:pt x="1622044" y="501015"/>
                    </a:lnTo>
                    <a:lnTo>
                      <a:pt x="1596771" y="439293"/>
                    </a:lnTo>
                    <a:lnTo>
                      <a:pt x="1563877" y="379602"/>
                    </a:lnTo>
                    <a:lnTo>
                      <a:pt x="1523873" y="322707"/>
                    </a:lnTo>
                    <a:lnTo>
                      <a:pt x="1476883" y="268859"/>
                    </a:lnTo>
                    <a:lnTo>
                      <a:pt x="1423162" y="218567"/>
                    </a:lnTo>
                    <a:lnTo>
                      <a:pt x="1362837" y="172212"/>
                    </a:lnTo>
                    <a:lnTo>
                      <a:pt x="1330198" y="150622"/>
                    </a:lnTo>
                    <a:lnTo>
                      <a:pt x="1296162" y="130175"/>
                    </a:lnTo>
                    <a:lnTo>
                      <a:pt x="1260475" y="110998"/>
                    </a:lnTo>
                    <a:lnTo>
                      <a:pt x="1223264" y="93091"/>
                    </a:lnTo>
                    <a:lnTo>
                      <a:pt x="1184656" y="76454"/>
                    </a:lnTo>
                    <a:lnTo>
                      <a:pt x="1144651" y="61214"/>
                    </a:lnTo>
                    <a:lnTo>
                      <a:pt x="1103630" y="47625"/>
                    </a:lnTo>
                    <a:lnTo>
                      <a:pt x="1062227" y="35814"/>
                    </a:lnTo>
                    <a:lnTo>
                      <a:pt x="1020445" y="25654"/>
                    </a:lnTo>
                    <a:lnTo>
                      <a:pt x="978535" y="17272"/>
                    </a:lnTo>
                    <a:lnTo>
                      <a:pt x="947302" y="12192"/>
                    </a:lnTo>
                    <a:close/>
                  </a:path>
                  <a:path w="1651635" h="1103630">
                    <a:moveTo>
                      <a:pt x="4318" y="353314"/>
                    </a:moveTo>
                    <a:lnTo>
                      <a:pt x="0" y="395605"/>
                    </a:lnTo>
                    <a:lnTo>
                      <a:pt x="36449" y="373761"/>
                    </a:lnTo>
                    <a:lnTo>
                      <a:pt x="34253" y="372364"/>
                    </a:lnTo>
                    <a:lnTo>
                      <a:pt x="21971" y="372364"/>
                    </a:lnTo>
                    <a:lnTo>
                      <a:pt x="12064" y="365379"/>
                    </a:lnTo>
                    <a:lnTo>
                      <a:pt x="15508" y="360435"/>
                    </a:lnTo>
                    <a:lnTo>
                      <a:pt x="4318" y="353314"/>
                    </a:lnTo>
                    <a:close/>
                  </a:path>
                  <a:path w="1651635" h="1103630">
                    <a:moveTo>
                      <a:pt x="15508" y="360435"/>
                    </a:moveTo>
                    <a:lnTo>
                      <a:pt x="12064" y="365379"/>
                    </a:lnTo>
                    <a:lnTo>
                      <a:pt x="21971" y="372364"/>
                    </a:lnTo>
                    <a:lnTo>
                      <a:pt x="25757" y="366957"/>
                    </a:lnTo>
                    <a:lnTo>
                      <a:pt x="15508" y="360435"/>
                    </a:lnTo>
                    <a:close/>
                  </a:path>
                  <a:path w="1651635" h="1103630">
                    <a:moveTo>
                      <a:pt x="25757" y="366957"/>
                    </a:moveTo>
                    <a:lnTo>
                      <a:pt x="21971" y="372364"/>
                    </a:lnTo>
                    <a:lnTo>
                      <a:pt x="34253" y="372364"/>
                    </a:lnTo>
                    <a:lnTo>
                      <a:pt x="25757" y="366957"/>
                    </a:lnTo>
                    <a:close/>
                  </a:path>
                  <a:path w="1651635" h="1103630">
                    <a:moveTo>
                      <a:pt x="767461" y="0"/>
                    </a:moveTo>
                    <a:lnTo>
                      <a:pt x="725551" y="1397"/>
                    </a:lnTo>
                    <a:lnTo>
                      <a:pt x="683895" y="4445"/>
                    </a:lnTo>
                    <a:lnTo>
                      <a:pt x="642493" y="8890"/>
                    </a:lnTo>
                    <a:lnTo>
                      <a:pt x="601472" y="14986"/>
                    </a:lnTo>
                    <a:lnTo>
                      <a:pt x="561086" y="22479"/>
                    </a:lnTo>
                    <a:lnTo>
                      <a:pt x="521081" y="31496"/>
                    </a:lnTo>
                    <a:lnTo>
                      <a:pt x="481711" y="42037"/>
                    </a:lnTo>
                    <a:lnTo>
                      <a:pt x="443102" y="53975"/>
                    </a:lnTo>
                    <a:lnTo>
                      <a:pt x="405130" y="67310"/>
                    </a:lnTo>
                    <a:lnTo>
                      <a:pt x="368173" y="82042"/>
                    </a:lnTo>
                    <a:lnTo>
                      <a:pt x="331977" y="98298"/>
                    </a:lnTo>
                    <a:lnTo>
                      <a:pt x="296799" y="115697"/>
                    </a:lnTo>
                    <a:lnTo>
                      <a:pt x="262636" y="134620"/>
                    </a:lnTo>
                    <a:lnTo>
                      <a:pt x="229616" y="154813"/>
                    </a:lnTo>
                    <a:lnTo>
                      <a:pt x="197738" y="176275"/>
                    </a:lnTo>
                    <a:lnTo>
                      <a:pt x="138049" y="223012"/>
                    </a:lnTo>
                    <a:lnTo>
                      <a:pt x="83820" y="274827"/>
                    </a:lnTo>
                    <a:lnTo>
                      <a:pt x="35687" y="331470"/>
                    </a:lnTo>
                    <a:lnTo>
                      <a:pt x="15508" y="360435"/>
                    </a:lnTo>
                    <a:lnTo>
                      <a:pt x="25757" y="366957"/>
                    </a:lnTo>
                    <a:lnTo>
                      <a:pt x="45720" y="338455"/>
                    </a:lnTo>
                    <a:lnTo>
                      <a:pt x="68452" y="310261"/>
                    </a:lnTo>
                    <a:lnTo>
                      <a:pt x="118745" y="256921"/>
                    </a:lnTo>
                    <a:lnTo>
                      <a:pt x="175006" y="208407"/>
                    </a:lnTo>
                    <a:lnTo>
                      <a:pt x="236474" y="164846"/>
                    </a:lnTo>
                    <a:lnTo>
                      <a:pt x="302641" y="126365"/>
                    </a:lnTo>
                    <a:lnTo>
                      <a:pt x="337438" y="109220"/>
                    </a:lnTo>
                    <a:lnTo>
                      <a:pt x="373125" y="93218"/>
                    </a:lnTo>
                    <a:lnTo>
                      <a:pt x="409701" y="78613"/>
                    </a:lnTo>
                    <a:lnTo>
                      <a:pt x="447167" y="65532"/>
                    </a:lnTo>
                    <a:lnTo>
                      <a:pt x="485394" y="53594"/>
                    </a:lnTo>
                    <a:lnTo>
                      <a:pt x="524256" y="43307"/>
                    </a:lnTo>
                    <a:lnTo>
                      <a:pt x="563752" y="34417"/>
                    </a:lnTo>
                    <a:lnTo>
                      <a:pt x="603758" y="26924"/>
                    </a:lnTo>
                    <a:lnTo>
                      <a:pt x="644271" y="20955"/>
                    </a:lnTo>
                    <a:lnTo>
                      <a:pt x="685164" y="16510"/>
                    </a:lnTo>
                    <a:lnTo>
                      <a:pt x="726439" y="13589"/>
                    </a:lnTo>
                    <a:lnTo>
                      <a:pt x="767842" y="12192"/>
                    </a:lnTo>
                    <a:lnTo>
                      <a:pt x="947302" y="12192"/>
                    </a:lnTo>
                    <a:lnTo>
                      <a:pt x="936371" y="10414"/>
                    </a:lnTo>
                    <a:lnTo>
                      <a:pt x="894080" y="5334"/>
                    </a:lnTo>
                    <a:lnTo>
                      <a:pt x="851916" y="2032"/>
                    </a:lnTo>
                    <a:lnTo>
                      <a:pt x="809625" y="126"/>
                    </a:lnTo>
                    <a:lnTo>
                      <a:pt x="767461" y="0"/>
                    </a:lnTo>
                    <a:close/>
                  </a:path>
                </a:pathLst>
              </a:custGeom>
              <a:solidFill>
                <a:srgbClr val="FFA2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12">
                <a:extLst>
                  <a:ext uri="{FF2B5EF4-FFF2-40B4-BE49-F238E27FC236}">
                    <a16:creationId xmlns:a16="http://schemas.microsoft.com/office/drawing/2014/main" id="{F05BD66F-64A2-B18C-A812-45AB10F4D55C}"/>
                  </a:ext>
                </a:extLst>
              </p:cNvPr>
              <p:cNvSpPr/>
              <p:nvPr/>
            </p:nvSpPr>
            <p:spPr>
              <a:xfrm>
                <a:off x="4236720" y="2188463"/>
                <a:ext cx="641985" cy="668020"/>
              </a:xfrm>
              <a:custGeom>
                <a:avLst/>
                <a:gdLst/>
                <a:ahLst/>
                <a:cxnLst/>
                <a:rect l="l" t="t" r="r" b="b"/>
                <a:pathLst>
                  <a:path w="641985" h="668019">
                    <a:moveTo>
                      <a:pt x="320801" y="0"/>
                    </a:moveTo>
                    <a:lnTo>
                      <a:pt x="273398" y="3619"/>
                    </a:lnTo>
                    <a:lnTo>
                      <a:pt x="228153" y="14135"/>
                    </a:lnTo>
                    <a:lnTo>
                      <a:pt x="185563" y="31028"/>
                    </a:lnTo>
                    <a:lnTo>
                      <a:pt x="146125" y="53783"/>
                    </a:lnTo>
                    <a:lnTo>
                      <a:pt x="110335" y="81882"/>
                    </a:lnTo>
                    <a:lnTo>
                      <a:pt x="78690" y="114808"/>
                    </a:lnTo>
                    <a:lnTo>
                      <a:pt x="51685" y="152045"/>
                    </a:lnTo>
                    <a:lnTo>
                      <a:pt x="29817" y="193075"/>
                    </a:lnTo>
                    <a:lnTo>
                      <a:pt x="13583" y="237381"/>
                    </a:lnTo>
                    <a:lnTo>
                      <a:pt x="3478" y="284447"/>
                    </a:lnTo>
                    <a:lnTo>
                      <a:pt x="0" y="333755"/>
                    </a:lnTo>
                    <a:lnTo>
                      <a:pt x="3478" y="383064"/>
                    </a:lnTo>
                    <a:lnTo>
                      <a:pt x="13583" y="430130"/>
                    </a:lnTo>
                    <a:lnTo>
                      <a:pt x="29817" y="474436"/>
                    </a:lnTo>
                    <a:lnTo>
                      <a:pt x="51685" y="515466"/>
                    </a:lnTo>
                    <a:lnTo>
                      <a:pt x="78690" y="552703"/>
                    </a:lnTo>
                    <a:lnTo>
                      <a:pt x="110335" y="585629"/>
                    </a:lnTo>
                    <a:lnTo>
                      <a:pt x="146125" y="613728"/>
                    </a:lnTo>
                    <a:lnTo>
                      <a:pt x="185563" y="636483"/>
                    </a:lnTo>
                    <a:lnTo>
                      <a:pt x="228153" y="653376"/>
                    </a:lnTo>
                    <a:lnTo>
                      <a:pt x="273398" y="663892"/>
                    </a:lnTo>
                    <a:lnTo>
                      <a:pt x="320801" y="667511"/>
                    </a:lnTo>
                    <a:lnTo>
                      <a:pt x="368205" y="663892"/>
                    </a:lnTo>
                    <a:lnTo>
                      <a:pt x="413450" y="653376"/>
                    </a:lnTo>
                    <a:lnTo>
                      <a:pt x="456040" y="636483"/>
                    </a:lnTo>
                    <a:lnTo>
                      <a:pt x="495478" y="613728"/>
                    </a:lnTo>
                    <a:lnTo>
                      <a:pt x="531268" y="585629"/>
                    </a:lnTo>
                    <a:lnTo>
                      <a:pt x="562913" y="552703"/>
                    </a:lnTo>
                    <a:lnTo>
                      <a:pt x="589918" y="515466"/>
                    </a:lnTo>
                    <a:lnTo>
                      <a:pt x="611786" y="474436"/>
                    </a:lnTo>
                    <a:lnTo>
                      <a:pt x="628020" y="430130"/>
                    </a:lnTo>
                    <a:lnTo>
                      <a:pt x="638125" y="383064"/>
                    </a:lnTo>
                    <a:lnTo>
                      <a:pt x="641603" y="333755"/>
                    </a:lnTo>
                    <a:lnTo>
                      <a:pt x="638125" y="284447"/>
                    </a:lnTo>
                    <a:lnTo>
                      <a:pt x="628020" y="237381"/>
                    </a:lnTo>
                    <a:lnTo>
                      <a:pt x="611786" y="193075"/>
                    </a:lnTo>
                    <a:lnTo>
                      <a:pt x="589918" y="152045"/>
                    </a:lnTo>
                    <a:lnTo>
                      <a:pt x="562913" y="114808"/>
                    </a:lnTo>
                    <a:lnTo>
                      <a:pt x="531268" y="81882"/>
                    </a:lnTo>
                    <a:lnTo>
                      <a:pt x="495478" y="53783"/>
                    </a:lnTo>
                    <a:lnTo>
                      <a:pt x="456040" y="31028"/>
                    </a:lnTo>
                    <a:lnTo>
                      <a:pt x="413450" y="14135"/>
                    </a:lnTo>
                    <a:lnTo>
                      <a:pt x="368205" y="3619"/>
                    </a:lnTo>
                    <a:lnTo>
                      <a:pt x="320801" y="0"/>
                    </a:lnTo>
                    <a:close/>
                  </a:path>
                </a:pathLst>
              </a:custGeom>
              <a:solidFill>
                <a:srgbClr val="FB4B0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13">
              <a:extLst>
                <a:ext uri="{FF2B5EF4-FFF2-40B4-BE49-F238E27FC236}">
                  <a16:creationId xmlns:a16="http://schemas.microsoft.com/office/drawing/2014/main" id="{6EDB6B27-3218-83EE-DE2B-AEC6380C1CB2}"/>
                </a:ext>
              </a:extLst>
            </p:cNvPr>
            <p:cNvSpPr txBox="1"/>
            <p:nvPr/>
          </p:nvSpPr>
          <p:spPr>
            <a:xfrm>
              <a:off x="8698366" y="3468458"/>
              <a:ext cx="184150" cy="35115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2100" spc="20" dirty="0">
                  <a:solidFill>
                    <a:srgbClr val="FFFFFF"/>
                  </a:solidFill>
                  <a:latin typeface="Arial"/>
                  <a:cs typeface="Arial"/>
                </a:rPr>
                <a:t>+</a:t>
              </a:r>
              <a:endParaRPr sz="2100">
                <a:latin typeface="Arial"/>
                <a:cs typeface="Arial"/>
              </a:endParaRPr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A099EF67-821F-2EE5-61EE-B584C487361E}"/>
                </a:ext>
              </a:extLst>
            </p:cNvPr>
            <p:cNvSpPr/>
            <p:nvPr/>
          </p:nvSpPr>
          <p:spPr>
            <a:xfrm>
              <a:off x="8304286" y="3138003"/>
              <a:ext cx="970280" cy="1106805"/>
            </a:xfrm>
            <a:custGeom>
              <a:avLst/>
              <a:gdLst/>
              <a:ahLst/>
              <a:cxnLst/>
              <a:rect l="l" t="t" r="r" b="b"/>
              <a:pathLst>
                <a:path w="970279" h="1106805">
                  <a:moveTo>
                    <a:pt x="258699" y="277241"/>
                  </a:moveTo>
                  <a:lnTo>
                    <a:pt x="253034" y="258064"/>
                  </a:lnTo>
                  <a:lnTo>
                    <a:pt x="246634" y="236347"/>
                  </a:lnTo>
                  <a:lnTo>
                    <a:pt x="237109" y="245186"/>
                  </a:lnTo>
                  <a:lnTo>
                    <a:pt x="8890" y="0"/>
                  </a:lnTo>
                  <a:lnTo>
                    <a:pt x="0" y="8382"/>
                  </a:lnTo>
                  <a:lnTo>
                    <a:pt x="228206" y="253428"/>
                  </a:lnTo>
                  <a:lnTo>
                    <a:pt x="218694" y="262255"/>
                  </a:lnTo>
                  <a:lnTo>
                    <a:pt x="258699" y="277241"/>
                  </a:lnTo>
                  <a:close/>
                </a:path>
                <a:path w="970279" h="1106805">
                  <a:moveTo>
                    <a:pt x="503555" y="1068705"/>
                  </a:moveTo>
                  <a:lnTo>
                    <a:pt x="490601" y="1068705"/>
                  </a:lnTo>
                  <a:lnTo>
                    <a:pt x="490601" y="846963"/>
                  </a:lnTo>
                  <a:lnTo>
                    <a:pt x="478409" y="846963"/>
                  </a:lnTo>
                  <a:lnTo>
                    <a:pt x="478409" y="1068705"/>
                  </a:lnTo>
                  <a:lnTo>
                    <a:pt x="465455" y="1068705"/>
                  </a:lnTo>
                  <a:lnTo>
                    <a:pt x="484505" y="1106805"/>
                  </a:lnTo>
                  <a:lnTo>
                    <a:pt x="500380" y="1075055"/>
                  </a:lnTo>
                  <a:lnTo>
                    <a:pt x="503555" y="1068705"/>
                  </a:lnTo>
                  <a:close/>
                </a:path>
                <a:path w="970279" h="1106805">
                  <a:moveTo>
                    <a:pt x="970280" y="8382"/>
                  </a:moveTo>
                  <a:lnTo>
                    <a:pt x="961390" y="0"/>
                  </a:lnTo>
                  <a:lnTo>
                    <a:pt x="733069" y="245135"/>
                  </a:lnTo>
                  <a:lnTo>
                    <a:pt x="723646" y="236347"/>
                  </a:lnTo>
                  <a:lnTo>
                    <a:pt x="711581" y="277241"/>
                  </a:lnTo>
                  <a:lnTo>
                    <a:pt x="751459" y="262255"/>
                  </a:lnTo>
                  <a:lnTo>
                    <a:pt x="746950" y="258064"/>
                  </a:lnTo>
                  <a:lnTo>
                    <a:pt x="741946" y="253415"/>
                  </a:lnTo>
                  <a:lnTo>
                    <a:pt x="970280" y="8382"/>
                  </a:lnTo>
                  <a:close/>
                </a:path>
              </a:pathLst>
            </a:custGeom>
            <a:solidFill>
              <a:srgbClr val="003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5">
              <a:extLst>
                <a:ext uri="{FF2B5EF4-FFF2-40B4-BE49-F238E27FC236}">
                  <a16:creationId xmlns:a16="http://schemas.microsoft.com/office/drawing/2014/main" id="{23DD3D52-D41E-FCC8-59AB-26554ACFBA6E}"/>
                </a:ext>
              </a:extLst>
            </p:cNvPr>
            <p:cNvSpPr txBox="1"/>
            <p:nvPr/>
          </p:nvSpPr>
          <p:spPr>
            <a:xfrm>
              <a:off x="7944495" y="2878542"/>
              <a:ext cx="727075" cy="273050"/>
            </a:xfrm>
            <a:prstGeom prst="rect">
              <a:avLst/>
            </a:prstGeom>
            <a:solidFill>
              <a:srgbClr val="00ADEE"/>
            </a:solidFill>
          </p:spPr>
          <p:txBody>
            <a:bodyPr vert="horz" wrap="square" lIns="0" tIns="40640" rIns="0" bIns="0" rtlCol="0">
              <a:spAutoFit/>
            </a:bodyPr>
            <a:lstStyle/>
            <a:p>
              <a:pPr marL="193040">
                <a:lnSpc>
                  <a:spcPct val="100000"/>
                </a:lnSpc>
                <a:spcBef>
                  <a:spcPts val="320"/>
                </a:spcBef>
              </a:pPr>
              <a:r>
                <a:rPr sz="1200" spc="-5" dirty="0">
                  <a:solidFill>
                    <a:srgbClr val="FFFFFF"/>
                  </a:solidFill>
                  <a:latin typeface="Arial"/>
                  <a:cs typeface="Arial"/>
                </a:rPr>
                <a:t>Load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26" name="object 16">
              <a:extLst>
                <a:ext uri="{FF2B5EF4-FFF2-40B4-BE49-F238E27FC236}">
                  <a16:creationId xmlns:a16="http://schemas.microsoft.com/office/drawing/2014/main" id="{16990514-124C-DDF4-B2D8-DDC08FFB04A6}"/>
                </a:ext>
              </a:extLst>
            </p:cNvPr>
            <p:cNvSpPr/>
            <p:nvPr/>
          </p:nvSpPr>
          <p:spPr>
            <a:xfrm>
              <a:off x="8906139" y="2878542"/>
              <a:ext cx="727075" cy="273050"/>
            </a:xfrm>
            <a:custGeom>
              <a:avLst/>
              <a:gdLst/>
              <a:ahLst/>
              <a:cxnLst/>
              <a:rect l="l" t="t" r="r" b="b"/>
              <a:pathLst>
                <a:path w="727075" h="273050">
                  <a:moveTo>
                    <a:pt x="726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726948" y="272796"/>
                  </a:lnTo>
                  <a:lnTo>
                    <a:pt x="726948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7">
              <a:extLst>
                <a:ext uri="{FF2B5EF4-FFF2-40B4-BE49-F238E27FC236}">
                  <a16:creationId xmlns:a16="http://schemas.microsoft.com/office/drawing/2014/main" id="{2FE248CF-E235-2AF1-B6B3-0073A0D70565}"/>
                </a:ext>
              </a:extLst>
            </p:cNvPr>
            <p:cNvSpPr txBox="1"/>
            <p:nvPr/>
          </p:nvSpPr>
          <p:spPr>
            <a:xfrm>
              <a:off x="9087240" y="2906736"/>
              <a:ext cx="36703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5" dirty="0">
                  <a:solidFill>
                    <a:srgbClr val="FFFFFF"/>
                  </a:solidFill>
                  <a:latin typeface="Arial"/>
                  <a:cs typeface="Arial"/>
                </a:rPr>
                <a:t>Load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28" name="object 18">
              <a:extLst>
                <a:ext uri="{FF2B5EF4-FFF2-40B4-BE49-F238E27FC236}">
                  <a16:creationId xmlns:a16="http://schemas.microsoft.com/office/drawing/2014/main" id="{F62BDA65-12BB-37DC-08EE-3256A1267380}"/>
                </a:ext>
              </a:extLst>
            </p:cNvPr>
            <p:cNvSpPr txBox="1"/>
            <p:nvPr/>
          </p:nvSpPr>
          <p:spPr>
            <a:xfrm>
              <a:off x="8421507" y="4240998"/>
              <a:ext cx="727075" cy="273050"/>
            </a:xfrm>
            <a:prstGeom prst="rect">
              <a:avLst/>
            </a:prstGeom>
            <a:solidFill>
              <a:srgbClr val="00ADEE"/>
            </a:solidFill>
          </p:spPr>
          <p:txBody>
            <a:bodyPr vert="horz" wrap="square" lIns="0" tIns="40640" rIns="0" bIns="0" rtlCol="0">
              <a:spAutoFit/>
            </a:bodyPr>
            <a:lstStyle/>
            <a:p>
              <a:pPr marL="180975">
                <a:lnSpc>
                  <a:spcPct val="100000"/>
                </a:lnSpc>
                <a:spcBef>
                  <a:spcPts val="320"/>
                </a:spcBef>
              </a:pPr>
              <a:r>
                <a:rPr sz="1200" dirty="0">
                  <a:solidFill>
                    <a:srgbClr val="FFFFFF"/>
                  </a:solidFill>
                  <a:latin typeface="Arial"/>
                  <a:cs typeface="Arial"/>
                </a:rPr>
                <a:t>Store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29" name="object 19">
              <a:extLst>
                <a:ext uri="{FF2B5EF4-FFF2-40B4-BE49-F238E27FC236}">
                  <a16:creationId xmlns:a16="http://schemas.microsoft.com/office/drawing/2014/main" id="{2DDBD71B-5ECA-5E30-D9FD-DAC8306708A9}"/>
                </a:ext>
              </a:extLst>
            </p:cNvPr>
            <p:cNvSpPr/>
            <p:nvPr/>
          </p:nvSpPr>
          <p:spPr>
            <a:xfrm>
              <a:off x="9148201" y="3015702"/>
              <a:ext cx="628015" cy="1368425"/>
            </a:xfrm>
            <a:custGeom>
              <a:avLst/>
              <a:gdLst/>
              <a:ahLst/>
              <a:cxnLst/>
              <a:rect l="l" t="t" r="r" b="b"/>
              <a:pathLst>
                <a:path w="628014" h="1368425">
                  <a:moveTo>
                    <a:pt x="512060" y="27595"/>
                  </a:moveTo>
                  <a:lnTo>
                    <a:pt x="535431" y="75311"/>
                  </a:lnTo>
                  <a:lnTo>
                    <a:pt x="552450" y="127381"/>
                  </a:lnTo>
                  <a:lnTo>
                    <a:pt x="562990" y="168402"/>
                  </a:lnTo>
                  <a:lnTo>
                    <a:pt x="573024" y="213995"/>
                  </a:lnTo>
                  <a:lnTo>
                    <a:pt x="582167" y="263652"/>
                  </a:lnTo>
                  <a:lnTo>
                    <a:pt x="590422" y="316865"/>
                  </a:lnTo>
                  <a:lnTo>
                    <a:pt x="597788" y="372999"/>
                  </a:lnTo>
                  <a:lnTo>
                    <a:pt x="604012" y="431546"/>
                  </a:lnTo>
                  <a:lnTo>
                    <a:pt x="608964" y="492252"/>
                  </a:lnTo>
                  <a:lnTo>
                    <a:pt x="612647" y="554355"/>
                  </a:lnTo>
                  <a:lnTo>
                    <a:pt x="614933" y="617474"/>
                  </a:lnTo>
                  <a:lnTo>
                    <a:pt x="615687" y="681355"/>
                  </a:lnTo>
                  <a:lnTo>
                    <a:pt x="614679" y="712597"/>
                  </a:lnTo>
                  <a:lnTo>
                    <a:pt x="607821" y="775589"/>
                  </a:lnTo>
                  <a:lnTo>
                    <a:pt x="594232" y="837946"/>
                  </a:lnTo>
                  <a:lnTo>
                    <a:pt x="574801" y="898906"/>
                  </a:lnTo>
                  <a:lnTo>
                    <a:pt x="549401" y="958215"/>
                  </a:lnTo>
                  <a:lnTo>
                    <a:pt x="519049" y="1015365"/>
                  </a:lnTo>
                  <a:lnTo>
                    <a:pt x="483742" y="1069848"/>
                  </a:lnTo>
                  <a:lnTo>
                    <a:pt x="444372" y="1121029"/>
                  </a:lnTo>
                  <a:lnTo>
                    <a:pt x="401065" y="1168654"/>
                  </a:lnTo>
                  <a:lnTo>
                    <a:pt x="354329" y="1211834"/>
                  </a:lnTo>
                  <a:lnTo>
                    <a:pt x="304672" y="1250442"/>
                  </a:lnTo>
                  <a:lnTo>
                    <a:pt x="252602" y="1283716"/>
                  </a:lnTo>
                  <a:lnTo>
                    <a:pt x="198627" y="1311402"/>
                  </a:lnTo>
                  <a:lnTo>
                    <a:pt x="143001" y="1332865"/>
                  </a:lnTo>
                  <a:lnTo>
                    <a:pt x="86359" y="1347724"/>
                  </a:lnTo>
                  <a:lnTo>
                    <a:pt x="29209" y="1355344"/>
                  </a:lnTo>
                  <a:lnTo>
                    <a:pt x="0" y="1356233"/>
                  </a:lnTo>
                  <a:lnTo>
                    <a:pt x="507" y="1368425"/>
                  </a:lnTo>
                  <a:lnTo>
                    <a:pt x="59054" y="1364488"/>
                  </a:lnTo>
                  <a:lnTo>
                    <a:pt x="117601" y="1352931"/>
                  </a:lnTo>
                  <a:lnTo>
                    <a:pt x="175005" y="1334516"/>
                  </a:lnTo>
                  <a:lnTo>
                    <a:pt x="231139" y="1309370"/>
                  </a:lnTo>
                  <a:lnTo>
                    <a:pt x="285241" y="1278255"/>
                  </a:lnTo>
                  <a:lnTo>
                    <a:pt x="337057" y="1241552"/>
                  </a:lnTo>
                  <a:lnTo>
                    <a:pt x="386206" y="1199896"/>
                  </a:lnTo>
                  <a:lnTo>
                    <a:pt x="431926" y="1153668"/>
                  </a:lnTo>
                  <a:lnTo>
                    <a:pt x="474090" y="1103630"/>
                  </a:lnTo>
                  <a:lnTo>
                    <a:pt x="512063" y="1049782"/>
                  </a:lnTo>
                  <a:lnTo>
                    <a:pt x="545591" y="993140"/>
                  </a:lnTo>
                  <a:lnTo>
                    <a:pt x="573913" y="933831"/>
                  </a:lnTo>
                  <a:lnTo>
                    <a:pt x="596772" y="872617"/>
                  </a:lnTo>
                  <a:lnTo>
                    <a:pt x="613663" y="809752"/>
                  </a:lnTo>
                  <a:lnTo>
                    <a:pt x="624204" y="745871"/>
                  </a:lnTo>
                  <a:lnTo>
                    <a:pt x="627884" y="681101"/>
                  </a:lnTo>
                  <a:lnTo>
                    <a:pt x="627126" y="617347"/>
                  </a:lnTo>
                  <a:lnTo>
                    <a:pt x="624839" y="553974"/>
                  </a:lnTo>
                  <a:lnTo>
                    <a:pt x="621029" y="491490"/>
                  </a:lnTo>
                  <a:lnTo>
                    <a:pt x="616076" y="430657"/>
                  </a:lnTo>
                  <a:lnTo>
                    <a:pt x="609853" y="371602"/>
                  </a:lnTo>
                  <a:lnTo>
                    <a:pt x="602614" y="315214"/>
                  </a:lnTo>
                  <a:lnTo>
                    <a:pt x="594232" y="261747"/>
                  </a:lnTo>
                  <a:lnTo>
                    <a:pt x="584962" y="211709"/>
                  </a:lnTo>
                  <a:lnTo>
                    <a:pt x="574928" y="165735"/>
                  </a:lnTo>
                  <a:lnTo>
                    <a:pt x="564260" y="124079"/>
                  </a:lnTo>
                  <a:lnTo>
                    <a:pt x="552830" y="87503"/>
                  </a:lnTo>
                  <a:lnTo>
                    <a:pt x="534669" y="42799"/>
                  </a:lnTo>
                  <a:lnTo>
                    <a:pt x="526772" y="28321"/>
                  </a:lnTo>
                  <a:lnTo>
                    <a:pt x="512952" y="28321"/>
                  </a:lnTo>
                  <a:lnTo>
                    <a:pt x="512060" y="27595"/>
                  </a:lnTo>
                  <a:close/>
                </a:path>
                <a:path w="628014" h="1368425">
                  <a:moveTo>
                    <a:pt x="485013" y="0"/>
                  </a:moveTo>
                  <a:lnTo>
                    <a:pt x="504697" y="37719"/>
                  </a:lnTo>
                  <a:lnTo>
                    <a:pt x="512056" y="27600"/>
                  </a:lnTo>
                  <a:lnTo>
                    <a:pt x="506856" y="23368"/>
                  </a:lnTo>
                  <a:lnTo>
                    <a:pt x="514603" y="13970"/>
                  </a:lnTo>
                  <a:lnTo>
                    <a:pt x="521970" y="13970"/>
                  </a:lnTo>
                  <a:lnTo>
                    <a:pt x="527050" y="6985"/>
                  </a:lnTo>
                  <a:lnTo>
                    <a:pt x="485013" y="0"/>
                  </a:lnTo>
                  <a:close/>
                </a:path>
                <a:path w="628014" h="1368425">
                  <a:moveTo>
                    <a:pt x="512161" y="27457"/>
                  </a:moveTo>
                  <a:lnTo>
                    <a:pt x="512066" y="27600"/>
                  </a:lnTo>
                  <a:lnTo>
                    <a:pt x="512952" y="28321"/>
                  </a:lnTo>
                  <a:lnTo>
                    <a:pt x="512161" y="27457"/>
                  </a:lnTo>
                  <a:close/>
                </a:path>
                <a:path w="628014" h="1368425">
                  <a:moveTo>
                    <a:pt x="519234" y="17731"/>
                  </a:moveTo>
                  <a:lnTo>
                    <a:pt x="512161" y="27457"/>
                  </a:lnTo>
                  <a:lnTo>
                    <a:pt x="512952" y="28321"/>
                  </a:lnTo>
                  <a:lnTo>
                    <a:pt x="526772" y="28321"/>
                  </a:lnTo>
                  <a:lnTo>
                    <a:pt x="521588" y="19812"/>
                  </a:lnTo>
                  <a:lnTo>
                    <a:pt x="521207" y="19304"/>
                  </a:lnTo>
                  <a:lnTo>
                    <a:pt x="520700" y="18923"/>
                  </a:lnTo>
                  <a:lnTo>
                    <a:pt x="519234" y="17731"/>
                  </a:lnTo>
                  <a:close/>
                </a:path>
                <a:path w="628014" h="1368425">
                  <a:moveTo>
                    <a:pt x="511555" y="26797"/>
                  </a:moveTo>
                  <a:lnTo>
                    <a:pt x="512060" y="27595"/>
                  </a:lnTo>
                  <a:lnTo>
                    <a:pt x="512161" y="27457"/>
                  </a:lnTo>
                  <a:lnTo>
                    <a:pt x="511555" y="26797"/>
                  </a:lnTo>
                  <a:close/>
                </a:path>
                <a:path w="628014" h="1368425">
                  <a:moveTo>
                    <a:pt x="514603" y="13970"/>
                  </a:moveTo>
                  <a:lnTo>
                    <a:pt x="506856" y="23368"/>
                  </a:lnTo>
                  <a:lnTo>
                    <a:pt x="512047" y="27585"/>
                  </a:lnTo>
                  <a:lnTo>
                    <a:pt x="511555" y="26797"/>
                  </a:lnTo>
                  <a:lnTo>
                    <a:pt x="512641" y="26797"/>
                  </a:lnTo>
                  <a:lnTo>
                    <a:pt x="519234" y="17731"/>
                  </a:lnTo>
                  <a:lnTo>
                    <a:pt x="514603" y="13970"/>
                  </a:lnTo>
                  <a:close/>
                </a:path>
                <a:path w="628014" h="1368425">
                  <a:moveTo>
                    <a:pt x="512641" y="26797"/>
                  </a:moveTo>
                  <a:lnTo>
                    <a:pt x="511555" y="26797"/>
                  </a:lnTo>
                  <a:lnTo>
                    <a:pt x="512161" y="27457"/>
                  </a:lnTo>
                  <a:lnTo>
                    <a:pt x="512641" y="26797"/>
                  </a:lnTo>
                  <a:close/>
                </a:path>
                <a:path w="628014" h="1368425">
                  <a:moveTo>
                    <a:pt x="521970" y="13970"/>
                  </a:moveTo>
                  <a:lnTo>
                    <a:pt x="514603" y="13970"/>
                  </a:lnTo>
                  <a:lnTo>
                    <a:pt x="519234" y="17731"/>
                  </a:lnTo>
                  <a:lnTo>
                    <a:pt x="521970" y="1397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20">
              <a:extLst>
                <a:ext uri="{FF2B5EF4-FFF2-40B4-BE49-F238E27FC236}">
                  <a16:creationId xmlns:a16="http://schemas.microsoft.com/office/drawing/2014/main" id="{DFAA3E7E-0A8C-37B7-3C18-091092254351}"/>
                </a:ext>
              </a:extLst>
            </p:cNvPr>
            <p:cNvSpPr txBox="1"/>
            <p:nvPr/>
          </p:nvSpPr>
          <p:spPr>
            <a:xfrm>
              <a:off x="9242942" y="3565867"/>
              <a:ext cx="1054735" cy="375285"/>
            </a:xfrm>
            <a:prstGeom prst="rect">
              <a:avLst/>
            </a:prstGeom>
            <a:solidFill>
              <a:srgbClr val="929F00"/>
            </a:solidFill>
          </p:spPr>
          <p:txBody>
            <a:bodyPr vert="horz" wrap="square" lIns="0" tIns="19050" rIns="0" bIns="0" rtlCol="0">
              <a:spAutoFit/>
            </a:bodyPr>
            <a:lstStyle/>
            <a:p>
              <a:pPr marL="310515" marR="300355" indent="68580">
                <a:lnSpc>
                  <a:spcPct val="101899"/>
                </a:lnSpc>
                <a:spcBef>
                  <a:spcPts val="150"/>
                </a:spcBef>
              </a:pPr>
              <a:r>
                <a:rPr sz="1050" spc="-5" dirty="0">
                  <a:solidFill>
                    <a:srgbClr val="FFFFFF"/>
                  </a:solidFill>
                  <a:latin typeface="Arial"/>
                  <a:cs typeface="Arial"/>
                </a:rPr>
                <a:t>Loop  </a:t>
              </a:r>
              <a:r>
                <a:rPr sz="1050" spc="10" dirty="0">
                  <a:solidFill>
                    <a:srgbClr val="FFFFFF"/>
                  </a:solidFill>
                  <a:latin typeface="Arial"/>
                  <a:cs typeface="Arial"/>
                </a:rPr>
                <a:t>C</a:t>
              </a:r>
              <a:r>
                <a:rPr sz="1050" spc="-5" dirty="0">
                  <a:solidFill>
                    <a:srgbClr val="FFFFFF"/>
                  </a:solidFill>
                  <a:latin typeface="Arial"/>
                  <a:cs typeface="Arial"/>
                </a:rPr>
                <a:t>on</a:t>
              </a:r>
              <a:r>
                <a:rPr sz="1050" spc="5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1050" spc="10" dirty="0">
                  <a:solidFill>
                    <a:srgbClr val="FFFFFF"/>
                  </a:solidFill>
                  <a:latin typeface="Arial"/>
                  <a:cs typeface="Arial"/>
                </a:rPr>
                <a:t>r</a:t>
              </a:r>
              <a:r>
                <a:rPr sz="1050" spc="-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1050" dirty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endParaRPr sz="1050">
                <a:latin typeface="Arial"/>
                <a:cs typeface="Arial"/>
              </a:endParaRPr>
            </a:p>
          </p:txBody>
        </p:sp>
      </p:grpSp>
      <p:grpSp>
        <p:nvGrpSpPr>
          <p:cNvPr id="137" name="object 2">
            <a:extLst>
              <a:ext uri="{FF2B5EF4-FFF2-40B4-BE49-F238E27FC236}">
                <a16:creationId xmlns:a16="http://schemas.microsoft.com/office/drawing/2014/main" id="{982B7232-EA20-744E-D487-B14A117D679C}"/>
              </a:ext>
            </a:extLst>
          </p:cNvPr>
          <p:cNvGrpSpPr/>
          <p:nvPr/>
        </p:nvGrpSpPr>
        <p:grpSpPr>
          <a:xfrm>
            <a:off x="5163759" y="3032760"/>
            <a:ext cx="1423670" cy="396240"/>
            <a:chOff x="4962144" y="3584447"/>
            <a:chExt cx="1423670" cy="396240"/>
          </a:xfrm>
        </p:grpSpPr>
        <p:sp>
          <p:nvSpPr>
            <p:cNvPr id="138" name="object 3">
              <a:extLst>
                <a:ext uri="{FF2B5EF4-FFF2-40B4-BE49-F238E27FC236}">
                  <a16:creationId xmlns:a16="http://schemas.microsoft.com/office/drawing/2014/main" id="{1CC0FED5-DB7D-D200-89EE-5BE37A2306D8}"/>
                </a:ext>
              </a:extLst>
            </p:cNvPr>
            <p:cNvSpPr/>
            <p:nvPr/>
          </p:nvSpPr>
          <p:spPr>
            <a:xfrm>
              <a:off x="4962144" y="3584447"/>
              <a:ext cx="1423670" cy="396240"/>
            </a:xfrm>
            <a:custGeom>
              <a:avLst/>
              <a:gdLst/>
              <a:ahLst/>
              <a:cxnLst/>
              <a:rect l="l" t="t" r="r" b="b"/>
              <a:pathLst>
                <a:path w="1423670" h="396239">
                  <a:moveTo>
                    <a:pt x="1423415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1423415" y="396239"/>
                  </a:lnTo>
                  <a:lnTo>
                    <a:pt x="1423415" y="0"/>
                  </a:lnTo>
                  <a:close/>
                </a:path>
              </a:pathLst>
            </a:custGeom>
            <a:solidFill>
              <a:srgbClr val="EE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4">
              <a:extLst>
                <a:ext uri="{FF2B5EF4-FFF2-40B4-BE49-F238E27FC236}">
                  <a16:creationId xmlns:a16="http://schemas.microsoft.com/office/drawing/2014/main" id="{61A5D3C5-0EB3-4AE1-AC3A-510C224CE767}"/>
                </a:ext>
              </a:extLst>
            </p:cNvPr>
            <p:cNvSpPr/>
            <p:nvPr/>
          </p:nvSpPr>
          <p:spPr>
            <a:xfrm>
              <a:off x="5061204" y="3666743"/>
              <a:ext cx="358140" cy="0"/>
            </a:xfrm>
            <a:custGeom>
              <a:avLst/>
              <a:gdLst/>
              <a:ahLst/>
              <a:cxnLst/>
              <a:rect l="l" t="t" r="r" b="b"/>
              <a:pathLst>
                <a:path w="358139">
                  <a:moveTo>
                    <a:pt x="0" y="0"/>
                  </a:moveTo>
                  <a:lnTo>
                    <a:pt x="357632" y="0"/>
                  </a:lnTo>
                </a:path>
              </a:pathLst>
            </a:custGeom>
            <a:ln w="12192">
              <a:solidFill>
                <a:srgbClr val="003B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">
              <a:extLst>
                <a:ext uri="{FF2B5EF4-FFF2-40B4-BE49-F238E27FC236}">
                  <a16:creationId xmlns:a16="http://schemas.microsoft.com/office/drawing/2014/main" id="{BA745A83-D3E2-1582-D8A8-D5DCAACA0343}"/>
                </a:ext>
              </a:extLst>
            </p:cNvPr>
            <p:cNvSpPr/>
            <p:nvPr/>
          </p:nvSpPr>
          <p:spPr>
            <a:xfrm>
              <a:off x="5058156" y="3840479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4">
                  <a:moveTo>
                    <a:pt x="0" y="0"/>
                  </a:moveTo>
                  <a:lnTo>
                    <a:pt x="363474" y="0"/>
                  </a:lnTo>
                </a:path>
              </a:pathLst>
            </a:custGeom>
            <a:ln w="12192">
              <a:solidFill>
                <a:srgbClr val="FFA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9">
            <a:extLst>
              <a:ext uri="{FF2B5EF4-FFF2-40B4-BE49-F238E27FC236}">
                <a16:creationId xmlns:a16="http://schemas.microsoft.com/office/drawing/2014/main" id="{5A001E6F-7D7A-3A81-258D-E3D9C5202915}"/>
              </a:ext>
            </a:extLst>
          </p:cNvPr>
          <p:cNvSpPr txBox="1"/>
          <p:nvPr/>
        </p:nvSpPr>
        <p:spPr>
          <a:xfrm>
            <a:off x="4959493" y="2005036"/>
            <a:ext cx="2185670" cy="492759"/>
          </a:xfrm>
          <a:prstGeom prst="rect">
            <a:avLst/>
          </a:prstGeom>
          <a:solidFill>
            <a:srgbClr val="D0D5D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for (int i=0; i&lt;LIMIT; i++)</a:t>
            </a:r>
            <a:r>
              <a:rPr sz="1050" spc="30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  <a:p>
            <a:pPr marL="149860">
              <a:lnSpc>
                <a:spcPct val="100000"/>
              </a:lnSpc>
              <a:spcBef>
                <a:spcPts val="10"/>
              </a:spcBef>
            </a:pP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c[i] = a[i] +</a:t>
            </a:r>
            <a:r>
              <a:rPr sz="1050" spc="10" dirty="0">
                <a:solidFill>
                  <a:srgbClr val="003B70"/>
                </a:solidFill>
                <a:latin typeface="Consolas"/>
                <a:cs typeface="Consolas"/>
              </a:rPr>
              <a:t> </a:t>
            </a: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b[i];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050" spc="5" dirty="0">
                <a:solidFill>
                  <a:srgbClr val="003B70"/>
                </a:solidFill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43" name="object 21">
            <a:extLst>
              <a:ext uri="{FF2B5EF4-FFF2-40B4-BE49-F238E27FC236}">
                <a16:creationId xmlns:a16="http://schemas.microsoft.com/office/drawing/2014/main" id="{D30B5D39-DEA5-5AC9-64A0-7E5997635CEA}"/>
              </a:ext>
            </a:extLst>
          </p:cNvPr>
          <p:cNvSpPr txBox="1"/>
          <p:nvPr/>
        </p:nvSpPr>
        <p:spPr>
          <a:xfrm>
            <a:off x="5163759" y="3032760"/>
            <a:ext cx="142367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5775">
              <a:lnSpc>
                <a:spcPts val="1250"/>
              </a:lnSpc>
            </a:pPr>
            <a:r>
              <a:rPr sz="1050" spc="5" dirty="0">
                <a:solidFill>
                  <a:srgbClr val="003B70"/>
                </a:solidFill>
                <a:latin typeface="Arial"/>
                <a:cs typeface="Arial"/>
              </a:rPr>
              <a:t>Data</a:t>
            </a:r>
            <a:r>
              <a:rPr sz="1050" spc="-1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003B70"/>
                </a:solidFill>
                <a:latin typeface="Arial"/>
                <a:cs typeface="Arial"/>
              </a:rPr>
              <a:t>Path</a:t>
            </a:r>
            <a:endParaRPr sz="1050" dirty="0">
              <a:latin typeface="Arial"/>
              <a:cs typeface="Arial"/>
            </a:endParaRPr>
          </a:p>
          <a:p>
            <a:pPr marL="493395">
              <a:lnSpc>
                <a:spcPct val="100000"/>
              </a:lnSpc>
              <a:spcBef>
                <a:spcPts val="140"/>
              </a:spcBef>
            </a:pPr>
            <a:r>
              <a:rPr sz="1050" dirty="0">
                <a:solidFill>
                  <a:srgbClr val="003B70"/>
                </a:solidFill>
                <a:latin typeface="Arial"/>
                <a:cs typeface="Arial"/>
              </a:rPr>
              <a:t>Control</a:t>
            </a:r>
            <a:r>
              <a:rPr sz="1050" spc="-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003B70"/>
                </a:solidFill>
                <a:latin typeface="Arial"/>
                <a:cs typeface="Arial"/>
              </a:rPr>
              <a:t>Path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44" name="object 7">
            <a:extLst>
              <a:ext uri="{FF2B5EF4-FFF2-40B4-BE49-F238E27FC236}">
                <a16:creationId xmlns:a16="http://schemas.microsoft.com/office/drawing/2014/main" id="{A3FA3F23-F3DA-C087-5B04-1FAF04C46B16}"/>
              </a:ext>
            </a:extLst>
          </p:cNvPr>
          <p:cNvSpPr txBox="1"/>
          <p:nvPr/>
        </p:nvSpPr>
        <p:spPr>
          <a:xfrm>
            <a:off x="807559" y="1490649"/>
            <a:ext cx="3793286" cy="1938351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0" dirty="0">
                <a:solidFill>
                  <a:srgbClr val="0070C5"/>
                </a:solidFill>
                <a:latin typeface="Arial"/>
                <a:cs typeface="Arial"/>
              </a:rPr>
              <a:t>Hardware </a:t>
            </a:r>
            <a:r>
              <a:rPr sz="2000" spc="5" dirty="0">
                <a:solidFill>
                  <a:srgbClr val="0070C5"/>
                </a:solidFill>
                <a:latin typeface="Arial"/>
                <a:cs typeface="Arial"/>
              </a:rPr>
              <a:t>is </a:t>
            </a:r>
            <a:r>
              <a:rPr sz="2000" spc="10" dirty="0">
                <a:solidFill>
                  <a:srgbClr val="0070C5"/>
                </a:solidFill>
                <a:latin typeface="Arial"/>
                <a:cs typeface="Arial"/>
              </a:rPr>
              <a:t>added</a:t>
            </a:r>
            <a:r>
              <a:rPr sz="2000" spc="-95" dirty="0">
                <a:solidFill>
                  <a:srgbClr val="0070C5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70C5"/>
                </a:solidFill>
                <a:latin typeface="Arial"/>
                <a:cs typeface="Arial"/>
              </a:rPr>
              <a:t>for</a:t>
            </a:r>
            <a:endParaRPr sz="2000"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Computation</a:t>
            </a: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Memory Loads and</a:t>
            </a:r>
            <a:r>
              <a:rPr spc="-5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Stores</a:t>
            </a: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25"/>
              </a:spcBef>
              <a:buFont typeface="Wingdings"/>
              <a:buChar char=""/>
              <a:tabLst>
                <a:tab pos="163830" algn="l"/>
              </a:tabLst>
            </a:pPr>
            <a:r>
              <a:rPr spc="10" dirty="0">
                <a:solidFill>
                  <a:srgbClr val="003B70"/>
                </a:solidFill>
                <a:latin typeface="Arial"/>
                <a:cs typeface="Arial"/>
              </a:rPr>
              <a:t>Control </a:t>
            </a:r>
            <a:r>
              <a:rPr spc="15" dirty="0">
                <a:solidFill>
                  <a:srgbClr val="003B70"/>
                </a:solidFill>
                <a:latin typeface="Arial"/>
                <a:cs typeface="Arial"/>
              </a:rPr>
              <a:t>and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10" dirty="0">
                <a:solidFill>
                  <a:srgbClr val="003B70"/>
                </a:solidFill>
                <a:latin typeface="Arial"/>
                <a:cs typeface="Arial"/>
              </a:rPr>
              <a:t>scheduling</a:t>
            </a:r>
            <a:endParaRPr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55"/>
              </a:spcBef>
            </a:pPr>
            <a:r>
              <a:rPr dirty="0">
                <a:solidFill>
                  <a:srgbClr val="003B70"/>
                </a:solidFill>
                <a:latin typeface="Calibri"/>
                <a:cs typeface="Calibri"/>
              </a:rPr>
              <a:t>–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Loops &amp;</a:t>
            </a:r>
            <a:r>
              <a:rPr spc="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Conditionals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45" name="object 26">
            <a:extLst>
              <a:ext uri="{FF2B5EF4-FFF2-40B4-BE49-F238E27FC236}">
                <a16:creationId xmlns:a16="http://schemas.microsoft.com/office/drawing/2014/main" id="{289A1484-0388-4A79-3EA4-BB81B8884F6E}"/>
              </a:ext>
            </a:extLst>
          </p:cNvPr>
          <p:cNvSpPr txBox="1"/>
          <p:nvPr/>
        </p:nvSpPr>
        <p:spPr>
          <a:xfrm>
            <a:off x="752992" y="3704670"/>
            <a:ext cx="4602937" cy="29064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46990" indent="-151130">
              <a:lnSpc>
                <a:spcPct val="102299"/>
              </a:lnSpc>
              <a:spcBef>
                <a:spcPts val="95"/>
              </a:spcBef>
              <a:buFont typeface="Wingdings"/>
              <a:buChar char=""/>
              <a:tabLst>
                <a:tab pos="163830" algn="l"/>
              </a:tabLst>
            </a:pPr>
            <a:r>
              <a:rPr lang="en-US" sz="1800" spc="10" dirty="0">
                <a:solidFill>
                  <a:srgbClr val="0070C5"/>
                </a:solidFill>
                <a:latin typeface="Arial"/>
                <a:cs typeface="Arial"/>
              </a:rPr>
              <a:t>Connecting pipeline together</a:t>
            </a:r>
            <a:endParaRPr lang="en-US" sz="1800" dirty="0">
              <a:latin typeface="Arial"/>
              <a:cs typeface="Arial"/>
            </a:endParaRPr>
          </a:p>
          <a:p>
            <a:pPr marL="163195" marR="46990" indent="-151130">
              <a:lnSpc>
                <a:spcPct val="102299"/>
              </a:lnSpc>
              <a:spcBef>
                <a:spcPts val="95"/>
              </a:spcBef>
              <a:buFont typeface="Wingdings"/>
              <a:buChar char=""/>
              <a:tabLst>
                <a:tab pos="163830" algn="l"/>
              </a:tabLst>
            </a:pPr>
            <a:r>
              <a:rPr spc="15" dirty="0">
                <a:solidFill>
                  <a:srgbClr val="003B70"/>
                </a:solidFill>
                <a:latin typeface="Arial"/>
                <a:cs typeface="Arial"/>
              </a:rPr>
              <a:t>Handshaking signals </a:t>
            </a:r>
            <a:r>
              <a:rPr spc="10" dirty="0">
                <a:solidFill>
                  <a:srgbClr val="003B70"/>
                </a:solidFill>
                <a:latin typeface="Arial"/>
                <a:cs typeface="Arial"/>
              </a:rPr>
              <a:t>for</a:t>
            </a:r>
            <a:r>
              <a:rPr spc="-6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10" dirty="0">
                <a:solidFill>
                  <a:srgbClr val="003B70"/>
                </a:solidFill>
                <a:latin typeface="Arial"/>
                <a:cs typeface="Arial"/>
              </a:rPr>
              <a:t>variable  </a:t>
            </a:r>
            <a:r>
              <a:rPr spc="15" dirty="0">
                <a:solidFill>
                  <a:srgbClr val="003B70"/>
                </a:solidFill>
                <a:latin typeface="Arial"/>
                <a:cs typeface="Arial"/>
              </a:rPr>
              <a:t>latency</a:t>
            </a:r>
            <a:r>
              <a:rPr spc="-1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003B70"/>
                </a:solidFill>
                <a:latin typeface="Arial"/>
                <a:cs typeface="Arial"/>
              </a:rPr>
              <a:t>paths</a:t>
            </a: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163830" algn="l"/>
              </a:tabLst>
            </a:pPr>
            <a:r>
              <a:rPr spc="15" dirty="0">
                <a:solidFill>
                  <a:srgbClr val="003B70"/>
                </a:solidFill>
                <a:latin typeface="Arial"/>
                <a:cs typeface="Arial"/>
              </a:rPr>
              <a:t>Operations </a:t>
            </a:r>
            <a:r>
              <a:rPr spc="10" dirty="0">
                <a:solidFill>
                  <a:srgbClr val="003B70"/>
                </a:solidFill>
                <a:latin typeface="Arial"/>
                <a:cs typeface="Arial"/>
              </a:rPr>
              <a:t>with </a:t>
            </a:r>
            <a:r>
              <a:rPr spc="15" dirty="0">
                <a:solidFill>
                  <a:srgbClr val="003B70"/>
                </a:solidFill>
                <a:latin typeface="Arial"/>
                <a:cs typeface="Arial"/>
              </a:rPr>
              <a:t>a </a:t>
            </a:r>
            <a:r>
              <a:rPr spc="10" dirty="0">
                <a:solidFill>
                  <a:srgbClr val="003B70"/>
                </a:solidFill>
                <a:latin typeface="Arial"/>
                <a:cs typeface="Arial"/>
              </a:rPr>
              <a:t>fixed</a:t>
            </a:r>
            <a:r>
              <a:rPr spc="-6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003B70"/>
                </a:solidFill>
                <a:latin typeface="Arial"/>
                <a:cs typeface="Arial"/>
              </a:rPr>
              <a:t>latency</a:t>
            </a:r>
            <a:endParaRPr dirty="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50"/>
              </a:spcBef>
            </a:pPr>
            <a:r>
              <a:rPr spc="15" dirty="0">
                <a:solidFill>
                  <a:srgbClr val="003B70"/>
                </a:solidFill>
                <a:latin typeface="Arial"/>
                <a:cs typeface="Arial"/>
              </a:rPr>
              <a:t>are clustered</a:t>
            </a:r>
            <a:r>
              <a:rPr spc="-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003B70"/>
                </a:solidFill>
                <a:latin typeface="Arial"/>
                <a:cs typeface="Arial"/>
              </a:rPr>
              <a:t>together</a:t>
            </a:r>
            <a:endParaRPr dirty="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163830" algn="l"/>
              </a:tabLst>
            </a:pPr>
            <a:r>
              <a:rPr spc="10" dirty="0">
                <a:solidFill>
                  <a:srgbClr val="003B70"/>
                </a:solidFill>
                <a:latin typeface="Arial"/>
                <a:cs typeface="Arial"/>
              </a:rPr>
              <a:t>Fixed </a:t>
            </a:r>
            <a:r>
              <a:rPr spc="15" dirty="0">
                <a:solidFill>
                  <a:srgbClr val="003B70"/>
                </a:solidFill>
                <a:latin typeface="Arial"/>
                <a:cs typeface="Arial"/>
              </a:rPr>
              <a:t>latency operations</a:t>
            </a:r>
            <a:r>
              <a:rPr spc="-5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10" dirty="0">
                <a:solidFill>
                  <a:srgbClr val="003B70"/>
                </a:solidFill>
                <a:latin typeface="Arial"/>
                <a:cs typeface="Arial"/>
              </a:rPr>
              <a:t>improve</a:t>
            </a:r>
            <a:endParaRPr dirty="0">
              <a:latin typeface="Arial"/>
              <a:cs typeface="Arial"/>
            </a:endParaRPr>
          </a:p>
          <a:p>
            <a:pPr marL="393700" marR="264795" lvl="1" indent="-152400">
              <a:lnSpc>
                <a:spcPct val="100000"/>
              </a:lnSpc>
              <a:spcBef>
                <a:spcPts val="555"/>
              </a:spcBef>
              <a:buFont typeface="Calibri"/>
              <a:buChar char="–"/>
              <a:tabLst>
                <a:tab pos="39370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Area: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no handshaking signals  required</a:t>
            </a:r>
            <a:endParaRPr dirty="0">
              <a:latin typeface="Arial"/>
              <a:cs typeface="Arial"/>
            </a:endParaRPr>
          </a:p>
          <a:p>
            <a:pPr marL="393700" marR="5080" lvl="1" indent="-152400">
              <a:lnSpc>
                <a:spcPct val="100000"/>
              </a:lnSpc>
              <a:spcBef>
                <a:spcPts val="555"/>
              </a:spcBef>
              <a:buFont typeface="Calibri"/>
              <a:buChar char="–"/>
              <a:tabLst>
                <a:tab pos="393700" algn="l"/>
              </a:tabLst>
            </a:pP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Performance: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no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potential</a:t>
            </a:r>
            <a:r>
              <a:rPr spc="-114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stalling  due </a:t>
            </a:r>
            <a:r>
              <a:rPr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variable</a:t>
            </a:r>
            <a:r>
              <a:rPr spc="-1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B70"/>
                </a:solidFill>
                <a:latin typeface="Arial"/>
                <a:cs typeface="Arial"/>
              </a:rPr>
              <a:t>latencies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146" name="object 28">
            <a:extLst>
              <a:ext uri="{FF2B5EF4-FFF2-40B4-BE49-F238E27FC236}">
                <a16:creationId xmlns:a16="http://schemas.microsoft.com/office/drawing/2014/main" id="{6FF9023E-0159-9549-C2D0-96AE520DF2FA}"/>
              </a:ext>
            </a:extLst>
          </p:cNvPr>
          <p:cNvGrpSpPr/>
          <p:nvPr/>
        </p:nvGrpSpPr>
        <p:grpSpPr>
          <a:xfrm>
            <a:off x="6400172" y="4391241"/>
            <a:ext cx="694055" cy="753110"/>
            <a:chOff x="4044682" y="5796168"/>
            <a:chExt cx="694055" cy="753110"/>
          </a:xfrm>
        </p:grpSpPr>
        <p:sp>
          <p:nvSpPr>
            <p:cNvPr id="147" name="object 29">
              <a:extLst>
                <a:ext uri="{FF2B5EF4-FFF2-40B4-BE49-F238E27FC236}">
                  <a16:creationId xmlns:a16="http://schemas.microsoft.com/office/drawing/2014/main" id="{350A3C42-8FA5-B07A-B307-1C4A19EAE318}"/>
                </a:ext>
              </a:extLst>
            </p:cNvPr>
            <p:cNvSpPr/>
            <p:nvPr/>
          </p:nvSpPr>
          <p:spPr>
            <a:xfrm>
              <a:off x="4413631" y="6195567"/>
              <a:ext cx="325120" cy="353695"/>
            </a:xfrm>
            <a:custGeom>
              <a:avLst/>
              <a:gdLst/>
              <a:ahLst/>
              <a:cxnLst/>
              <a:rect l="l" t="t" r="r" b="b"/>
              <a:pathLst>
                <a:path w="325120" h="353695">
                  <a:moveTo>
                    <a:pt x="294780" y="329820"/>
                  </a:moveTo>
                  <a:lnTo>
                    <a:pt x="285242" y="338581"/>
                  </a:lnTo>
                  <a:lnTo>
                    <a:pt x="324993" y="353694"/>
                  </a:lnTo>
                  <a:lnTo>
                    <a:pt x="319513" y="334517"/>
                  </a:lnTo>
                  <a:lnTo>
                    <a:pt x="299085" y="334517"/>
                  </a:lnTo>
                  <a:lnTo>
                    <a:pt x="294780" y="329820"/>
                  </a:lnTo>
                  <a:close/>
                </a:path>
                <a:path w="325120" h="353695">
                  <a:moveTo>
                    <a:pt x="303713" y="321614"/>
                  </a:moveTo>
                  <a:lnTo>
                    <a:pt x="294780" y="329820"/>
                  </a:lnTo>
                  <a:lnTo>
                    <a:pt x="299085" y="334517"/>
                  </a:lnTo>
                  <a:lnTo>
                    <a:pt x="307975" y="326262"/>
                  </a:lnTo>
                  <a:lnTo>
                    <a:pt x="303713" y="321614"/>
                  </a:lnTo>
                  <a:close/>
                </a:path>
                <a:path w="325120" h="353695">
                  <a:moveTo>
                    <a:pt x="313309" y="312800"/>
                  </a:moveTo>
                  <a:lnTo>
                    <a:pt x="303713" y="321614"/>
                  </a:lnTo>
                  <a:lnTo>
                    <a:pt x="307975" y="326262"/>
                  </a:lnTo>
                  <a:lnTo>
                    <a:pt x="299085" y="334517"/>
                  </a:lnTo>
                  <a:lnTo>
                    <a:pt x="319513" y="334517"/>
                  </a:lnTo>
                  <a:lnTo>
                    <a:pt x="313309" y="312800"/>
                  </a:lnTo>
                  <a:close/>
                </a:path>
                <a:path w="325120" h="353695">
                  <a:moveTo>
                    <a:pt x="8890" y="0"/>
                  </a:moveTo>
                  <a:lnTo>
                    <a:pt x="0" y="8127"/>
                  </a:lnTo>
                  <a:lnTo>
                    <a:pt x="294780" y="329820"/>
                  </a:lnTo>
                  <a:lnTo>
                    <a:pt x="303713" y="321614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3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30">
              <a:extLst>
                <a:ext uri="{FF2B5EF4-FFF2-40B4-BE49-F238E27FC236}">
                  <a16:creationId xmlns:a16="http://schemas.microsoft.com/office/drawing/2014/main" id="{FB3FFD55-EF51-33CF-0000-D2254FFE2681}"/>
                </a:ext>
              </a:extLst>
            </p:cNvPr>
            <p:cNvSpPr/>
            <p:nvPr/>
          </p:nvSpPr>
          <p:spPr>
            <a:xfrm>
              <a:off x="4044682" y="5796168"/>
              <a:ext cx="636905" cy="541020"/>
            </a:xfrm>
            <a:custGeom>
              <a:avLst/>
              <a:gdLst/>
              <a:ahLst/>
              <a:cxnLst/>
              <a:rect l="l" t="t" r="r" b="b"/>
              <a:pathLst>
                <a:path w="636904" h="541020">
                  <a:moveTo>
                    <a:pt x="392807" y="0"/>
                  </a:moveTo>
                  <a:lnTo>
                    <a:pt x="368329" y="3698"/>
                  </a:lnTo>
                  <a:lnTo>
                    <a:pt x="346829" y="17732"/>
                  </a:lnTo>
                  <a:lnTo>
                    <a:pt x="331102" y="41005"/>
                  </a:lnTo>
                  <a:lnTo>
                    <a:pt x="325768" y="34909"/>
                  </a:lnTo>
                  <a:lnTo>
                    <a:pt x="319545" y="29702"/>
                  </a:lnTo>
                  <a:lnTo>
                    <a:pt x="312814" y="25511"/>
                  </a:lnTo>
                  <a:lnTo>
                    <a:pt x="282900" y="15241"/>
                  </a:lnTo>
                  <a:lnTo>
                    <a:pt x="252950" y="18891"/>
                  </a:lnTo>
                  <a:lnTo>
                    <a:pt x="226357" y="35280"/>
                  </a:lnTo>
                  <a:lnTo>
                    <a:pt x="206515" y="63230"/>
                  </a:lnTo>
                  <a:lnTo>
                    <a:pt x="191571" y="54927"/>
                  </a:lnTo>
                  <a:lnTo>
                    <a:pt x="175734" y="49672"/>
                  </a:lnTo>
                  <a:lnTo>
                    <a:pt x="159349" y="47513"/>
                  </a:lnTo>
                  <a:lnTo>
                    <a:pt x="142761" y="48498"/>
                  </a:lnTo>
                  <a:lnTo>
                    <a:pt x="105408" y="63470"/>
                  </a:lnTo>
                  <a:lnTo>
                    <a:pt x="76912" y="92836"/>
                  </a:lnTo>
                  <a:lnTo>
                    <a:pt x="60037" y="132419"/>
                  </a:lnTo>
                  <a:lnTo>
                    <a:pt x="57544" y="178038"/>
                  </a:lnTo>
                  <a:lnTo>
                    <a:pt x="57036" y="179689"/>
                  </a:lnTo>
                  <a:lnTo>
                    <a:pt x="17371" y="202156"/>
                  </a:lnTo>
                  <a:lnTo>
                    <a:pt x="0" y="244143"/>
                  </a:lnTo>
                  <a:lnTo>
                    <a:pt x="1553" y="272637"/>
                  </a:lnTo>
                  <a:lnTo>
                    <a:pt x="12180" y="298344"/>
                  </a:lnTo>
                  <a:lnTo>
                    <a:pt x="31128" y="317992"/>
                  </a:lnTo>
                  <a:lnTo>
                    <a:pt x="22774" y="330973"/>
                  </a:lnTo>
                  <a:lnTo>
                    <a:pt x="17063" y="345551"/>
                  </a:lnTo>
                  <a:lnTo>
                    <a:pt x="14162" y="361176"/>
                  </a:lnTo>
                  <a:lnTo>
                    <a:pt x="14237" y="377301"/>
                  </a:lnTo>
                  <a:lnTo>
                    <a:pt x="22193" y="405266"/>
                  </a:lnTo>
                  <a:lnTo>
                    <a:pt x="38256" y="426815"/>
                  </a:lnTo>
                  <a:lnTo>
                    <a:pt x="60154" y="439862"/>
                  </a:lnTo>
                  <a:lnTo>
                    <a:pt x="85611" y="442325"/>
                  </a:lnTo>
                  <a:lnTo>
                    <a:pt x="86754" y="444611"/>
                  </a:lnTo>
                  <a:lnTo>
                    <a:pt x="117308" y="483375"/>
                  </a:lnTo>
                  <a:lnTo>
                    <a:pt x="156874" y="504793"/>
                  </a:lnTo>
                  <a:lnTo>
                    <a:pt x="200465" y="507422"/>
                  </a:lnTo>
                  <a:lnTo>
                    <a:pt x="243091" y="489823"/>
                  </a:lnTo>
                  <a:lnTo>
                    <a:pt x="253755" y="505352"/>
                  </a:lnTo>
                  <a:lnTo>
                    <a:pt x="266491" y="518429"/>
                  </a:lnTo>
                  <a:lnTo>
                    <a:pt x="280989" y="528792"/>
                  </a:lnTo>
                  <a:lnTo>
                    <a:pt x="296939" y="536178"/>
                  </a:lnTo>
                  <a:lnTo>
                    <a:pt x="336331" y="540492"/>
                  </a:lnTo>
                  <a:lnTo>
                    <a:pt x="372806" y="527446"/>
                  </a:lnTo>
                  <a:lnTo>
                    <a:pt x="402399" y="499494"/>
                  </a:lnTo>
                  <a:lnTo>
                    <a:pt x="421145" y="459089"/>
                  </a:lnTo>
                  <a:lnTo>
                    <a:pt x="431502" y="465484"/>
                  </a:lnTo>
                  <a:lnTo>
                    <a:pt x="442466" y="470153"/>
                  </a:lnTo>
                  <a:lnTo>
                    <a:pt x="453882" y="473037"/>
                  </a:lnTo>
                  <a:lnTo>
                    <a:pt x="465595" y="474075"/>
                  </a:lnTo>
                  <a:lnTo>
                    <a:pt x="498854" y="466617"/>
                  </a:lnTo>
                  <a:lnTo>
                    <a:pt x="526111" y="445754"/>
                  </a:lnTo>
                  <a:lnTo>
                    <a:pt x="544605" y="414603"/>
                  </a:lnTo>
                  <a:lnTo>
                    <a:pt x="551574" y="376285"/>
                  </a:lnTo>
                  <a:lnTo>
                    <a:pt x="564145" y="373268"/>
                  </a:lnTo>
                  <a:lnTo>
                    <a:pt x="598310" y="353552"/>
                  </a:lnTo>
                  <a:lnTo>
                    <a:pt x="624333" y="319035"/>
                  </a:lnTo>
                  <a:lnTo>
                    <a:pt x="636474" y="277066"/>
                  </a:lnTo>
                  <a:lnTo>
                    <a:pt x="634136" y="232858"/>
                  </a:lnTo>
                  <a:lnTo>
                    <a:pt x="616725" y="191627"/>
                  </a:lnTo>
                  <a:lnTo>
                    <a:pt x="618122" y="187817"/>
                  </a:lnTo>
                  <a:lnTo>
                    <a:pt x="620281" y="179689"/>
                  </a:lnTo>
                  <a:lnTo>
                    <a:pt x="622365" y="143617"/>
                  </a:lnTo>
                  <a:lnTo>
                    <a:pt x="612661" y="110569"/>
                  </a:lnTo>
                  <a:lnTo>
                    <a:pt x="592957" y="84141"/>
                  </a:lnTo>
                  <a:lnTo>
                    <a:pt x="565036" y="67929"/>
                  </a:lnTo>
                  <a:lnTo>
                    <a:pt x="561820" y="54135"/>
                  </a:lnTo>
                  <a:lnTo>
                    <a:pt x="540906" y="19542"/>
                  </a:lnTo>
                  <a:lnTo>
                    <a:pt x="488662" y="269"/>
                  </a:lnTo>
                  <a:lnTo>
                    <a:pt x="462236" y="8862"/>
                  </a:lnTo>
                  <a:lnTo>
                    <a:pt x="439941" y="29194"/>
                  </a:lnTo>
                  <a:lnTo>
                    <a:pt x="435143" y="22697"/>
                  </a:lnTo>
                  <a:lnTo>
                    <a:pt x="429750" y="16938"/>
                  </a:lnTo>
                  <a:lnTo>
                    <a:pt x="423832" y="11941"/>
                  </a:lnTo>
                  <a:lnTo>
                    <a:pt x="417462" y="7731"/>
                  </a:lnTo>
                  <a:lnTo>
                    <a:pt x="392807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31">
            <a:extLst>
              <a:ext uri="{FF2B5EF4-FFF2-40B4-BE49-F238E27FC236}">
                <a16:creationId xmlns:a16="http://schemas.microsoft.com/office/drawing/2014/main" id="{94E5658A-2B0A-3404-F673-8AE327EA1EA4}"/>
              </a:ext>
            </a:extLst>
          </p:cNvPr>
          <p:cNvSpPr txBox="1"/>
          <p:nvPr/>
        </p:nvSpPr>
        <p:spPr>
          <a:xfrm>
            <a:off x="6640216" y="453968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0" name="object 32">
            <a:extLst>
              <a:ext uri="{FF2B5EF4-FFF2-40B4-BE49-F238E27FC236}">
                <a16:creationId xmlns:a16="http://schemas.microsoft.com/office/drawing/2014/main" id="{BA349409-2920-8F51-1D84-94C9A343320D}"/>
              </a:ext>
            </a:extLst>
          </p:cNvPr>
          <p:cNvGrpSpPr/>
          <p:nvPr/>
        </p:nvGrpSpPr>
        <p:grpSpPr>
          <a:xfrm>
            <a:off x="7600145" y="4389717"/>
            <a:ext cx="636905" cy="686435"/>
            <a:chOff x="5244655" y="5794644"/>
            <a:chExt cx="636905" cy="686435"/>
          </a:xfrm>
        </p:grpSpPr>
        <p:sp>
          <p:nvSpPr>
            <p:cNvPr id="151" name="object 33">
              <a:extLst>
                <a:ext uri="{FF2B5EF4-FFF2-40B4-BE49-F238E27FC236}">
                  <a16:creationId xmlns:a16="http://schemas.microsoft.com/office/drawing/2014/main" id="{F5627016-862D-2593-AFAA-5CFF29D119EC}"/>
                </a:ext>
              </a:extLst>
            </p:cNvPr>
            <p:cNvSpPr/>
            <p:nvPr/>
          </p:nvSpPr>
          <p:spPr>
            <a:xfrm>
              <a:off x="5259323" y="6126987"/>
              <a:ext cx="325120" cy="353695"/>
            </a:xfrm>
            <a:custGeom>
              <a:avLst/>
              <a:gdLst/>
              <a:ahLst/>
              <a:cxnLst/>
              <a:rect l="l" t="t" r="r" b="b"/>
              <a:pathLst>
                <a:path w="325120" h="353695">
                  <a:moveTo>
                    <a:pt x="11684" y="312800"/>
                  </a:moveTo>
                  <a:lnTo>
                    <a:pt x="0" y="353694"/>
                  </a:lnTo>
                  <a:lnTo>
                    <a:pt x="39750" y="338581"/>
                  </a:lnTo>
                  <a:lnTo>
                    <a:pt x="35326" y="334518"/>
                  </a:lnTo>
                  <a:lnTo>
                    <a:pt x="25908" y="334518"/>
                  </a:lnTo>
                  <a:lnTo>
                    <a:pt x="17017" y="326263"/>
                  </a:lnTo>
                  <a:lnTo>
                    <a:pt x="21278" y="321613"/>
                  </a:lnTo>
                  <a:lnTo>
                    <a:pt x="11684" y="312800"/>
                  </a:lnTo>
                  <a:close/>
                </a:path>
                <a:path w="325120" h="353695">
                  <a:moveTo>
                    <a:pt x="21278" y="321613"/>
                  </a:moveTo>
                  <a:lnTo>
                    <a:pt x="17017" y="326263"/>
                  </a:lnTo>
                  <a:lnTo>
                    <a:pt x="25908" y="334518"/>
                  </a:lnTo>
                  <a:lnTo>
                    <a:pt x="30212" y="329820"/>
                  </a:lnTo>
                  <a:lnTo>
                    <a:pt x="21278" y="321613"/>
                  </a:lnTo>
                  <a:close/>
                </a:path>
                <a:path w="325120" h="353695">
                  <a:moveTo>
                    <a:pt x="30212" y="329820"/>
                  </a:moveTo>
                  <a:lnTo>
                    <a:pt x="25908" y="334518"/>
                  </a:lnTo>
                  <a:lnTo>
                    <a:pt x="35326" y="334518"/>
                  </a:lnTo>
                  <a:lnTo>
                    <a:pt x="30212" y="329820"/>
                  </a:lnTo>
                  <a:close/>
                </a:path>
                <a:path w="325120" h="353695">
                  <a:moveTo>
                    <a:pt x="315975" y="0"/>
                  </a:moveTo>
                  <a:lnTo>
                    <a:pt x="21278" y="321613"/>
                  </a:lnTo>
                  <a:lnTo>
                    <a:pt x="30212" y="329820"/>
                  </a:lnTo>
                  <a:lnTo>
                    <a:pt x="324992" y="8128"/>
                  </a:lnTo>
                  <a:lnTo>
                    <a:pt x="315975" y="0"/>
                  </a:lnTo>
                  <a:close/>
                </a:path>
              </a:pathLst>
            </a:custGeom>
            <a:solidFill>
              <a:srgbClr val="003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34">
              <a:extLst>
                <a:ext uri="{FF2B5EF4-FFF2-40B4-BE49-F238E27FC236}">
                  <a16:creationId xmlns:a16="http://schemas.microsoft.com/office/drawing/2014/main" id="{60A128EA-2DA7-6E6C-7897-C2AB0796430F}"/>
                </a:ext>
              </a:extLst>
            </p:cNvPr>
            <p:cNvSpPr/>
            <p:nvPr/>
          </p:nvSpPr>
          <p:spPr>
            <a:xfrm>
              <a:off x="5244655" y="5794644"/>
              <a:ext cx="636905" cy="541020"/>
            </a:xfrm>
            <a:custGeom>
              <a:avLst/>
              <a:gdLst/>
              <a:ahLst/>
              <a:cxnLst/>
              <a:rect l="l" t="t" r="r" b="b"/>
              <a:pathLst>
                <a:path w="636904" h="541020">
                  <a:moveTo>
                    <a:pt x="243667" y="0"/>
                  </a:moveTo>
                  <a:lnTo>
                    <a:pt x="206724" y="16938"/>
                  </a:lnTo>
                  <a:lnTo>
                    <a:pt x="196532" y="29194"/>
                  </a:lnTo>
                  <a:lnTo>
                    <a:pt x="174238" y="8862"/>
                  </a:lnTo>
                  <a:lnTo>
                    <a:pt x="147812" y="269"/>
                  </a:lnTo>
                  <a:lnTo>
                    <a:pt x="120505" y="3726"/>
                  </a:lnTo>
                  <a:lnTo>
                    <a:pt x="95567" y="19542"/>
                  </a:lnTo>
                  <a:lnTo>
                    <a:pt x="86850" y="29692"/>
                  </a:lnTo>
                  <a:lnTo>
                    <a:pt x="79835" y="41306"/>
                  </a:lnTo>
                  <a:lnTo>
                    <a:pt x="74654" y="54135"/>
                  </a:lnTo>
                  <a:lnTo>
                    <a:pt x="71437" y="67929"/>
                  </a:lnTo>
                  <a:lnTo>
                    <a:pt x="43517" y="84141"/>
                  </a:lnTo>
                  <a:lnTo>
                    <a:pt x="23812" y="110569"/>
                  </a:lnTo>
                  <a:lnTo>
                    <a:pt x="14108" y="143617"/>
                  </a:lnTo>
                  <a:lnTo>
                    <a:pt x="16192" y="179689"/>
                  </a:lnTo>
                  <a:lnTo>
                    <a:pt x="18351" y="187817"/>
                  </a:lnTo>
                  <a:lnTo>
                    <a:pt x="19748" y="191627"/>
                  </a:lnTo>
                  <a:lnTo>
                    <a:pt x="2337" y="232858"/>
                  </a:lnTo>
                  <a:lnTo>
                    <a:pt x="0" y="277066"/>
                  </a:lnTo>
                  <a:lnTo>
                    <a:pt x="12140" y="319035"/>
                  </a:lnTo>
                  <a:lnTo>
                    <a:pt x="38163" y="353552"/>
                  </a:lnTo>
                  <a:lnTo>
                    <a:pt x="72328" y="373268"/>
                  </a:lnTo>
                  <a:lnTo>
                    <a:pt x="84899" y="376285"/>
                  </a:lnTo>
                  <a:lnTo>
                    <a:pt x="91868" y="414603"/>
                  </a:lnTo>
                  <a:lnTo>
                    <a:pt x="110362" y="445754"/>
                  </a:lnTo>
                  <a:lnTo>
                    <a:pt x="137620" y="466617"/>
                  </a:lnTo>
                  <a:lnTo>
                    <a:pt x="170878" y="474075"/>
                  </a:lnTo>
                  <a:lnTo>
                    <a:pt x="182592" y="473037"/>
                  </a:lnTo>
                  <a:lnTo>
                    <a:pt x="194008" y="470153"/>
                  </a:lnTo>
                  <a:lnTo>
                    <a:pt x="204972" y="465484"/>
                  </a:lnTo>
                  <a:lnTo>
                    <a:pt x="215328" y="459089"/>
                  </a:lnTo>
                  <a:lnTo>
                    <a:pt x="234074" y="499494"/>
                  </a:lnTo>
                  <a:lnTo>
                    <a:pt x="263667" y="527446"/>
                  </a:lnTo>
                  <a:lnTo>
                    <a:pt x="300142" y="540492"/>
                  </a:lnTo>
                  <a:lnTo>
                    <a:pt x="339534" y="536178"/>
                  </a:lnTo>
                  <a:lnTo>
                    <a:pt x="355484" y="528792"/>
                  </a:lnTo>
                  <a:lnTo>
                    <a:pt x="369982" y="518429"/>
                  </a:lnTo>
                  <a:lnTo>
                    <a:pt x="382718" y="505352"/>
                  </a:lnTo>
                  <a:lnTo>
                    <a:pt x="393382" y="489823"/>
                  </a:lnTo>
                  <a:lnTo>
                    <a:pt x="436008" y="507422"/>
                  </a:lnTo>
                  <a:lnTo>
                    <a:pt x="479599" y="504793"/>
                  </a:lnTo>
                  <a:lnTo>
                    <a:pt x="519166" y="483375"/>
                  </a:lnTo>
                  <a:lnTo>
                    <a:pt x="549719" y="444611"/>
                  </a:lnTo>
                  <a:lnTo>
                    <a:pt x="550862" y="442325"/>
                  </a:lnTo>
                  <a:lnTo>
                    <a:pt x="576320" y="439862"/>
                  </a:lnTo>
                  <a:lnTo>
                    <a:pt x="598217" y="426815"/>
                  </a:lnTo>
                  <a:lnTo>
                    <a:pt x="614281" y="405266"/>
                  </a:lnTo>
                  <a:lnTo>
                    <a:pt x="622236" y="377301"/>
                  </a:lnTo>
                  <a:lnTo>
                    <a:pt x="622311" y="361176"/>
                  </a:lnTo>
                  <a:lnTo>
                    <a:pt x="619410" y="345551"/>
                  </a:lnTo>
                  <a:lnTo>
                    <a:pt x="613699" y="330973"/>
                  </a:lnTo>
                  <a:lnTo>
                    <a:pt x="605345" y="317992"/>
                  </a:lnTo>
                  <a:lnTo>
                    <a:pt x="624294" y="298344"/>
                  </a:lnTo>
                  <a:lnTo>
                    <a:pt x="634920" y="272637"/>
                  </a:lnTo>
                  <a:lnTo>
                    <a:pt x="636474" y="244143"/>
                  </a:lnTo>
                  <a:lnTo>
                    <a:pt x="628205" y="216138"/>
                  </a:lnTo>
                  <a:lnTo>
                    <a:pt x="619103" y="202156"/>
                  </a:lnTo>
                  <a:lnTo>
                    <a:pt x="607583" y="191150"/>
                  </a:lnTo>
                  <a:lnTo>
                    <a:pt x="594183" y="183526"/>
                  </a:lnTo>
                  <a:lnTo>
                    <a:pt x="579437" y="179689"/>
                  </a:lnTo>
                  <a:lnTo>
                    <a:pt x="578929" y="178038"/>
                  </a:lnTo>
                  <a:lnTo>
                    <a:pt x="576437" y="132419"/>
                  </a:lnTo>
                  <a:lnTo>
                    <a:pt x="559561" y="92837"/>
                  </a:lnTo>
                  <a:lnTo>
                    <a:pt x="531066" y="63470"/>
                  </a:lnTo>
                  <a:lnTo>
                    <a:pt x="493712" y="48498"/>
                  </a:lnTo>
                  <a:lnTo>
                    <a:pt x="477125" y="47513"/>
                  </a:lnTo>
                  <a:lnTo>
                    <a:pt x="460740" y="49672"/>
                  </a:lnTo>
                  <a:lnTo>
                    <a:pt x="444902" y="54927"/>
                  </a:lnTo>
                  <a:lnTo>
                    <a:pt x="429958" y="63230"/>
                  </a:lnTo>
                  <a:lnTo>
                    <a:pt x="410116" y="35280"/>
                  </a:lnTo>
                  <a:lnTo>
                    <a:pt x="383524" y="18891"/>
                  </a:lnTo>
                  <a:lnTo>
                    <a:pt x="353573" y="15241"/>
                  </a:lnTo>
                  <a:lnTo>
                    <a:pt x="323659" y="25511"/>
                  </a:lnTo>
                  <a:lnTo>
                    <a:pt x="316928" y="29702"/>
                  </a:lnTo>
                  <a:lnTo>
                    <a:pt x="310705" y="34909"/>
                  </a:lnTo>
                  <a:lnTo>
                    <a:pt x="305371" y="41005"/>
                  </a:lnTo>
                  <a:lnTo>
                    <a:pt x="289645" y="17732"/>
                  </a:lnTo>
                  <a:lnTo>
                    <a:pt x="268144" y="3698"/>
                  </a:lnTo>
                  <a:lnTo>
                    <a:pt x="243667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35">
            <a:extLst>
              <a:ext uri="{FF2B5EF4-FFF2-40B4-BE49-F238E27FC236}">
                <a16:creationId xmlns:a16="http://schemas.microsoft.com/office/drawing/2014/main" id="{C04D5D3D-7E5D-8ACE-637B-9E51CB095B3C}"/>
              </a:ext>
            </a:extLst>
          </p:cNvPr>
          <p:cNvSpPr txBox="1"/>
          <p:nvPr/>
        </p:nvSpPr>
        <p:spPr>
          <a:xfrm>
            <a:off x="7885831" y="4538418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4" name="object 36">
            <a:extLst>
              <a:ext uri="{FF2B5EF4-FFF2-40B4-BE49-F238E27FC236}">
                <a16:creationId xmlns:a16="http://schemas.microsoft.com/office/drawing/2014/main" id="{3A65F984-CE16-D180-18DB-5486DA0B06B0}"/>
              </a:ext>
            </a:extLst>
          </p:cNvPr>
          <p:cNvGrpSpPr/>
          <p:nvPr/>
        </p:nvGrpSpPr>
        <p:grpSpPr>
          <a:xfrm>
            <a:off x="7037204" y="5011510"/>
            <a:ext cx="636905" cy="864235"/>
            <a:chOff x="4681714" y="6416437"/>
            <a:chExt cx="636905" cy="864235"/>
          </a:xfrm>
        </p:grpSpPr>
        <p:sp>
          <p:nvSpPr>
            <p:cNvPr id="155" name="object 37">
              <a:extLst>
                <a:ext uri="{FF2B5EF4-FFF2-40B4-BE49-F238E27FC236}">
                  <a16:creationId xmlns:a16="http://schemas.microsoft.com/office/drawing/2014/main" id="{C664F732-4997-99C3-D869-BC9EC8EF5A47}"/>
                </a:ext>
              </a:extLst>
            </p:cNvPr>
            <p:cNvSpPr/>
            <p:nvPr/>
          </p:nvSpPr>
          <p:spPr>
            <a:xfrm>
              <a:off x="4877562" y="6914388"/>
              <a:ext cx="142240" cy="366395"/>
            </a:xfrm>
            <a:custGeom>
              <a:avLst/>
              <a:gdLst/>
              <a:ahLst/>
              <a:cxnLst/>
              <a:rect l="l" t="t" r="r" b="b"/>
              <a:pathLst>
                <a:path w="142239" h="366395">
                  <a:moveTo>
                    <a:pt x="38100" y="328168"/>
                  </a:moveTo>
                  <a:lnTo>
                    <a:pt x="25146" y="328168"/>
                  </a:lnTo>
                  <a:lnTo>
                    <a:pt x="25146" y="0"/>
                  </a:lnTo>
                  <a:lnTo>
                    <a:pt x="12954" y="0"/>
                  </a:lnTo>
                  <a:lnTo>
                    <a:pt x="12954" y="328168"/>
                  </a:lnTo>
                  <a:lnTo>
                    <a:pt x="0" y="328168"/>
                  </a:lnTo>
                  <a:lnTo>
                    <a:pt x="19050" y="366268"/>
                  </a:lnTo>
                  <a:lnTo>
                    <a:pt x="34925" y="334518"/>
                  </a:lnTo>
                  <a:lnTo>
                    <a:pt x="38100" y="328168"/>
                  </a:lnTo>
                  <a:close/>
                </a:path>
                <a:path w="142239" h="366395">
                  <a:moveTo>
                    <a:pt x="141732" y="302260"/>
                  </a:moveTo>
                  <a:lnTo>
                    <a:pt x="128778" y="302260"/>
                  </a:lnTo>
                  <a:lnTo>
                    <a:pt x="128778" y="0"/>
                  </a:lnTo>
                  <a:lnTo>
                    <a:pt x="116586" y="0"/>
                  </a:lnTo>
                  <a:lnTo>
                    <a:pt x="116586" y="302260"/>
                  </a:lnTo>
                  <a:lnTo>
                    <a:pt x="103632" y="302260"/>
                  </a:lnTo>
                  <a:lnTo>
                    <a:pt x="122682" y="340360"/>
                  </a:lnTo>
                  <a:lnTo>
                    <a:pt x="138557" y="308610"/>
                  </a:lnTo>
                  <a:lnTo>
                    <a:pt x="141732" y="302260"/>
                  </a:lnTo>
                  <a:close/>
                </a:path>
              </a:pathLst>
            </a:custGeom>
            <a:solidFill>
              <a:srgbClr val="003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38">
              <a:extLst>
                <a:ext uri="{FF2B5EF4-FFF2-40B4-BE49-F238E27FC236}">
                  <a16:creationId xmlns:a16="http://schemas.microsoft.com/office/drawing/2014/main" id="{D1EB4CC4-22E7-63D4-C393-763C7030D822}"/>
                </a:ext>
              </a:extLst>
            </p:cNvPr>
            <p:cNvSpPr/>
            <p:nvPr/>
          </p:nvSpPr>
          <p:spPr>
            <a:xfrm>
              <a:off x="4681714" y="6416437"/>
              <a:ext cx="636905" cy="541020"/>
            </a:xfrm>
            <a:custGeom>
              <a:avLst/>
              <a:gdLst/>
              <a:ahLst/>
              <a:cxnLst/>
              <a:rect l="l" t="t" r="r" b="b"/>
              <a:pathLst>
                <a:path w="636904" h="541020">
                  <a:moveTo>
                    <a:pt x="392807" y="0"/>
                  </a:moveTo>
                  <a:lnTo>
                    <a:pt x="368329" y="3698"/>
                  </a:lnTo>
                  <a:lnTo>
                    <a:pt x="346829" y="17732"/>
                  </a:lnTo>
                  <a:lnTo>
                    <a:pt x="331102" y="41005"/>
                  </a:lnTo>
                  <a:lnTo>
                    <a:pt x="325768" y="34909"/>
                  </a:lnTo>
                  <a:lnTo>
                    <a:pt x="319545" y="29702"/>
                  </a:lnTo>
                  <a:lnTo>
                    <a:pt x="312814" y="25511"/>
                  </a:lnTo>
                  <a:lnTo>
                    <a:pt x="282900" y="15241"/>
                  </a:lnTo>
                  <a:lnTo>
                    <a:pt x="252950" y="18891"/>
                  </a:lnTo>
                  <a:lnTo>
                    <a:pt x="226357" y="35280"/>
                  </a:lnTo>
                  <a:lnTo>
                    <a:pt x="206515" y="63230"/>
                  </a:lnTo>
                  <a:lnTo>
                    <a:pt x="191571" y="54927"/>
                  </a:lnTo>
                  <a:lnTo>
                    <a:pt x="175734" y="49672"/>
                  </a:lnTo>
                  <a:lnTo>
                    <a:pt x="159349" y="47513"/>
                  </a:lnTo>
                  <a:lnTo>
                    <a:pt x="142761" y="48498"/>
                  </a:lnTo>
                  <a:lnTo>
                    <a:pt x="105408" y="63470"/>
                  </a:lnTo>
                  <a:lnTo>
                    <a:pt x="76912" y="92837"/>
                  </a:lnTo>
                  <a:lnTo>
                    <a:pt x="60037" y="132419"/>
                  </a:lnTo>
                  <a:lnTo>
                    <a:pt x="57544" y="178038"/>
                  </a:lnTo>
                  <a:lnTo>
                    <a:pt x="57036" y="179689"/>
                  </a:lnTo>
                  <a:lnTo>
                    <a:pt x="17371" y="202156"/>
                  </a:lnTo>
                  <a:lnTo>
                    <a:pt x="0" y="244143"/>
                  </a:lnTo>
                  <a:lnTo>
                    <a:pt x="1553" y="272637"/>
                  </a:lnTo>
                  <a:lnTo>
                    <a:pt x="12180" y="298344"/>
                  </a:lnTo>
                  <a:lnTo>
                    <a:pt x="31128" y="317992"/>
                  </a:lnTo>
                  <a:lnTo>
                    <a:pt x="22774" y="330973"/>
                  </a:lnTo>
                  <a:lnTo>
                    <a:pt x="17063" y="345551"/>
                  </a:lnTo>
                  <a:lnTo>
                    <a:pt x="14162" y="361176"/>
                  </a:lnTo>
                  <a:lnTo>
                    <a:pt x="14237" y="377301"/>
                  </a:lnTo>
                  <a:lnTo>
                    <a:pt x="22193" y="405266"/>
                  </a:lnTo>
                  <a:lnTo>
                    <a:pt x="38256" y="426815"/>
                  </a:lnTo>
                  <a:lnTo>
                    <a:pt x="60154" y="439862"/>
                  </a:lnTo>
                  <a:lnTo>
                    <a:pt x="85611" y="442325"/>
                  </a:lnTo>
                  <a:lnTo>
                    <a:pt x="86754" y="444611"/>
                  </a:lnTo>
                  <a:lnTo>
                    <a:pt x="117308" y="483375"/>
                  </a:lnTo>
                  <a:lnTo>
                    <a:pt x="156874" y="504793"/>
                  </a:lnTo>
                  <a:lnTo>
                    <a:pt x="200465" y="507422"/>
                  </a:lnTo>
                  <a:lnTo>
                    <a:pt x="243091" y="489823"/>
                  </a:lnTo>
                  <a:lnTo>
                    <a:pt x="253755" y="505352"/>
                  </a:lnTo>
                  <a:lnTo>
                    <a:pt x="266491" y="518429"/>
                  </a:lnTo>
                  <a:lnTo>
                    <a:pt x="280989" y="528792"/>
                  </a:lnTo>
                  <a:lnTo>
                    <a:pt x="296939" y="536178"/>
                  </a:lnTo>
                  <a:lnTo>
                    <a:pt x="336331" y="540492"/>
                  </a:lnTo>
                  <a:lnTo>
                    <a:pt x="372806" y="527446"/>
                  </a:lnTo>
                  <a:lnTo>
                    <a:pt x="402399" y="499494"/>
                  </a:lnTo>
                  <a:lnTo>
                    <a:pt x="421145" y="459089"/>
                  </a:lnTo>
                  <a:lnTo>
                    <a:pt x="431502" y="465484"/>
                  </a:lnTo>
                  <a:lnTo>
                    <a:pt x="442466" y="470154"/>
                  </a:lnTo>
                  <a:lnTo>
                    <a:pt x="453882" y="473037"/>
                  </a:lnTo>
                  <a:lnTo>
                    <a:pt x="465595" y="474075"/>
                  </a:lnTo>
                  <a:lnTo>
                    <a:pt x="498854" y="466617"/>
                  </a:lnTo>
                  <a:lnTo>
                    <a:pt x="526111" y="445754"/>
                  </a:lnTo>
                  <a:lnTo>
                    <a:pt x="544605" y="414603"/>
                  </a:lnTo>
                  <a:lnTo>
                    <a:pt x="551574" y="376285"/>
                  </a:lnTo>
                  <a:lnTo>
                    <a:pt x="564145" y="373268"/>
                  </a:lnTo>
                  <a:lnTo>
                    <a:pt x="598310" y="353552"/>
                  </a:lnTo>
                  <a:lnTo>
                    <a:pt x="624333" y="319037"/>
                  </a:lnTo>
                  <a:lnTo>
                    <a:pt x="636474" y="277082"/>
                  </a:lnTo>
                  <a:lnTo>
                    <a:pt x="634136" y="232912"/>
                  </a:lnTo>
                  <a:lnTo>
                    <a:pt x="616725" y="191754"/>
                  </a:lnTo>
                  <a:lnTo>
                    <a:pt x="618122" y="187817"/>
                  </a:lnTo>
                  <a:lnTo>
                    <a:pt x="620281" y="179689"/>
                  </a:lnTo>
                  <a:lnTo>
                    <a:pt x="622365" y="143617"/>
                  </a:lnTo>
                  <a:lnTo>
                    <a:pt x="612661" y="110569"/>
                  </a:lnTo>
                  <a:lnTo>
                    <a:pt x="592957" y="84141"/>
                  </a:lnTo>
                  <a:lnTo>
                    <a:pt x="565036" y="67929"/>
                  </a:lnTo>
                  <a:lnTo>
                    <a:pt x="561820" y="54135"/>
                  </a:lnTo>
                  <a:lnTo>
                    <a:pt x="540906" y="19542"/>
                  </a:lnTo>
                  <a:lnTo>
                    <a:pt x="488662" y="269"/>
                  </a:lnTo>
                  <a:lnTo>
                    <a:pt x="462236" y="8862"/>
                  </a:lnTo>
                  <a:lnTo>
                    <a:pt x="439941" y="29194"/>
                  </a:lnTo>
                  <a:lnTo>
                    <a:pt x="435143" y="22697"/>
                  </a:lnTo>
                  <a:lnTo>
                    <a:pt x="429750" y="16938"/>
                  </a:lnTo>
                  <a:lnTo>
                    <a:pt x="423832" y="11941"/>
                  </a:lnTo>
                  <a:lnTo>
                    <a:pt x="417462" y="7731"/>
                  </a:lnTo>
                  <a:lnTo>
                    <a:pt x="392807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39">
            <a:extLst>
              <a:ext uri="{FF2B5EF4-FFF2-40B4-BE49-F238E27FC236}">
                <a16:creationId xmlns:a16="http://schemas.microsoft.com/office/drawing/2014/main" id="{E38DDD69-16BF-DF0D-772C-D4642B12C405}"/>
              </a:ext>
            </a:extLst>
          </p:cNvPr>
          <p:cNvSpPr txBox="1"/>
          <p:nvPr/>
        </p:nvSpPr>
        <p:spPr>
          <a:xfrm>
            <a:off x="7282074" y="515932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8" name="object 40">
            <a:extLst>
              <a:ext uri="{FF2B5EF4-FFF2-40B4-BE49-F238E27FC236}">
                <a16:creationId xmlns:a16="http://schemas.microsoft.com/office/drawing/2014/main" id="{0621DF43-AB6F-3B9E-84C7-A9B70304A88E}"/>
              </a:ext>
            </a:extLst>
          </p:cNvPr>
          <p:cNvGrpSpPr/>
          <p:nvPr/>
        </p:nvGrpSpPr>
        <p:grpSpPr>
          <a:xfrm>
            <a:off x="7037204" y="5453073"/>
            <a:ext cx="636905" cy="908685"/>
            <a:chOff x="4681714" y="6858000"/>
            <a:chExt cx="636905" cy="908685"/>
          </a:xfrm>
        </p:grpSpPr>
        <p:sp>
          <p:nvSpPr>
            <p:cNvPr id="159" name="object 41">
              <a:extLst>
                <a:ext uri="{FF2B5EF4-FFF2-40B4-BE49-F238E27FC236}">
                  <a16:creationId xmlns:a16="http://schemas.microsoft.com/office/drawing/2014/main" id="{A3629F60-D6CE-E8FB-3360-F75AD9DE7826}"/>
                </a:ext>
              </a:extLst>
            </p:cNvPr>
            <p:cNvSpPr/>
            <p:nvPr/>
          </p:nvSpPr>
          <p:spPr>
            <a:xfrm>
              <a:off x="5081778" y="6858000"/>
              <a:ext cx="38100" cy="458470"/>
            </a:xfrm>
            <a:custGeom>
              <a:avLst/>
              <a:gdLst/>
              <a:ahLst/>
              <a:cxnLst/>
              <a:rect l="l" t="t" r="r" b="b"/>
              <a:pathLst>
                <a:path w="38100" h="458470">
                  <a:moveTo>
                    <a:pt x="25146" y="31750"/>
                  </a:moveTo>
                  <a:lnTo>
                    <a:pt x="12954" y="31750"/>
                  </a:lnTo>
                  <a:lnTo>
                    <a:pt x="12954" y="458343"/>
                  </a:lnTo>
                  <a:lnTo>
                    <a:pt x="25146" y="458343"/>
                  </a:lnTo>
                  <a:lnTo>
                    <a:pt x="25146" y="31750"/>
                  </a:lnTo>
                  <a:close/>
                </a:path>
                <a:path w="38100" h="458470">
                  <a:moveTo>
                    <a:pt x="19050" y="0"/>
                  </a:moveTo>
                  <a:lnTo>
                    <a:pt x="0" y="38100"/>
                  </a:lnTo>
                  <a:lnTo>
                    <a:pt x="12954" y="38100"/>
                  </a:lnTo>
                  <a:lnTo>
                    <a:pt x="12954" y="31750"/>
                  </a:lnTo>
                  <a:lnTo>
                    <a:pt x="34925" y="31750"/>
                  </a:lnTo>
                  <a:lnTo>
                    <a:pt x="19050" y="0"/>
                  </a:lnTo>
                  <a:close/>
                </a:path>
                <a:path w="38100" h="458470">
                  <a:moveTo>
                    <a:pt x="34925" y="31750"/>
                  </a:moveTo>
                  <a:lnTo>
                    <a:pt x="25146" y="31750"/>
                  </a:lnTo>
                  <a:lnTo>
                    <a:pt x="25146" y="38100"/>
                  </a:lnTo>
                  <a:lnTo>
                    <a:pt x="38100" y="38100"/>
                  </a:lnTo>
                  <a:lnTo>
                    <a:pt x="34925" y="31750"/>
                  </a:lnTo>
                  <a:close/>
                </a:path>
              </a:pathLst>
            </a:custGeom>
            <a:solidFill>
              <a:srgbClr val="FB4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42">
              <a:extLst>
                <a:ext uri="{FF2B5EF4-FFF2-40B4-BE49-F238E27FC236}">
                  <a16:creationId xmlns:a16="http://schemas.microsoft.com/office/drawing/2014/main" id="{8B942C66-0DF7-9049-2EE3-74678CAEE672}"/>
                </a:ext>
              </a:extLst>
            </p:cNvPr>
            <p:cNvSpPr/>
            <p:nvPr/>
          </p:nvSpPr>
          <p:spPr>
            <a:xfrm>
              <a:off x="4681714" y="7225680"/>
              <a:ext cx="636905" cy="541020"/>
            </a:xfrm>
            <a:custGeom>
              <a:avLst/>
              <a:gdLst/>
              <a:ahLst/>
              <a:cxnLst/>
              <a:rect l="l" t="t" r="r" b="b"/>
              <a:pathLst>
                <a:path w="636904" h="541020">
                  <a:moveTo>
                    <a:pt x="392807" y="0"/>
                  </a:moveTo>
                  <a:lnTo>
                    <a:pt x="368329" y="3698"/>
                  </a:lnTo>
                  <a:lnTo>
                    <a:pt x="346829" y="17732"/>
                  </a:lnTo>
                  <a:lnTo>
                    <a:pt x="331102" y="41005"/>
                  </a:lnTo>
                  <a:lnTo>
                    <a:pt x="325768" y="34909"/>
                  </a:lnTo>
                  <a:lnTo>
                    <a:pt x="319545" y="29702"/>
                  </a:lnTo>
                  <a:lnTo>
                    <a:pt x="312814" y="25511"/>
                  </a:lnTo>
                  <a:lnTo>
                    <a:pt x="282900" y="15241"/>
                  </a:lnTo>
                  <a:lnTo>
                    <a:pt x="252950" y="18891"/>
                  </a:lnTo>
                  <a:lnTo>
                    <a:pt x="226357" y="35280"/>
                  </a:lnTo>
                  <a:lnTo>
                    <a:pt x="206515" y="63230"/>
                  </a:lnTo>
                  <a:lnTo>
                    <a:pt x="191571" y="54927"/>
                  </a:lnTo>
                  <a:lnTo>
                    <a:pt x="175734" y="49672"/>
                  </a:lnTo>
                  <a:lnTo>
                    <a:pt x="159349" y="47513"/>
                  </a:lnTo>
                  <a:lnTo>
                    <a:pt x="142761" y="48498"/>
                  </a:lnTo>
                  <a:lnTo>
                    <a:pt x="105408" y="63470"/>
                  </a:lnTo>
                  <a:lnTo>
                    <a:pt x="76912" y="92836"/>
                  </a:lnTo>
                  <a:lnTo>
                    <a:pt x="60037" y="132419"/>
                  </a:lnTo>
                  <a:lnTo>
                    <a:pt x="57544" y="178038"/>
                  </a:lnTo>
                  <a:lnTo>
                    <a:pt x="57036" y="179689"/>
                  </a:lnTo>
                  <a:lnTo>
                    <a:pt x="17371" y="202156"/>
                  </a:lnTo>
                  <a:lnTo>
                    <a:pt x="0" y="244143"/>
                  </a:lnTo>
                  <a:lnTo>
                    <a:pt x="1553" y="272637"/>
                  </a:lnTo>
                  <a:lnTo>
                    <a:pt x="12180" y="298344"/>
                  </a:lnTo>
                  <a:lnTo>
                    <a:pt x="31128" y="317992"/>
                  </a:lnTo>
                  <a:lnTo>
                    <a:pt x="22774" y="330973"/>
                  </a:lnTo>
                  <a:lnTo>
                    <a:pt x="17063" y="345551"/>
                  </a:lnTo>
                  <a:lnTo>
                    <a:pt x="14162" y="361176"/>
                  </a:lnTo>
                  <a:lnTo>
                    <a:pt x="14237" y="377301"/>
                  </a:lnTo>
                  <a:lnTo>
                    <a:pt x="22193" y="405266"/>
                  </a:lnTo>
                  <a:lnTo>
                    <a:pt x="38256" y="426815"/>
                  </a:lnTo>
                  <a:lnTo>
                    <a:pt x="60154" y="439862"/>
                  </a:lnTo>
                  <a:lnTo>
                    <a:pt x="85611" y="442325"/>
                  </a:lnTo>
                  <a:lnTo>
                    <a:pt x="86754" y="444611"/>
                  </a:lnTo>
                  <a:lnTo>
                    <a:pt x="117308" y="483375"/>
                  </a:lnTo>
                  <a:lnTo>
                    <a:pt x="156874" y="504793"/>
                  </a:lnTo>
                  <a:lnTo>
                    <a:pt x="200465" y="507422"/>
                  </a:lnTo>
                  <a:lnTo>
                    <a:pt x="243091" y="489823"/>
                  </a:lnTo>
                  <a:lnTo>
                    <a:pt x="253755" y="505352"/>
                  </a:lnTo>
                  <a:lnTo>
                    <a:pt x="266491" y="518429"/>
                  </a:lnTo>
                  <a:lnTo>
                    <a:pt x="280989" y="528792"/>
                  </a:lnTo>
                  <a:lnTo>
                    <a:pt x="296939" y="536178"/>
                  </a:lnTo>
                  <a:lnTo>
                    <a:pt x="336331" y="540492"/>
                  </a:lnTo>
                  <a:lnTo>
                    <a:pt x="372806" y="527446"/>
                  </a:lnTo>
                  <a:lnTo>
                    <a:pt x="402399" y="499494"/>
                  </a:lnTo>
                  <a:lnTo>
                    <a:pt x="421145" y="459089"/>
                  </a:lnTo>
                  <a:lnTo>
                    <a:pt x="431502" y="465484"/>
                  </a:lnTo>
                  <a:lnTo>
                    <a:pt x="442466" y="470153"/>
                  </a:lnTo>
                  <a:lnTo>
                    <a:pt x="453882" y="473037"/>
                  </a:lnTo>
                  <a:lnTo>
                    <a:pt x="465595" y="474075"/>
                  </a:lnTo>
                  <a:lnTo>
                    <a:pt x="498854" y="466617"/>
                  </a:lnTo>
                  <a:lnTo>
                    <a:pt x="526111" y="445754"/>
                  </a:lnTo>
                  <a:lnTo>
                    <a:pt x="544605" y="414603"/>
                  </a:lnTo>
                  <a:lnTo>
                    <a:pt x="551574" y="376285"/>
                  </a:lnTo>
                  <a:lnTo>
                    <a:pt x="564145" y="373268"/>
                  </a:lnTo>
                  <a:lnTo>
                    <a:pt x="598310" y="353552"/>
                  </a:lnTo>
                  <a:lnTo>
                    <a:pt x="624333" y="319035"/>
                  </a:lnTo>
                  <a:lnTo>
                    <a:pt x="636474" y="277066"/>
                  </a:lnTo>
                  <a:lnTo>
                    <a:pt x="634136" y="232858"/>
                  </a:lnTo>
                  <a:lnTo>
                    <a:pt x="616725" y="191627"/>
                  </a:lnTo>
                  <a:lnTo>
                    <a:pt x="618122" y="187817"/>
                  </a:lnTo>
                  <a:lnTo>
                    <a:pt x="620281" y="179689"/>
                  </a:lnTo>
                  <a:lnTo>
                    <a:pt x="622365" y="143617"/>
                  </a:lnTo>
                  <a:lnTo>
                    <a:pt x="612661" y="110569"/>
                  </a:lnTo>
                  <a:lnTo>
                    <a:pt x="592957" y="84141"/>
                  </a:lnTo>
                  <a:lnTo>
                    <a:pt x="565036" y="67929"/>
                  </a:lnTo>
                  <a:lnTo>
                    <a:pt x="561820" y="54135"/>
                  </a:lnTo>
                  <a:lnTo>
                    <a:pt x="540906" y="19542"/>
                  </a:lnTo>
                  <a:lnTo>
                    <a:pt x="488662" y="269"/>
                  </a:lnTo>
                  <a:lnTo>
                    <a:pt x="462236" y="8862"/>
                  </a:lnTo>
                  <a:lnTo>
                    <a:pt x="439941" y="29194"/>
                  </a:lnTo>
                  <a:lnTo>
                    <a:pt x="435143" y="22697"/>
                  </a:lnTo>
                  <a:lnTo>
                    <a:pt x="429750" y="16938"/>
                  </a:lnTo>
                  <a:lnTo>
                    <a:pt x="423832" y="11941"/>
                  </a:lnTo>
                  <a:lnTo>
                    <a:pt x="417462" y="7731"/>
                  </a:lnTo>
                  <a:lnTo>
                    <a:pt x="392807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43">
            <a:extLst>
              <a:ext uri="{FF2B5EF4-FFF2-40B4-BE49-F238E27FC236}">
                <a16:creationId xmlns:a16="http://schemas.microsoft.com/office/drawing/2014/main" id="{4F5E20FE-F9AB-A35C-1899-496A39BE4393}"/>
              </a:ext>
            </a:extLst>
          </p:cNvPr>
          <p:cNvSpPr txBox="1"/>
          <p:nvPr/>
        </p:nvSpPr>
        <p:spPr>
          <a:xfrm>
            <a:off x="7277501" y="596945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2" name="object 44">
            <a:extLst>
              <a:ext uri="{FF2B5EF4-FFF2-40B4-BE49-F238E27FC236}">
                <a16:creationId xmlns:a16="http://schemas.microsoft.com/office/drawing/2014/main" id="{F1675EA1-8CEB-CFDF-37F7-B568B824DBC4}"/>
              </a:ext>
            </a:extLst>
          </p:cNvPr>
          <p:cNvSpPr/>
          <p:nvPr/>
        </p:nvSpPr>
        <p:spPr>
          <a:xfrm>
            <a:off x="6167013" y="4335981"/>
            <a:ext cx="2301240" cy="1239520"/>
          </a:xfrm>
          <a:custGeom>
            <a:avLst/>
            <a:gdLst/>
            <a:ahLst/>
            <a:cxnLst/>
            <a:rect l="l" t="t" r="r" b="b"/>
            <a:pathLst>
              <a:path w="2301240" h="1239520">
                <a:moveTo>
                  <a:pt x="0" y="206501"/>
                </a:moveTo>
                <a:lnTo>
                  <a:pt x="5453" y="159153"/>
                </a:lnTo>
                <a:lnTo>
                  <a:pt x="20989" y="115688"/>
                </a:lnTo>
                <a:lnTo>
                  <a:pt x="45366" y="77346"/>
                </a:lnTo>
                <a:lnTo>
                  <a:pt x="77346" y="45366"/>
                </a:lnTo>
                <a:lnTo>
                  <a:pt x="115688" y="20989"/>
                </a:lnTo>
                <a:lnTo>
                  <a:pt x="159153" y="5453"/>
                </a:lnTo>
                <a:lnTo>
                  <a:pt x="206501" y="0"/>
                </a:lnTo>
                <a:lnTo>
                  <a:pt x="2094738" y="0"/>
                </a:lnTo>
                <a:lnTo>
                  <a:pt x="2142086" y="5453"/>
                </a:lnTo>
                <a:lnTo>
                  <a:pt x="2185551" y="20989"/>
                </a:lnTo>
                <a:lnTo>
                  <a:pt x="2223893" y="45366"/>
                </a:lnTo>
                <a:lnTo>
                  <a:pt x="2255873" y="77346"/>
                </a:lnTo>
                <a:lnTo>
                  <a:pt x="2280250" y="115688"/>
                </a:lnTo>
                <a:lnTo>
                  <a:pt x="2295786" y="159153"/>
                </a:lnTo>
                <a:lnTo>
                  <a:pt x="2301240" y="206501"/>
                </a:lnTo>
                <a:lnTo>
                  <a:pt x="2301240" y="1032509"/>
                </a:lnTo>
                <a:lnTo>
                  <a:pt x="2295786" y="1079858"/>
                </a:lnTo>
                <a:lnTo>
                  <a:pt x="2280250" y="1123323"/>
                </a:lnTo>
                <a:lnTo>
                  <a:pt x="2255873" y="1161665"/>
                </a:lnTo>
                <a:lnTo>
                  <a:pt x="2223893" y="1193645"/>
                </a:lnTo>
                <a:lnTo>
                  <a:pt x="2185551" y="1218022"/>
                </a:lnTo>
                <a:lnTo>
                  <a:pt x="2142086" y="1233558"/>
                </a:lnTo>
                <a:lnTo>
                  <a:pt x="2094738" y="1239011"/>
                </a:lnTo>
                <a:lnTo>
                  <a:pt x="206501" y="1239011"/>
                </a:lnTo>
                <a:lnTo>
                  <a:pt x="159153" y="1233558"/>
                </a:lnTo>
                <a:lnTo>
                  <a:pt x="115688" y="1218022"/>
                </a:lnTo>
                <a:lnTo>
                  <a:pt x="77346" y="1193645"/>
                </a:lnTo>
                <a:lnTo>
                  <a:pt x="45366" y="1161665"/>
                </a:lnTo>
                <a:lnTo>
                  <a:pt x="20989" y="1123323"/>
                </a:lnTo>
                <a:lnTo>
                  <a:pt x="5453" y="1079858"/>
                </a:lnTo>
                <a:lnTo>
                  <a:pt x="0" y="1032509"/>
                </a:lnTo>
                <a:lnTo>
                  <a:pt x="0" y="206501"/>
                </a:lnTo>
                <a:close/>
              </a:path>
            </a:pathLst>
          </a:custGeom>
          <a:ln w="12192">
            <a:solidFill>
              <a:srgbClr val="003B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15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600" spc="5" dirty="0">
                <a:solidFill>
                  <a:srgbClr val="003B70"/>
                </a:solidFill>
                <a:latin typeface="Arial"/>
                <a:cs typeface="Arial"/>
              </a:rPr>
              <a:t>Simultaneous Independent</a:t>
            </a:r>
            <a:r>
              <a:rPr lang="en-US" sz="3600" spc="-2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spc="5" dirty="0">
                <a:solidFill>
                  <a:srgbClr val="003B70"/>
                </a:solidFill>
                <a:latin typeface="Arial"/>
                <a:cs typeface="Arial"/>
              </a:rPr>
              <a:t>Operations</a:t>
            </a:r>
            <a:br>
              <a:rPr lang="en-US" sz="3600" dirty="0">
                <a:latin typeface="Arial"/>
                <a:cs typeface="Arial"/>
              </a:rPr>
            </a:b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425999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object 3">
            <a:extLst>
              <a:ext uri="{FF2B5EF4-FFF2-40B4-BE49-F238E27FC236}">
                <a16:creationId xmlns:a16="http://schemas.microsoft.com/office/drawing/2014/main" id="{23250076-5823-966F-748E-462468C28981}"/>
              </a:ext>
            </a:extLst>
          </p:cNvPr>
          <p:cNvSpPr txBox="1"/>
          <p:nvPr/>
        </p:nvSpPr>
        <p:spPr>
          <a:xfrm>
            <a:off x="1313321" y="2064135"/>
            <a:ext cx="423978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63830" algn="l"/>
              </a:tabLst>
            </a:pP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compiler </a:t>
            </a: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automatically</a:t>
            </a:r>
            <a:r>
              <a:rPr sz="2000" spc="-9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identifies  independent</a:t>
            </a:r>
            <a:r>
              <a:rPr sz="2000" spc="-40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operations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351AAFE-6E37-FCDC-6801-C95E40C695DE}"/>
              </a:ext>
            </a:extLst>
          </p:cNvPr>
          <p:cNvSpPr txBox="1"/>
          <p:nvPr/>
        </p:nvSpPr>
        <p:spPr>
          <a:xfrm>
            <a:off x="1370045" y="2886585"/>
            <a:ext cx="4063041" cy="2680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108585" indent="-1511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63830" algn="l"/>
              </a:tabLst>
            </a:pP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Simultaneous hardware is built </a:t>
            </a: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to 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increase</a:t>
            </a:r>
            <a:r>
              <a:rPr sz="2000" spc="-1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performance</a:t>
            </a:r>
            <a:endParaRPr sz="2000" dirty="0">
              <a:latin typeface="Arial"/>
              <a:cs typeface="Arial"/>
            </a:endParaRPr>
          </a:p>
          <a:p>
            <a:pPr marL="163195" marR="23495" indent="-15113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163830" algn="l"/>
              </a:tabLst>
            </a:pP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This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achieves </a:t>
            </a: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data parallelism in</a:t>
            </a:r>
            <a:r>
              <a:rPr sz="2000" spc="-7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a  manner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similar </a:t>
            </a: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superscalar 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processor</a:t>
            </a:r>
            <a:endParaRPr sz="2000" dirty="0">
              <a:latin typeface="Arial"/>
              <a:cs typeface="Arial"/>
            </a:endParaRPr>
          </a:p>
          <a:p>
            <a:pPr marL="163195" marR="5080" indent="-151130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163830" algn="l"/>
              </a:tabLst>
            </a:pP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Number of independent</a:t>
            </a:r>
            <a:r>
              <a:rPr sz="2000" spc="-10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operations  only </a:t>
            </a: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bounded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by </a:t>
            </a:r>
            <a:r>
              <a:rPr sz="2000" dirty="0">
                <a:solidFill>
                  <a:srgbClr val="003B70"/>
                </a:solidFill>
                <a:latin typeface="Arial"/>
                <a:cs typeface="Arial"/>
              </a:rPr>
              <a:t>the amount of  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hardware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4A2EEF-48E3-3363-5E1F-45B83404F6FF}"/>
              </a:ext>
            </a:extLst>
          </p:cNvPr>
          <p:cNvGrpSpPr/>
          <p:nvPr/>
        </p:nvGrpSpPr>
        <p:grpSpPr>
          <a:xfrm>
            <a:off x="6096000" y="2141019"/>
            <a:ext cx="3577320" cy="2619047"/>
            <a:chOff x="3972342" y="1589532"/>
            <a:chExt cx="2275840" cy="2263657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82AF1BFC-DAEC-9373-0233-1795F006CB4D}"/>
                </a:ext>
              </a:extLst>
            </p:cNvPr>
            <p:cNvSpPr txBox="1"/>
            <p:nvPr/>
          </p:nvSpPr>
          <p:spPr>
            <a:xfrm>
              <a:off x="4550664" y="1589532"/>
              <a:ext cx="937260" cy="410209"/>
            </a:xfrm>
            <a:prstGeom prst="rect">
              <a:avLst/>
            </a:prstGeom>
            <a:solidFill>
              <a:srgbClr val="D0D5D9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sz="1300" spc="15" dirty="0">
                  <a:solidFill>
                    <a:srgbClr val="003B70"/>
                  </a:solidFill>
                  <a:latin typeface="Consolas"/>
                  <a:cs typeface="Consolas"/>
                </a:rPr>
                <a:t>c = a +</a:t>
              </a:r>
              <a:r>
                <a:rPr sz="1300" spc="-70" dirty="0">
                  <a:solidFill>
                    <a:srgbClr val="003B70"/>
                  </a:solidFill>
                  <a:latin typeface="Consolas"/>
                  <a:cs typeface="Consolas"/>
                </a:rPr>
                <a:t> </a:t>
              </a:r>
              <a:r>
                <a:rPr sz="1300" spc="10" dirty="0">
                  <a:solidFill>
                    <a:srgbClr val="003B70"/>
                  </a:solidFill>
                  <a:latin typeface="Consolas"/>
                  <a:cs typeface="Consolas"/>
                </a:rPr>
                <a:t>b;</a:t>
              </a:r>
              <a:endParaRPr sz="130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r>
                <a:rPr sz="1300" spc="15" dirty="0">
                  <a:solidFill>
                    <a:srgbClr val="003B70"/>
                  </a:solidFill>
                  <a:latin typeface="Consolas"/>
                  <a:cs typeface="Consolas"/>
                </a:rPr>
                <a:t>f = d *</a:t>
              </a:r>
              <a:r>
                <a:rPr sz="1300" spc="-70" dirty="0">
                  <a:solidFill>
                    <a:srgbClr val="003B70"/>
                  </a:solidFill>
                  <a:latin typeface="Consolas"/>
                  <a:cs typeface="Consolas"/>
                </a:rPr>
                <a:t> </a:t>
              </a:r>
              <a:r>
                <a:rPr sz="1300" spc="10" dirty="0">
                  <a:solidFill>
                    <a:srgbClr val="003B70"/>
                  </a:solidFill>
                  <a:latin typeface="Consolas"/>
                  <a:cs typeface="Consolas"/>
                </a:rPr>
                <a:t>e;</a:t>
              </a:r>
              <a:endParaRPr sz="1300">
                <a:latin typeface="Consolas"/>
                <a:cs typeface="Consolas"/>
              </a:endParaRPr>
            </a:p>
          </p:txBody>
        </p:sp>
        <p:grpSp>
          <p:nvGrpSpPr>
            <p:cNvPr id="11" name="object 7">
              <a:extLst>
                <a:ext uri="{FF2B5EF4-FFF2-40B4-BE49-F238E27FC236}">
                  <a16:creationId xmlns:a16="http://schemas.microsoft.com/office/drawing/2014/main" id="{A6165845-1EB7-AACD-83B8-EB18F4F46F2D}"/>
                </a:ext>
              </a:extLst>
            </p:cNvPr>
            <p:cNvGrpSpPr/>
            <p:nvPr/>
          </p:nvGrpSpPr>
          <p:grpSpPr>
            <a:xfrm>
              <a:off x="4330700" y="2480817"/>
              <a:ext cx="559435" cy="840740"/>
              <a:chOff x="4330700" y="2480817"/>
              <a:chExt cx="559435" cy="840740"/>
            </a:xfrm>
          </p:grpSpPr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77A259BA-E95D-FE76-0B8E-0702D8D5AC41}"/>
                  </a:ext>
                </a:extLst>
              </p:cNvPr>
              <p:cNvSpPr/>
              <p:nvPr/>
            </p:nvSpPr>
            <p:spPr>
              <a:xfrm>
                <a:off x="4392168" y="2606039"/>
                <a:ext cx="46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463550" h="463550">
                    <a:moveTo>
                      <a:pt x="231648" y="0"/>
                    </a:moveTo>
                    <a:lnTo>
                      <a:pt x="184976" y="4708"/>
                    </a:lnTo>
                    <a:lnTo>
                      <a:pt x="141499" y="18210"/>
                    </a:lnTo>
                    <a:lnTo>
                      <a:pt x="102151" y="39574"/>
                    </a:lnTo>
                    <a:lnTo>
                      <a:pt x="67865" y="67865"/>
                    </a:lnTo>
                    <a:lnTo>
                      <a:pt x="39574" y="102151"/>
                    </a:lnTo>
                    <a:lnTo>
                      <a:pt x="18210" y="141499"/>
                    </a:lnTo>
                    <a:lnTo>
                      <a:pt x="4708" y="184976"/>
                    </a:lnTo>
                    <a:lnTo>
                      <a:pt x="0" y="231647"/>
                    </a:lnTo>
                    <a:lnTo>
                      <a:pt x="4708" y="278319"/>
                    </a:lnTo>
                    <a:lnTo>
                      <a:pt x="18210" y="321796"/>
                    </a:lnTo>
                    <a:lnTo>
                      <a:pt x="39574" y="361144"/>
                    </a:lnTo>
                    <a:lnTo>
                      <a:pt x="67865" y="395430"/>
                    </a:lnTo>
                    <a:lnTo>
                      <a:pt x="102151" y="423721"/>
                    </a:lnTo>
                    <a:lnTo>
                      <a:pt x="141499" y="445085"/>
                    </a:lnTo>
                    <a:lnTo>
                      <a:pt x="184976" y="458587"/>
                    </a:lnTo>
                    <a:lnTo>
                      <a:pt x="231648" y="463295"/>
                    </a:lnTo>
                    <a:lnTo>
                      <a:pt x="278319" y="458587"/>
                    </a:lnTo>
                    <a:lnTo>
                      <a:pt x="321796" y="445085"/>
                    </a:lnTo>
                    <a:lnTo>
                      <a:pt x="361144" y="423721"/>
                    </a:lnTo>
                    <a:lnTo>
                      <a:pt x="395430" y="395430"/>
                    </a:lnTo>
                    <a:lnTo>
                      <a:pt x="423721" y="361144"/>
                    </a:lnTo>
                    <a:lnTo>
                      <a:pt x="445085" y="321796"/>
                    </a:lnTo>
                    <a:lnTo>
                      <a:pt x="458587" y="278319"/>
                    </a:lnTo>
                    <a:lnTo>
                      <a:pt x="463296" y="231647"/>
                    </a:lnTo>
                    <a:lnTo>
                      <a:pt x="458587" y="184976"/>
                    </a:lnTo>
                    <a:lnTo>
                      <a:pt x="445085" y="141499"/>
                    </a:lnTo>
                    <a:lnTo>
                      <a:pt x="423721" y="102151"/>
                    </a:lnTo>
                    <a:lnTo>
                      <a:pt x="395430" y="67865"/>
                    </a:lnTo>
                    <a:lnTo>
                      <a:pt x="361144" y="39574"/>
                    </a:lnTo>
                    <a:lnTo>
                      <a:pt x="321796" y="18210"/>
                    </a:lnTo>
                    <a:lnTo>
                      <a:pt x="278319" y="4708"/>
                    </a:lnTo>
                    <a:lnTo>
                      <a:pt x="231648" y="0"/>
                    </a:lnTo>
                    <a:close/>
                  </a:path>
                </a:pathLst>
              </a:custGeom>
              <a:solidFill>
                <a:srgbClr val="FB4B0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3" name="object 9">
                <a:extLst>
                  <a:ext uri="{FF2B5EF4-FFF2-40B4-BE49-F238E27FC236}">
                    <a16:creationId xmlns:a16="http://schemas.microsoft.com/office/drawing/2014/main" id="{098350FB-B5C4-4D96-6A96-0309CEB6D38D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0700" y="2480817"/>
                <a:ext cx="129286" cy="192658"/>
              </a:xfrm>
              <a:prstGeom prst="rect">
                <a:avLst/>
              </a:prstGeom>
            </p:spPr>
          </p:pic>
          <p:pic>
            <p:nvPicPr>
              <p:cNvPr id="14" name="object 10">
                <a:extLst>
                  <a:ext uri="{FF2B5EF4-FFF2-40B4-BE49-F238E27FC236}">
                    <a16:creationId xmlns:a16="http://schemas.microsoft.com/office/drawing/2014/main" id="{22427A50-A728-6268-32E6-3056076B4716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88408" y="2481325"/>
                <a:ext cx="101345" cy="192150"/>
              </a:xfrm>
              <a:prstGeom prst="rect">
                <a:avLst/>
              </a:prstGeom>
            </p:spPr>
          </p:pic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5C6AA9AF-C4B9-82CB-9969-084336022742}"/>
                  </a:ext>
                </a:extLst>
              </p:cNvPr>
              <p:cNvSpPr/>
              <p:nvPr/>
            </p:nvSpPr>
            <p:spPr>
              <a:xfrm>
                <a:off x="4604765" y="3069335"/>
                <a:ext cx="38100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252095">
                    <a:moveTo>
                      <a:pt x="12954" y="213740"/>
                    </a:moveTo>
                    <a:lnTo>
                      <a:pt x="0" y="213740"/>
                    </a:lnTo>
                    <a:lnTo>
                      <a:pt x="19050" y="251840"/>
                    </a:lnTo>
                    <a:lnTo>
                      <a:pt x="34925" y="220090"/>
                    </a:lnTo>
                    <a:lnTo>
                      <a:pt x="12954" y="220090"/>
                    </a:lnTo>
                    <a:lnTo>
                      <a:pt x="12954" y="213740"/>
                    </a:lnTo>
                    <a:close/>
                  </a:path>
                  <a:path w="38100" h="252095">
                    <a:moveTo>
                      <a:pt x="25146" y="0"/>
                    </a:moveTo>
                    <a:lnTo>
                      <a:pt x="12954" y="0"/>
                    </a:lnTo>
                    <a:lnTo>
                      <a:pt x="12954" y="220090"/>
                    </a:lnTo>
                    <a:lnTo>
                      <a:pt x="25146" y="220090"/>
                    </a:lnTo>
                    <a:lnTo>
                      <a:pt x="25146" y="0"/>
                    </a:lnTo>
                    <a:close/>
                  </a:path>
                  <a:path w="38100" h="252095">
                    <a:moveTo>
                      <a:pt x="38100" y="213740"/>
                    </a:moveTo>
                    <a:lnTo>
                      <a:pt x="25146" y="213740"/>
                    </a:lnTo>
                    <a:lnTo>
                      <a:pt x="25146" y="220090"/>
                    </a:lnTo>
                    <a:lnTo>
                      <a:pt x="34925" y="220090"/>
                    </a:lnTo>
                    <a:lnTo>
                      <a:pt x="38100" y="213740"/>
                    </a:lnTo>
                    <a:close/>
                  </a:path>
                </a:pathLst>
              </a:custGeom>
              <a:solidFill>
                <a:srgbClr val="003B7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097C06C4-8246-5C2B-0375-B8BFD0D69C8E}"/>
                </a:ext>
              </a:extLst>
            </p:cNvPr>
            <p:cNvSpPr txBox="1"/>
            <p:nvPr/>
          </p:nvSpPr>
          <p:spPr>
            <a:xfrm>
              <a:off x="4482465" y="2520969"/>
              <a:ext cx="234315" cy="771525"/>
            </a:xfrm>
            <a:prstGeom prst="rect">
              <a:avLst/>
            </a:prstGeom>
          </p:spPr>
          <p:txBody>
            <a:bodyPr vert="horz" wrap="square" lIns="0" tIns="151130" rIns="0" bIns="0" rtlCol="0">
              <a:spAutoFit/>
            </a:bodyPr>
            <a:lstStyle/>
            <a:p>
              <a:pPr marL="62230">
                <a:lnSpc>
                  <a:spcPct val="100000"/>
                </a:lnSpc>
                <a:spcBef>
                  <a:spcPts val="1190"/>
                </a:spcBef>
              </a:pPr>
              <a:r>
                <a:rPr sz="2100" spc="20" dirty="0">
                  <a:solidFill>
                    <a:srgbClr val="FFFFFF"/>
                  </a:solidFill>
                  <a:latin typeface="Arial"/>
                  <a:cs typeface="Arial"/>
                </a:rPr>
                <a:t>+</a:t>
              </a:r>
              <a:endParaRPr sz="2100"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695"/>
                </a:spcBef>
              </a:pPr>
              <a:r>
                <a:rPr sz="1300" spc="15" dirty="0">
                  <a:solidFill>
                    <a:srgbClr val="003B70"/>
                  </a:solidFill>
                  <a:latin typeface="Arial"/>
                  <a:cs typeface="Arial"/>
                </a:rPr>
                <a:t>c</a:t>
              </a:r>
              <a:endParaRPr sz="1300" dirty="0">
                <a:latin typeface="Arial"/>
                <a:cs typeface="Arial"/>
              </a:endParaRPr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71E5C8DA-318C-14A8-143C-9624934308CC}"/>
                </a:ext>
              </a:extLst>
            </p:cNvPr>
            <p:cNvSpPr txBox="1"/>
            <p:nvPr/>
          </p:nvSpPr>
          <p:spPr>
            <a:xfrm>
              <a:off x="4210939" y="2233929"/>
              <a:ext cx="120014" cy="22860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300" spc="15" dirty="0">
                  <a:solidFill>
                    <a:srgbClr val="003B70"/>
                  </a:solidFill>
                  <a:latin typeface="Arial"/>
                  <a:cs typeface="Arial"/>
                </a:rPr>
                <a:t>a</a:t>
              </a:r>
              <a:endParaRPr sz="1300">
                <a:latin typeface="Arial"/>
                <a:cs typeface="Arial"/>
              </a:endParaRPr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2BBA52ED-C60C-2DAD-A322-954D4F80076B}"/>
                </a:ext>
              </a:extLst>
            </p:cNvPr>
            <p:cNvSpPr txBox="1"/>
            <p:nvPr/>
          </p:nvSpPr>
          <p:spPr>
            <a:xfrm>
              <a:off x="4871973" y="2233929"/>
              <a:ext cx="384175" cy="22860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  <a:tabLst>
                  <a:tab pos="276860" algn="l"/>
                </a:tabLst>
              </a:pPr>
              <a:r>
                <a:rPr sz="1300" spc="15" dirty="0">
                  <a:solidFill>
                    <a:srgbClr val="003B70"/>
                  </a:solidFill>
                  <a:latin typeface="Arial"/>
                  <a:cs typeface="Arial"/>
                </a:rPr>
                <a:t>b	d</a:t>
              </a:r>
              <a:endParaRPr sz="1300">
                <a:latin typeface="Arial"/>
                <a:cs typeface="Arial"/>
              </a:endParaRPr>
            </a:p>
          </p:txBody>
        </p:sp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4D7A1426-59BC-4EE8-ABFE-0768AC361263}"/>
                </a:ext>
              </a:extLst>
            </p:cNvPr>
            <p:cNvSpPr/>
            <p:nvPr/>
          </p:nvSpPr>
          <p:spPr>
            <a:xfrm>
              <a:off x="5317235" y="2606039"/>
              <a:ext cx="463550" cy="463550"/>
            </a:xfrm>
            <a:custGeom>
              <a:avLst/>
              <a:gdLst/>
              <a:ahLst/>
              <a:cxnLst/>
              <a:rect l="l" t="t" r="r" b="b"/>
              <a:pathLst>
                <a:path w="463550" h="463550">
                  <a:moveTo>
                    <a:pt x="231648" y="0"/>
                  </a:moveTo>
                  <a:lnTo>
                    <a:pt x="184976" y="4708"/>
                  </a:lnTo>
                  <a:lnTo>
                    <a:pt x="141499" y="18210"/>
                  </a:lnTo>
                  <a:lnTo>
                    <a:pt x="102151" y="39574"/>
                  </a:lnTo>
                  <a:lnTo>
                    <a:pt x="67865" y="67865"/>
                  </a:lnTo>
                  <a:lnTo>
                    <a:pt x="39574" y="102151"/>
                  </a:lnTo>
                  <a:lnTo>
                    <a:pt x="18210" y="141499"/>
                  </a:lnTo>
                  <a:lnTo>
                    <a:pt x="4708" y="184976"/>
                  </a:lnTo>
                  <a:lnTo>
                    <a:pt x="0" y="231647"/>
                  </a:lnTo>
                  <a:lnTo>
                    <a:pt x="4708" y="278319"/>
                  </a:lnTo>
                  <a:lnTo>
                    <a:pt x="18210" y="321796"/>
                  </a:lnTo>
                  <a:lnTo>
                    <a:pt x="39574" y="361144"/>
                  </a:lnTo>
                  <a:lnTo>
                    <a:pt x="67865" y="395430"/>
                  </a:lnTo>
                  <a:lnTo>
                    <a:pt x="102151" y="423721"/>
                  </a:lnTo>
                  <a:lnTo>
                    <a:pt x="141499" y="445085"/>
                  </a:lnTo>
                  <a:lnTo>
                    <a:pt x="184976" y="458587"/>
                  </a:lnTo>
                  <a:lnTo>
                    <a:pt x="231648" y="463295"/>
                  </a:lnTo>
                  <a:lnTo>
                    <a:pt x="278319" y="458587"/>
                  </a:lnTo>
                  <a:lnTo>
                    <a:pt x="321796" y="445085"/>
                  </a:lnTo>
                  <a:lnTo>
                    <a:pt x="361144" y="423721"/>
                  </a:lnTo>
                  <a:lnTo>
                    <a:pt x="395430" y="395430"/>
                  </a:lnTo>
                  <a:lnTo>
                    <a:pt x="423721" y="361144"/>
                  </a:lnTo>
                  <a:lnTo>
                    <a:pt x="445085" y="321796"/>
                  </a:lnTo>
                  <a:lnTo>
                    <a:pt x="458587" y="278319"/>
                  </a:lnTo>
                  <a:lnTo>
                    <a:pt x="463296" y="231647"/>
                  </a:lnTo>
                  <a:lnTo>
                    <a:pt x="458587" y="184976"/>
                  </a:lnTo>
                  <a:lnTo>
                    <a:pt x="445085" y="141499"/>
                  </a:lnTo>
                  <a:lnTo>
                    <a:pt x="423721" y="102151"/>
                  </a:lnTo>
                  <a:lnTo>
                    <a:pt x="395430" y="67865"/>
                  </a:lnTo>
                  <a:lnTo>
                    <a:pt x="361144" y="39574"/>
                  </a:lnTo>
                  <a:lnTo>
                    <a:pt x="321796" y="18210"/>
                  </a:lnTo>
                  <a:lnTo>
                    <a:pt x="278319" y="4708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FB4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92F65984-4788-F14A-B9E6-CB72C7B170F1}"/>
                </a:ext>
              </a:extLst>
            </p:cNvPr>
            <p:cNvSpPr txBox="1"/>
            <p:nvPr/>
          </p:nvSpPr>
          <p:spPr>
            <a:xfrm>
              <a:off x="5449061" y="2618308"/>
              <a:ext cx="203835" cy="574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dirty="0">
                  <a:solidFill>
                    <a:srgbClr val="FFFFFF"/>
                  </a:solidFill>
                  <a:latin typeface="Arial"/>
                  <a:cs typeface="Arial"/>
                </a:rPr>
                <a:t>*</a:t>
              </a:r>
              <a:endParaRPr sz="3600">
                <a:latin typeface="Arial"/>
                <a:cs typeface="Arial"/>
              </a:endParaRPr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45276A05-5209-8F13-CBA5-256601BC0C3C}"/>
                </a:ext>
              </a:extLst>
            </p:cNvPr>
            <p:cNvSpPr txBox="1"/>
            <p:nvPr/>
          </p:nvSpPr>
          <p:spPr>
            <a:xfrm>
              <a:off x="5797677" y="2233929"/>
              <a:ext cx="120014" cy="22860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300" spc="15" dirty="0">
                  <a:solidFill>
                    <a:srgbClr val="003B70"/>
                  </a:solidFill>
                  <a:latin typeface="Arial"/>
                  <a:cs typeface="Arial"/>
                </a:rPr>
                <a:t>e</a:t>
              </a:r>
              <a:endParaRPr sz="1300">
                <a:latin typeface="Arial"/>
                <a:cs typeface="Arial"/>
              </a:endParaRPr>
            </a:p>
          </p:txBody>
        </p:sp>
        <p:grpSp>
          <p:nvGrpSpPr>
            <p:cNvPr id="23" name="object 18">
              <a:extLst>
                <a:ext uri="{FF2B5EF4-FFF2-40B4-BE49-F238E27FC236}">
                  <a16:creationId xmlns:a16="http://schemas.microsoft.com/office/drawing/2014/main" id="{FE1EF7A3-00AE-921C-AD05-230207C54DEE}"/>
                </a:ext>
              </a:extLst>
            </p:cNvPr>
            <p:cNvGrpSpPr/>
            <p:nvPr/>
          </p:nvGrpSpPr>
          <p:grpSpPr>
            <a:xfrm>
              <a:off x="5255767" y="2480817"/>
              <a:ext cx="559435" cy="840740"/>
              <a:chOff x="5255767" y="2480817"/>
              <a:chExt cx="559435" cy="840740"/>
            </a:xfrm>
          </p:grpSpPr>
          <p:pic>
            <p:nvPicPr>
              <p:cNvPr id="24" name="object 19">
                <a:extLst>
                  <a:ext uri="{FF2B5EF4-FFF2-40B4-BE49-F238E27FC236}">
                    <a16:creationId xmlns:a16="http://schemas.microsoft.com/office/drawing/2014/main" id="{D878E638-735A-DD1D-466A-22F6EA2EE58F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255767" y="2480817"/>
                <a:ext cx="129286" cy="192658"/>
              </a:xfrm>
              <a:prstGeom prst="rect">
                <a:avLst/>
              </a:prstGeom>
            </p:spPr>
          </p:pic>
          <p:pic>
            <p:nvPicPr>
              <p:cNvPr id="25" name="object 20">
                <a:extLst>
                  <a:ext uri="{FF2B5EF4-FFF2-40B4-BE49-F238E27FC236}">
                    <a16:creationId xmlns:a16="http://schemas.microsoft.com/office/drawing/2014/main" id="{1C4DEFBA-820C-092C-DB5A-F33040A8F15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713475" y="2481325"/>
                <a:ext cx="101346" cy="192150"/>
              </a:xfrm>
              <a:prstGeom prst="rect">
                <a:avLst/>
              </a:prstGeom>
            </p:spPr>
          </p:pic>
          <p:sp>
            <p:nvSpPr>
              <p:cNvPr id="26" name="object 21">
                <a:extLst>
                  <a:ext uri="{FF2B5EF4-FFF2-40B4-BE49-F238E27FC236}">
                    <a16:creationId xmlns:a16="http://schemas.microsoft.com/office/drawing/2014/main" id="{9E06777E-1863-F2D2-C9B7-11BAB282BE27}"/>
                  </a:ext>
                </a:extLst>
              </p:cNvPr>
              <p:cNvSpPr/>
              <p:nvPr/>
            </p:nvSpPr>
            <p:spPr>
              <a:xfrm>
                <a:off x="5529833" y="3069335"/>
                <a:ext cx="38100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252095">
                    <a:moveTo>
                      <a:pt x="12953" y="213740"/>
                    </a:moveTo>
                    <a:lnTo>
                      <a:pt x="0" y="213740"/>
                    </a:lnTo>
                    <a:lnTo>
                      <a:pt x="19050" y="251840"/>
                    </a:lnTo>
                    <a:lnTo>
                      <a:pt x="34925" y="220090"/>
                    </a:lnTo>
                    <a:lnTo>
                      <a:pt x="12953" y="220090"/>
                    </a:lnTo>
                    <a:lnTo>
                      <a:pt x="12953" y="213740"/>
                    </a:lnTo>
                    <a:close/>
                  </a:path>
                  <a:path w="38100" h="252095">
                    <a:moveTo>
                      <a:pt x="25145" y="0"/>
                    </a:moveTo>
                    <a:lnTo>
                      <a:pt x="12953" y="0"/>
                    </a:lnTo>
                    <a:lnTo>
                      <a:pt x="12953" y="220090"/>
                    </a:lnTo>
                    <a:lnTo>
                      <a:pt x="25145" y="220090"/>
                    </a:lnTo>
                    <a:lnTo>
                      <a:pt x="25145" y="0"/>
                    </a:lnTo>
                    <a:close/>
                  </a:path>
                  <a:path w="38100" h="252095">
                    <a:moveTo>
                      <a:pt x="38100" y="213740"/>
                    </a:moveTo>
                    <a:lnTo>
                      <a:pt x="25145" y="213740"/>
                    </a:lnTo>
                    <a:lnTo>
                      <a:pt x="25145" y="220090"/>
                    </a:lnTo>
                    <a:lnTo>
                      <a:pt x="34925" y="220090"/>
                    </a:lnTo>
                    <a:lnTo>
                      <a:pt x="38100" y="213740"/>
                    </a:lnTo>
                    <a:close/>
                  </a:path>
                </a:pathLst>
              </a:custGeom>
              <a:solidFill>
                <a:srgbClr val="003B7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object 22">
              <a:extLst>
                <a:ext uri="{FF2B5EF4-FFF2-40B4-BE49-F238E27FC236}">
                  <a16:creationId xmlns:a16="http://schemas.microsoft.com/office/drawing/2014/main" id="{3EDC58DF-F139-47AA-8B8A-C2F582F9E376}"/>
                </a:ext>
              </a:extLst>
            </p:cNvPr>
            <p:cNvSpPr txBox="1"/>
            <p:nvPr/>
          </p:nvSpPr>
          <p:spPr>
            <a:xfrm>
              <a:off x="5408167" y="3064001"/>
              <a:ext cx="73025" cy="22860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300" spc="5" dirty="0">
                  <a:solidFill>
                    <a:srgbClr val="003B70"/>
                  </a:solidFill>
                  <a:latin typeface="Arial"/>
                  <a:cs typeface="Arial"/>
                </a:rPr>
                <a:t>f</a:t>
              </a:r>
              <a:endParaRPr sz="1300">
                <a:latin typeface="Arial"/>
                <a:cs typeface="Arial"/>
              </a:endParaRPr>
            </a:p>
          </p:txBody>
        </p:sp>
        <p:sp>
          <p:nvSpPr>
            <p:cNvPr id="28" name="object 23">
              <a:extLst>
                <a:ext uri="{FF2B5EF4-FFF2-40B4-BE49-F238E27FC236}">
                  <a16:creationId xmlns:a16="http://schemas.microsoft.com/office/drawing/2014/main" id="{D4E2642A-A933-0B66-A6D9-10260D983DFF}"/>
                </a:ext>
              </a:extLst>
            </p:cNvPr>
            <p:cNvSpPr/>
            <p:nvPr/>
          </p:nvSpPr>
          <p:spPr>
            <a:xfrm>
              <a:off x="3972342" y="3274069"/>
              <a:ext cx="2275840" cy="579120"/>
            </a:xfrm>
            <a:custGeom>
              <a:avLst/>
              <a:gdLst/>
              <a:ahLst/>
              <a:cxnLst/>
              <a:rect l="l" t="t" r="r" b="b"/>
              <a:pathLst>
                <a:path w="2275840" h="579120">
                  <a:moveTo>
                    <a:pt x="1772981" y="1"/>
                  </a:moveTo>
                  <a:lnTo>
                    <a:pt x="1717187" y="1604"/>
                  </a:lnTo>
                  <a:lnTo>
                    <a:pt x="1663476" y="7388"/>
                  </a:lnTo>
                  <a:lnTo>
                    <a:pt x="1614011" y="17286"/>
                  </a:lnTo>
                  <a:lnTo>
                    <a:pt x="1570953" y="31232"/>
                  </a:lnTo>
                  <a:lnTo>
                    <a:pt x="1553860" y="24336"/>
                  </a:lnTo>
                  <a:lnTo>
                    <a:pt x="1513624" y="12783"/>
                  </a:lnTo>
                  <a:lnTo>
                    <a:pt x="1432504" y="1319"/>
                  </a:lnTo>
                  <a:lnTo>
                    <a:pt x="1373063" y="0"/>
                  </a:lnTo>
                  <a:lnTo>
                    <a:pt x="1315429" y="3943"/>
                  </a:lnTo>
                  <a:lnTo>
                    <a:pt x="1262536" y="12808"/>
                  </a:lnTo>
                  <a:lnTo>
                    <a:pt x="1217319" y="26251"/>
                  </a:lnTo>
                  <a:lnTo>
                    <a:pt x="1182714" y="43932"/>
                  </a:lnTo>
                  <a:lnTo>
                    <a:pt x="1167746" y="39174"/>
                  </a:lnTo>
                  <a:lnTo>
                    <a:pt x="1117436" y="27422"/>
                  </a:lnTo>
                  <a:lnTo>
                    <a:pt x="1064803" y="19948"/>
                  </a:lnTo>
                  <a:lnTo>
                    <a:pt x="1010599" y="16371"/>
                  </a:lnTo>
                  <a:lnTo>
                    <a:pt x="956351" y="16530"/>
                  </a:lnTo>
                  <a:lnTo>
                    <a:pt x="903584" y="20262"/>
                  </a:lnTo>
                  <a:lnTo>
                    <a:pt x="853823" y="27406"/>
                  </a:lnTo>
                  <a:lnTo>
                    <a:pt x="808594" y="37798"/>
                  </a:lnTo>
                  <a:lnTo>
                    <a:pt x="769422" y="51278"/>
                  </a:lnTo>
                  <a:lnTo>
                    <a:pt x="737833" y="67681"/>
                  </a:lnTo>
                  <a:lnTo>
                    <a:pt x="695401" y="60325"/>
                  </a:lnTo>
                  <a:lnTo>
                    <a:pt x="650810" y="55042"/>
                  </a:lnTo>
                  <a:lnTo>
                    <a:pt x="604678" y="51862"/>
                  </a:lnTo>
                  <a:lnTo>
                    <a:pt x="557619" y="50815"/>
                  </a:lnTo>
                  <a:lnTo>
                    <a:pt x="510249" y="51933"/>
                  </a:lnTo>
                  <a:lnTo>
                    <a:pt x="440266" y="57752"/>
                  </a:lnTo>
                  <a:lnTo>
                    <a:pt x="376960" y="67977"/>
                  </a:lnTo>
                  <a:lnTo>
                    <a:pt x="321558" y="82051"/>
                  </a:lnTo>
                  <a:lnTo>
                    <a:pt x="275283" y="99415"/>
                  </a:lnTo>
                  <a:lnTo>
                    <a:pt x="239361" y="119512"/>
                  </a:lnTo>
                  <a:lnTo>
                    <a:pt x="203473" y="165671"/>
                  </a:lnTo>
                  <a:lnTo>
                    <a:pt x="205957" y="190617"/>
                  </a:lnTo>
                  <a:lnTo>
                    <a:pt x="204052" y="192395"/>
                  </a:lnTo>
                  <a:lnTo>
                    <a:pt x="151526" y="196540"/>
                  </a:lnTo>
                  <a:lnTo>
                    <a:pt x="103785" y="204698"/>
                  </a:lnTo>
                  <a:lnTo>
                    <a:pt x="62713" y="216452"/>
                  </a:lnTo>
                  <a:lnTo>
                    <a:pt x="3704" y="255178"/>
                  </a:lnTo>
                  <a:lnTo>
                    <a:pt x="0" y="279788"/>
                  </a:lnTo>
                  <a:lnTo>
                    <a:pt x="17717" y="303411"/>
                  </a:lnTo>
                  <a:lnTo>
                    <a:pt x="55495" y="324242"/>
                  </a:lnTo>
                  <a:lnTo>
                    <a:pt x="111977" y="340477"/>
                  </a:lnTo>
                  <a:lnTo>
                    <a:pt x="81941" y="354308"/>
                  </a:lnTo>
                  <a:lnTo>
                    <a:pt x="61526" y="369878"/>
                  </a:lnTo>
                  <a:lnTo>
                    <a:pt x="51255" y="386590"/>
                  </a:lnTo>
                  <a:lnTo>
                    <a:pt x="51652" y="403850"/>
                  </a:lnTo>
                  <a:lnTo>
                    <a:pt x="96248" y="442383"/>
                  </a:lnTo>
                  <a:lnTo>
                    <a:pt x="137298" y="456888"/>
                  </a:lnTo>
                  <a:lnTo>
                    <a:pt x="187608" y="467341"/>
                  </a:lnTo>
                  <a:lnTo>
                    <a:pt x="244748" y="473080"/>
                  </a:lnTo>
                  <a:lnTo>
                    <a:pt x="306287" y="473446"/>
                  </a:lnTo>
                  <a:lnTo>
                    <a:pt x="307684" y="474335"/>
                  </a:lnTo>
                  <a:lnTo>
                    <a:pt x="345305" y="493103"/>
                  </a:lnTo>
                  <a:lnTo>
                    <a:pt x="385792" y="507898"/>
                  </a:lnTo>
                  <a:lnTo>
                    <a:pt x="431203" y="520297"/>
                  </a:lnTo>
                  <a:lnTo>
                    <a:pt x="480674" y="530226"/>
                  </a:lnTo>
                  <a:lnTo>
                    <a:pt x="533342" y="537612"/>
                  </a:lnTo>
                  <a:lnTo>
                    <a:pt x="588343" y="542380"/>
                  </a:lnTo>
                  <a:lnTo>
                    <a:pt x="644814" y="544456"/>
                  </a:lnTo>
                  <a:lnTo>
                    <a:pt x="701892" y="543768"/>
                  </a:lnTo>
                  <a:lnTo>
                    <a:pt x="758714" y="540241"/>
                  </a:lnTo>
                  <a:lnTo>
                    <a:pt x="814416" y="533800"/>
                  </a:lnTo>
                  <a:lnTo>
                    <a:pt x="868135" y="524373"/>
                  </a:lnTo>
                  <a:lnTo>
                    <a:pt x="906433" y="540970"/>
                  </a:lnTo>
                  <a:lnTo>
                    <a:pt x="952018" y="554948"/>
                  </a:lnTo>
                  <a:lnTo>
                    <a:pt x="1003795" y="566021"/>
                  </a:lnTo>
                  <a:lnTo>
                    <a:pt x="1060667" y="573903"/>
                  </a:lnTo>
                  <a:lnTo>
                    <a:pt x="1123460" y="578444"/>
                  </a:lnTo>
                  <a:lnTo>
                    <a:pt x="1185782" y="579013"/>
                  </a:lnTo>
                  <a:lnTo>
                    <a:pt x="1246383" y="575846"/>
                  </a:lnTo>
                  <a:lnTo>
                    <a:pt x="1304011" y="569176"/>
                  </a:lnTo>
                  <a:lnTo>
                    <a:pt x="1357416" y="559237"/>
                  </a:lnTo>
                  <a:lnTo>
                    <a:pt x="1405345" y="546264"/>
                  </a:lnTo>
                  <a:lnTo>
                    <a:pt x="1446548" y="530491"/>
                  </a:lnTo>
                  <a:lnTo>
                    <a:pt x="1503770" y="491480"/>
                  </a:lnTo>
                  <a:lnTo>
                    <a:pt x="1540773" y="498302"/>
                  </a:lnTo>
                  <a:lnTo>
                    <a:pt x="1579954" y="503291"/>
                  </a:lnTo>
                  <a:lnTo>
                    <a:pt x="1620731" y="506375"/>
                  </a:lnTo>
                  <a:lnTo>
                    <a:pt x="1662520" y="507482"/>
                  </a:lnTo>
                  <a:lnTo>
                    <a:pt x="1732395" y="504864"/>
                  </a:lnTo>
                  <a:lnTo>
                    <a:pt x="1796665" y="497099"/>
                  </a:lnTo>
                  <a:lnTo>
                    <a:pt x="1853488" y="484809"/>
                  </a:lnTo>
                  <a:lnTo>
                    <a:pt x="1901022" y="468615"/>
                  </a:lnTo>
                  <a:lnTo>
                    <a:pt x="1937427" y="449140"/>
                  </a:lnTo>
                  <a:lnTo>
                    <a:pt x="1969479" y="402834"/>
                  </a:lnTo>
                  <a:lnTo>
                    <a:pt x="2014304" y="399562"/>
                  </a:lnTo>
                  <a:lnTo>
                    <a:pt x="2057379" y="394373"/>
                  </a:lnTo>
                  <a:lnTo>
                    <a:pt x="2098191" y="387350"/>
                  </a:lnTo>
                  <a:lnTo>
                    <a:pt x="2136230" y="378577"/>
                  </a:lnTo>
                  <a:lnTo>
                    <a:pt x="2195344" y="358697"/>
                  </a:lnTo>
                  <a:lnTo>
                    <a:pt x="2238529" y="335456"/>
                  </a:lnTo>
                  <a:lnTo>
                    <a:pt x="2275540" y="283049"/>
                  </a:lnTo>
                  <a:lnTo>
                    <a:pt x="2268580" y="255963"/>
                  </a:lnTo>
                  <a:lnTo>
                    <a:pt x="2244118" y="229674"/>
                  </a:lnTo>
                  <a:lnTo>
                    <a:pt x="2201762" y="205222"/>
                  </a:lnTo>
                  <a:lnTo>
                    <a:pt x="2206969" y="201031"/>
                  </a:lnTo>
                  <a:lnTo>
                    <a:pt x="2211287" y="196713"/>
                  </a:lnTo>
                  <a:lnTo>
                    <a:pt x="2214716" y="192395"/>
                  </a:lnTo>
                  <a:lnTo>
                    <a:pt x="2224616" y="166477"/>
                  </a:lnTo>
                  <a:lnTo>
                    <a:pt x="2214923" y="141426"/>
                  </a:lnTo>
                  <a:lnTo>
                    <a:pt x="2187506" y="118386"/>
                  </a:lnTo>
                  <a:lnTo>
                    <a:pt x="2144236" y="98500"/>
                  </a:lnTo>
                  <a:lnTo>
                    <a:pt x="2086981" y="82911"/>
                  </a:lnTo>
                  <a:lnTo>
                    <a:pt x="2017612" y="72761"/>
                  </a:lnTo>
                  <a:lnTo>
                    <a:pt x="2006047" y="58003"/>
                  </a:lnTo>
                  <a:lnTo>
                    <a:pt x="1962391" y="31774"/>
                  </a:lnTo>
                  <a:lnTo>
                    <a:pt x="1882175" y="9605"/>
                  </a:lnTo>
                  <a:lnTo>
                    <a:pt x="1828698" y="2646"/>
                  </a:lnTo>
                  <a:lnTo>
                    <a:pt x="1772981" y="1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189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On-Chip Memories Built </a:t>
            </a:r>
            <a:r>
              <a:rPr lang="en-US" sz="3600" spc="5" dirty="0">
                <a:solidFill>
                  <a:srgbClr val="003B70"/>
                </a:solidFill>
                <a:latin typeface="Arial"/>
                <a:cs typeface="Arial"/>
              </a:rPr>
              <a:t>for </a:t>
            </a:r>
            <a:r>
              <a:rPr lang="en-US" sz="3600" spc="10" dirty="0">
                <a:solidFill>
                  <a:srgbClr val="003B70"/>
                </a:solidFill>
                <a:latin typeface="Arial"/>
                <a:cs typeface="Arial"/>
              </a:rPr>
              <a:t>Kernel Scope</a:t>
            </a:r>
            <a:r>
              <a:rPr lang="en-US" sz="3600" spc="-204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003B70"/>
                </a:solidFill>
                <a:latin typeface="Arial"/>
                <a:cs typeface="Arial"/>
              </a:rPr>
              <a:t>Variables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4" name="Google Shape;102;p2">
            <a:extLst>
              <a:ext uri="{FF2B5EF4-FFF2-40B4-BE49-F238E27FC236}">
                <a16:creationId xmlns:a16="http://schemas.microsoft.com/office/drawing/2014/main" id="{399017B4-4549-4C24-9589-28BD24B72507}"/>
              </a:ext>
            </a:extLst>
          </p:cNvPr>
          <p:cNvCxnSpPr/>
          <p:nvPr/>
        </p:nvCxnSpPr>
        <p:spPr>
          <a:xfrm>
            <a:off x="838200" y="1554953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2309D4-D3A5-57CC-DDDD-FF4745B6B5ED}"/>
              </a:ext>
            </a:extLst>
          </p:cNvPr>
          <p:cNvGrpSpPr/>
          <p:nvPr/>
        </p:nvGrpSpPr>
        <p:grpSpPr>
          <a:xfrm>
            <a:off x="7229057" y="2412365"/>
            <a:ext cx="3032708" cy="3154441"/>
            <a:chOff x="8072859" y="2412365"/>
            <a:chExt cx="2118584" cy="2478151"/>
          </a:xfrm>
        </p:grpSpPr>
        <p:sp>
          <p:nvSpPr>
            <p:cNvPr id="6" name="object 30">
              <a:extLst>
                <a:ext uri="{FF2B5EF4-FFF2-40B4-BE49-F238E27FC236}">
                  <a16:creationId xmlns:a16="http://schemas.microsoft.com/office/drawing/2014/main" id="{53984AFB-B9A3-4B8B-94ED-8A1DF9AAA226}"/>
                </a:ext>
              </a:extLst>
            </p:cNvPr>
            <p:cNvSpPr txBox="1"/>
            <p:nvPr/>
          </p:nvSpPr>
          <p:spPr>
            <a:xfrm>
              <a:off x="8072859" y="2412365"/>
              <a:ext cx="2118584" cy="934927"/>
            </a:xfrm>
            <a:prstGeom prst="rect">
              <a:avLst/>
            </a:prstGeom>
            <a:solidFill>
              <a:srgbClr val="D0D5D9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1270" marR="521970">
                <a:lnSpc>
                  <a:spcPts val="880"/>
                </a:lnSpc>
              </a:pPr>
              <a:r>
                <a:rPr sz="900" spc="20" dirty="0">
                  <a:solidFill>
                    <a:srgbClr val="003B70"/>
                  </a:solidFill>
                  <a:latin typeface="Consolas"/>
                  <a:cs typeface="Consolas"/>
                </a:rPr>
                <a:t>//kernel </a:t>
              </a:r>
              <a:r>
                <a:rPr sz="900" spc="15" dirty="0">
                  <a:solidFill>
                    <a:srgbClr val="003B70"/>
                  </a:solidFill>
                  <a:latin typeface="Consolas"/>
                  <a:cs typeface="Consolas"/>
                </a:rPr>
                <a:t>scope  cgh.single_task&lt;&gt;([=]()</a:t>
              </a:r>
              <a:r>
                <a:rPr sz="900" spc="25" dirty="0">
                  <a:solidFill>
                    <a:srgbClr val="003B70"/>
                  </a:solidFill>
                  <a:latin typeface="Consolas"/>
                  <a:cs typeface="Consolas"/>
                </a:rPr>
                <a:t> </a:t>
              </a:r>
              <a:r>
                <a:rPr sz="900" spc="15" dirty="0">
                  <a:solidFill>
                    <a:srgbClr val="003B70"/>
                  </a:solidFill>
                  <a:latin typeface="Consolas"/>
                  <a:cs typeface="Consolas"/>
                </a:rPr>
                <a:t>{</a:t>
              </a:r>
              <a:endParaRPr sz="900" dirty="0">
                <a:latin typeface="Consolas"/>
                <a:cs typeface="Consolas"/>
              </a:endParaRPr>
            </a:p>
            <a:p>
              <a:pPr marL="104775">
                <a:lnSpc>
                  <a:spcPts val="835"/>
                </a:lnSpc>
              </a:pPr>
              <a:r>
                <a:rPr sz="900" spc="20" dirty="0">
                  <a:solidFill>
                    <a:srgbClr val="003B70"/>
                  </a:solidFill>
                  <a:latin typeface="Consolas"/>
                  <a:cs typeface="Consolas"/>
                </a:rPr>
                <a:t>int </a:t>
              </a:r>
              <a:r>
                <a:rPr sz="900" spc="15" dirty="0">
                  <a:solidFill>
                    <a:srgbClr val="003B70"/>
                  </a:solidFill>
                  <a:latin typeface="Consolas"/>
                  <a:cs typeface="Consolas"/>
                </a:rPr>
                <a:t>arr[1024];</a:t>
              </a:r>
              <a:endParaRPr sz="900" dirty="0">
                <a:latin typeface="Consolas"/>
                <a:cs typeface="Consolas"/>
              </a:endParaRPr>
            </a:p>
            <a:p>
              <a:pPr marL="104775">
                <a:lnSpc>
                  <a:spcPct val="100000"/>
                </a:lnSpc>
                <a:spcBef>
                  <a:spcPts val="50"/>
                </a:spcBef>
              </a:pPr>
              <a:r>
                <a:rPr sz="900" spc="15" dirty="0">
                  <a:solidFill>
                    <a:srgbClr val="003B70"/>
                  </a:solidFill>
                  <a:latin typeface="Consolas"/>
                  <a:cs typeface="Consolas"/>
                </a:rPr>
                <a:t>…</a:t>
              </a:r>
              <a:endParaRPr sz="900" dirty="0">
                <a:latin typeface="Consolas"/>
                <a:cs typeface="Consolas"/>
              </a:endParaRPr>
            </a:p>
            <a:p>
              <a:pPr marL="104775">
                <a:lnSpc>
                  <a:spcPct val="100000"/>
                </a:lnSpc>
                <a:spcBef>
                  <a:spcPts val="35"/>
                </a:spcBef>
              </a:pPr>
              <a:r>
                <a:rPr sz="900" spc="20" dirty="0">
                  <a:solidFill>
                    <a:srgbClr val="003B70"/>
                  </a:solidFill>
                  <a:latin typeface="Consolas"/>
                  <a:cs typeface="Consolas"/>
                </a:rPr>
                <a:t>arr[i] </a:t>
              </a:r>
              <a:r>
                <a:rPr sz="900" spc="15" dirty="0">
                  <a:solidFill>
                    <a:srgbClr val="003B70"/>
                  </a:solidFill>
                  <a:latin typeface="Consolas"/>
                  <a:cs typeface="Consolas"/>
                </a:rPr>
                <a:t>= …; //store to</a:t>
              </a:r>
              <a:r>
                <a:rPr sz="900" spc="-35" dirty="0">
                  <a:solidFill>
                    <a:srgbClr val="003B70"/>
                  </a:solidFill>
                  <a:latin typeface="Consolas"/>
                  <a:cs typeface="Consolas"/>
                </a:rPr>
                <a:t> </a:t>
              </a:r>
              <a:r>
                <a:rPr sz="900" spc="15" dirty="0">
                  <a:solidFill>
                    <a:srgbClr val="003B70"/>
                  </a:solidFill>
                  <a:latin typeface="Consolas"/>
                  <a:cs typeface="Consolas"/>
                </a:rPr>
                <a:t>memory</a:t>
              </a:r>
              <a:endParaRPr sz="900" dirty="0">
                <a:latin typeface="Consolas"/>
                <a:cs typeface="Consolas"/>
              </a:endParaRPr>
            </a:p>
            <a:p>
              <a:pPr marL="104775">
                <a:lnSpc>
                  <a:spcPct val="100000"/>
                </a:lnSpc>
                <a:spcBef>
                  <a:spcPts val="35"/>
                </a:spcBef>
              </a:pPr>
              <a:r>
                <a:rPr sz="900" spc="15" dirty="0">
                  <a:solidFill>
                    <a:srgbClr val="003B70"/>
                  </a:solidFill>
                  <a:latin typeface="Consolas"/>
                  <a:cs typeface="Consolas"/>
                </a:rPr>
                <a:t>…</a:t>
              </a:r>
              <a:endParaRPr sz="900" dirty="0">
                <a:latin typeface="Consolas"/>
                <a:cs typeface="Consolas"/>
              </a:endParaRPr>
            </a:p>
            <a:p>
              <a:pPr marL="104775">
                <a:lnSpc>
                  <a:spcPct val="100000"/>
                </a:lnSpc>
                <a:spcBef>
                  <a:spcPts val="50"/>
                </a:spcBef>
              </a:pPr>
              <a:r>
                <a:rPr sz="900" spc="15" dirty="0">
                  <a:solidFill>
                    <a:srgbClr val="003B70"/>
                  </a:solidFill>
                  <a:latin typeface="Consolas"/>
                  <a:cs typeface="Consolas"/>
                </a:rPr>
                <a:t>… = arr[j] //load from</a:t>
              </a:r>
              <a:r>
                <a:rPr sz="900" dirty="0">
                  <a:solidFill>
                    <a:srgbClr val="003B70"/>
                  </a:solidFill>
                  <a:latin typeface="Consolas"/>
                  <a:cs typeface="Consolas"/>
                </a:rPr>
                <a:t> </a:t>
              </a:r>
              <a:r>
                <a:rPr sz="900" spc="15" dirty="0">
                  <a:solidFill>
                    <a:srgbClr val="003B70"/>
                  </a:solidFill>
                  <a:latin typeface="Consolas"/>
                  <a:cs typeface="Consolas"/>
                </a:rPr>
                <a:t>memory</a:t>
              </a:r>
              <a:endParaRPr sz="900" dirty="0">
                <a:latin typeface="Consolas"/>
                <a:cs typeface="Consolas"/>
              </a:endParaRPr>
            </a:p>
            <a:p>
              <a:pPr marL="104775">
                <a:lnSpc>
                  <a:spcPct val="100000"/>
                </a:lnSpc>
                <a:spcBef>
                  <a:spcPts val="35"/>
                </a:spcBef>
              </a:pPr>
              <a:r>
                <a:rPr sz="900" spc="15" dirty="0">
                  <a:solidFill>
                    <a:srgbClr val="003B70"/>
                  </a:solidFill>
                  <a:latin typeface="Consolas"/>
                  <a:cs typeface="Consolas"/>
                </a:rPr>
                <a:t>…</a:t>
              </a:r>
              <a:endParaRPr sz="900" dirty="0">
                <a:latin typeface="Consolas"/>
                <a:cs typeface="Consolas"/>
              </a:endParaRPr>
            </a:p>
            <a:p>
              <a:pPr marL="1270">
                <a:lnSpc>
                  <a:spcPct val="100000"/>
                </a:lnSpc>
                <a:spcBef>
                  <a:spcPts val="35"/>
                </a:spcBef>
              </a:pPr>
              <a:r>
                <a:rPr sz="900" spc="15" dirty="0">
                  <a:solidFill>
                    <a:srgbClr val="003B70"/>
                  </a:solidFill>
                  <a:latin typeface="Consolas"/>
                  <a:cs typeface="Consolas"/>
                </a:rPr>
                <a:t>} </a:t>
              </a:r>
              <a:r>
                <a:rPr sz="900" spc="20" dirty="0">
                  <a:solidFill>
                    <a:srgbClr val="003B70"/>
                  </a:solidFill>
                  <a:latin typeface="Consolas"/>
                  <a:cs typeface="Consolas"/>
                </a:rPr>
                <a:t>//end </a:t>
              </a:r>
              <a:r>
                <a:rPr sz="900" spc="15" dirty="0">
                  <a:solidFill>
                    <a:srgbClr val="003B70"/>
                  </a:solidFill>
                  <a:latin typeface="Consolas"/>
                  <a:cs typeface="Consolas"/>
                </a:rPr>
                <a:t>kernel</a:t>
              </a:r>
              <a:r>
                <a:rPr sz="900" spc="30" dirty="0">
                  <a:solidFill>
                    <a:srgbClr val="003B70"/>
                  </a:solidFill>
                  <a:latin typeface="Consolas"/>
                  <a:cs typeface="Consolas"/>
                </a:rPr>
                <a:t> </a:t>
              </a:r>
              <a:r>
                <a:rPr sz="900" spc="15" dirty="0">
                  <a:solidFill>
                    <a:srgbClr val="003B70"/>
                  </a:solidFill>
                  <a:latin typeface="Consolas"/>
                  <a:cs typeface="Consolas"/>
                </a:rPr>
                <a:t>scope</a:t>
              </a:r>
              <a:endParaRPr sz="900" dirty="0">
                <a:latin typeface="Consolas"/>
                <a:cs typeface="Consolas"/>
              </a:endParaRPr>
            </a:p>
          </p:txBody>
        </p:sp>
        <p:sp>
          <p:nvSpPr>
            <p:cNvPr id="7" name="object 31">
              <a:extLst>
                <a:ext uri="{FF2B5EF4-FFF2-40B4-BE49-F238E27FC236}">
                  <a16:creationId xmlns:a16="http://schemas.microsoft.com/office/drawing/2014/main" id="{70C787F4-F75F-2CEA-16F3-7B43B9695247}"/>
                </a:ext>
              </a:extLst>
            </p:cNvPr>
            <p:cNvSpPr/>
            <p:nvPr/>
          </p:nvSpPr>
          <p:spPr>
            <a:xfrm>
              <a:off x="8203339" y="3698621"/>
              <a:ext cx="550545" cy="1191895"/>
            </a:xfrm>
            <a:custGeom>
              <a:avLst/>
              <a:gdLst/>
              <a:ahLst/>
              <a:cxnLst/>
              <a:rect l="l" t="t" r="r" b="b"/>
              <a:pathLst>
                <a:path w="550545" h="1191895">
                  <a:moveTo>
                    <a:pt x="550163" y="0"/>
                  </a:moveTo>
                  <a:lnTo>
                    <a:pt x="0" y="0"/>
                  </a:lnTo>
                  <a:lnTo>
                    <a:pt x="0" y="1191767"/>
                  </a:lnTo>
                  <a:lnTo>
                    <a:pt x="550163" y="1191767"/>
                  </a:lnTo>
                  <a:lnTo>
                    <a:pt x="550163" y="0"/>
                  </a:lnTo>
                  <a:close/>
                </a:path>
              </a:pathLst>
            </a:custGeom>
            <a:solidFill>
              <a:srgbClr val="003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32">
              <a:extLst>
                <a:ext uri="{FF2B5EF4-FFF2-40B4-BE49-F238E27FC236}">
                  <a16:creationId xmlns:a16="http://schemas.microsoft.com/office/drawing/2014/main" id="{B4B12ACB-FA2A-F411-68E3-9D6F96A487B2}"/>
                </a:ext>
              </a:extLst>
            </p:cNvPr>
            <p:cNvSpPr txBox="1"/>
            <p:nvPr/>
          </p:nvSpPr>
          <p:spPr>
            <a:xfrm>
              <a:off x="8314719" y="3771901"/>
              <a:ext cx="327660" cy="63563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20"/>
                </a:spcBef>
              </a:pPr>
              <a:r>
                <a:rPr sz="650" spc="5" dirty="0">
                  <a:solidFill>
                    <a:srgbClr val="FFFFFF"/>
                  </a:solidFill>
                  <a:latin typeface="Arial"/>
                  <a:cs typeface="Arial"/>
                </a:rPr>
                <a:t>Pipeline</a:t>
              </a:r>
              <a:endParaRPr sz="65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25"/>
                </a:spcBef>
              </a:pPr>
              <a:r>
                <a:rPr sz="650" spc="5" dirty="0">
                  <a:solidFill>
                    <a:srgbClr val="FFFFFF"/>
                  </a:solidFill>
                  <a:latin typeface="Arial"/>
                  <a:cs typeface="Arial"/>
                </a:rPr>
                <a:t>.</a:t>
              </a:r>
              <a:endParaRPr sz="65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15"/>
                </a:spcBef>
              </a:pPr>
              <a:r>
                <a:rPr sz="650" spc="5" dirty="0">
                  <a:solidFill>
                    <a:srgbClr val="FFFFFF"/>
                  </a:solidFill>
                  <a:latin typeface="Arial"/>
                  <a:cs typeface="Arial"/>
                </a:rPr>
                <a:t>.</a:t>
              </a:r>
              <a:endParaRPr sz="65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25"/>
                </a:spcBef>
              </a:pPr>
              <a:r>
                <a:rPr sz="650" spc="5" dirty="0">
                  <a:solidFill>
                    <a:srgbClr val="FFFFFF"/>
                  </a:solidFill>
                  <a:latin typeface="Arial"/>
                  <a:cs typeface="Arial"/>
                </a:rPr>
                <a:t>.</a:t>
              </a:r>
              <a:endParaRPr sz="65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20"/>
                </a:spcBef>
              </a:pPr>
              <a:r>
                <a:rPr sz="650" spc="5" dirty="0">
                  <a:solidFill>
                    <a:srgbClr val="FFFFFF"/>
                  </a:solidFill>
                  <a:latin typeface="Arial"/>
                  <a:cs typeface="Arial"/>
                </a:rPr>
                <a:t>.</a:t>
              </a:r>
              <a:endParaRPr sz="65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15"/>
                </a:spcBef>
              </a:pPr>
              <a:r>
                <a:rPr sz="650" spc="5" dirty="0">
                  <a:solidFill>
                    <a:srgbClr val="FFFFFF"/>
                  </a:solidFill>
                  <a:latin typeface="Arial"/>
                  <a:cs typeface="Arial"/>
                </a:rPr>
                <a:t>.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9" name="object 33">
              <a:extLst>
                <a:ext uri="{FF2B5EF4-FFF2-40B4-BE49-F238E27FC236}">
                  <a16:creationId xmlns:a16="http://schemas.microsoft.com/office/drawing/2014/main" id="{D7059882-DE60-5CA3-D27E-2508A64E5D4E}"/>
                </a:ext>
              </a:extLst>
            </p:cNvPr>
            <p:cNvSpPr txBox="1"/>
            <p:nvPr/>
          </p:nvSpPr>
          <p:spPr>
            <a:xfrm>
              <a:off x="9119263" y="3698621"/>
              <a:ext cx="550545" cy="1191895"/>
            </a:xfrm>
            <a:prstGeom prst="rect">
              <a:avLst/>
            </a:prstGeom>
            <a:solidFill>
              <a:srgbClr val="00ADEE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1050" dirty="0">
                <a:latin typeface="Times New Roman"/>
                <a:cs typeface="Times New Roman"/>
              </a:endParaRPr>
            </a:p>
            <a:p>
              <a:pPr marL="76835" marR="67310" indent="-1905" algn="ctr">
                <a:lnSpc>
                  <a:spcPct val="100000"/>
                </a:lnSpc>
                <a:spcBef>
                  <a:spcPts val="5"/>
                </a:spcBef>
              </a:pPr>
              <a:r>
                <a:rPr sz="800" spc="-5" dirty="0">
                  <a:solidFill>
                    <a:srgbClr val="FFFFFF"/>
                  </a:solidFill>
                  <a:latin typeface="Arial"/>
                  <a:cs typeface="Arial"/>
                </a:rPr>
                <a:t>On-chip  </a:t>
              </a:r>
              <a:r>
                <a:rPr sz="800" dirty="0">
                  <a:solidFill>
                    <a:srgbClr val="FFFFFF"/>
                  </a:solidFill>
                  <a:latin typeface="Arial"/>
                  <a:cs typeface="Arial"/>
                </a:rPr>
                <a:t>memory  st</a:t>
              </a:r>
              <a:r>
                <a:rPr sz="800" spc="-5" dirty="0">
                  <a:solidFill>
                    <a:srgbClr val="FFFFFF"/>
                  </a:solidFill>
                  <a:latin typeface="Arial"/>
                  <a:cs typeface="Arial"/>
                </a:rPr>
                <a:t>ru</a:t>
              </a:r>
              <a:r>
                <a:rPr sz="800" dirty="0">
                  <a:solidFill>
                    <a:srgbClr val="FFFFFF"/>
                  </a:solidFill>
                  <a:latin typeface="Arial"/>
                  <a:cs typeface="Arial"/>
                </a:rPr>
                <a:t>ct</a:t>
              </a:r>
              <a:r>
                <a:rPr sz="800" spc="-5" dirty="0">
                  <a:solidFill>
                    <a:srgbClr val="FFFFFF"/>
                  </a:solidFill>
                  <a:latin typeface="Arial"/>
                  <a:cs typeface="Arial"/>
                </a:rPr>
                <a:t>ur</a:t>
              </a:r>
              <a:r>
                <a:rPr sz="800" dirty="0">
                  <a:solidFill>
                    <a:srgbClr val="FFFFFF"/>
                  </a:solidFill>
                  <a:latin typeface="Arial"/>
                  <a:cs typeface="Arial"/>
                </a:rPr>
                <a:t>e  </a:t>
              </a:r>
              <a:r>
                <a:rPr sz="800" spc="-5" dirty="0">
                  <a:solidFill>
                    <a:srgbClr val="FFFFFF"/>
                  </a:solidFill>
                  <a:latin typeface="Arial"/>
                  <a:cs typeface="Arial"/>
                </a:rPr>
                <a:t>for array  arr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19" name="object 34">
              <a:extLst>
                <a:ext uri="{FF2B5EF4-FFF2-40B4-BE49-F238E27FC236}">
                  <a16:creationId xmlns:a16="http://schemas.microsoft.com/office/drawing/2014/main" id="{95F58843-7C0A-0A38-4242-49FBED6548AA}"/>
                </a:ext>
              </a:extLst>
            </p:cNvPr>
            <p:cNvSpPr/>
            <p:nvPr/>
          </p:nvSpPr>
          <p:spPr>
            <a:xfrm>
              <a:off x="9119263" y="3621659"/>
              <a:ext cx="550545" cy="38100"/>
            </a:xfrm>
            <a:custGeom>
              <a:avLst/>
              <a:gdLst/>
              <a:ahLst/>
              <a:cxnLst/>
              <a:rect l="l" t="t" r="r" b="b"/>
              <a:pathLst>
                <a:path w="550545" h="38100">
                  <a:moveTo>
                    <a:pt x="38100" y="0"/>
                  </a:moveTo>
                  <a:lnTo>
                    <a:pt x="0" y="19049"/>
                  </a:lnTo>
                  <a:lnTo>
                    <a:pt x="38100" y="38099"/>
                  </a:lnTo>
                  <a:lnTo>
                    <a:pt x="38100" y="25145"/>
                  </a:lnTo>
                  <a:lnTo>
                    <a:pt x="31750" y="25145"/>
                  </a:lnTo>
                  <a:lnTo>
                    <a:pt x="31750" y="12953"/>
                  </a:lnTo>
                  <a:lnTo>
                    <a:pt x="38100" y="12953"/>
                  </a:lnTo>
                  <a:lnTo>
                    <a:pt x="38100" y="0"/>
                  </a:lnTo>
                  <a:close/>
                </a:path>
                <a:path w="550545" h="38100">
                  <a:moveTo>
                    <a:pt x="511937" y="0"/>
                  </a:moveTo>
                  <a:lnTo>
                    <a:pt x="511937" y="38099"/>
                  </a:lnTo>
                  <a:lnTo>
                    <a:pt x="537845" y="25145"/>
                  </a:lnTo>
                  <a:lnTo>
                    <a:pt x="518287" y="25145"/>
                  </a:lnTo>
                  <a:lnTo>
                    <a:pt x="518287" y="12953"/>
                  </a:lnTo>
                  <a:lnTo>
                    <a:pt x="537844" y="12953"/>
                  </a:lnTo>
                  <a:lnTo>
                    <a:pt x="511937" y="0"/>
                  </a:lnTo>
                  <a:close/>
                </a:path>
                <a:path w="550545" h="38100">
                  <a:moveTo>
                    <a:pt x="38100" y="12953"/>
                  </a:moveTo>
                  <a:lnTo>
                    <a:pt x="31750" y="12953"/>
                  </a:lnTo>
                  <a:lnTo>
                    <a:pt x="31750" y="25145"/>
                  </a:lnTo>
                  <a:lnTo>
                    <a:pt x="38100" y="25145"/>
                  </a:lnTo>
                  <a:lnTo>
                    <a:pt x="38100" y="12953"/>
                  </a:lnTo>
                  <a:close/>
                </a:path>
                <a:path w="550545" h="38100">
                  <a:moveTo>
                    <a:pt x="511937" y="12953"/>
                  </a:moveTo>
                  <a:lnTo>
                    <a:pt x="38100" y="12953"/>
                  </a:lnTo>
                  <a:lnTo>
                    <a:pt x="38100" y="25145"/>
                  </a:lnTo>
                  <a:lnTo>
                    <a:pt x="511937" y="25145"/>
                  </a:lnTo>
                  <a:lnTo>
                    <a:pt x="511937" y="12953"/>
                  </a:lnTo>
                  <a:close/>
                </a:path>
                <a:path w="550545" h="38100">
                  <a:moveTo>
                    <a:pt x="537844" y="12953"/>
                  </a:moveTo>
                  <a:lnTo>
                    <a:pt x="518287" y="12953"/>
                  </a:lnTo>
                  <a:lnTo>
                    <a:pt x="518287" y="25145"/>
                  </a:lnTo>
                  <a:lnTo>
                    <a:pt x="537845" y="25145"/>
                  </a:lnTo>
                  <a:lnTo>
                    <a:pt x="550037" y="19049"/>
                  </a:lnTo>
                  <a:lnTo>
                    <a:pt x="537844" y="12953"/>
                  </a:lnTo>
                  <a:close/>
                </a:path>
              </a:pathLst>
            </a:custGeom>
            <a:solidFill>
              <a:srgbClr val="003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1D339A24-DD52-0971-C7E8-5E26FD31108F}"/>
                </a:ext>
              </a:extLst>
            </p:cNvPr>
            <p:cNvSpPr txBox="1"/>
            <p:nvPr/>
          </p:nvSpPr>
          <p:spPr>
            <a:xfrm>
              <a:off x="9241311" y="3471038"/>
              <a:ext cx="305435" cy="1371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700" spc="15" dirty="0">
                  <a:solidFill>
                    <a:srgbClr val="003B70"/>
                  </a:solidFill>
                  <a:latin typeface="Arial"/>
                  <a:cs typeface="Arial"/>
                </a:rPr>
                <a:t>32</a:t>
              </a:r>
              <a:r>
                <a:rPr sz="700" spc="5" dirty="0">
                  <a:solidFill>
                    <a:srgbClr val="003B70"/>
                  </a:solidFill>
                  <a:latin typeface="Arial"/>
                  <a:cs typeface="Arial"/>
                </a:rPr>
                <a:t>-</a:t>
              </a:r>
              <a:r>
                <a:rPr sz="700" spc="15" dirty="0">
                  <a:solidFill>
                    <a:srgbClr val="003B70"/>
                  </a:solidFill>
                  <a:latin typeface="Arial"/>
                  <a:cs typeface="Arial"/>
                </a:rPr>
                <a:t>b</a:t>
              </a:r>
              <a:r>
                <a:rPr sz="700" spc="10" dirty="0">
                  <a:solidFill>
                    <a:srgbClr val="003B70"/>
                  </a:solidFill>
                  <a:latin typeface="Arial"/>
                  <a:cs typeface="Arial"/>
                </a:rPr>
                <a:t>its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A4140905-E0C9-A143-B31A-50E1C1BD3F70}"/>
                </a:ext>
              </a:extLst>
            </p:cNvPr>
            <p:cNvSpPr/>
            <p:nvPr/>
          </p:nvSpPr>
          <p:spPr>
            <a:xfrm>
              <a:off x="9723530" y="3698621"/>
              <a:ext cx="38100" cy="1189990"/>
            </a:xfrm>
            <a:custGeom>
              <a:avLst/>
              <a:gdLst/>
              <a:ahLst/>
              <a:cxnLst/>
              <a:rect l="l" t="t" r="r" b="b"/>
              <a:pathLst>
                <a:path w="38100" h="1189990">
                  <a:moveTo>
                    <a:pt x="12953" y="1151255"/>
                  </a:moveTo>
                  <a:lnTo>
                    <a:pt x="0" y="1151255"/>
                  </a:lnTo>
                  <a:lnTo>
                    <a:pt x="19050" y="1189405"/>
                  </a:lnTo>
                  <a:lnTo>
                    <a:pt x="34929" y="1157605"/>
                  </a:lnTo>
                  <a:lnTo>
                    <a:pt x="12953" y="1157605"/>
                  </a:lnTo>
                  <a:lnTo>
                    <a:pt x="12953" y="1151255"/>
                  </a:lnTo>
                  <a:close/>
                </a:path>
                <a:path w="38100" h="1189990">
                  <a:moveTo>
                    <a:pt x="25146" y="31750"/>
                  </a:moveTo>
                  <a:lnTo>
                    <a:pt x="12953" y="31750"/>
                  </a:lnTo>
                  <a:lnTo>
                    <a:pt x="12953" y="1157605"/>
                  </a:lnTo>
                  <a:lnTo>
                    <a:pt x="25146" y="1157605"/>
                  </a:lnTo>
                  <a:lnTo>
                    <a:pt x="25146" y="31750"/>
                  </a:lnTo>
                  <a:close/>
                </a:path>
                <a:path w="38100" h="1189990">
                  <a:moveTo>
                    <a:pt x="38100" y="1151255"/>
                  </a:moveTo>
                  <a:lnTo>
                    <a:pt x="25146" y="1151255"/>
                  </a:lnTo>
                  <a:lnTo>
                    <a:pt x="25146" y="1157605"/>
                  </a:lnTo>
                  <a:lnTo>
                    <a:pt x="34929" y="1157605"/>
                  </a:lnTo>
                  <a:lnTo>
                    <a:pt x="38100" y="1151255"/>
                  </a:lnTo>
                  <a:close/>
                </a:path>
                <a:path w="38100" h="1189990">
                  <a:moveTo>
                    <a:pt x="19050" y="0"/>
                  </a:moveTo>
                  <a:lnTo>
                    <a:pt x="0" y="38100"/>
                  </a:lnTo>
                  <a:lnTo>
                    <a:pt x="12953" y="38100"/>
                  </a:lnTo>
                  <a:lnTo>
                    <a:pt x="12953" y="31750"/>
                  </a:lnTo>
                  <a:lnTo>
                    <a:pt x="34925" y="31750"/>
                  </a:lnTo>
                  <a:lnTo>
                    <a:pt x="19050" y="0"/>
                  </a:lnTo>
                  <a:close/>
                </a:path>
                <a:path w="38100" h="1189990">
                  <a:moveTo>
                    <a:pt x="34925" y="31750"/>
                  </a:moveTo>
                  <a:lnTo>
                    <a:pt x="25146" y="31750"/>
                  </a:lnTo>
                  <a:lnTo>
                    <a:pt x="25146" y="38100"/>
                  </a:lnTo>
                  <a:lnTo>
                    <a:pt x="38100" y="38100"/>
                  </a:lnTo>
                  <a:lnTo>
                    <a:pt x="34925" y="31750"/>
                  </a:lnTo>
                  <a:close/>
                </a:path>
              </a:pathLst>
            </a:custGeom>
            <a:solidFill>
              <a:srgbClr val="003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46500992-C7CC-EC9B-4A57-D5209DFE25B6}"/>
                </a:ext>
              </a:extLst>
            </p:cNvPr>
            <p:cNvSpPr txBox="1"/>
            <p:nvPr/>
          </p:nvSpPr>
          <p:spPr>
            <a:xfrm>
              <a:off x="9795412" y="4221480"/>
              <a:ext cx="233045" cy="1371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700" spc="15" dirty="0">
                  <a:solidFill>
                    <a:srgbClr val="003B70"/>
                  </a:solidFill>
                  <a:latin typeface="Arial"/>
                  <a:cs typeface="Arial"/>
                </a:rPr>
                <a:t>1024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EBF3C839-4FF8-19B8-1833-A91EC289C57B}"/>
                </a:ext>
              </a:extLst>
            </p:cNvPr>
            <p:cNvSpPr/>
            <p:nvPr/>
          </p:nvSpPr>
          <p:spPr>
            <a:xfrm>
              <a:off x="8308496" y="4344797"/>
              <a:ext cx="342900" cy="447040"/>
            </a:xfrm>
            <a:custGeom>
              <a:avLst/>
              <a:gdLst/>
              <a:ahLst/>
              <a:cxnLst/>
              <a:rect l="l" t="t" r="r" b="b"/>
              <a:pathLst>
                <a:path w="342900" h="447040">
                  <a:moveTo>
                    <a:pt x="338328" y="21590"/>
                  </a:moveTo>
                  <a:lnTo>
                    <a:pt x="336626" y="13182"/>
                  </a:lnTo>
                  <a:lnTo>
                    <a:pt x="332003" y="6324"/>
                  </a:lnTo>
                  <a:lnTo>
                    <a:pt x="325145" y="1701"/>
                  </a:lnTo>
                  <a:lnTo>
                    <a:pt x="316738" y="0"/>
                  </a:lnTo>
                  <a:lnTo>
                    <a:pt x="21590" y="0"/>
                  </a:lnTo>
                  <a:lnTo>
                    <a:pt x="13169" y="1701"/>
                  </a:lnTo>
                  <a:lnTo>
                    <a:pt x="6311" y="6324"/>
                  </a:lnTo>
                  <a:lnTo>
                    <a:pt x="1689" y="13182"/>
                  </a:lnTo>
                  <a:lnTo>
                    <a:pt x="0" y="21590"/>
                  </a:lnTo>
                  <a:lnTo>
                    <a:pt x="0" y="107950"/>
                  </a:lnTo>
                  <a:lnTo>
                    <a:pt x="1689" y="116370"/>
                  </a:lnTo>
                  <a:lnTo>
                    <a:pt x="6311" y="123228"/>
                  </a:lnTo>
                  <a:lnTo>
                    <a:pt x="13169" y="127850"/>
                  </a:lnTo>
                  <a:lnTo>
                    <a:pt x="21590" y="129540"/>
                  </a:lnTo>
                  <a:lnTo>
                    <a:pt x="316738" y="129540"/>
                  </a:lnTo>
                  <a:lnTo>
                    <a:pt x="325145" y="127850"/>
                  </a:lnTo>
                  <a:lnTo>
                    <a:pt x="332003" y="123228"/>
                  </a:lnTo>
                  <a:lnTo>
                    <a:pt x="336626" y="116370"/>
                  </a:lnTo>
                  <a:lnTo>
                    <a:pt x="338328" y="107950"/>
                  </a:lnTo>
                  <a:lnTo>
                    <a:pt x="338328" y="21590"/>
                  </a:lnTo>
                  <a:close/>
                </a:path>
                <a:path w="342900" h="447040">
                  <a:moveTo>
                    <a:pt x="342900" y="338582"/>
                  </a:moveTo>
                  <a:lnTo>
                    <a:pt x="341198" y="330174"/>
                  </a:lnTo>
                  <a:lnTo>
                    <a:pt x="336575" y="323316"/>
                  </a:lnTo>
                  <a:lnTo>
                    <a:pt x="329717" y="318693"/>
                  </a:lnTo>
                  <a:lnTo>
                    <a:pt x="321310" y="316992"/>
                  </a:lnTo>
                  <a:lnTo>
                    <a:pt x="26162" y="316992"/>
                  </a:lnTo>
                  <a:lnTo>
                    <a:pt x="17741" y="318693"/>
                  </a:lnTo>
                  <a:lnTo>
                    <a:pt x="10883" y="323316"/>
                  </a:lnTo>
                  <a:lnTo>
                    <a:pt x="6261" y="330174"/>
                  </a:lnTo>
                  <a:lnTo>
                    <a:pt x="4572" y="338582"/>
                  </a:lnTo>
                  <a:lnTo>
                    <a:pt x="4572" y="424942"/>
                  </a:lnTo>
                  <a:lnTo>
                    <a:pt x="6261" y="433362"/>
                  </a:lnTo>
                  <a:lnTo>
                    <a:pt x="10883" y="440220"/>
                  </a:lnTo>
                  <a:lnTo>
                    <a:pt x="17741" y="444842"/>
                  </a:lnTo>
                  <a:lnTo>
                    <a:pt x="26162" y="446532"/>
                  </a:lnTo>
                  <a:lnTo>
                    <a:pt x="321310" y="446532"/>
                  </a:lnTo>
                  <a:lnTo>
                    <a:pt x="329717" y="444842"/>
                  </a:lnTo>
                  <a:lnTo>
                    <a:pt x="336575" y="440220"/>
                  </a:lnTo>
                  <a:lnTo>
                    <a:pt x="341198" y="433362"/>
                  </a:lnTo>
                  <a:lnTo>
                    <a:pt x="342900" y="424942"/>
                  </a:lnTo>
                  <a:lnTo>
                    <a:pt x="342900" y="338582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9">
              <a:extLst>
                <a:ext uri="{FF2B5EF4-FFF2-40B4-BE49-F238E27FC236}">
                  <a16:creationId xmlns:a16="http://schemas.microsoft.com/office/drawing/2014/main" id="{F10AAE6A-D600-F392-5EF0-E0658CE9F82F}"/>
                </a:ext>
              </a:extLst>
            </p:cNvPr>
            <p:cNvSpPr txBox="1"/>
            <p:nvPr/>
          </p:nvSpPr>
          <p:spPr>
            <a:xfrm>
              <a:off x="8331280" y="4309021"/>
              <a:ext cx="280670" cy="483234"/>
            </a:xfrm>
            <a:prstGeom prst="rect">
              <a:avLst/>
            </a:prstGeom>
          </p:spPr>
          <p:txBody>
            <a:bodyPr vert="horz" wrap="square" lIns="0" tIns="5270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415"/>
                </a:spcBef>
              </a:pPr>
              <a:r>
                <a:rPr sz="650" spc="5" dirty="0">
                  <a:solidFill>
                    <a:srgbClr val="FFFFFF"/>
                  </a:solidFill>
                  <a:latin typeface="Arial"/>
                  <a:cs typeface="Arial"/>
                </a:rPr>
                <a:t>St</a:t>
              </a:r>
              <a:r>
                <a:rPr sz="650" spc="-29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r>
                <a:rPr sz="975" spc="7" baseline="-25641" dirty="0">
                  <a:solidFill>
                    <a:srgbClr val="FFFFFF"/>
                  </a:solidFill>
                  <a:latin typeface="Arial"/>
                  <a:cs typeface="Arial"/>
                </a:rPr>
                <a:t>.</a:t>
              </a:r>
              <a:r>
                <a:rPr sz="975" spc="-97" baseline="-2564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50" spc="5" dirty="0">
                  <a:solidFill>
                    <a:srgbClr val="FFFFFF"/>
                  </a:solidFill>
                  <a:latin typeface="Arial"/>
                  <a:cs typeface="Arial"/>
                </a:rPr>
                <a:t>r</a:t>
              </a:r>
              <a:r>
                <a:rPr sz="650" spc="10" dirty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endParaRPr sz="65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320"/>
                </a:spcBef>
              </a:pPr>
              <a:r>
                <a:rPr sz="650" spc="5" dirty="0">
                  <a:solidFill>
                    <a:srgbClr val="FFFFFF"/>
                  </a:solidFill>
                  <a:latin typeface="Arial"/>
                  <a:cs typeface="Arial"/>
                </a:rPr>
                <a:t>.</a:t>
              </a:r>
              <a:endParaRPr lang="en-US" sz="650" spc="5" dirty="0">
                <a:solidFill>
                  <a:srgbClr val="FFFFFF"/>
                </a:solidFill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320"/>
                </a:spcBef>
              </a:pPr>
              <a:endParaRPr sz="650" dirty="0">
                <a:latin typeface="Arial"/>
                <a:cs typeface="Arial"/>
              </a:endParaRPr>
            </a:p>
            <a:p>
              <a:pPr algn="ctr">
                <a:lnSpc>
                  <a:spcPts val="695"/>
                </a:lnSpc>
                <a:spcBef>
                  <a:spcPts val="15"/>
                </a:spcBef>
              </a:pPr>
              <a:r>
                <a:rPr sz="650" spc="5" dirty="0">
                  <a:solidFill>
                    <a:srgbClr val="FFFFFF"/>
                  </a:solidFill>
                  <a:latin typeface="Arial"/>
                  <a:cs typeface="Arial"/>
                </a:rPr>
                <a:t>.</a:t>
              </a:r>
              <a:endParaRPr sz="650" dirty="0">
                <a:latin typeface="Arial"/>
                <a:cs typeface="Arial"/>
              </a:endParaRPr>
            </a:p>
            <a:p>
              <a:pPr marL="9525" algn="ctr">
                <a:lnSpc>
                  <a:spcPts val="695"/>
                </a:lnSpc>
              </a:pPr>
              <a:r>
                <a:rPr sz="650" spc="-30" dirty="0">
                  <a:solidFill>
                    <a:srgbClr val="FFFFFF"/>
                  </a:solidFill>
                  <a:latin typeface="Arial"/>
                  <a:cs typeface="Arial"/>
                </a:rPr>
                <a:t>Lo</a:t>
              </a:r>
              <a:r>
                <a:rPr sz="975" spc="-44" baseline="-17094" dirty="0">
                  <a:solidFill>
                    <a:srgbClr val="FFFFFF"/>
                  </a:solidFill>
                  <a:latin typeface="Arial"/>
                  <a:cs typeface="Arial"/>
                </a:rPr>
                <a:t>.</a:t>
              </a:r>
              <a:r>
                <a:rPr sz="650" spc="-30" dirty="0">
                  <a:solidFill>
                    <a:srgbClr val="FFFFFF"/>
                  </a:solidFill>
                  <a:latin typeface="Arial"/>
                  <a:cs typeface="Arial"/>
                </a:rPr>
                <a:t>ad</a:t>
              </a:r>
              <a:endParaRPr sz="650" dirty="0">
                <a:latin typeface="Arial"/>
                <a:cs typeface="Arial"/>
              </a:endParaRPr>
            </a:p>
          </p:txBody>
        </p:sp>
        <p:sp>
          <p:nvSpPr>
            <p:cNvPr id="35" name="object 40">
              <a:extLst>
                <a:ext uri="{FF2B5EF4-FFF2-40B4-BE49-F238E27FC236}">
                  <a16:creationId xmlns:a16="http://schemas.microsoft.com/office/drawing/2014/main" id="{5D694560-7471-99B6-667F-498CA6CC1474}"/>
                </a:ext>
              </a:extLst>
            </p:cNvPr>
            <p:cNvSpPr/>
            <p:nvPr/>
          </p:nvSpPr>
          <p:spPr>
            <a:xfrm>
              <a:off x="8646824" y="4388358"/>
              <a:ext cx="476250" cy="357505"/>
            </a:xfrm>
            <a:custGeom>
              <a:avLst/>
              <a:gdLst/>
              <a:ahLst/>
              <a:cxnLst/>
              <a:rect l="l" t="t" r="r" b="b"/>
              <a:pathLst>
                <a:path w="476250" h="357504">
                  <a:moveTo>
                    <a:pt x="471678" y="18923"/>
                  </a:moveTo>
                  <a:lnTo>
                    <a:pt x="459613" y="12954"/>
                  </a:lnTo>
                  <a:lnTo>
                    <a:pt x="433451" y="0"/>
                  </a:lnTo>
                  <a:lnTo>
                    <a:pt x="433489" y="12992"/>
                  </a:lnTo>
                  <a:lnTo>
                    <a:pt x="0" y="15113"/>
                  </a:lnTo>
                  <a:lnTo>
                    <a:pt x="0" y="27305"/>
                  </a:lnTo>
                  <a:lnTo>
                    <a:pt x="433527" y="25184"/>
                  </a:lnTo>
                  <a:lnTo>
                    <a:pt x="433578" y="38100"/>
                  </a:lnTo>
                  <a:lnTo>
                    <a:pt x="471678" y="18923"/>
                  </a:lnTo>
                  <a:close/>
                </a:path>
                <a:path w="476250" h="357504">
                  <a:moveTo>
                    <a:pt x="476250" y="342011"/>
                  </a:moveTo>
                  <a:lnTo>
                    <a:pt x="476123" y="329819"/>
                  </a:lnTo>
                  <a:lnTo>
                    <a:pt x="42621" y="331952"/>
                  </a:lnTo>
                  <a:lnTo>
                    <a:pt x="42545" y="319024"/>
                  </a:lnTo>
                  <a:lnTo>
                    <a:pt x="4572" y="338201"/>
                  </a:lnTo>
                  <a:lnTo>
                    <a:pt x="42799" y="357124"/>
                  </a:lnTo>
                  <a:lnTo>
                    <a:pt x="42710" y="344170"/>
                  </a:lnTo>
                  <a:lnTo>
                    <a:pt x="476250" y="342011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28">
            <a:extLst>
              <a:ext uri="{FF2B5EF4-FFF2-40B4-BE49-F238E27FC236}">
                <a16:creationId xmlns:a16="http://schemas.microsoft.com/office/drawing/2014/main" id="{09BCD0AF-82E1-D471-4EC0-D277AAE238B1}"/>
              </a:ext>
            </a:extLst>
          </p:cNvPr>
          <p:cNvSpPr txBox="1"/>
          <p:nvPr/>
        </p:nvSpPr>
        <p:spPr>
          <a:xfrm>
            <a:off x="1578568" y="2485527"/>
            <a:ext cx="4431430" cy="27234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3195" marR="5080" indent="-151130">
              <a:lnSpc>
                <a:spcPct val="102600"/>
              </a:lnSpc>
              <a:spcBef>
                <a:spcPts val="90"/>
              </a:spcBef>
              <a:buFont typeface="Wingdings"/>
              <a:buChar char=""/>
              <a:tabLst>
                <a:tab pos="163830" algn="l"/>
              </a:tabLst>
            </a:pPr>
            <a:r>
              <a:rPr sz="2000" spc="15" dirty="0">
                <a:solidFill>
                  <a:srgbClr val="003B70"/>
                </a:solidFill>
                <a:latin typeface="Arial"/>
                <a:cs typeface="Arial"/>
              </a:rPr>
              <a:t>Custom on-chip memory  structures are </a:t>
            </a:r>
            <a:r>
              <a:rPr sz="2000" spc="10" dirty="0">
                <a:solidFill>
                  <a:srgbClr val="003B70"/>
                </a:solidFill>
                <a:latin typeface="Arial"/>
                <a:cs typeface="Arial"/>
              </a:rPr>
              <a:t>built for </a:t>
            </a:r>
            <a:r>
              <a:rPr sz="2000" spc="15" dirty="0">
                <a:solidFill>
                  <a:srgbClr val="003B70"/>
                </a:solidFill>
                <a:latin typeface="Arial"/>
                <a:cs typeface="Arial"/>
              </a:rPr>
              <a:t>the  </a:t>
            </a:r>
            <a:r>
              <a:rPr sz="2000" spc="10" dirty="0">
                <a:solidFill>
                  <a:srgbClr val="003B70"/>
                </a:solidFill>
                <a:latin typeface="Arial"/>
                <a:cs typeface="Arial"/>
              </a:rPr>
              <a:t>variables </a:t>
            </a:r>
            <a:r>
              <a:rPr sz="2000" spc="15" dirty="0">
                <a:solidFill>
                  <a:srgbClr val="003B70"/>
                </a:solidFill>
                <a:latin typeface="Arial"/>
                <a:cs typeface="Arial"/>
              </a:rPr>
              <a:t>declared </a:t>
            </a:r>
            <a:r>
              <a:rPr sz="2000" spc="10" dirty="0">
                <a:solidFill>
                  <a:srgbClr val="003B70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003B70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03B70"/>
                </a:solidFill>
                <a:latin typeface="Arial"/>
                <a:cs typeface="Arial"/>
              </a:rPr>
              <a:t>kernel  </a:t>
            </a:r>
            <a:r>
              <a:rPr sz="2000" spc="20" dirty="0">
                <a:solidFill>
                  <a:srgbClr val="003B70"/>
                </a:solidFill>
                <a:latin typeface="Arial"/>
                <a:cs typeface="Arial"/>
              </a:rPr>
              <a:t>scope</a:t>
            </a:r>
            <a:endParaRPr sz="2000" dirty="0">
              <a:latin typeface="Arial"/>
              <a:cs typeface="Arial"/>
            </a:endParaRPr>
          </a:p>
          <a:p>
            <a:pPr marL="163195" marR="90170" indent="-151130">
              <a:lnSpc>
                <a:spcPct val="103099"/>
              </a:lnSpc>
              <a:spcBef>
                <a:spcPts val="790"/>
              </a:spcBef>
              <a:buFont typeface="Wingdings"/>
              <a:buChar char=""/>
              <a:tabLst>
                <a:tab pos="163830" algn="l"/>
              </a:tabLst>
            </a:pPr>
            <a:r>
              <a:rPr sz="2000" spc="-15" dirty="0">
                <a:solidFill>
                  <a:srgbClr val="003B70"/>
                </a:solidFill>
                <a:latin typeface="Arial"/>
                <a:cs typeface="Arial"/>
              </a:rPr>
              <a:t>Or, </a:t>
            </a:r>
            <a:r>
              <a:rPr sz="2000" spc="10" dirty="0">
                <a:solidFill>
                  <a:srgbClr val="003B70"/>
                </a:solidFill>
                <a:latin typeface="Arial"/>
                <a:cs typeface="Arial"/>
              </a:rPr>
              <a:t>for </a:t>
            </a:r>
            <a:r>
              <a:rPr sz="2000" spc="15" dirty="0">
                <a:solidFill>
                  <a:srgbClr val="003B70"/>
                </a:solidFill>
                <a:latin typeface="Arial"/>
                <a:cs typeface="Arial"/>
              </a:rPr>
              <a:t>memory accessors </a:t>
            </a:r>
            <a:r>
              <a:rPr sz="2000" spc="10" dirty="0">
                <a:solidFill>
                  <a:srgbClr val="003B70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003B70"/>
                </a:solidFill>
                <a:latin typeface="Arial"/>
                <a:cs typeface="Arial"/>
              </a:rPr>
              <a:t>a  </a:t>
            </a:r>
            <a:r>
              <a:rPr sz="2000" spc="10" dirty="0">
                <a:solidFill>
                  <a:srgbClr val="003B70"/>
                </a:solidFill>
                <a:latin typeface="Arial"/>
                <a:cs typeface="Arial"/>
              </a:rPr>
              <a:t>target of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03B70"/>
                </a:solidFill>
                <a:latin typeface="Arial"/>
                <a:cs typeface="Arial"/>
              </a:rPr>
              <a:t>local</a:t>
            </a:r>
            <a:endParaRPr sz="2000" dirty="0">
              <a:latin typeface="Arial"/>
              <a:cs typeface="Arial"/>
            </a:endParaRPr>
          </a:p>
          <a:p>
            <a:pPr marL="163195" marR="196215" indent="-151130" algn="just">
              <a:lnSpc>
                <a:spcPct val="102299"/>
              </a:lnSpc>
              <a:spcBef>
                <a:spcPts val="805"/>
              </a:spcBef>
              <a:buFont typeface="Wingdings"/>
              <a:buChar char=""/>
              <a:tabLst>
                <a:tab pos="163830" algn="l"/>
              </a:tabLst>
            </a:pPr>
            <a:r>
              <a:rPr sz="2000" spc="15" dirty="0">
                <a:solidFill>
                  <a:srgbClr val="003B70"/>
                </a:solidFill>
                <a:latin typeface="Arial"/>
                <a:cs typeface="Arial"/>
              </a:rPr>
              <a:t>Load and store </a:t>
            </a:r>
            <a:r>
              <a:rPr sz="2000" spc="10" dirty="0">
                <a:solidFill>
                  <a:srgbClr val="003B70"/>
                </a:solidFill>
                <a:latin typeface="Arial"/>
                <a:cs typeface="Arial"/>
              </a:rPr>
              <a:t>units to </a:t>
            </a:r>
            <a:r>
              <a:rPr sz="2000" spc="15" dirty="0">
                <a:solidFill>
                  <a:srgbClr val="003B70"/>
                </a:solidFill>
                <a:latin typeface="Arial"/>
                <a:cs typeface="Arial"/>
              </a:rPr>
              <a:t>the </a:t>
            </a:r>
            <a:r>
              <a:rPr sz="2000" spc="20" dirty="0">
                <a:solidFill>
                  <a:srgbClr val="003B70"/>
                </a:solidFill>
                <a:latin typeface="Arial"/>
                <a:cs typeface="Arial"/>
              </a:rPr>
              <a:t>on-  </a:t>
            </a:r>
            <a:r>
              <a:rPr sz="2000" spc="15" dirty="0">
                <a:solidFill>
                  <a:srgbClr val="003B70"/>
                </a:solidFill>
                <a:latin typeface="Arial"/>
                <a:cs typeface="Arial"/>
              </a:rPr>
              <a:t>chip memory </a:t>
            </a:r>
            <a:r>
              <a:rPr sz="2000" spc="5" dirty="0">
                <a:solidFill>
                  <a:srgbClr val="003B70"/>
                </a:solidFill>
                <a:latin typeface="Arial"/>
                <a:cs typeface="Arial"/>
              </a:rPr>
              <a:t>will </a:t>
            </a:r>
            <a:r>
              <a:rPr sz="2000" spc="15" dirty="0">
                <a:solidFill>
                  <a:srgbClr val="003B70"/>
                </a:solidFill>
                <a:latin typeface="Arial"/>
                <a:cs typeface="Arial"/>
              </a:rPr>
              <a:t>be </a:t>
            </a:r>
            <a:r>
              <a:rPr sz="2000" spc="10" dirty="0">
                <a:solidFill>
                  <a:srgbClr val="003B70"/>
                </a:solidFill>
                <a:latin typeface="Arial"/>
                <a:cs typeface="Arial"/>
              </a:rPr>
              <a:t>built</a:t>
            </a:r>
            <a:r>
              <a:rPr sz="2000" spc="-7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03B70"/>
                </a:solidFill>
                <a:latin typeface="Arial"/>
                <a:cs typeface="Arial"/>
              </a:rPr>
              <a:t>within  the</a:t>
            </a:r>
            <a:r>
              <a:rPr sz="2000" spc="-5" dirty="0">
                <a:solidFill>
                  <a:srgbClr val="003B7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03B70"/>
                </a:solidFill>
                <a:latin typeface="Arial"/>
                <a:cs typeface="Arial"/>
              </a:rPr>
              <a:t>pipeline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46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5361</Words>
  <Application>Microsoft Macintosh PowerPoint</Application>
  <PresentationFormat>Widescreen</PresentationFormat>
  <Paragraphs>999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What are FPGAs?</vt:lpstr>
      <vt:lpstr>How to build Hardware Blocks?</vt:lpstr>
      <vt:lpstr>How to Connect to Host?</vt:lpstr>
      <vt:lpstr>Intel FPGA</vt:lpstr>
      <vt:lpstr>Pipeline</vt:lpstr>
      <vt:lpstr>Simultaneous Independent Operations </vt:lpstr>
      <vt:lpstr>On-Chip Memories Built for Kernel Scope Variables</vt:lpstr>
      <vt:lpstr>Pipeline Parallelism for Single Work-Item Kernels</vt:lpstr>
      <vt:lpstr>Data Parallelism</vt:lpstr>
      <vt:lpstr>Task Parallelism?</vt:lpstr>
      <vt:lpstr>PowerPoint Presentation</vt:lpstr>
      <vt:lpstr>Accelerate Direct Programming on FPGA</vt:lpstr>
      <vt:lpstr>FPGA Development Flow with oneAPI</vt:lpstr>
      <vt:lpstr>Emulation</vt:lpstr>
      <vt:lpstr>Compiling</vt:lpstr>
      <vt:lpstr>Compiling</vt:lpstr>
      <vt:lpstr>PowerPoint Presentation</vt:lpstr>
      <vt:lpstr>Reports</vt:lpstr>
      <vt:lpstr>Reports</vt:lpstr>
      <vt:lpstr>Reports</vt:lpstr>
      <vt:lpstr>Profiler</vt:lpstr>
      <vt:lpstr>PowerPoint Presentation</vt:lpstr>
      <vt:lpstr>Types of Kernels (Review)</vt:lpstr>
      <vt:lpstr>Understanding Initiation Interval</vt:lpstr>
      <vt:lpstr>In-Between Scenario</vt:lpstr>
      <vt:lpstr>Use Local Memory</vt:lpstr>
      <vt:lpstr>Solution</vt:lpstr>
      <vt:lpstr>Loop Unrolling</vt:lpstr>
      <vt:lpstr>Fmax</vt:lpstr>
      <vt:lpstr>Solution</vt:lpstr>
      <vt:lpstr>PowerPoint Presentation</vt:lpstr>
      <vt:lpstr>Memory Model</vt:lpstr>
      <vt:lpstr>Global Memory</vt:lpstr>
      <vt:lpstr>Local Memory</vt:lpstr>
      <vt:lpstr>Local Memory Bottlenecks</vt:lpstr>
      <vt:lpstr>Memory Solutions</vt:lpstr>
      <vt:lpstr>Memory Solutions</vt:lpstr>
      <vt:lpstr>Memory Optimization Attributes</vt:lpstr>
      <vt:lpstr>Pipes</vt:lpstr>
      <vt:lpstr>PowerPoint Presentation</vt:lpstr>
      <vt:lpstr>Other Optimization Techniques</vt:lpstr>
      <vt:lpstr>Other Optimization Techniques</vt:lpstr>
      <vt:lpstr>Other Optimization Techniques</vt:lpstr>
      <vt:lpstr>References and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Najme</dc:creator>
  <cp:lastModifiedBy>Hosein Mohammadi Makrani</cp:lastModifiedBy>
  <cp:revision>88</cp:revision>
  <dcterms:created xsi:type="dcterms:W3CDTF">2020-06-17T18:55:46Z</dcterms:created>
  <dcterms:modified xsi:type="dcterms:W3CDTF">2023-08-08T08:25:26Z</dcterms:modified>
</cp:coreProperties>
</file>