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 id="2147483955" r:id="rId2"/>
    <p:sldMasterId id="2147483980" r:id="rId3"/>
    <p:sldMasterId id="2147483993" r:id="rId4"/>
    <p:sldMasterId id="2147484237" r:id="rId5"/>
    <p:sldMasterId id="2147484955" r:id="rId6"/>
    <p:sldMasterId id="2147485494" r:id="rId7"/>
    <p:sldMasterId id="2147485506" r:id="rId8"/>
    <p:sldMasterId id="2147485531" r:id="rId9"/>
    <p:sldMasterId id="2147485593" r:id="rId10"/>
    <p:sldMasterId id="2147485619" r:id="rId11"/>
  </p:sldMasterIdLst>
  <p:notesMasterIdLst>
    <p:notesMasterId r:id="rId67"/>
  </p:notesMasterIdLst>
  <p:handoutMasterIdLst>
    <p:handoutMasterId r:id="rId68"/>
  </p:handoutMasterIdLst>
  <p:sldIdLst>
    <p:sldId id="722" r:id="rId12"/>
    <p:sldId id="1285" r:id="rId13"/>
    <p:sldId id="1381" r:id="rId14"/>
    <p:sldId id="6508" r:id="rId15"/>
    <p:sldId id="1385" r:id="rId16"/>
    <p:sldId id="6115" r:id="rId17"/>
    <p:sldId id="1291" r:id="rId18"/>
    <p:sldId id="6509" r:id="rId19"/>
    <p:sldId id="1296" r:id="rId20"/>
    <p:sldId id="1299" r:id="rId21"/>
    <p:sldId id="1300" r:id="rId22"/>
    <p:sldId id="1304" r:id="rId23"/>
    <p:sldId id="1305" r:id="rId24"/>
    <p:sldId id="1307" r:id="rId25"/>
    <p:sldId id="1308" r:id="rId26"/>
    <p:sldId id="1312" r:id="rId27"/>
    <p:sldId id="1313" r:id="rId28"/>
    <p:sldId id="4992" r:id="rId29"/>
    <p:sldId id="6526" r:id="rId30"/>
    <p:sldId id="6527" r:id="rId31"/>
    <p:sldId id="4993" r:id="rId32"/>
    <p:sldId id="6114" r:id="rId33"/>
    <p:sldId id="5158" r:id="rId34"/>
    <p:sldId id="6133" r:id="rId35"/>
    <p:sldId id="5005" r:id="rId36"/>
    <p:sldId id="5006" r:id="rId37"/>
    <p:sldId id="5007" r:id="rId38"/>
    <p:sldId id="5008" r:id="rId39"/>
    <p:sldId id="5009" r:id="rId40"/>
    <p:sldId id="5010" r:id="rId41"/>
    <p:sldId id="5011" r:id="rId42"/>
    <p:sldId id="5012" r:id="rId43"/>
    <p:sldId id="5013" r:id="rId44"/>
    <p:sldId id="6126" r:id="rId45"/>
    <p:sldId id="6518" r:id="rId46"/>
    <p:sldId id="5053" r:id="rId47"/>
    <p:sldId id="3299" r:id="rId48"/>
    <p:sldId id="3303" r:id="rId49"/>
    <p:sldId id="3143" r:id="rId50"/>
    <p:sldId id="3144" r:id="rId51"/>
    <p:sldId id="3146" r:id="rId52"/>
    <p:sldId id="3147" r:id="rId53"/>
    <p:sldId id="3304" r:id="rId54"/>
    <p:sldId id="3148" r:id="rId55"/>
    <p:sldId id="3150" r:id="rId56"/>
    <p:sldId id="3151" r:id="rId57"/>
    <p:sldId id="6528" r:id="rId58"/>
    <p:sldId id="6529" r:id="rId59"/>
    <p:sldId id="3169" r:id="rId60"/>
    <p:sldId id="355" r:id="rId61"/>
    <p:sldId id="3177" r:id="rId62"/>
    <p:sldId id="3178" r:id="rId63"/>
    <p:sldId id="3179" r:id="rId64"/>
    <p:sldId id="3180" r:id="rId65"/>
    <p:sldId id="3149" r:id="rId6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5"/>
    <p:restoredTop sz="95213" autoAdjust="0"/>
  </p:normalViewPr>
  <p:slideViewPr>
    <p:cSldViewPr>
      <p:cViewPr varScale="1">
        <p:scale>
          <a:sx n="159" d="100"/>
          <a:sy n="159" d="100"/>
        </p:scale>
        <p:origin x="192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notesMaster" Target="notesMasters/notesMaster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EF95D2-65B3-BC4E-8994-D9482C314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07480074-238B-C845-9DF1-E3B8736938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D9B9FAA0-F3AA-164C-A8BD-BFC7CCCEAE52}" type="datetimeFigureOut">
              <a:rPr lang="en-US"/>
              <a:pPr>
                <a:defRPr/>
              </a:pPr>
              <a:t>4/22/2023</a:t>
            </a:fld>
            <a:endParaRPr lang="en-US"/>
          </a:p>
        </p:txBody>
      </p:sp>
      <p:sp>
        <p:nvSpPr>
          <p:cNvPr id="4" name="Footer Placeholder 3">
            <a:extLst>
              <a:ext uri="{FF2B5EF4-FFF2-40B4-BE49-F238E27FC236}">
                <a16:creationId xmlns:a16="http://schemas.microsoft.com/office/drawing/2014/main" id="{64D1350C-FD2B-E248-96CE-E06DB4CA70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4FC9C76E-AF9C-0049-9FFB-63472F0B4A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atin typeface="Arial" charset="0"/>
                <a:ea typeface="ＭＳ Ｐゴシック" charset="-128"/>
              </a:defRPr>
            </a:lvl1pPr>
          </a:lstStyle>
          <a:p>
            <a:pPr>
              <a:defRPr/>
            </a:pPr>
            <a:fld id="{56CEAE43-671A-134F-A694-642B51FC3676}" type="slidenum">
              <a:rPr lang="en-US"/>
              <a:pPr>
                <a:defRPr/>
              </a:pPr>
              <a:t>‹#›</a:t>
            </a:fld>
            <a:endParaRPr lang="en-US"/>
          </a:p>
        </p:txBody>
      </p:sp>
    </p:spTree>
    <p:extLst>
      <p:ext uri="{BB962C8B-B14F-4D97-AF65-F5344CB8AC3E}">
        <p14:creationId xmlns:p14="http://schemas.microsoft.com/office/powerpoint/2010/main" val="28009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C4613C-2A39-F64E-84B3-3F6A11D93F5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161BAA2B-7F55-B545-81D8-BC58BCB6AAC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F6B843C-A49F-BB4F-9599-3D41488860B0}" type="datetime1">
              <a:rPr lang="en-US" altLang="en-US"/>
              <a:pPr>
                <a:defRPr/>
              </a:pPr>
              <a:t>4/22/2023</a:t>
            </a:fld>
            <a:endParaRPr lang="en-US" altLang="en-US"/>
          </a:p>
        </p:txBody>
      </p:sp>
      <p:sp>
        <p:nvSpPr>
          <p:cNvPr id="4" name="Slide Image Placeholder 3">
            <a:extLst>
              <a:ext uri="{FF2B5EF4-FFF2-40B4-BE49-F238E27FC236}">
                <a16:creationId xmlns:a16="http://schemas.microsoft.com/office/drawing/2014/main" id="{3987A64C-9D1C-0947-8690-7A7364BA5D2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047D10F-1509-E044-9AEB-E169ACB2783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37BEBF0-B94A-A74D-8C8F-7CA6F41590C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80BBA436-1CB7-B144-9089-6AE4863D9DC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87973AD7-D932-2641-9FAC-D90A34A34A63}" type="slidenum">
              <a:rPr lang="en-US" altLang="en-US"/>
              <a:pPr>
                <a:defRPr/>
              </a:pPr>
              <a:t>‹#›</a:t>
            </a:fld>
            <a:endParaRPr lang="en-US" altLang="en-US"/>
          </a:p>
        </p:txBody>
      </p:sp>
    </p:spTree>
    <p:extLst>
      <p:ext uri="{BB962C8B-B14F-4D97-AF65-F5344CB8AC3E}">
        <p14:creationId xmlns:p14="http://schemas.microsoft.com/office/powerpoint/2010/main" val="2576719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5" name="Rectangle 7">
            <a:extLst>
              <a:ext uri="{FF2B5EF4-FFF2-40B4-BE49-F238E27FC236}">
                <a16:creationId xmlns:a16="http://schemas.microsoft.com/office/drawing/2014/main" id="{4970873D-26C9-4F4E-BB94-4E1EC127E8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4E82DFE-E98A-254F-BFEC-3824591F8463}" type="slidenum">
              <a:rPr lang="en-US" altLang="en-US" smtClean="0">
                <a:solidFill>
                  <a:srgbClr val="000000"/>
                </a:solidFill>
                <a:latin typeface="Arial" panose="020B0604020202020204" pitchFamily="34" charset="0"/>
              </a:rPr>
              <a:pPr>
                <a:spcBef>
                  <a:spcPct val="0"/>
                </a:spcBef>
              </a:pPr>
              <a:t>1</a:t>
            </a:fld>
            <a:endParaRPr lang="en-US" altLang="en-US">
              <a:solidFill>
                <a:srgbClr val="000000"/>
              </a:solidFill>
              <a:latin typeface="Arial" panose="020B0604020202020204" pitchFamily="34" charset="0"/>
            </a:endParaRPr>
          </a:p>
        </p:txBody>
      </p:sp>
      <p:sp>
        <p:nvSpPr>
          <p:cNvPr id="646146" name="Rectangle 2">
            <a:extLst>
              <a:ext uri="{FF2B5EF4-FFF2-40B4-BE49-F238E27FC236}">
                <a16:creationId xmlns:a16="http://schemas.microsoft.com/office/drawing/2014/main" id="{C2A0FF1F-825F-734E-90D6-E0ED72CA90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6147" name="Rectangle 3">
            <a:extLst>
              <a:ext uri="{FF2B5EF4-FFF2-40B4-BE49-F238E27FC236}">
                <a16:creationId xmlns:a16="http://schemas.microsoft.com/office/drawing/2014/main" id="{9CF49887-C12A-984F-8FC8-8B47E5DE79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4721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memory bank, the memory is divided into different parts called banks and all these different parts can be accessed simultaneously. so the memory is divided into banks that can be accessed independently and simultaneously depending on what are the addresses and databases that we have. and we can start one bank access per cycle but we are going to be able to sustain any concurrent accesses if they go to n different banks so observe that for each of these banks. we have a memory address register and a memory data register using the address bus. we place in the memory address registers. the address that we want to access from each bank in this case from bank zero or bank one. and after a number of cycles, after the latency the memory latency, we will have in the memory data register the value that we want to retrieve. it's exactly the same but the other way around in the opposite direction, if we want to perform the right operation. from these address bars, we are able to place the address in one of these bars in one cycle so that means we start the accesses to different banks in consecutive cycles.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11</a:t>
            </a:fld>
            <a:endParaRPr lang="en-US" altLang="en-US"/>
          </a:p>
        </p:txBody>
      </p:sp>
    </p:spTree>
    <p:extLst>
      <p:ext uri="{BB962C8B-B14F-4D97-AF65-F5344CB8AC3E}">
        <p14:creationId xmlns:p14="http://schemas.microsoft.com/office/powerpoint/2010/main" val="2241225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vectorizable loops and this simple for loop. the loop is vectorizable if each iteration is independent of another iteration.   we can vectorize this loop which means we can operate on all these iterations in parallel using a vector processor and this is the way or this is how this vectorized loop. we have to set what's the vector length in this case is 50, the number of iterations in the for loop.  in this case, also the vector stride register is set to 1 because we access all elements of arrays a b and c. and this vectorized code starts load instructions for two arrays a. Then we load array elements from array b. then we add the elements that we have previously loaded in vector zero and vector one. in the next instruction, we shift right, and finally, we stored the result in array c. In the example, we assume that one individual has access to one bank. in more memory is going to take 11 cycles but we are able to issue a new load to a different bank every cycle and that means after 11 cycles we have retrieved element a0 one cycle later, we have retrieved element a1, and one cycle later in element a2. we will have the addition for the next element of the vector and the same for other execution units that execute. </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12</a:t>
            </a:fld>
            <a:endParaRPr lang="en-US" altLang="en-US"/>
          </a:p>
        </p:txBody>
      </p:sp>
    </p:spTree>
    <p:extLst>
      <p:ext uri="{BB962C8B-B14F-4D97-AF65-F5344CB8AC3E}">
        <p14:creationId xmlns:p14="http://schemas.microsoft.com/office/powerpoint/2010/main" val="64548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assume that there is no chaining means vector data forwarding. the output of the vector functional unit cannot be used as the direct input of another. That means for now we can not forward the output of the load unit. the first element that we get with the load unit we cannot forward to the add unit. so we cannot start the execution of the add instruction until the load instruction has finished. the entire vector register needs to be ready before starting a new instruction. we also assume that there is only one memory port and one address generator. which means we have to wait for one cycle to generate the next address to access memory. and memory is assumed that is an interleave a bank memory with 16 memory banks. so because it has 16 memory banks it's possible to hide the 11 cycles. that is a typical latency of access to or memory. and first instructions at this point in this cycle, we start the execution of the load instruction. we first need to wait for 11 cycles until we get element a0 from bank 0. and then we will start getting one element every cycle from the other banks element a1 a2 and so on because we have to re 50 elements that are placed consecutive elements in consecutive memory banks. we have to wait for 49 more cycles to have the complete vector v0 and at that point, we can start the execution of the next load instruction. that is executed exactly the same first of all wait for 11 cycles until we get element b0 after that we will get one element of b every cycle after the load instruction second load. the instruction is complete we can execute the addition perform operation. on the 50 elements of a vector register 0 and vector register 1 in this case the latency of the add instruction is 4 cycles so because this is a pipeline unit this add unit is a pipeline unit. we have to wait four cycles for the first addition to complete. and then we will have the result of the successive additions in the next cycles. we have the shift and finally, we have the store operation so in total this operation on 50 elements will take 285 cycles.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13</a:t>
            </a:fld>
            <a:endParaRPr lang="en-US" altLang="en-US"/>
          </a:p>
        </p:txBody>
      </p:sp>
    </p:spTree>
    <p:extLst>
      <p:ext uri="{BB962C8B-B14F-4D97-AF65-F5344CB8AC3E}">
        <p14:creationId xmlns:p14="http://schemas.microsoft.com/office/powerpoint/2010/main" val="813600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vector changing essentially means that we come forward with elements or data that have been produced in a specific execution unit or functional unit and move it to another function. in the particular case we'll first have to wait for the first load instruction to complete because we need elements from array b as well to perform the next operation. in the next functional unit that we only have a single memory port so we first access array a. we then access array b but as soon as we have element d0. after these 11 cycles we can start the execution of the addition. we have the result of adding a0 and v0 we can shift right that intermediate result and finally start storing the results into array c. we managed to reduce the total execution time to 182 cycles.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14</a:t>
            </a:fld>
            <a:endParaRPr lang="en-US" altLang="en-US"/>
          </a:p>
        </p:txBody>
      </p:sp>
    </p:spTree>
    <p:extLst>
      <p:ext uri="{BB962C8B-B14F-4D97-AF65-F5344CB8AC3E}">
        <p14:creationId xmlns:p14="http://schemas.microsoft.com/office/powerpoint/2010/main" val="2541322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incorporating this load and store ports as soon as we issue the first load element a0, then we can use the second port to start the access to element b0. so these two accesses to the same banks can happen in parallel and as soon because we are using chaining as soon as element b0 is ready. we can start the execution of the addition and then continue chaining for the shift register and finally the store operation. and in this case, we managed to reduce the execution time to 79 cycles. if compare to the amount of time that we would need to execute the same code on a sequential machine you would see a performance improvement of 19 times.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15</a:t>
            </a:fld>
            <a:endParaRPr lang="en-US" altLang="en-US"/>
          </a:p>
        </p:txBody>
      </p:sp>
    </p:spTree>
    <p:extLst>
      <p:ext uri="{BB962C8B-B14F-4D97-AF65-F5344CB8AC3E}">
        <p14:creationId xmlns:p14="http://schemas.microsoft.com/office/powerpoint/2010/main" val="251288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a relatively more complex code in which we have an if statement and for every single element of array a. we check if it's zero or not because the operation in the body of the if statement is a multiplication so it is not it makes no sense to multiply elements from array b by zero, but in order to execute this on a SIMD processor we have to use mass execution, we have to use mask operations to do, so we have to use the vector mask register. that is a bit mask that determines which data elements we should act upon or we should operate on. so in order to write the vector or for this loop we will need vector load instructions to access elements from arrays a and b and then we have to calculate which or we have to check which elements of array a that has have been loaded in the vector register zero which of them are zero or different to zero. this is what we call the predicated execution because the execution of these two vector molds and vector store is predicated on the mask.</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16</a:t>
            </a:fld>
            <a:endParaRPr lang="en-US" altLang="en-US"/>
          </a:p>
        </p:txBody>
      </p:sp>
    </p:spTree>
    <p:extLst>
      <p:ext uri="{BB962C8B-B14F-4D97-AF65-F5344CB8AC3E}">
        <p14:creationId xmlns:p14="http://schemas.microsoft.com/office/powerpoint/2010/main" val="2851388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 complex example because we have if and else in this case. we have to compare a and b to get the mask. we first operate on the if, on the body of the if a statement,  we store elements from a to c. then we complement the mask and finally we perform this second store from b to c. when we create with them in this if a statement or in this comparison, we create the vector mask. in this case, we have the vector mask 0. so that means that for element 0 we are not performing this operation. we will perform this operation but we do that later after we complement this mask and all the zeros become one and all the ones become zero.</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17</a:t>
            </a:fld>
            <a:endParaRPr lang="en-US" altLang="en-US"/>
          </a:p>
        </p:txBody>
      </p:sp>
    </p:spTree>
    <p:extLst>
      <p:ext uri="{BB962C8B-B14F-4D97-AF65-F5344CB8AC3E}">
        <p14:creationId xmlns:p14="http://schemas.microsoft.com/office/powerpoint/2010/main" val="2811915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some issues with the stride and banking. because if we want to have the perfect access to the bank memory and the maximum throughput or the maximum bandwidth of one element per cycle. we need to have a stride and number of banks to be relative and what that means is that they don't have common multiples because if they have common multiples we will have bank conflicts. the ways that we can store a matrix in memory is a row-major or column-major. in row-major consecutive elements in a row. they are laid out consecutive in memory. in column-major consecutive elements in a column are laid out consecutively in memory. so we may need to change the stride depending on how the matrices are.</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18</a:t>
            </a:fld>
            <a:endParaRPr lang="en-US" altLang="en-US"/>
          </a:p>
        </p:txBody>
      </p:sp>
    </p:spTree>
    <p:extLst>
      <p:ext uri="{BB962C8B-B14F-4D97-AF65-F5344CB8AC3E}">
        <p14:creationId xmlns:p14="http://schemas.microsoft.com/office/powerpoint/2010/main" val="3201367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change the stride depending on how the matrices are stored in our matrix and duplication. matrix a was accessed with a stride equal 1 while matrix b was accessed with a stride equal 10. so we have different strides and the fact that some of these strides might not be a prime relative to the number of banks.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E19713-9C4A-7245-9E88-24045279729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812794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minimize bank conflicts. the very first idea we could have is to add more banks.  another solution is to add more ports in each bank. or we can have a better data layout to match the access pattern, however doing this might not always be possible for workloads. another possibility is to propose a better mapping of address to bank. </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21</a:t>
            </a:fld>
            <a:endParaRPr lang="en-US" altLang="en-US"/>
          </a:p>
        </p:txBody>
      </p:sp>
    </p:spTree>
    <p:extLst>
      <p:ext uri="{BB962C8B-B14F-4D97-AF65-F5344CB8AC3E}">
        <p14:creationId xmlns:p14="http://schemas.microsoft.com/office/powerpoint/2010/main" val="214788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basic idea in SIMD processing is to exploit data parallelism in concurrency arising from performing the same operation on different pieces of data. we call it single instruction multiple data. example of this computing paradigm is the way that we can execute the vector product the dot product of two vectors where we have multiple operations. for example, multiplications that can be executed in parallel, and after the multiplications we can perform a reduction to obtain the result of the dot product. this type of parallelism is different from the parallelism that we can extract in data flow computers. for example, where concurrency arises from executing different operations in parallel in a data-driven manner, or the SIMD paradigm also contrasts with threat, or control parallelism where concurrency arises from executing different threats of control in parallel. in the end, SIMD exploits operation-level parallelism on different data we have the same operation concurrently applied to different pieces of data. and it is kind of a form of instruction-level parallelism. but in this case, the instruction happens to be the same across all the data elements that we operate.</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2</a:t>
            </a:fld>
            <a:endParaRPr lang="en-US" altLang="en-US"/>
          </a:p>
        </p:txBody>
      </p:sp>
    </p:spTree>
    <p:extLst>
      <p:ext uri="{BB962C8B-B14F-4D97-AF65-F5344CB8AC3E}">
        <p14:creationId xmlns:p14="http://schemas.microsoft.com/office/powerpoint/2010/main" val="1066984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866FBF6-BCD2-B945-82D7-0330F2B59F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096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0963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0963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0963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fld id="{0E49C208-858D-7642-A42D-24033AE19A3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09638"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9938" name="Rectangle 2">
            <a:extLst>
              <a:ext uri="{FF2B5EF4-FFF2-40B4-BE49-F238E27FC236}">
                <a16:creationId xmlns:a16="http://schemas.microsoft.com/office/drawing/2014/main" id="{E6530BAA-9099-114F-B7A0-2C6AF1C784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6B04D86A-CDEC-6A41-892F-ED67863616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16959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ＭＳ Ｐゴシック" charset="0"/>
                <a:cs typeface="ＭＳ Ｐゴシック" charset="0"/>
              </a:rPr>
              <a:t>Kamil</a:t>
            </a:r>
            <a:r>
              <a:rPr lang="en-US" sz="1200" b="0" i="0" u="none" strike="noStrike" kern="1200" dirty="0">
                <a:solidFill>
                  <a:schemeClr val="tx1"/>
                </a:solidFill>
                <a:effectLst/>
                <a:latin typeface="+mn-lt"/>
                <a:ea typeface="ＭＳ Ｐゴシック" charset="0"/>
                <a:cs typeface="ＭＳ Ｐゴシック" charset="0"/>
              </a:rPr>
              <a:t> </a:t>
            </a:r>
            <a:r>
              <a:rPr lang="en-US" sz="1200" b="0" i="0" u="none" strike="noStrike" kern="1200" dirty="0" err="1">
                <a:solidFill>
                  <a:schemeClr val="tx1"/>
                </a:solidFill>
                <a:effectLst/>
                <a:latin typeface="+mn-lt"/>
                <a:ea typeface="ＭＳ Ｐゴシック" charset="0"/>
                <a:cs typeface="ＭＳ Ｐゴシック" charset="0"/>
              </a:rPr>
              <a:t>Rocki</a:t>
            </a:r>
            <a:r>
              <a:rPr lang="en-US" sz="1200" b="0" i="0" u="none" strike="noStrike" kern="1200" dirty="0">
                <a:solidFill>
                  <a:schemeClr val="tx1"/>
                </a:solidFill>
                <a:effectLst/>
                <a:latin typeface="+mn-lt"/>
                <a:ea typeface="ＭＳ Ｐゴシック" charset="0"/>
                <a:cs typeface="ＭＳ Ｐゴシック" charset="0"/>
              </a:rPr>
              <a:t>, Dirk Van </a:t>
            </a:r>
            <a:r>
              <a:rPr lang="en-US" sz="1200" b="0" i="0" u="none" strike="noStrike" kern="1200" dirty="0" err="1">
                <a:solidFill>
                  <a:schemeClr val="tx1"/>
                </a:solidFill>
                <a:effectLst/>
                <a:latin typeface="+mn-lt"/>
                <a:ea typeface="ＭＳ Ｐゴシック" charset="0"/>
                <a:cs typeface="ＭＳ Ｐゴシック" charset="0"/>
              </a:rPr>
              <a:t>Essendelft</a:t>
            </a:r>
            <a:r>
              <a:rPr lang="en-US" sz="1200" b="0" i="0" u="none" strike="noStrike" kern="1200" dirty="0">
                <a:solidFill>
                  <a:schemeClr val="tx1"/>
                </a:solidFill>
                <a:effectLst/>
                <a:latin typeface="+mn-lt"/>
                <a:ea typeface="ＭＳ Ｐゴシック" charset="0"/>
                <a:cs typeface="ＭＳ Ｐゴシック" charset="0"/>
              </a:rPr>
              <a:t>, Ilya </a:t>
            </a:r>
            <a:r>
              <a:rPr lang="en-US" sz="1200" b="0" i="0" u="none" strike="noStrike" kern="1200" dirty="0" err="1">
                <a:solidFill>
                  <a:schemeClr val="tx1"/>
                </a:solidFill>
                <a:effectLst/>
                <a:latin typeface="+mn-lt"/>
                <a:ea typeface="ＭＳ Ｐゴシック" charset="0"/>
                <a:cs typeface="ＭＳ Ｐゴシック" charset="0"/>
              </a:rPr>
              <a:t>Sharapov</a:t>
            </a:r>
            <a:r>
              <a:rPr lang="en-US" sz="1200" b="0" i="0" u="none" strike="noStrike" kern="1200" dirty="0">
                <a:solidFill>
                  <a:schemeClr val="tx1"/>
                </a:solidFill>
                <a:effectLst/>
                <a:latin typeface="+mn-lt"/>
                <a:ea typeface="ＭＳ Ｐゴシック" charset="0"/>
                <a:cs typeface="ＭＳ Ｐゴシック" charset="0"/>
              </a:rPr>
              <a:t>, Robert Schreiber, Michael Morrison, Vladimir </a:t>
            </a:r>
            <a:r>
              <a:rPr lang="en-US" sz="1200" b="0" i="0" u="none" strike="noStrike" kern="1200" dirty="0" err="1">
                <a:solidFill>
                  <a:schemeClr val="tx1"/>
                </a:solidFill>
                <a:effectLst/>
                <a:latin typeface="+mn-lt"/>
                <a:ea typeface="ＭＳ Ｐゴシック" charset="0"/>
                <a:cs typeface="ＭＳ Ｐゴシック" charset="0"/>
              </a:rPr>
              <a:t>Kibardin</a:t>
            </a:r>
            <a:r>
              <a:rPr lang="en-US" sz="1200" b="0" i="0" u="none" strike="noStrike" kern="1200" dirty="0">
                <a:solidFill>
                  <a:schemeClr val="tx1"/>
                </a:solidFill>
                <a:effectLst/>
                <a:latin typeface="+mn-lt"/>
                <a:ea typeface="ＭＳ Ｐゴシック" charset="0"/>
                <a:cs typeface="ＭＳ Ｐゴシック" charset="0"/>
              </a:rPr>
              <a:t>, Andrey Portnoy, Jean Francois </a:t>
            </a:r>
            <a:r>
              <a:rPr lang="en-US" sz="1200" b="0" i="0" u="none" strike="noStrike" kern="1200" dirty="0" err="1">
                <a:solidFill>
                  <a:schemeClr val="tx1"/>
                </a:solidFill>
                <a:effectLst/>
                <a:latin typeface="+mn-lt"/>
                <a:ea typeface="ＭＳ Ｐゴシック" charset="0"/>
                <a:cs typeface="ＭＳ Ｐゴシック" charset="0"/>
              </a:rPr>
              <a:t>Dietiker</a:t>
            </a:r>
            <a:r>
              <a:rPr lang="en-US" sz="1200" b="0" i="0" u="none" strike="noStrike" kern="1200" dirty="0">
                <a:solidFill>
                  <a:schemeClr val="tx1"/>
                </a:solidFill>
                <a:effectLst/>
                <a:latin typeface="+mn-lt"/>
                <a:ea typeface="ＭＳ Ｐゴシック" charset="0"/>
                <a:cs typeface="ＭＳ Ｐゴシック" charset="0"/>
              </a:rPr>
              <a:t>, Madhava </a:t>
            </a:r>
            <a:r>
              <a:rPr lang="en-US" sz="1200" b="0" i="0" u="none" strike="noStrike" kern="1200" dirty="0" err="1">
                <a:solidFill>
                  <a:schemeClr val="tx1"/>
                </a:solidFill>
                <a:effectLst/>
                <a:latin typeface="+mn-lt"/>
                <a:ea typeface="ＭＳ Ｐゴシック" charset="0"/>
                <a:cs typeface="ＭＳ Ｐゴシック" charset="0"/>
              </a:rPr>
              <a:t>Syamlal</a:t>
            </a:r>
            <a:r>
              <a:rPr lang="en-US" sz="1200" b="0" i="0" u="none" strike="noStrike" kern="1200" dirty="0">
                <a:solidFill>
                  <a:schemeClr val="tx1"/>
                </a:solidFill>
                <a:effectLst/>
                <a:latin typeface="+mn-lt"/>
                <a:ea typeface="ＭＳ Ｐゴシック" charset="0"/>
                <a:cs typeface="ＭＳ Ｐゴシック" charset="0"/>
              </a:rPr>
              <a:t>, and Michael James. 2020. Fast stencil-code computation on a wafer-scale processor. In Proceedings of the International Conference for High Performance Computing, Networking, Storage and Analysis(SC '20). IEEE Press, Article 58, 1–14.</a:t>
            </a:r>
          </a:p>
          <a:p>
            <a:r>
              <a:rPr lang="en-US" i="0" dirty="0"/>
              <a:t>MIMD machine has distributed memory and 2D-mesh interconnection fabric.</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E19713-9C4A-7245-9E88-24045279729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83615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4-way SIMD fused-multiply accumulate (FMAC): AXPY operations y = y + a * x</a:t>
            </a:r>
          </a:p>
          <a:p>
            <a:pPr marL="171450" indent="-171450">
              <a:buFontTx/>
              <a:buChar char="-"/>
            </a:pPr>
            <a:r>
              <a:rPr lang="en-US" dirty="0"/>
              <a:t>x and y and tensors (4 words each).</a:t>
            </a:r>
          </a:p>
          <a:p>
            <a:pPr marL="171450" indent="-171450">
              <a:buFontTx/>
              <a:buChar char="-"/>
            </a:pPr>
            <a:r>
              <a:rPr lang="en-US" dirty="0"/>
              <a:t>a is a scalar.</a:t>
            </a:r>
          </a:p>
          <a:p>
            <a:endParaRPr lang="en-US"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instruction set supports SIMD operations across subtensors of four dimensional tensors, making use of tensor address generation hardware to efficiently access tensor data in memory. These play the role of nested loops and eliminate any loop overhead. </a:t>
            </a:r>
            <a:endParaRPr lang="en-US" sz="1200" kern="1200" dirty="0">
              <a:solidFill>
                <a:schemeClr val="tx1"/>
              </a:solidFill>
              <a:effectLst/>
              <a:latin typeface="+mn-lt"/>
              <a:ea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tensor operands can have more than four elements, so the instruction executes for multiple cycles.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Address generation hardware: Special purpose Data Structure Registers (DSRs) generate tensor access addresses in hardware eliminating overheads of nested loops. </a:t>
            </a:r>
            <a:endParaRPr lang="en-US" dirty="0"/>
          </a:p>
          <a:p>
            <a:endParaRPr lang="en-US" i="0" dirty="0"/>
          </a:p>
          <a:p>
            <a:r>
              <a:rPr lang="en-US" i="0" dirty="0"/>
              <a:t>Local SRAM memory: Load 8 16-bit words and store 4 16-bit words in one cycle.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There are enough memory banks to provide the bandwidth needed to fetch eight 16-bit words from memory and store four such words per cycle, enough to support SIMD-4.</a:t>
            </a:r>
            <a:endParaRPr lang="en-US" i="0" dirty="0"/>
          </a:p>
          <a:p>
            <a:endParaRPr lang="en-US" i="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E19713-9C4A-7245-9E88-24045279729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518402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8D9C33B6-C87F-6449-976B-1442E762A2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096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0963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0963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0963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fld id="{BB00CA67-B2D3-084C-A5E6-4B4CE45DA79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09638"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6082" name="Rectangle 2">
            <a:extLst>
              <a:ext uri="{FF2B5EF4-FFF2-40B4-BE49-F238E27FC236}">
                <a16:creationId xmlns:a16="http://schemas.microsoft.com/office/drawing/2014/main" id="{23FBA1D5-32FE-5B40-8A52-8E8D54B1D4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2E6C7F11-7C72-0243-A958-6C25C9882E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79785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GPUs are SIMD engines underneath. the instruction pipeline operates like a SIMD pipeline, so it's similar to an array processor also a vector processor. however, programming is done using thread not instructions. when programming GPUs we are not going to use </a:t>
            </a:r>
            <a:r>
              <a:rPr lang="en-US" altLang="zh-CN" dirty="0" err="1"/>
              <a:t>simd</a:t>
            </a:r>
            <a:r>
              <a:rPr lang="en-US" altLang="zh-CN" dirty="0"/>
              <a:t> instructions. we use threads in order to understand this better. it's important to distinguish between the programming model that refers to the software and the execution model that refers to the hardware </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26</a:t>
            </a:fld>
            <a:endParaRPr lang="en-US" altLang="en-US"/>
          </a:p>
        </p:txBody>
      </p:sp>
    </p:spTree>
    <p:extLst>
      <p:ext uri="{BB962C8B-B14F-4D97-AF65-F5344CB8AC3E}">
        <p14:creationId xmlns:p14="http://schemas.microsoft.com/office/powerpoint/2010/main" val="1441772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Programming Model refers to how the programmer expresses the code. The execution Model refers to how the hardware executes the code underneath. Execution Model can be very different from the Programming Model.</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27</a:t>
            </a:fld>
            <a:endParaRPr lang="en-US" altLang="en-US"/>
          </a:p>
        </p:txBody>
      </p:sp>
    </p:spTree>
    <p:extLst>
      <p:ext uri="{BB962C8B-B14F-4D97-AF65-F5344CB8AC3E}">
        <p14:creationId xmlns:p14="http://schemas.microsoft.com/office/powerpoint/2010/main" val="1672722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it's also possible to extract some instruction-level parallelism. we can extract instruction level parallelism because the iterations are independent and because even within each iteration there are operations that are independent. for example, these two loads are independent and could be executed eventually in parallel.</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28</a:t>
            </a:fld>
            <a:endParaRPr lang="en-US" altLang="en-US"/>
          </a:p>
        </p:txBody>
      </p:sp>
    </p:spTree>
    <p:extLst>
      <p:ext uri="{BB962C8B-B14F-4D97-AF65-F5344CB8AC3E}">
        <p14:creationId xmlns:p14="http://schemas.microsoft.com/office/powerpoint/2010/main" val="566520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programming model sequentially executed on a pipeline processor. in the pipeline processor, we have a pipeline in every single cycle, we use one instruction. we will issue this load then this other load. or we can execute and order execution processor like an intel </a:t>
            </a:r>
            <a:r>
              <a:rPr lang="en-US" altLang="zh-CN" dirty="0" err="1"/>
              <a:t>cpu</a:t>
            </a:r>
            <a:r>
              <a:rPr lang="en-US" altLang="zh-CN" dirty="0"/>
              <a:t> and of order execution processor is going to be able to execute those instructions that are independent of each other. in some sense, the loop is being dynamically enrolled by the hardware and also we could execute this code on a superscalar or a very long instruction word processor. because in the end there is also instruction level parallelism that we can extract from the code and we could execute multiple instructions per cycle right again. these two loads are independent so we can take advantage of a superscalar or a </a:t>
            </a:r>
            <a:r>
              <a:rPr lang="en-US" altLang="zh-CN" dirty="0" err="1"/>
              <a:t>vliw</a:t>
            </a:r>
            <a:r>
              <a:rPr lang="en-US" altLang="zh-CN" dirty="0"/>
              <a:t> processor </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29</a:t>
            </a:fld>
            <a:endParaRPr lang="en-US" altLang="en-US"/>
          </a:p>
        </p:txBody>
      </p:sp>
    </p:spTree>
    <p:extLst>
      <p:ext uri="{BB962C8B-B14F-4D97-AF65-F5344CB8AC3E}">
        <p14:creationId xmlns:p14="http://schemas.microsoft.com/office/powerpoint/2010/main" val="974061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also write the code in a parallel data parallel fashion using a SIMD programming model but we can also execute this in parallel. so the realization here is that each iteration in the for loop is independent so this iteration one can be executed at the same time as this iteration two and so on. The idea is to have the programmer or the compiler generate the instructions to execute the same instructions from all the iterations all iterations across different data</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30</a:t>
            </a:fld>
            <a:endParaRPr lang="en-US" altLang="en-US"/>
          </a:p>
        </p:txBody>
      </p:sp>
    </p:spTree>
    <p:extLst>
      <p:ext uri="{BB962C8B-B14F-4D97-AF65-F5344CB8AC3E}">
        <p14:creationId xmlns:p14="http://schemas.microsoft.com/office/powerpoint/2010/main" val="2976119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can use multiple threads instead of using the instructions again. the realization is that each iteration is independent so we can assign each of these iterations to different threads instead of creating or writing a code where we use vector instructions or SIMD instructions. we are going to use individual threads to operate on the different iterations and this could be executed on a mini machine.</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31</a:t>
            </a:fld>
            <a:endParaRPr lang="en-US" altLang="en-US"/>
          </a:p>
        </p:txBody>
      </p:sp>
    </p:spTree>
    <p:extLst>
      <p:ext uri="{BB962C8B-B14F-4D97-AF65-F5344CB8AC3E}">
        <p14:creationId xmlns:p14="http://schemas.microsoft.com/office/powerpoint/2010/main" val="2491143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SIMD processing, a single instruction operates on multiple data elements and happens in time or in spans. we assume that we have multiple processing elements execution units and we can use them either in time or in space. we call the time-space duality that essentially determines what the difference is between an array processor where one instruction operates on multiple data elements at the same time using different spaces and a vector processor where one instruction operates on multiple data elements in consecutive time steps using the same space.</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3</a:t>
            </a:fld>
            <a:endParaRPr lang="en-US" altLang="en-US"/>
          </a:p>
        </p:txBody>
      </p:sp>
    </p:spTree>
    <p:extLst>
      <p:ext uri="{BB962C8B-B14F-4D97-AF65-F5344CB8AC3E}">
        <p14:creationId xmlns:p14="http://schemas.microsoft.com/office/powerpoint/2010/main" val="3871045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particular model is called single program multiple data but this could also be executed on a SIMD machine. because we can convert these threads. that program independently we could turn them into the instructions because in the end the way that we are creating the parallelism in code matches up to the same thing. </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32</a:t>
            </a:fld>
            <a:endParaRPr lang="en-US" altLang="en-US"/>
          </a:p>
        </p:txBody>
      </p:sp>
    </p:spTree>
    <p:extLst>
      <p:ext uri="{BB962C8B-B14F-4D97-AF65-F5344CB8AC3E}">
        <p14:creationId xmlns:p14="http://schemas.microsoft.com/office/powerpoint/2010/main" val="1546197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GPU is a SIMD or a SIMT machine. the main different with a SIMD machine is that we don't use SIMD instructions to program instead what we use are threads and that's why we say that we are using the single program multiple data programming model. so each thread executes the same code but operates on a different piece of data. and we can assume that each thread is going to have its own count and its own context after writing the code it will be the responsibility of the hardware to generate the scene and the instructions from the code that we have written for the thread. so the hardware is going to group the threads into something that calls warps in for Nvidia architectures. these warps or waveforms are essentially SIMD instructions or sequences of instructions so wrap is essentially a single operation or a SIMD operations formed by the hardware</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33</a:t>
            </a:fld>
            <a:endParaRPr lang="en-US" altLang="en-US"/>
          </a:p>
        </p:txBody>
      </p:sp>
    </p:spTree>
    <p:extLst>
      <p:ext uri="{BB962C8B-B14F-4D97-AF65-F5344CB8AC3E}">
        <p14:creationId xmlns:p14="http://schemas.microsoft.com/office/powerpoint/2010/main" val="2160312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amdahl's</a:t>
            </a:r>
            <a:r>
              <a:rPr lang="en-US" altLang="zh-CN" dirty="0"/>
              <a:t> law determines the maximum theoretical speed-up that we can get on from a system with the number of processors. in the end, the maximum speed-up that we can get is limited by the serial portion, that is this one minus f that we have and that's also something to take into account when we are executing.</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34</a:t>
            </a:fld>
            <a:endParaRPr lang="en-US" altLang="en-US"/>
          </a:p>
        </p:txBody>
      </p:sp>
    </p:spTree>
    <p:extLst>
      <p:ext uri="{BB962C8B-B14F-4D97-AF65-F5344CB8AC3E}">
        <p14:creationId xmlns:p14="http://schemas.microsoft.com/office/powerpoint/2010/main" val="3943181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Sequential or modestly parallel sections on CPU. Massively parallel sections on GPU to Blocks of threads</a:t>
            </a:r>
          </a:p>
          <a:p>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35</a:t>
            </a:fld>
            <a:endParaRPr lang="en-US" altLang="en-US"/>
          </a:p>
        </p:txBody>
      </p:sp>
    </p:spTree>
    <p:extLst>
      <p:ext uri="{BB962C8B-B14F-4D97-AF65-F5344CB8AC3E}">
        <p14:creationId xmlns:p14="http://schemas.microsoft.com/office/powerpoint/2010/main" val="2794369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36</a:t>
            </a:fld>
            <a:endParaRPr lang="en-US" altLang="en-US"/>
          </a:p>
        </p:txBody>
      </p:sp>
    </p:spTree>
    <p:extLst>
      <p:ext uri="{BB962C8B-B14F-4D97-AF65-F5344CB8AC3E}">
        <p14:creationId xmlns:p14="http://schemas.microsoft.com/office/powerpoint/2010/main" val="818941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0751ED66-052F-F345-A866-5D9267BEF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9096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90963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90963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90963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0963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09638" rtl="0" eaLnBrk="1" fontAlgn="base" latinLnBrk="0" hangingPunct="1">
              <a:lnSpc>
                <a:spcPct val="100000"/>
              </a:lnSpc>
              <a:spcBef>
                <a:spcPct val="0"/>
              </a:spcBef>
              <a:spcAft>
                <a:spcPct val="0"/>
              </a:spcAft>
              <a:buClrTx/>
              <a:buSzTx/>
              <a:buFontTx/>
              <a:buNone/>
              <a:tabLst/>
              <a:defRPr/>
            </a:pPr>
            <a:fld id="{5217DDF5-C42C-4C43-AFC1-C054C587D8B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09638" rtl="0" eaLnBrk="1" fontAlgn="base" latinLnBrk="0" hangingPunct="1">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82946" name="Rectangle 2">
            <a:extLst>
              <a:ext uri="{FF2B5EF4-FFF2-40B4-BE49-F238E27FC236}">
                <a16:creationId xmlns:a16="http://schemas.microsoft.com/office/drawing/2014/main" id="{FC9B272A-7862-5246-B92D-650FA9ED5C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8EAD5BDE-EBA0-8B46-A345-E988A62A24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336832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81100" y="696913"/>
            <a:ext cx="4648200" cy="3486150"/>
          </a:xfrm>
        </p:spPr>
      </p:sp>
      <p:sp>
        <p:nvSpPr>
          <p:cNvPr id="3" name="Marcador de notas 2"/>
          <p:cNvSpPr>
            <a:spLocks noGrp="1"/>
          </p:cNvSpPr>
          <p:nvPr>
            <p:ph type="body" idx="1"/>
          </p:nvPr>
        </p:nvSpPr>
        <p:spPr/>
        <p:txBody>
          <a:bodyPr/>
          <a:lstStyle/>
          <a:p>
            <a:r>
              <a:rPr lang="en-US" baseline="0" dirty="0"/>
              <a:t>the GPU become very popular because it was a way of democratizing high-performance computers and now anyone could have in their commodity PC, a GPU providing a large number of great flops. and actually using these processors makes sense for many important workloads because use exhibit inner and parallelism, if we look at matrices, if we look at images and image processing or more recently, we look at deep neural networks we will see that there is a lot of interim parallelisms and in particular a lot of data parallelism that is best suited for GPUs architectures. but programming is not for free. we need to learn how to program this new architecture. we have to rethink the algorithms and how we implement them on this new hardware and still there will be some bottlenecks. we will talk about extra data transfers between CPU and GPU even though PCI express bias or </a:t>
            </a:r>
            <a:r>
              <a:rPr lang="en-US" baseline="0" dirty="0" err="1"/>
              <a:t>nvi</a:t>
            </a:r>
            <a:r>
              <a:rPr lang="en-US" baseline="0" dirty="0"/>
              <a:t>-link has improved the bandwidth of communication between CPU and GPU. and that is still far from the dram memory bandwidth from the bandwidth to the external of cheap global memory. even so, the bandwidth of this external memory is also going to be an important bottleneck because it's small compared to the large processing power that the internal GPU cores have.</a:t>
            </a:r>
          </a:p>
        </p:txBody>
      </p:sp>
      <p:sp>
        <p:nvSpPr>
          <p:cNvPr id="4" name="Marcador de número de diapositiva 3"/>
          <p:cNvSpPr>
            <a:spLocks noGrp="1"/>
          </p:cNvSpPr>
          <p:nvPr>
            <p:ph type="sldNum" sz="quarter" idx="10"/>
          </p:nvPr>
        </p:nvSpPr>
        <p:spPr/>
        <p:txBody>
          <a:bodyPr/>
          <a:lstStyle/>
          <a:p>
            <a:fld id="{33A2F704-0392-374E-9548-FE28CBDE16B0}" type="slidenum">
              <a:rPr lang="en-US" smtClean="0"/>
              <a:t>39</a:t>
            </a:fld>
            <a:endParaRPr lang="en-US"/>
          </a:p>
        </p:txBody>
      </p:sp>
    </p:spTree>
    <p:extLst>
      <p:ext uri="{BB962C8B-B14F-4D97-AF65-F5344CB8AC3E}">
        <p14:creationId xmlns:p14="http://schemas.microsoft.com/office/powerpoint/2010/main" val="2622395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81100" y="696913"/>
            <a:ext cx="4648200" cy="3486150"/>
          </a:xfrm>
        </p:spPr>
      </p:sp>
      <p:sp>
        <p:nvSpPr>
          <p:cNvPr id="3" name="Marcador de notas 2"/>
          <p:cNvSpPr>
            <a:spLocks noGrp="1"/>
          </p:cNvSpPr>
          <p:nvPr>
            <p:ph type="body" idx="1"/>
          </p:nvPr>
        </p:nvSpPr>
        <p:spPr/>
        <p:txBody>
          <a:bodyPr/>
          <a:lstStyle/>
          <a:p>
            <a:r>
              <a:rPr lang="en-US" dirty="0"/>
              <a:t>CPU:</a:t>
            </a:r>
          </a:p>
          <a:p>
            <a:r>
              <a:rPr lang="en-US" dirty="0"/>
              <a:t>-</a:t>
            </a:r>
            <a:r>
              <a:rPr lang="en-US" baseline="0" dirty="0"/>
              <a:t> Large caches: convert long latency memory accesses to short latency cache accesses.</a:t>
            </a:r>
          </a:p>
          <a:p>
            <a:r>
              <a:rPr lang="en-US" baseline="0" dirty="0"/>
              <a:t>- Sophisticated control: branch predictions, data forwarding</a:t>
            </a:r>
          </a:p>
          <a:p>
            <a:pPr marL="174708" indent="-174708">
              <a:buFontTx/>
              <a:buChar char="-"/>
            </a:pPr>
            <a:r>
              <a:rPr lang="en-US" dirty="0"/>
              <a:t>ALU: reduce operation latency</a:t>
            </a:r>
          </a:p>
          <a:p>
            <a:r>
              <a:rPr lang="en-US" dirty="0"/>
              <a:t>GPU:</a:t>
            </a:r>
          </a:p>
          <a:p>
            <a:pPr marL="174708" indent="-174708">
              <a:buFontTx/>
              <a:buChar char="-"/>
            </a:pPr>
            <a:r>
              <a:rPr lang="en-US" baseline="0" dirty="0"/>
              <a:t>Small caches to boost memory throughput</a:t>
            </a:r>
          </a:p>
          <a:p>
            <a:pPr marL="174708" indent="-174708">
              <a:buFontTx/>
              <a:buChar char="-"/>
            </a:pPr>
            <a:r>
              <a:rPr lang="en-US" baseline="0" dirty="0"/>
              <a:t>Simple control</a:t>
            </a:r>
          </a:p>
          <a:p>
            <a:pPr marL="174708" indent="-174708">
              <a:buFontTx/>
              <a:buChar char="-"/>
            </a:pPr>
            <a:r>
              <a:rPr lang="en-US" baseline="0" dirty="0"/>
              <a:t>Energy efficient ALUs: many, long latency but heavily pipelined for high throughput</a:t>
            </a:r>
          </a:p>
          <a:p>
            <a:pPr marL="174708" indent="-174708">
              <a:buFontTx/>
              <a:buChar char="-"/>
            </a:pPr>
            <a:r>
              <a:rPr lang="en-US" baseline="0" dirty="0"/>
              <a:t>Require a huge number of threads to hide latencies</a:t>
            </a:r>
          </a:p>
          <a:p>
            <a:pPr marL="0" indent="0">
              <a:buFontTx/>
              <a:buNone/>
            </a:pPr>
            <a:r>
              <a:rPr lang="en-US" baseline="0" dirty="0"/>
              <a:t>the key differences between CPU and GPU are design philosophies while a CPU has very few out-of-order cores that are super powerful by themselves. GPUs have many more cores that normally are in order and fine-grain multi-threaded and much less powerful than each of the individual CPU cores. the biggest advantage is that we have many of these small in-order cores and exploit a lot of parallelism besides the processing elements themselves. we also see differences in terms of how much area in the dye is devoted to controlling internal on-chip caches. we normally see much larger caches in CPUs than in GPUs.</a:t>
            </a:r>
          </a:p>
        </p:txBody>
      </p:sp>
      <p:sp>
        <p:nvSpPr>
          <p:cNvPr id="4" name="Marcador de número de diapositiva 3"/>
          <p:cNvSpPr>
            <a:spLocks noGrp="1"/>
          </p:cNvSpPr>
          <p:nvPr>
            <p:ph type="sldNum" sz="quarter" idx="10"/>
          </p:nvPr>
        </p:nvSpPr>
        <p:spPr/>
        <p:txBody>
          <a:bodyPr/>
          <a:lstStyle/>
          <a:p>
            <a:fld id="{33A2F704-0392-374E-9548-FE28CBDE16B0}" type="slidenum">
              <a:rPr lang="en-US" smtClean="0"/>
              <a:t>40</a:t>
            </a:fld>
            <a:endParaRPr lang="en-US"/>
          </a:p>
        </p:txBody>
      </p:sp>
    </p:spTree>
    <p:extLst>
      <p:ext uri="{BB962C8B-B14F-4D97-AF65-F5344CB8AC3E}">
        <p14:creationId xmlns:p14="http://schemas.microsoft.com/office/powerpoint/2010/main" val="26223955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81100" y="696913"/>
            <a:ext cx="4648200" cy="3486150"/>
          </a:xfrm>
        </p:spPr>
      </p:sp>
      <p:sp>
        <p:nvSpPr>
          <p:cNvPr id="3" name="Marcador de notas 2"/>
          <p:cNvSpPr>
            <a:spLocks noGrp="1"/>
          </p:cNvSpPr>
          <p:nvPr>
            <p:ph type="body" idx="1"/>
          </p:nvPr>
        </p:nvSpPr>
        <p:spPr/>
        <p:txBody>
          <a:bodyPr/>
          <a:lstStyle/>
          <a:p>
            <a:r>
              <a:rPr lang="en-US" baseline="0" dirty="0"/>
              <a:t>we assume that the GPU is a co-processor or an accelerator that works together with the CPU, so the computation is going to be offloaded to the GPU when the CPU decides. and we have three main steps in this process, GPUs which are the most powerful and also most popular ones will have to transfer the input data from the CPU memory to the GPU memory and once this transfer has finished we can start the execution. we can start using the GPU cores on these GPU cores. we run one function and the name of this function is GPU kernel. we normally retrieve the results so read the output results from the GPU memory to the CPU memory. so this is the third step in this generic representation of the loading to GPU.</a:t>
            </a:r>
          </a:p>
        </p:txBody>
      </p:sp>
      <p:sp>
        <p:nvSpPr>
          <p:cNvPr id="4" name="Marcador de número de diapositiva 3"/>
          <p:cNvSpPr>
            <a:spLocks noGrp="1"/>
          </p:cNvSpPr>
          <p:nvPr>
            <p:ph type="sldNum" sz="quarter" idx="10"/>
          </p:nvPr>
        </p:nvSpPr>
        <p:spPr/>
        <p:txBody>
          <a:bodyPr/>
          <a:lstStyle/>
          <a:p>
            <a:fld id="{33A2F704-0392-374E-9548-FE28CBDE16B0}" type="slidenum">
              <a:rPr lang="en-US" smtClean="0"/>
              <a:t>41</a:t>
            </a:fld>
            <a:endParaRPr lang="en-US"/>
          </a:p>
        </p:txBody>
      </p:sp>
    </p:spTree>
    <p:extLst>
      <p:ext uri="{BB962C8B-B14F-4D97-AF65-F5344CB8AC3E}">
        <p14:creationId xmlns:p14="http://schemas.microsoft.com/office/powerpoint/2010/main" val="2622395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a:t>
            </a:r>
            <a:r>
              <a:rPr lang="en-US" altLang="zh-CN" dirty="0" err="1"/>
              <a:t>cpu</a:t>
            </a:r>
            <a:r>
              <a:rPr lang="en-US" altLang="zh-CN" dirty="0"/>
              <a:t> threads running on the CPU and we also have </a:t>
            </a:r>
            <a:r>
              <a:rPr lang="en-US" altLang="zh-CN" dirty="0" err="1"/>
              <a:t>gpu</a:t>
            </a:r>
            <a:r>
              <a:rPr lang="en-US" altLang="zh-CN" dirty="0"/>
              <a:t> threads running on the GPU executing GPU kernels. we normally start the execution on the CPU where we continue executing those parts of the program that are sequential or modestly parallel while the massively parallel sections of the code will be executed on the GPU. at some point, we will reach the massively parallel section and the CPU main thread is to launch the kernel onto the device onto the GPU to start the execution the way of launching. this kernel is by using a syntax like this input arguments and we have what we call the execution configuration this execution configuration essentially determines how many GPU threads we are going to use in the execution of this GPU kernel and also how these GPU threads are grouped.</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42</a:t>
            </a:fld>
            <a:endParaRPr lang="en-US" altLang="en-US"/>
          </a:p>
        </p:txBody>
      </p:sp>
    </p:spTree>
    <p:extLst>
      <p:ext uri="{BB962C8B-B14F-4D97-AF65-F5344CB8AC3E}">
        <p14:creationId xmlns:p14="http://schemas.microsoft.com/office/powerpoint/2010/main" val="319029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 example with this stored representation of an array processor and a vector processor on the left-hand side. We can see our first vector program is composed of four instructions, a vector load, vector add, vector multiplication, and vector store operation. in the vector load instruction, we are accessing four elements from memory called access four elements at a time and storing these four elements in a vector register that should be as wide as needed to hold the four elements of the array. then we perform the addition multiplication and finally stored the result back to the four positions of the array. in the array processor, we have four processing elements that are exactly the same, and they have the ability to execute different instructions. so in the very first cycle of the execution of the instruction stream, we can launch four loads one in each processing element. after the load operation is complete and we have the data of the elements from the vector register. we can execute the add instruction then the multiply instruction and finally the store instruction. however, in the vector processor, we have four processing elements but in this case, each processing element is specialized on a specific operation load adding mold, and storage.  it's a loaded word zero or element zero in the next cycle. we start the execution in the next cycle probably after the load of the first element 0 finishes. we can start the execution of the next element. and at the same time in the add unit, we can start the addition with the element a0 that we just got from memory. and we can continue in the next cycles or after each of these instructions finish. we can continue with the execution and complete the program using the four different units that we have in the vector processor. in the array processor, we have the same operation at the same time while. in the vector processor, we have different operations being executed on the existing units. and in space in the array processor, we have different operations in the same space because these processing elements are able to execute different instructions while in the vector processor, we have the same operation in the same space.</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4</a:t>
            </a:fld>
            <a:endParaRPr lang="en-US" altLang="en-US"/>
          </a:p>
        </p:txBody>
      </p:sp>
    </p:spTree>
    <p:extLst>
      <p:ext uri="{BB962C8B-B14F-4D97-AF65-F5344CB8AC3E}">
        <p14:creationId xmlns:p14="http://schemas.microsoft.com/office/powerpoint/2010/main" val="320065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programming model of </a:t>
            </a:r>
            <a:r>
              <a:rPr lang="en-US" altLang="zh-CN" dirty="0" err="1"/>
              <a:t>cuda</a:t>
            </a:r>
            <a:r>
              <a:rPr lang="en-US" altLang="zh-CN" dirty="0"/>
              <a:t> and OpenCL. A key characteristic of this programming model is that it is bulk synchronous programming, which that means at the end of one kernel there is a global or coarse grain synchronization and means as well is that if we have two different threads or two different blocks executing on or device, we cannot be certain about when these blocks are exactly going to be executed, the only thing that we can know for sure is that, at the end of the kernel, when this coarse grain synchronization happens all thread blocks of that have executed the kernel terminates, and at that point, we can assume that all the previous computation has been done. the host still controls the execution of the program, and this cost that is typically a CPU allocates memory on both the CPU memory and the GPU memory moves data between the CPU memory and the GPU memory back and forth, and also launches the kernels and the device which normally is a GPU executes the kernels. we launch onto the GPU hardware we call a grid, so that's the total group of threats that execute a kernel this grid in OpenCL is called </a:t>
            </a:r>
            <a:r>
              <a:rPr lang="en-US" altLang="zh-CN" dirty="0" err="1"/>
              <a:t>nd</a:t>
            </a:r>
            <a:r>
              <a:rPr lang="en-US" altLang="zh-CN" dirty="0"/>
              <a:t> range, but it's essentially the same as the threats are grouped into thread blocks and these thread blocks in OpenCL receive the name of word groups but they are exactly the same inside one block or inside one-word group we can share memory we can easily communicate using the um the shared on-chip memory that each of the GPU cores has and it's also possible to synchronize.</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44</a:t>
            </a:fld>
            <a:endParaRPr lang="en-US" altLang="en-US"/>
          </a:p>
        </p:txBody>
      </p:sp>
    </p:spTree>
    <p:extLst>
      <p:ext uri="{BB962C8B-B14F-4D97-AF65-F5344CB8AC3E}">
        <p14:creationId xmlns:p14="http://schemas.microsoft.com/office/powerpoint/2010/main" val="929959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13575-F3A2-BB4C-A2C5-FE76549AB75D}" type="slidenum">
              <a:rPr lang="en-US"/>
              <a:pPr/>
              <a:t>45</a:t>
            </a:fld>
            <a:endParaRPr lang="en-US"/>
          </a:p>
        </p:txBody>
      </p:sp>
      <p:sp>
        <p:nvSpPr>
          <p:cNvPr id="283650" name="Rectangle 2"/>
          <p:cNvSpPr>
            <a:spLocks noGrp="1" noRot="1" noChangeAspect="1" noChangeArrowheads="1" noTextEdit="1"/>
          </p:cNvSpPr>
          <p:nvPr>
            <p:ph type="sldImg"/>
          </p:nvPr>
        </p:nvSpPr>
        <p:spPr>
          <a:xfrm>
            <a:off x="1181100" y="696913"/>
            <a:ext cx="4648200" cy="3486150"/>
          </a:xfrm>
          <a:ln/>
        </p:spPr>
      </p:sp>
      <p:sp>
        <p:nvSpPr>
          <p:cNvPr id="283651" name="Rectangle 3"/>
          <p:cNvSpPr>
            <a:spLocks noGrp="1" noChangeArrowheads="1"/>
          </p:cNvSpPr>
          <p:nvPr>
            <p:ph type="body" idx="1"/>
          </p:nvPr>
        </p:nvSpPr>
        <p:spPr/>
        <p:txBody>
          <a:bodyPr/>
          <a:lstStyle/>
          <a:p>
            <a:r>
              <a:rPr lang="en-US" dirty="0"/>
              <a:t>the traditional program structure in </a:t>
            </a:r>
            <a:r>
              <a:rPr lang="en-US" dirty="0" err="1"/>
              <a:t>cuda</a:t>
            </a:r>
            <a:r>
              <a:rPr lang="en-US" dirty="0"/>
              <a:t> </a:t>
            </a:r>
            <a:endParaRPr lang="es-ES_tradnl"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Cuda</a:t>
            </a:r>
            <a:r>
              <a:rPr lang="en-US" altLang="zh-CN" dirty="0"/>
              <a:t> programming language to start becoming familiar with the syntax of these different APIs or libraries.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46</a:t>
            </a:fld>
            <a:endParaRPr lang="en-US" altLang="en-US"/>
          </a:p>
        </p:txBody>
      </p:sp>
    </p:spTree>
    <p:extLst>
      <p:ext uri="{BB962C8B-B14F-4D97-AF65-F5344CB8AC3E}">
        <p14:creationId xmlns:p14="http://schemas.microsoft.com/office/powerpoint/2010/main" val="2960536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whole set of threads that execute one kernel is called a grid but we need to have a way of assigning these threads to the GPU cores. so we need a better way of assigning threats to the GPU </a:t>
            </a:r>
            <a:r>
              <a:rPr lang="en-US" altLang="zh-CN" dirty="0" err="1"/>
              <a:t>cors</a:t>
            </a:r>
            <a:r>
              <a:rPr lang="en-US" altLang="zh-CN" dirty="0"/>
              <a:t> and that's we group threats into blocks or thread blocks or work groups in the OpenCL programming language. </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47</a:t>
            </a:fld>
            <a:endParaRPr lang="en-US" altLang="en-US"/>
          </a:p>
        </p:txBody>
      </p:sp>
    </p:spTree>
    <p:extLst>
      <p:ext uri="{BB962C8B-B14F-4D97-AF65-F5344CB8AC3E}">
        <p14:creationId xmlns:p14="http://schemas.microsoft.com/office/powerpoint/2010/main" val="36566204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 four threads compose four and the computation that is assigned to each of the blocks is the same computation that we previously assigned to the different threads. but we know that threads in block zero are going to operate on these parts of the arrays. block one will operate on this part of the array. block two and block three using thread blocks have one key advantage the hardware is free to schedule thread blocks.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48</a:t>
            </a:fld>
            <a:endParaRPr lang="en-US" altLang="en-US"/>
          </a:p>
        </p:txBody>
      </p:sp>
    </p:spTree>
    <p:extLst>
      <p:ext uri="{BB962C8B-B14F-4D97-AF65-F5344CB8AC3E}">
        <p14:creationId xmlns:p14="http://schemas.microsoft.com/office/powerpoint/2010/main" val="2372764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hardware is free to schedule thread blocks this is what we call transparent scalability. the scheduler can easily allocate different blocks to different cores and in this case, we would have four different thread blocks running at the same time on the available cores running concurrently when these four threads finish, or when one of them finishes the next block will be a schedule. each block can execute in any relative order relative to other blocks.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49</a:t>
            </a:fld>
            <a:endParaRPr lang="en-US" altLang="en-US"/>
          </a:p>
        </p:txBody>
      </p:sp>
    </p:spTree>
    <p:extLst>
      <p:ext uri="{BB962C8B-B14F-4D97-AF65-F5344CB8AC3E}">
        <p14:creationId xmlns:p14="http://schemas.microsoft.com/office/powerpoint/2010/main" val="3291227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launching a grid, threads in the same grid execute the same function known as a kernel and a grid can be launched by calling a kernel and configuring it with appropriate grid and block sizes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50</a:t>
            </a:fld>
            <a:endParaRPr lang="en-US" altLang="en-US"/>
          </a:p>
        </p:txBody>
      </p:sp>
    </p:spTree>
    <p:extLst>
      <p:ext uri="{BB962C8B-B14F-4D97-AF65-F5344CB8AC3E}">
        <p14:creationId xmlns:p14="http://schemas.microsoft.com/office/powerpoint/2010/main" val="31787051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aseline="0" dirty="0"/>
              <a:t>for this vector addition, we know like linear addressing, the way that different threads are numbered and the way that these or indexed and these different threads access the data structure is in a linear manner, but sometimes we may prefer to use two-dimensional organizations or even three-dimensional organizations and that would depend on the specific data structure that we are using.</a:t>
            </a:r>
          </a:p>
        </p:txBody>
      </p:sp>
      <p:sp>
        <p:nvSpPr>
          <p:cNvPr id="4" name="Marcador de número de diapositiva 3"/>
          <p:cNvSpPr>
            <a:spLocks noGrp="1"/>
          </p:cNvSpPr>
          <p:nvPr>
            <p:ph type="sldNum" sz="quarter" idx="10"/>
          </p:nvPr>
        </p:nvSpPr>
        <p:spPr/>
        <p:txBody>
          <a:bodyPr/>
          <a:lstStyle/>
          <a:p>
            <a:fld id="{33A2F704-0392-374E-9548-FE28CBDE16B0}" type="slidenum">
              <a:rPr lang="en-US" smtClean="0"/>
              <a:t>51</a:t>
            </a:fld>
            <a:endParaRPr lang="en-US"/>
          </a:p>
        </p:txBody>
      </p:sp>
    </p:spTree>
    <p:extLst>
      <p:ext uri="{BB962C8B-B14F-4D97-AF65-F5344CB8AC3E}">
        <p14:creationId xmlns:p14="http://schemas.microsoft.com/office/powerpoint/2010/main" val="2622395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aseline="0" dirty="0"/>
              <a:t>in the row-major layout of the image can tell us what's the specific memory address. our image has a certain width if we want to know exactly what the address of one specific pixel is, we have the row index times the width of the image and then add the corresponding column index so we have a distance between the start of one row and the start of the next row and this stripe is essentially the width of the image.</a:t>
            </a:r>
          </a:p>
        </p:txBody>
      </p:sp>
      <p:sp>
        <p:nvSpPr>
          <p:cNvPr id="4" name="Marcador de número de diapositiva 3"/>
          <p:cNvSpPr>
            <a:spLocks noGrp="1"/>
          </p:cNvSpPr>
          <p:nvPr>
            <p:ph type="sldNum" sz="quarter" idx="10"/>
          </p:nvPr>
        </p:nvSpPr>
        <p:spPr/>
        <p:txBody>
          <a:bodyPr/>
          <a:lstStyle/>
          <a:p>
            <a:fld id="{33A2F704-0392-374E-9548-FE28CBDE16B0}" type="slidenum">
              <a:rPr lang="en-US" smtClean="0"/>
              <a:t>52</a:t>
            </a:fld>
            <a:endParaRPr lang="en-US"/>
          </a:p>
        </p:txBody>
      </p:sp>
    </p:spTree>
    <p:extLst>
      <p:ext uri="{BB962C8B-B14F-4D97-AF65-F5344CB8AC3E}">
        <p14:creationId xmlns:p14="http://schemas.microsoft.com/office/powerpoint/2010/main" val="26223955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aseline="0" dirty="0"/>
              <a:t>we distribute the computation for this image across the different GPU threads or across the different threads that belong to blocks that belong to a single grid, we would need to use the identifiers of the block the dimensions of the block, and the identifier of the thread inside. </a:t>
            </a:r>
          </a:p>
        </p:txBody>
      </p:sp>
      <p:sp>
        <p:nvSpPr>
          <p:cNvPr id="4" name="Marcador de número de diapositiva 3"/>
          <p:cNvSpPr>
            <a:spLocks noGrp="1"/>
          </p:cNvSpPr>
          <p:nvPr>
            <p:ph type="sldNum" sz="quarter" idx="10"/>
          </p:nvPr>
        </p:nvSpPr>
        <p:spPr/>
        <p:txBody>
          <a:bodyPr/>
          <a:lstStyle/>
          <a:p>
            <a:fld id="{33A2F704-0392-374E-9548-FE28CBDE16B0}" type="slidenum">
              <a:rPr lang="en-US" smtClean="0"/>
              <a:t>53</a:t>
            </a:fld>
            <a:endParaRPr lang="en-US"/>
          </a:p>
        </p:txBody>
      </p:sp>
    </p:spTree>
    <p:extLst>
      <p:ext uri="{BB962C8B-B14F-4D97-AF65-F5344CB8AC3E}">
        <p14:creationId xmlns:p14="http://schemas.microsoft.com/office/powerpoint/2010/main" val="262239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are going to focus on vector processors, so start defining a vector as a one-dimensional array of numbers. we have very naive simple code for a start is a for loop that goes over 50 elements of arrays a b and c and reads elements from a and b arrays, a and b from memory adding these elements with the same index and dividing the intermediate result by two, and storing the result in array c, and the corresponding element of array c. so in a vector processor we have vector instructions that operate on vectors rather than scalars.  we need some basic requirements for vector processors. first of all, we need to load and store vectors and we have the ability to store the data that we read from memory in some registers that are closer to the execution units. these are the vector registers we need to operate on vectors of different lengths because this for loop has 50 iterations but other for loops will have a different number of iterations. we can play with the vector length register and we need to have a way of accessing memory in the particular case of this code. all the accesses are consecutive so the stride between this element is just one. </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5</a:t>
            </a:fld>
            <a:endParaRPr lang="en-US" altLang="en-US"/>
          </a:p>
        </p:txBody>
      </p:sp>
    </p:spTree>
    <p:extLst>
      <p:ext uri="{BB962C8B-B14F-4D97-AF65-F5344CB8AC3E}">
        <p14:creationId xmlns:p14="http://schemas.microsoft.com/office/powerpoint/2010/main" val="384707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aseline="0" dirty="0"/>
              <a:t>we can also have two-dimensional blocks, in this case, we defined all block sizes and all indices of blocks and threads in two dimensions. </a:t>
            </a:r>
          </a:p>
        </p:txBody>
      </p:sp>
      <p:sp>
        <p:nvSpPr>
          <p:cNvPr id="4" name="Marcador de número de diapositiva 3"/>
          <p:cNvSpPr>
            <a:spLocks noGrp="1"/>
          </p:cNvSpPr>
          <p:nvPr>
            <p:ph type="sldNum" sz="quarter" idx="10"/>
          </p:nvPr>
        </p:nvSpPr>
        <p:spPr/>
        <p:txBody>
          <a:bodyPr/>
          <a:lstStyle/>
          <a:p>
            <a:fld id="{33A2F704-0392-374E-9548-FE28CBDE16B0}" type="slidenum">
              <a:rPr lang="en-US" smtClean="0"/>
              <a:t>54</a:t>
            </a:fld>
            <a:endParaRPr lang="en-US"/>
          </a:p>
        </p:txBody>
      </p:sp>
    </p:spTree>
    <p:extLst>
      <p:ext uri="{BB962C8B-B14F-4D97-AF65-F5344CB8AC3E}">
        <p14:creationId xmlns:p14="http://schemas.microsoft.com/office/powerpoint/2010/main" val="26223955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memory hierarchy of the GPU. and the different memory spaces that can be accessed by threads in the same block can access the same data that resides in the shared memory. but they can also access the global memory where they can share data from threads that belong to other blocks in the same grid or to other threads.</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55</a:t>
            </a:fld>
            <a:endParaRPr lang="en-US" altLang="en-US"/>
          </a:p>
        </p:txBody>
      </p:sp>
    </p:spTree>
    <p:extLst>
      <p:ext uri="{BB962C8B-B14F-4D97-AF65-F5344CB8AC3E}">
        <p14:creationId xmlns:p14="http://schemas.microsoft.com/office/powerpoint/2010/main" val="2205933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matrices multiplication, we have two input matrices a and b. we assume that both are stored in memory in row-major order. because memory is linear or memory addressing is linear that arrays a and b can be stored in memory in a layout. we have to calculate the dot product between one row of matrix a and one column of matrix b. The way that we access matrix a is by using a stride of one because all the elements that belong to the same row are consecutive in memory. so the stride between elements 0 1 2 3 4 is only one in memory. so in this case every time that we are going to access our load unit one of these elements is in memory. we have to increment the address by one to access the next column of the next element in the row. so the stride is one.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E19713-9C4A-7245-9E88-24045279729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57440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vector instruction performs an operation on each data element in consecutive cycles. so vector functional units are pipelines in the most basic vector processor. we assume that we have only one single functional unit for each instruction in the simplified vector processor but these units are pipelines. so in each pipeline stage, we are operating on a different data element of the vector. because we use spectral processors typically to execute long loops. there are no intra-vector dependencies so there's no hardware interlocking needed within a vector. there is no control flow within a vector because all the elements we perform the same operation and exactly the same instruction on all the elements of the vector. there is a known stripe to easily calculate the address for the axes load and stores between memory and the vector registers. this allows us to do easy loading and even prefetching because we know what is going to the next elements we access. we can calculate those addresses in advance because we have we know the stride and we could be prefetching some data from memory and high latency in this way.</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7</a:t>
            </a:fld>
            <a:endParaRPr lang="en-US" altLang="en-US"/>
          </a:p>
        </p:txBody>
      </p:sp>
    </p:spTree>
    <p:extLst>
      <p:ext uri="{BB962C8B-B14F-4D97-AF65-F5344CB8AC3E}">
        <p14:creationId xmlns:p14="http://schemas.microsoft.com/office/powerpoint/2010/main" val="1889374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each vector data register can hold n m bit values. some simplified representations of vector registers could be vector 0 0. As we observe, can contain n elements and each of these elements has M bytes. we also have the vector control registers that define what's the length of the vector that we are operating on, or the part of the vector a longer vector that we are operating on the vector stride to calculate the axis. and then we have a vector mask that's going to be very useful to execute for conditional execution. and the vector mask indicates or the best vector mask register indicates which elements of the vector we have to operate on. </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9</a:t>
            </a:fld>
            <a:endParaRPr lang="en-US" altLang="en-US"/>
          </a:p>
        </p:txBody>
      </p:sp>
    </p:spTree>
    <p:extLst>
      <p:ext uri="{BB962C8B-B14F-4D97-AF65-F5344CB8AC3E}">
        <p14:creationId xmlns:p14="http://schemas.microsoft.com/office/powerpoint/2010/main" val="3734620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fill these vectors with data, we have to access memory, and after computing, we also have to write back to memory right. so we have to figure out a way of loading and storing multiple elements at the same time or in consecutive cycles. these elements might be at a certain distance that we call the stride. we assume a stride equal to 1, we want to access elements of the vector from memory either at the same time if that's possible, or in consecutive cycles. so we need to wait for a certain number of cycles of latency to access each element from memory, but we want to sustain a thorough output of one element per cycle. that's going to be the bandwidth of our memory. but how can we do that if the latency takes longer than one cycle? the way of doing this is creating not a monolithic memory but a bank or interleave memory.</a:t>
            </a:r>
            <a:endParaRPr lang="zh-CN" altLang="en-US" dirty="0"/>
          </a:p>
        </p:txBody>
      </p:sp>
      <p:sp>
        <p:nvSpPr>
          <p:cNvPr id="4" name="灯片编号占位符 3"/>
          <p:cNvSpPr>
            <a:spLocks noGrp="1"/>
          </p:cNvSpPr>
          <p:nvPr>
            <p:ph type="sldNum" sz="quarter" idx="5"/>
          </p:nvPr>
        </p:nvSpPr>
        <p:spPr/>
        <p:txBody>
          <a:bodyPr/>
          <a:lstStyle/>
          <a:p>
            <a:pPr>
              <a:defRPr/>
            </a:pPr>
            <a:fld id="{87973AD7-D932-2641-9FAC-D90A34A34A63}" type="slidenum">
              <a:rPr lang="en-US" altLang="en-US" smtClean="0"/>
              <a:pPr>
                <a:defRPr/>
              </a:pPr>
              <a:t>10</a:t>
            </a:fld>
            <a:endParaRPr lang="en-US" altLang="en-US"/>
          </a:p>
        </p:txBody>
      </p:sp>
    </p:spTree>
    <p:extLst>
      <p:ext uri="{BB962C8B-B14F-4D97-AF65-F5344CB8AC3E}">
        <p14:creationId xmlns:p14="http://schemas.microsoft.com/office/powerpoint/2010/main" val="1850350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afari.png">
            <a:extLst>
              <a:ext uri="{FF2B5EF4-FFF2-40B4-BE49-F238E27FC236}">
                <a16:creationId xmlns:a16="http://schemas.microsoft.com/office/drawing/2014/main" id="{F49D761E-079B-3A43-A0C1-56738B900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975" y="6411913"/>
            <a:ext cx="102552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1029">
            <a:extLst>
              <a:ext uri="{FF2B5EF4-FFF2-40B4-BE49-F238E27FC236}">
                <a16:creationId xmlns:a16="http://schemas.microsoft.com/office/drawing/2014/main" id="{528C7A81-0A0B-D244-889C-5A3877A984FE}"/>
              </a:ext>
            </a:extLst>
          </p:cNvPr>
          <p:cNvSpPr>
            <a:spLocks noGrp="1" noChangeArrowheads="1"/>
          </p:cNvSpPr>
          <p:nvPr>
            <p:ph type="ftr" sz="quarter" idx="10"/>
          </p:nvPr>
        </p:nvSpPr>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CE461A3A-19C1-6742-B33C-E82599843E3D}"/>
              </a:ext>
            </a:extLst>
          </p:cNvPr>
          <p:cNvSpPr>
            <a:spLocks noGrp="1" noChangeArrowheads="1"/>
          </p:cNvSpPr>
          <p:nvPr>
            <p:ph type="sldNum" sz="quarter" idx="11"/>
          </p:nvPr>
        </p:nvSpPr>
        <p:spPr/>
        <p:txBody>
          <a:bodyPr/>
          <a:lstStyle>
            <a:lvl1pPr>
              <a:defRPr/>
            </a:lvl1pPr>
          </a:lstStyle>
          <a:p>
            <a:pPr>
              <a:defRPr/>
            </a:pPr>
            <a:fld id="{6C2802AA-8BB7-3742-A18E-53EE2E571A27}" type="slidenum">
              <a:rPr lang="en-US" altLang="en-US"/>
              <a:pPr>
                <a:defRPr/>
              </a:pPr>
              <a:t>‹#›</a:t>
            </a:fld>
            <a:endParaRPr lang="en-US" altLang="en-US"/>
          </a:p>
        </p:txBody>
      </p:sp>
    </p:spTree>
    <p:extLst>
      <p:ext uri="{BB962C8B-B14F-4D97-AF65-F5344CB8AC3E}">
        <p14:creationId xmlns:p14="http://schemas.microsoft.com/office/powerpoint/2010/main" val="266429039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A38F5F6B-4812-ED46-9852-1A1D2FDF555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AC66C216-AE14-164E-889E-205F940AC27C}"/>
              </a:ext>
            </a:extLst>
          </p:cNvPr>
          <p:cNvSpPr>
            <a:spLocks noGrp="1" noChangeArrowheads="1"/>
          </p:cNvSpPr>
          <p:nvPr>
            <p:ph type="sldNum" sz="quarter" idx="11"/>
          </p:nvPr>
        </p:nvSpPr>
        <p:spPr>
          <a:ln/>
        </p:spPr>
        <p:txBody>
          <a:bodyPr/>
          <a:lstStyle>
            <a:lvl1pPr>
              <a:defRPr/>
            </a:lvl1pPr>
          </a:lstStyle>
          <a:p>
            <a:pPr>
              <a:defRPr/>
            </a:pPr>
            <a:fld id="{49FDF842-8045-BE40-A628-838F16121CBF}" type="slidenum">
              <a:rPr lang="en-US" altLang="en-US"/>
              <a:pPr>
                <a:defRPr/>
              </a:pPr>
              <a:t>‹#›</a:t>
            </a:fld>
            <a:endParaRPr lang="en-US" altLang="en-US"/>
          </a:p>
        </p:txBody>
      </p:sp>
    </p:spTree>
    <p:extLst>
      <p:ext uri="{BB962C8B-B14F-4D97-AF65-F5344CB8AC3E}">
        <p14:creationId xmlns:p14="http://schemas.microsoft.com/office/powerpoint/2010/main" val="3521204730"/>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4924606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315121040"/>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73241621"/>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safari.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975" y="6411913"/>
            <a:ext cx="1025525"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1029"/>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
        <p:nvSpPr>
          <p:cNvPr id="6" name="Rectangle 1030"/>
          <p:cNvSpPr>
            <a:spLocks noGrp="1" noChangeArrowheads="1"/>
          </p:cNvSpPr>
          <p:nvPr>
            <p:ph type="sldNum" sz="quarter" idx="11"/>
          </p:nvPr>
        </p:nvSpPr>
        <p:spPr/>
        <p:txBody>
          <a:bodyPr/>
          <a:lstStyle>
            <a:lvl1pPr>
              <a:defRPr/>
            </a:lvl1pPr>
          </a:lstStyle>
          <a:p>
            <a:pPr>
              <a:defRPr/>
            </a:pPr>
            <a:fld id="{ACFCE054-F1E5-374D-A24E-887477C0532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42285756"/>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7292004D-7284-C244-B275-AB956C66515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94610530"/>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B79817D1-13B0-D341-B1C4-34616D3933B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0647661"/>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62067096-FD7F-A949-B565-8298951E6B8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8318931"/>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pPr>
              <a:defRPr/>
            </a:pPr>
            <a:fld id="{701077C3-3C60-8640-A1DD-3718D4D0D74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8602983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pPr>
              <a:defRPr/>
            </a:pPr>
            <a:fld id="{D4D41FDD-73B6-EC4A-BB35-BA0C8CCC36C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809323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pPr>
              <a:defRPr/>
            </a:pPr>
            <a:fld id="{D88D2B92-4EF8-0940-9F90-1D39CCADBD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79644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F5178386-4527-D04C-A145-D5B3D2603FF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7F9D8ABF-6230-094A-9EDE-56A9D686A9E5}"/>
              </a:ext>
            </a:extLst>
          </p:cNvPr>
          <p:cNvSpPr>
            <a:spLocks noGrp="1" noChangeArrowheads="1"/>
          </p:cNvSpPr>
          <p:nvPr>
            <p:ph type="sldNum" sz="quarter" idx="11"/>
          </p:nvPr>
        </p:nvSpPr>
        <p:spPr>
          <a:ln/>
        </p:spPr>
        <p:txBody>
          <a:bodyPr/>
          <a:lstStyle>
            <a:lvl1pPr>
              <a:defRPr/>
            </a:lvl1pPr>
          </a:lstStyle>
          <a:p>
            <a:pPr>
              <a:defRPr/>
            </a:pPr>
            <a:fld id="{FA8E305C-B8FF-454A-9CA8-EE0240EF5440}" type="slidenum">
              <a:rPr lang="en-US" altLang="en-US"/>
              <a:pPr>
                <a:defRPr/>
              </a:pPr>
              <a:t>‹#›</a:t>
            </a:fld>
            <a:endParaRPr lang="en-US" altLang="en-US"/>
          </a:p>
        </p:txBody>
      </p:sp>
    </p:spTree>
    <p:extLst>
      <p:ext uri="{BB962C8B-B14F-4D97-AF65-F5344CB8AC3E}">
        <p14:creationId xmlns:p14="http://schemas.microsoft.com/office/powerpoint/2010/main" val="1565980287"/>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1224B1A2-EC3E-4448-972E-E198354A3E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69162736"/>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pPr>
              <a:defRPr/>
            </a:pPr>
            <a:fld id="{B25B71B7-33A4-004A-B24D-5E8A20C1D7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3885878"/>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1F5EE445-AD48-2049-A03E-4C865681EA4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641018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EF8603A9-60B6-0741-B15F-17172804C1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24044154"/>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Table Placeholder 2"/>
          <p:cNvSpPr>
            <a:spLocks noGrp="1"/>
          </p:cNvSpPr>
          <p:nvPr>
            <p:ph type="tbl" idx="1"/>
          </p:nvPr>
        </p:nvSpPr>
        <p:spPr>
          <a:xfrm>
            <a:off x="228600" y="1371600"/>
            <a:ext cx="8610600" cy="4876800"/>
          </a:xfrm>
        </p:spPr>
        <p:txBody>
          <a:bodyPr/>
          <a:lstStyle/>
          <a:p>
            <a:pPr lvl="0"/>
            <a:endParaRPr lang="en-US" noProof="0"/>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pPr>
              <a:defRPr/>
            </a:pPr>
            <a:fld id="{7066D58A-9B40-E846-A790-9B6CD5A585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6791403"/>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prstClr val="black"/>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prstClr val="black"/>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prstClr val="black"/>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prstClr val="black"/>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prstClr val="black"/>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912689856"/>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027662061"/>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540285920"/>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596323461"/>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8969770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Table Placeholder 2"/>
          <p:cNvSpPr>
            <a:spLocks noGrp="1"/>
          </p:cNvSpPr>
          <p:nvPr>
            <p:ph type="tbl" idx="1"/>
          </p:nvPr>
        </p:nvSpPr>
        <p:spPr>
          <a:xfrm>
            <a:off x="228600" y="1371600"/>
            <a:ext cx="8610600" cy="4876800"/>
          </a:xfrm>
        </p:spPr>
        <p:txBody>
          <a:bodyPr/>
          <a:lstStyle/>
          <a:p>
            <a:pPr lvl="0"/>
            <a:endParaRPr lang="en-US" noProof="0"/>
          </a:p>
        </p:txBody>
      </p:sp>
      <p:sp>
        <p:nvSpPr>
          <p:cNvPr id="4" name="Rectangle 1029">
            <a:extLst>
              <a:ext uri="{FF2B5EF4-FFF2-40B4-BE49-F238E27FC236}">
                <a16:creationId xmlns:a16="http://schemas.microsoft.com/office/drawing/2014/main" id="{BF6D0A8C-43A2-0846-A293-684F4F41347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B7CB41D5-9472-8642-97A1-14D9CEAC7E9F}"/>
              </a:ext>
            </a:extLst>
          </p:cNvPr>
          <p:cNvSpPr>
            <a:spLocks noGrp="1" noChangeArrowheads="1"/>
          </p:cNvSpPr>
          <p:nvPr>
            <p:ph type="sldNum" sz="quarter" idx="11"/>
          </p:nvPr>
        </p:nvSpPr>
        <p:spPr>
          <a:ln/>
        </p:spPr>
        <p:txBody>
          <a:bodyPr/>
          <a:lstStyle>
            <a:lvl1pPr>
              <a:defRPr/>
            </a:lvl1pPr>
          </a:lstStyle>
          <a:p>
            <a:pPr>
              <a:defRPr/>
            </a:pPr>
            <a:fld id="{E407CB61-AAE3-8045-AE06-1A684E2F2FCF}" type="slidenum">
              <a:rPr lang="en-US" altLang="en-US"/>
              <a:pPr>
                <a:defRPr/>
              </a:pPr>
              <a:t>‹#›</a:t>
            </a:fld>
            <a:endParaRPr lang="en-US" altLang="en-US"/>
          </a:p>
        </p:txBody>
      </p:sp>
    </p:spTree>
    <p:extLst>
      <p:ext uri="{BB962C8B-B14F-4D97-AF65-F5344CB8AC3E}">
        <p14:creationId xmlns:p14="http://schemas.microsoft.com/office/powerpoint/2010/main" val="4245653447"/>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089599072"/>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20216929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155465364"/>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355184504"/>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53032323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prstClr val="black"/>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6460227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9D4990C3-AFD6-714F-9B03-BC4195478FF4}"/>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5E7FB765-34D1-DF41-8747-11911A693F16}"/>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B4B110D5-34A8-9B4C-BDB5-1EB7B2FE1E4C}"/>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3BBE6A7F-C792-7D49-BE9F-D64860B6D1BB}"/>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solidFill>
                  <a:srgbClr val="000000"/>
                </a:solidFill>
                <a:latin typeface="Garamond" pitchFamily="18" charset="0"/>
                <a:ea typeface="+mn-ea"/>
              </a:defRPr>
            </a:lvl1pPr>
          </a:lstStyle>
          <a:p>
            <a:pPr>
              <a:defRPr/>
            </a:pPr>
            <a:endParaRPr lang="en-US" altLang="en-US"/>
          </a:p>
        </p:txBody>
      </p:sp>
      <p:sp>
        <p:nvSpPr>
          <p:cNvPr id="8" name="Rectangle 5">
            <a:extLst>
              <a:ext uri="{FF2B5EF4-FFF2-40B4-BE49-F238E27FC236}">
                <a16:creationId xmlns:a16="http://schemas.microsoft.com/office/drawing/2014/main" id="{6E2D44EE-9CAA-254F-8FE6-8F96AE6ECC7E}"/>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B6FACBA1-D57B-B34E-ACFE-02435ADE91AC}"/>
              </a:ext>
            </a:extLst>
          </p:cNvPr>
          <p:cNvSpPr>
            <a:spLocks noGrp="1" noChangeArrowheads="1"/>
          </p:cNvSpPr>
          <p:nvPr>
            <p:ph type="sldNum" sz="quarter" idx="12"/>
          </p:nvPr>
        </p:nvSpPr>
        <p:spPr/>
        <p:txBody>
          <a:bodyPr/>
          <a:lstStyle>
            <a:lvl1pPr>
              <a:defRPr sz="1200"/>
            </a:lvl1pPr>
          </a:lstStyle>
          <a:p>
            <a:pPr>
              <a:defRPr/>
            </a:pPr>
            <a:fld id="{FC0F87B4-4192-F646-81F8-2C0C7A260D4A}" type="slidenum">
              <a:rPr lang="en-US" altLang="en-US"/>
              <a:pPr>
                <a:defRPr/>
              </a:pPr>
              <a:t>‹#›</a:t>
            </a:fld>
            <a:endParaRPr lang="en-US" altLang="en-US"/>
          </a:p>
        </p:txBody>
      </p:sp>
    </p:spTree>
    <p:extLst>
      <p:ext uri="{BB962C8B-B14F-4D97-AF65-F5344CB8AC3E}">
        <p14:creationId xmlns:p14="http://schemas.microsoft.com/office/powerpoint/2010/main" val="17792013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E2D45177-2B41-9444-90E4-C2791D94B0D1}"/>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E10195A5-F3C2-4344-8977-0F2E9531C2BE}"/>
              </a:ext>
            </a:extLst>
          </p:cNvPr>
          <p:cNvSpPr>
            <a:spLocks noGrp="1" noChangeArrowheads="1"/>
          </p:cNvSpPr>
          <p:nvPr>
            <p:ph type="sldNum" sz="quarter" idx="11"/>
          </p:nvPr>
        </p:nvSpPr>
        <p:spPr/>
        <p:txBody>
          <a:bodyPr/>
          <a:lstStyle>
            <a:lvl1pPr>
              <a:defRPr/>
            </a:lvl1pPr>
          </a:lstStyle>
          <a:p>
            <a:pPr>
              <a:defRPr/>
            </a:pPr>
            <a:fld id="{1DC6311B-B26C-1843-8F22-1D34BAB78CFD}" type="slidenum">
              <a:rPr lang="en-US" altLang="en-US"/>
              <a:pPr>
                <a:defRPr/>
              </a:pPr>
              <a:t>‹#›</a:t>
            </a:fld>
            <a:endParaRPr lang="en-US" altLang="en-US"/>
          </a:p>
        </p:txBody>
      </p:sp>
    </p:spTree>
    <p:extLst>
      <p:ext uri="{BB962C8B-B14F-4D97-AF65-F5344CB8AC3E}">
        <p14:creationId xmlns:p14="http://schemas.microsoft.com/office/powerpoint/2010/main" val="221173308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B34E7E05-FA4E-BD44-9157-DED716661F55}"/>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7401F7CF-5DCE-214C-9FA5-2C32D5D021D4}"/>
              </a:ext>
            </a:extLst>
          </p:cNvPr>
          <p:cNvSpPr>
            <a:spLocks noGrp="1" noChangeArrowheads="1"/>
          </p:cNvSpPr>
          <p:nvPr>
            <p:ph type="sldNum" sz="quarter" idx="11"/>
          </p:nvPr>
        </p:nvSpPr>
        <p:spPr/>
        <p:txBody>
          <a:bodyPr/>
          <a:lstStyle>
            <a:lvl1pPr>
              <a:defRPr/>
            </a:lvl1pPr>
          </a:lstStyle>
          <a:p>
            <a:pPr>
              <a:defRPr/>
            </a:pPr>
            <a:fld id="{129BB808-EEB4-FC44-8F4F-57765C46179B}" type="slidenum">
              <a:rPr lang="en-US" altLang="en-US"/>
              <a:pPr>
                <a:defRPr/>
              </a:pPr>
              <a:t>‹#›</a:t>
            </a:fld>
            <a:endParaRPr lang="en-US" altLang="en-US"/>
          </a:p>
        </p:txBody>
      </p:sp>
    </p:spTree>
    <p:extLst>
      <p:ext uri="{BB962C8B-B14F-4D97-AF65-F5344CB8AC3E}">
        <p14:creationId xmlns:p14="http://schemas.microsoft.com/office/powerpoint/2010/main" val="80706714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8AB8189-9772-5A48-BB64-467914A6E3F3}"/>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01BB8798-0F73-F747-A8B5-AF2F7E5E597B}"/>
              </a:ext>
            </a:extLst>
          </p:cNvPr>
          <p:cNvSpPr>
            <a:spLocks noGrp="1" noChangeArrowheads="1"/>
          </p:cNvSpPr>
          <p:nvPr>
            <p:ph type="sldNum" sz="quarter" idx="11"/>
          </p:nvPr>
        </p:nvSpPr>
        <p:spPr/>
        <p:txBody>
          <a:bodyPr/>
          <a:lstStyle>
            <a:lvl1pPr>
              <a:defRPr/>
            </a:lvl1pPr>
          </a:lstStyle>
          <a:p>
            <a:pPr>
              <a:defRPr/>
            </a:pPr>
            <a:fld id="{D2AF28AE-7D1E-BE4E-86DC-06E8116516B3}" type="slidenum">
              <a:rPr lang="en-US" altLang="en-US"/>
              <a:pPr>
                <a:defRPr/>
              </a:pPr>
              <a:t>‹#›</a:t>
            </a:fld>
            <a:endParaRPr lang="en-US" altLang="en-US"/>
          </a:p>
        </p:txBody>
      </p:sp>
    </p:spTree>
    <p:extLst>
      <p:ext uri="{BB962C8B-B14F-4D97-AF65-F5344CB8AC3E}">
        <p14:creationId xmlns:p14="http://schemas.microsoft.com/office/powerpoint/2010/main" val="33957537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A276BE32-1F40-2F4E-B395-BF76BF71EDB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A64503EE-C424-EF40-B233-E3ABF2AFC1C9}"/>
              </a:ext>
            </a:extLst>
          </p:cNvPr>
          <p:cNvSpPr>
            <a:spLocks noGrp="1" noChangeArrowheads="1"/>
          </p:cNvSpPr>
          <p:nvPr>
            <p:ph type="sldNum" sz="quarter" idx="11"/>
          </p:nvPr>
        </p:nvSpPr>
        <p:spPr/>
        <p:txBody>
          <a:bodyPr/>
          <a:lstStyle>
            <a:lvl1pPr>
              <a:defRPr/>
            </a:lvl1pPr>
          </a:lstStyle>
          <a:p>
            <a:pPr>
              <a:defRPr/>
            </a:pPr>
            <a:fld id="{C1A35D18-7AB3-D940-8828-F8281319B3A9}" type="slidenum">
              <a:rPr lang="en-US" altLang="en-US"/>
              <a:pPr>
                <a:defRPr/>
              </a:pPr>
              <a:t>‹#›</a:t>
            </a:fld>
            <a:endParaRPr lang="en-US" altLang="en-US"/>
          </a:p>
        </p:txBody>
      </p:sp>
    </p:spTree>
    <p:extLst>
      <p:ext uri="{BB962C8B-B14F-4D97-AF65-F5344CB8AC3E}">
        <p14:creationId xmlns:p14="http://schemas.microsoft.com/office/powerpoint/2010/main" val="355078123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C59078F4-87DD-E64E-ABEA-71B20813ACC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7288BEBE-33A5-7D45-B41C-69AB0A7B66BA}"/>
              </a:ext>
            </a:extLst>
          </p:cNvPr>
          <p:cNvSpPr>
            <a:spLocks noGrp="1" noChangeArrowheads="1"/>
          </p:cNvSpPr>
          <p:nvPr>
            <p:ph type="sldNum" sz="quarter" idx="11"/>
          </p:nvPr>
        </p:nvSpPr>
        <p:spPr/>
        <p:txBody>
          <a:bodyPr/>
          <a:lstStyle>
            <a:lvl1pPr>
              <a:defRPr/>
            </a:lvl1pPr>
          </a:lstStyle>
          <a:p>
            <a:pPr>
              <a:defRPr/>
            </a:pPr>
            <a:fld id="{EC1FF28B-D01D-C149-B550-EA6BEA78AD5E}" type="slidenum">
              <a:rPr lang="en-US" altLang="en-US"/>
              <a:pPr>
                <a:defRPr/>
              </a:pPr>
              <a:t>‹#›</a:t>
            </a:fld>
            <a:endParaRPr lang="en-US" altLang="en-US"/>
          </a:p>
        </p:txBody>
      </p:sp>
    </p:spTree>
    <p:extLst>
      <p:ext uri="{BB962C8B-B14F-4D97-AF65-F5344CB8AC3E}">
        <p14:creationId xmlns:p14="http://schemas.microsoft.com/office/powerpoint/2010/main" val="27471705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0A5223D-518D-EE43-8DC6-24C43958C58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F9742B4B-02A6-B24E-9663-9E2F1432A55B}"/>
              </a:ext>
            </a:extLst>
          </p:cNvPr>
          <p:cNvSpPr>
            <a:spLocks noGrp="1" noChangeArrowheads="1"/>
          </p:cNvSpPr>
          <p:nvPr>
            <p:ph type="sldNum" sz="quarter" idx="11"/>
          </p:nvPr>
        </p:nvSpPr>
        <p:spPr/>
        <p:txBody>
          <a:bodyPr/>
          <a:lstStyle>
            <a:lvl1pPr>
              <a:defRPr/>
            </a:lvl1pPr>
          </a:lstStyle>
          <a:p>
            <a:pPr>
              <a:defRPr/>
            </a:pPr>
            <a:fld id="{3CD161BF-1539-0F4D-A952-AF1C6953847E}" type="slidenum">
              <a:rPr lang="en-US" altLang="en-US"/>
              <a:pPr>
                <a:defRPr/>
              </a:pPr>
              <a:t>‹#›</a:t>
            </a:fld>
            <a:endParaRPr lang="en-US" altLang="en-US"/>
          </a:p>
        </p:txBody>
      </p:sp>
    </p:spTree>
    <p:extLst>
      <p:ext uri="{BB962C8B-B14F-4D97-AF65-F5344CB8AC3E}">
        <p14:creationId xmlns:p14="http://schemas.microsoft.com/office/powerpoint/2010/main" val="5539576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1E620C32-CEC5-7E4C-AD46-21272E5C1BC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20B0AD9D-0CD8-6542-9483-38DC6A45F94B}"/>
              </a:ext>
            </a:extLst>
          </p:cNvPr>
          <p:cNvSpPr>
            <a:spLocks noGrp="1" noChangeArrowheads="1"/>
          </p:cNvSpPr>
          <p:nvPr>
            <p:ph type="sldNum" sz="quarter" idx="11"/>
          </p:nvPr>
        </p:nvSpPr>
        <p:spPr>
          <a:ln/>
        </p:spPr>
        <p:txBody>
          <a:bodyPr/>
          <a:lstStyle>
            <a:lvl1pPr>
              <a:defRPr/>
            </a:lvl1pPr>
          </a:lstStyle>
          <a:p>
            <a:pPr>
              <a:defRPr/>
            </a:pPr>
            <a:fld id="{05C1CF28-5D0E-E44A-89D4-BF041E9AC6B5}" type="slidenum">
              <a:rPr lang="en-US" altLang="en-US"/>
              <a:pPr>
                <a:defRPr/>
              </a:pPr>
              <a:t>‹#›</a:t>
            </a:fld>
            <a:endParaRPr lang="en-US" altLang="en-US"/>
          </a:p>
        </p:txBody>
      </p:sp>
    </p:spTree>
    <p:extLst>
      <p:ext uri="{BB962C8B-B14F-4D97-AF65-F5344CB8AC3E}">
        <p14:creationId xmlns:p14="http://schemas.microsoft.com/office/powerpoint/2010/main" val="250251883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8680F4A4-9DBD-6148-8085-1E7FA6B07E70}"/>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59D569E9-7671-8845-9950-BD96A9275801}"/>
              </a:ext>
            </a:extLst>
          </p:cNvPr>
          <p:cNvSpPr>
            <a:spLocks noGrp="1" noChangeArrowheads="1"/>
          </p:cNvSpPr>
          <p:nvPr>
            <p:ph type="sldNum" sz="quarter" idx="11"/>
          </p:nvPr>
        </p:nvSpPr>
        <p:spPr/>
        <p:txBody>
          <a:bodyPr/>
          <a:lstStyle>
            <a:lvl1pPr>
              <a:defRPr/>
            </a:lvl1pPr>
          </a:lstStyle>
          <a:p>
            <a:pPr>
              <a:defRPr/>
            </a:pPr>
            <a:fld id="{F1AA8015-CC4B-4A4B-AE94-736E9EFB2E4B}" type="slidenum">
              <a:rPr lang="en-US" altLang="en-US"/>
              <a:pPr>
                <a:defRPr/>
              </a:pPr>
              <a:t>‹#›</a:t>
            </a:fld>
            <a:endParaRPr lang="en-US" altLang="en-US"/>
          </a:p>
        </p:txBody>
      </p:sp>
    </p:spTree>
    <p:extLst>
      <p:ext uri="{BB962C8B-B14F-4D97-AF65-F5344CB8AC3E}">
        <p14:creationId xmlns:p14="http://schemas.microsoft.com/office/powerpoint/2010/main" val="429348666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EE194FBD-CBF2-CC4C-9E7F-7238D611A1E3}"/>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A6646953-367C-254B-A75B-5F851C4818B0}"/>
              </a:ext>
            </a:extLst>
          </p:cNvPr>
          <p:cNvSpPr>
            <a:spLocks noGrp="1" noChangeArrowheads="1"/>
          </p:cNvSpPr>
          <p:nvPr>
            <p:ph type="sldNum" sz="quarter" idx="11"/>
          </p:nvPr>
        </p:nvSpPr>
        <p:spPr/>
        <p:txBody>
          <a:bodyPr/>
          <a:lstStyle>
            <a:lvl1pPr>
              <a:defRPr/>
            </a:lvl1pPr>
          </a:lstStyle>
          <a:p>
            <a:pPr>
              <a:defRPr/>
            </a:pPr>
            <a:fld id="{589EE5B3-F084-714B-A7C0-B4B44CC190C2}" type="slidenum">
              <a:rPr lang="en-US" altLang="en-US"/>
              <a:pPr>
                <a:defRPr/>
              </a:pPr>
              <a:t>‹#›</a:t>
            </a:fld>
            <a:endParaRPr lang="en-US" altLang="en-US"/>
          </a:p>
        </p:txBody>
      </p:sp>
    </p:spTree>
    <p:extLst>
      <p:ext uri="{BB962C8B-B14F-4D97-AF65-F5344CB8AC3E}">
        <p14:creationId xmlns:p14="http://schemas.microsoft.com/office/powerpoint/2010/main" val="281268582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291857EE-B184-034E-AF43-4E3BDF932960}"/>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E078EB12-998C-BB49-9975-DD36DE6E7B4B}"/>
              </a:ext>
            </a:extLst>
          </p:cNvPr>
          <p:cNvSpPr>
            <a:spLocks noGrp="1" noChangeArrowheads="1"/>
          </p:cNvSpPr>
          <p:nvPr>
            <p:ph type="sldNum" sz="quarter" idx="11"/>
          </p:nvPr>
        </p:nvSpPr>
        <p:spPr/>
        <p:txBody>
          <a:bodyPr/>
          <a:lstStyle>
            <a:lvl1pPr>
              <a:defRPr/>
            </a:lvl1pPr>
          </a:lstStyle>
          <a:p>
            <a:pPr>
              <a:defRPr/>
            </a:pPr>
            <a:fld id="{560A6312-4DA5-5F41-A5C2-D8D38D5DB263}" type="slidenum">
              <a:rPr lang="en-US" altLang="en-US"/>
              <a:pPr>
                <a:defRPr/>
              </a:pPr>
              <a:t>‹#›</a:t>
            </a:fld>
            <a:endParaRPr lang="en-US" altLang="en-US"/>
          </a:p>
        </p:txBody>
      </p:sp>
    </p:spTree>
    <p:extLst>
      <p:ext uri="{BB962C8B-B14F-4D97-AF65-F5344CB8AC3E}">
        <p14:creationId xmlns:p14="http://schemas.microsoft.com/office/powerpoint/2010/main" val="142742399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9D5B1037-11B1-C240-8627-BEB0C353C3BE}"/>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3B0B88AB-80FC-A648-BAEC-75AB5C417C96}"/>
              </a:ext>
            </a:extLst>
          </p:cNvPr>
          <p:cNvSpPr>
            <a:spLocks noGrp="1" noChangeArrowheads="1"/>
          </p:cNvSpPr>
          <p:nvPr>
            <p:ph type="sldNum" sz="quarter" idx="11"/>
          </p:nvPr>
        </p:nvSpPr>
        <p:spPr/>
        <p:txBody>
          <a:bodyPr/>
          <a:lstStyle>
            <a:lvl1pPr>
              <a:defRPr/>
            </a:lvl1pPr>
          </a:lstStyle>
          <a:p>
            <a:pPr>
              <a:defRPr/>
            </a:pPr>
            <a:fld id="{F947AF12-3046-494D-922E-3FF329FD6BDB}" type="slidenum">
              <a:rPr lang="en-US" altLang="en-US"/>
              <a:pPr>
                <a:defRPr/>
              </a:pPr>
              <a:t>‹#›</a:t>
            </a:fld>
            <a:endParaRPr lang="en-US" altLang="en-US"/>
          </a:p>
        </p:txBody>
      </p:sp>
    </p:spTree>
    <p:extLst>
      <p:ext uri="{BB962C8B-B14F-4D97-AF65-F5344CB8AC3E}">
        <p14:creationId xmlns:p14="http://schemas.microsoft.com/office/powerpoint/2010/main" val="428786361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AB1779-B1F7-0E41-B706-7B363575992C}"/>
              </a:ext>
            </a:extLst>
          </p:cNvPr>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Date Placeholder 5">
            <a:extLst>
              <a:ext uri="{FF2B5EF4-FFF2-40B4-BE49-F238E27FC236}">
                <a16:creationId xmlns:a16="http://schemas.microsoft.com/office/drawing/2014/main" id="{3BA025A2-4B27-0448-A0E8-F26FB24D203F}"/>
              </a:ext>
            </a:extLst>
          </p:cNvPr>
          <p:cNvSpPr>
            <a:spLocks noGrp="1"/>
          </p:cNvSpPr>
          <p:nvPr>
            <p:ph type="dt" sz="half" idx="10"/>
          </p:nvPr>
        </p:nvSpPr>
        <p:spPr/>
        <p:txBody>
          <a:bodyPr/>
          <a:lstStyle>
            <a:lvl1pPr>
              <a:defRPr/>
            </a:lvl1pPr>
          </a:lstStyle>
          <a:p>
            <a:pPr>
              <a:defRPr/>
            </a:pPr>
            <a:fld id="{C7F9892E-F2B4-2C49-AE9A-35018767CEF9}" type="datetime1">
              <a:rPr lang="en-US" altLang="en-US"/>
              <a:pPr>
                <a:defRPr/>
              </a:pPr>
              <a:t>4/22/2023</a:t>
            </a:fld>
            <a:endParaRPr lang="en-US" altLang="en-US"/>
          </a:p>
        </p:txBody>
      </p:sp>
      <p:sp>
        <p:nvSpPr>
          <p:cNvPr id="6" name="Footer Placeholder 9">
            <a:extLst>
              <a:ext uri="{FF2B5EF4-FFF2-40B4-BE49-F238E27FC236}">
                <a16:creationId xmlns:a16="http://schemas.microsoft.com/office/drawing/2014/main" id="{6CDB1ACD-4239-5441-8DCE-52B366DC4263}"/>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7" name="Slide Number Placeholder 10">
            <a:extLst>
              <a:ext uri="{FF2B5EF4-FFF2-40B4-BE49-F238E27FC236}">
                <a16:creationId xmlns:a16="http://schemas.microsoft.com/office/drawing/2014/main" id="{47EC090D-C02D-D044-83D0-1FFC33723053}"/>
              </a:ext>
            </a:extLst>
          </p:cNvPr>
          <p:cNvSpPr>
            <a:spLocks noGrp="1"/>
          </p:cNvSpPr>
          <p:nvPr>
            <p:ph type="sldNum" sz="quarter" idx="12"/>
          </p:nvPr>
        </p:nvSpPr>
        <p:spPr/>
        <p:txBody>
          <a:bodyPr/>
          <a:lstStyle>
            <a:lvl1pPr>
              <a:defRPr/>
            </a:lvl1pPr>
          </a:lstStyle>
          <a:p>
            <a:pPr>
              <a:defRPr/>
            </a:pPr>
            <a:fld id="{3D550D9B-087F-7C49-AFE5-F9AD5097BC1F}" type="slidenum">
              <a:rPr lang="en-US" altLang="en-US"/>
              <a:pPr>
                <a:defRPr/>
              </a:pPr>
              <a:t>‹#›</a:t>
            </a:fld>
            <a:endParaRPr lang="en-US" altLang="en-US"/>
          </a:p>
        </p:txBody>
      </p:sp>
    </p:spTree>
    <p:extLst>
      <p:ext uri="{BB962C8B-B14F-4D97-AF65-F5344CB8AC3E}">
        <p14:creationId xmlns:p14="http://schemas.microsoft.com/office/powerpoint/2010/main" val="207467771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8637" y="712594"/>
            <a:ext cx="8086725" cy="2898708"/>
          </a:xfrm>
          <a:noFill/>
        </p:spPr>
        <p:txBody>
          <a:bodyPr anchor="b">
            <a:noAutofit/>
          </a:bodyPr>
          <a:lstStyle>
            <a:lvl1pPr algn="ctr">
              <a:lnSpc>
                <a:spcPct val="80000"/>
              </a:lnSpc>
              <a:defRPr sz="80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528638" y="3897565"/>
            <a:ext cx="8086724" cy="1645920"/>
          </a:xfrm>
        </p:spPr>
        <p:txBody>
          <a:bodyPr>
            <a:normAutofit/>
          </a:bodyPr>
          <a:lstStyle>
            <a:lvl1pPr marL="0" indent="0" algn="ctr">
              <a:buNone/>
              <a:defRPr sz="28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4">
            <a:extLst>
              <a:ext uri="{FF2B5EF4-FFF2-40B4-BE49-F238E27FC236}">
                <a16:creationId xmlns:a16="http://schemas.microsoft.com/office/drawing/2014/main" id="{725BEEEA-2170-9F43-8EC9-F3136F23D4CF}"/>
              </a:ext>
            </a:extLst>
          </p:cNvPr>
          <p:cNvSpPr>
            <a:spLocks noGrp="1"/>
          </p:cNvSpPr>
          <p:nvPr>
            <p:ph type="dt" sz="half" idx="10"/>
          </p:nvPr>
        </p:nvSpPr>
        <p:spPr/>
        <p:txBody>
          <a:bodyPr/>
          <a:lstStyle>
            <a:lvl1pPr>
              <a:defRPr/>
            </a:lvl1pPr>
          </a:lstStyle>
          <a:p>
            <a:pPr>
              <a:defRPr/>
            </a:pPr>
            <a:fld id="{20CF93FF-3D34-7244-B36E-5204F826A5CD}" type="datetime1">
              <a:rPr lang="en-US" altLang="en-US"/>
              <a:pPr>
                <a:defRPr/>
              </a:pPr>
              <a:t>4/22/2023</a:t>
            </a:fld>
            <a:endParaRPr lang="en-US" altLang="en-US"/>
          </a:p>
        </p:txBody>
      </p:sp>
      <p:sp>
        <p:nvSpPr>
          <p:cNvPr id="5" name="Footer Placeholder 5">
            <a:extLst>
              <a:ext uri="{FF2B5EF4-FFF2-40B4-BE49-F238E27FC236}">
                <a16:creationId xmlns:a16="http://schemas.microsoft.com/office/drawing/2014/main" id="{A59EF40C-2A11-3B48-BFB0-16AAB49F014A}"/>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9">
            <a:extLst>
              <a:ext uri="{FF2B5EF4-FFF2-40B4-BE49-F238E27FC236}">
                <a16:creationId xmlns:a16="http://schemas.microsoft.com/office/drawing/2014/main" id="{C5DA0092-B270-AF40-B9EC-F4CF501CEB38}"/>
              </a:ext>
            </a:extLst>
          </p:cNvPr>
          <p:cNvSpPr>
            <a:spLocks noGrp="1"/>
          </p:cNvSpPr>
          <p:nvPr>
            <p:ph type="sldNum" sz="quarter" idx="12"/>
          </p:nvPr>
        </p:nvSpPr>
        <p:spPr/>
        <p:txBody>
          <a:bodyPr/>
          <a:lstStyle>
            <a:lvl1pPr>
              <a:defRPr/>
            </a:lvl1pPr>
          </a:lstStyle>
          <a:p>
            <a:pPr>
              <a:defRPr/>
            </a:pPr>
            <a:fld id="{9E1498E1-670D-D040-BAA6-886384A3ADEC}" type="slidenum">
              <a:rPr lang="en-US" altLang="en-US"/>
              <a:pPr>
                <a:defRPr/>
              </a:pPr>
              <a:t>‹#›</a:t>
            </a:fld>
            <a:endParaRPr lang="en-US" altLang="en-US"/>
          </a:p>
        </p:txBody>
      </p:sp>
    </p:spTree>
    <p:extLst>
      <p:ext uri="{BB962C8B-B14F-4D97-AF65-F5344CB8AC3E}">
        <p14:creationId xmlns:p14="http://schemas.microsoft.com/office/powerpoint/2010/main" val="229758922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Placeholder 1"/>
          <p:cNvSpPr>
            <a:spLocks noGrp="1"/>
          </p:cNvSpPr>
          <p:nvPr>
            <p:ph type="title"/>
          </p:nvPr>
        </p:nvSpPr>
        <p:spPr>
          <a:xfrm>
            <a:off x="0" y="0"/>
            <a:ext cx="9144000" cy="1085850"/>
          </a:xfrm>
          <a:prstGeom prst="rect">
            <a:avLst/>
          </a:prstGeom>
        </p:spPr>
        <p:txBody>
          <a:bodyPr/>
          <a:lstStyle>
            <a:lvl1pPr marL="0">
              <a:defRPr/>
            </a:lvl1pPr>
          </a:lstStyle>
          <a:p>
            <a:r>
              <a:rPr lang="en-US" dirty="0"/>
              <a:t>Click to edit Master title style</a:t>
            </a:r>
          </a:p>
        </p:txBody>
      </p:sp>
      <p:sp>
        <p:nvSpPr>
          <p:cNvPr id="24" name="Content Placeholder 22"/>
          <p:cNvSpPr>
            <a:spLocks noGrp="1"/>
          </p:cNvSpPr>
          <p:nvPr>
            <p:ph sz="quarter" idx="11"/>
          </p:nvPr>
        </p:nvSpPr>
        <p:spPr>
          <a:xfrm>
            <a:off x="123825" y="1241652"/>
            <a:ext cx="8897938" cy="52244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4">
            <a:extLst>
              <a:ext uri="{FF2B5EF4-FFF2-40B4-BE49-F238E27FC236}">
                <a16:creationId xmlns:a16="http://schemas.microsoft.com/office/drawing/2014/main" id="{6AA4A58B-252F-624B-9360-749295F02267}"/>
              </a:ext>
            </a:extLst>
          </p:cNvPr>
          <p:cNvSpPr>
            <a:spLocks noGrp="1"/>
          </p:cNvSpPr>
          <p:nvPr>
            <p:ph type="dt" sz="half" idx="12"/>
          </p:nvPr>
        </p:nvSpPr>
        <p:spPr/>
        <p:txBody>
          <a:bodyPr/>
          <a:lstStyle>
            <a:lvl1pPr>
              <a:defRPr/>
            </a:lvl1pPr>
          </a:lstStyle>
          <a:p>
            <a:pPr>
              <a:defRPr/>
            </a:pPr>
            <a:fld id="{CC889F3E-A361-C346-85D5-979F2CC237CE}" type="datetime1">
              <a:rPr lang="en-US" altLang="en-US"/>
              <a:pPr>
                <a:defRPr/>
              </a:pPr>
              <a:t>4/22/2023</a:t>
            </a:fld>
            <a:endParaRPr lang="en-US" altLang="en-US"/>
          </a:p>
        </p:txBody>
      </p:sp>
      <p:sp>
        <p:nvSpPr>
          <p:cNvPr id="5" name="Footer Placeholder 5">
            <a:extLst>
              <a:ext uri="{FF2B5EF4-FFF2-40B4-BE49-F238E27FC236}">
                <a16:creationId xmlns:a16="http://schemas.microsoft.com/office/drawing/2014/main" id="{33EF87B2-B80E-AF49-BACB-1920B29D6D96}"/>
              </a:ext>
            </a:extLst>
          </p:cNvPr>
          <p:cNvSpPr>
            <a:spLocks noGrp="1"/>
          </p:cNvSpPr>
          <p:nvPr>
            <p:ph type="ftr" sz="quarter" idx="13"/>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6">
            <a:extLst>
              <a:ext uri="{FF2B5EF4-FFF2-40B4-BE49-F238E27FC236}">
                <a16:creationId xmlns:a16="http://schemas.microsoft.com/office/drawing/2014/main" id="{13BF056A-8374-BC42-BC30-5004950A6C7B}"/>
              </a:ext>
            </a:extLst>
          </p:cNvPr>
          <p:cNvSpPr>
            <a:spLocks noGrp="1"/>
          </p:cNvSpPr>
          <p:nvPr>
            <p:ph type="sldNum" sz="quarter" idx="14"/>
          </p:nvPr>
        </p:nvSpPr>
        <p:spPr/>
        <p:txBody>
          <a:bodyPr/>
          <a:lstStyle>
            <a:lvl1pPr>
              <a:defRPr/>
            </a:lvl1pPr>
          </a:lstStyle>
          <a:p>
            <a:pPr>
              <a:defRPr/>
            </a:pPr>
            <a:fld id="{E7A5AAE7-C243-D34C-97D6-0313C4DE4AF7}" type="slidenum">
              <a:rPr lang="en-US" altLang="en-US"/>
              <a:pPr>
                <a:defRPr/>
              </a:pPr>
              <a:t>‹#›</a:t>
            </a:fld>
            <a:endParaRPr lang="en-US" altLang="en-US"/>
          </a:p>
        </p:txBody>
      </p:sp>
    </p:spTree>
    <p:extLst>
      <p:ext uri="{BB962C8B-B14F-4D97-AF65-F5344CB8AC3E}">
        <p14:creationId xmlns:p14="http://schemas.microsoft.com/office/powerpoint/2010/main" val="19557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a:solidFill>
            <a:schemeClr val="bg1"/>
          </a:solidFill>
        </p:spPr>
        <p:txBody>
          <a:bodyPr anchor="b"/>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27F00-3FAD-DB4B-B009-BA21688A2705}"/>
              </a:ext>
            </a:extLst>
          </p:cNvPr>
          <p:cNvSpPr>
            <a:spLocks noGrp="1"/>
          </p:cNvSpPr>
          <p:nvPr>
            <p:ph type="dt" sz="half" idx="10"/>
          </p:nvPr>
        </p:nvSpPr>
        <p:spPr/>
        <p:txBody>
          <a:bodyPr/>
          <a:lstStyle>
            <a:lvl1pPr>
              <a:defRPr/>
            </a:lvl1pPr>
          </a:lstStyle>
          <a:p>
            <a:pPr>
              <a:defRPr/>
            </a:pPr>
            <a:fld id="{D3E8C979-17E9-BC44-934C-C5EDB0878512}" type="datetime1">
              <a:rPr lang="en-US" altLang="en-US"/>
              <a:pPr>
                <a:defRPr/>
              </a:pPr>
              <a:t>4/22/2023</a:t>
            </a:fld>
            <a:endParaRPr lang="en-US" altLang="en-US"/>
          </a:p>
        </p:txBody>
      </p:sp>
      <p:sp>
        <p:nvSpPr>
          <p:cNvPr id="5" name="Footer Placeholder 4">
            <a:extLst>
              <a:ext uri="{FF2B5EF4-FFF2-40B4-BE49-F238E27FC236}">
                <a16:creationId xmlns:a16="http://schemas.microsoft.com/office/drawing/2014/main" id="{7B988BD8-69A8-1D42-8EDD-534567095724}"/>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8">
            <a:extLst>
              <a:ext uri="{FF2B5EF4-FFF2-40B4-BE49-F238E27FC236}">
                <a16:creationId xmlns:a16="http://schemas.microsoft.com/office/drawing/2014/main" id="{346320DF-7E22-1744-865C-C4D45C082579}"/>
              </a:ext>
            </a:extLst>
          </p:cNvPr>
          <p:cNvSpPr>
            <a:spLocks noGrp="1"/>
          </p:cNvSpPr>
          <p:nvPr>
            <p:ph type="sldNum" sz="quarter" idx="12"/>
          </p:nvPr>
        </p:nvSpPr>
        <p:spPr/>
        <p:txBody>
          <a:bodyPr/>
          <a:lstStyle>
            <a:lvl1pPr>
              <a:defRPr/>
            </a:lvl1pPr>
          </a:lstStyle>
          <a:p>
            <a:pPr>
              <a:defRPr/>
            </a:pPr>
            <a:fld id="{B645AC11-0F23-F642-8099-14F66C1D0E74}" type="slidenum">
              <a:rPr lang="en-US" altLang="en-US"/>
              <a:pPr>
                <a:defRPr/>
              </a:pPr>
              <a:t>‹#›</a:t>
            </a:fld>
            <a:endParaRPr lang="en-US" altLang="en-US"/>
          </a:p>
        </p:txBody>
      </p:sp>
    </p:spTree>
    <p:extLst>
      <p:ext uri="{BB962C8B-B14F-4D97-AF65-F5344CB8AC3E}">
        <p14:creationId xmlns:p14="http://schemas.microsoft.com/office/powerpoint/2010/main" val="1816794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798" y="1208312"/>
            <a:ext cx="4271962" cy="5053693"/>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1603" y="1208312"/>
            <a:ext cx="4271962" cy="5053693"/>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AC2D106-B44B-A649-A69D-D18A07041426}"/>
              </a:ext>
            </a:extLst>
          </p:cNvPr>
          <p:cNvSpPr>
            <a:spLocks noGrp="1"/>
          </p:cNvSpPr>
          <p:nvPr>
            <p:ph type="dt" sz="half" idx="10"/>
          </p:nvPr>
        </p:nvSpPr>
        <p:spPr/>
        <p:txBody>
          <a:bodyPr/>
          <a:lstStyle>
            <a:lvl1pPr>
              <a:defRPr/>
            </a:lvl1pPr>
          </a:lstStyle>
          <a:p>
            <a:pPr>
              <a:defRPr/>
            </a:pPr>
            <a:fld id="{2D8EEE20-C875-624B-AF0A-6E9AE1BBD7B0}" type="datetime1">
              <a:rPr lang="en-US" altLang="en-US"/>
              <a:pPr>
                <a:defRPr/>
              </a:pPr>
              <a:t>4/22/2023</a:t>
            </a:fld>
            <a:endParaRPr lang="en-US" altLang="en-US"/>
          </a:p>
        </p:txBody>
      </p:sp>
      <p:sp>
        <p:nvSpPr>
          <p:cNvPr id="6" name="Footer Placeholder 5">
            <a:extLst>
              <a:ext uri="{FF2B5EF4-FFF2-40B4-BE49-F238E27FC236}">
                <a16:creationId xmlns:a16="http://schemas.microsoft.com/office/drawing/2014/main" id="{C90991D5-BC99-9646-A299-07DB91E28426}"/>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7" name="Slide Number Placeholder 9">
            <a:extLst>
              <a:ext uri="{FF2B5EF4-FFF2-40B4-BE49-F238E27FC236}">
                <a16:creationId xmlns:a16="http://schemas.microsoft.com/office/drawing/2014/main" id="{F16DF255-6384-3442-9D80-769A1096CBFD}"/>
              </a:ext>
            </a:extLst>
          </p:cNvPr>
          <p:cNvSpPr>
            <a:spLocks noGrp="1"/>
          </p:cNvSpPr>
          <p:nvPr>
            <p:ph type="sldNum" sz="quarter" idx="12"/>
          </p:nvPr>
        </p:nvSpPr>
        <p:spPr/>
        <p:txBody>
          <a:bodyPr/>
          <a:lstStyle>
            <a:lvl1pPr>
              <a:defRPr/>
            </a:lvl1pPr>
          </a:lstStyle>
          <a:p>
            <a:pPr>
              <a:defRPr/>
            </a:pPr>
            <a:fld id="{CB165FCA-DA27-DF47-A5E6-DFAFFE432FDF}" type="slidenum">
              <a:rPr lang="en-US" altLang="en-US"/>
              <a:pPr>
                <a:defRPr/>
              </a:pPr>
              <a:t>‹#›</a:t>
            </a:fld>
            <a:endParaRPr lang="en-US" altLang="en-US"/>
          </a:p>
        </p:txBody>
      </p:sp>
    </p:spTree>
    <p:extLst>
      <p:ext uri="{BB962C8B-B14F-4D97-AF65-F5344CB8AC3E}">
        <p14:creationId xmlns:p14="http://schemas.microsoft.com/office/powerpoint/2010/main" val="3931569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88798" y="1197209"/>
            <a:ext cx="4271962" cy="723400"/>
          </a:xfrm>
        </p:spPr>
        <p:txBody>
          <a:bodyPr anchor="ctr">
            <a:normAutofit/>
          </a:bodyPr>
          <a:lstStyle>
            <a:lvl1pPr marL="0" indent="0">
              <a:spcBef>
                <a:spcPts val="0"/>
              </a:spcBef>
              <a:buNone/>
              <a:defRPr sz="20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8798" y="2029968"/>
            <a:ext cx="4271962" cy="4231057"/>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1603" y="1194345"/>
            <a:ext cx="4271962" cy="722376"/>
          </a:xfrm>
        </p:spPr>
        <p:txBody>
          <a:bodyPr anchor="ctr">
            <a:normAutofit/>
          </a:bodyPr>
          <a:lstStyle>
            <a:lvl1pPr marL="0" indent="0">
              <a:spcBef>
                <a:spcPts val="0"/>
              </a:spcBef>
              <a:buNone/>
              <a:defRPr sz="20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51603" y="2025216"/>
            <a:ext cx="4271962" cy="4235809"/>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
            <a:extLst>
              <a:ext uri="{FF2B5EF4-FFF2-40B4-BE49-F238E27FC236}">
                <a16:creationId xmlns:a16="http://schemas.microsoft.com/office/drawing/2014/main" id="{55F50695-07A8-7745-8ED2-FA2D7ACC180E}"/>
              </a:ext>
            </a:extLst>
          </p:cNvPr>
          <p:cNvSpPr>
            <a:spLocks noGrp="1"/>
          </p:cNvSpPr>
          <p:nvPr>
            <p:ph type="dt" sz="half" idx="10"/>
          </p:nvPr>
        </p:nvSpPr>
        <p:spPr/>
        <p:txBody>
          <a:bodyPr/>
          <a:lstStyle>
            <a:lvl1pPr>
              <a:defRPr/>
            </a:lvl1pPr>
          </a:lstStyle>
          <a:p>
            <a:pPr>
              <a:defRPr/>
            </a:pPr>
            <a:fld id="{4CBA7627-6B44-6447-9F49-4DE1F8B2FA06}" type="datetime1">
              <a:rPr lang="en-US" altLang="en-US"/>
              <a:pPr>
                <a:defRPr/>
              </a:pPr>
              <a:t>4/22/2023</a:t>
            </a:fld>
            <a:endParaRPr lang="en-US" altLang="en-US"/>
          </a:p>
        </p:txBody>
      </p:sp>
      <p:sp>
        <p:nvSpPr>
          <p:cNvPr id="8" name="Footer Placeholder 6">
            <a:extLst>
              <a:ext uri="{FF2B5EF4-FFF2-40B4-BE49-F238E27FC236}">
                <a16:creationId xmlns:a16="http://schemas.microsoft.com/office/drawing/2014/main" id="{675FBDC9-F372-A149-B662-F0A155A02005}"/>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9" name="Slide Number Placeholder 7">
            <a:extLst>
              <a:ext uri="{FF2B5EF4-FFF2-40B4-BE49-F238E27FC236}">
                <a16:creationId xmlns:a16="http://schemas.microsoft.com/office/drawing/2014/main" id="{E7D58A7A-56F8-BE4A-B5E2-489BED10FCD6}"/>
              </a:ext>
            </a:extLst>
          </p:cNvPr>
          <p:cNvSpPr>
            <a:spLocks noGrp="1"/>
          </p:cNvSpPr>
          <p:nvPr>
            <p:ph type="sldNum" sz="quarter" idx="12"/>
          </p:nvPr>
        </p:nvSpPr>
        <p:spPr/>
        <p:txBody>
          <a:bodyPr/>
          <a:lstStyle>
            <a:lvl1pPr>
              <a:defRPr/>
            </a:lvl1pPr>
          </a:lstStyle>
          <a:p>
            <a:pPr>
              <a:defRPr/>
            </a:pPr>
            <a:fld id="{C0D1E75C-9A02-5847-902D-2A47F9531388}" type="slidenum">
              <a:rPr lang="en-US" altLang="en-US"/>
              <a:pPr>
                <a:defRPr/>
              </a:pPr>
              <a:t>‹#›</a:t>
            </a:fld>
            <a:endParaRPr lang="en-US" altLang="en-US"/>
          </a:p>
        </p:txBody>
      </p:sp>
    </p:spTree>
    <p:extLst>
      <p:ext uri="{BB962C8B-B14F-4D97-AF65-F5344CB8AC3E}">
        <p14:creationId xmlns:p14="http://schemas.microsoft.com/office/powerpoint/2010/main" val="31830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219C1037-69BF-CB45-A1E1-A351E496DCB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8C97218F-5A30-C249-A8A5-2ECAB45AD0BF}"/>
              </a:ext>
            </a:extLst>
          </p:cNvPr>
          <p:cNvSpPr>
            <a:spLocks noGrp="1" noChangeArrowheads="1"/>
          </p:cNvSpPr>
          <p:nvPr>
            <p:ph type="sldNum" sz="quarter" idx="11"/>
          </p:nvPr>
        </p:nvSpPr>
        <p:spPr>
          <a:ln/>
        </p:spPr>
        <p:txBody>
          <a:bodyPr/>
          <a:lstStyle>
            <a:lvl1pPr>
              <a:defRPr/>
            </a:lvl1pPr>
          </a:lstStyle>
          <a:p>
            <a:pPr>
              <a:defRPr/>
            </a:pPr>
            <a:fld id="{CD74ABED-3E16-E84E-9604-A4A8FA7BA7DC}" type="slidenum">
              <a:rPr lang="en-US" altLang="en-US"/>
              <a:pPr>
                <a:defRPr/>
              </a:pPr>
              <a:t>‹#›</a:t>
            </a:fld>
            <a:endParaRPr lang="en-US" altLang="en-US"/>
          </a:p>
        </p:txBody>
      </p:sp>
    </p:spTree>
    <p:extLst>
      <p:ext uri="{BB962C8B-B14F-4D97-AF65-F5344CB8AC3E}">
        <p14:creationId xmlns:p14="http://schemas.microsoft.com/office/powerpoint/2010/main" val="28704481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1">
            <a:extLst>
              <a:ext uri="{FF2B5EF4-FFF2-40B4-BE49-F238E27FC236}">
                <a16:creationId xmlns:a16="http://schemas.microsoft.com/office/drawing/2014/main" id="{6A26B00A-232B-C747-8274-70D0BDF22417}"/>
              </a:ext>
            </a:extLst>
          </p:cNvPr>
          <p:cNvSpPr>
            <a:spLocks noGrp="1"/>
          </p:cNvSpPr>
          <p:nvPr>
            <p:ph type="dt" sz="half" idx="10"/>
          </p:nvPr>
        </p:nvSpPr>
        <p:spPr/>
        <p:txBody>
          <a:bodyPr/>
          <a:lstStyle>
            <a:lvl1pPr>
              <a:defRPr/>
            </a:lvl1pPr>
          </a:lstStyle>
          <a:p>
            <a:pPr>
              <a:defRPr/>
            </a:pPr>
            <a:fld id="{0EFCD87C-C64A-1D4B-84A1-51A208D403AF}" type="datetime1">
              <a:rPr lang="en-US" altLang="en-US"/>
              <a:pPr>
                <a:defRPr/>
              </a:pPr>
              <a:t>4/22/2023</a:t>
            </a:fld>
            <a:endParaRPr lang="en-US" altLang="en-US"/>
          </a:p>
        </p:txBody>
      </p:sp>
      <p:sp>
        <p:nvSpPr>
          <p:cNvPr id="4" name="Footer Placeholder 6">
            <a:extLst>
              <a:ext uri="{FF2B5EF4-FFF2-40B4-BE49-F238E27FC236}">
                <a16:creationId xmlns:a16="http://schemas.microsoft.com/office/drawing/2014/main" id="{CD268113-5D9A-594C-9431-399E35F298EF}"/>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5" name="Slide Number Placeholder 7">
            <a:extLst>
              <a:ext uri="{FF2B5EF4-FFF2-40B4-BE49-F238E27FC236}">
                <a16:creationId xmlns:a16="http://schemas.microsoft.com/office/drawing/2014/main" id="{CDE35D5F-6F77-6B49-BB46-BD2165F55D4F}"/>
              </a:ext>
            </a:extLst>
          </p:cNvPr>
          <p:cNvSpPr>
            <a:spLocks noGrp="1"/>
          </p:cNvSpPr>
          <p:nvPr>
            <p:ph type="sldNum" sz="quarter" idx="12"/>
          </p:nvPr>
        </p:nvSpPr>
        <p:spPr/>
        <p:txBody>
          <a:bodyPr/>
          <a:lstStyle>
            <a:lvl1pPr>
              <a:defRPr/>
            </a:lvl1pPr>
          </a:lstStyle>
          <a:p>
            <a:pPr>
              <a:defRPr/>
            </a:pPr>
            <a:fld id="{B7BE3623-C154-BA49-83B6-5140FD361BFC}" type="slidenum">
              <a:rPr lang="en-US" altLang="en-US"/>
              <a:pPr>
                <a:defRPr/>
              </a:pPr>
              <a:t>‹#›</a:t>
            </a:fld>
            <a:endParaRPr lang="en-US" altLang="en-US"/>
          </a:p>
        </p:txBody>
      </p:sp>
    </p:spTree>
    <p:extLst>
      <p:ext uri="{BB962C8B-B14F-4D97-AF65-F5344CB8AC3E}">
        <p14:creationId xmlns:p14="http://schemas.microsoft.com/office/powerpoint/2010/main" val="27179102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05D5508C-5E14-0049-8573-70F136DE57A2}"/>
              </a:ext>
            </a:extLst>
          </p:cNvPr>
          <p:cNvSpPr>
            <a:spLocks noGrp="1"/>
          </p:cNvSpPr>
          <p:nvPr>
            <p:ph type="dt" sz="half" idx="10"/>
          </p:nvPr>
        </p:nvSpPr>
        <p:spPr/>
        <p:txBody>
          <a:bodyPr/>
          <a:lstStyle>
            <a:lvl1pPr>
              <a:defRPr/>
            </a:lvl1pPr>
          </a:lstStyle>
          <a:p>
            <a:pPr>
              <a:defRPr/>
            </a:pPr>
            <a:fld id="{44839FC7-43DD-1E41-8B59-A1EF3005D51D}" type="datetime1">
              <a:rPr lang="en-US" altLang="en-US"/>
              <a:pPr>
                <a:defRPr/>
              </a:pPr>
              <a:t>4/22/2023</a:t>
            </a:fld>
            <a:endParaRPr lang="en-US" altLang="en-US"/>
          </a:p>
        </p:txBody>
      </p:sp>
      <p:sp>
        <p:nvSpPr>
          <p:cNvPr id="3" name="Footer Placeholder 5">
            <a:extLst>
              <a:ext uri="{FF2B5EF4-FFF2-40B4-BE49-F238E27FC236}">
                <a16:creationId xmlns:a16="http://schemas.microsoft.com/office/drawing/2014/main" id="{3DCFB623-1965-B64E-BD0C-02369443D235}"/>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4" name="Slide Number Placeholder 6">
            <a:extLst>
              <a:ext uri="{FF2B5EF4-FFF2-40B4-BE49-F238E27FC236}">
                <a16:creationId xmlns:a16="http://schemas.microsoft.com/office/drawing/2014/main" id="{DC04BD00-0E6F-9C47-B0ED-839AFCD5131C}"/>
              </a:ext>
            </a:extLst>
          </p:cNvPr>
          <p:cNvSpPr>
            <a:spLocks noGrp="1"/>
          </p:cNvSpPr>
          <p:nvPr>
            <p:ph type="sldNum" sz="quarter" idx="12"/>
          </p:nvPr>
        </p:nvSpPr>
        <p:spPr/>
        <p:txBody>
          <a:bodyPr/>
          <a:lstStyle>
            <a:lvl1pPr>
              <a:defRPr/>
            </a:lvl1pPr>
          </a:lstStyle>
          <a:p>
            <a:pPr>
              <a:defRPr/>
            </a:pPr>
            <a:fld id="{EFF43A6F-C7DA-5E44-B3AF-6733FED4258C}" type="slidenum">
              <a:rPr lang="en-US" altLang="en-US"/>
              <a:pPr>
                <a:defRPr/>
              </a:pPr>
              <a:t>‹#›</a:t>
            </a:fld>
            <a:endParaRPr lang="en-US" altLang="en-US"/>
          </a:p>
        </p:txBody>
      </p:sp>
    </p:spTree>
    <p:extLst>
      <p:ext uri="{BB962C8B-B14F-4D97-AF65-F5344CB8AC3E}">
        <p14:creationId xmlns:p14="http://schemas.microsoft.com/office/powerpoint/2010/main" val="2564826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B3B5A3-5768-B647-ADBF-28B4A06E4CA1}"/>
              </a:ext>
            </a:extLst>
          </p:cNvPr>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7">
            <a:extLst>
              <a:ext uri="{FF2B5EF4-FFF2-40B4-BE49-F238E27FC236}">
                <a16:creationId xmlns:a16="http://schemas.microsoft.com/office/drawing/2014/main" id="{CD840152-C64A-D144-AE7A-41E475DE6838}"/>
              </a:ext>
            </a:extLst>
          </p:cNvPr>
          <p:cNvSpPr>
            <a:spLocks noGrp="1"/>
          </p:cNvSpPr>
          <p:nvPr>
            <p:ph type="dt" sz="half" idx="10"/>
          </p:nvPr>
        </p:nvSpPr>
        <p:spPr/>
        <p:txBody>
          <a:bodyPr/>
          <a:lstStyle>
            <a:lvl1pPr>
              <a:defRPr/>
            </a:lvl1pPr>
          </a:lstStyle>
          <a:p>
            <a:pPr>
              <a:defRPr/>
            </a:pPr>
            <a:fld id="{DE1DD66A-510D-144F-B22B-751965B3F964}" type="datetime1">
              <a:rPr lang="en-US" altLang="en-US"/>
              <a:pPr>
                <a:defRPr/>
              </a:pPr>
              <a:t>4/22/2023</a:t>
            </a:fld>
            <a:endParaRPr lang="en-US" altLang="en-US"/>
          </a:p>
        </p:txBody>
      </p:sp>
      <p:sp>
        <p:nvSpPr>
          <p:cNvPr id="7" name="Footer Placeholder 9">
            <a:extLst>
              <a:ext uri="{FF2B5EF4-FFF2-40B4-BE49-F238E27FC236}">
                <a16:creationId xmlns:a16="http://schemas.microsoft.com/office/drawing/2014/main" id="{43E30E6A-3009-BE49-B194-680E32FDDFF5}"/>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8" name="Slide Number Placeholder 10">
            <a:extLst>
              <a:ext uri="{FF2B5EF4-FFF2-40B4-BE49-F238E27FC236}">
                <a16:creationId xmlns:a16="http://schemas.microsoft.com/office/drawing/2014/main" id="{3CD39DF1-55AC-0F4E-887C-960C4D1635EE}"/>
              </a:ext>
            </a:extLst>
          </p:cNvPr>
          <p:cNvSpPr>
            <a:spLocks noGrp="1"/>
          </p:cNvSpPr>
          <p:nvPr>
            <p:ph type="sldNum" sz="quarter" idx="12"/>
          </p:nvPr>
        </p:nvSpPr>
        <p:spPr/>
        <p:txBody>
          <a:bodyPr/>
          <a:lstStyle>
            <a:lvl1pPr>
              <a:defRPr/>
            </a:lvl1pPr>
          </a:lstStyle>
          <a:p>
            <a:pPr>
              <a:defRPr/>
            </a:pPr>
            <a:fld id="{3BD9DE0D-8130-5A45-8A70-376CA98479D8}" type="slidenum">
              <a:rPr lang="en-US" altLang="en-US"/>
              <a:pPr>
                <a:defRPr/>
              </a:pPr>
              <a:t>‹#›</a:t>
            </a:fld>
            <a:endParaRPr lang="en-US" altLang="en-US"/>
          </a:p>
        </p:txBody>
      </p:sp>
    </p:spTree>
    <p:extLst>
      <p:ext uri="{BB962C8B-B14F-4D97-AF65-F5344CB8AC3E}">
        <p14:creationId xmlns:p14="http://schemas.microsoft.com/office/powerpoint/2010/main" val="41350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rtlCol="0">
            <a:normAutofit/>
          </a:bodyPr>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7492" y="6031951"/>
            <a:ext cx="6922008" cy="411184"/>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7">
            <a:extLst>
              <a:ext uri="{FF2B5EF4-FFF2-40B4-BE49-F238E27FC236}">
                <a16:creationId xmlns:a16="http://schemas.microsoft.com/office/drawing/2014/main" id="{539A4703-5BA2-EB46-948C-BD93A3564647}"/>
              </a:ext>
            </a:extLst>
          </p:cNvPr>
          <p:cNvSpPr>
            <a:spLocks noGrp="1"/>
          </p:cNvSpPr>
          <p:nvPr>
            <p:ph type="dt" sz="half" idx="10"/>
          </p:nvPr>
        </p:nvSpPr>
        <p:spPr/>
        <p:txBody>
          <a:bodyPr/>
          <a:lstStyle>
            <a:lvl1pPr>
              <a:defRPr>
                <a:solidFill>
                  <a:srgbClr val="FFFFFF"/>
                </a:solidFill>
              </a:defRPr>
            </a:lvl1pPr>
          </a:lstStyle>
          <a:p>
            <a:pPr>
              <a:defRPr/>
            </a:pPr>
            <a:fld id="{233E997C-DFEB-304C-B432-A70CAFAB83FD}" type="datetime1">
              <a:rPr lang="en-US" altLang="en-US"/>
              <a:pPr>
                <a:defRPr/>
              </a:pPr>
              <a:t>4/22/2023</a:t>
            </a:fld>
            <a:endParaRPr lang="en-US" altLang="en-US"/>
          </a:p>
        </p:txBody>
      </p:sp>
      <p:sp>
        <p:nvSpPr>
          <p:cNvPr id="6" name="Footer Placeholder 8">
            <a:extLst>
              <a:ext uri="{FF2B5EF4-FFF2-40B4-BE49-F238E27FC236}">
                <a16:creationId xmlns:a16="http://schemas.microsoft.com/office/drawing/2014/main" id="{6EB2D700-1CA1-2144-822D-110241EC609E}"/>
              </a:ext>
            </a:extLst>
          </p:cNvPr>
          <p:cNvSpPr>
            <a:spLocks noGrp="1"/>
          </p:cNvSpPr>
          <p:nvPr>
            <p:ph type="ftr" sz="quarter" idx="11"/>
          </p:nvPr>
        </p:nvSpPr>
        <p:spPr/>
        <p:txBody>
          <a:bodyPr/>
          <a:lstStyle>
            <a:lvl1pPr fontAlgn="base">
              <a:spcBef>
                <a:spcPct val="0"/>
              </a:spcBef>
              <a:spcAft>
                <a:spcPct val="0"/>
              </a:spcAft>
              <a:defRPr>
                <a:solidFill>
                  <a:prstClr val="white">
                    <a:alpha val="75000"/>
                  </a:prstClr>
                </a:solidFill>
                <a:ea typeface="ＭＳ Ｐゴシック" charset="0"/>
                <a:cs typeface="ＭＳ Ｐゴシック" charset="0"/>
              </a:defRPr>
            </a:lvl1pPr>
          </a:lstStyle>
          <a:p>
            <a:pPr>
              <a:defRPr/>
            </a:pPr>
            <a:endParaRPr lang="en-US"/>
          </a:p>
        </p:txBody>
      </p:sp>
      <p:sp>
        <p:nvSpPr>
          <p:cNvPr id="7" name="Slide Number Placeholder 9">
            <a:extLst>
              <a:ext uri="{FF2B5EF4-FFF2-40B4-BE49-F238E27FC236}">
                <a16:creationId xmlns:a16="http://schemas.microsoft.com/office/drawing/2014/main" id="{EE6F440F-CEFA-514B-86B0-6C51F08180DB}"/>
              </a:ext>
            </a:extLst>
          </p:cNvPr>
          <p:cNvSpPr>
            <a:spLocks noGrp="1"/>
          </p:cNvSpPr>
          <p:nvPr>
            <p:ph type="sldNum" sz="quarter" idx="12"/>
          </p:nvPr>
        </p:nvSpPr>
        <p:spPr/>
        <p:txBody>
          <a:bodyPr/>
          <a:lstStyle>
            <a:lvl1pPr>
              <a:defRPr>
                <a:solidFill>
                  <a:srgbClr val="FFFFFF"/>
                </a:solidFill>
              </a:defRPr>
            </a:lvl1pPr>
          </a:lstStyle>
          <a:p>
            <a:pPr>
              <a:defRPr/>
            </a:pPr>
            <a:fld id="{6F68D1CE-FC8E-194F-BA06-5C6B63C37761}" type="slidenum">
              <a:rPr lang="en-US" altLang="en-US"/>
              <a:pPr>
                <a:defRPr/>
              </a:pPr>
              <a:t>‹#›</a:t>
            </a:fld>
            <a:endParaRPr lang="en-US" altLang="en-US"/>
          </a:p>
        </p:txBody>
      </p:sp>
    </p:spTree>
    <p:extLst>
      <p:ext uri="{BB962C8B-B14F-4D97-AF65-F5344CB8AC3E}">
        <p14:creationId xmlns:p14="http://schemas.microsoft.com/office/powerpoint/2010/main" val="4204307680"/>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a:extLst>
              <a:ext uri="{FF2B5EF4-FFF2-40B4-BE49-F238E27FC236}">
                <a16:creationId xmlns:a16="http://schemas.microsoft.com/office/drawing/2014/main" id="{07201BC7-BED0-D843-93DB-22A8617BD6C6}"/>
              </a:ext>
            </a:extLst>
          </p:cNvPr>
          <p:cNvSpPr>
            <a:spLocks noGrp="1"/>
          </p:cNvSpPr>
          <p:nvPr>
            <p:ph type="dt" sz="half" idx="10"/>
          </p:nvPr>
        </p:nvSpPr>
        <p:spPr/>
        <p:txBody>
          <a:bodyPr/>
          <a:lstStyle>
            <a:lvl1pPr>
              <a:defRPr/>
            </a:lvl1pPr>
          </a:lstStyle>
          <a:p>
            <a:pPr>
              <a:defRPr/>
            </a:pPr>
            <a:fld id="{44D920F0-FEB1-2541-A059-C3FC5BE0A1E7}" type="datetime1">
              <a:rPr lang="en-US" altLang="en-US"/>
              <a:pPr>
                <a:defRPr/>
              </a:pPr>
              <a:t>4/22/2023</a:t>
            </a:fld>
            <a:endParaRPr lang="en-US" altLang="en-US"/>
          </a:p>
        </p:txBody>
      </p:sp>
      <p:sp>
        <p:nvSpPr>
          <p:cNvPr id="5" name="Footer Placeholder 7">
            <a:extLst>
              <a:ext uri="{FF2B5EF4-FFF2-40B4-BE49-F238E27FC236}">
                <a16:creationId xmlns:a16="http://schemas.microsoft.com/office/drawing/2014/main" id="{C49B5DAE-E24D-F744-8BAC-3CD662463F13}"/>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8">
            <a:extLst>
              <a:ext uri="{FF2B5EF4-FFF2-40B4-BE49-F238E27FC236}">
                <a16:creationId xmlns:a16="http://schemas.microsoft.com/office/drawing/2014/main" id="{90CCC806-E2E1-C24D-A9B1-8C59BEADBEEC}"/>
              </a:ext>
            </a:extLst>
          </p:cNvPr>
          <p:cNvSpPr>
            <a:spLocks noGrp="1"/>
          </p:cNvSpPr>
          <p:nvPr>
            <p:ph type="sldNum" sz="quarter" idx="12"/>
          </p:nvPr>
        </p:nvSpPr>
        <p:spPr/>
        <p:txBody>
          <a:bodyPr/>
          <a:lstStyle>
            <a:lvl1pPr>
              <a:defRPr/>
            </a:lvl1pPr>
          </a:lstStyle>
          <a:p>
            <a:pPr>
              <a:defRPr/>
            </a:pPr>
            <a:fld id="{DA549200-EF1F-A641-8E2C-0A41573C3522}" type="slidenum">
              <a:rPr lang="en-US" altLang="en-US"/>
              <a:pPr>
                <a:defRPr/>
              </a:pPr>
              <a:t>‹#›</a:t>
            </a:fld>
            <a:endParaRPr lang="en-US" altLang="en-US"/>
          </a:p>
        </p:txBody>
      </p:sp>
    </p:spTree>
    <p:extLst>
      <p:ext uri="{BB962C8B-B14F-4D97-AF65-F5344CB8AC3E}">
        <p14:creationId xmlns:p14="http://schemas.microsoft.com/office/powerpoint/2010/main" val="19013247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a:extLst>
              <a:ext uri="{FF2B5EF4-FFF2-40B4-BE49-F238E27FC236}">
                <a16:creationId xmlns:a16="http://schemas.microsoft.com/office/drawing/2014/main" id="{45A432FC-B1FC-3743-A6E8-67271640A740}"/>
              </a:ext>
            </a:extLst>
          </p:cNvPr>
          <p:cNvSpPr>
            <a:spLocks noGrp="1"/>
          </p:cNvSpPr>
          <p:nvPr>
            <p:ph type="dt" sz="half" idx="10"/>
          </p:nvPr>
        </p:nvSpPr>
        <p:spPr/>
        <p:txBody>
          <a:bodyPr/>
          <a:lstStyle>
            <a:lvl1pPr>
              <a:defRPr/>
            </a:lvl1pPr>
          </a:lstStyle>
          <a:p>
            <a:pPr>
              <a:defRPr/>
            </a:pPr>
            <a:fld id="{13EBBAF8-A45C-F042-8FF1-CB0E04081067}" type="datetime1">
              <a:rPr lang="en-US" altLang="en-US"/>
              <a:pPr>
                <a:defRPr/>
              </a:pPr>
              <a:t>4/22/2023</a:t>
            </a:fld>
            <a:endParaRPr lang="en-US" altLang="en-US"/>
          </a:p>
        </p:txBody>
      </p:sp>
      <p:sp>
        <p:nvSpPr>
          <p:cNvPr id="5" name="Footer Placeholder 7">
            <a:extLst>
              <a:ext uri="{FF2B5EF4-FFF2-40B4-BE49-F238E27FC236}">
                <a16:creationId xmlns:a16="http://schemas.microsoft.com/office/drawing/2014/main" id="{1E44A229-6EF5-AB47-ADF0-812C9506B124}"/>
              </a:ext>
            </a:extLst>
          </p:cNvPr>
          <p:cNvSpPr>
            <a:spLocks noGrp="1"/>
          </p:cNvSpPr>
          <p:nvPr>
            <p:ph type="ftr"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p>
        </p:txBody>
      </p:sp>
      <p:sp>
        <p:nvSpPr>
          <p:cNvPr id="6" name="Slide Number Placeholder 8">
            <a:extLst>
              <a:ext uri="{FF2B5EF4-FFF2-40B4-BE49-F238E27FC236}">
                <a16:creationId xmlns:a16="http://schemas.microsoft.com/office/drawing/2014/main" id="{5FDE0C0A-82C9-934C-AB08-5FC4E93A2F50}"/>
              </a:ext>
            </a:extLst>
          </p:cNvPr>
          <p:cNvSpPr>
            <a:spLocks noGrp="1"/>
          </p:cNvSpPr>
          <p:nvPr>
            <p:ph type="sldNum" sz="quarter" idx="12"/>
          </p:nvPr>
        </p:nvSpPr>
        <p:spPr/>
        <p:txBody>
          <a:bodyPr/>
          <a:lstStyle>
            <a:lvl1pPr>
              <a:defRPr/>
            </a:lvl1pPr>
          </a:lstStyle>
          <a:p>
            <a:pPr>
              <a:defRPr/>
            </a:pPr>
            <a:fld id="{0AC7CBC5-1D32-1A4F-8557-6B88EE5700AD}" type="slidenum">
              <a:rPr lang="en-US" altLang="en-US"/>
              <a:pPr>
                <a:defRPr/>
              </a:pPr>
              <a:t>‹#›</a:t>
            </a:fld>
            <a:endParaRPr lang="en-US" altLang="en-US"/>
          </a:p>
        </p:txBody>
      </p:sp>
    </p:spTree>
    <p:extLst>
      <p:ext uri="{BB962C8B-B14F-4D97-AF65-F5344CB8AC3E}">
        <p14:creationId xmlns:p14="http://schemas.microsoft.com/office/powerpoint/2010/main" val="4040602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B8C0AEDB-AE72-1C4B-98C5-DD8A57B0F749}"/>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3D172127-04AB-F14E-8A77-E25FA91BEEEF}"/>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239F5AA2-2F81-DE4D-857B-D03D37DA78DC}"/>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9F099C6E-3884-6249-A62E-9F695C70B31F}"/>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solidFill>
                  <a:srgbClr val="000000"/>
                </a:solidFill>
                <a:latin typeface="Garamond" pitchFamily="18" charset="0"/>
                <a:ea typeface="+mn-ea"/>
              </a:defRPr>
            </a:lvl1pPr>
          </a:lstStyle>
          <a:p>
            <a:pPr>
              <a:defRPr/>
            </a:pPr>
            <a:endParaRPr lang="en-US" altLang="en-US"/>
          </a:p>
        </p:txBody>
      </p:sp>
      <p:sp>
        <p:nvSpPr>
          <p:cNvPr id="8" name="Rectangle 5">
            <a:extLst>
              <a:ext uri="{FF2B5EF4-FFF2-40B4-BE49-F238E27FC236}">
                <a16:creationId xmlns:a16="http://schemas.microsoft.com/office/drawing/2014/main" id="{90B983E7-8083-6541-91E7-371C364A38EE}"/>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7EE0FBDF-FEFA-9C4C-B8C1-AA83F67044BE}"/>
              </a:ext>
            </a:extLst>
          </p:cNvPr>
          <p:cNvSpPr>
            <a:spLocks noGrp="1" noChangeArrowheads="1"/>
          </p:cNvSpPr>
          <p:nvPr>
            <p:ph type="sldNum" sz="quarter" idx="12"/>
          </p:nvPr>
        </p:nvSpPr>
        <p:spPr/>
        <p:txBody>
          <a:bodyPr/>
          <a:lstStyle>
            <a:lvl1pPr>
              <a:defRPr sz="1200"/>
            </a:lvl1pPr>
          </a:lstStyle>
          <a:p>
            <a:pPr>
              <a:defRPr/>
            </a:pPr>
            <a:fld id="{DD28897F-2C7E-7F46-B69F-DE95DCD1C75F}" type="slidenum">
              <a:rPr lang="en-US" altLang="en-US"/>
              <a:pPr>
                <a:defRPr/>
              </a:pPr>
              <a:t>‹#›</a:t>
            </a:fld>
            <a:endParaRPr lang="en-US" altLang="en-US"/>
          </a:p>
        </p:txBody>
      </p:sp>
    </p:spTree>
    <p:extLst>
      <p:ext uri="{BB962C8B-B14F-4D97-AF65-F5344CB8AC3E}">
        <p14:creationId xmlns:p14="http://schemas.microsoft.com/office/powerpoint/2010/main" val="198352141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379652B2-5BA2-814B-9197-80813B25BC1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972B4512-5C9F-F24B-ACE5-FEA941FA37B6}"/>
              </a:ext>
            </a:extLst>
          </p:cNvPr>
          <p:cNvSpPr>
            <a:spLocks noGrp="1" noChangeArrowheads="1"/>
          </p:cNvSpPr>
          <p:nvPr>
            <p:ph type="sldNum" sz="quarter" idx="11"/>
          </p:nvPr>
        </p:nvSpPr>
        <p:spPr/>
        <p:txBody>
          <a:bodyPr/>
          <a:lstStyle>
            <a:lvl1pPr>
              <a:defRPr/>
            </a:lvl1pPr>
          </a:lstStyle>
          <a:p>
            <a:pPr>
              <a:defRPr/>
            </a:pPr>
            <a:fld id="{C9B264BD-5CF8-8847-9120-583B5D924A6F}" type="slidenum">
              <a:rPr lang="en-US" altLang="en-US"/>
              <a:pPr>
                <a:defRPr/>
              </a:pPr>
              <a:t>‹#›</a:t>
            </a:fld>
            <a:endParaRPr lang="en-US" altLang="en-US"/>
          </a:p>
        </p:txBody>
      </p:sp>
    </p:spTree>
    <p:extLst>
      <p:ext uri="{BB962C8B-B14F-4D97-AF65-F5344CB8AC3E}">
        <p14:creationId xmlns:p14="http://schemas.microsoft.com/office/powerpoint/2010/main" val="190321007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0C503F49-5E0A-6C4C-8707-2CDE1C016BB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D7EAE19-43CD-0149-9535-D4749EB05249}"/>
              </a:ext>
            </a:extLst>
          </p:cNvPr>
          <p:cNvSpPr>
            <a:spLocks noGrp="1" noChangeArrowheads="1"/>
          </p:cNvSpPr>
          <p:nvPr>
            <p:ph type="sldNum" sz="quarter" idx="11"/>
          </p:nvPr>
        </p:nvSpPr>
        <p:spPr/>
        <p:txBody>
          <a:bodyPr/>
          <a:lstStyle>
            <a:lvl1pPr>
              <a:defRPr/>
            </a:lvl1pPr>
          </a:lstStyle>
          <a:p>
            <a:pPr>
              <a:defRPr/>
            </a:pPr>
            <a:fld id="{55B4427A-0234-FF4A-B617-45AD81C0316B}" type="slidenum">
              <a:rPr lang="en-US" altLang="en-US"/>
              <a:pPr>
                <a:defRPr/>
              </a:pPr>
              <a:t>‹#›</a:t>
            </a:fld>
            <a:endParaRPr lang="en-US" altLang="en-US"/>
          </a:p>
        </p:txBody>
      </p:sp>
    </p:spTree>
    <p:extLst>
      <p:ext uri="{BB962C8B-B14F-4D97-AF65-F5344CB8AC3E}">
        <p14:creationId xmlns:p14="http://schemas.microsoft.com/office/powerpoint/2010/main" val="31698719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6C81874D-6987-554F-A2A7-E1C4E088795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E6FDB72E-FF27-D348-8419-B96CBBA6934E}"/>
              </a:ext>
            </a:extLst>
          </p:cNvPr>
          <p:cNvSpPr>
            <a:spLocks noGrp="1" noChangeArrowheads="1"/>
          </p:cNvSpPr>
          <p:nvPr>
            <p:ph type="sldNum" sz="quarter" idx="11"/>
          </p:nvPr>
        </p:nvSpPr>
        <p:spPr/>
        <p:txBody>
          <a:bodyPr/>
          <a:lstStyle>
            <a:lvl1pPr>
              <a:defRPr/>
            </a:lvl1pPr>
          </a:lstStyle>
          <a:p>
            <a:pPr>
              <a:defRPr/>
            </a:pPr>
            <a:fld id="{CC412D68-2B8E-0F43-9524-393EB5278AD6}" type="slidenum">
              <a:rPr lang="en-US" altLang="en-US"/>
              <a:pPr>
                <a:defRPr/>
              </a:pPr>
              <a:t>‹#›</a:t>
            </a:fld>
            <a:endParaRPr lang="en-US" altLang="en-US"/>
          </a:p>
        </p:txBody>
      </p:sp>
    </p:spTree>
    <p:extLst>
      <p:ext uri="{BB962C8B-B14F-4D97-AF65-F5344CB8AC3E}">
        <p14:creationId xmlns:p14="http://schemas.microsoft.com/office/powerpoint/2010/main" val="15666796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F86B3CF1-52B7-1B4E-AE7A-0549C7D0B2A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8E095FFB-C259-2E43-9A62-A1D62518E03B}"/>
              </a:ext>
            </a:extLst>
          </p:cNvPr>
          <p:cNvSpPr>
            <a:spLocks noGrp="1" noChangeArrowheads="1"/>
          </p:cNvSpPr>
          <p:nvPr>
            <p:ph type="sldNum" sz="quarter" idx="11"/>
          </p:nvPr>
        </p:nvSpPr>
        <p:spPr>
          <a:ln/>
        </p:spPr>
        <p:txBody>
          <a:bodyPr/>
          <a:lstStyle>
            <a:lvl1pPr>
              <a:defRPr/>
            </a:lvl1pPr>
          </a:lstStyle>
          <a:p>
            <a:pPr>
              <a:defRPr/>
            </a:pPr>
            <a:fld id="{CFD471CD-8D2F-4F45-9D79-5AC74AB2E20F}" type="slidenum">
              <a:rPr lang="en-US" altLang="en-US"/>
              <a:pPr>
                <a:defRPr/>
              </a:pPr>
              <a:t>‹#›</a:t>
            </a:fld>
            <a:endParaRPr lang="en-US" altLang="en-US"/>
          </a:p>
        </p:txBody>
      </p:sp>
    </p:spTree>
    <p:extLst>
      <p:ext uri="{BB962C8B-B14F-4D97-AF65-F5344CB8AC3E}">
        <p14:creationId xmlns:p14="http://schemas.microsoft.com/office/powerpoint/2010/main" val="597877878"/>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EFF74D33-B557-2D4A-8CA7-6C068BEA77E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02B7CEDD-20B8-6243-B7DF-B621408F7A2A}"/>
              </a:ext>
            </a:extLst>
          </p:cNvPr>
          <p:cNvSpPr>
            <a:spLocks noGrp="1" noChangeArrowheads="1"/>
          </p:cNvSpPr>
          <p:nvPr>
            <p:ph type="sldNum" sz="quarter" idx="11"/>
          </p:nvPr>
        </p:nvSpPr>
        <p:spPr/>
        <p:txBody>
          <a:bodyPr/>
          <a:lstStyle>
            <a:lvl1pPr>
              <a:defRPr/>
            </a:lvl1pPr>
          </a:lstStyle>
          <a:p>
            <a:pPr>
              <a:defRPr/>
            </a:pPr>
            <a:fld id="{E0D7057D-8804-B74F-813A-684A2729AF5E}" type="slidenum">
              <a:rPr lang="en-US" altLang="en-US"/>
              <a:pPr>
                <a:defRPr/>
              </a:pPr>
              <a:t>‹#›</a:t>
            </a:fld>
            <a:endParaRPr lang="en-US" altLang="en-US"/>
          </a:p>
        </p:txBody>
      </p:sp>
    </p:spTree>
    <p:extLst>
      <p:ext uri="{BB962C8B-B14F-4D97-AF65-F5344CB8AC3E}">
        <p14:creationId xmlns:p14="http://schemas.microsoft.com/office/powerpoint/2010/main" val="285669994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6D416F44-F624-5048-899C-99A0F4C7AEA3}"/>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24B80B40-48F5-3949-AFFD-6910D6AD593F}"/>
              </a:ext>
            </a:extLst>
          </p:cNvPr>
          <p:cNvSpPr>
            <a:spLocks noGrp="1" noChangeArrowheads="1"/>
          </p:cNvSpPr>
          <p:nvPr>
            <p:ph type="sldNum" sz="quarter" idx="11"/>
          </p:nvPr>
        </p:nvSpPr>
        <p:spPr/>
        <p:txBody>
          <a:bodyPr/>
          <a:lstStyle>
            <a:lvl1pPr>
              <a:defRPr/>
            </a:lvl1pPr>
          </a:lstStyle>
          <a:p>
            <a:pPr>
              <a:defRPr/>
            </a:pPr>
            <a:fld id="{AA867CE6-8CAF-1443-BB87-1F9BBECD8B91}" type="slidenum">
              <a:rPr lang="en-US" altLang="en-US"/>
              <a:pPr>
                <a:defRPr/>
              </a:pPr>
              <a:t>‹#›</a:t>
            </a:fld>
            <a:endParaRPr lang="en-US" altLang="en-US"/>
          </a:p>
        </p:txBody>
      </p:sp>
    </p:spTree>
    <p:extLst>
      <p:ext uri="{BB962C8B-B14F-4D97-AF65-F5344CB8AC3E}">
        <p14:creationId xmlns:p14="http://schemas.microsoft.com/office/powerpoint/2010/main" val="270378178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4F10A0E4-55E1-E344-A9A7-514DF6DE64A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5CA045D6-205E-8C4F-BF45-111FB3A77250}"/>
              </a:ext>
            </a:extLst>
          </p:cNvPr>
          <p:cNvSpPr>
            <a:spLocks noGrp="1" noChangeArrowheads="1"/>
          </p:cNvSpPr>
          <p:nvPr>
            <p:ph type="sldNum" sz="quarter" idx="11"/>
          </p:nvPr>
        </p:nvSpPr>
        <p:spPr/>
        <p:txBody>
          <a:bodyPr/>
          <a:lstStyle>
            <a:lvl1pPr>
              <a:defRPr/>
            </a:lvl1pPr>
          </a:lstStyle>
          <a:p>
            <a:pPr>
              <a:defRPr/>
            </a:pPr>
            <a:fld id="{FF5F0CEF-1A2E-4B4E-94B7-F9B11A1657A4}" type="slidenum">
              <a:rPr lang="en-US" altLang="en-US"/>
              <a:pPr>
                <a:defRPr/>
              </a:pPr>
              <a:t>‹#›</a:t>
            </a:fld>
            <a:endParaRPr lang="en-US" altLang="en-US"/>
          </a:p>
        </p:txBody>
      </p:sp>
    </p:spTree>
    <p:extLst>
      <p:ext uri="{BB962C8B-B14F-4D97-AF65-F5344CB8AC3E}">
        <p14:creationId xmlns:p14="http://schemas.microsoft.com/office/powerpoint/2010/main" val="210188514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0245C159-7A18-D446-8CE9-9D889808189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653843B3-C745-6747-AEDF-DB017023B88E}"/>
              </a:ext>
            </a:extLst>
          </p:cNvPr>
          <p:cNvSpPr>
            <a:spLocks noGrp="1" noChangeArrowheads="1"/>
          </p:cNvSpPr>
          <p:nvPr>
            <p:ph type="sldNum" sz="quarter" idx="11"/>
          </p:nvPr>
        </p:nvSpPr>
        <p:spPr/>
        <p:txBody>
          <a:bodyPr/>
          <a:lstStyle>
            <a:lvl1pPr>
              <a:defRPr/>
            </a:lvl1pPr>
          </a:lstStyle>
          <a:p>
            <a:pPr>
              <a:defRPr/>
            </a:pPr>
            <a:fld id="{62AB418C-E36B-F240-8932-8FB0F5F5958A}" type="slidenum">
              <a:rPr lang="en-US" altLang="en-US"/>
              <a:pPr>
                <a:defRPr/>
              </a:pPr>
              <a:t>‹#›</a:t>
            </a:fld>
            <a:endParaRPr lang="en-US" altLang="en-US"/>
          </a:p>
        </p:txBody>
      </p:sp>
    </p:spTree>
    <p:extLst>
      <p:ext uri="{BB962C8B-B14F-4D97-AF65-F5344CB8AC3E}">
        <p14:creationId xmlns:p14="http://schemas.microsoft.com/office/powerpoint/2010/main" val="66008409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FF161BD4-BE84-8F4C-9366-F61686248C29}"/>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01811B5C-E6B4-E142-A3B6-D8C754CE31BF}"/>
              </a:ext>
            </a:extLst>
          </p:cNvPr>
          <p:cNvSpPr>
            <a:spLocks noGrp="1" noChangeArrowheads="1"/>
          </p:cNvSpPr>
          <p:nvPr>
            <p:ph type="sldNum" sz="quarter" idx="11"/>
          </p:nvPr>
        </p:nvSpPr>
        <p:spPr/>
        <p:txBody>
          <a:bodyPr/>
          <a:lstStyle>
            <a:lvl1pPr>
              <a:defRPr/>
            </a:lvl1pPr>
          </a:lstStyle>
          <a:p>
            <a:pPr>
              <a:defRPr/>
            </a:pPr>
            <a:fld id="{7B90E76B-E272-4B47-B40C-ABE8AA31BA5F}" type="slidenum">
              <a:rPr lang="en-US" altLang="en-US"/>
              <a:pPr>
                <a:defRPr/>
              </a:pPr>
              <a:t>‹#›</a:t>
            </a:fld>
            <a:endParaRPr lang="en-US" altLang="en-US"/>
          </a:p>
        </p:txBody>
      </p:sp>
    </p:spTree>
    <p:extLst>
      <p:ext uri="{BB962C8B-B14F-4D97-AF65-F5344CB8AC3E}">
        <p14:creationId xmlns:p14="http://schemas.microsoft.com/office/powerpoint/2010/main" val="359090535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5A125170-765C-1843-9206-97B56AC2920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EC4D52BE-7BDA-3943-867D-4DCAC5A7CE10}"/>
              </a:ext>
            </a:extLst>
          </p:cNvPr>
          <p:cNvSpPr>
            <a:spLocks noGrp="1" noChangeArrowheads="1"/>
          </p:cNvSpPr>
          <p:nvPr>
            <p:ph type="sldNum" sz="quarter" idx="11"/>
          </p:nvPr>
        </p:nvSpPr>
        <p:spPr/>
        <p:txBody>
          <a:bodyPr/>
          <a:lstStyle>
            <a:lvl1pPr>
              <a:defRPr/>
            </a:lvl1pPr>
          </a:lstStyle>
          <a:p>
            <a:pPr>
              <a:defRPr/>
            </a:pPr>
            <a:fld id="{ABE7DE28-7A66-164E-95E7-450898FA5DE7}" type="slidenum">
              <a:rPr lang="en-US" altLang="en-US"/>
              <a:pPr>
                <a:defRPr/>
              </a:pPr>
              <a:t>‹#›</a:t>
            </a:fld>
            <a:endParaRPr lang="en-US" altLang="en-US"/>
          </a:p>
        </p:txBody>
      </p:sp>
    </p:spTree>
    <p:extLst>
      <p:ext uri="{BB962C8B-B14F-4D97-AF65-F5344CB8AC3E}">
        <p14:creationId xmlns:p14="http://schemas.microsoft.com/office/powerpoint/2010/main" val="314152369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2C3415BA-4F86-7645-B96B-6D52B81FB169}"/>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295352D9-45D6-C143-B112-7757F6ECFD53}"/>
              </a:ext>
            </a:extLst>
          </p:cNvPr>
          <p:cNvSpPr>
            <a:spLocks noGrp="1" noChangeArrowheads="1"/>
          </p:cNvSpPr>
          <p:nvPr>
            <p:ph type="sldNum" sz="quarter" idx="11"/>
          </p:nvPr>
        </p:nvSpPr>
        <p:spPr/>
        <p:txBody>
          <a:bodyPr/>
          <a:lstStyle>
            <a:lvl1pPr>
              <a:defRPr/>
            </a:lvl1pPr>
          </a:lstStyle>
          <a:p>
            <a:pPr>
              <a:defRPr/>
            </a:pPr>
            <a:fld id="{D57576C8-4CB5-EB47-A907-7F94696BF5CF}" type="slidenum">
              <a:rPr lang="en-US" altLang="en-US"/>
              <a:pPr>
                <a:defRPr/>
              </a:pPr>
              <a:t>‹#›</a:t>
            </a:fld>
            <a:endParaRPr lang="en-US" altLang="en-US"/>
          </a:p>
        </p:txBody>
      </p:sp>
    </p:spTree>
    <p:extLst>
      <p:ext uri="{BB962C8B-B14F-4D97-AF65-F5344CB8AC3E}">
        <p14:creationId xmlns:p14="http://schemas.microsoft.com/office/powerpoint/2010/main" val="325287412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3AD25134-EA78-B244-BD5E-7B5D1163FC5A}"/>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1C4557B9-6B1E-2F4D-B6C2-B2A1DA603A43}"/>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B4F4B93D-BF22-A149-BABA-90115B5D13E7}"/>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30DF3E3D-46D9-DB43-8730-C0994CEC1A83}"/>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a:extLst>
              <a:ext uri="{FF2B5EF4-FFF2-40B4-BE49-F238E27FC236}">
                <a16:creationId xmlns:a16="http://schemas.microsoft.com/office/drawing/2014/main" id="{621A4F04-3E3C-1847-A6F0-DE424E4F54A8}"/>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3AFBFE3F-2108-1444-A8AF-58789E512E92}"/>
              </a:ext>
            </a:extLst>
          </p:cNvPr>
          <p:cNvSpPr>
            <a:spLocks noGrp="1" noChangeArrowheads="1"/>
          </p:cNvSpPr>
          <p:nvPr>
            <p:ph type="sldNum" sz="quarter" idx="12"/>
          </p:nvPr>
        </p:nvSpPr>
        <p:spPr/>
        <p:txBody>
          <a:bodyPr/>
          <a:lstStyle>
            <a:lvl1pPr fontAlgn="base">
              <a:spcBef>
                <a:spcPct val="0"/>
              </a:spcBef>
              <a:spcAft>
                <a:spcPct val="0"/>
              </a:spcAft>
              <a:defRPr sz="1200">
                <a:ea typeface="ＭＳ Ｐゴシック" charset="0"/>
                <a:cs typeface="ＭＳ Ｐゴシック" charset="0"/>
              </a:defRPr>
            </a:lvl1pPr>
          </a:lstStyle>
          <a:p>
            <a:pPr>
              <a:defRPr/>
            </a:pPr>
            <a:fld id="{6930F04B-11B6-5640-A1E4-882842C3BEC8}" type="slidenum">
              <a:rPr lang="en-US" altLang="en-US"/>
              <a:pPr>
                <a:defRPr/>
              </a:pPr>
              <a:t>‹#›</a:t>
            </a:fld>
            <a:endParaRPr lang="en-US" altLang="en-US"/>
          </a:p>
        </p:txBody>
      </p:sp>
    </p:spTree>
    <p:extLst>
      <p:ext uri="{BB962C8B-B14F-4D97-AF65-F5344CB8AC3E}">
        <p14:creationId xmlns:p14="http://schemas.microsoft.com/office/powerpoint/2010/main" val="12070021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F4E2F54E-60B9-2F4F-89E6-30CBFA1ABAB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67796C9-FBA3-3942-A3B6-53B40D25BA3D}"/>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43CF7A15-8D90-1445-BE37-F18227DCF408}" type="slidenum">
              <a:rPr lang="en-US" altLang="en-US"/>
              <a:pPr>
                <a:defRPr/>
              </a:pPr>
              <a:t>‹#›</a:t>
            </a:fld>
            <a:endParaRPr lang="en-US" altLang="en-US"/>
          </a:p>
        </p:txBody>
      </p:sp>
    </p:spTree>
    <p:extLst>
      <p:ext uri="{BB962C8B-B14F-4D97-AF65-F5344CB8AC3E}">
        <p14:creationId xmlns:p14="http://schemas.microsoft.com/office/powerpoint/2010/main" val="2396483160"/>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C3FA9C44-8B01-8249-93D9-1383E87490C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BCEF2B4A-BAB8-3D4F-9B4C-D6A6221B3958}"/>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CDB02DC1-0A42-4A43-BE99-F4D1DC9EAA1C}" type="slidenum">
              <a:rPr lang="en-US" altLang="en-US"/>
              <a:pPr>
                <a:defRPr/>
              </a:pPr>
              <a:t>‹#›</a:t>
            </a:fld>
            <a:endParaRPr lang="en-US" altLang="en-US"/>
          </a:p>
        </p:txBody>
      </p:sp>
    </p:spTree>
    <p:extLst>
      <p:ext uri="{BB962C8B-B14F-4D97-AF65-F5344CB8AC3E}">
        <p14:creationId xmlns:p14="http://schemas.microsoft.com/office/powerpoint/2010/main" val="29079342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DF7DD1FF-752F-CF4C-8945-3B4238296D0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1030">
            <a:extLst>
              <a:ext uri="{FF2B5EF4-FFF2-40B4-BE49-F238E27FC236}">
                <a16:creationId xmlns:a16="http://schemas.microsoft.com/office/drawing/2014/main" id="{7513F226-2EB8-7844-A867-B8F2BD7B39AD}"/>
              </a:ext>
            </a:extLst>
          </p:cNvPr>
          <p:cNvSpPr>
            <a:spLocks noGrp="1" noChangeArrowheads="1"/>
          </p:cNvSpPr>
          <p:nvPr>
            <p:ph type="sldNum" sz="quarter" idx="11"/>
          </p:nvPr>
        </p:nvSpPr>
        <p:spPr>
          <a:ln/>
        </p:spPr>
        <p:txBody>
          <a:bodyPr/>
          <a:lstStyle>
            <a:lvl1pPr>
              <a:defRPr/>
            </a:lvl1pPr>
          </a:lstStyle>
          <a:p>
            <a:pPr>
              <a:defRPr/>
            </a:pPr>
            <a:fld id="{4DDC317A-7115-1447-A3EA-179600B564D0}" type="slidenum">
              <a:rPr lang="en-US" altLang="en-US"/>
              <a:pPr>
                <a:defRPr/>
              </a:pPr>
              <a:t>‹#›</a:t>
            </a:fld>
            <a:endParaRPr lang="en-US" altLang="en-US"/>
          </a:p>
        </p:txBody>
      </p:sp>
    </p:spTree>
    <p:extLst>
      <p:ext uri="{BB962C8B-B14F-4D97-AF65-F5344CB8AC3E}">
        <p14:creationId xmlns:p14="http://schemas.microsoft.com/office/powerpoint/2010/main" val="2988406497"/>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8627C71B-EDC2-1445-BBA8-64078224918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0B958A16-5E9C-B445-AF57-EF5CDEBF3E0E}"/>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AB06FE8-1E6A-3342-8236-C414132BF53E}" type="slidenum">
              <a:rPr lang="en-US" altLang="en-US"/>
              <a:pPr>
                <a:defRPr/>
              </a:pPr>
              <a:t>‹#›</a:t>
            </a:fld>
            <a:endParaRPr lang="en-US" altLang="en-US"/>
          </a:p>
        </p:txBody>
      </p:sp>
    </p:spTree>
    <p:extLst>
      <p:ext uri="{BB962C8B-B14F-4D97-AF65-F5344CB8AC3E}">
        <p14:creationId xmlns:p14="http://schemas.microsoft.com/office/powerpoint/2010/main" val="405869626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02AFDBD5-081C-2C49-9625-F770FCBA5E4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15294AE6-4DF2-EC4B-9344-697D8BAF10CC}"/>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B1B1B105-BE8E-8842-8E6D-0757A98AA255}" type="slidenum">
              <a:rPr lang="en-US" altLang="en-US"/>
              <a:pPr>
                <a:defRPr/>
              </a:pPr>
              <a:t>‹#›</a:t>
            </a:fld>
            <a:endParaRPr lang="en-US" altLang="en-US"/>
          </a:p>
        </p:txBody>
      </p:sp>
    </p:spTree>
    <p:extLst>
      <p:ext uri="{BB962C8B-B14F-4D97-AF65-F5344CB8AC3E}">
        <p14:creationId xmlns:p14="http://schemas.microsoft.com/office/powerpoint/2010/main" val="315581423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CAC96CBF-A6DE-D046-A601-59A502E06421}"/>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3FDE946E-95D0-5A4C-B651-F48795EF13DF}"/>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A4D70267-3EB3-DF44-AB1B-3C13678813A3}" type="slidenum">
              <a:rPr lang="en-US" altLang="en-US"/>
              <a:pPr>
                <a:defRPr/>
              </a:pPr>
              <a:t>‹#›</a:t>
            </a:fld>
            <a:endParaRPr lang="en-US" altLang="en-US"/>
          </a:p>
        </p:txBody>
      </p:sp>
    </p:spTree>
    <p:extLst>
      <p:ext uri="{BB962C8B-B14F-4D97-AF65-F5344CB8AC3E}">
        <p14:creationId xmlns:p14="http://schemas.microsoft.com/office/powerpoint/2010/main" val="310932270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E562540-E7C4-BB43-B566-144491F47A47}"/>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F05215AC-8F39-1E47-9F14-BF4613727717}"/>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E15B707F-67A4-DA42-816E-5DF13A099CC4}" type="slidenum">
              <a:rPr lang="en-US" altLang="en-US"/>
              <a:pPr>
                <a:defRPr/>
              </a:pPr>
              <a:t>‹#›</a:t>
            </a:fld>
            <a:endParaRPr lang="en-US" altLang="en-US"/>
          </a:p>
        </p:txBody>
      </p:sp>
    </p:spTree>
    <p:extLst>
      <p:ext uri="{BB962C8B-B14F-4D97-AF65-F5344CB8AC3E}">
        <p14:creationId xmlns:p14="http://schemas.microsoft.com/office/powerpoint/2010/main" val="303127869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DBDF044A-9556-3740-9960-C2B708761B6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0D75F002-2226-814E-A0B5-493B26014BEA}"/>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29815857-AD7B-954C-A805-6C7780519740}" type="slidenum">
              <a:rPr lang="en-US" altLang="en-US"/>
              <a:pPr>
                <a:defRPr/>
              </a:pPr>
              <a:t>‹#›</a:t>
            </a:fld>
            <a:endParaRPr lang="en-US" altLang="en-US"/>
          </a:p>
        </p:txBody>
      </p:sp>
    </p:spTree>
    <p:extLst>
      <p:ext uri="{BB962C8B-B14F-4D97-AF65-F5344CB8AC3E}">
        <p14:creationId xmlns:p14="http://schemas.microsoft.com/office/powerpoint/2010/main" val="123235361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3B8C2278-83B5-F34A-A426-482F7D9975E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653745FE-DDF7-2949-AE24-A78FFF7D0B35}"/>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05385B63-ABF2-1946-97AC-B4A44E920B06}" type="slidenum">
              <a:rPr lang="en-US" altLang="en-US"/>
              <a:pPr>
                <a:defRPr/>
              </a:pPr>
              <a:t>‹#›</a:t>
            </a:fld>
            <a:endParaRPr lang="en-US" altLang="en-US"/>
          </a:p>
        </p:txBody>
      </p:sp>
    </p:spTree>
    <p:extLst>
      <p:ext uri="{BB962C8B-B14F-4D97-AF65-F5344CB8AC3E}">
        <p14:creationId xmlns:p14="http://schemas.microsoft.com/office/powerpoint/2010/main" val="126726256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C5C9978C-3A26-2240-85BB-98C2D44E24D4}"/>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2D6271E4-1979-1F4C-9E16-9D4FA0DB1738}"/>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4871C2D-B2AE-A446-B995-D8BF8ACD8CA2}" type="slidenum">
              <a:rPr lang="en-US" altLang="en-US"/>
              <a:pPr>
                <a:defRPr/>
              </a:pPr>
              <a:t>‹#›</a:t>
            </a:fld>
            <a:endParaRPr lang="en-US" altLang="en-US"/>
          </a:p>
        </p:txBody>
      </p:sp>
    </p:spTree>
    <p:extLst>
      <p:ext uri="{BB962C8B-B14F-4D97-AF65-F5344CB8AC3E}">
        <p14:creationId xmlns:p14="http://schemas.microsoft.com/office/powerpoint/2010/main" val="255459638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7CACDB55-BD39-6349-B6F6-E9BA947B984A}"/>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F0A13895-9246-964F-A123-DC4E8E000A6A}"/>
              </a:ext>
            </a:extLst>
          </p:cNvPr>
          <p:cNvSpPr>
            <a:spLocks noGrp="1" noChangeArrowheads="1"/>
          </p:cNvSpPr>
          <p:nvPr>
            <p:ph type="sldNum" sz="quarter" idx="11"/>
          </p:nvPr>
        </p:nvSpPr>
        <p:spPr/>
        <p:txBody>
          <a:bodyPr/>
          <a:lstStyle>
            <a:lvl1pPr fontAlgn="base">
              <a:spcBef>
                <a:spcPct val="0"/>
              </a:spcBef>
              <a:spcAft>
                <a:spcPct val="0"/>
              </a:spcAft>
              <a:defRPr>
                <a:ea typeface="ＭＳ Ｐゴシック" charset="0"/>
                <a:cs typeface="ＭＳ Ｐゴシック" charset="0"/>
              </a:defRPr>
            </a:lvl1pPr>
          </a:lstStyle>
          <a:p>
            <a:pPr>
              <a:defRPr/>
            </a:pPr>
            <a:fld id="{71131645-0551-0E43-AA4A-B37F3BEF458B}" type="slidenum">
              <a:rPr lang="en-US" altLang="en-US"/>
              <a:pPr>
                <a:defRPr/>
              </a:pPr>
              <a:t>‹#›</a:t>
            </a:fld>
            <a:endParaRPr lang="en-US" altLang="en-US"/>
          </a:p>
        </p:txBody>
      </p:sp>
    </p:spTree>
    <p:extLst>
      <p:ext uri="{BB962C8B-B14F-4D97-AF65-F5344CB8AC3E}">
        <p14:creationId xmlns:p14="http://schemas.microsoft.com/office/powerpoint/2010/main" val="377026424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BB22F3D8-372A-7E4F-BAF0-2B62E16D72F9}"/>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2538D10A-B20C-1F4A-A69F-0F0B507B6CBC}"/>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323C0A52-D6B6-4A4D-BD73-5955293DBD07}"/>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203D96CF-D2B5-284A-8A3B-88E2B14F16CA}"/>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a:extLst>
              <a:ext uri="{FF2B5EF4-FFF2-40B4-BE49-F238E27FC236}">
                <a16:creationId xmlns:a16="http://schemas.microsoft.com/office/drawing/2014/main" id="{ECE92EBB-E8F1-BB42-9972-9FC2F1E39DD3}"/>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D815D7EE-6875-8949-837F-2AE3A4F79FD4}"/>
              </a:ext>
            </a:extLst>
          </p:cNvPr>
          <p:cNvSpPr>
            <a:spLocks noGrp="1" noChangeArrowheads="1"/>
          </p:cNvSpPr>
          <p:nvPr>
            <p:ph type="sldNum" sz="quarter" idx="12"/>
          </p:nvPr>
        </p:nvSpPr>
        <p:spPr/>
        <p:txBody>
          <a:bodyPr/>
          <a:lstStyle>
            <a:lvl1pPr>
              <a:defRPr sz="1200"/>
            </a:lvl1pPr>
          </a:lstStyle>
          <a:p>
            <a:pPr>
              <a:defRPr/>
            </a:pPr>
            <a:fld id="{800691C5-9FA5-3F46-90A7-ED5D0D102BB3}" type="slidenum">
              <a:rPr lang="en-US" altLang="en-US"/>
              <a:pPr>
                <a:defRPr/>
              </a:pPr>
              <a:t>‹#›</a:t>
            </a:fld>
            <a:endParaRPr lang="en-US" altLang="en-US"/>
          </a:p>
        </p:txBody>
      </p:sp>
    </p:spTree>
    <p:extLst>
      <p:ext uri="{BB962C8B-B14F-4D97-AF65-F5344CB8AC3E}">
        <p14:creationId xmlns:p14="http://schemas.microsoft.com/office/powerpoint/2010/main" val="326276362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997527"/>
            <a:ext cx="8610600" cy="5193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30D4116A-1656-924F-8339-968CDC00B50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92E4BB7-CF8F-934D-88CB-2C51D02F6495}"/>
              </a:ext>
            </a:extLst>
          </p:cNvPr>
          <p:cNvSpPr>
            <a:spLocks noGrp="1" noChangeArrowheads="1"/>
          </p:cNvSpPr>
          <p:nvPr>
            <p:ph type="sldNum" sz="quarter" idx="11"/>
          </p:nvPr>
        </p:nvSpPr>
        <p:spPr>
          <a:ln/>
        </p:spPr>
        <p:txBody>
          <a:bodyPr/>
          <a:lstStyle>
            <a:lvl1pPr>
              <a:defRPr/>
            </a:lvl1pPr>
          </a:lstStyle>
          <a:p>
            <a:pPr>
              <a:defRPr/>
            </a:pPr>
            <a:fld id="{8DE33320-76E4-0249-8CA9-3902D97168FA}" type="slidenum">
              <a:rPr lang="en-US" altLang="en-US"/>
              <a:pPr>
                <a:defRPr/>
              </a:pPr>
              <a:t>‹#›</a:t>
            </a:fld>
            <a:endParaRPr lang="en-US" altLang="en-US"/>
          </a:p>
        </p:txBody>
      </p:sp>
    </p:spTree>
    <p:extLst>
      <p:ext uri="{BB962C8B-B14F-4D97-AF65-F5344CB8AC3E}">
        <p14:creationId xmlns:p14="http://schemas.microsoft.com/office/powerpoint/2010/main" val="2780190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A978A423-3D9F-894F-B5AD-E1A2D46BB97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1030">
            <a:extLst>
              <a:ext uri="{FF2B5EF4-FFF2-40B4-BE49-F238E27FC236}">
                <a16:creationId xmlns:a16="http://schemas.microsoft.com/office/drawing/2014/main" id="{97848F5F-7FA1-4047-92D1-DE982BEA3E23}"/>
              </a:ext>
            </a:extLst>
          </p:cNvPr>
          <p:cNvSpPr>
            <a:spLocks noGrp="1" noChangeArrowheads="1"/>
          </p:cNvSpPr>
          <p:nvPr>
            <p:ph type="sldNum" sz="quarter" idx="11"/>
          </p:nvPr>
        </p:nvSpPr>
        <p:spPr>
          <a:ln/>
        </p:spPr>
        <p:txBody>
          <a:bodyPr/>
          <a:lstStyle>
            <a:lvl1pPr>
              <a:defRPr/>
            </a:lvl1pPr>
          </a:lstStyle>
          <a:p>
            <a:pPr>
              <a:defRPr/>
            </a:pPr>
            <a:fld id="{D24479A0-53FE-6846-9177-9D957D5DB55D}" type="slidenum">
              <a:rPr lang="en-US" altLang="en-US"/>
              <a:pPr>
                <a:defRPr/>
              </a:pPr>
              <a:t>‹#›</a:t>
            </a:fld>
            <a:endParaRPr lang="en-US" altLang="en-US"/>
          </a:p>
        </p:txBody>
      </p:sp>
    </p:spTree>
    <p:extLst>
      <p:ext uri="{BB962C8B-B14F-4D97-AF65-F5344CB8AC3E}">
        <p14:creationId xmlns:p14="http://schemas.microsoft.com/office/powerpoint/2010/main" val="1821124980"/>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2D009077-10AD-0947-8806-7D3C25918E64}"/>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A347429-32EA-F843-AE5C-FC1A699EBC2F}"/>
              </a:ext>
            </a:extLst>
          </p:cNvPr>
          <p:cNvSpPr>
            <a:spLocks noGrp="1" noChangeArrowheads="1"/>
          </p:cNvSpPr>
          <p:nvPr>
            <p:ph type="sldNum" sz="quarter" idx="11"/>
          </p:nvPr>
        </p:nvSpPr>
        <p:spPr>
          <a:ln/>
        </p:spPr>
        <p:txBody>
          <a:bodyPr/>
          <a:lstStyle>
            <a:lvl1pPr>
              <a:defRPr/>
            </a:lvl1pPr>
          </a:lstStyle>
          <a:p>
            <a:pPr>
              <a:defRPr/>
            </a:pPr>
            <a:fld id="{06FAB052-3664-BF4F-993F-29369860E1D8}" type="slidenum">
              <a:rPr lang="en-US" altLang="en-US"/>
              <a:pPr>
                <a:defRPr/>
              </a:pPr>
              <a:t>‹#›</a:t>
            </a:fld>
            <a:endParaRPr lang="en-US" altLang="en-US"/>
          </a:p>
        </p:txBody>
      </p:sp>
    </p:spTree>
    <p:extLst>
      <p:ext uri="{BB962C8B-B14F-4D97-AF65-F5344CB8AC3E}">
        <p14:creationId xmlns:p14="http://schemas.microsoft.com/office/powerpoint/2010/main" val="96372301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4642810-0270-CB48-A1CA-24DCF4455E9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431DA97B-4E00-DC4F-B7DB-18E15C434422}"/>
              </a:ext>
            </a:extLst>
          </p:cNvPr>
          <p:cNvSpPr>
            <a:spLocks noGrp="1" noChangeArrowheads="1"/>
          </p:cNvSpPr>
          <p:nvPr>
            <p:ph type="sldNum" sz="quarter" idx="11"/>
          </p:nvPr>
        </p:nvSpPr>
        <p:spPr>
          <a:ln/>
        </p:spPr>
        <p:txBody>
          <a:bodyPr/>
          <a:lstStyle>
            <a:lvl1pPr>
              <a:defRPr/>
            </a:lvl1pPr>
          </a:lstStyle>
          <a:p>
            <a:pPr>
              <a:defRPr/>
            </a:pPr>
            <a:fld id="{6C6EB4A5-7404-294B-999D-175F606D6201}" type="slidenum">
              <a:rPr lang="en-US" altLang="en-US"/>
              <a:pPr>
                <a:defRPr/>
              </a:pPr>
              <a:t>‹#›</a:t>
            </a:fld>
            <a:endParaRPr lang="en-US" altLang="en-US"/>
          </a:p>
        </p:txBody>
      </p:sp>
    </p:spTree>
    <p:extLst>
      <p:ext uri="{BB962C8B-B14F-4D97-AF65-F5344CB8AC3E}">
        <p14:creationId xmlns:p14="http://schemas.microsoft.com/office/powerpoint/2010/main" val="229595606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24BD8FCD-1BEB-6A42-B8B1-C39ED5BE279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a:extLst>
              <a:ext uri="{FF2B5EF4-FFF2-40B4-BE49-F238E27FC236}">
                <a16:creationId xmlns:a16="http://schemas.microsoft.com/office/drawing/2014/main" id="{91A21973-5A9E-154E-A49A-033DD08EB7E1}"/>
              </a:ext>
            </a:extLst>
          </p:cNvPr>
          <p:cNvSpPr>
            <a:spLocks noGrp="1" noChangeArrowheads="1"/>
          </p:cNvSpPr>
          <p:nvPr>
            <p:ph type="sldNum" sz="quarter" idx="11"/>
          </p:nvPr>
        </p:nvSpPr>
        <p:spPr>
          <a:ln/>
        </p:spPr>
        <p:txBody>
          <a:bodyPr/>
          <a:lstStyle>
            <a:lvl1pPr>
              <a:defRPr/>
            </a:lvl1pPr>
          </a:lstStyle>
          <a:p>
            <a:pPr>
              <a:defRPr/>
            </a:pPr>
            <a:fld id="{08A13A1E-7D24-2943-AA19-843CF9E69946}" type="slidenum">
              <a:rPr lang="en-US" altLang="en-US"/>
              <a:pPr>
                <a:defRPr/>
              </a:pPr>
              <a:t>‹#›</a:t>
            </a:fld>
            <a:endParaRPr lang="en-US" altLang="en-US"/>
          </a:p>
        </p:txBody>
      </p:sp>
    </p:spTree>
    <p:extLst>
      <p:ext uri="{BB962C8B-B14F-4D97-AF65-F5344CB8AC3E}">
        <p14:creationId xmlns:p14="http://schemas.microsoft.com/office/powerpoint/2010/main" val="22558978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DB659D62-F008-694B-A107-310AB43E4CD0}"/>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a:extLst>
              <a:ext uri="{FF2B5EF4-FFF2-40B4-BE49-F238E27FC236}">
                <a16:creationId xmlns:a16="http://schemas.microsoft.com/office/drawing/2014/main" id="{866F093A-DC6C-3444-8F25-CDFB50F79EDF}"/>
              </a:ext>
            </a:extLst>
          </p:cNvPr>
          <p:cNvSpPr>
            <a:spLocks noGrp="1" noChangeArrowheads="1"/>
          </p:cNvSpPr>
          <p:nvPr>
            <p:ph type="sldNum" sz="quarter" idx="11"/>
          </p:nvPr>
        </p:nvSpPr>
        <p:spPr>
          <a:ln/>
        </p:spPr>
        <p:txBody>
          <a:bodyPr/>
          <a:lstStyle>
            <a:lvl1pPr>
              <a:defRPr/>
            </a:lvl1pPr>
          </a:lstStyle>
          <a:p>
            <a:pPr>
              <a:defRPr/>
            </a:pPr>
            <a:fld id="{3BD812E9-CA0A-8244-A046-0571FC545305}" type="slidenum">
              <a:rPr lang="en-US" altLang="en-US"/>
              <a:pPr>
                <a:defRPr/>
              </a:pPr>
              <a:t>‹#›</a:t>
            </a:fld>
            <a:endParaRPr lang="en-US" altLang="en-US"/>
          </a:p>
        </p:txBody>
      </p:sp>
    </p:spTree>
    <p:extLst>
      <p:ext uri="{BB962C8B-B14F-4D97-AF65-F5344CB8AC3E}">
        <p14:creationId xmlns:p14="http://schemas.microsoft.com/office/powerpoint/2010/main" val="173222424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96B94DE-149A-A84D-858F-4D5B428FA7A4}"/>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a:extLst>
              <a:ext uri="{FF2B5EF4-FFF2-40B4-BE49-F238E27FC236}">
                <a16:creationId xmlns:a16="http://schemas.microsoft.com/office/drawing/2014/main" id="{24B1C692-591D-3346-8E1A-A19CC1BBF043}"/>
              </a:ext>
            </a:extLst>
          </p:cNvPr>
          <p:cNvSpPr>
            <a:spLocks noGrp="1" noChangeArrowheads="1"/>
          </p:cNvSpPr>
          <p:nvPr>
            <p:ph type="sldNum" sz="quarter" idx="11"/>
          </p:nvPr>
        </p:nvSpPr>
        <p:spPr>
          <a:ln/>
        </p:spPr>
        <p:txBody>
          <a:bodyPr/>
          <a:lstStyle>
            <a:lvl1pPr>
              <a:defRPr/>
            </a:lvl1pPr>
          </a:lstStyle>
          <a:p>
            <a:pPr>
              <a:defRPr/>
            </a:pPr>
            <a:fld id="{1D4001C4-BF5C-F640-BD99-70162C2025EC}" type="slidenum">
              <a:rPr lang="en-US" altLang="en-US"/>
              <a:pPr>
                <a:defRPr/>
              </a:pPr>
              <a:t>‹#›</a:t>
            </a:fld>
            <a:endParaRPr lang="en-US" altLang="en-US"/>
          </a:p>
        </p:txBody>
      </p:sp>
    </p:spTree>
    <p:extLst>
      <p:ext uri="{BB962C8B-B14F-4D97-AF65-F5344CB8AC3E}">
        <p14:creationId xmlns:p14="http://schemas.microsoft.com/office/powerpoint/2010/main" val="263486558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7690CA2F-7EF4-4D4B-B05E-9CD06D97C0C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3EF9E563-85B6-884B-A069-BAB01B87B7D8}"/>
              </a:ext>
            </a:extLst>
          </p:cNvPr>
          <p:cNvSpPr>
            <a:spLocks noGrp="1" noChangeArrowheads="1"/>
          </p:cNvSpPr>
          <p:nvPr>
            <p:ph type="sldNum" sz="quarter" idx="11"/>
          </p:nvPr>
        </p:nvSpPr>
        <p:spPr>
          <a:ln/>
        </p:spPr>
        <p:txBody>
          <a:bodyPr/>
          <a:lstStyle>
            <a:lvl1pPr>
              <a:defRPr/>
            </a:lvl1pPr>
          </a:lstStyle>
          <a:p>
            <a:pPr>
              <a:defRPr/>
            </a:pPr>
            <a:fld id="{7D3D0717-7499-9E44-845B-E851FCB16976}" type="slidenum">
              <a:rPr lang="en-US" altLang="en-US"/>
              <a:pPr>
                <a:defRPr/>
              </a:pPr>
              <a:t>‹#›</a:t>
            </a:fld>
            <a:endParaRPr lang="en-US" altLang="en-US"/>
          </a:p>
        </p:txBody>
      </p:sp>
    </p:spTree>
    <p:extLst>
      <p:ext uri="{BB962C8B-B14F-4D97-AF65-F5344CB8AC3E}">
        <p14:creationId xmlns:p14="http://schemas.microsoft.com/office/powerpoint/2010/main" val="85189640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9562426B-A5A0-F944-991E-0F589442A93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9EBECD59-3F6D-0145-A9B5-5EE2DF859F8B}"/>
              </a:ext>
            </a:extLst>
          </p:cNvPr>
          <p:cNvSpPr>
            <a:spLocks noGrp="1" noChangeArrowheads="1"/>
          </p:cNvSpPr>
          <p:nvPr>
            <p:ph type="sldNum" sz="quarter" idx="11"/>
          </p:nvPr>
        </p:nvSpPr>
        <p:spPr>
          <a:ln/>
        </p:spPr>
        <p:txBody>
          <a:bodyPr/>
          <a:lstStyle>
            <a:lvl1pPr>
              <a:defRPr/>
            </a:lvl1pPr>
          </a:lstStyle>
          <a:p>
            <a:pPr>
              <a:defRPr/>
            </a:pPr>
            <a:fld id="{25E9139E-1132-E74D-AAEB-A81F8150B18F}" type="slidenum">
              <a:rPr lang="en-US" altLang="en-US"/>
              <a:pPr>
                <a:defRPr/>
              </a:pPr>
              <a:t>‹#›</a:t>
            </a:fld>
            <a:endParaRPr lang="en-US" altLang="en-US"/>
          </a:p>
        </p:txBody>
      </p:sp>
    </p:spTree>
    <p:extLst>
      <p:ext uri="{BB962C8B-B14F-4D97-AF65-F5344CB8AC3E}">
        <p14:creationId xmlns:p14="http://schemas.microsoft.com/office/powerpoint/2010/main" val="180224518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BB00FC4D-28B2-774A-BDF5-CB3A5D1E70E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EBDB0E60-2A7B-1B44-BB6D-97BF3A139C97}"/>
              </a:ext>
            </a:extLst>
          </p:cNvPr>
          <p:cNvSpPr>
            <a:spLocks noGrp="1" noChangeArrowheads="1"/>
          </p:cNvSpPr>
          <p:nvPr>
            <p:ph type="sldNum" sz="quarter" idx="11"/>
          </p:nvPr>
        </p:nvSpPr>
        <p:spPr>
          <a:ln/>
        </p:spPr>
        <p:txBody>
          <a:bodyPr/>
          <a:lstStyle>
            <a:lvl1pPr>
              <a:defRPr/>
            </a:lvl1pPr>
          </a:lstStyle>
          <a:p>
            <a:pPr>
              <a:defRPr/>
            </a:pPr>
            <a:fld id="{FC5C9412-F662-064D-BEDC-D33A60B08A72}" type="slidenum">
              <a:rPr lang="en-US" altLang="en-US"/>
              <a:pPr>
                <a:defRPr/>
              </a:pPr>
              <a:t>‹#›</a:t>
            </a:fld>
            <a:endParaRPr lang="en-US" altLang="en-US"/>
          </a:p>
        </p:txBody>
      </p:sp>
    </p:spTree>
    <p:extLst>
      <p:ext uri="{BB962C8B-B14F-4D97-AF65-F5344CB8AC3E}">
        <p14:creationId xmlns:p14="http://schemas.microsoft.com/office/powerpoint/2010/main" val="3471760168"/>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10E3EA30-DFF3-9C4B-9691-5C9AAB88EB4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2B2EE262-3A13-4443-80B8-614C7A4B25F7}"/>
              </a:ext>
            </a:extLst>
          </p:cNvPr>
          <p:cNvSpPr>
            <a:spLocks noGrp="1" noChangeArrowheads="1"/>
          </p:cNvSpPr>
          <p:nvPr>
            <p:ph type="sldNum" sz="quarter" idx="11"/>
          </p:nvPr>
        </p:nvSpPr>
        <p:spPr>
          <a:ln/>
        </p:spPr>
        <p:txBody>
          <a:bodyPr/>
          <a:lstStyle>
            <a:lvl1pPr>
              <a:defRPr/>
            </a:lvl1pPr>
          </a:lstStyle>
          <a:p>
            <a:pPr>
              <a:defRPr/>
            </a:pPr>
            <a:fld id="{C5970A1F-36EE-AC4A-B790-1CFE7EECDED3}" type="slidenum">
              <a:rPr lang="en-US" altLang="en-US"/>
              <a:pPr>
                <a:defRPr/>
              </a:pPr>
              <a:t>‹#›</a:t>
            </a:fld>
            <a:endParaRPr lang="en-US" altLang="en-US"/>
          </a:p>
        </p:txBody>
      </p:sp>
    </p:spTree>
    <p:extLst>
      <p:ext uri="{BB962C8B-B14F-4D97-AF65-F5344CB8AC3E}">
        <p14:creationId xmlns:p14="http://schemas.microsoft.com/office/powerpoint/2010/main" val="3425264658"/>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ClipArt Placeholder 2"/>
          <p:cNvSpPr>
            <a:spLocks noGrp="1"/>
          </p:cNvSpPr>
          <p:nvPr>
            <p:ph type="clipArt" sz="half" idx="1"/>
          </p:nvPr>
        </p:nvSpPr>
        <p:spPr>
          <a:xfrm>
            <a:off x="228600" y="1371600"/>
            <a:ext cx="4229100" cy="4876800"/>
          </a:xfrm>
        </p:spPr>
        <p:txBody>
          <a:bodyPr/>
          <a:lstStyle/>
          <a:p>
            <a:pPr lvl="0"/>
            <a:endParaRPr lang="en-US" noProof="0"/>
          </a:p>
        </p:txBody>
      </p:sp>
      <p:sp>
        <p:nvSpPr>
          <p:cNvPr id="4" name="Text Placeholder 3"/>
          <p:cNvSpPr>
            <a:spLocks noGrp="1"/>
          </p:cNvSpPr>
          <p:nvPr>
            <p:ph type="body" sz="half" idx="2"/>
          </p:nvPr>
        </p:nvSpPr>
        <p:spPr>
          <a:xfrm>
            <a:off x="4610100" y="1371600"/>
            <a:ext cx="4229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2A476F68-C964-6F4C-B323-CADD64DDE3D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F4A41114-0EC5-4244-A8AE-388F27C49018}"/>
              </a:ext>
            </a:extLst>
          </p:cNvPr>
          <p:cNvSpPr>
            <a:spLocks noGrp="1" noChangeArrowheads="1"/>
          </p:cNvSpPr>
          <p:nvPr>
            <p:ph type="sldNum" sz="quarter" idx="11"/>
          </p:nvPr>
        </p:nvSpPr>
        <p:spPr>
          <a:ln/>
        </p:spPr>
        <p:txBody>
          <a:bodyPr/>
          <a:lstStyle>
            <a:lvl1pPr>
              <a:defRPr/>
            </a:lvl1pPr>
          </a:lstStyle>
          <a:p>
            <a:pPr>
              <a:defRPr/>
            </a:pPr>
            <a:fld id="{C811C9BF-9555-1749-A87B-CA7C52D013D0}" type="slidenum">
              <a:rPr lang="en-US" altLang="en-US"/>
              <a:pPr>
                <a:defRPr/>
              </a:pPr>
              <a:t>‹#›</a:t>
            </a:fld>
            <a:endParaRPr lang="en-US" altLang="en-US"/>
          </a:p>
        </p:txBody>
      </p:sp>
    </p:spTree>
    <p:extLst>
      <p:ext uri="{BB962C8B-B14F-4D97-AF65-F5344CB8AC3E}">
        <p14:creationId xmlns:p14="http://schemas.microsoft.com/office/powerpoint/2010/main" val="1443754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5FE7A5D5-3B98-3B4A-91BA-CD8ED2A5A91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1030">
            <a:extLst>
              <a:ext uri="{FF2B5EF4-FFF2-40B4-BE49-F238E27FC236}">
                <a16:creationId xmlns:a16="http://schemas.microsoft.com/office/drawing/2014/main" id="{6EFE7942-9EC5-AF40-968B-2407967B19D4}"/>
              </a:ext>
            </a:extLst>
          </p:cNvPr>
          <p:cNvSpPr>
            <a:spLocks noGrp="1" noChangeArrowheads="1"/>
          </p:cNvSpPr>
          <p:nvPr>
            <p:ph type="sldNum" sz="quarter" idx="11"/>
          </p:nvPr>
        </p:nvSpPr>
        <p:spPr>
          <a:ln/>
        </p:spPr>
        <p:txBody>
          <a:bodyPr/>
          <a:lstStyle>
            <a:lvl1pPr>
              <a:defRPr/>
            </a:lvl1pPr>
          </a:lstStyle>
          <a:p>
            <a:pPr>
              <a:defRPr/>
            </a:pPr>
            <a:fld id="{2BE9CDE0-5DCD-7B46-AA26-4594E19FFC96}" type="slidenum">
              <a:rPr lang="en-US" altLang="en-US"/>
              <a:pPr>
                <a:defRPr/>
              </a:pPr>
              <a:t>‹#›</a:t>
            </a:fld>
            <a:endParaRPr lang="en-US" altLang="en-US"/>
          </a:p>
        </p:txBody>
      </p:sp>
    </p:spTree>
    <p:extLst>
      <p:ext uri="{BB962C8B-B14F-4D97-AF65-F5344CB8AC3E}">
        <p14:creationId xmlns:p14="http://schemas.microsoft.com/office/powerpoint/2010/main" val="206536520"/>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extLst>
      <p:ext uri="{BB962C8B-B14F-4D97-AF65-F5344CB8AC3E}">
        <p14:creationId xmlns:p14="http://schemas.microsoft.com/office/powerpoint/2010/main" val="3213207847"/>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extLst>
      <p:ext uri="{BB962C8B-B14F-4D97-AF65-F5344CB8AC3E}">
        <p14:creationId xmlns:p14="http://schemas.microsoft.com/office/powerpoint/2010/main" val="1232136295"/>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extLst>
      <p:ext uri="{BB962C8B-B14F-4D97-AF65-F5344CB8AC3E}">
        <p14:creationId xmlns:p14="http://schemas.microsoft.com/office/powerpoint/2010/main" val="3987259404"/>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extLst>
      <p:ext uri="{BB962C8B-B14F-4D97-AF65-F5344CB8AC3E}">
        <p14:creationId xmlns:p14="http://schemas.microsoft.com/office/powerpoint/2010/main" val="1232378915"/>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extLst>
      <p:ext uri="{BB962C8B-B14F-4D97-AF65-F5344CB8AC3E}">
        <p14:creationId xmlns:p14="http://schemas.microsoft.com/office/powerpoint/2010/main" val="335363197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extLst>
      <p:ext uri="{BB962C8B-B14F-4D97-AF65-F5344CB8AC3E}">
        <p14:creationId xmlns:p14="http://schemas.microsoft.com/office/powerpoint/2010/main" val="122734316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extLst>
      <p:ext uri="{BB962C8B-B14F-4D97-AF65-F5344CB8AC3E}">
        <p14:creationId xmlns:p14="http://schemas.microsoft.com/office/powerpoint/2010/main" val="2921799603"/>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extLst>
      <p:ext uri="{BB962C8B-B14F-4D97-AF65-F5344CB8AC3E}">
        <p14:creationId xmlns:p14="http://schemas.microsoft.com/office/powerpoint/2010/main" val="1200208442"/>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extLst>
      <p:ext uri="{BB962C8B-B14F-4D97-AF65-F5344CB8AC3E}">
        <p14:creationId xmlns:p14="http://schemas.microsoft.com/office/powerpoint/2010/main" val="409366847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extLst>
      <p:ext uri="{BB962C8B-B14F-4D97-AF65-F5344CB8AC3E}">
        <p14:creationId xmlns:p14="http://schemas.microsoft.com/office/powerpoint/2010/main" val="13263212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336AB2A2-A4A5-5347-AAE3-FADA1FF8F55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16606DB9-E3E9-1843-B9B4-2362ED0179D4}"/>
              </a:ext>
            </a:extLst>
          </p:cNvPr>
          <p:cNvSpPr>
            <a:spLocks noGrp="1" noChangeArrowheads="1"/>
          </p:cNvSpPr>
          <p:nvPr>
            <p:ph type="sldNum" sz="quarter" idx="11"/>
          </p:nvPr>
        </p:nvSpPr>
        <p:spPr>
          <a:ln/>
        </p:spPr>
        <p:txBody>
          <a:bodyPr/>
          <a:lstStyle>
            <a:lvl1pPr>
              <a:defRPr/>
            </a:lvl1pPr>
          </a:lstStyle>
          <a:p>
            <a:pPr>
              <a:defRPr/>
            </a:pPr>
            <a:fld id="{F19B7584-59C6-714F-BE89-0E36189F2848}" type="slidenum">
              <a:rPr lang="en-US" altLang="en-US"/>
              <a:pPr>
                <a:defRPr/>
              </a:pPr>
              <a:t>‹#›</a:t>
            </a:fld>
            <a:endParaRPr lang="en-US" altLang="en-US"/>
          </a:p>
        </p:txBody>
      </p:sp>
    </p:spTree>
    <p:extLst>
      <p:ext uri="{BB962C8B-B14F-4D97-AF65-F5344CB8AC3E}">
        <p14:creationId xmlns:p14="http://schemas.microsoft.com/office/powerpoint/2010/main" val="4102012300"/>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extLst>
      <p:ext uri="{BB962C8B-B14F-4D97-AF65-F5344CB8AC3E}">
        <p14:creationId xmlns:p14="http://schemas.microsoft.com/office/powerpoint/2010/main" val="410180403"/>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extLst>
      <p:ext uri="{BB962C8B-B14F-4D97-AF65-F5344CB8AC3E}">
        <p14:creationId xmlns:p14="http://schemas.microsoft.com/office/powerpoint/2010/main" val="3172334251"/>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extLst>
      <p:ext uri="{BB962C8B-B14F-4D97-AF65-F5344CB8AC3E}">
        <p14:creationId xmlns:p14="http://schemas.microsoft.com/office/powerpoint/2010/main" val="2482404959"/>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extLst>
      <p:ext uri="{BB962C8B-B14F-4D97-AF65-F5344CB8AC3E}">
        <p14:creationId xmlns:p14="http://schemas.microsoft.com/office/powerpoint/2010/main" val="1501348404"/>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extLst>
      <p:ext uri="{BB962C8B-B14F-4D97-AF65-F5344CB8AC3E}">
        <p14:creationId xmlns:p14="http://schemas.microsoft.com/office/powerpoint/2010/main" val="2396358040"/>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extLst>
      <p:ext uri="{BB962C8B-B14F-4D97-AF65-F5344CB8AC3E}">
        <p14:creationId xmlns:p14="http://schemas.microsoft.com/office/powerpoint/2010/main" val="256627415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extLst>
      <p:ext uri="{BB962C8B-B14F-4D97-AF65-F5344CB8AC3E}">
        <p14:creationId xmlns:p14="http://schemas.microsoft.com/office/powerpoint/2010/main" val="814173438"/>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extLst>
      <p:ext uri="{BB962C8B-B14F-4D97-AF65-F5344CB8AC3E}">
        <p14:creationId xmlns:p14="http://schemas.microsoft.com/office/powerpoint/2010/main" val="72779708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extLst>
      <p:ext uri="{BB962C8B-B14F-4D97-AF65-F5344CB8AC3E}">
        <p14:creationId xmlns:p14="http://schemas.microsoft.com/office/powerpoint/2010/main" val="2651697845"/>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extLst>
      <p:ext uri="{BB962C8B-B14F-4D97-AF65-F5344CB8AC3E}">
        <p14:creationId xmlns:p14="http://schemas.microsoft.com/office/powerpoint/2010/main" val="5982017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4F4482DE-19EA-F743-8B0C-AF1B284B2299}"/>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603AB263-31E2-B64E-A81F-2C5639871A78}"/>
              </a:ext>
            </a:extLst>
          </p:cNvPr>
          <p:cNvSpPr>
            <a:spLocks noGrp="1" noChangeArrowheads="1"/>
          </p:cNvSpPr>
          <p:nvPr>
            <p:ph type="sldNum" sz="quarter" idx="11"/>
          </p:nvPr>
        </p:nvSpPr>
        <p:spPr>
          <a:ln/>
        </p:spPr>
        <p:txBody>
          <a:bodyPr/>
          <a:lstStyle>
            <a:lvl1pPr>
              <a:defRPr/>
            </a:lvl1pPr>
          </a:lstStyle>
          <a:p>
            <a:pPr>
              <a:defRPr/>
            </a:pPr>
            <a:fld id="{B6325E77-4C52-7848-99F4-1877F0C588B2}" type="slidenum">
              <a:rPr lang="en-US" altLang="en-US"/>
              <a:pPr>
                <a:defRPr/>
              </a:pPr>
              <a:t>‹#›</a:t>
            </a:fld>
            <a:endParaRPr lang="en-US" altLang="en-US"/>
          </a:p>
        </p:txBody>
      </p:sp>
    </p:spTree>
    <p:extLst>
      <p:ext uri="{BB962C8B-B14F-4D97-AF65-F5344CB8AC3E}">
        <p14:creationId xmlns:p14="http://schemas.microsoft.com/office/powerpoint/2010/main" val="3869223231"/>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extLst>
      <p:ext uri="{BB962C8B-B14F-4D97-AF65-F5344CB8AC3E}">
        <p14:creationId xmlns:p14="http://schemas.microsoft.com/office/powerpoint/2010/main" val="1793910160"/>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extLst>
      <p:ext uri="{BB962C8B-B14F-4D97-AF65-F5344CB8AC3E}">
        <p14:creationId xmlns:p14="http://schemas.microsoft.com/office/powerpoint/2010/main" val="3585655577"/>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latin typeface="Tahoma"/>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latin typeface="Tahoma"/>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97731018"/>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47865251"/>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629905521"/>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34948639"/>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81126672"/>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52078194"/>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4544842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682019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theme" Target="../theme/theme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theme" Target="../theme/theme11.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1.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92C6B81F-42E3-BA45-9AF8-76399543A613}"/>
              </a:ext>
            </a:extLst>
          </p:cNvPr>
          <p:cNvSpPr>
            <a:spLocks noGrp="1" noChangeArrowheads="1"/>
          </p:cNvSpPr>
          <p:nvPr>
            <p:ph type="title"/>
          </p:nvPr>
        </p:nvSpPr>
        <p:spPr bwMode="auto">
          <a:xfrm>
            <a:off x="228600" y="152400"/>
            <a:ext cx="8610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4339" name="Rectangle 1027">
            <a:extLst>
              <a:ext uri="{FF2B5EF4-FFF2-40B4-BE49-F238E27FC236}">
                <a16:creationId xmlns:a16="http://schemas.microsoft.com/office/drawing/2014/main" id="{493C66BC-7CB9-274E-A6C9-B92762DA9C02}"/>
              </a:ext>
            </a:extLst>
          </p:cNvPr>
          <p:cNvSpPr>
            <a:spLocks noGrp="1" noChangeArrowheads="1"/>
          </p:cNvSpPr>
          <p:nvPr>
            <p:ph type="body" idx="1"/>
          </p:nvPr>
        </p:nvSpPr>
        <p:spPr bwMode="auto">
          <a:xfrm>
            <a:off x="228600" y="1095375"/>
            <a:ext cx="8610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A501E58F-3A9C-DD48-B289-923861D1A91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Garamond" charset="0"/>
                <a:ea typeface="ＭＳ Ｐゴシック" charset="0"/>
                <a:cs typeface="ＭＳ Ｐゴシック" charset="0"/>
              </a:defRPr>
            </a:lvl1pPr>
          </a:lstStyle>
          <a:p>
            <a:pPr>
              <a:defRPr/>
            </a:pPr>
            <a:endParaRPr lang="en-US"/>
          </a:p>
        </p:txBody>
      </p:sp>
      <p:sp>
        <p:nvSpPr>
          <p:cNvPr id="100358" name="Rectangle 1030">
            <a:extLst>
              <a:ext uri="{FF2B5EF4-FFF2-40B4-BE49-F238E27FC236}">
                <a16:creationId xmlns:a16="http://schemas.microsoft.com/office/drawing/2014/main" id="{71BD1387-A05D-394B-B8F4-FF02837F724C}"/>
              </a:ext>
            </a:extLst>
          </p:cNvPr>
          <p:cNvSpPr>
            <a:spLocks noGrp="1" noChangeArrowheads="1"/>
          </p:cNvSpPr>
          <p:nvPr>
            <p:ph type="sldNum" sz="quarter" idx="4"/>
          </p:nvPr>
        </p:nvSpPr>
        <p:spPr bwMode="auto">
          <a:xfrm>
            <a:off x="6946900" y="637381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ea typeface="ＭＳ Ｐゴシック" charset="-128"/>
              </a:defRPr>
            </a:lvl1pPr>
          </a:lstStyle>
          <a:p>
            <a:pPr>
              <a:defRPr/>
            </a:pPr>
            <a:fld id="{8D774979-90F4-4840-9857-53A7B1F74FA1}" type="slidenum">
              <a:rPr lang="en-US" altLang="en-US"/>
              <a:pPr>
                <a:defRPr/>
              </a:pPr>
              <a:t>‹#›</a:t>
            </a:fld>
            <a:endParaRPr lang="en-US" altLang="en-US"/>
          </a:p>
        </p:txBody>
      </p:sp>
      <p:sp>
        <p:nvSpPr>
          <p:cNvPr id="14342" name="Line 1032">
            <a:extLst>
              <a:ext uri="{FF2B5EF4-FFF2-40B4-BE49-F238E27FC236}">
                <a16:creationId xmlns:a16="http://schemas.microsoft.com/office/drawing/2014/main" id="{6F68501F-FFFE-D945-94C6-E836699281FA}"/>
              </a:ext>
            </a:extLst>
          </p:cNvPr>
          <p:cNvSpPr>
            <a:spLocks noChangeShapeType="1"/>
          </p:cNvSpPr>
          <p:nvPr/>
        </p:nvSpPr>
        <p:spPr bwMode="auto">
          <a:xfrm>
            <a:off x="228600" y="6446838"/>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033">
            <a:extLst>
              <a:ext uri="{FF2B5EF4-FFF2-40B4-BE49-F238E27FC236}">
                <a16:creationId xmlns:a16="http://schemas.microsoft.com/office/drawing/2014/main" id="{22DE2E1B-F139-C24D-B148-F753FB6E4681}"/>
              </a:ext>
            </a:extLst>
          </p:cNvPr>
          <p:cNvSpPr>
            <a:spLocks noChangeShapeType="1"/>
          </p:cNvSpPr>
          <p:nvPr userDrawn="1"/>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4344" name="Picture 7" descr="safari.png">
            <a:extLst>
              <a:ext uri="{FF2B5EF4-FFF2-40B4-BE49-F238E27FC236}">
                <a16:creationId xmlns:a16="http://schemas.microsoft.com/office/drawing/2014/main" id="{BC64FB04-0B55-5F44-8D26-EFDD28FAA228}"/>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80975" y="6602413"/>
            <a:ext cx="8477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2" r:id="rId1"/>
    <p:sldLayoutId id="2147485224" r:id="rId2"/>
    <p:sldLayoutId id="2147485225" r:id="rId3"/>
    <p:sldLayoutId id="2147485226" r:id="rId4"/>
    <p:sldLayoutId id="2147485227" r:id="rId5"/>
    <p:sldLayoutId id="2147485228" r:id="rId6"/>
    <p:sldLayoutId id="2147485229" r:id="rId7"/>
    <p:sldLayoutId id="2147485230" r:id="rId8"/>
    <p:sldLayoutId id="2147485231" r:id="rId9"/>
    <p:sldLayoutId id="2147485232" r:id="rId10"/>
    <p:sldLayoutId id="2147485233" r:id="rId11"/>
    <p:sldLayoutId id="2147485234"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2pPr>
      <a:lvl3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3pPr>
      <a:lvl4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4pPr>
      <a:lvl5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5pPr>
      <a:lvl6pPr marL="457200" algn="l" rtl="0" fontAlgn="base">
        <a:spcBef>
          <a:spcPct val="0"/>
        </a:spcBef>
        <a:spcAft>
          <a:spcPct val="0"/>
        </a:spcAft>
        <a:defRPr sz="4000">
          <a:solidFill>
            <a:schemeClr val="tx2"/>
          </a:solidFill>
          <a:latin typeface="Garamond" pitchFamily="-106" charset="0"/>
        </a:defRPr>
      </a:lvl6pPr>
      <a:lvl7pPr marL="914400" algn="l" rtl="0" fontAlgn="base">
        <a:spcBef>
          <a:spcPct val="0"/>
        </a:spcBef>
        <a:spcAft>
          <a:spcPct val="0"/>
        </a:spcAft>
        <a:defRPr sz="4000">
          <a:solidFill>
            <a:schemeClr val="tx2"/>
          </a:solidFill>
          <a:latin typeface="Garamond" pitchFamily="-106" charset="0"/>
        </a:defRPr>
      </a:lvl7pPr>
      <a:lvl8pPr marL="1371600" algn="l" rtl="0" fontAlgn="base">
        <a:spcBef>
          <a:spcPct val="0"/>
        </a:spcBef>
        <a:spcAft>
          <a:spcPct val="0"/>
        </a:spcAft>
        <a:defRPr sz="4000">
          <a:solidFill>
            <a:schemeClr val="tx2"/>
          </a:solidFill>
          <a:latin typeface="Garamond" pitchFamily="-106" charset="0"/>
        </a:defRPr>
      </a:lvl8pPr>
      <a:lvl9pPr marL="1828800" algn="l" rtl="0" fontAlgn="base">
        <a:spcBef>
          <a:spcPct val="0"/>
        </a:spcBef>
        <a:spcAft>
          <a:spcPct val="0"/>
        </a:spcAft>
        <a:defRPr sz="4000">
          <a:solidFill>
            <a:schemeClr val="tx2"/>
          </a:solidFill>
          <a:latin typeface="Garamond" pitchFamily="-106"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pitchFamily="-106" charset="-128"/>
          <a:cs typeface="ＭＳ Ｐゴシック" pitchFamily="-106" charset="-128"/>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6pPr>
      <a:lvl7pPr marL="25955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7pPr>
      <a:lvl8pPr marL="30527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8pPr>
      <a:lvl9pPr marL="35099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88423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1095375"/>
            <a:ext cx="8610600" cy="51530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charset="0"/>
              </a:defRPr>
            </a:lvl1pPr>
          </a:lstStyle>
          <a:p>
            <a:pPr fontAlgn="base">
              <a:spcBef>
                <a:spcPct val="0"/>
              </a:spcBef>
              <a:spcAft>
                <a:spcPct val="0"/>
              </a:spcAft>
              <a:defRPr/>
            </a:pPr>
            <a:endParaRPr lang="en-US">
              <a:solidFill>
                <a:srgbClr val="000000"/>
              </a:solidFill>
              <a:ea typeface="ＭＳ Ｐゴシック" charset="0"/>
              <a:cs typeface="ＭＳ Ｐゴシック" charset="0"/>
            </a:endParaRPr>
          </a:p>
        </p:txBody>
      </p:sp>
      <p:sp>
        <p:nvSpPr>
          <p:cNvPr id="100358" name="Rectangle 1030"/>
          <p:cNvSpPr>
            <a:spLocks noGrp="1" noChangeArrowheads="1"/>
          </p:cNvSpPr>
          <p:nvPr>
            <p:ph type="sldNum" sz="quarter" idx="4"/>
          </p:nvPr>
        </p:nvSpPr>
        <p:spPr bwMode="auto">
          <a:xfrm>
            <a:off x="6946900" y="637381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charset="0"/>
              </a:defRPr>
            </a:lvl1pPr>
          </a:lstStyle>
          <a:p>
            <a:pPr fontAlgn="base">
              <a:spcBef>
                <a:spcPct val="0"/>
              </a:spcBef>
              <a:spcAft>
                <a:spcPct val="0"/>
              </a:spcAft>
              <a:defRPr/>
            </a:pPr>
            <a:fld id="{FB5C1105-7C02-0A4A-BBB4-558A73CD3ACF}" type="slidenum">
              <a:rPr lang="en-US">
                <a:solidFill>
                  <a:srgbClr val="000000"/>
                </a:solidFill>
                <a:ea typeface="ＭＳ Ｐゴシック" charset="0"/>
                <a:cs typeface="ＭＳ Ｐゴシック" charset="0"/>
              </a:rPr>
              <a:pPr fontAlgn="base">
                <a:spcBef>
                  <a:spcPct val="0"/>
                </a:spcBef>
                <a:spcAft>
                  <a:spcPct val="0"/>
                </a:spcAft>
                <a:defRPr/>
              </a:pPr>
              <a:t>‹#›</a:t>
            </a:fld>
            <a:endParaRPr lang="en-US">
              <a:solidFill>
                <a:srgbClr val="000000"/>
              </a:solidFill>
              <a:ea typeface="ＭＳ Ｐゴシック" charset="0"/>
              <a:cs typeface="ＭＳ Ｐゴシック" charset="0"/>
            </a:endParaRPr>
          </a:p>
        </p:txBody>
      </p:sp>
      <p:sp>
        <p:nvSpPr>
          <p:cNvPr id="1030" name="Line 1032"/>
          <p:cNvSpPr>
            <a:spLocks noChangeShapeType="1"/>
          </p:cNvSpPr>
          <p:nvPr/>
        </p:nvSpPr>
        <p:spPr bwMode="auto">
          <a:xfrm>
            <a:off x="228600" y="6446838"/>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sp>
        <p:nvSpPr>
          <p:cNvPr id="1031" name="Line 1033"/>
          <p:cNvSpPr>
            <a:spLocks noChangeShapeType="1"/>
          </p:cNvSpPr>
          <p:nvPr userDrawn="1"/>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en-US">
              <a:solidFill>
                <a:srgbClr val="000000"/>
              </a:solidFill>
              <a:latin typeface="Arial" charset="0"/>
              <a:ea typeface="ＭＳ Ｐゴシック" charset="0"/>
              <a:cs typeface="ＭＳ Ｐゴシック" charset="0"/>
            </a:endParaRPr>
          </a:p>
        </p:txBody>
      </p:sp>
      <p:pic>
        <p:nvPicPr>
          <p:cNvPr id="1032" name="Picture 7" descr="safari.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80975" y="6602413"/>
            <a:ext cx="8477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64398526"/>
      </p:ext>
    </p:extLst>
  </p:cSld>
  <p:clrMap bg1="lt1" tx1="dk1" bg2="lt2" tx2="dk2" accent1="accent1" accent2="accent2" accent3="accent3" accent4="accent4" accent5="accent5" accent6="accent6" hlink="hlink" folHlink="folHlink"/>
  <p:sldLayoutIdLst>
    <p:sldLayoutId id="2147485594" r:id="rId1"/>
    <p:sldLayoutId id="2147485595" r:id="rId2"/>
    <p:sldLayoutId id="2147485596" r:id="rId3"/>
    <p:sldLayoutId id="2147485597" r:id="rId4"/>
    <p:sldLayoutId id="2147485598" r:id="rId5"/>
    <p:sldLayoutId id="2147485599" r:id="rId6"/>
    <p:sldLayoutId id="2147485600" r:id="rId7"/>
    <p:sldLayoutId id="2147485601" r:id="rId8"/>
    <p:sldLayoutId id="2147485602" r:id="rId9"/>
    <p:sldLayoutId id="2147485603" r:id="rId10"/>
    <p:sldLayoutId id="2147485604" r:id="rId11"/>
    <p:sldLayoutId id="2147485605"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2pPr>
      <a:lvl3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3pPr>
      <a:lvl4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4pPr>
      <a:lvl5pPr algn="l" rtl="0" eaLnBrk="0" fontAlgn="base" hangingPunct="0">
        <a:spcBef>
          <a:spcPct val="0"/>
        </a:spcBef>
        <a:spcAft>
          <a:spcPct val="0"/>
        </a:spcAft>
        <a:defRPr sz="4000">
          <a:solidFill>
            <a:schemeClr val="tx2"/>
          </a:solidFill>
          <a:latin typeface="Garamond" pitchFamily="-106" charset="0"/>
          <a:ea typeface="ＭＳ Ｐゴシック" pitchFamily="-106" charset="-128"/>
          <a:cs typeface="ＭＳ Ｐゴシック" pitchFamily="-106" charset="-128"/>
        </a:defRPr>
      </a:lvl5pPr>
      <a:lvl6pPr marL="457200" algn="l" rtl="0" fontAlgn="base">
        <a:spcBef>
          <a:spcPct val="0"/>
        </a:spcBef>
        <a:spcAft>
          <a:spcPct val="0"/>
        </a:spcAft>
        <a:defRPr sz="4000">
          <a:solidFill>
            <a:schemeClr val="tx2"/>
          </a:solidFill>
          <a:latin typeface="Garamond" pitchFamily="-106" charset="0"/>
        </a:defRPr>
      </a:lvl6pPr>
      <a:lvl7pPr marL="914400" algn="l" rtl="0" fontAlgn="base">
        <a:spcBef>
          <a:spcPct val="0"/>
        </a:spcBef>
        <a:spcAft>
          <a:spcPct val="0"/>
        </a:spcAft>
        <a:defRPr sz="4000">
          <a:solidFill>
            <a:schemeClr val="tx2"/>
          </a:solidFill>
          <a:latin typeface="Garamond" pitchFamily="-106" charset="0"/>
        </a:defRPr>
      </a:lvl7pPr>
      <a:lvl8pPr marL="1371600" algn="l" rtl="0" fontAlgn="base">
        <a:spcBef>
          <a:spcPct val="0"/>
        </a:spcBef>
        <a:spcAft>
          <a:spcPct val="0"/>
        </a:spcAft>
        <a:defRPr sz="4000">
          <a:solidFill>
            <a:schemeClr val="tx2"/>
          </a:solidFill>
          <a:latin typeface="Garamond" pitchFamily="-106" charset="0"/>
        </a:defRPr>
      </a:lvl8pPr>
      <a:lvl9pPr marL="1828800" algn="l" rtl="0" fontAlgn="base">
        <a:spcBef>
          <a:spcPct val="0"/>
        </a:spcBef>
        <a:spcAft>
          <a:spcPct val="0"/>
        </a:spcAft>
        <a:defRPr sz="4000">
          <a:solidFill>
            <a:schemeClr val="tx2"/>
          </a:solidFill>
          <a:latin typeface="Garamond" pitchFamily="-106"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pitchFamily="-106" charset="-128"/>
          <a:cs typeface="ＭＳ Ｐゴシック" pitchFamily="-106" charset="-128"/>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6pPr>
      <a:lvl7pPr marL="25955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7pPr>
      <a:lvl8pPr marL="30527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8pPr>
      <a:lvl9pPr marL="3509963" indent="-339725" algn="l" rtl="0" fontAlgn="base">
        <a:spcBef>
          <a:spcPct val="20000"/>
        </a:spcBef>
        <a:spcAft>
          <a:spcPct val="0"/>
        </a:spcAft>
        <a:buClr>
          <a:schemeClr val="accent1"/>
        </a:buClr>
        <a:buSzPct val="75000"/>
        <a:buFont typeface="Wingdings" pitchFamily="-106" charset="2"/>
        <a:buChar char="§"/>
        <a:defRPr sz="1600">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prstClr val="black"/>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prstClr val="black"/>
                </a:solidFill>
              </a:rPr>
              <a:pPr/>
              <a:t>‹#›</a:t>
            </a:fld>
            <a:endParaRPr lang="en-US" altLang="en-US">
              <a:solidFill>
                <a:prstClr val="black"/>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prstClr val="black"/>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prstClr val="black"/>
              </a:solidFill>
            </a:endParaRPr>
          </a:p>
        </p:txBody>
      </p:sp>
    </p:spTree>
    <p:extLst>
      <p:ext uri="{BB962C8B-B14F-4D97-AF65-F5344CB8AC3E}">
        <p14:creationId xmlns:p14="http://schemas.microsoft.com/office/powerpoint/2010/main" val="868458333"/>
      </p:ext>
    </p:extLst>
  </p:cSld>
  <p:clrMap bg1="lt1" tx1="dk1" bg2="lt2" tx2="dk2" accent1="accent1" accent2="accent2" accent3="accent3" accent4="accent4" accent5="accent5" accent6="accent6" hlink="hlink" folHlink="folHlink"/>
  <p:sldLayoutIdLst>
    <p:sldLayoutId id="2147485620" r:id="rId1"/>
    <p:sldLayoutId id="2147485621" r:id="rId2"/>
    <p:sldLayoutId id="2147485622" r:id="rId3"/>
    <p:sldLayoutId id="2147485623" r:id="rId4"/>
    <p:sldLayoutId id="2147485624" r:id="rId5"/>
    <p:sldLayoutId id="2147485625" r:id="rId6"/>
    <p:sldLayoutId id="2147485626" r:id="rId7"/>
    <p:sldLayoutId id="2147485627" r:id="rId8"/>
    <p:sldLayoutId id="2147485628" r:id="rId9"/>
    <p:sldLayoutId id="2147485629" r:id="rId10"/>
    <p:sldLayoutId id="2147485630"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1026">
            <a:extLst>
              <a:ext uri="{FF2B5EF4-FFF2-40B4-BE49-F238E27FC236}">
                <a16:creationId xmlns:a16="http://schemas.microsoft.com/office/drawing/2014/main" id="{0A0E6827-15C8-D447-A4FE-6DDF088FB82D}"/>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7651" name="Rectangle 1027">
            <a:extLst>
              <a:ext uri="{FF2B5EF4-FFF2-40B4-BE49-F238E27FC236}">
                <a16:creationId xmlns:a16="http://schemas.microsoft.com/office/drawing/2014/main" id="{F4E6558B-D79E-0043-98F6-220664313A03}"/>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DDE46EEF-442F-5D41-8A5E-30A426FA3E19}"/>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solidFill>
                  <a:srgbClr val="000000"/>
                </a:solidFill>
                <a:latin typeface="Garamond" pitchFamily="18" charset="0"/>
                <a:ea typeface="+mn-ea"/>
              </a:defRPr>
            </a:lvl1pPr>
          </a:lstStyle>
          <a:p>
            <a:pPr>
              <a:defRPr/>
            </a:pPr>
            <a:endParaRPr lang="en-US" altLang="en-US"/>
          </a:p>
        </p:txBody>
      </p:sp>
      <p:sp>
        <p:nvSpPr>
          <p:cNvPr id="100358" name="Rectangle 1030">
            <a:extLst>
              <a:ext uri="{FF2B5EF4-FFF2-40B4-BE49-F238E27FC236}">
                <a16:creationId xmlns:a16="http://schemas.microsoft.com/office/drawing/2014/main" id="{D8ED9886-DC67-CA49-8DA9-4C7214252D8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ea typeface="ＭＳ Ｐゴシック" charset="-128"/>
              </a:defRPr>
            </a:lvl1pPr>
          </a:lstStyle>
          <a:p>
            <a:pPr>
              <a:defRPr/>
            </a:pPr>
            <a:fld id="{40979D66-0FA0-8E40-92EB-4AE393C5BE56}" type="slidenum">
              <a:rPr lang="en-US" altLang="en-US"/>
              <a:pPr>
                <a:defRPr/>
              </a:pPr>
              <a:t>‹#›</a:t>
            </a:fld>
            <a:endParaRPr lang="en-US" altLang="en-US"/>
          </a:p>
        </p:txBody>
      </p:sp>
      <p:sp>
        <p:nvSpPr>
          <p:cNvPr id="27654" name="Line 1032">
            <a:extLst>
              <a:ext uri="{FF2B5EF4-FFF2-40B4-BE49-F238E27FC236}">
                <a16:creationId xmlns:a16="http://schemas.microsoft.com/office/drawing/2014/main" id="{73CEE983-44B3-8348-BF71-4537AAB420E3}"/>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1033">
            <a:extLst>
              <a:ext uri="{FF2B5EF4-FFF2-40B4-BE49-F238E27FC236}">
                <a16:creationId xmlns:a16="http://schemas.microsoft.com/office/drawing/2014/main" id="{A12130F7-CF5E-0143-A9C0-6A7DC811CC02}"/>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6" name="Picture 7" descr="safari.png">
            <a:extLst>
              <a:ext uri="{FF2B5EF4-FFF2-40B4-BE49-F238E27FC236}">
                <a16:creationId xmlns:a16="http://schemas.microsoft.com/office/drawing/2014/main" id="{7D612E43-C5EE-5048-9650-6137A6E4146C}"/>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3" r:id="rId1"/>
    <p:sldLayoutId id="2147485304" r:id="rId2"/>
    <p:sldLayoutId id="2147485305" r:id="rId3"/>
    <p:sldLayoutId id="2147485306" r:id="rId4"/>
    <p:sldLayoutId id="2147485307" r:id="rId5"/>
    <p:sldLayoutId id="2147485308" r:id="rId6"/>
    <p:sldLayoutId id="2147485309" r:id="rId7"/>
    <p:sldLayoutId id="2147485310" r:id="rId8"/>
    <p:sldLayoutId id="2147485311" r:id="rId9"/>
    <p:sldLayoutId id="2147485312" r:id="rId10"/>
    <p:sldLayoutId id="2147485313"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128"/>
          <a:cs typeface="+mj-cs"/>
        </a:defRPr>
      </a:lvl1pPr>
      <a:lvl2pPr algn="l" rtl="0" eaLnBrk="0" fontAlgn="base" hangingPunct="0">
        <a:spcBef>
          <a:spcPct val="0"/>
        </a:spcBef>
        <a:spcAft>
          <a:spcPct val="0"/>
        </a:spcAft>
        <a:defRPr sz="4000">
          <a:solidFill>
            <a:schemeClr val="tx2"/>
          </a:solidFill>
          <a:latin typeface="Garamond" pitchFamily="18" charset="0"/>
          <a:ea typeface="ＭＳ Ｐゴシック"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128"/>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6FF5B-B817-3248-B1BE-89B242E8F784}"/>
              </a:ext>
            </a:extLst>
          </p:cNvPr>
          <p:cNvSpPr>
            <a:spLocks noGrp="1"/>
          </p:cNvSpPr>
          <p:nvPr>
            <p:ph type="title"/>
          </p:nvPr>
        </p:nvSpPr>
        <p:spPr>
          <a:xfrm>
            <a:off x="0" y="0"/>
            <a:ext cx="9144000" cy="1085850"/>
          </a:xfrm>
          <a:prstGeom prst="rect">
            <a:avLst/>
          </a:prstGeom>
          <a:solidFill>
            <a:schemeClr val="accent1"/>
          </a:solidFill>
        </p:spPr>
        <p:txBody>
          <a:bodyPr vert="horz" lIns="91440" tIns="45720" rIns="91440" bIns="45720" rtlCol="0" anchor="ctr">
            <a:normAutofit/>
          </a:bodyPr>
          <a:lstStyle/>
          <a:p>
            <a:r>
              <a:rPr lang="en-US" dirty="0"/>
              <a:t>Click to edit Master title style</a:t>
            </a:r>
          </a:p>
        </p:txBody>
      </p:sp>
      <p:sp>
        <p:nvSpPr>
          <p:cNvPr id="39939" name="Text Placeholder 2">
            <a:extLst>
              <a:ext uri="{FF2B5EF4-FFF2-40B4-BE49-F238E27FC236}">
                <a16:creationId xmlns:a16="http://schemas.microsoft.com/office/drawing/2014/main" id="{530DFD7F-D03B-304F-B9A4-66B484C0572B}"/>
              </a:ext>
            </a:extLst>
          </p:cNvPr>
          <p:cNvSpPr>
            <a:spLocks noGrp="1"/>
          </p:cNvSpPr>
          <p:nvPr>
            <p:ph type="body" idx="1"/>
          </p:nvPr>
        </p:nvSpPr>
        <p:spPr bwMode="auto">
          <a:xfrm>
            <a:off x="123825" y="1250950"/>
            <a:ext cx="8897938"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9038DA1-3AC9-7848-8F3D-625425CFCA4A}"/>
              </a:ext>
            </a:extLst>
          </p:cNvPr>
          <p:cNvSpPr>
            <a:spLocks noGrp="1"/>
          </p:cNvSpPr>
          <p:nvPr>
            <p:ph type="dt" sz="half" idx="2"/>
          </p:nvPr>
        </p:nvSpPr>
        <p:spPr>
          <a:xfrm>
            <a:off x="123825" y="6543675"/>
            <a:ext cx="1820863" cy="228600"/>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000000"/>
                </a:solidFill>
                <a:latin typeface="Calibri" charset="0"/>
                <a:ea typeface="ＭＳ Ｐゴシック" charset="-128"/>
              </a:defRPr>
            </a:lvl1pPr>
          </a:lstStyle>
          <a:p>
            <a:pPr>
              <a:defRPr/>
            </a:pPr>
            <a:fld id="{035F1374-CFE1-074A-AFD7-2680A2544200}" type="datetime1">
              <a:rPr lang="en-US" altLang="en-US"/>
              <a:pPr>
                <a:defRPr/>
              </a:pPr>
              <a:t>4/22/2023</a:t>
            </a:fld>
            <a:endParaRPr lang="en-US" altLang="en-US"/>
          </a:p>
        </p:txBody>
      </p:sp>
      <p:sp>
        <p:nvSpPr>
          <p:cNvPr id="5" name="Footer Placeholder 4">
            <a:extLst>
              <a:ext uri="{FF2B5EF4-FFF2-40B4-BE49-F238E27FC236}">
                <a16:creationId xmlns:a16="http://schemas.microsoft.com/office/drawing/2014/main" id="{146E0C30-0DC0-8140-9A88-68520FBA32CB}"/>
              </a:ext>
            </a:extLst>
          </p:cNvPr>
          <p:cNvSpPr>
            <a:spLocks noGrp="1"/>
          </p:cNvSpPr>
          <p:nvPr>
            <p:ph type="ftr" sz="quarter" idx="3"/>
          </p:nvPr>
        </p:nvSpPr>
        <p:spPr>
          <a:xfrm>
            <a:off x="2549525" y="6543675"/>
            <a:ext cx="3771900" cy="228600"/>
          </a:xfrm>
          <a:prstGeom prst="rect">
            <a:avLst/>
          </a:prstGeom>
        </p:spPr>
        <p:txBody>
          <a:bodyPr vert="horz" lIns="91440" tIns="45720" rIns="91440" bIns="45720" rtlCol="0" anchor="ctr"/>
          <a:lstStyle>
            <a:lvl1pPr algn="l" eaLnBrk="1" fontAlgn="auto" hangingPunct="1">
              <a:spcBef>
                <a:spcPts val="0"/>
              </a:spcBef>
              <a:spcAft>
                <a:spcPts val="0"/>
              </a:spcAft>
              <a:defRPr sz="950" cap="all" baseline="0">
                <a:solidFill>
                  <a:prstClr val="black">
                    <a:alpha val="75000"/>
                  </a:prstClr>
                </a:solidFill>
                <a:latin typeface="Calibri"/>
                <a:ea typeface="+mn-ea"/>
              </a:defRPr>
            </a:lvl1pPr>
          </a:lstStyle>
          <a:p>
            <a:pPr>
              <a:defRPr/>
            </a:pPr>
            <a:endParaRPr lang="en-US"/>
          </a:p>
        </p:txBody>
      </p:sp>
      <p:sp>
        <p:nvSpPr>
          <p:cNvPr id="8" name="Slide Number Placeholder 7">
            <a:extLst>
              <a:ext uri="{FF2B5EF4-FFF2-40B4-BE49-F238E27FC236}">
                <a16:creationId xmlns:a16="http://schemas.microsoft.com/office/drawing/2014/main" id="{189A7BE4-AC87-1643-A287-B8425B91E4D0}"/>
              </a:ext>
            </a:extLst>
          </p:cNvPr>
          <p:cNvSpPr>
            <a:spLocks noGrp="1"/>
          </p:cNvSpPr>
          <p:nvPr>
            <p:ph type="sldNum" sz="quarter" idx="4"/>
          </p:nvPr>
        </p:nvSpPr>
        <p:spPr>
          <a:xfrm>
            <a:off x="6924675" y="6456363"/>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000000"/>
                </a:solidFill>
                <a:latin typeface="Calibri" charset="0"/>
                <a:ea typeface="ＭＳ Ｐゴシック" charset="-128"/>
              </a:defRPr>
            </a:lvl1pPr>
          </a:lstStyle>
          <a:p>
            <a:pPr>
              <a:defRPr/>
            </a:pPr>
            <a:fld id="{94547778-4309-4A4E-AFF8-827346471FE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314" r:id="rId1"/>
    <p:sldLayoutId id="2147485315" r:id="rId2"/>
    <p:sldLayoutId id="2147485316" r:id="rId3"/>
    <p:sldLayoutId id="2147485317" r:id="rId4"/>
    <p:sldLayoutId id="2147485318" r:id="rId5"/>
    <p:sldLayoutId id="2147485319" r:id="rId6"/>
    <p:sldLayoutId id="2147485320" r:id="rId7"/>
    <p:sldLayoutId id="2147485321" r:id="rId8"/>
    <p:sldLayoutId id="2147485322" r:id="rId9"/>
    <p:sldLayoutId id="2147485323" r:id="rId10"/>
    <p:sldLayoutId id="2147485324" r:id="rId11"/>
    <p:sldLayoutId id="2147485325" r:id="rId12"/>
  </p:sldLayoutIdLst>
  <p:hf hdr="0" ftr="0" dt="0"/>
  <p:txStyles>
    <p:titleStyle>
      <a:lvl1pPr algn="ctr" rtl="0" eaLnBrk="0" fontAlgn="base" hangingPunct="0">
        <a:lnSpc>
          <a:spcPct val="90000"/>
        </a:lnSpc>
        <a:spcBef>
          <a:spcPct val="0"/>
        </a:spcBef>
        <a:spcAft>
          <a:spcPct val="0"/>
        </a:spcAft>
        <a:defRPr sz="4800" kern="1200" spc="-120">
          <a:solidFill>
            <a:schemeClr val="bg1"/>
          </a:solidFill>
          <a:latin typeface="+mj-lt"/>
          <a:ea typeface="ＭＳ Ｐゴシック" charset="-128"/>
          <a:cs typeface="+mj-cs"/>
        </a:defRPr>
      </a:lvl1pPr>
      <a:lvl2pPr algn="ctr" rtl="0" eaLnBrk="0" fontAlgn="base" hangingPunct="0">
        <a:lnSpc>
          <a:spcPct val="90000"/>
        </a:lnSpc>
        <a:spcBef>
          <a:spcPct val="0"/>
        </a:spcBef>
        <a:spcAft>
          <a:spcPct val="0"/>
        </a:spcAft>
        <a:defRPr sz="4800">
          <a:solidFill>
            <a:schemeClr val="bg1"/>
          </a:solidFill>
          <a:latin typeface="Calibri" charset="0"/>
          <a:ea typeface="ＭＳ Ｐゴシック" charset="-128"/>
        </a:defRPr>
      </a:lvl2pPr>
      <a:lvl3pPr algn="ctr" rtl="0" eaLnBrk="0" fontAlgn="base" hangingPunct="0">
        <a:lnSpc>
          <a:spcPct val="90000"/>
        </a:lnSpc>
        <a:spcBef>
          <a:spcPct val="0"/>
        </a:spcBef>
        <a:spcAft>
          <a:spcPct val="0"/>
        </a:spcAft>
        <a:defRPr sz="4800">
          <a:solidFill>
            <a:schemeClr val="bg1"/>
          </a:solidFill>
          <a:latin typeface="Calibri" charset="0"/>
          <a:ea typeface="ＭＳ Ｐゴシック" charset="-128"/>
        </a:defRPr>
      </a:lvl3pPr>
      <a:lvl4pPr algn="ctr" rtl="0" eaLnBrk="0" fontAlgn="base" hangingPunct="0">
        <a:lnSpc>
          <a:spcPct val="90000"/>
        </a:lnSpc>
        <a:spcBef>
          <a:spcPct val="0"/>
        </a:spcBef>
        <a:spcAft>
          <a:spcPct val="0"/>
        </a:spcAft>
        <a:defRPr sz="4800">
          <a:solidFill>
            <a:schemeClr val="bg1"/>
          </a:solidFill>
          <a:latin typeface="Calibri" charset="0"/>
          <a:ea typeface="ＭＳ Ｐゴシック" charset="-128"/>
        </a:defRPr>
      </a:lvl4pPr>
      <a:lvl5pPr algn="ctr" rtl="0" eaLnBrk="0" fontAlgn="base" hangingPunct="0">
        <a:lnSpc>
          <a:spcPct val="90000"/>
        </a:lnSpc>
        <a:spcBef>
          <a:spcPct val="0"/>
        </a:spcBef>
        <a:spcAft>
          <a:spcPct val="0"/>
        </a:spcAft>
        <a:defRPr sz="4800">
          <a:solidFill>
            <a:schemeClr val="bg1"/>
          </a:solidFill>
          <a:latin typeface="Calibri" charset="0"/>
          <a:ea typeface="ＭＳ Ｐゴシック" charset="-128"/>
        </a:defRPr>
      </a:lvl5pPr>
      <a:lvl6pPr marL="457200" algn="ctr" rtl="0" fontAlgn="base">
        <a:lnSpc>
          <a:spcPct val="90000"/>
        </a:lnSpc>
        <a:spcBef>
          <a:spcPct val="0"/>
        </a:spcBef>
        <a:spcAft>
          <a:spcPct val="0"/>
        </a:spcAft>
        <a:defRPr sz="4800">
          <a:solidFill>
            <a:schemeClr val="bg1"/>
          </a:solidFill>
          <a:latin typeface="Calibri" charset="0"/>
          <a:ea typeface="ＭＳ Ｐゴシック" charset="-128"/>
        </a:defRPr>
      </a:lvl6pPr>
      <a:lvl7pPr marL="914400" algn="ctr" rtl="0" fontAlgn="base">
        <a:lnSpc>
          <a:spcPct val="90000"/>
        </a:lnSpc>
        <a:spcBef>
          <a:spcPct val="0"/>
        </a:spcBef>
        <a:spcAft>
          <a:spcPct val="0"/>
        </a:spcAft>
        <a:defRPr sz="4800">
          <a:solidFill>
            <a:schemeClr val="bg1"/>
          </a:solidFill>
          <a:latin typeface="Calibri" charset="0"/>
          <a:ea typeface="ＭＳ Ｐゴシック" charset="-128"/>
        </a:defRPr>
      </a:lvl7pPr>
      <a:lvl8pPr marL="1371600" algn="ctr" rtl="0" fontAlgn="base">
        <a:lnSpc>
          <a:spcPct val="90000"/>
        </a:lnSpc>
        <a:spcBef>
          <a:spcPct val="0"/>
        </a:spcBef>
        <a:spcAft>
          <a:spcPct val="0"/>
        </a:spcAft>
        <a:defRPr sz="4800">
          <a:solidFill>
            <a:schemeClr val="bg1"/>
          </a:solidFill>
          <a:latin typeface="Calibri" charset="0"/>
          <a:ea typeface="ＭＳ Ｐゴシック" charset="-128"/>
        </a:defRPr>
      </a:lvl8pPr>
      <a:lvl9pPr marL="1828800" algn="ctr" rtl="0" fontAlgn="base">
        <a:lnSpc>
          <a:spcPct val="90000"/>
        </a:lnSpc>
        <a:spcBef>
          <a:spcPct val="0"/>
        </a:spcBef>
        <a:spcAft>
          <a:spcPct val="0"/>
        </a:spcAft>
        <a:defRPr sz="4800">
          <a:solidFill>
            <a:schemeClr val="bg1"/>
          </a:solidFill>
          <a:latin typeface="Calibri" charset="0"/>
          <a:ea typeface="ＭＳ Ｐゴシック" charset="-128"/>
        </a:defRPr>
      </a:lvl9pPr>
    </p:titleStyle>
    <p:bodyStyle>
      <a:lvl1pPr marL="182563" indent="-182563" algn="l" rtl="0" eaLnBrk="0" fontAlgn="base" hangingPunct="0">
        <a:lnSpc>
          <a:spcPct val="85000"/>
        </a:lnSpc>
        <a:spcBef>
          <a:spcPts val="1300"/>
        </a:spcBef>
        <a:spcAft>
          <a:spcPct val="0"/>
        </a:spcAft>
        <a:buFont typeface="Arial" panose="020B0604020202020204" pitchFamily="34" charset="0"/>
        <a:buChar char="•"/>
        <a:defRPr sz="2800" i="1" kern="1200">
          <a:solidFill>
            <a:schemeClr val="tx1"/>
          </a:solidFill>
          <a:latin typeface="+mn-lt"/>
          <a:ea typeface="ＭＳ Ｐゴシック" charset="-128"/>
          <a:cs typeface="+mn-cs"/>
        </a:defRPr>
      </a:lvl1pPr>
      <a:lvl2pPr marL="365125" indent="-182563" algn="l" rtl="0" eaLnBrk="0" fontAlgn="base" hangingPunct="0">
        <a:lnSpc>
          <a:spcPct val="85000"/>
        </a:lnSpc>
        <a:spcBef>
          <a:spcPts val="600"/>
        </a:spcBef>
        <a:spcAft>
          <a:spcPct val="0"/>
        </a:spcAft>
        <a:buFont typeface="Calibri" panose="020F0502020204030204" pitchFamily="34" charset="0"/>
        <a:buChar char="‐"/>
        <a:defRPr sz="2400" kern="1200">
          <a:solidFill>
            <a:schemeClr val="tx1"/>
          </a:solidFill>
          <a:latin typeface="+mn-lt"/>
          <a:ea typeface="ＭＳ Ｐゴシック" charset="-128"/>
          <a:cs typeface="+mn-cs"/>
        </a:defRPr>
      </a:lvl2pPr>
      <a:lvl3pPr marL="547688" indent="-182563" algn="l" rtl="0" eaLnBrk="0" fontAlgn="base" hangingPunct="0">
        <a:lnSpc>
          <a:spcPct val="85000"/>
        </a:lnSpc>
        <a:spcBef>
          <a:spcPts val="600"/>
        </a:spcBef>
        <a:spcAft>
          <a:spcPct val="0"/>
        </a:spcAft>
        <a:buFont typeface="Arial" panose="020B0604020202020204" pitchFamily="34" charset="0"/>
        <a:buChar char="•"/>
        <a:defRPr sz="2000" i="1" kern="1200">
          <a:solidFill>
            <a:schemeClr val="tx1"/>
          </a:solidFill>
          <a:latin typeface="+mn-lt"/>
          <a:ea typeface="ＭＳ Ｐゴシック" charset="-128"/>
          <a:cs typeface="+mn-cs"/>
        </a:defRPr>
      </a:lvl3pPr>
      <a:lvl4pPr marL="730250" indent="-182563" algn="l" rtl="0" eaLnBrk="0" fontAlgn="base" hangingPunct="0">
        <a:lnSpc>
          <a:spcPct val="85000"/>
        </a:lnSpc>
        <a:spcBef>
          <a:spcPts val="600"/>
        </a:spcBef>
        <a:spcAft>
          <a:spcPct val="0"/>
        </a:spcAft>
        <a:buFont typeface="Arial" panose="020B0604020202020204" pitchFamily="34" charset="0"/>
        <a:buChar char="•"/>
        <a:defRPr kern="1200">
          <a:solidFill>
            <a:schemeClr val="tx1"/>
          </a:solidFill>
          <a:latin typeface="+mn-lt"/>
          <a:ea typeface="ＭＳ Ｐゴシック" charset="-128"/>
          <a:cs typeface="+mn-cs"/>
        </a:defRPr>
      </a:lvl4pPr>
      <a:lvl5pPr marL="914400" indent="-182563" algn="l" rtl="0" eaLnBrk="0" fontAlgn="base" hangingPunct="0">
        <a:lnSpc>
          <a:spcPct val="85000"/>
        </a:lnSpc>
        <a:spcBef>
          <a:spcPts val="600"/>
        </a:spcBef>
        <a:spcAft>
          <a:spcPct val="0"/>
        </a:spcAft>
        <a:buFont typeface="Arial" panose="020B0604020202020204" pitchFamily="34" charset="0"/>
        <a:buChar char="•"/>
        <a:defRPr kern="1200">
          <a:solidFill>
            <a:schemeClr val="tx1"/>
          </a:solidFill>
          <a:latin typeface="+mn-lt"/>
          <a:ea typeface="ＭＳ Ｐゴシック" charset="-128"/>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3250" name="Rectangle 1026">
            <a:extLst>
              <a:ext uri="{FF2B5EF4-FFF2-40B4-BE49-F238E27FC236}">
                <a16:creationId xmlns:a16="http://schemas.microsoft.com/office/drawing/2014/main" id="{50B0808F-49E2-AB42-ACBA-4E35ED922A28}"/>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3251" name="Rectangle 1027">
            <a:extLst>
              <a:ext uri="{FF2B5EF4-FFF2-40B4-BE49-F238E27FC236}">
                <a16:creationId xmlns:a16="http://schemas.microsoft.com/office/drawing/2014/main" id="{562AC510-B8DF-A441-B35B-899DA7A96178}"/>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CC8208DC-5F6B-E449-AF5F-DA8F53B610F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solidFill>
                  <a:srgbClr val="000000"/>
                </a:solidFill>
                <a:latin typeface="Garamond" pitchFamily="18" charset="0"/>
                <a:ea typeface="+mn-ea"/>
              </a:defRPr>
            </a:lvl1pPr>
          </a:lstStyle>
          <a:p>
            <a:pPr>
              <a:defRPr/>
            </a:pPr>
            <a:endParaRPr lang="en-US" altLang="en-US"/>
          </a:p>
        </p:txBody>
      </p:sp>
      <p:sp>
        <p:nvSpPr>
          <p:cNvPr id="100358" name="Rectangle 1030">
            <a:extLst>
              <a:ext uri="{FF2B5EF4-FFF2-40B4-BE49-F238E27FC236}">
                <a16:creationId xmlns:a16="http://schemas.microsoft.com/office/drawing/2014/main" id="{32CFAF1D-3E13-B549-BCE4-645402069D9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ea typeface="ＭＳ Ｐゴシック" charset="-128"/>
              </a:defRPr>
            </a:lvl1pPr>
          </a:lstStyle>
          <a:p>
            <a:pPr>
              <a:defRPr/>
            </a:pPr>
            <a:fld id="{CF8A26E8-21FA-874A-BBD9-7AB3F548D17E}" type="slidenum">
              <a:rPr lang="en-US" altLang="en-US"/>
              <a:pPr>
                <a:defRPr/>
              </a:pPr>
              <a:t>‹#›</a:t>
            </a:fld>
            <a:endParaRPr lang="en-US" altLang="en-US"/>
          </a:p>
        </p:txBody>
      </p:sp>
      <p:sp>
        <p:nvSpPr>
          <p:cNvPr id="53254" name="Line 1032">
            <a:extLst>
              <a:ext uri="{FF2B5EF4-FFF2-40B4-BE49-F238E27FC236}">
                <a16:creationId xmlns:a16="http://schemas.microsoft.com/office/drawing/2014/main" id="{79714397-DDB8-1D40-B2A0-37E6CD834448}"/>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5" name="Line 1033">
            <a:extLst>
              <a:ext uri="{FF2B5EF4-FFF2-40B4-BE49-F238E27FC236}">
                <a16:creationId xmlns:a16="http://schemas.microsoft.com/office/drawing/2014/main" id="{17505EFF-7EB4-CD41-8710-71671FCD9C56}"/>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3256" name="Picture 7" descr="safari.png">
            <a:extLst>
              <a:ext uri="{FF2B5EF4-FFF2-40B4-BE49-F238E27FC236}">
                <a16:creationId xmlns:a16="http://schemas.microsoft.com/office/drawing/2014/main" id="{4B855D20-735A-E147-9633-5EF53191A250}"/>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26" r:id="rId1"/>
    <p:sldLayoutId id="2147485327" r:id="rId2"/>
    <p:sldLayoutId id="2147485328" r:id="rId3"/>
    <p:sldLayoutId id="2147485329" r:id="rId4"/>
    <p:sldLayoutId id="2147485330" r:id="rId5"/>
    <p:sldLayoutId id="2147485331" r:id="rId6"/>
    <p:sldLayoutId id="2147485332" r:id="rId7"/>
    <p:sldLayoutId id="2147485333" r:id="rId8"/>
    <p:sldLayoutId id="2147485334" r:id="rId9"/>
    <p:sldLayoutId id="2147485335" r:id="rId10"/>
    <p:sldLayoutId id="2147485336"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128"/>
          <a:cs typeface="+mj-cs"/>
        </a:defRPr>
      </a:lvl1pPr>
      <a:lvl2pPr algn="l" rtl="0" eaLnBrk="0" fontAlgn="base" hangingPunct="0">
        <a:spcBef>
          <a:spcPct val="0"/>
        </a:spcBef>
        <a:spcAft>
          <a:spcPct val="0"/>
        </a:spcAft>
        <a:defRPr sz="4000">
          <a:solidFill>
            <a:schemeClr val="tx2"/>
          </a:solidFill>
          <a:latin typeface="Garamond" pitchFamily="18" charset="0"/>
          <a:ea typeface="ＭＳ Ｐゴシック" charset="-128"/>
        </a:defRPr>
      </a:lvl2pPr>
      <a:lvl3pPr algn="l" rtl="0" eaLnBrk="0" fontAlgn="base" hangingPunct="0">
        <a:spcBef>
          <a:spcPct val="0"/>
        </a:spcBef>
        <a:spcAft>
          <a:spcPct val="0"/>
        </a:spcAft>
        <a:defRPr sz="4000">
          <a:solidFill>
            <a:schemeClr val="tx2"/>
          </a:solidFill>
          <a:latin typeface="Garamond" pitchFamily="18" charset="0"/>
          <a:ea typeface="ＭＳ Ｐゴシック" charset="-128"/>
        </a:defRPr>
      </a:lvl3pPr>
      <a:lvl4pPr algn="l" rtl="0" eaLnBrk="0" fontAlgn="base" hangingPunct="0">
        <a:spcBef>
          <a:spcPct val="0"/>
        </a:spcBef>
        <a:spcAft>
          <a:spcPct val="0"/>
        </a:spcAft>
        <a:defRPr sz="4000">
          <a:solidFill>
            <a:schemeClr val="tx2"/>
          </a:solidFill>
          <a:latin typeface="Garamond" pitchFamily="18" charset="0"/>
          <a:ea typeface="ＭＳ Ｐゴシック" charset="-128"/>
        </a:defRPr>
      </a:lvl4pPr>
      <a:lvl5pPr algn="l" rtl="0" eaLnBrk="0" fontAlgn="base" hangingPunct="0">
        <a:spcBef>
          <a:spcPct val="0"/>
        </a:spcBef>
        <a:spcAft>
          <a:spcPct val="0"/>
        </a:spcAft>
        <a:defRPr sz="4000">
          <a:solidFill>
            <a:schemeClr val="tx2"/>
          </a:solidFill>
          <a:latin typeface="Garamond" pitchFamily="18" charset="0"/>
          <a:ea typeface="ＭＳ Ｐゴシック" charset="-128"/>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128"/>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AAAA2B8E-1380-824A-B8DB-CB75F194009C}"/>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78851" name="Rectangle 1027">
            <a:extLst>
              <a:ext uri="{FF2B5EF4-FFF2-40B4-BE49-F238E27FC236}">
                <a16:creationId xmlns:a16="http://schemas.microsoft.com/office/drawing/2014/main" id="{E388CACB-9070-D241-AEB3-F5601B968447}"/>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F3334574-36A6-D841-9BF1-505C85F84C3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B81B7CC0-EA57-B64A-A380-FEE9D4D6634D}"/>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600">
                <a:solidFill>
                  <a:srgbClr val="000000"/>
                </a:solidFill>
                <a:latin typeface="Garamond" pitchFamily="18" charset="0"/>
                <a:ea typeface="+mn-ea"/>
                <a:cs typeface="+mn-cs"/>
              </a:defRPr>
            </a:lvl1pPr>
          </a:lstStyle>
          <a:p>
            <a:pPr>
              <a:defRPr/>
            </a:pPr>
            <a:fld id="{42786A5A-CF13-CB4F-9A96-305D1DC0C779}" type="slidenum">
              <a:rPr lang="en-US" altLang="en-US"/>
              <a:pPr>
                <a:defRPr/>
              </a:pPr>
              <a:t>‹#›</a:t>
            </a:fld>
            <a:endParaRPr lang="en-US" altLang="en-US"/>
          </a:p>
        </p:txBody>
      </p:sp>
      <p:sp>
        <p:nvSpPr>
          <p:cNvPr id="78854" name="Line 1032">
            <a:extLst>
              <a:ext uri="{FF2B5EF4-FFF2-40B4-BE49-F238E27FC236}">
                <a16:creationId xmlns:a16="http://schemas.microsoft.com/office/drawing/2014/main" id="{B3D8C9C5-A709-DE4A-A600-A884A00AD5EA}"/>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5" name="Line 1033">
            <a:extLst>
              <a:ext uri="{FF2B5EF4-FFF2-40B4-BE49-F238E27FC236}">
                <a16:creationId xmlns:a16="http://schemas.microsoft.com/office/drawing/2014/main" id="{4CF90C62-F606-754B-AB94-6F167773B0B1}"/>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38" r:id="rId1"/>
    <p:sldLayoutId id="2147485339" r:id="rId2"/>
    <p:sldLayoutId id="2147485340" r:id="rId3"/>
    <p:sldLayoutId id="2147485341" r:id="rId4"/>
    <p:sldLayoutId id="2147485342" r:id="rId5"/>
    <p:sldLayoutId id="2147485343" r:id="rId6"/>
    <p:sldLayoutId id="2147485344" r:id="rId7"/>
    <p:sldLayoutId id="2147485345" r:id="rId8"/>
    <p:sldLayoutId id="2147485346" r:id="rId9"/>
    <p:sldLayoutId id="2147485347" r:id="rId10"/>
    <p:sldLayoutId id="2147485348"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5666" name="Rectangle 1026">
            <a:extLst>
              <a:ext uri="{FF2B5EF4-FFF2-40B4-BE49-F238E27FC236}">
                <a16:creationId xmlns:a16="http://schemas.microsoft.com/office/drawing/2014/main" id="{767842EF-2E87-9649-8E4C-4EF07515E698}"/>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625667" name="Rectangle 1027">
            <a:extLst>
              <a:ext uri="{FF2B5EF4-FFF2-40B4-BE49-F238E27FC236}">
                <a16:creationId xmlns:a16="http://schemas.microsoft.com/office/drawing/2014/main" id="{7F46E882-405C-294F-A176-5EB4B6E5E8E2}"/>
              </a:ext>
            </a:extLst>
          </p:cNvPr>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3955FDDD-00C5-1D4C-912E-1BDB0E3BD33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2C1267A1-BE40-C34F-A587-D92B7D4A5D5B}"/>
              </a:ext>
            </a:extLst>
          </p:cNvPr>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solidFill>
                  <a:srgbClr val="000000"/>
                </a:solidFill>
                <a:latin typeface="Garamond" charset="0"/>
              </a:defRPr>
            </a:lvl1pPr>
          </a:lstStyle>
          <a:p>
            <a:pPr>
              <a:defRPr/>
            </a:pPr>
            <a:fld id="{B1C60925-3F6D-0244-A63C-8428EA4EFD07}" type="slidenum">
              <a:rPr lang="en-US" altLang="en-US"/>
              <a:pPr>
                <a:defRPr/>
              </a:pPr>
              <a:t>‹#›</a:t>
            </a:fld>
            <a:endParaRPr lang="en-US" altLang="en-US"/>
          </a:p>
        </p:txBody>
      </p:sp>
      <p:sp>
        <p:nvSpPr>
          <p:cNvPr id="625670" name="Line 1032">
            <a:extLst>
              <a:ext uri="{FF2B5EF4-FFF2-40B4-BE49-F238E27FC236}">
                <a16:creationId xmlns:a16="http://schemas.microsoft.com/office/drawing/2014/main" id="{BEFE2080-76AE-4B40-AEAD-392FD767B104}"/>
              </a:ext>
            </a:extLst>
          </p:cNvPr>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671" name="Line 1033">
            <a:extLst>
              <a:ext uri="{FF2B5EF4-FFF2-40B4-BE49-F238E27FC236}">
                <a16:creationId xmlns:a16="http://schemas.microsoft.com/office/drawing/2014/main" id="{23A53299-EA82-2047-A09E-6BA500656893}"/>
              </a:ext>
            </a:extLst>
          </p:cNvPr>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428" r:id="rId1"/>
    <p:sldLayoutId id="2147485257" r:id="rId2"/>
    <p:sldLayoutId id="2147485258" r:id="rId3"/>
    <p:sldLayoutId id="2147485259" r:id="rId4"/>
    <p:sldLayoutId id="2147485260" r:id="rId5"/>
    <p:sldLayoutId id="2147485261" r:id="rId6"/>
    <p:sldLayoutId id="2147485262" r:id="rId7"/>
    <p:sldLayoutId id="2147485263" r:id="rId8"/>
    <p:sldLayoutId id="2147485264" r:id="rId9"/>
    <p:sldLayoutId id="2147485265" r:id="rId10"/>
    <p:sldLayoutId id="2147485266" r:id="rId11"/>
    <p:sldLayoutId id="2147485267"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extLst>
      <p:ext uri="{BB962C8B-B14F-4D97-AF65-F5344CB8AC3E}">
        <p14:creationId xmlns:p14="http://schemas.microsoft.com/office/powerpoint/2010/main" val="2350132332"/>
      </p:ext>
    </p:extLst>
  </p:cSld>
  <p:clrMap bg1="lt1" tx1="dk1" bg2="lt2" tx2="dk2" accent1="accent1" accent2="accent2" accent3="accent3" accent4="accent4" accent5="accent5" accent6="accent6" hlink="hlink" folHlink="folHlink"/>
  <p:sldLayoutIdLst>
    <p:sldLayoutId id="2147485495" r:id="rId1"/>
    <p:sldLayoutId id="2147485496" r:id="rId2"/>
    <p:sldLayoutId id="2147485497" r:id="rId3"/>
    <p:sldLayoutId id="2147485498" r:id="rId4"/>
    <p:sldLayoutId id="2147485499" r:id="rId5"/>
    <p:sldLayoutId id="2147485500" r:id="rId6"/>
    <p:sldLayoutId id="2147485501" r:id="rId7"/>
    <p:sldLayoutId id="2147485502" r:id="rId8"/>
    <p:sldLayoutId id="2147485503" r:id="rId9"/>
    <p:sldLayoutId id="2147485504" r:id="rId10"/>
    <p:sldLayoutId id="2147485505"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166069847"/>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511" r:id="rId5"/>
    <p:sldLayoutId id="2147485512" r:id="rId6"/>
    <p:sldLayoutId id="2147485513" r:id="rId7"/>
    <p:sldLayoutId id="2147485514" r:id="rId8"/>
    <p:sldLayoutId id="2147485515" r:id="rId9"/>
    <p:sldLayoutId id="2147485516" r:id="rId10"/>
    <p:sldLayoutId id="2147485517"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latin typeface="Tahoma"/>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616914689"/>
      </p:ext>
    </p:extLst>
  </p:cSld>
  <p:clrMap bg1="lt1" tx1="dk1" bg2="lt2" tx2="dk2" accent1="accent1" accent2="accent2" accent3="accent3" accent4="accent4" accent5="accent5" accent6="accent6" hlink="hlink" folHlink="folHlink"/>
  <p:sldLayoutIdLst>
    <p:sldLayoutId id="2147485532" r:id="rId1"/>
    <p:sldLayoutId id="2147485533" r:id="rId2"/>
    <p:sldLayoutId id="2147485534" r:id="rId3"/>
    <p:sldLayoutId id="2147485535" r:id="rId4"/>
    <p:sldLayoutId id="2147485536" r:id="rId5"/>
    <p:sldLayoutId id="2147485537" r:id="rId6"/>
    <p:sldLayoutId id="2147485538" r:id="rId7"/>
    <p:sldLayoutId id="2147485539" r:id="rId8"/>
    <p:sldLayoutId id="2147485540" r:id="rId9"/>
    <p:sldLayoutId id="2147485541" r:id="rId10"/>
    <p:sldLayoutId id="2147485542"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59.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59.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59.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4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59.xml"/></Relationships>
</file>

<file path=ppt/slides/_rels/slide4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8.xml"/><Relationship Id="rId1" Type="http://schemas.openxmlformats.org/officeDocument/2006/relationships/slideLayout" Target="../slideLayouts/slideLayout5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9.xml"/></Relationships>
</file>

<file path=ppt/slides/_rels/slide4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3.xml"/><Relationship Id="rId1" Type="http://schemas.openxmlformats.org/officeDocument/2006/relationships/slideLayout" Target="../slideLayouts/slideLayout59.xml"/><Relationship Id="rId4" Type="http://schemas.openxmlformats.org/officeDocument/2006/relationships/image" Target="../media/image13.emf"/></Relationships>
</file>

<file path=ppt/slides/_rels/slide4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4.xml"/><Relationship Id="rId1" Type="http://schemas.openxmlformats.org/officeDocument/2006/relationships/slideLayout" Target="../slideLayouts/slideLayout59.xml"/><Relationship Id="rId4" Type="http://schemas.openxmlformats.org/officeDocument/2006/relationships/image" Target="../media/image13.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9.xml"/></Relationships>
</file>

<file path=ppt/slides/_rels/slide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7.xml"/><Relationship Id="rId1" Type="http://schemas.openxmlformats.org/officeDocument/2006/relationships/slideLayout" Target="../slideLayouts/slideLayout59.xml"/></Relationships>
</file>

<file path=ppt/slides/_rels/slide5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8.xml"/><Relationship Id="rId1" Type="http://schemas.openxmlformats.org/officeDocument/2006/relationships/slideLayout" Target="../slideLayouts/slideLayout59.xml"/></Relationships>
</file>

<file path=ppt/slides/_rels/slide5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9.xml"/><Relationship Id="rId1" Type="http://schemas.openxmlformats.org/officeDocument/2006/relationships/slideLayout" Target="../slideLayouts/slideLayout59.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5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0.xml"/><Relationship Id="rId1" Type="http://schemas.openxmlformats.org/officeDocument/2006/relationships/slideLayout" Target="../slideLayouts/slideLayout59.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1.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5">
            <a:extLst>
              <a:ext uri="{FF2B5EF4-FFF2-40B4-BE49-F238E27FC236}">
                <a16:creationId xmlns:a16="http://schemas.microsoft.com/office/drawing/2014/main" id="{38DFFC52-436B-2049-BC66-9FF2A94A4931}"/>
              </a:ext>
            </a:extLst>
          </p:cNvPr>
          <p:cNvSpPr>
            <a:spLocks noGrp="1" noChangeArrowheads="1"/>
          </p:cNvSpPr>
          <p:nvPr>
            <p:ph type="subTitle" idx="1"/>
          </p:nvPr>
        </p:nvSpPr>
        <p:spPr>
          <a:xfrm>
            <a:off x="685800" y="4038600"/>
            <a:ext cx="7848600" cy="2286000"/>
          </a:xfrm>
        </p:spPr>
        <p:txBody>
          <a:bodyPr/>
          <a:lstStyle/>
          <a:p>
            <a:pPr marL="0" indent="0" algn="ctr" eaLnBrk="1" hangingPunct="1">
              <a:buNone/>
            </a:pPr>
            <a:endParaRPr lang="en-US" altLang="en-US" dirty="0">
              <a:ea typeface="ＭＳ Ｐゴシック" panose="020B0600070205080204" pitchFamily="34" charset="-128"/>
            </a:endParaRPr>
          </a:p>
        </p:txBody>
      </p:sp>
      <p:sp>
        <p:nvSpPr>
          <p:cNvPr id="4" name="Title 2">
            <a:extLst>
              <a:ext uri="{FF2B5EF4-FFF2-40B4-BE49-F238E27FC236}">
                <a16:creationId xmlns:a16="http://schemas.microsoft.com/office/drawing/2014/main" id="{457B995A-DA94-844A-3FD1-41E064D05128}"/>
              </a:ext>
            </a:extLst>
          </p:cNvPr>
          <p:cNvSpPr txBox="1">
            <a:spLocks/>
          </p:cNvSpPr>
          <p:nvPr/>
        </p:nvSpPr>
        <p:spPr bwMode="auto">
          <a:xfrm>
            <a:off x="304800" y="1066800"/>
            <a:ext cx="8458200" cy="2362200"/>
          </a:xfrm>
          <a:prstGeom prst="rect">
            <a:avLst/>
          </a:prstGeom>
          <a:solidFill>
            <a:schemeClr val="accent3"/>
          </a:solidFill>
          <a:ln w="28575">
            <a:solidFill>
              <a:srgbClr val="FFC000"/>
            </a:solidFill>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8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a:lstStyle>
          <a:p>
            <a:pPr algn="ctr"/>
            <a:endParaRPr lang="en-US" dirty="0">
              <a:solidFill>
                <a:srgbClr val="0070C0"/>
              </a:solidFill>
              <a:latin typeface="Calibri" panose="020F0502020204030204" pitchFamily="34" charset="0"/>
              <a:cs typeface="Calibri" panose="020F0502020204030204" pitchFamily="34" charset="0"/>
            </a:endParaRPr>
          </a:p>
          <a:p>
            <a:pPr algn="ctr"/>
            <a:r>
              <a:rPr lang="en-US" dirty="0">
                <a:solidFill>
                  <a:srgbClr val="0070C0"/>
                </a:solidFill>
                <a:latin typeface="Calibri" panose="020F0502020204030204" pitchFamily="34" charset="0"/>
                <a:cs typeface="Calibri" panose="020F0502020204030204" pitchFamily="34" charset="0"/>
              </a:rPr>
              <a:t>SIMD Processing and GPUs</a:t>
            </a:r>
            <a:endParaRPr lang="en-US" sz="3600" b="1" kern="0" dirty="0">
              <a:solidFill>
                <a:srgbClr val="0070C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CEF5B57D-25DE-BB45-92A8-2C44F3EDCB56}"/>
              </a:ext>
            </a:extLst>
          </p:cNvPr>
          <p:cNvSpPr>
            <a:spLocks noGrp="1"/>
          </p:cNvSpPr>
          <p:nvPr>
            <p:ph type="title"/>
          </p:nvPr>
        </p:nvSpPr>
        <p:spPr>
          <a:xfrm>
            <a:off x="228600" y="152400"/>
            <a:ext cx="8915400" cy="1066800"/>
          </a:xfrm>
        </p:spPr>
        <p:txBody>
          <a:bodyPr/>
          <a:lstStyle/>
          <a:p>
            <a:r>
              <a:rPr lang="en-US" altLang="en-US" dirty="0">
                <a:solidFill>
                  <a:srgbClr val="0070C0"/>
                </a:solidFill>
                <a:ea typeface="ＭＳ Ｐゴシック" panose="020B0600070205080204" pitchFamily="34" charset="-128"/>
              </a:rPr>
              <a:t>Loading/Storing Vectors from/to Memory</a:t>
            </a:r>
          </a:p>
        </p:txBody>
      </p:sp>
      <p:sp>
        <p:nvSpPr>
          <p:cNvPr id="3" name="Content Placeholder 2">
            <a:extLst>
              <a:ext uri="{FF2B5EF4-FFF2-40B4-BE49-F238E27FC236}">
                <a16:creationId xmlns:a16="http://schemas.microsoft.com/office/drawing/2014/main" id="{C8C640C6-B47B-D74E-A054-F8E6711A39D5}"/>
              </a:ext>
            </a:extLst>
          </p:cNvPr>
          <p:cNvSpPr>
            <a:spLocks noGrp="1"/>
          </p:cNvSpPr>
          <p:nvPr>
            <p:ph idx="1"/>
          </p:nvPr>
        </p:nvSpPr>
        <p:spPr>
          <a:xfrm>
            <a:off x="228600" y="996950"/>
            <a:ext cx="8610600" cy="5194300"/>
          </a:xfrm>
        </p:spPr>
        <p:txBody>
          <a:bodyPr/>
          <a:lstStyle/>
          <a:p>
            <a:r>
              <a:rPr lang="en-US" altLang="en-US" dirty="0">
                <a:ea typeface="ＭＳ Ｐゴシック" panose="020B0600070205080204" pitchFamily="34" charset="-128"/>
              </a:rPr>
              <a:t>Requires loading/storing multiple elements</a:t>
            </a:r>
          </a:p>
          <a:p>
            <a:endParaRPr lang="en-US" altLang="en-US" sz="1800" dirty="0">
              <a:ea typeface="ＭＳ Ｐゴシック" panose="020B0600070205080204" pitchFamily="34" charset="-128"/>
            </a:endParaRPr>
          </a:p>
          <a:p>
            <a:r>
              <a:rPr lang="en-US" altLang="en-US" dirty="0">
                <a:ea typeface="ＭＳ Ｐゴシック" panose="020B0600070205080204" pitchFamily="34" charset="-128"/>
              </a:rPr>
              <a:t>Elements separated from each other by a constant distance (stride)</a:t>
            </a:r>
          </a:p>
          <a:p>
            <a:pPr lvl="1"/>
            <a:r>
              <a:rPr lang="en-US" altLang="en-US" dirty="0">
                <a:ea typeface="ＭＳ Ｐゴシック" panose="020B0600070205080204" pitchFamily="34" charset="-128"/>
              </a:rPr>
              <a:t>Assume stride = 1 for now</a:t>
            </a:r>
          </a:p>
          <a:p>
            <a:endParaRPr lang="en-US" altLang="en-US" sz="1800"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Elements can be loaded in consecutive cycles if we can start the load of one element per cycle</a:t>
            </a:r>
          </a:p>
          <a:p>
            <a:pPr lvl="1"/>
            <a:r>
              <a:rPr lang="en-US" altLang="en-US" dirty="0">
                <a:ea typeface="ＭＳ Ｐゴシック" panose="020B0600070205080204" pitchFamily="34" charset="-128"/>
              </a:rPr>
              <a:t>Can sustain a throughput of one element per cycle</a:t>
            </a:r>
          </a:p>
          <a:p>
            <a:pPr lvl="1"/>
            <a:endParaRPr lang="en-US" altLang="en-US" sz="1800" dirty="0">
              <a:ea typeface="ＭＳ Ｐゴシック" panose="020B0600070205080204" pitchFamily="34" charset="-128"/>
            </a:endParaRPr>
          </a:p>
          <a:p>
            <a:r>
              <a:rPr lang="en-US" altLang="en-US" dirty="0">
                <a:ea typeface="ＭＳ Ｐゴシック" panose="020B0600070205080204" pitchFamily="34" charset="-128"/>
              </a:rPr>
              <a:t>Question: How do we achieve this with a memory that takes </a:t>
            </a:r>
            <a:r>
              <a:rPr lang="en-US" altLang="en-US" b="1" dirty="0">
                <a:ea typeface="ＭＳ Ｐゴシック" panose="020B0600070205080204" pitchFamily="34" charset="-128"/>
              </a:rPr>
              <a:t>more than 1 cycle to access</a:t>
            </a:r>
            <a:r>
              <a:rPr lang="en-US" altLang="en-US" dirty="0">
                <a:ea typeface="ＭＳ Ｐゴシック" panose="020B0600070205080204" pitchFamily="34" charset="-128"/>
              </a:rPr>
              <a:t>?</a:t>
            </a:r>
          </a:p>
          <a:p>
            <a:r>
              <a:rPr lang="en-US" altLang="en-US" dirty="0">
                <a:ea typeface="ＭＳ Ｐゴシック" panose="020B0600070205080204" pitchFamily="34" charset="-128"/>
              </a:rPr>
              <a:t>Answer: </a:t>
            </a:r>
            <a:r>
              <a:rPr lang="en-US" altLang="en-US" dirty="0">
                <a:solidFill>
                  <a:srgbClr val="FF0000"/>
                </a:solidFill>
                <a:ea typeface="ＭＳ Ｐゴシック" panose="020B0600070205080204" pitchFamily="34" charset="-128"/>
              </a:rPr>
              <a:t>Bank</a:t>
            </a:r>
            <a:r>
              <a:rPr lang="en-US" altLang="en-US" dirty="0">
                <a:ea typeface="ＭＳ Ｐゴシック" panose="020B0600070205080204" pitchFamily="34" charset="-128"/>
              </a:rPr>
              <a:t> the memory; </a:t>
            </a:r>
            <a:r>
              <a:rPr lang="en-US" altLang="en-US" dirty="0">
                <a:solidFill>
                  <a:srgbClr val="FF0000"/>
                </a:solidFill>
                <a:ea typeface="ＭＳ Ｐゴシック" panose="020B0600070205080204" pitchFamily="34" charset="-128"/>
              </a:rPr>
              <a:t>interleave</a:t>
            </a:r>
            <a:r>
              <a:rPr lang="en-US" altLang="en-US" dirty="0">
                <a:ea typeface="ＭＳ Ｐゴシック" panose="020B0600070205080204" pitchFamily="34" charset="-128"/>
              </a:rPr>
              <a:t> the elements across banks</a:t>
            </a:r>
          </a:p>
        </p:txBody>
      </p:sp>
      <p:sp>
        <p:nvSpPr>
          <p:cNvPr id="53251" name="Slide Number Placeholder 3">
            <a:extLst>
              <a:ext uri="{FF2B5EF4-FFF2-40B4-BE49-F238E27FC236}">
                <a16:creationId xmlns:a16="http://schemas.microsoft.com/office/drawing/2014/main" id="{26D54C6A-97D9-D040-A49A-21EFE7FFCEA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20A5A3B-5074-514B-A69A-C3AB39B50D08}" type="slidenum">
              <a:rPr lang="en-US" altLang="en-US" sz="1600">
                <a:solidFill>
                  <a:srgbClr val="000000"/>
                </a:solidFill>
                <a:latin typeface="Garamond" panose="02020404030301010803" pitchFamily="18" charset="0"/>
              </a:rPr>
              <a:pPr eaLnBrk="1" hangingPunct="1"/>
              <a:t>10</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10197813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F1C95EDA-AC29-684C-AAF8-DED420D175EA}"/>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Memory Banking</a:t>
            </a:r>
          </a:p>
        </p:txBody>
      </p:sp>
      <p:sp>
        <p:nvSpPr>
          <p:cNvPr id="105474" name="Content Placeholder 2">
            <a:extLst>
              <a:ext uri="{FF2B5EF4-FFF2-40B4-BE49-F238E27FC236}">
                <a16:creationId xmlns:a16="http://schemas.microsoft.com/office/drawing/2014/main" id="{CCE68789-72F4-6644-AE87-2CD36825EFB9}"/>
              </a:ext>
            </a:extLst>
          </p:cNvPr>
          <p:cNvSpPr>
            <a:spLocks noGrp="1"/>
          </p:cNvSpPr>
          <p:nvPr>
            <p:ph idx="1"/>
          </p:nvPr>
        </p:nvSpPr>
        <p:spPr>
          <a:xfrm>
            <a:off x="228600" y="914400"/>
            <a:ext cx="8915400" cy="5276850"/>
          </a:xfrm>
        </p:spPr>
        <p:txBody>
          <a:bodyPr/>
          <a:lstStyle/>
          <a:p>
            <a:r>
              <a:rPr lang="en-US" altLang="en-US" sz="2200" dirty="0">
                <a:ea typeface="ＭＳ Ｐゴシック" panose="020B0600070205080204" pitchFamily="34" charset="-128"/>
              </a:rPr>
              <a:t>Memory is divided into </a:t>
            </a:r>
            <a:r>
              <a:rPr lang="en-US" altLang="en-US" sz="2200" dirty="0">
                <a:solidFill>
                  <a:srgbClr val="FF0000"/>
                </a:solidFill>
                <a:ea typeface="ＭＳ Ｐゴシック" panose="020B0600070205080204" pitchFamily="34" charset="-128"/>
              </a:rPr>
              <a:t>banks</a:t>
            </a:r>
            <a:r>
              <a:rPr lang="en-US" altLang="en-US" sz="2200" dirty="0">
                <a:ea typeface="ＭＳ Ｐゴシック" panose="020B0600070205080204" pitchFamily="34" charset="-128"/>
              </a:rPr>
              <a:t> that can be accessed independently; banks share address and data buses (to minimize pin cost)</a:t>
            </a:r>
          </a:p>
          <a:p>
            <a:r>
              <a:rPr lang="en-US" altLang="en-US" sz="2200" dirty="0">
                <a:ea typeface="ＭＳ Ｐゴシック" panose="020B0600070205080204" pitchFamily="34" charset="-128"/>
              </a:rPr>
              <a:t>Can start and complete one bank access per cycle</a:t>
            </a:r>
          </a:p>
          <a:p>
            <a:r>
              <a:rPr lang="en-US" altLang="en-US" sz="2200" dirty="0">
                <a:solidFill>
                  <a:srgbClr val="0000FF"/>
                </a:solidFill>
                <a:ea typeface="ＭＳ Ｐゴシック" panose="020B0600070205080204" pitchFamily="34" charset="-128"/>
              </a:rPr>
              <a:t>Can sustain N concurrent accesses if all N go to different banks</a:t>
            </a:r>
          </a:p>
          <a:p>
            <a:endParaRPr lang="en-US" altLang="en-US" dirty="0">
              <a:ea typeface="ＭＳ Ｐゴシック" panose="020B0600070205080204" pitchFamily="34" charset="-128"/>
            </a:endParaRPr>
          </a:p>
        </p:txBody>
      </p:sp>
      <p:sp>
        <p:nvSpPr>
          <p:cNvPr id="54275" name="Slide Number Placeholder 3">
            <a:extLst>
              <a:ext uri="{FF2B5EF4-FFF2-40B4-BE49-F238E27FC236}">
                <a16:creationId xmlns:a16="http://schemas.microsoft.com/office/drawing/2014/main" id="{5C1472BE-C87F-FF47-B007-6FBF524EC0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FEF7E6-4500-3848-958D-931E690D888C}" type="slidenum">
              <a:rPr lang="en-US" altLang="en-US" sz="1600">
                <a:solidFill>
                  <a:srgbClr val="000000"/>
                </a:solidFill>
                <a:latin typeface="Garamond" panose="02020404030301010803" pitchFamily="18" charset="0"/>
              </a:rPr>
              <a:pPr eaLnBrk="1" hangingPunct="1"/>
              <a:t>11</a:t>
            </a:fld>
            <a:endParaRPr lang="en-US" altLang="en-US" sz="1600">
              <a:solidFill>
                <a:srgbClr val="000000"/>
              </a:solidFill>
              <a:latin typeface="Garamond" panose="02020404030301010803" pitchFamily="18" charset="0"/>
            </a:endParaRPr>
          </a:p>
        </p:txBody>
      </p:sp>
      <p:sp>
        <p:nvSpPr>
          <p:cNvPr id="54276" name="Rectangle 3">
            <a:extLst>
              <a:ext uri="{FF2B5EF4-FFF2-40B4-BE49-F238E27FC236}">
                <a16:creationId xmlns:a16="http://schemas.microsoft.com/office/drawing/2014/main" id="{EA5B4C1E-57EA-0F4D-A60E-027079698E12}"/>
              </a:ext>
            </a:extLst>
          </p:cNvPr>
          <p:cNvSpPr>
            <a:spLocks noChangeArrowheads="1"/>
          </p:cNvSpPr>
          <p:nvPr/>
        </p:nvSpPr>
        <p:spPr bwMode="auto">
          <a:xfrm>
            <a:off x="6159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Bank</a:t>
            </a:r>
          </a:p>
          <a:p>
            <a:pPr eaLnBrk="1" hangingPunct="1"/>
            <a:r>
              <a:rPr lang="en-US" altLang="en-US" sz="1800">
                <a:solidFill>
                  <a:srgbClr val="000000"/>
                </a:solidFill>
                <a:latin typeface="Times New Roman" panose="02020603050405020304" pitchFamily="18" charset="0"/>
              </a:rPr>
              <a:t>0</a:t>
            </a:r>
          </a:p>
        </p:txBody>
      </p:sp>
      <p:sp>
        <p:nvSpPr>
          <p:cNvPr id="54277" name="Rectangle 4">
            <a:extLst>
              <a:ext uri="{FF2B5EF4-FFF2-40B4-BE49-F238E27FC236}">
                <a16:creationId xmlns:a16="http://schemas.microsoft.com/office/drawing/2014/main" id="{448A0A1F-2EFF-9F42-8D07-E69C1976AED9}"/>
              </a:ext>
            </a:extLst>
          </p:cNvPr>
          <p:cNvSpPr>
            <a:spLocks noChangeArrowheads="1"/>
          </p:cNvSpPr>
          <p:nvPr/>
        </p:nvSpPr>
        <p:spPr bwMode="auto">
          <a:xfrm>
            <a:off x="19113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Bank</a:t>
            </a:r>
          </a:p>
          <a:p>
            <a:pPr eaLnBrk="1" hangingPunct="1"/>
            <a:r>
              <a:rPr lang="en-US" altLang="en-US" sz="1800">
                <a:solidFill>
                  <a:srgbClr val="000000"/>
                </a:solidFill>
                <a:latin typeface="Times New Roman" panose="02020603050405020304" pitchFamily="18" charset="0"/>
              </a:rPr>
              <a:t>1</a:t>
            </a:r>
          </a:p>
        </p:txBody>
      </p:sp>
      <p:sp>
        <p:nvSpPr>
          <p:cNvPr id="54278" name="Line 5">
            <a:extLst>
              <a:ext uri="{FF2B5EF4-FFF2-40B4-BE49-F238E27FC236}">
                <a16:creationId xmlns:a16="http://schemas.microsoft.com/office/drawing/2014/main" id="{BD61D7F9-0F63-B24D-859D-79841BE42CEC}"/>
              </a:ext>
            </a:extLst>
          </p:cNvPr>
          <p:cNvSpPr>
            <a:spLocks noChangeShapeType="1"/>
          </p:cNvSpPr>
          <p:nvPr/>
        </p:nvSpPr>
        <p:spPr bwMode="auto">
          <a:xfrm>
            <a:off x="4510088" y="2968625"/>
            <a:ext cx="2438400" cy="0"/>
          </a:xfrm>
          <a:prstGeom prst="line">
            <a:avLst/>
          </a:prstGeom>
          <a:noFill/>
          <a:ln w="508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Rectangle 6">
            <a:extLst>
              <a:ext uri="{FF2B5EF4-FFF2-40B4-BE49-F238E27FC236}">
                <a16:creationId xmlns:a16="http://schemas.microsoft.com/office/drawing/2014/main" id="{E2C98B11-6C9D-9B4D-827A-541A7C464F0B}"/>
              </a:ext>
            </a:extLst>
          </p:cNvPr>
          <p:cNvSpPr>
            <a:spLocks noChangeArrowheads="1"/>
          </p:cNvSpPr>
          <p:nvPr/>
        </p:nvSpPr>
        <p:spPr bwMode="auto">
          <a:xfrm>
            <a:off x="6159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MDR</a:t>
            </a:r>
          </a:p>
        </p:txBody>
      </p:sp>
      <p:sp>
        <p:nvSpPr>
          <p:cNvPr id="54280" name="Rectangle 7">
            <a:extLst>
              <a:ext uri="{FF2B5EF4-FFF2-40B4-BE49-F238E27FC236}">
                <a16:creationId xmlns:a16="http://schemas.microsoft.com/office/drawing/2014/main" id="{DB0EF05D-5698-264A-B24D-3466556EE82E}"/>
              </a:ext>
            </a:extLst>
          </p:cNvPr>
          <p:cNvSpPr>
            <a:spLocks noChangeArrowheads="1"/>
          </p:cNvSpPr>
          <p:nvPr/>
        </p:nvSpPr>
        <p:spPr bwMode="auto">
          <a:xfrm>
            <a:off x="12255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MAR</a:t>
            </a:r>
          </a:p>
        </p:txBody>
      </p:sp>
      <p:sp>
        <p:nvSpPr>
          <p:cNvPr id="54281" name="Rectangle 8">
            <a:extLst>
              <a:ext uri="{FF2B5EF4-FFF2-40B4-BE49-F238E27FC236}">
                <a16:creationId xmlns:a16="http://schemas.microsoft.com/office/drawing/2014/main" id="{59F9BDA1-1EDA-2D4E-A219-B3A106E272E5}"/>
              </a:ext>
            </a:extLst>
          </p:cNvPr>
          <p:cNvSpPr>
            <a:spLocks noChangeArrowheads="1"/>
          </p:cNvSpPr>
          <p:nvPr/>
        </p:nvSpPr>
        <p:spPr bwMode="auto">
          <a:xfrm>
            <a:off x="32067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Bank</a:t>
            </a:r>
          </a:p>
          <a:p>
            <a:pPr eaLnBrk="1" hangingPunct="1"/>
            <a:r>
              <a:rPr lang="en-US" altLang="en-US" sz="1800">
                <a:solidFill>
                  <a:srgbClr val="000000"/>
                </a:solidFill>
                <a:latin typeface="Times New Roman" panose="02020603050405020304" pitchFamily="18" charset="0"/>
              </a:rPr>
              <a:t>2</a:t>
            </a:r>
          </a:p>
        </p:txBody>
      </p:sp>
      <p:sp>
        <p:nvSpPr>
          <p:cNvPr id="54282" name="Rectangle 9">
            <a:extLst>
              <a:ext uri="{FF2B5EF4-FFF2-40B4-BE49-F238E27FC236}">
                <a16:creationId xmlns:a16="http://schemas.microsoft.com/office/drawing/2014/main" id="{A989BFE3-6438-B541-85E7-EC63985A7C9E}"/>
              </a:ext>
            </a:extLst>
          </p:cNvPr>
          <p:cNvSpPr>
            <a:spLocks noChangeArrowheads="1"/>
          </p:cNvSpPr>
          <p:nvPr/>
        </p:nvSpPr>
        <p:spPr bwMode="auto">
          <a:xfrm>
            <a:off x="70167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Bank</a:t>
            </a:r>
          </a:p>
          <a:p>
            <a:pPr eaLnBrk="1" hangingPunct="1"/>
            <a:r>
              <a:rPr lang="en-US" altLang="en-US" sz="1800">
                <a:solidFill>
                  <a:srgbClr val="000000"/>
                </a:solidFill>
                <a:latin typeface="Times New Roman" panose="02020603050405020304" pitchFamily="18" charset="0"/>
              </a:rPr>
              <a:t>15</a:t>
            </a:r>
          </a:p>
        </p:txBody>
      </p:sp>
      <p:sp>
        <p:nvSpPr>
          <p:cNvPr id="54283" name="Rectangle 10">
            <a:extLst>
              <a:ext uri="{FF2B5EF4-FFF2-40B4-BE49-F238E27FC236}">
                <a16:creationId xmlns:a16="http://schemas.microsoft.com/office/drawing/2014/main" id="{2F51D739-BA24-A44B-A1AA-159123C78D64}"/>
              </a:ext>
            </a:extLst>
          </p:cNvPr>
          <p:cNvSpPr>
            <a:spLocks noChangeArrowheads="1"/>
          </p:cNvSpPr>
          <p:nvPr/>
        </p:nvSpPr>
        <p:spPr bwMode="auto">
          <a:xfrm>
            <a:off x="19113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MDR</a:t>
            </a:r>
          </a:p>
        </p:txBody>
      </p:sp>
      <p:sp>
        <p:nvSpPr>
          <p:cNvPr id="54284" name="Rectangle 11">
            <a:extLst>
              <a:ext uri="{FF2B5EF4-FFF2-40B4-BE49-F238E27FC236}">
                <a16:creationId xmlns:a16="http://schemas.microsoft.com/office/drawing/2014/main" id="{B8D16750-FE16-A047-8FE7-BC78BC6C688D}"/>
              </a:ext>
            </a:extLst>
          </p:cNvPr>
          <p:cNvSpPr>
            <a:spLocks noChangeArrowheads="1"/>
          </p:cNvSpPr>
          <p:nvPr/>
        </p:nvSpPr>
        <p:spPr bwMode="auto">
          <a:xfrm>
            <a:off x="25209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MAR</a:t>
            </a:r>
          </a:p>
        </p:txBody>
      </p:sp>
      <p:sp>
        <p:nvSpPr>
          <p:cNvPr id="54285" name="Rectangle 12">
            <a:extLst>
              <a:ext uri="{FF2B5EF4-FFF2-40B4-BE49-F238E27FC236}">
                <a16:creationId xmlns:a16="http://schemas.microsoft.com/office/drawing/2014/main" id="{F6001E57-1C5B-EE48-B091-B5EF568C93E4}"/>
              </a:ext>
            </a:extLst>
          </p:cNvPr>
          <p:cNvSpPr>
            <a:spLocks noChangeArrowheads="1"/>
          </p:cNvSpPr>
          <p:nvPr/>
        </p:nvSpPr>
        <p:spPr bwMode="auto">
          <a:xfrm>
            <a:off x="32067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MDR</a:t>
            </a:r>
          </a:p>
        </p:txBody>
      </p:sp>
      <p:sp>
        <p:nvSpPr>
          <p:cNvPr id="54286" name="Rectangle 13">
            <a:extLst>
              <a:ext uri="{FF2B5EF4-FFF2-40B4-BE49-F238E27FC236}">
                <a16:creationId xmlns:a16="http://schemas.microsoft.com/office/drawing/2014/main" id="{8074A4A8-C0D2-CA43-9F8D-C9226F400A80}"/>
              </a:ext>
            </a:extLst>
          </p:cNvPr>
          <p:cNvSpPr>
            <a:spLocks noChangeArrowheads="1"/>
          </p:cNvSpPr>
          <p:nvPr/>
        </p:nvSpPr>
        <p:spPr bwMode="auto">
          <a:xfrm>
            <a:off x="38163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MAR</a:t>
            </a:r>
          </a:p>
        </p:txBody>
      </p:sp>
      <p:sp>
        <p:nvSpPr>
          <p:cNvPr id="54287" name="Rectangle 14">
            <a:extLst>
              <a:ext uri="{FF2B5EF4-FFF2-40B4-BE49-F238E27FC236}">
                <a16:creationId xmlns:a16="http://schemas.microsoft.com/office/drawing/2014/main" id="{A2291E25-DB01-544B-AB72-AB257E81A6BD}"/>
              </a:ext>
            </a:extLst>
          </p:cNvPr>
          <p:cNvSpPr>
            <a:spLocks noChangeArrowheads="1"/>
          </p:cNvSpPr>
          <p:nvPr/>
        </p:nvSpPr>
        <p:spPr bwMode="auto">
          <a:xfrm>
            <a:off x="70167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MDR</a:t>
            </a:r>
          </a:p>
        </p:txBody>
      </p:sp>
      <p:sp>
        <p:nvSpPr>
          <p:cNvPr id="54288" name="Rectangle 15">
            <a:extLst>
              <a:ext uri="{FF2B5EF4-FFF2-40B4-BE49-F238E27FC236}">
                <a16:creationId xmlns:a16="http://schemas.microsoft.com/office/drawing/2014/main" id="{45442F64-7C70-9846-BA73-7C1B6A1120D3}"/>
              </a:ext>
            </a:extLst>
          </p:cNvPr>
          <p:cNvSpPr>
            <a:spLocks noChangeArrowheads="1"/>
          </p:cNvSpPr>
          <p:nvPr/>
        </p:nvSpPr>
        <p:spPr bwMode="auto">
          <a:xfrm>
            <a:off x="76263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MAR</a:t>
            </a:r>
          </a:p>
        </p:txBody>
      </p:sp>
      <p:sp>
        <p:nvSpPr>
          <p:cNvPr id="54289" name="Line 16">
            <a:extLst>
              <a:ext uri="{FF2B5EF4-FFF2-40B4-BE49-F238E27FC236}">
                <a16:creationId xmlns:a16="http://schemas.microsoft.com/office/drawing/2014/main" id="{4F8DBEBB-10EF-7447-A57D-948581E8CD41}"/>
              </a:ext>
            </a:extLst>
          </p:cNvPr>
          <p:cNvSpPr>
            <a:spLocks noChangeShapeType="1"/>
          </p:cNvSpPr>
          <p:nvPr/>
        </p:nvSpPr>
        <p:spPr bwMode="auto">
          <a:xfrm>
            <a:off x="609600" y="5026025"/>
            <a:ext cx="76200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17">
            <a:extLst>
              <a:ext uri="{FF2B5EF4-FFF2-40B4-BE49-F238E27FC236}">
                <a16:creationId xmlns:a16="http://schemas.microsoft.com/office/drawing/2014/main" id="{06F09169-C194-1049-A11F-12B2170936D1}"/>
              </a:ext>
            </a:extLst>
          </p:cNvPr>
          <p:cNvSpPr>
            <a:spLocks noChangeShapeType="1"/>
          </p:cNvSpPr>
          <p:nvPr/>
        </p:nvSpPr>
        <p:spPr bwMode="auto">
          <a:xfrm>
            <a:off x="9144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1" name="Line 18">
            <a:extLst>
              <a:ext uri="{FF2B5EF4-FFF2-40B4-BE49-F238E27FC236}">
                <a16:creationId xmlns:a16="http://schemas.microsoft.com/office/drawing/2014/main" id="{A8328D02-9B14-3044-9491-D0DE0465FB5D}"/>
              </a:ext>
            </a:extLst>
          </p:cNvPr>
          <p:cNvSpPr>
            <a:spLocks noChangeShapeType="1"/>
          </p:cNvSpPr>
          <p:nvPr/>
        </p:nvSpPr>
        <p:spPr bwMode="auto">
          <a:xfrm>
            <a:off x="22098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2" name="Line 19">
            <a:extLst>
              <a:ext uri="{FF2B5EF4-FFF2-40B4-BE49-F238E27FC236}">
                <a16:creationId xmlns:a16="http://schemas.microsoft.com/office/drawing/2014/main" id="{9AFFFCB9-43C7-4449-BCAD-C0B0E5A1B9A2}"/>
              </a:ext>
            </a:extLst>
          </p:cNvPr>
          <p:cNvSpPr>
            <a:spLocks noChangeShapeType="1"/>
          </p:cNvSpPr>
          <p:nvPr/>
        </p:nvSpPr>
        <p:spPr bwMode="auto">
          <a:xfrm>
            <a:off x="35052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3" name="Line 20">
            <a:extLst>
              <a:ext uri="{FF2B5EF4-FFF2-40B4-BE49-F238E27FC236}">
                <a16:creationId xmlns:a16="http://schemas.microsoft.com/office/drawing/2014/main" id="{153A4A4D-D1C0-1142-A5B5-D04F0EE4BC08}"/>
              </a:ext>
            </a:extLst>
          </p:cNvPr>
          <p:cNvSpPr>
            <a:spLocks noChangeShapeType="1"/>
          </p:cNvSpPr>
          <p:nvPr/>
        </p:nvSpPr>
        <p:spPr bwMode="auto">
          <a:xfrm>
            <a:off x="73152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4" name="Line 21">
            <a:extLst>
              <a:ext uri="{FF2B5EF4-FFF2-40B4-BE49-F238E27FC236}">
                <a16:creationId xmlns:a16="http://schemas.microsoft.com/office/drawing/2014/main" id="{95478346-D92B-5446-B018-51FAB73AC307}"/>
              </a:ext>
            </a:extLst>
          </p:cNvPr>
          <p:cNvSpPr>
            <a:spLocks noChangeShapeType="1"/>
          </p:cNvSpPr>
          <p:nvPr/>
        </p:nvSpPr>
        <p:spPr bwMode="auto">
          <a:xfrm>
            <a:off x="15240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5" name="Line 22">
            <a:extLst>
              <a:ext uri="{FF2B5EF4-FFF2-40B4-BE49-F238E27FC236}">
                <a16:creationId xmlns:a16="http://schemas.microsoft.com/office/drawing/2014/main" id="{9A4774FB-B46E-3D43-9091-CAFF0A1A46E4}"/>
              </a:ext>
            </a:extLst>
          </p:cNvPr>
          <p:cNvSpPr>
            <a:spLocks noChangeShapeType="1"/>
          </p:cNvSpPr>
          <p:nvPr/>
        </p:nvSpPr>
        <p:spPr bwMode="auto">
          <a:xfrm>
            <a:off x="28194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6" name="Line 23">
            <a:extLst>
              <a:ext uri="{FF2B5EF4-FFF2-40B4-BE49-F238E27FC236}">
                <a16:creationId xmlns:a16="http://schemas.microsoft.com/office/drawing/2014/main" id="{E79D1997-AE6E-7A45-8630-4F1AB7614EBA}"/>
              </a:ext>
            </a:extLst>
          </p:cNvPr>
          <p:cNvSpPr>
            <a:spLocks noChangeShapeType="1"/>
          </p:cNvSpPr>
          <p:nvPr/>
        </p:nvSpPr>
        <p:spPr bwMode="auto">
          <a:xfrm>
            <a:off x="41148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7" name="Line 24">
            <a:extLst>
              <a:ext uri="{FF2B5EF4-FFF2-40B4-BE49-F238E27FC236}">
                <a16:creationId xmlns:a16="http://schemas.microsoft.com/office/drawing/2014/main" id="{465D575C-0528-1045-8946-8DAE8BC35DC7}"/>
              </a:ext>
            </a:extLst>
          </p:cNvPr>
          <p:cNvSpPr>
            <a:spLocks noChangeShapeType="1"/>
          </p:cNvSpPr>
          <p:nvPr/>
        </p:nvSpPr>
        <p:spPr bwMode="auto">
          <a:xfrm>
            <a:off x="79248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8" name="Line 25">
            <a:extLst>
              <a:ext uri="{FF2B5EF4-FFF2-40B4-BE49-F238E27FC236}">
                <a16:creationId xmlns:a16="http://schemas.microsoft.com/office/drawing/2014/main" id="{5C43A610-4E5B-C64C-A7FD-E2A489CA01D4}"/>
              </a:ext>
            </a:extLst>
          </p:cNvPr>
          <p:cNvSpPr>
            <a:spLocks noChangeShapeType="1"/>
          </p:cNvSpPr>
          <p:nvPr/>
        </p:nvSpPr>
        <p:spPr bwMode="auto">
          <a:xfrm>
            <a:off x="609600" y="5330825"/>
            <a:ext cx="762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Rectangle 26">
            <a:extLst>
              <a:ext uri="{FF2B5EF4-FFF2-40B4-BE49-F238E27FC236}">
                <a16:creationId xmlns:a16="http://schemas.microsoft.com/office/drawing/2014/main" id="{D1FA260F-948B-1446-A522-AC5C197323E5}"/>
              </a:ext>
            </a:extLst>
          </p:cNvPr>
          <p:cNvSpPr>
            <a:spLocks noChangeArrowheads="1"/>
          </p:cNvSpPr>
          <p:nvPr/>
        </p:nvSpPr>
        <p:spPr bwMode="auto">
          <a:xfrm>
            <a:off x="4937125" y="45450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Data bus</a:t>
            </a:r>
          </a:p>
        </p:txBody>
      </p:sp>
      <p:sp>
        <p:nvSpPr>
          <p:cNvPr id="54300" name="Rectangle 27">
            <a:extLst>
              <a:ext uri="{FF2B5EF4-FFF2-40B4-BE49-F238E27FC236}">
                <a16:creationId xmlns:a16="http://schemas.microsoft.com/office/drawing/2014/main" id="{AF1B6F9A-6457-C946-B693-FB642FBD5932}"/>
              </a:ext>
            </a:extLst>
          </p:cNvPr>
          <p:cNvSpPr>
            <a:spLocks noChangeArrowheads="1"/>
          </p:cNvSpPr>
          <p:nvPr/>
        </p:nvSpPr>
        <p:spPr bwMode="auto">
          <a:xfrm>
            <a:off x="4937125" y="5383213"/>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Address bus</a:t>
            </a:r>
          </a:p>
        </p:txBody>
      </p:sp>
      <p:sp>
        <p:nvSpPr>
          <p:cNvPr id="54301" name="Rectangle 28">
            <a:extLst>
              <a:ext uri="{FF2B5EF4-FFF2-40B4-BE49-F238E27FC236}">
                <a16:creationId xmlns:a16="http://schemas.microsoft.com/office/drawing/2014/main" id="{B38949CD-F7C5-8741-8D1C-2C506EDD8B96}"/>
              </a:ext>
            </a:extLst>
          </p:cNvPr>
          <p:cNvSpPr>
            <a:spLocks noChangeArrowheads="1"/>
          </p:cNvSpPr>
          <p:nvPr/>
        </p:nvSpPr>
        <p:spPr bwMode="auto">
          <a:xfrm>
            <a:off x="2597150" y="6099175"/>
            <a:ext cx="15113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4302" name="Rectangle 29">
            <a:extLst>
              <a:ext uri="{FF2B5EF4-FFF2-40B4-BE49-F238E27FC236}">
                <a16:creationId xmlns:a16="http://schemas.microsoft.com/office/drawing/2014/main" id="{2C2D3C1F-FEC1-5B41-B3DA-84C80B78F417}"/>
              </a:ext>
            </a:extLst>
          </p:cNvPr>
          <p:cNvSpPr>
            <a:spLocks noChangeArrowheads="1"/>
          </p:cNvSpPr>
          <p:nvPr/>
        </p:nvSpPr>
        <p:spPr bwMode="auto">
          <a:xfrm>
            <a:off x="4425950" y="6099175"/>
            <a:ext cx="15113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4303" name="Line 30">
            <a:extLst>
              <a:ext uri="{FF2B5EF4-FFF2-40B4-BE49-F238E27FC236}">
                <a16:creationId xmlns:a16="http://schemas.microsoft.com/office/drawing/2014/main" id="{E7706DB3-03E9-0141-9B88-90D548F67BDC}"/>
              </a:ext>
            </a:extLst>
          </p:cNvPr>
          <p:cNvSpPr>
            <a:spLocks noChangeShapeType="1"/>
          </p:cNvSpPr>
          <p:nvPr/>
        </p:nvSpPr>
        <p:spPr bwMode="auto">
          <a:xfrm>
            <a:off x="3352800" y="5026025"/>
            <a:ext cx="0" cy="10668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4" name="Line 31">
            <a:extLst>
              <a:ext uri="{FF2B5EF4-FFF2-40B4-BE49-F238E27FC236}">
                <a16:creationId xmlns:a16="http://schemas.microsoft.com/office/drawing/2014/main" id="{95228A3E-778C-D844-92DD-88A22244FE6D}"/>
              </a:ext>
            </a:extLst>
          </p:cNvPr>
          <p:cNvSpPr>
            <a:spLocks noChangeShapeType="1"/>
          </p:cNvSpPr>
          <p:nvPr/>
        </p:nvSpPr>
        <p:spPr bwMode="auto">
          <a:xfrm>
            <a:off x="4800600" y="5330825"/>
            <a:ext cx="0" cy="7620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05" name="Rectangle 33">
            <a:extLst>
              <a:ext uri="{FF2B5EF4-FFF2-40B4-BE49-F238E27FC236}">
                <a16:creationId xmlns:a16="http://schemas.microsoft.com/office/drawing/2014/main" id="{4332B199-8F82-BD49-8486-5D1BC13B4179}"/>
              </a:ext>
            </a:extLst>
          </p:cNvPr>
          <p:cNvSpPr>
            <a:spLocks noChangeArrowheads="1"/>
          </p:cNvSpPr>
          <p:nvPr/>
        </p:nvSpPr>
        <p:spPr bwMode="auto">
          <a:xfrm>
            <a:off x="6537325" y="614521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CPU</a:t>
            </a:r>
          </a:p>
        </p:txBody>
      </p:sp>
      <p:sp>
        <p:nvSpPr>
          <p:cNvPr id="54306" name="TextBox 34">
            <a:extLst>
              <a:ext uri="{FF2B5EF4-FFF2-40B4-BE49-F238E27FC236}">
                <a16:creationId xmlns:a16="http://schemas.microsoft.com/office/drawing/2014/main" id="{19A15042-C5DD-5845-8643-A99DD4F534EA}"/>
              </a:ext>
            </a:extLst>
          </p:cNvPr>
          <p:cNvSpPr txBox="1">
            <a:spLocks noChangeArrowheads="1"/>
          </p:cNvSpPr>
          <p:nvPr/>
        </p:nvSpPr>
        <p:spPr bwMode="auto">
          <a:xfrm>
            <a:off x="152400" y="6535738"/>
            <a:ext cx="1717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a:solidFill>
                  <a:srgbClr val="000000"/>
                </a:solidFill>
              </a:rPr>
              <a:t>Picture credit: Derek Chiou</a:t>
            </a:r>
          </a:p>
        </p:txBody>
      </p:sp>
    </p:spTree>
    <p:extLst>
      <p:ext uri="{BB962C8B-B14F-4D97-AF65-F5344CB8AC3E}">
        <p14:creationId xmlns:p14="http://schemas.microsoft.com/office/powerpoint/2010/main" val="3917890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4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54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C0A375E1-757D-3249-A2AF-37BCD20EA03B}"/>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Vectorizable Loops</a:t>
            </a:r>
          </a:p>
        </p:txBody>
      </p:sp>
      <p:sp>
        <p:nvSpPr>
          <p:cNvPr id="58370" name="Content Placeholder 2">
            <a:extLst>
              <a:ext uri="{FF2B5EF4-FFF2-40B4-BE49-F238E27FC236}">
                <a16:creationId xmlns:a16="http://schemas.microsoft.com/office/drawing/2014/main" id="{B9AC1B1E-5EFE-2C45-9C86-6BD620B67A14}"/>
              </a:ext>
            </a:extLst>
          </p:cNvPr>
          <p:cNvSpPr>
            <a:spLocks noGrp="1"/>
          </p:cNvSpPr>
          <p:nvPr>
            <p:ph idx="1"/>
          </p:nvPr>
        </p:nvSpPr>
        <p:spPr>
          <a:xfrm>
            <a:off x="228600" y="996950"/>
            <a:ext cx="8610600" cy="5194300"/>
          </a:xfrm>
        </p:spPr>
        <p:txBody>
          <a:bodyPr/>
          <a:lstStyle/>
          <a:p>
            <a:r>
              <a:rPr lang="en-US" altLang="en-US" dirty="0">
                <a:ea typeface="ＭＳ Ｐゴシック" panose="020B0600070205080204" pitchFamily="34" charset="-128"/>
              </a:rPr>
              <a:t>A loop is </a:t>
            </a:r>
            <a:r>
              <a:rPr lang="en-US" altLang="en-US" dirty="0">
                <a:solidFill>
                  <a:srgbClr val="FF0000"/>
                </a:solidFill>
                <a:ea typeface="ＭＳ Ｐゴシック" panose="020B0600070205080204" pitchFamily="34" charset="-128"/>
              </a:rPr>
              <a:t>vectorizable</a:t>
            </a:r>
            <a:r>
              <a:rPr lang="en-US" altLang="en-US" dirty="0">
                <a:ea typeface="ＭＳ Ｐゴシック" panose="020B0600070205080204" pitchFamily="34" charset="-128"/>
              </a:rPr>
              <a:t> if each iteration is independent of any other</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For I = 0 to 49</a:t>
            </a:r>
          </a:p>
          <a:p>
            <a:pPr lvl="1"/>
            <a:r>
              <a:rPr lang="en-US" altLang="en-US" dirty="0">
                <a:ea typeface="ＭＳ Ｐゴシック" panose="020B0600070205080204" pitchFamily="34" charset="-128"/>
              </a:rPr>
              <a:t>C[</a:t>
            </a:r>
            <a:r>
              <a:rPr lang="en-US" altLang="en-US" dirty="0" err="1">
                <a:ea typeface="ＭＳ Ｐゴシック" panose="020B0600070205080204" pitchFamily="34" charset="-128"/>
              </a:rPr>
              <a:t>i</a:t>
            </a:r>
            <a:r>
              <a:rPr lang="en-US" altLang="en-US" dirty="0">
                <a:ea typeface="ＭＳ Ｐゴシック" panose="020B0600070205080204" pitchFamily="34" charset="-128"/>
              </a:rPr>
              <a:t>] = (A[</a:t>
            </a:r>
            <a:r>
              <a:rPr lang="en-US" altLang="en-US" dirty="0" err="1">
                <a:ea typeface="ＭＳ Ｐゴシック" panose="020B0600070205080204" pitchFamily="34" charset="-128"/>
              </a:rPr>
              <a:t>i</a:t>
            </a:r>
            <a:r>
              <a:rPr lang="en-US" altLang="en-US" dirty="0">
                <a:ea typeface="ＭＳ Ｐゴシック" panose="020B0600070205080204" pitchFamily="34" charset="-128"/>
              </a:rPr>
              <a:t>] + B[</a:t>
            </a:r>
            <a:r>
              <a:rPr lang="en-US" altLang="en-US" dirty="0" err="1">
                <a:ea typeface="ＭＳ Ｐゴシック" panose="020B0600070205080204" pitchFamily="34" charset="-128"/>
              </a:rPr>
              <a:t>i</a:t>
            </a:r>
            <a:r>
              <a:rPr lang="en-US" altLang="en-US" dirty="0">
                <a:ea typeface="ＭＳ Ｐゴシック" panose="020B0600070205080204" pitchFamily="34" charset="-128"/>
              </a:rPr>
              <a:t>]) / 2</a:t>
            </a:r>
          </a:p>
          <a:p>
            <a:r>
              <a:rPr lang="en-US" altLang="en-US" dirty="0">
                <a:ea typeface="ＭＳ Ｐゴシック" panose="020B0600070205080204" pitchFamily="34" charset="-128"/>
              </a:rPr>
              <a:t>Vectorized loop (each instruction and its latency):</a:t>
            </a:r>
          </a:p>
          <a:p>
            <a:pPr lvl="1">
              <a:buFont typeface="Wingdings" pitchFamily="2" charset="2"/>
              <a:buNone/>
            </a:pPr>
            <a:r>
              <a:rPr lang="en-US" altLang="en-US" dirty="0">
                <a:ea typeface="ＭＳ Ｐゴシック" panose="020B0600070205080204" pitchFamily="34" charset="-128"/>
              </a:rPr>
              <a:t>		MOVI VLEN = 50			1</a:t>
            </a:r>
          </a:p>
          <a:p>
            <a:pPr lvl="1">
              <a:buFont typeface="Wingdings" pitchFamily="2" charset="2"/>
              <a:buNone/>
            </a:pPr>
            <a:r>
              <a:rPr lang="en-US" altLang="en-US" dirty="0">
                <a:ea typeface="ＭＳ Ｐゴシック" panose="020B0600070205080204" pitchFamily="34" charset="-128"/>
              </a:rPr>
              <a:t>		MOVI VSTR = 1			1</a:t>
            </a:r>
          </a:p>
          <a:p>
            <a:pPr lvl="1">
              <a:buNone/>
            </a:pPr>
            <a:r>
              <a:rPr lang="en-US" altLang="en-US" dirty="0">
                <a:ea typeface="ＭＳ Ｐゴシック" panose="020B0600070205080204" pitchFamily="34" charset="-128"/>
              </a:rPr>
              <a:t>		VLD V0 = A				11 + VLEN – 1</a:t>
            </a:r>
          </a:p>
          <a:p>
            <a:pPr lvl="1">
              <a:buFont typeface="Wingdings" pitchFamily="2" charset="2"/>
              <a:buNone/>
            </a:pPr>
            <a:r>
              <a:rPr lang="en-US" altLang="en-US" dirty="0">
                <a:ea typeface="ＭＳ Ｐゴシック" panose="020B0600070205080204" pitchFamily="34" charset="-128"/>
              </a:rPr>
              <a:t>		VLD V1 = B				11 + VLEN – 1</a:t>
            </a:r>
          </a:p>
          <a:p>
            <a:pPr lvl="1">
              <a:buNone/>
            </a:pPr>
            <a:r>
              <a:rPr lang="en-US" altLang="en-US" dirty="0">
                <a:ea typeface="ＭＳ Ｐゴシック" panose="020B0600070205080204" pitchFamily="34" charset="-128"/>
              </a:rPr>
              <a:t>		VADD V2 = V0 + V1			4 + VLEN – 1</a:t>
            </a:r>
          </a:p>
          <a:p>
            <a:pPr lvl="1">
              <a:buNone/>
            </a:pPr>
            <a:r>
              <a:rPr lang="en-US" altLang="en-US" dirty="0">
                <a:ea typeface="ＭＳ Ｐゴシック" panose="020B0600070205080204" pitchFamily="34" charset="-128"/>
              </a:rPr>
              <a:t>		VSHFR V3 = V2 &gt;&gt; 1			1 + VLEN – 1</a:t>
            </a:r>
          </a:p>
          <a:p>
            <a:pPr lvl="1">
              <a:buFont typeface="Wingdings" pitchFamily="2" charset="2"/>
              <a:buNone/>
            </a:pPr>
            <a:r>
              <a:rPr lang="en-US" altLang="en-US" dirty="0">
                <a:ea typeface="ＭＳ Ｐゴシック" panose="020B0600070205080204" pitchFamily="34" charset="-128"/>
              </a:rPr>
              <a:t>		VST C = V3				11 + VLEN – 1</a:t>
            </a:r>
          </a:p>
        </p:txBody>
      </p:sp>
      <p:sp>
        <p:nvSpPr>
          <p:cNvPr id="58371" name="Slide Number Placeholder 3">
            <a:extLst>
              <a:ext uri="{FF2B5EF4-FFF2-40B4-BE49-F238E27FC236}">
                <a16:creationId xmlns:a16="http://schemas.microsoft.com/office/drawing/2014/main" id="{8871E6E8-8364-6346-9168-81965FD8AB9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49879B5-6A3C-764A-B73D-FDBA74531016}" type="slidenum">
              <a:rPr lang="en-US" altLang="en-US" sz="1600">
                <a:solidFill>
                  <a:srgbClr val="000000"/>
                </a:solidFill>
                <a:latin typeface="Garamond" panose="02020404030301010803" pitchFamily="18" charset="0"/>
              </a:rPr>
              <a:pPr eaLnBrk="1" hangingPunct="1"/>
              <a:t>12</a:t>
            </a:fld>
            <a:endParaRPr lang="en-US" altLang="en-US" sz="1600">
              <a:solidFill>
                <a:srgbClr val="000000"/>
              </a:solidFill>
              <a:latin typeface="Garamond" panose="02020404030301010803" pitchFamily="18" charset="0"/>
            </a:endParaRPr>
          </a:p>
        </p:txBody>
      </p:sp>
      <p:sp>
        <p:nvSpPr>
          <p:cNvPr id="5" name="TextBox 4">
            <a:extLst>
              <a:ext uri="{FF2B5EF4-FFF2-40B4-BE49-F238E27FC236}">
                <a16:creationId xmlns:a16="http://schemas.microsoft.com/office/drawing/2014/main" id="{133A1867-2443-6940-B70F-F87C775E2F9D}"/>
              </a:ext>
            </a:extLst>
          </p:cNvPr>
          <p:cNvSpPr txBox="1">
            <a:spLocks noChangeArrowheads="1"/>
          </p:cNvSpPr>
          <p:nvPr/>
        </p:nvSpPr>
        <p:spPr bwMode="auto">
          <a:xfrm>
            <a:off x="6400800" y="3746500"/>
            <a:ext cx="2466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FF"/>
                </a:solidFill>
              </a:rPr>
              <a:t>7 dynamic instructions</a:t>
            </a:r>
          </a:p>
        </p:txBody>
      </p:sp>
    </p:spTree>
    <p:extLst>
      <p:ext uri="{BB962C8B-B14F-4D97-AF65-F5344CB8AC3E}">
        <p14:creationId xmlns:p14="http://schemas.microsoft.com/office/powerpoint/2010/main" val="921647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7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70">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5137B48E-12DF-D94E-BD01-7469799F0472}"/>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Basic Vector Code Performance</a:t>
            </a:r>
          </a:p>
        </p:txBody>
      </p:sp>
      <p:sp>
        <p:nvSpPr>
          <p:cNvPr id="150530" name="Content Placeholder 2">
            <a:extLst>
              <a:ext uri="{FF2B5EF4-FFF2-40B4-BE49-F238E27FC236}">
                <a16:creationId xmlns:a16="http://schemas.microsoft.com/office/drawing/2014/main" id="{E7A9194D-C75E-B044-9CED-1F4B83622FBA}"/>
              </a:ext>
            </a:extLst>
          </p:cNvPr>
          <p:cNvSpPr>
            <a:spLocks noGrp="1"/>
          </p:cNvSpPr>
          <p:nvPr>
            <p:ph idx="1"/>
          </p:nvPr>
        </p:nvSpPr>
        <p:spPr>
          <a:xfrm>
            <a:off x="228600" y="996950"/>
            <a:ext cx="8610600" cy="5194300"/>
          </a:xfrm>
        </p:spPr>
        <p:txBody>
          <a:bodyPr/>
          <a:lstStyle/>
          <a:p>
            <a:pPr>
              <a:buFont typeface="Wingdings" charset="0"/>
              <a:buChar char="n"/>
              <a:defRPr/>
            </a:pPr>
            <a:r>
              <a:rPr lang="en-US" dirty="0"/>
              <a:t>Assume </a:t>
            </a:r>
            <a:r>
              <a:rPr lang="en-US" dirty="0">
                <a:solidFill>
                  <a:srgbClr val="FF0000"/>
                </a:solidFill>
              </a:rPr>
              <a:t>no chaining</a:t>
            </a:r>
            <a:r>
              <a:rPr lang="en-US" dirty="0"/>
              <a:t> (no vector data forwarding)</a:t>
            </a:r>
          </a:p>
          <a:p>
            <a:pPr lvl="1">
              <a:buFont typeface="Wingdings" charset="0"/>
              <a:buChar char="q"/>
              <a:defRPr/>
            </a:pPr>
            <a:r>
              <a:rPr lang="en-US" dirty="0">
                <a:ea typeface="ＭＳ Ｐゴシック" charset="0"/>
              </a:rPr>
              <a:t>i.e., output of a vector functional unit cannot be used as the direct input of another </a:t>
            </a:r>
          </a:p>
          <a:p>
            <a:pPr lvl="1">
              <a:buFont typeface="Wingdings" charset="0"/>
              <a:buChar char="q"/>
              <a:defRPr/>
            </a:pPr>
            <a:r>
              <a:rPr lang="en-US" dirty="0">
                <a:solidFill>
                  <a:srgbClr val="0432FF"/>
                </a:solidFill>
                <a:ea typeface="ＭＳ Ｐゴシック" charset="0"/>
              </a:rPr>
              <a:t>The entire vector register needs to be ready </a:t>
            </a:r>
            <a:r>
              <a:rPr lang="en-US" dirty="0">
                <a:ea typeface="ＭＳ Ｐゴシック" charset="0"/>
              </a:rPr>
              <a:t>before any element of it can be used as part of another operation</a:t>
            </a:r>
          </a:p>
          <a:p>
            <a:pPr>
              <a:buFont typeface="Wingdings" charset="0"/>
              <a:buChar char="n"/>
              <a:defRPr/>
            </a:pPr>
            <a:r>
              <a:rPr lang="en-US" dirty="0"/>
              <a:t>One memory port (one address generator)</a:t>
            </a:r>
          </a:p>
          <a:p>
            <a:pPr>
              <a:buFont typeface="Wingdings" charset="0"/>
              <a:buChar char="n"/>
              <a:defRPr/>
            </a:pPr>
            <a:r>
              <a:rPr lang="en-US" dirty="0"/>
              <a:t>16 memory banks (word-interleaved)</a:t>
            </a:r>
          </a:p>
          <a:p>
            <a:pPr lvl="1">
              <a:buFont typeface="Wingdings" charset="0"/>
              <a:buChar char="q"/>
              <a:defRPr/>
            </a:pPr>
            <a:endParaRPr lang="en-US" dirty="0">
              <a:ea typeface="ＭＳ Ｐゴシック" charset="0"/>
            </a:endParaRPr>
          </a:p>
          <a:p>
            <a:pPr lvl="1">
              <a:buFont typeface="Wingdings" charset="0"/>
              <a:buChar char="q"/>
              <a:defRPr/>
            </a:pPr>
            <a:endParaRPr lang="en-US" dirty="0">
              <a:ea typeface="ＭＳ Ｐゴシック" charset="0"/>
            </a:endParaRPr>
          </a:p>
          <a:p>
            <a:pPr lvl="1">
              <a:buFont typeface="Wingdings" charset="0"/>
              <a:buChar char="q"/>
              <a:defRPr/>
            </a:pPr>
            <a:endParaRPr lang="en-US" dirty="0">
              <a:ea typeface="ＭＳ Ｐゴシック" charset="0"/>
            </a:endParaRPr>
          </a:p>
          <a:p>
            <a:pPr marL="344487" lvl="1" indent="0">
              <a:buFont typeface="Wingdings" charset="0"/>
              <a:buNone/>
              <a:defRPr/>
            </a:pPr>
            <a:endParaRPr lang="en-US" dirty="0">
              <a:ea typeface="ＭＳ Ｐゴシック" charset="0"/>
            </a:endParaRPr>
          </a:p>
          <a:p>
            <a:pPr lvl="1">
              <a:buFont typeface="Wingdings" charset="0"/>
              <a:buChar char="q"/>
              <a:defRPr/>
            </a:pPr>
            <a:endParaRPr lang="en-US" dirty="0">
              <a:ea typeface="ＭＳ Ｐゴシック" charset="0"/>
            </a:endParaRPr>
          </a:p>
          <a:p>
            <a:pPr>
              <a:buFont typeface="Wingdings" charset="0"/>
              <a:buChar char="n"/>
              <a:defRPr/>
            </a:pPr>
            <a:r>
              <a:rPr lang="en-US" dirty="0"/>
              <a:t>285 cycles</a:t>
            </a:r>
          </a:p>
        </p:txBody>
      </p:sp>
      <p:sp>
        <p:nvSpPr>
          <p:cNvPr id="59395" name="Slide Number Placeholder 3">
            <a:extLst>
              <a:ext uri="{FF2B5EF4-FFF2-40B4-BE49-F238E27FC236}">
                <a16:creationId xmlns:a16="http://schemas.microsoft.com/office/drawing/2014/main" id="{650C57C3-EC76-7349-ACBA-E48FF2D3791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142D53E-1F83-EC40-A17F-2E2F572099A8}" type="slidenum">
              <a:rPr lang="en-US" altLang="en-US" sz="1600">
                <a:solidFill>
                  <a:srgbClr val="000000"/>
                </a:solidFill>
                <a:latin typeface="Garamond" panose="02020404030301010803" pitchFamily="18" charset="0"/>
              </a:rPr>
              <a:pPr eaLnBrk="1" hangingPunct="1"/>
              <a:t>13</a:t>
            </a:fld>
            <a:endParaRPr lang="en-US" altLang="en-US" sz="1600">
              <a:solidFill>
                <a:srgbClr val="000000"/>
              </a:solidFill>
              <a:latin typeface="Garamond" panose="02020404030301010803" pitchFamily="18" charset="0"/>
            </a:endParaRPr>
          </a:p>
        </p:txBody>
      </p:sp>
      <p:graphicFrame>
        <p:nvGraphicFramePr>
          <p:cNvPr id="93188" name="Object 2">
            <a:extLst>
              <a:ext uri="{FF2B5EF4-FFF2-40B4-BE49-F238E27FC236}">
                <a16:creationId xmlns:a16="http://schemas.microsoft.com/office/drawing/2014/main" id="{47CEEF49-C4F6-FF49-958F-508AF859C069}"/>
              </a:ext>
            </a:extLst>
          </p:cNvPr>
          <p:cNvGraphicFramePr>
            <a:graphicFrameLocks noChangeAspect="1"/>
          </p:cNvGraphicFramePr>
          <p:nvPr/>
        </p:nvGraphicFramePr>
        <p:xfrm>
          <a:off x="762000" y="4000500"/>
          <a:ext cx="7604125" cy="1257300"/>
        </p:xfrm>
        <a:graphic>
          <a:graphicData uri="http://schemas.openxmlformats.org/presentationml/2006/ole">
            <mc:AlternateContent xmlns:mc="http://schemas.openxmlformats.org/markup-compatibility/2006">
              <mc:Choice xmlns:v="urn:schemas-microsoft-com:vml" Requires="v">
                <p:oleObj name="Visio" r:id="rId3" imgW="5524500" imgH="927100" progId="">
                  <p:embed/>
                </p:oleObj>
              </mc:Choice>
              <mc:Fallback>
                <p:oleObj name="Visio" r:id="rId3" imgW="5524500" imgH="927100" progId="">
                  <p:embed/>
                  <p:pic>
                    <p:nvPicPr>
                      <p:cNvPr id="93188" name="Object 2">
                        <a:extLst>
                          <a:ext uri="{FF2B5EF4-FFF2-40B4-BE49-F238E27FC236}">
                            <a16:creationId xmlns:a16="http://schemas.microsoft.com/office/drawing/2014/main" id="{47CEEF49-C4F6-FF49-958F-508AF859C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000500"/>
                        <a:ext cx="76041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17A03E7C-4C1A-C542-A8EA-99C8C5D06813}"/>
              </a:ext>
            </a:extLst>
          </p:cNvPr>
          <p:cNvSpPr txBox="1"/>
          <p:nvPr/>
        </p:nvSpPr>
        <p:spPr>
          <a:xfrm>
            <a:off x="1557362" y="5182801"/>
            <a:ext cx="885179"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VLD V0=A</a:t>
            </a:r>
          </a:p>
        </p:txBody>
      </p:sp>
      <p:sp>
        <p:nvSpPr>
          <p:cNvPr id="7" name="TextBox 6">
            <a:extLst>
              <a:ext uri="{FF2B5EF4-FFF2-40B4-BE49-F238E27FC236}">
                <a16:creationId xmlns:a16="http://schemas.microsoft.com/office/drawing/2014/main" id="{A2D569F2-BD49-1A41-A02D-9A405C7B2C5B}"/>
              </a:ext>
            </a:extLst>
          </p:cNvPr>
          <p:cNvSpPr txBox="1"/>
          <p:nvPr/>
        </p:nvSpPr>
        <p:spPr>
          <a:xfrm>
            <a:off x="3031168" y="5182800"/>
            <a:ext cx="883575"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VLD V1=B</a:t>
            </a:r>
          </a:p>
        </p:txBody>
      </p:sp>
      <p:sp>
        <p:nvSpPr>
          <p:cNvPr id="8" name="TextBox 7">
            <a:extLst>
              <a:ext uri="{FF2B5EF4-FFF2-40B4-BE49-F238E27FC236}">
                <a16:creationId xmlns:a16="http://schemas.microsoft.com/office/drawing/2014/main" id="{2281DC56-E0FA-2C42-AC25-F23CEF773106}"/>
              </a:ext>
            </a:extLst>
          </p:cNvPr>
          <p:cNvSpPr txBox="1"/>
          <p:nvPr/>
        </p:nvSpPr>
        <p:spPr>
          <a:xfrm>
            <a:off x="4192610" y="5182799"/>
            <a:ext cx="1369990"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VADD V2=V0+V1</a:t>
            </a:r>
          </a:p>
        </p:txBody>
      </p:sp>
      <p:sp>
        <p:nvSpPr>
          <p:cNvPr id="9" name="TextBox 8">
            <a:extLst>
              <a:ext uri="{FF2B5EF4-FFF2-40B4-BE49-F238E27FC236}">
                <a16:creationId xmlns:a16="http://schemas.microsoft.com/office/drawing/2014/main" id="{A64E9E92-4069-6845-8AA8-5980A418A1BC}"/>
              </a:ext>
            </a:extLst>
          </p:cNvPr>
          <p:cNvSpPr txBox="1"/>
          <p:nvPr/>
        </p:nvSpPr>
        <p:spPr>
          <a:xfrm>
            <a:off x="5505308" y="5180581"/>
            <a:ext cx="1459054"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VSHFR V3=V2&gt;&gt;1</a:t>
            </a:r>
          </a:p>
        </p:txBody>
      </p:sp>
      <p:sp>
        <p:nvSpPr>
          <p:cNvPr id="10" name="TextBox 9">
            <a:extLst>
              <a:ext uri="{FF2B5EF4-FFF2-40B4-BE49-F238E27FC236}">
                <a16:creationId xmlns:a16="http://schemas.microsoft.com/office/drawing/2014/main" id="{373EA825-8440-D842-87A9-3C723A71F384}"/>
              </a:ext>
            </a:extLst>
          </p:cNvPr>
          <p:cNvSpPr txBox="1"/>
          <p:nvPr/>
        </p:nvSpPr>
        <p:spPr>
          <a:xfrm>
            <a:off x="7058378" y="5178179"/>
            <a:ext cx="878767"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VST C=V3</a:t>
            </a:r>
          </a:p>
        </p:txBody>
      </p:sp>
    </p:spTree>
    <p:extLst>
      <p:ext uri="{BB962C8B-B14F-4D97-AF65-F5344CB8AC3E}">
        <p14:creationId xmlns:p14="http://schemas.microsoft.com/office/powerpoint/2010/main" val="10362887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053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53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31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05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DF640AC5-9B40-E74F-B202-DAD8D68206DB}"/>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Vector Code Performance - Chaining</a:t>
            </a:r>
          </a:p>
        </p:txBody>
      </p:sp>
      <p:sp>
        <p:nvSpPr>
          <p:cNvPr id="94210" name="Content Placeholder 2">
            <a:extLst>
              <a:ext uri="{FF2B5EF4-FFF2-40B4-BE49-F238E27FC236}">
                <a16:creationId xmlns:a16="http://schemas.microsoft.com/office/drawing/2014/main" id="{5FDE20DB-8AA0-8449-9A57-3CE341BED9B5}"/>
              </a:ext>
            </a:extLst>
          </p:cNvPr>
          <p:cNvSpPr>
            <a:spLocks noGrp="1"/>
          </p:cNvSpPr>
          <p:nvPr>
            <p:ph idx="1"/>
          </p:nvPr>
        </p:nvSpPr>
        <p:spPr>
          <a:xfrm>
            <a:off x="228600" y="996950"/>
            <a:ext cx="8610600" cy="5194300"/>
          </a:xfrm>
        </p:spPr>
        <p:txBody>
          <a:bodyPr/>
          <a:lstStyle/>
          <a:p>
            <a:r>
              <a:rPr lang="en-US" altLang="en-US">
                <a:solidFill>
                  <a:srgbClr val="0000FF"/>
                </a:solidFill>
                <a:ea typeface="ＭＳ Ｐゴシック" panose="020B0600070205080204" pitchFamily="34" charset="-128"/>
              </a:rPr>
              <a:t>Vector chaining</a:t>
            </a:r>
            <a:r>
              <a:rPr lang="en-US" altLang="en-US">
                <a:ea typeface="ＭＳ Ｐゴシック" panose="020B0600070205080204" pitchFamily="34" charset="-128"/>
              </a:rPr>
              <a:t>: Data forwarding from one vector functional unit to another</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a:p>
            <a:r>
              <a:rPr lang="en-US" altLang="en-US">
                <a:ea typeface="ＭＳ Ｐゴシック" panose="020B0600070205080204" pitchFamily="34" charset="-128"/>
              </a:rPr>
              <a:t>182 cycles</a:t>
            </a:r>
          </a:p>
        </p:txBody>
      </p:sp>
      <p:sp>
        <p:nvSpPr>
          <p:cNvPr id="61443" name="Slide Number Placeholder 3">
            <a:extLst>
              <a:ext uri="{FF2B5EF4-FFF2-40B4-BE49-F238E27FC236}">
                <a16:creationId xmlns:a16="http://schemas.microsoft.com/office/drawing/2014/main" id="{C6B95A45-6AF3-0444-8045-EE5E34825FF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B454781-209D-1E4C-AE30-0D20D977D795}" type="slidenum">
              <a:rPr lang="en-US" altLang="en-US" sz="1600">
                <a:solidFill>
                  <a:srgbClr val="000000"/>
                </a:solidFill>
                <a:latin typeface="Garamond" panose="02020404030301010803" pitchFamily="18" charset="0"/>
              </a:rPr>
              <a:pPr eaLnBrk="1" hangingPunct="1"/>
              <a:t>14</a:t>
            </a:fld>
            <a:endParaRPr lang="en-US" altLang="en-US" sz="1600">
              <a:solidFill>
                <a:srgbClr val="000000"/>
              </a:solidFill>
              <a:latin typeface="Garamond" panose="02020404030301010803" pitchFamily="18" charset="0"/>
            </a:endParaRPr>
          </a:p>
        </p:txBody>
      </p:sp>
      <p:graphicFrame>
        <p:nvGraphicFramePr>
          <p:cNvPr id="61444" name="Object 2">
            <a:extLst>
              <a:ext uri="{FF2B5EF4-FFF2-40B4-BE49-F238E27FC236}">
                <a16:creationId xmlns:a16="http://schemas.microsoft.com/office/drawing/2014/main" id="{52DD0175-1CF1-E34D-B546-527AFB9C42D4}"/>
              </a:ext>
            </a:extLst>
          </p:cNvPr>
          <p:cNvGraphicFramePr>
            <a:graphicFrameLocks noChangeAspect="1"/>
          </p:cNvGraphicFramePr>
          <p:nvPr/>
        </p:nvGraphicFramePr>
        <p:xfrm>
          <a:off x="1371600" y="1841500"/>
          <a:ext cx="6397625" cy="4087813"/>
        </p:xfrm>
        <a:graphic>
          <a:graphicData uri="http://schemas.openxmlformats.org/presentationml/2006/ole">
            <mc:AlternateContent xmlns:mc="http://schemas.openxmlformats.org/markup-compatibility/2006">
              <mc:Choice xmlns:v="urn:schemas-microsoft-com:vml" Requires="v">
                <p:oleObj name="Visio" r:id="rId3" imgW="3759200" imgH="2413000" progId="">
                  <p:embed/>
                </p:oleObj>
              </mc:Choice>
              <mc:Fallback>
                <p:oleObj name="Visio" r:id="rId3" imgW="3759200" imgH="2413000" progId="">
                  <p:embed/>
                  <p:pic>
                    <p:nvPicPr>
                      <p:cNvPr id="61444" name="Object 2">
                        <a:extLst>
                          <a:ext uri="{FF2B5EF4-FFF2-40B4-BE49-F238E27FC236}">
                            <a16:creationId xmlns:a16="http://schemas.microsoft.com/office/drawing/2014/main" id="{52DD0175-1CF1-E34D-B546-527AFB9C42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41500"/>
                        <a:ext cx="6397625"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a:extLst>
              <a:ext uri="{FF2B5EF4-FFF2-40B4-BE49-F238E27FC236}">
                <a16:creationId xmlns:a16="http://schemas.microsoft.com/office/drawing/2014/main" id="{1166943D-68A7-D84F-B67B-CCC4F1C24242}"/>
              </a:ext>
            </a:extLst>
          </p:cNvPr>
          <p:cNvSpPr txBox="1">
            <a:spLocks noChangeArrowheads="1"/>
          </p:cNvSpPr>
          <p:nvPr/>
        </p:nvSpPr>
        <p:spPr bwMode="auto">
          <a:xfrm>
            <a:off x="1119188" y="3975100"/>
            <a:ext cx="3019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FF0000"/>
                </a:solidFill>
              </a:rPr>
              <a:t>These two VLDs cannot be </a:t>
            </a:r>
          </a:p>
          <a:p>
            <a:pPr eaLnBrk="1" hangingPunct="1"/>
            <a:r>
              <a:rPr lang="en-US" altLang="en-US" sz="1800">
                <a:solidFill>
                  <a:srgbClr val="FF0000"/>
                </a:solidFill>
              </a:rPr>
              <a:t>pipelined. WHY?</a:t>
            </a:r>
          </a:p>
        </p:txBody>
      </p:sp>
      <p:cxnSp>
        <p:nvCxnSpPr>
          <p:cNvPr id="14" name="Straight Arrow Connector 13">
            <a:extLst>
              <a:ext uri="{FF2B5EF4-FFF2-40B4-BE49-F238E27FC236}">
                <a16:creationId xmlns:a16="http://schemas.microsoft.com/office/drawing/2014/main" id="{F20FE897-D9CD-6A45-A28D-3DEBF3BA3C64}"/>
              </a:ext>
            </a:extLst>
          </p:cNvPr>
          <p:cNvCxnSpPr>
            <a:cxnSpLocks noChangeShapeType="1"/>
          </p:cNvCxnSpPr>
          <p:nvPr/>
        </p:nvCxnSpPr>
        <p:spPr bwMode="auto">
          <a:xfrm rot="10800000" flipV="1">
            <a:off x="5105400" y="5681663"/>
            <a:ext cx="1393825" cy="247650"/>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F22F3BF2-281B-0F4D-99B7-AF43D657A2A3}"/>
              </a:ext>
            </a:extLst>
          </p:cNvPr>
          <p:cNvSpPr txBox="1">
            <a:spLocks noChangeArrowheads="1"/>
          </p:cNvSpPr>
          <p:nvPr/>
        </p:nvSpPr>
        <p:spPr bwMode="auto">
          <a:xfrm>
            <a:off x="2373313" y="5681663"/>
            <a:ext cx="2732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FF0000"/>
                </a:solidFill>
              </a:rPr>
              <a:t>VLD and VST cannot be </a:t>
            </a:r>
          </a:p>
          <a:p>
            <a:pPr eaLnBrk="1" hangingPunct="1"/>
            <a:r>
              <a:rPr lang="en-US" altLang="en-US" sz="1800">
                <a:solidFill>
                  <a:srgbClr val="FF0000"/>
                </a:solidFill>
              </a:rPr>
              <a:t>pipelined. WHY?</a:t>
            </a:r>
          </a:p>
        </p:txBody>
      </p:sp>
      <p:sp>
        <p:nvSpPr>
          <p:cNvPr id="18" name="TextBox 17">
            <a:extLst>
              <a:ext uri="{FF2B5EF4-FFF2-40B4-BE49-F238E27FC236}">
                <a16:creationId xmlns:a16="http://schemas.microsoft.com/office/drawing/2014/main" id="{B409514D-71E2-4F43-A46D-3E426D6B7E9D}"/>
              </a:ext>
            </a:extLst>
          </p:cNvPr>
          <p:cNvSpPr txBox="1">
            <a:spLocks noChangeArrowheads="1"/>
          </p:cNvSpPr>
          <p:nvPr/>
        </p:nvSpPr>
        <p:spPr bwMode="auto">
          <a:xfrm>
            <a:off x="6446838" y="2344738"/>
            <a:ext cx="266223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200">
                <a:solidFill>
                  <a:srgbClr val="FF0000"/>
                </a:solidFill>
              </a:rPr>
              <a:t>Strict assumption:</a:t>
            </a:r>
          </a:p>
          <a:p>
            <a:pPr eaLnBrk="1" hangingPunct="1"/>
            <a:r>
              <a:rPr lang="en-US" altLang="en-US" sz="2200">
                <a:solidFill>
                  <a:srgbClr val="FF0000"/>
                </a:solidFill>
              </a:rPr>
              <a:t>Each memory bank </a:t>
            </a:r>
          </a:p>
          <a:p>
            <a:pPr eaLnBrk="1" hangingPunct="1"/>
            <a:r>
              <a:rPr lang="en-US" altLang="en-US" sz="2200">
                <a:solidFill>
                  <a:srgbClr val="FF0000"/>
                </a:solidFill>
              </a:rPr>
              <a:t>has a single port </a:t>
            </a:r>
          </a:p>
          <a:p>
            <a:pPr eaLnBrk="1" hangingPunct="1"/>
            <a:r>
              <a:rPr lang="en-US" altLang="en-US" sz="2200">
                <a:solidFill>
                  <a:srgbClr val="FF0000"/>
                </a:solidFill>
              </a:rPr>
              <a:t>(memory bandwidth</a:t>
            </a:r>
          </a:p>
          <a:p>
            <a:pPr eaLnBrk="1" hangingPunct="1"/>
            <a:r>
              <a:rPr lang="en-US" altLang="en-US" sz="2200">
                <a:solidFill>
                  <a:srgbClr val="FF0000"/>
                </a:solidFill>
              </a:rPr>
              <a:t>bottleneck)</a:t>
            </a:r>
          </a:p>
        </p:txBody>
      </p:sp>
      <p:sp>
        <p:nvSpPr>
          <p:cNvPr id="13" name="TextBox 12">
            <a:extLst>
              <a:ext uri="{FF2B5EF4-FFF2-40B4-BE49-F238E27FC236}">
                <a16:creationId xmlns:a16="http://schemas.microsoft.com/office/drawing/2014/main" id="{03ADACAA-EA03-014D-AB1D-B75BD410054C}"/>
              </a:ext>
            </a:extLst>
          </p:cNvPr>
          <p:cNvSpPr txBox="1"/>
          <p:nvPr/>
        </p:nvSpPr>
        <p:spPr>
          <a:xfrm>
            <a:off x="2373313" y="2752744"/>
            <a:ext cx="885179"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VLD V0=A</a:t>
            </a:r>
          </a:p>
        </p:txBody>
      </p:sp>
      <p:sp>
        <p:nvSpPr>
          <p:cNvPr id="15" name="TextBox 14">
            <a:extLst>
              <a:ext uri="{FF2B5EF4-FFF2-40B4-BE49-F238E27FC236}">
                <a16:creationId xmlns:a16="http://schemas.microsoft.com/office/drawing/2014/main" id="{1B045C0E-201B-844E-B271-2CD6708888CE}"/>
              </a:ext>
            </a:extLst>
          </p:cNvPr>
          <p:cNvSpPr txBox="1"/>
          <p:nvPr/>
        </p:nvSpPr>
        <p:spPr>
          <a:xfrm>
            <a:off x="4148616" y="2752743"/>
            <a:ext cx="883575"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VLD V1=B</a:t>
            </a:r>
          </a:p>
        </p:txBody>
      </p:sp>
      <p:sp>
        <p:nvSpPr>
          <p:cNvPr id="16" name="TextBox 15">
            <a:extLst>
              <a:ext uri="{FF2B5EF4-FFF2-40B4-BE49-F238E27FC236}">
                <a16:creationId xmlns:a16="http://schemas.microsoft.com/office/drawing/2014/main" id="{44AB6539-1B75-3D4A-9E82-AE305EC476BB}"/>
              </a:ext>
            </a:extLst>
          </p:cNvPr>
          <p:cNvSpPr txBox="1"/>
          <p:nvPr/>
        </p:nvSpPr>
        <p:spPr>
          <a:xfrm>
            <a:off x="4590403" y="3889051"/>
            <a:ext cx="1369990"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VADD V2=V0+V1</a:t>
            </a:r>
          </a:p>
        </p:txBody>
      </p:sp>
      <p:sp>
        <p:nvSpPr>
          <p:cNvPr id="19" name="TextBox 18">
            <a:extLst>
              <a:ext uri="{FF2B5EF4-FFF2-40B4-BE49-F238E27FC236}">
                <a16:creationId xmlns:a16="http://schemas.microsoft.com/office/drawing/2014/main" id="{0E2F28D8-0B6A-104E-85F4-FCD2816B4607}"/>
              </a:ext>
            </a:extLst>
          </p:cNvPr>
          <p:cNvSpPr txBox="1"/>
          <p:nvPr/>
        </p:nvSpPr>
        <p:spPr>
          <a:xfrm>
            <a:off x="4821238" y="4828070"/>
            <a:ext cx="1459054"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VSHFR V3=V2&gt;&gt;1</a:t>
            </a:r>
          </a:p>
        </p:txBody>
      </p:sp>
      <p:sp>
        <p:nvSpPr>
          <p:cNvPr id="20" name="TextBox 19">
            <a:extLst>
              <a:ext uri="{FF2B5EF4-FFF2-40B4-BE49-F238E27FC236}">
                <a16:creationId xmlns:a16="http://schemas.microsoft.com/office/drawing/2014/main" id="{202B92A0-681D-D140-9D96-A6EAA32AA0CA}"/>
              </a:ext>
            </a:extLst>
          </p:cNvPr>
          <p:cNvSpPr txBox="1"/>
          <p:nvPr/>
        </p:nvSpPr>
        <p:spPr>
          <a:xfrm>
            <a:off x="5802312" y="5818292"/>
            <a:ext cx="878767"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VST C=V3</a:t>
            </a:r>
          </a:p>
        </p:txBody>
      </p:sp>
      <p:cxnSp>
        <p:nvCxnSpPr>
          <p:cNvPr id="9" name="Straight Arrow Connector 8">
            <a:extLst>
              <a:ext uri="{FF2B5EF4-FFF2-40B4-BE49-F238E27FC236}">
                <a16:creationId xmlns:a16="http://schemas.microsoft.com/office/drawing/2014/main" id="{9C9D6851-F38F-2E4F-84E0-AB140AE7E236}"/>
              </a:ext>
            </a:extLst>
          </p:cNvPr>
          <p:cNvCxnSpPr>
            <a:cxnSpLocks noChangeShapeType="1"/>
          </p:cNvCxnSpPr>
          <p:nvPr/>
        </p:nvCxnSpPr>
        <p:spPr bwMode="auto">
          <a:xfrm rot="5400000">
            <a:off x="3568700" y="2822575"/>
            <a:ext cx="968375" cy="968375"/>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7" name="Straight Arrow Connector 6">
            <a:extLst>
              <a:ext uri="{FF2B5EF4-FFF2-40B4-BE49-F238E27FC236}">
                <a16:creationId xmlns:a16="http://schemas.microsoft.com/office/drawing/2014/main" id="{B1354E63-A70E-7245-816B-1557E6C69172}"/>
              </a:ext>
            </a:extLst>
          </p:cNvPr>
          <p:cNvCxnSpPr>
            <a:cxnSpLocks noChangeShapeType="1"/>
          </p:cNvCxnSpPr>
          <p:nvPr/>
        </p:nvCxnSpPr>
        <p:spPr bwMode="auto">
          <a:xfrm rot="16200000" flipH="1">
            <a:off x="2378869" y="3213894"/>
            <a:ext cx="968375" cy="185737"/>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21495414-8A8C-354B-883D-45B26DF4EAAD}"/>
              </a:ext>
            </a:extLst>
          </p:cNvPr>
          <p:cNvCxnSpPr>
            <a:cxnSpLocks noChangeShapeType="1"/>
          </p:cNvCxnSpPr>
          <p:nvPr/>
        </p:nvCxnSpPr>
        <p:spPr bwMode="auto">
          <a:xfrm rot="5400000">
            <a:off x="3226594" y="3802856"/>
            <a:ext cx="3189288" cy="568325"/>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274518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2CF7743C-ECF6-5A46-8D36-AEE2AC682EB6}"/>
              </a:ext>
            </a:extLst>
          </p:cNvPr>
          <p:cNvSpPr>
            <a:spLocks noGrp="1"/>
          </p:cNvSpPr>
          <p:nvPr>
            <p:ph type="title"/>
          </p:nvPr>
        </p:nvSpPr>
        <p:spPr>
          <a:xfrm>
            <a:off x="228600" y="152400"/>
            <a:ext cx="8915400" cy="1066800"/>
          </a:xfrm>
        </p:spPr>
        <p:txBody>
          <a:bodyPr/>
          <a:lstStyle/>
          <a:p>
            <a:r>
              <a:rPr lang="en-US" altLang="en-US" sz="3300" dirty="0">
                <a:solidFill>
                  <a:srgbClr val="0070C0"/>
                </a:solidFill>
                <a:ea typeface="ＭＳ Ｐゴシック" panose="020B0600070205080204" pitchFamily="34" charset="-128"/>
              </a:rPr>
              <a:t>Vector Code Performance – Multiple Memory Ports</a:t>
            </a:r>
          </a:p>
        </p:txBody>
      </p:sp>
      <p:sp>
        <p:nvSpPr>
          <p:cNvPr id="95234" name="Content Placeholder 2">
            <a:extLst>
              <a:ext uri="{FF2B5EF4-FFF2-40B4-BE49-F238E27FC236}">
                <a16:creationId xmlns:a16="http://schemas.microsoft.com/office/drawing/2014/main" id="{A8A42029-A2C0-AD4A-B3CB-643D0B33A3B3}"/>
              </a:ext>
            </a:extLst>
          </p:cNvPr>
          <p:cNvSpPr>
            <a:spLocks noGrp="1"/>
          </p:cNvSpPr>
          <p:nvPr>
            <p:ph idx="1"/>
          </p:nvPr>
        </p:nvSpPr>
        <p:spPr>
          <a:xfrm>
            <a:off x="228600" y="996950"/>
            <a:ext cx="8610600" cy="5194300"/>
          </a:xfrm>
        </p:spPr>
        <p:txBody>
          <a:bodyPr/>
          <a:lstStyle/>
          <a:p>
            <a:pPr>
              <a:buFont typeface="Wingdings" charset="0"/>
              <a:buChar char="n"/>
              <a:defRPr/>
            </a:pPr>
            <a:r>
              <a:rPr lang="en-US" dirty="0"/>
              <a:t>Chaining and 2 load ports, 1 store port in each bank</a:t>
            </a:r>
          </a:p>
          <a:p>
            <a:pPr>
              <a:buFont typeface="Wingdings" charset="0"/>
              <a:buChar char="n"/>
              <a:defRPr/>
            </a:pPr>
            <a:endParaRPr lang="en-US" dirty="0"/>
          </a:p>
          <a:p>
            <a:pPr>
              <a:buFont typeface="Wingdings" charset="0"/>
              <a:buChar char="n"/>
              <a:defRPr/>
            </a:pPr>
            <a:endParaRPr lang="en-US" dirty="0"/>
          </a:p>
          <a:p>
            <a:pPr>
              <a:buFont typeface="Wingdings" charset="0"/>
              <a:buChar char="n"/>
              <a:defRPr/>
            </a:pPr>
            <a:endParaRPr lang="en-US" dirty="0"/>
          </a:p>
          <a:p>
            <a:pPr>
              <a:buFont typeface="Wingdings" charset="0"/>
              <a:buChar char="n"/>
              <a:defRPr/>
            </a:pPr>
            <a:endParaRPr lang="en-US" dirty="0"/>
          </a:p>
          <a:p>
            <a:pPr>
              <a:buFont typeface="Wingdings" charset="0"/>
              <a:buChar char="n"/>
              <a:defRPr/>
            </a:pPr>
            <a:endParaRPr lang="en-US" dirty="0"/>
          </a:p>
          <a:p>
            <a:pPr>
              <a:buFont typeface="Wingdings" charset="0"/>
              <a:buChar char="n"/>
              <a:defRPr/>
            </a:pPr>
            <a:endParaRPr lang="en-US" dirty="0"/>
          </a:p>
          <a:p>
            <a:pPr>
              <a:buFont typeface="Wingdings" charset="0"/>
              <a:buChar char="n"/>
              <a:defRPr/>
            </a:pPr>
            <a:endParaRPr lang="en-US" dirty="0"/>
          </a:p>
          <a:p>
            <a:pPr>
              <a:buFont typeface="Wingdings" charset="0"/>
              <a:buChar char="n"/>
              <a:defRPr/>
            </a:pPr>
            <a:endParaRPr lang="en-US" dirty="0"/>
          </a:p>
          <a:p>
            <a:pPr marL="0" indent="0">
              <a:buFont typeface="Wingdings" charset="0"/>
              <a:buNone/>
              <a:defRPr/>
            </a:pPr>
            <a:endParaRPr lang="en-US" dirty="0"/>
          </a:p>
          <a:p>
            <a:pPr>
              <a:buFont typeface="Wingdings" charset="0"/>
              <a:buChar char="n"/>
              <a:defRPr/>
            </a:pPr>
            <a:r>
              <a:rPr lang="en-US" dirty="0"/>
              <a:t>79 cycles</a:t>
            </a:r>
          </a:p>
          <a:p>
            <a:pPr>
              <a:buFont typeface="Wingdings" charset="0"/>
              <a:buChar char="n"/>
              <a:defRPr/>
            </a:pPr>
            <a:r>
              <a:rPr lang="en-US" dirty="0"/>
              <a:t>19X </a:t>
            </a:r>
            <a:r>
              <a:rPr lang="en-US" dirty="0" err="1"/>
              <a:t>perf</a:t>
            </a:r>
            <a:r>
              <a:rPr lang="en-US" dirty="0"/>
              <a:t>. improvement!</a:t>
            </a:r>
          </a:p>
        </p:txBody>
      </p:sp>
      <p:sp>
        <p:nvSpPr>
          <p:cNvPr id="62467" name="Slide Number Placeholder 3">
            <a:extLst>
              <a:ext uri="{FF2B5EF4-FFF2-40B4-BE49-F238E27FC236}">
                <a16:creationId xmlns:a16="http://schemas.microsoft.com/office/drawing/2014/main" id="{DBF01F42-F800-CE41-B31F-0457245CA4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2C3662D-4062-564E-98D3-94E3BAB3DE81}" type="slidenum">
              <a:rPr lang="en-US" altLang="en-US" sz="1600">
                <a:solidFill>
                  <a:srgbClr val="000000"/>
                </a:solidFill>
                <a:latin typeface="Garamond" panose="02020404030301010803" pitchFamily="18" charset="0"/>
              </a:rPr>
              <a:pPr eaLnBrk="1" hangingPunct="1"/>
              <a:t>15</a:t>
            </a:fld>
            <a:endParaRPr lang="en-US" altLang="en-US" sz="1600">
              <a:solidFill>
                <a:srgbClr val="000000"/>
              </a:solidFill>
              <a:latin typeface="Garamond" panose="02020404030301010803" pitchFamily="18" charset="0"/>
            </a:endParaRPr>
          </a:p>
        </p:txBody>
      </p:sp>
      <p:graphicFrame>
        <p:nvGraphicFramePr>
          <p:cNvPr id="62468" name="Object 3">
            <a:extLst>
              <a:ext uri="{FF2B5EF4-FFF2-40B4-BE49-F238E27FC236}">
                <a16:creationId xmlns:a16="http://schemas.microsoft.com/office/drawing/2014/main" id="{17C94140-9AC1-094E-9F38-0738BF29490E}"/>
              </a:ext>
            </a:extLst>
          </p:cNvPr>
          <p:cNvGraphicFramePr>
            <a:graphicFrameLocks noChangeAspect="1"/>
          </p:cNvGraphicFramePr>
          <p:nvPr/>
        </p:nvGraphicFramePr>
        <p:xfrm>
          <a:off x="2578100" y="1514475"/>
          <a:ext cx="3822700" cy="4676775"/>
        </p:xfrm>
        <a:graphic>
          <a:graphicData uri="http://schemas.openxmlformats.org/presentationml/2006/ole">
            <mc:AlternateContent xmlns:mc="http://schemas.openxmlformats.org/markup-compatibility/2006">
              <mc:Choice xmlns:v="urn:schemas-microsoft-com:vml" Requires="v">
                <p:oleObj name="Visio" r:id="rId3" imgW="2057400" imgH="2514600" progId="">
                  <p:embed/>
                </p:oleObj>
              </mc:Choice>
              <mc:Fallback>
                <p:oleObj name="Visio" r:id="rId3" imgW="2057400" imgH="2514600" progId="">
                  <p:embed/>
                  <p:pic>
                    <p:nvPicPr>
                      <p:cNvPr id="62468" name="Object 3">
                        <a:extLst>
                          <a:ext uri="{FF2B5EF4-FFF2-40B4-BE49-F238E27FC236}">
                            <a16:creationId xmlns:a16="http://schemas.microsoft.com/office/drawing/2014/main" id="{17C94140-9AC1-094E-9F38-0738BF294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100" y="1514475"/>
                        <a:ext cx="38227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31281A19-6A8E-8140-9A08-435CB7CBB576}"/>
              </a:ext>
            </a:extLst>
          </p:cNvPr>
          <p:cNvSpPr txBox="1"/>
          <p:nvPr/>
        </p:nvSpPr>
        <p:spPr>
          <a:xfrm>
            <a:off x="3505200" y="2172450"/>
            <a:ext cx="885179"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VLD V0=A</a:t>
            </a:r>
          </a:p>
        </p:txBody>
      </p:sp>
      <p:sp>
        <p:nvSpPr>
          <p:cNvPr id="7" name="TextBox 6">
            <a:extLst>
              <a:ext uri="{FF2B5EF4-FFF2-40B4-BE49-F238E27FC236}">
                <a16:creationId xmlns:a16="http://schemas.microsoft.com/office/drawing/2014/main" id="{47F254F3-1EB2-984E-90A3-AD8F97DAD2F8}"/>
              </a:ext>
            </a:extLst>
          </p:cNvPr>
          <p:cNvSpPr txBox="1"/>
          <p:nvPr/>
        </p:nvSpPr>
        <p:spPr>
          <a:xfrm>
            <a:off x="3768478" y="3130866"/>
            <a:ext cx="883575"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VLD V1=B</a:t>
            </a:r>
          </a:p>
        </p:txBody>
      </p:sp>
      <p:sp>
        <p:nvSpPr>
          <p:cNvPr id="8" name="TextBox 7">
            <a:extLst>
              <a:ext uri="{FF2B5EF4-FFF2-40B4-BE49-F238E27FC236}">
                <a16:creationId xmlns:a16="http://schemas.microsoft.com/office/drawing/2014/main" id="{74930203-33A1-F846-A903-2AE5E79A4B32}"/>
              </a:ext>
            </a:extLst>
          </p:cNvPr>
          <p:cNvSpPr txBox="1"/>
          <p:nvPr/>
        </p:nvSpPr>
        <p:spPr>
          <a:xfrm>
            <a:off x="4001305" y="4031862"/>
            <a:ext cx="1369990"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VADD V2=V0+V1</a:t>
            </a:r>
          </a:p>
        </p:txBody>
      </p:sp>
      <p:sp>
        <p:nvSpPr>
          <p:cNvPr id="9" name="TextBox 8">
            <a:extLst>
              <a:ext uri="{FF2B5EF4-FFF2-40B4-BE49-F238E27FC236}">
                <a16:creationId xmlns:a16="http://schemas.microsoft.com/office/drawing/2014/main" id="{8D03456D-C6CA-0E40-A194-7B0A85E08D4E}"/>
              </a:ext>
            </a:extLst>
          </p:cNvPr>
          <p:cNvSpPr txBox="1"/>
          <p:nvPr/>
        </p:nvSpPr>
        <p:spPr>
          <a:xfrm>
            <a:off x="4364619" y="4973056"/>
            <a:ext cx="1459054"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VSHFR V3=V2&gt;&gt;1</a:t>
            </a:r>
          </a:p>
        </p:txBody>
      </p:sp>
      <p:sp>
        <p:nvSpPr>
          <p:cNvPr id="10" name="TextBox 9">
            <a:extLst>
              <a:ext uri="{FF2B5EF4-FFF2-40B4-BE49-F238E27FC236}">
                <a16:creationId xmlns:a16="http://schemas.microsoft.com/office/drawing/2014/main" id="{1ED37775-807C-584A-9CD9-2D994178F545}"/>
              </a:ext>
            </a:extLst>
          </p:cNvPr>
          <p:cNvSpPr txBox="1"/>
          <p:nvPr/>
        </p:nvSpPr>
        <p:spPr>
          <a:xfrm>
            <a:off x="4876800" y="6022415"/>
            <a:ext cx="878767" cy="276999"/>
          </a:xfrm>
          <a:prstGeom prst="rect">
            <a:avLst/>
          </a:prstGeom>
          <a:noFill/>
        </p:spPr>
        <p:txBody>
          <a:bodyPr wrap="non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VST C=V3</a:t>
            </a:r>
          </a:p>
        </p:txBody>
      </p:sp>
    </p:spTree>
    <p:extLst>
      <p:ext uri="{BB962C8B-B14F-4D97-AF65-F5344CB8AC3E}">
        <p14:creationId xmlns:p14="http://schemas.microsoft.com/office/powerpoint/2010/main" val="35529236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34CA67A4-143B-8446-ABD7-5AA1257A0B3E}"/>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Conditional Operations in a Loop</a:t>
            </a:r>
          </a:p>
        </p:txBody>
      </p:sp>
      <p:sp>
        <p:nvSpPr>
          <p:cNvPr id="3" name="Content Placeholder 2">
            <a:extLst>
              <a:ext uri="{FF2B5EF4-FFF2-40B4-BE49-F238E27FC236}">
                <a16:creationId xmlns:a16="http://schemas.microsoft.com/office/drawing/2014/main" id="{E511B6E5-5033-6A4F-8544-758BF82FFA1E}"/>
              </a:ext>
            </a:extLst>
          </p:cNvPr>
          <p:cNvSpPr>
            <a:spLocks noGrp="1"/>
          </p:cNvSpPr>
          <p:nvPr>
            <p:ph idx="1"/>
          </p:nvPr>
        </p:nvSpPr>
        <p:spPr>
          <a:xfrm>
            <a:off x="0" y="952500"/>
            <a:ext cx="9037638" cy="5194300"/>
          </a:xfrm>
        </p:spPr>
        <p:txBody>
          <a:bodyPr/>
          <a:lstStyle/>
          <a:p>
            <a:r>
              <a:rPr lang="en-US" altLang="en-US" dirty="0">
                <a:ea typeface="ＭＳ Ｐゴシック" panose="020B0600070205080204" pitchFamily="34" charset="-128"/>
              </a:rPr>
              <a:t>What if some operations should not be executed on a vector (based on a dynamically-determined condition)?</a:t>
            </a:r>
          </a:p>
          <a:p>
            <a:pPr lvl="1">
              <a:buFont typeface="Wingdings" pitchFamily="2" charset="2"/>
              <a:buNone/>
            </a:pPr>
            <a:endParaRPr lang="en-US" altLang="en-US" sz="1000" dirty="0">
              <a:ea typeface="ＭＳ Ｐゴシック" panose="020B0600070205080204" pitchFamily="34" charset="-128"/>
            </a:endParaRPr>
          </a:p>
          <a:p>
            <a:pPr lvl="1">
              <a:buFont typeface="Wingdings" pitchFamily="2" charset="2"/>
              <a:buNone/>
            </a:pPr>
            <a:r>
              <a:rPr lang="en-US" altLang="en-US" sz="1800" dirty="0">
                <a:ea typeface="ＭＳ Ｐゴシック" panose="020B0600070205080204" pitchFamily="34" charset="-128"/>
              </a:rPr>
              <a:t>loop: 	for (</a:t>
            </a:r>
            <a:r>
              <a:rPr lang="en-US" altLang="en-US" sz="1800" dirty="0" err="1">
                <a:ea typeface="ＭＳ Ｐゴシック" panose="020B0600070205080204" pitchFamily="34" charset="-128"/>
              </a:rPr>
              <a:t>i</a:t>
            </a:r>
            <a:r>
              <a:rPr lang="en-US" altLang="en-US" sz="1800" dirty="0">
                <a:ea typeface="ＭＳ Ｐゴシック" panose="020B0600070205080204" pitchFamily="34" charset="-128"/>
              </a:rPr>
              <a:t>=0; </a:t>
            </a:r>
            <a:r>
              <a:rPr lang="en-US" altLang="en-US" sz="1800" dirty="0" err="1">
                <a:ea typeface="ＭＳ Ｐゴシック" panose="020B0600070205080204" pitchFamily="34" charset="-128"/>
              </a:rPr>
              <a:t>i</a:t>
            </a:r>
            <a:r>
              <a:rPr lang="en-US" altLang="en-US" sz="1800" dirty="0">
                <a:ea typeface="ＭＳ Ｐゴシック" panose="020B0600070205080204" pitchFamily="34" charset="-128"/>
              </a:rPr>
              <a:t>&lt;N; </a:t>
            </a:r>
            <a:r>
              <a:rPr lang="en-US" altLang="en-US" sz="1800" dirty="0" err="1">
                <a:ea typeface="ＭＳ Ｐゴシック" panose="020B0600070205080204" pitchFamily="34" charset="-128"/>
              </a:rPr>
              <a:t>i</a:t>
            </a:r>
            <a:r>
              <a:rPr lang="en-US" altLang="en-US" sz="1800" dirty="0">
                <a:ea typeface="ＭＳ Ｐゴシック" panose="020B0600070205080204" pitchFamily="34" charset="-128"/>
              </a:rPr>
              <a:t>++)</a:t>
            </a:r>
          </a:p>
          <a:p>
            <a:pPr lvl="1">
              <a:buFont typeface="Wingdings" pitchFamily="2" charset="2"/>
              <a:buNone/>
            </a:pPr>
            <a:r>
              <a:rPr lang="en-US" altLang="en-US" sz="1800" dirty="0">
                <a:ea typeface="ＭＳ Ｐゴシック" panose="020B0600070205080204" pitchFamily="34" charset="-128"/>
              </a:rPr>
              <a:t>				if (a[</a:t>
            </a:r>
            <a:r>
              <a:rPr lang="en-US" altLang="en-US" sz="1800" dirty="0" err="1">
                <a:ea typeface="ＭＳ Ｐゴシック" panose="020B0600070205080204" pitchFamily="34" charset="-128"/>
              </a:rPr>
              <a:t>i</a:t>
            </a:r>
            <a:r>
              <a:rPr lang="en-US" altLang="en-US" sz="1800" dirty="0">
                <a:ea typeface="ＭＳ Ｐゴシック" panose="020B0600070205080204" pitchFamily="34" charset="-128"/>
              </a:rPr>
              <a:t>] != 0) then b[</a:t>
            </a:r>
            <a:r>
              <a:rPr lang="en-US" altLang="en-US" sz="1800" dirty="0" err="1">
                <a:ea typeface="ＭＳ Ｐゴシック" panose="020B0600070205080204" pitchFamily="34" charset="-128"/>
              </a:rPr>
              <a:t>i</a:t>
            </a:r>
            <a:r>
              <a:rPr lang="en-US" altLang="en-US" sz="1800" dirty="0">
                <a:ea typeface="ＭＳ Ｐゴシック" panose="020B0600070205080204" pitchFamily="34" charset="-128"/>
              </a:rPr>
              <a:t>]=a[</a:t>
            </a:r>
            <a:r>
              <a:rPr lang="en-US" altLang="en-US" sz="1800" dirty="0" err="1">
                <a:ea typeface="ＭＳ Ｐゴシック" panose="020B0600070205080204" pitchFamily="34" charset="-128"/>
              </a:rPr>
              <a:t>i</a:t>
            </a:r>
            <a:r>
              <a:rPr lang="en-US" altLang="en-US" sz="1800" dirty="0">
                <a:ea typeface="ＭＳ Ｐゴシック" panose="020B0600070205080204" pitchFamily="34" charset="-128"/>
              </a:rPr>
              <a:t>]*b[</a:t>
            </a:r>
            <a:r>
              <a:rPr lang="en-US" altLang="en-US" sz="1800" dirty="0" err="1">
                <a:ea typeface="ＭＳ Ｐゴシック" panose="020B0600070205080204" pitchFamily="34" charset="-128"/>
              </a:rPr>
              <a:t>i</a:t>
            </a:r>
            <a:r>
              <a:rPr lang="en-US" altLang="en-US" sz="1800" dirty="0">
                <a:ea typeface="ＭＳ Ｐゴシック" panose="020B0600070205080204" pitchFamily="34" charset="-128"/>
              </a:rPr>
              <a:t>]</a:t>
            </a:r>
          </a:p>
          <a:p>
            <a:endParaRPr lang="en-US" altLang="en-US" sz="1800" dirty="0">
              <a:ea typeface="ＭＳ Ｐゴシック" panose="020B0600070205080204" pitchFamily="34" charset="-128"/>
            </a:endParaRPr>
          </a:p>
          <a:p>
            <a:r>
              <a:rPr lang="en-US" altLang="en-US" dirty="0">
                <a:ea typeface="ＭＳ Ｐゴシック" panose="020B0600070205080204" pitchFamily="34" charset="-128"/>
              </a:rPr>
              <a:t>Idea: </a:t>
            </a:r>
            <a:r>
              <a:rPr lang="en-US" altLang="en-US" dirty="0">
                <a:solidFill>
                  <a:srgbClr val="0000FF"/>
                </a:solidFill>
                <a:ea typeface="ＭＳ Ｐゴシック" panose="020B0600070205080204" pitchFamily="34" charset="-128"/>
              </a:rPr>
              <a:t>Masked operations </a:t>
            </a:r>
          </a:p>
          <a:p>
            <a:pPr lvl="1"/>
            <a:r>
              <a:rPr lang="en-US" altLang="en-US" dirty="0">
                <a:ea typeface="ＭＳ Ｐゴシック" panose="020B0600070205080204" pitchFamily="34" charset="-128"/>
              </a:rPr>
              <a:t>VMASK register is a bit mask determining which data element should not be acted upon</a:t>
            </a:r>
          </a:p>
          <a:p>
            <a:pPr lvl="1">
              <a:buFont typeface="Wingdings" pitchFamily="2" charset="2"/>
              <a:buNone/>
            </a:pPr>
            <a:r>
              <a:rPr lang="en-US" altLang="en-US" dirty="0">
                <a:ea typeface="ＭＳ Ｐゴシック" panose="020B0600070205080204" pitchFamily="34" charset="-128"/>
              </a:rPr>
              <a:t>		VLD V0 = A</a:t>
            </a:r>
          </a:p>
          <a:p>
            <a:pPr lvl="1">
              <a:buFont typeface="Wingdings" pitchFamily="2" charset="2"/>
              <a:buNone/>
            </a:pPr>
            <a:r>
              <a:rPr lang="en-US" altLang="en-US" dirty="0">
                <a:ea typeface="ＭＳ Ｐゴシック" panose="020B0600070205080204" pitchFamily="34" charset="-128"/>
              </a:rPr>
              <a:t>		VLD V1 = B</a:t>
            </a:r>
          </a:p>
          <a:p>
            <a:pPr lvl="1">
              <a:buFont typeface="Wingdings" pitchFamily="2" charset="2"/>
              <a:buNone/>
            </a:pPr>
            <a:r>
              <a:rPr lang="en-GB" altLang="en-US" dirty="0">
                <a:ea typeface="ＭＳ Ｐゴシック" panose="020B0600070205080204" pitchFamily="34" charset="-128"/>
              </a:rPr>
              <a:t>		VMASK = (V0 != 0)</a:t>
            </a:r>
          </a:p>
          <a:p>
            <a:pPr lvl="1">
              <a:buFont typeface="Wingdings" pitchFamily="2" charset="2"/>
              <a:buNone/>
            </a:pPr>
            <a:r>
              <a:rPr lang="en-GB" altLang="en-US" dirty="0">
                <a:ea typeface="ＭＳ Ｐゴシック" panose="020B0600070205080204" pitchFamily="34" charset="-128"/>
              </a:rPr>
              <a:t>		VMUL V1 = V0 * V1</a:t>
            </a:r>
          </a:p>
          <a:p>
            <a:pPr lvl="1">
              <a:buFont typeface="Wingdings" pitchFamily="2" charset="2"/>
              <a:buNone/>
            </a:pPr>
            <a:r>
              <a:rPr lang="en-GB" altLang="en-US" dirty="0">
                <a:ea typeface="ＭＳ Ｐゴシック" panose="020B0600070205080204" pitchFamily="34" charset="-128"/>
              </a:rPr>
              <a:t>		VST B = V1</a:t>
            </a:r>
          </a:p>
          <a:p>
            <a:pPr lvl="1"/>
            <a:r>
              <a:rPr lang="en-GB" altLang="en-US" dirty="0">
                <a:ea typeface="ＭＳ Ｐゴシック" panose="020B0600070205080204" pitchFamily="34" charset="-128"/>
              </a:rPr>
              <a:t>This is </a:t>
            </a:r>
            <a:r>
              <a:rPr lang="en-GB" altLang="en-US" dirty="0">
                <a:solidFill>
                  <a:srgbClr val="0000FF"/>
                </a:solidFill>
                <a:ea typeface="ＭＳ Ｐゴシック" panose="020B0600070205080204" pitchFamily="34" charset="-128"/>
              </a:rPr>
              <a:t>predicated execution</a:t>
            </a:r>
            <a:r>
              <a:rPr lang="en-GB" altLang="en-US" dirty="0">
                <a:ea typeface="ＭＳ Ｐゴシック" panose="020B0600070205080204" pitchFamily="34" charset="-128"/>
              </a:rPr>
              <a:t>. Execution is </a:t>
            </a:r>
            <a:r>
              <a:rPr lang="en-GB" altLang="en-US" i="1" dirty="0">
                <a:ea typeface="ＭＳ Ｐゴシック" panose="020B0600070205080204" pitchFamily="34" charset="-128"/>
              </a:rPr>
              <a:t>predicated </a:t>
            </a:r>
            <a:r>
              <a:rPr lang="en-GB" altLang="en-US" dirty="0">
                <a:ea typeface="ＭＳ Ｐゴシック" panose="020B0600070205080204" pitchFamily="34" charset="-128"/>
              </a:rPr>
              <a:t>on mask bit.</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66563" name="Slide Number Placeholder 3">
            <a:extLst>
              <a:ext uri="{FF2B5EF4-FFF2-40B4-BE49-F238E27FC236}">
                <a16:creationId xmlns:a16="http://schemas.microsoft.com/office/drawing/2014/main" id="{A19B185C-9EC4-6A4E-A1A1-8D7E9AFE0D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56F1911-34EA-454D-AC2D-DC97E0A29C0B}" type="slidenum">
              <a:rPr lang="en-US" altLang="en-US" sz="1600">
                <a:solidFill>
                  <a:srgbClr val="000000"/>
                </a:solidFill>
                <a:latin typeface="Garamond" panose="02020404030301010803" pitchFamily="18" charset="0"/>
              </a:rPr>
              <a:pPr eaLnBrk="1" hangingPunct="1"/>
              <a:t>16</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946875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4BC7DD18-1FFD-1E4E-BDD8-9E22349F6129}"/>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Another Example with Masking</a:t>
            </a:r>
          </a:p>
        </p:txBody>
      </p:sp>
      <p:sp>
        <p:nvSpPr>
          <p:cNvPr id="67586" name="Slide Number Placeholder 3">
            <a:extLst>
              <a:ext uri="{FF2B5EF4-FFF2-40B4-BE49-F238E27FC236}">
                <a16:creationId xmlns:a16="http://schemas.microsoft.com/office/drawing/2014/main" id="{C0BA9056-CAB0-B64E-AB90-51AA231863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1477162-2E4A-E34E-81BC-90FB87D8FC48}" type="slidenum">
              <a:rPr lang="en-US" altLang="en-US" sz="1600">
                <a:solidFill>
                  <a:srgbClr val="000000"/>
                </a:solidFill>
                <a:latin typeface="Garamond" panose="02020404030301010803" pitchFamily="18" charset="0"/>
              </a:rPr>
              <a:pPr eaLnBrk="1" hangingPunct="1"/>
              <a:t>17</a:t>
            </a:fld>
            <a:endParaRPr lang="en-US" altLang="en-US" sz="1600">
              <a:solidFill>
                <a:srgbClr val="000000"/>
              </a:solidFill>
              <a:latin typeface="Garamond" panose="02020404030301010803" pitchFamily="18" charset="0"/>
            </a:endParaRPr>
          </a:p>
        </p:txBody>
      </p:sp>
      <p:sp>
        <p:nvSpPr>
          <p:cNvPr id="5" name="Rectangle 3">
            <a:extLst>
              <a:ext uri="{FF2B5EF4-FFF2-40B4-BE49-F238E27FC236}">
                <a16:creationId xmlns:a16="http://schemas.microsoft.com/office/drawing/2014/main" id="{4BA84E6E-48C2-E94B-BBA9-001F27877087}"/>
              </a:ext>
            </a:extLst>
          </p:cNvPr>
          <p:cNvSpPr txBox="1">
            <a:spLocks noChangeArrowheads="1"/>
          </p:cNvSpPr>
          <p:nvPr/>
        </p:nvSpPr>
        <p:spPr bwMode="auto">
          <a:xfrm>
            <a:off x="231775" y="1069975"/>
            <a:ext cx="4568825" cy="1216025"/>
          </a:xfrm>
          <a:prstGeom prst="rect">
            <a:avLst/>
          </a:prstGeom>
          <a:noFill/>
          <a:ln w="9525">
            <a:noFill/>
            <a:miter lim="800000"/>
            <a:headEnd/>
            <a:tailEnd/>
          </a:ln>
        </p:spPr>
        <p:txBody>
          <a:bodyPr lIns="90488" tIns="44450" rIns="90488" bIns="44450"/>
          <a:lstStyle/>
          <a:p>
            <a:pPr marL="342900" indent="-342900" eaLnBrk="0" hangingPunct="0">
              <a:spcBef>
                <a:spcPct val="20000"/>
              </a:spcBef>
              <a:buClr>
                <a:srgbClr val="CC9900"/>
              </a:buClr>
              <a:buSzPct val="65000"/>
              <a:buFont typeface="Wingdings" pitchFamily="2" charset="2"/>
              <a:buNone/>
              <a:defRPr/>
            </a:pPr>
            <a:r>
              <a:rPr lang="en-US" sz="2000" kern="0" dirty="0">
                <a:solidFill>
                  <a:srgbClr val="000000"/>
                </a:solidFill>
                <a:latin typeface="Tahoma"/>
                <a:ea typeface="ＭＳ Ｐゴシック" charset="0"/>
                <a:cs typeface="ＭＳ Ｐゴシック" charset="0"/>
              </a:rPr>
              <a:t>for (</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 = 0; </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 &lt; 64; ++</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a:t>
            </a:r>
          </a:p>
          <a:p>
            <a:pPr marL="342900" indent="-342900" eaLnBrk="0" hangingPunct="0">
              <a:spcBef>
                <a:spcPct val="20000"/>
              </a:spcBef>
              <a:buClr>
                <a:srgbClr val="CC9900"/>
              </a:buClr>
              <a:buSzPct val="65000"/>
              <a:buFont typeface="Wingdings" pitchFamily="2" charset="2"/>
              <a:buNone/>
              <a:defRPr/>
            </a:pPr>
            <a:r>
              <a:rPr lang="en-US" sz="2000" kern="0" dirty="0">
                <a:solidFill>
                  <a:srgbClr val="000000"/>
                </a:solidFill>
                <a:latin typeface="Tahoma"/>
                <a:ea typeface="ＭＳ Ｐゴシック" charset="0"/>
                <a:cs typeface="ＭＳ Ｐゴシック" charset="0"/>
              </a:rPr>
              <a:t>	if (a[</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 &gt;= b[</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 </a:t>
            </a:r>
          </a:p>
          <a:p>
            <a:pPr marL="342900" indent="-342900" eaLnBrk="0" hangingPunct="0">
              <a:spcBef>
                <a:spcPct val="20000"/>
              </a:spcBef>
              <a:buClr>
                <a:srgbClr val="CC9900"/>
              </a:buClr>
              <a:buSzPct val="65000"/>
              <a:buFont typeface="Wingdings" pitchFamily="2" charset="2"/>
              <a:buNone/>
              <a:defRPr/>
            </a:pPr>
            <a:r>
              <a:rPr lang="en-US" sz="2000" kern="0" dirty="0">
                <a:solidFill>
                  <a:srgbClr val="000000"/>
                </a:solidFill>
                <a:latin typeface="Tahoma"/>
                <a:ea typeface="ＭＳ Ｐゴシック" charset="0"/>
                <a:cs typeface="ＭＳ Ｐゴシック" charset="0"/>
              </a:rPr>
              <a:t>          c[</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 = a[</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a:t>
            </a:r>
          </a:p>
          <a:p>
            <a:pPr marL="342900" indent="-342900" eaLnBrk="0" hangingPunct="0">
              <a:spcBef>
                <a:spcPct val="20000"/>
              </a:spcBef>
              <a:buClr>
                <a:srgbClr val="CC9900"/>
              </a:buClr>
              <a:buSzPct val="65000"/>
              <a:buFont typeface="Wingdings" pitchFamily="2" charset="2"/>
              <a:buNone/>
              <a:defRPr/>
            </a:pPr>
            <a:r>
              <a:rPr lang="en-US" sz="2000" kern="0" dirty="0">
                <a:solidFill>
                  <a:srgbClr val="000000"/>
                </a:solidFill>
                <a:latin typeface="Tahoma"/>
                <a:ea typeface="ＭＳ Ｐゴシック" charset="0"/>
                <a:cs typeface="ＭＳ Ｐゴシック" charset="0"/>
              </a:rPr>
              <a:t>	else </a:t>
            </a:r>
          </a:p>
          <a:p>
            <a:pPr marL="342900" indent="-342900" eaLnBrk="0" hangingPunct="0">
              <a:spcBef>
                <a:spcPct val="20000"/>
              </a:spcBef>
              <a:buClr>
                <a:srgbClr val="CC9900"/>
              </a:buClr>
              <a:buSzPct val="65000"/>
              <a:buFont typeface="Wingdings" pitchFamily="2" charset="2"/>
              <a:buNone/>
              <a:defRPr/>
            </a:pPr>
            <a:r>
              <a:rPr lang="en-US" sz="2000" kern="0" dirty="0">
                <a:solidFill>
                  <a:srgbClr val="000000"/>
                </a:solidFill>
                <a:latin typeface="Tahoma"/>
                <a:ea typeface="ＭＳ Ｐゴシック" charset="0"/>
                <a:cs typeface="ＭＳ Ｐゴシック" charset="0"/>
              </a:rPr>
              <a:t>          c[</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 = b[</a:t>
            </a:r>
            <a:r>
              <a:rPr lang="en-US" sz="2000" kern="0" dirty="0" err="1">
                <a:solidFill>
                  <a:srgbClr val="000000"/>
                </a:solidFill>
                <a:latin typeface="Tahoma"/>
                <a:ea typeface="ＭＳ Ｐゴシック" charset="0"/>
                <a:cs typeface="ＭＳ Ｐゴシック" charset="0"/>
              </a:rPr>
              <a:t>i</a:t>
            </a:r>
            <a:r>
              <a:rPr lang="en-US" sz="2000" kern="0" dirty="0">
                <a:solidFill>
                  <a:srgbClr val="000000"/>
                </a:solidFill>
                <a:latin typeface="Tahoma"/>
                <a:ea typeface="ＭＳ Ｐゴシック" charset="0"/>
                <a:cs typeface="ＭＳ Ｐゴシック" charset="0"/>
              </a:rPr>
              <a:t>]</a:t>
            </a:r>
          </a:p>
        </p:txBody>
      </p:sp>
      <p:sp>
        <p:nvSpPr>
          <p:cNvPr id="165892" name="Rectangle 4">
            <a:extLst>
              <a:ext uri="{FF2B5EF4-FFF2-40B4-BE49-F238E27FC236}">
                <a16:creationId xmlns:a16="http://schemas.microsoft.com/office/drawing/2014/main" id="{CB4F35C5-A9C2-E644-AC34-496742ACE7B9}"/>
              </a:ext>
            </a:extLst>
          </p:cNvPr>
          <p:cNvSpPr>
            <a:spLocks noChangeArrowheads="1"/>
          </p:cNvSpPr>
          <p:nvPr/>
        </p:nvSpPr>
        <p:spPr bwMode="auto">
          <a:xfrm>
            <a:off x="685800" y="3436938"/>
            <a:ext cx="2851150"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A	B	VMASK    </a:t>
            </a:r>
          </a:p>
          <a:p>
            <a:pPr eaLnBrk="1" hangingPunct="1"/>
            <a:r>
              <a:rPr lang="en-US" altLang="en-US" sz="1800">
                <a:solidFill>
                  <a:srgbClr val="000000"/>
                </a:solidFill>
              </a:rPr>
              <a:t>1	2	   0                 </a:t>
            </a:r>
          </a:p>
          <a:p>
            <a:pPr eaLnBrk="1" hangingPunct="1"/>
            <a:r>
              <a:rPr lang="en-US" altLang="en-US" sz="1800">
                <a:solidFill>
                  <a:srgbClr val="000000"/>
                </a:solidFill>
              </a:rPr>
              <a:t>2	2	   1</a:t>
            </a:r>
          </a:p>
          <a:p>
            <a:pPr eaLnBrk="1" hangingPunct="1"/>
            <a:r>
              <a:rPr lang="en-US" altLang="en-US" sz="1800">
                <a:solidFill>
                  <a:srgbClr val="000000"/>
                </a:solidFill>
              </a:rPr>
              <a:t>3	2	   1</a:t>
            </a:r>
          </a:p>
          <a:p>
            <a:pPr eaLnBrk="1" hangingPunct="1"/>
            <a:r>
              <a:rPr lang="en-US" altLang="en-US" sz="1800">
                <a:solidFill>
                  <a:srgbClr val="000000"/>
                </a:solidFill>
              </a:rPr>
              <a:t>4	10	   0</a:t>
            </a:r>
          </a:p>
          <a:p>
            <a:pPr eaLnBrk="1" hangingPunct="1"/>
            <a:r>
              <a:rPr lang="en-US" altLang="en-US" sz="1800">
                <a:solidFill>
                  <a:srgbClr val="000000"/>
                </a:solidFill>
              </a:rPr>
              <a:t>-5	-4	   0</a:t>
            </a:r>
          </a:p>
          <a:p>
            <a:pPr eaLnBrk="1" hangingPunct="1"/>
            <a:r>
              <a:rPr lang="en-US" altLang="en-US" sz="1800">
                <a:solidFill>
                  <a:srgbClr val="000000"/>
                </a:solidFill>
              </a:rPr>
              <a:t>0	-3	   1</a:t>
            </a:r>
          </a:p>
          <a:p>
            <a:pPr eaLnBrk="1" hangingPunct="1"/>
            <a:r>
              <a:rPr lang="en-US" altLang="en-US" sz="1800">
                <a:solidFill>
                  <a:srgbClr val="000000"/>
                </a:solidFill>
              </a:rPr>
              <a:t>6	5	   1</a:t>
            </a:r>
          </a:p>
          <a:p>
            <a:pPr eaLnBrk="1" hangingPunct="1"/>
            <a:r>
              <a:rPr lang="en-US" altLang="en-US" sz="1800">
                <a:solidFill>
                  <a:srgbClr val="000000"/>
                </a:solidFill>
              </a:rPr>
              <a:t>-7	-8	   1</a:t>
            </a:r>
          </a:p>
        </p:txBody>
      </p:sp>
      <p:sp>
        <p:nvSpPr>
          <p:cNvPr id="165893" name="Rectangle 5">
            <a:extLst>
              <a:ext uri="{FF2B5EF4-FFF2-40B4-BE49-F238E27FC236}">
                <a16:creationId xmlns:a16="http://schemas.microsoft.com/office/drawing/2014/main" id="{A1CC4D33-C4CC-9943-9470-873B8C8B96CE}"/>
              </a:ext>
            </a:extLst>
          </p:cNvPr>
          <p:cNvSpPr>
            <a:spLocks noChangeArrowheads="1"/>
          </p:cNvSpPr>
          <p:nvPr/>
        </p:nvSpPr>
        <p:spPr bwMode="auto">
          <a:xfrm>
            <a:off x="4572000" y="1524000"/>
            <a:ext cx="4237038"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Steps to execute the loop in SIMD code</a:t>
            </a:r>
          </a:p>
          <a:p>
            <a:pPr eaLnBrk="1" hangingPunct="1"/>
            <a:endParaRPr lang="en-US" altLang="en-US" sz="1800">
              <a:solidFill>
                <a:srgbClr val="000000"/>
              </a:solidFill>
            </a:endParaRPr>
          </a:p>
          <a:p>
            <a:pPr eaLnBrk="1" hangingPunct="1"/>
            <a:r>
              <a:rPr lang="en-US" altLang="en-US" sz="1800">
                <a:solidFill>
                  <a:srgbClr val="0000FF"/>
                </a:solidFill>
              </a:rPr>
              <a:t>1. Compare A, B to get </a:t>
            </a:r>
          </a:p>
          <a:p>
            <a:pPr eaLnBrk="1" hangingPunct="1"/>
            <a:r>
              <a:rPr lang="en-US" altLang="en-US" sz="1800">
                <a:solidFill>
                  <a:srgbClr val="0000FF"/>
                </a:solidFill>
              </a:rPr>
              <a:t>	VMASK</a:t>
            </a:r>
          </a:p>
          <a:p>
            <a:pPr eaLnBrk="1" hangingPunct="1"/>
            <a:endParaRPr lang="en-US" altLang="en-US" sz="1800">
              <a:solidFill>
                <a:srgbClr val="000000"/>
              </a:solidFill>
            </a:endParaRPr>
          </a:p>
          <a:p>
            <a:pPr eaLnBrk="1" hangingPunct="1"/>
            <a:r>
              <a:rPr lang="en-US" altLang="en-US" sz="1800">
                <a:solidFill>
                  <a:srgbClr val="000000"/>
                </a:solidFill>
              </a:rPr>
              <a:t>2. Masked store of A into C</a:t>
            </a:r>
          </a:p>
          <a:p>
            <a:pPr eaLnBrk="1" hangingPunct="1"/>
            <a:endParaRPr lang="en-US" altLang="en-US" sz="1800">
              <a:solidFill>
                <a:srgbClr val="000000"/>
              </a:solidFill>
            </a:endParaRPr>
          </a:p>
          <a:p>
            <a:pPr eaLnBrk="1" hangingPunct="1"/>
            <a:r>
              <a:rPr lang="en-US" altLang="en-US" sz="1800">
                <a:solidFill>
                  <a:srgbClr val="000000"/>
                </a:solidFill>
              </a:rPr>
              <a:t>3. Complement VMASK</a:t>
            </a:r>
          </a:p>
          <a:p>
            <a:pPr eaLnBrk="1" hangingPunct="1"/>
            <a:endParaRPr lang="en-US" altLang="en-US" sz="1800">
              <a:solidFill>
                <a:srgbClr val="000000"/>
              </a:solidFill>
            </a:endParaRPr>
          </a:p>
          <a:p>
            <a:pPr eaLnBrk="1" hangingPunct="1"/>
            <a:r>
              <a:rPr lang="en-US" altLang="en-US" sz="1800">
                <a:solidFill>
                  <a:srgbClr val="000000"/>
                </a:solidFill>
              </a:rPr>
              <a:t>4. Masked store of B into C</a:t>
            </a:r>
          </a:p>
        </p:txBody>
      </p:sp>
    </p:spTree>
    <p:extLst>
      <p:ext uri="{BB962C8B-B14F-4D97-AF65-F5344CB8AC3E}">
        <p14:creationId xmlns:p14="http://schemas.microsoft.com/office/powerpoint/2010/main" val="33945349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P spid="1658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5867EAD-6581-E343-B0D2-D217388C4BCD}"/>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Some Issues</a:t>
            </a:r>
          </a:p>
        </p:txBody>
      </p:sp>
      <p:sp>
        <p:nvSpPr>
          <p:cNvPr id="3" name="Content Placeholder 2">
            <a:extLst>
              <a:ext uri="{FF2B5EF4-FFF2-40B4-BE49-F238E27FC236}">
                <a16:creationId xmlns:a16="http://schemas.microsoft.com/office/drawing/2014/main" id="{DB404766-6001-974A-ABA4-3D846E8DE22D}"/>
              </a:ext>
            </a:extLst>
          </p:cNvPr>
          <p:cNvSpPr>
            <a:spLocks noGrp="1"/>
          </p:cNvSpPr>
          <p:nvPr>
            <p:ph idx="1"/>
          </p:nvPr>
        </p:nvSpPr>
        <p:spPr>
          <a:xfrm>
            <a:off x="228600" y="996950"/>
            <a:ext cx="8610600" cy="5194300"/>
          </a:xfrm>
        </p:spPr>
        <p:txBody>
          <a:bodyPr/>
          <a:lstStyle/>
          <a:p>
            <a:r>
              <a:rPr lang="en-US" altLang="en-US" dirty="0">
                <a:solidFill>
                  <a:srgbClr val="0432FF"/>
                </a:solidFill>
                <a:ea typeface="ＭＳ Ｐゴシック" panose="020B0600070205080204" pitchFamily="34" charset="-128"/>
              </a:rPr>
              <a:t>Stride and banking</a:t>
            </a:r>
          </a:p>
          <a:p>
            <a:pPr lvl="1"/>
            <a:r>
              <a:rPr lang="en-US" altLang="en-US" dirty="0">
                <a:ea typeface="ＭＳ Ｐゴシック" panose="020B0600070205080204" pitchFamily="34" charset="-128"/>
              </a:rPr>
              <a:t>As long as they are </a:t>
            </a:r>
            <a:r>
              <a:rPr lang="en-US" altLang="en-US" i="1" dirty="0">
                <a:solidFill>
                  <a:srgbClr val="0000FF"/>
                </a:solidFill>
                <a:ea typeface="ＭＳ Ｐゴシック" panose="020B0600070205080204" pitchFamily="34" charset="-128"/>
              </a:rPr>
              <a:t>relatively prime </a:t>
            </a:r>
            <a:r>
              <a:rPr lang="en-US" altLang="en-US" dirty="0">
                <a:ea typeface="ＭＳ Ｐゴシック" panose="020B0600070205080204" pitchFamily="34" charset="-128"/>
              </a:rPr>
              <a:t>to each other and there are enough banks to cover bank access latency, we can sustain 1 element/cycle throughput</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Storage format of a matrix</a:t>
            </a:r>
          </a:p>
          <a:p>
            <a:pPr lvl="1"/>
            <a:r>
              <a:rPr lang="en-US" altLang="en-US" dirty="0">
                <a:solidFill>
                  <a:srgbClr val="0000FF"/>
                </a:solidFill>
                <a:ea typeface="ＭＳ Ｐゴシック" panose="020B0600070205080204" pitchFamily="34" charset="-128"/>
              </a:rPr>
              <a:t>Row major</a:t>
            </a:r>
            <a:r>
              <a:rPr lang="en-US" altLang="en-US" dirty="0">
                <a:ea typeface="ＭＳ Ｐゴシック" panose="020B0600070205080204" pitchFamily="34" charset="-128"/>
              </a:rPr>
              <a:t>: Consecutive elements in a row are laid out consecutively in memory</a:t>
            </a:r>
          </a:p>
          <a:p>
            <a:pPr lvl="1"/>
            <a:r>
              <a:rPr lang="en-US" altLang="en-US" dirty="0">
                <a:solidFill>
                  <a:srgbClr val="0000FF"/>
                </a:solidFill>
                <a:ea typeface="ＭＳ Ｐゴシック" panose="020B0600070205080204" pitchFamily="34" charset="-128"/>
              </a:rPr>
              <a:t>Column major</a:t>
            </a:r>
            <a:r>
              <a:rPr lang="en-US" altLang="en-US" dirty="0">
                <a:ea typeface="ＭＳ Ｐゴシック" panose="020B0600070205080204" pitchFamily="34" charset="-128"/>
              </a:rPr>
              <a:t>: Consecutive elements in a column are laid out consecutively in memory</a:t>
            </a:r>
          </a:p>
          <a:p>
            <a:pPr lvl="1"/>
            <a:r>
              <a:rPr lang="en-US" altLang="en-US" dirty="0">
                <a:solidFill>
                  <a:srgbClr val="FF0000"/>
                </a:solidFill>
                <a:ea typeface="ＭＳ Ｐゴシック" panose="020B0600070205080204" pitchFamily="34" charset="-128"/>
              </a:rPr>
              <a:t>You need to change the stride when accessing a row versus column</a:t>
            </a:r>
          </a:p>
        </p:txBody>
      </p:sp>
      <p:sp>
        <p:nvSpPr>
          <p:cNvPr id="69635" name="Slide Number Placeholder 3">
            <a:extLst>
              <a:ext uri="{FF2B5EF4-FFF2-40B4-BE49-F238E27FC236}">
                <a16:creationId xmlns:a16="http://schemas.microsoft.com/office/drawing/2014/main" id="{5BE28A3A-F625-9948-8AD2-6986146FC2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354CEB2-BE06-714E-8774-4C6912029A6A}" type="slidenum">
              <a:rPr lang="en-US" altLang="en-US" sz="1600">
                <a:solidFill>
                  <a:srgbClr val="000000"/>
                </a:solidFill>
                <a:latin typeface="Garamond" panose="02020404030301010803" pitchFamily="18" charset="0"/>
              </a:rPr>
              <a:pPr eaLnBrk="1" hangingPunct="1"/>
              <a:t>18</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1665762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D578E-4478-FF41-855C-4DB7A997263F}"/>
              </a:ext>
            </a:extLst>
          </p:cNvPr>
          <p:cNvSpPr>
            <a:spLocks noGrp="1"/>
          </p:cNvSpPr>
          <p:nvPr>
            <p:ph idx="1"/>
          </p:nvPr>
        </p:nvSpPr>
        <p:spPr>
          <a:xfrm>
            <a:off x="228600" y="869950"/>
            <a:ext cx="8610600" cy="5683250"/>
          </a:xfrm>
        </p:spPr>
        <p:txBody>
          <a:bodyPr>
            <a:normAutofit lnSpcReduction="10000"/>
          </a:bodyPr>
          <a:lstStyle/>
          <a:p>
            <a:r>
              <a:rPr lang="en-US" altLang="en-US" sz="2000" dirty="0">
                <a:ea typeface="ＭＳ Ｐゴシック" panose="020B0600070205080204" pitchFamily="34" charset="-128"/>
              </a:rPr>
              <a:t>A and B matrices, both stored in memory in </a:t>
            </a:r>
            <a:r>
              <a:rPr lang="en-US" altLang="en-US" sz="2000" dirty="0">
                <a:solidFill>
                  <a:srgbClr val="FF0000"/>
                </a:solidFill>
                <a:ea typeface="ＭＳ Ｐゴシック" panose="020B0600070205080204" pitchFamily="34" charset="-128"/>
              </a:rPr>
              <a:t>row-major order</a:t>
            </a:r>
          </a:p>
          <a:p>
            <a:endParaRPr lang="en-US" altLang="en-US" sz="2000" dirty="0">
              <a:solidFill>
                <a:srgbClr val="FF0000"/>
              </a:solidFill>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r>
              <a:rPr lang="en-US" altLang="en-US" sz="2000" dirty="0">
                <a:solidFill>
                  <a:srgbClr val="0432FF"/>
                </a:solidFill>
                <a:ea typeface="ＭＳ Ｐゴシック" panose="020B0600070205080204" pitchFamily="34" charset="-128"/>
              </a:rPr>
              <a:t>Load A’s row 0 (A</a:t>
            </a:r>
            <a:r>
              <a:rPr lang="en-US" altLang="en-US" sz="2000" baseline="-25000" dirty="0">
                <a:solidFill>
                  <a:srgbClr val="0432FF"/>
                </a:solidFill>
                <a:ea typeface="ＭＳ Ｐゴシック" panose="020B0600070205080204" pitchFamily="34" charset="-128"/>
              </a:rPr>
              <a:t>00</a:t>
            </a:r>
            <a:r>
              <a:rPr lang="en-US" altLang="en-US" sz="2000" dirty="0">
                <a:solidFill>
                  <a:srgbClr val="0432FF"/>
                </a:solidFill>
                <a:ea typeface="ＭＳ Ｐゴシック" panose="020B0600070205080204" pitchFamily="34" charset="-128"/>
              </a:rPr>
              <a:t> through A</a:t>
            </a:r>
            <a:r>
              <a:rPr lang="en-US" altLang="en-US" sz="2000" baseline="-25000" dirty="0">
                <a:solidFill>
                  <a:srgbClr val="0432FF"/>
                </a:solidFill>
                <a:ea typeface="ＭＳ Ｐゴシック" panose="020B0600070205080204" pitchFamily="34" charset="-128"/>
              </a:rPr>
              <a:t>05</a:t>
            </a:r>
            <a:r>
              <a:rPr lang="en-US" altLang="en-US" sz="2000" dirty="0">
                <a:solidFill>
                  <a:srgbClr val="0432FF"/>
                </a:solidFill>
                <a:ea typeface="ＭＳ Ｐゴシック" panose="020B0600070205080204" pitchFamily="34" charset="-128"/>
              </a:rPr>
              <a:t>) into vector register V</a:t>
            </a:r>
            <a:r>
              <a:rPr lang="en-US" altLang="en-US" sz="2000" baseline="-25000" dirty="0">
                <a:solidFill>
                  <a:srgbClr val="0432FF"/>
                </a:solidFill>
                <a:ea typeface="ＭＳ Ｐゴシック" panose="020B0600070205080204" pitchFamily="34" charset="-128"/>
              </a:rPr>
              <a:t>1</a:t>
            </a:r>
          </a:p>
          <a:p>
            <a:pPr lvl="1"/>
            <a:r>
              <a:rPr lang="en-US" altLang="en-US" sz="1800" dirty="0">
                <a:ea typeface="ＭＳ Ｐゴシック" panose="020B0600070205080204" pitchFamily="34" charset="-128"/>
              </a:rPr>
              <a:t>Each time, increment address by </a:t>
            </a:r>
            <a:r>
              <a:rPr lang="en-US" altLang="en-US" sz="1800" dirty="0">
                <a:solidFill>
                  <a:srgbClr val="FF0000"/>
                </a:solidFill>
                <a:ea typeface="ＭＳ Ｐゴシック" panose="020B0600070205080204" pitchFamily="34" charset="-128"/>
              </a:rPr>
              <a:t>1</a:t>
            </a:r>
            <a:r>
              <a:rPr lang="en-US" altLang="en-US" sz="1800" dirty="0">
                <a:ea typeface="ＭＳ Ｐゴシック" panose="020B0600070205080204" pitchFamily="34" charset="-128"/>
              </a:rPr>
              <a:t> to access the next column</a:t>
            </a:r>
          </a:p>
          <a:p>
            <a:pPr lvl="1"/>
            <a:r>
              <a:rPr lang="en-US" altLang="en-US" sz="1800" dirty="0">
                <a:ea typeface="ＭＳ Ｐゴシック" panose="020B0600070205080204" pitchFamily="34" charset="-128"/>
              </a:rPr>
              <a:t>Accesses have a </a:t>
            </a:r>
            <a:r>
              <a:rPr lang="en-US" altLang="en-US" sz="1800" dirty="0">
                <a:solidFill>
                  <a:srgbClr val="FF0000"/>
                </a:solidFill>
                <a:ea typeface="ＭＳ Ｐゴシック" panose="020B0600070205080204" pitchFamily="34" charset="-128"/>
              </a:rPr>
              <a:t>stride of 1</a:t>
            </a:r>
          </a:p>
          <a:p>
            <a:pPr marL="344487" lvl="1" indent="0">
              <a:buNone/>
            </a:pPr>
            <a:endParaRPr lang="en-US" altLang="en-US" sz="1800" dirty="0">
              <a:solidFill>
                <a:srgbClr val="FF0000"/>
              </a:solidFill>
              <a:ea typeface="ＭＳ Ｐゴシック" panose="020B0600070205080204" pitchFamily="34" charset="-128"/>
            </a:endParaRPr>
          </a:p>
          <a:p>
            <a:r>
              <a:rPr lang="en-US" altLang="en-US" sz="2000" dirty="0">
                <a:solidFill>
                  <a:srgbClr val="0432FF"/>
                </a:solidFill>
                <a:ea typeface="ＭＳ Ｐゴシック" panose="020B0600070205080204" pitchFamily="34" charset="-128"/>
              </a:rPr>
              <a:t>Load B’s column 0 (B</a:t>
            </a:r>
            <a:r>
              <a:rPr lang="en-US" altLang="en-US" sz="2000" baseline="-25000" dirty="0">
                <a:solidFill>
                  <a:srgbClr val="0432FF"/>
                </a:solidFill>
                <a:ea typeface="ＭＳ Ｐゴシック" panose="020B0600070205080204" pitchFamily="34" charset="-128"/>
              </a:rPr>
              <a:t>00</a:t>
            </a:r>
            <a:r>
              <a:rPr lang="en-US" altLang="en-US" sz="2000" dirty="0">
                <a:solidFill>
                  <a:srgbClr val="0432FF"/>
                </a:solidFill>
                <a:ea typeface="ＭＳ Ｐゴシック" panose="020B0600070205080204" pitchFamily="34" charset="-128"/>
              </a:rPr>
              <a:t> through B</a:t>
            </a:r>
            <a:r>
              <a:rPr lang="en-US" altLang="en-US" sz="2000" baseline="-25000" dirty="0">
                <a:solidFill>
                  <a:srgbClr val="0432FF"/>
                </a:solidFill>
                <a:ea typeface="ＭＳ Ｐゴシック" panose="020B0600070205080204" pitchFamily="34" charset="-128"/>
              </a:rPr>
              <a:t>50</a:t>
            </a:r>
            <a:r>
              <a:rPr lang="en-US" altLang="en-US" sz="2000" dirty="0">
                <a:solidFill>
                  <a:srgbClr val="0432FF"/>
                </a:solidFill>
                <a:ea typeface="ＭＳ Ｐゴシック" panose="020B0600070205080204" pitchFamily="34" charset="-128"/>
              </a:rPr>
              <a:t>) into vector register V</a:t>
            </a:r>
            <a:r>
              <a:rPr lang="en-US" altLang="en-US" sz="2000" baseline="-25000" dirty="0">
                <a:solidFill>
                  <a:srgbClr val="0432FF"/>
                </a:solidFill>
                <a:ea typeface="ＭＳ Ｐゴシック" panose="020B0600070205080204" pitchFamily="34" charset="-128"/>
              </a:rPr>
              <a:t>2</a:t>
            </a:r>
          </a:p>
          <a:p>
            <a:pPr lvl="1"/>
            <a:r>
              <a:rPr lang="en-US" altLang="en-US" sz="1800" dirty="0">
                <a:ea typeface="ＭＳ Ｐゴシック" panose="020B0600070205080204" pitchFamily="34" charset="-128"/>
              </a:rPr>
              <a:t>Each time, increment address by </a:t>
            </a:r>
            <a:r>
              <a:rPr lang="en-US" altLang="en-US" sz="1800" dirty="0">
                <a:solidFill>
                  <a:srgbClr val="FF0000"/>
                </a:solidFill>
                <a:ea typeface="ＭＳ Ｐゴシック" panose="020B0600070205080204" pitchFamily="34" charset="-128"/>
              </a:rPr>
              <a:t>10</a:t>
            </a:r>
            <a:r>
              <a:rPr lang="en-US" altLang="en-US" sz="1800" dirty="0">
                <a:ea typeface="ＭＳ Ｐゴシック" panose="020B0600070205080204" pitchFamily="34" charset="-128"/>
              </a:rPr>
              <a:t> to access the next row</a:t>
            </a:r>
          </a:p>
          <a:p>
            <a:pPr lvl="1"/>
            <a:r>
              <a:rPr lang="en-US" altLang="en-US" sz="1800" dirty="0">
                <a:ea typeface="ＭＳ Ｐゴシック" panose="020B0600070205080204" pitchFamily="34" charset="-128"/>
              </a:rPr>
              <a:t>Accesses have a </a:t>
            </a:r>
            <a:r>
              <a:rPr lang="en-US" altLang="en-US" sz="1800" dirty="0">
                <a:solidFill>
                  <a:srgbClr val="FF0000"/>
                </a:solidFill>
                <a:ea typeface="ＭＳ Ｐゴシック" panose="020B0600070205080204" pitchFamily="34" charset="-128"/>
              </a:rPr>
              <a:t>stride of 10</a:t>
            </a:r>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77" y="1447800"/>
            <a:ext cx="6213724" cy="1990372"/>
          </a:xfrm>
          <a:prstGeom prst="rect">
            <a:avLst/>
          </a:prstGeom>
        </p:spPr>
      </p:pic>
      <p:sp>
        <p:nvSpPr>
          <p:cNvPr id="71681" name="Title 1">
            <a:extLst>
              <a:ext uri="{FF2B5EF4-FFF2-40B4-BE49-F238E27FC236}">
                <a16:creationId xmlns:a16="http://schemas.microsoft.com/office/drawing/2014/main" id="{8EC8E2ED-71B0-2E42-82A2-2D267E4E53C3}"/>
              </a:ext>
            </a:extLst>
          </p:cNvPr>
          <p:cNvSpPr>
            <a:spLocks noGrp="1"/>
          </p:cNvSpPr>
          <p:nvPr>
            <p:ph type="title"/>
          </p:nvPr>
        </p:nvSpPr>
        <p:spPr>
          <a:xfrm>
            <a:off x="228600" y="0"/>
            <a:ext cx="8610600" cy="869950"/>
          </a:xfrm>
        </p:spPr>
        <p:txBody>
          <a:bodyPr anchor="ctr"/>
          <a:lstStyle/>
          <a:p>
            <a:r>
              <a:rPr lang="en-US" altLang="en-US" dirty="0">
                <a:solidFill>
                  <a:srgbClr val="0070C0"/>
                </a:solidFill>
                <a:ea typeface="ＭＳ Ｐゴシック" panose="020B0600070205080204" pitchFamily="34" charset="-128"/>
              </a:rPr>
              <a:t>Vector Stride Example: Matrix Multiply</a:t>
            </a:r>
          </a:p>
        </p:txBody>
      </p:sp>
      <p:sp>
        <p:nvSpPr>
          <p:cNvPr id="4" name="TextBox 3"/>
          <p:cNvSpPr txBox="1"/>
          <p:nvPr/>
        </p:nvSpPr>
        <p:spPr>
          <a:xfrm>
            <a:off x="685800" y="2976000"/>
            <a:ext cx="199285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a:t>
            </a:r>
            <a:r>
              <a:rPr kumimoji="0" lang="en-US" sz="18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4x6</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B</a:t>
            </a:r>
            <a:r>
              <a:rPr kumimoji="0" lang="en-US" sz="18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6x10</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C</a:t>
            </a:r>
            <a:r>
              <a:rPr kumimoji="0" lang="en-US" sz="18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4x10</a:t>
            </a:r>
          </a:p>
        </p:txBody>
      </p:sp>
      <p:sp>
        <p:nvSpPr>
          <p:cNvPr id="7" name="TextBox 6"/>
          <p:cNvSpPr txBox="1"/>
          <p:nvPr/>
        </p:nvSpPr>
        <p:spPr>
          <a:xfrm>
            <a:off x="43926" y="3385140"/>
            <a:ext cx="3276599" cy="58477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Dot product of each</a:t>
            </a:r>
            <a:r>
              <a:rPr kumimoji="0" lang="en-US" sz="1600" b="0" i="0" u="none" strike="noStrike" kern="1200" cap="none" spc="0" normalizeH="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lang="en-US" sz="1600" dirty="0">
                <a:solidFill>
                  <a:srgbClr val="000000"/>
                </a:solidFill>
              </a:rPr>
              <a:t>row vector of A with each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column</a:t>
            </a:r>
            <a:r>
              <a:rPr kumimoji="0" lang="en-US" sz="1600" b="0" i="0" u="none" strike="noStrike" kern="1200" cap="none" spc="0" normalizeH="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vector of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a:t>
            </a:r>
            <a:endParaRPr kumimoji="0" lang="en-US" sz="16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 name="Rectangle 155">
            <a:extLst>
              <a:ext uri="{FF2B5EF4-FFF2-40B4-BE49-F238E27FC236}">
                <a16:creationId xmlns:a16="http://schemas.microsoft.com/office/drawing/2014/main" id="{F95AF1F7-5DD4-924E-985C-F4938E59F411}"/>
              </a:ext>
            </a:extLst>
          </p:cNvPr>
          <p:cNvSpPr>
            <a:spLocks noChangeArrowheads="1"/>
          </p:cNvSpPr>
          <p:nvPr/>
        </p:nvSpPr>
        <p:spPr bwMode="auto">
          <a:xfrm>
            <a:off x="7826375" y="1056482"/>
            <a:ext cx="1012825" cy="580151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4" name="TextBox 166">
            <a:extLst>
              <a:ext uri="{FF2B5EF4-FFF2-40B4-BE49-F238E27FC236}">
                <a16:creationId xmlns:a16="http://schemas.microsoft.com/office/drawing/2014/main" id="{D4B5947E-5207-6440-BED8-5814FF274C10}"/>
              </a:ext>
            </a:extLst>
          </p:cNvPr>
          <p:cNvSpPr txBox="1">
            <a:spLocks noChangeArrowheads="1"/>
          </p:cNvSpPr>
          <p:nvPr/>
        </p:nvSpPr>
        <p:spPr bwMode="auto">
          <a:xfrm>
            <a:off x="7548564" y="1437633"/>
            <a:ext cx="2952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dirty="0">
                <a:solidFill>
                  <a:srgbClr val="000000"/>
                </a:solidFill>
              </a:rPr>
              <a:t>A</a:t>
            </a:r>
          </a:p>
        </p:txBody>
      </p:sp>
      <p:sp>
        <p:nvSpPr>
          <p:cNvPr id="15" name="TextBox 173">
            <a:extLst>
              <a:ext uri="{FF2B5EF4-FFF2-40B4-BE49-F238E27FC236}">
                <a16:creationId xmlns:a16="http://schemas.microsoft.com/office/drawing/2014/main" id="{2135E6B1-D1E8-5949-929C-2D900604C4AB}"/>
              </a:ext>
            </a:extLst>
          </p:cNvPr>
          <p:cNvSpPr txBox="1">
            <a:spLocks noChangeArrowheads="1"/>
          </p:cNvSpPr>
          <p:nvPr/>
        </p:nvSpPr>
        <p:spPr bwMode="auto">
          <a:xfrm>
            <a:off x="7672785" y="814816"/>
            <a:ext cx="137249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b="1" dirty="0">
                <a:solidFill>
                  <a:srgbClr val="000000"/>
                </a:solidFill>
              </a:rPr>
              <a:t>Linear Memory</a:t>
            </a:r>
          </a:p>
        </p:txBody>
      </p:sp>
      <p:sp>
        <p:nvSpPr>
          <p:cNvPr id="16" name="TextBox 166">
            <a:extLst>
              <a:ext uri="{FF2B5EF4-FFF2-40B4-BE49-F238E27FC236}">
                <a16:creationId xmlns:a16="http://schemas.microsoft.com/office/drawing/2014/main" id="{ECB02A54-912D-6D42-9C57-5C5C11263435}"/>
              </a:ext>
            </a:extLst>
          </p:cNvPr>
          <p:cNvSpPr txBox="1">
            <a:spLocks noChangeArrowheads="1"/>
          </p:cNvSpPr>
          <p:nvPr/>
        </p:nvSpPr>
        <p:spPr bwMode="auto">
          <a:xfrm>
            <a:off x="7525148" y="4252330"/>
            <a:ext cx="2952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dirty="0">
                <a:solidFill>
                  <a:srgbClr val="000000"/>
                </a:solidFill>
              </a:rPr>
              <a:t>B</a:t>
            </a:r>
          </a:p>
        </p:txBody>
      </p:sp>
      <p:cxnSp>
        <p:nvCxnSpPr>
          <p:cNvPr id="17" name="Straight Connector 160">
            <a:extLst>
              <a:ext uri="{FF2B5EF4-FFF2-40B4-BE49-F238E27FC236}">
                <a16:creationId xmlns:a16="http://schemas.microsoft.com/office/drawing/2014/main" id="{638CD0CF-7B38-DE49-AEC2-31867225CAC4}"/>
              </a:ext>
            </a:extLst>
          </p:cNvPr>
          <p:cNvCxnSpPr>
            <a:cxnSpLocks noChangeShapeType="1"/>
          </p:cNvCxnSpPr>
          <p:nvPr/>
        </p:nvCxnSpPr>
        <p:spPr bwMode="auto">
          <a:xfrm>
            <a:off x="7827963" y="1494277"/>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161">
            <a:extLst>
              <a:ext uri="{FF2B5EF4-FFF2-40B4-BE49-F238E27FC236}">
                <a16:creationId xmlns:a16="http://schemas.microsoft.com/office/drawing/2014/main" id="{4C7A20DD-591D-D343-84B9-13BCDFB27680}"/>
              </a:ext>
            </a:extLst>
          </p:cNvPr>
          <p:cNvCxnSpPr>
            <a:cxnSpLocks noChangeShapeType="1"/>
          </p:cNvCxnSpPr>
          <p:nvPr/>
        </p:nvCxnSpPr>
        <p:spPr bwMode="auto">
          <a:xfrm>
            <a:off x="7827963" y="1700652"/>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61">
            <a:extLst>
              <a:ext uri="{FF2B5EF4-FFF2-40B4-BE49-F238E27FC236}">
                <a16:creationId xmlns:a16="http://schemas.microsoft.com/office/drawing/2014/main" id="{680F7318-7B44-5045-AB7D-80279A377777}"/>
              </a:ext>
            </a:extLst>
          </p:cNvPr>
          <p:cNvCxnSpPr>
            <a:cxnSpLocks noChangeShapeType="1"/>
          </p:cNvCxnSpPr>
          <p:nvPr/>
        </p:nvCxnSpPr>
        <p:spPr bwMode="auto">
          <a:xfrm>
            <a:off x="7826375" y="1902180"/>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 name="Straight Connector 161">
            <a:extLst>
              <a:ext uri="{FF2B5EF4-FFF2-40B4-BE49-F238E27FC236}">
                <a16:creationId xmlns:a16="http://schemas.microsoft.com/office/drawing/2014/main" id="{62CE8DCE-4D07-6F4E-ADA9-1D47F1827F6B}"/>
              </a:ext>
            </a:extLst>
          </p:cNvPr>
          <p:cNvCxnSpPr>
            <a:cxnSpLocks noChangeShapeType="1"/>
          </p:cNvCxnSpPr>
          <p:nvPr/>
        </p:nvCxnSpPr>
        <p:spPr bwMode="auto">
          <a:xfrm>
            <a:off x="7827963" y="2115276"/>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161">
            <a:extLst>
              <a:ext uri="{FF2B5EF4-FFF2-40B4-BE49-F238E27FC236}">
                <a16:creationId xmlns:a16="http://schemas.microsoft.com/office/drawing/2014/main" id="{B24CC0BF-8F1B-4844-967E-76788966A4DD}"/>
              </a:ext>
            </a:extLst>
          </p:cNvPr>
          <p:cNvCxnSpPr>
            <a:cxnSpLocks noChangeShapeType="1"/>
          </p:cNvCxnSpPr>
          <p:nvPr/>
        </p:nvCxnSpPr>
        <p:spPr bwMode="auto">
          <a:xfrm>
            <a:off x="7812882" y="2336023"/>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161">
            <a:extLst>
              <a:ext uri="{FF2B5EF4-FFF2-40B4-BE49-F238E27FC236}">
                <a16:creationId xmlns:a16="http://schemas.microsoft.com/office/drawing/2014/main" id="{65014F31-1947-9140-9911-8B3DD3D28FF1}"/>
              </a:ext>
            </a:extLst>
          </p:cNvPr>
          <p:cNvCxnSpPr>
            <a:cxnSpLocks noChangeShapeType="1"/>
          </p:cNvCxnSpPr>
          <p:nvPr/>
        </p:nvCxnSpPr>
        <p:spPr bwMode="auto">
          <a:xfrm>
            <a:off x="7820422" y="2335288"/>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161">
            <a:extLst>
              <a:ext uri="{FF2B5EF4-FFF2-40B4-BE49-F238E27FC236}">
                <a16:creationId xmlns:a16="http://schemas.microsoft.com/office/drawing/2014/main" id="{6172B974-18D6-E642-8759-AEB526102F82}"/>
              </a:ext>
            </a:extLst>
          </p:cNvPr>
          <p:cNvCxnSpPr>
            <a:cxnSpLocks noChangeShapeType="1"/>
          </p:cNvCxnSpPr>
          <p:nvPr/>
        </p:nvCxnSpPr>
        <p:spPr bwMode="auto">
          <a:xfrm>
            <a:off x="7827963" y="2548384"/>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161">
            <a:extLst>
              <a:ext uri="{FF2B5EF4-FFF2-40B4-BE49-F238E27FC236}">
                <a16:creationId xmlns:a16="http://schemas.microsoft.com/office/drawing/2014/main" id="{1E900C52-7C01-9644-A583-CD14F6DC1D98}"/>
              </a:ext>
            </a:extLst>
          </p:cNvPr>
          <p:cNvCxnSpPr>
            <a:cxnSpLocks noChangeShapeType="1"/>
          </p:cNvCxnSpPr>
          <p:nvPr/>
        </p:nvCxnSpPr>
        <p:spPr bwMode="auto">
          <a:xfrm>
            <a:off x="7827168" y="2776052"/>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8" name="TextBox 27">
            <a:extLst>
              <a:ext uri="{FF2B5EF4-FFF2-40B4-BE49-F238E27FC236}">
                <a16:creationId xmlns:a16="http://schemas.microsoft.com/office/drawing/2014/main" id="{84D7CACE-E620-FE46-8DA3-551B190AC12B}"/>
              </a:ext>
            </a:extLst>
          </p:cNvPr>
          <p:cNvSpPr txBox="1"/>
          <p:nvPr/>
        </p:nvSpPr>
        <p:spPr>
          <a:xfrm>
            <a:off x="8183687" y="1469573"/>
            <a:ext cx="269626" cy="276999"/>
          </a:xfrm>
          <a:prstGeom prst="rect">
            <a:avLst/>
          </a:prstGeom>
          <a:noFill/>
        </p:spPr>
        <p:txBody>
          <a:bodyPr wrap="none" rtlCol="0">
            <a:spAutoFit/>
          </a:bodyPr>
          <a:lstStyle/>
          <a:p>
            <a:r>
              <a:rPr lang="en-US" sz="1200" dirty="0"/>
              <a:t>0</a:t>
            </a:r>
            <a:endParaRPr lang="en-US" sz="1200" baseline="-25000" dirty="0"/>
          </a:p>
        </p:txBody>
      </p:sp>
      <p:sp>
        <p:nvSpPr>
          <p:cNvPr id="30" name="TextBox 29">
            <a:extLst>
              <a:ext uri="{FF2B5EF4-FFF2-40B4-BE49-F238E27FC236}">
                <a16:creationId xmlns:a16="http://schemas.microsoft.com/office/drawing/2014/main" id="{95CBC6B5-1E33-B246-941F-741179D9C25F}"/>
              </a:ext>
            </a:extLst>
          </p:cNvPr>
          <p:cNvSpPr txBox="1"/>
          <p:nvPr/>
        </p:nvSpPr>
        <p:spPr>
          <a:xfrm>
            <a:off x="8178848" y="1650386"/>
            <a:ext cx="269626" cy="276999"/>
          </a:xfrm>
          <a:prstGeom prst="rect">
            <a:avLst/>
          </a:prstGeom>
          <a:noFill/>
        </p:spPr>
        <p:txBody>
          <a:bodyPr wrap="none" rtlCol="0">
            <a:spAutoFit/>
          </a:bodyPr>
          <a:lstStyle/>
          <a:p>
            <a:r>
              <a:rPr lang="en-US" sz="1200" dirty="0"/>
              <a:t>1</a:t>
            </a:r>
            <a:endParaRPr lang="en-US" sz="1200" baseline="-25000" dirty="0"/>
          </a:p>
        </p:txBody>
      </p:sp>
      <p:sp>
        <p:nvSpPr>
          <p:cNvPr id="31" name="TextBox 30">
            <a:extLst>
              <a:ext uri="{FF2B5EF4-FFF2-40B4-BE49-F238E27FC236}">
                <a16:creationId xmlns:a16="http://schemas.microsoft.com/office/drawing/2014/main" id="{D04D14FE-CFB5-3043-9449-DEA49F097871}"/>
              </a:ext>
            </a:extLst>
          </p:cNvPr>
          <p:cNvSpPr txBox="1"/>
          <p:nvPr/>
        </p:nvSpPr>
        <p:spPr>
          <a:xfrm>
            <a:off x="8183687" y="1870179"/>
            <a:ext cx="269626" cy="276999"/>
          </a:xfrm>
          <a:prstGeom prst="rect">
            <a:avLst/>
          </a:prstGeom>
          <a:noFill/>
        </p:spPr>
        <p:txBody>
          <a:bodyPr wrap="none" rtlCol="0">
            <a:spAutoFit/>
          </a:bodyPr>
          <a:lstStyle/>
          <a:p>
            <a:r>
              <a:rPr lang="en-US" sz="1200" dirty="0"/>
              <a:t>2</a:t>
            </a:r>
            <a:endParaRPr lang="en-US" sz="1200" baseline="-25000" dirty="0"/>
          </a:p>
        </p:txBody>
      </p:sp>
      <p:sp>
        <p:nvSpPr>
          <p:cNvPr id="32" name="TextBox 31">
            <a:extLst>
              <a:ext uri="{FF2B5EF4-FFF2-40B4-BE49-F238E27FC236}">
                <a16:creationId xmlns:a16="http://schemas.microsoft.com/office/drawing/2014/main" id="{7801545C-4680-C94A-8C71-EF6E30CBAE5E}"/>
              </a:ext>
            </a:extLst>
          </p:cNvPr>
          <p:cNvSpPr txBox="1"/>
          <p:nvPr/>
        </p:nvSpPr>
        <p:spPr>
          <a:xfrm>
            <a:off x="8187457" y="2089547"/>
            <a:ext cx="269626" cy="276999"/>
          </a:xfrm>
          <a:prstGeom prst="rect">
            <a:avLst/>
          </a:prstGeom>
          <a:noFill/>
        </p:spPr>
        <p:txBody>
          <a:bodyPr wrap="none" rtlCol="0">
            <a:spAutoFit/>
          </a:bodyPr>
          <a:lstStyle/>
          <a:p>
            <a:r>
              <a:rPr lang="en-US" sz="1200" dirty="0"/>
              <a:t>3</a:t>
            </a:r>
            <a:endParaRPr lang="en-US" sz="1200" baseline="-25000" dirty="0"/>
          </a:p>
        </p:txBody>
      </p:sp>
      <p:sp>
        <p:nvSpPr>
          <p:cNvPr id="33" name="TextBox 32">
            <a:extLst>
              <a:ext uri="{FF2B5EF4-FFF2-40B4-BE49-F238E27FC236}">
                <a16:creationId xmlns:a16="http://schemas.microsoft.com/office/drawing/2014/main" id="{2EE0E9AC-DC07-214D-8A65-6877EBA32662}"/>
              </a:ext>
            </a:extLst>
          </p:cNvPr>
          <p:cNvSpPr txBox="1"/>
          <p:nvPr/>
        </p:nvSpPr>
        <p:spPr>
          <a:xfrm>
            <a:off x="8182044" y="2318684"/>
            <a:ext cx="269626" cy="276999"/>
          </a:xfrm>
          <a:prstGeom prst="rect">
            <a:avLst/>
          </a:prstGeom>
          <a:noFill/>
        </p:spPr>
        <p:txBody>
          <a:bodyPr wrap="none" rtlCol="0">
            <a:spAutoFit/>
          </a:bodyPr>
          <a:lstStyle/>
          <a:p>
            <a:r>
              <a:rPr lang="en-US" sz="1200" dirty="0"/>
              <a:t>4</a:t>
            </a:r>
            <a:endParaRPr lang="en-US" sz="1200" baseline="-25000" dirty="0"/>
          </a:p>
        </p:txBody>
      </p:sp>
      <p:sp>
        <p:nvSpPr>
          <p:cNvPr id="34" name="TextBox 33">
            <a:extLst>
              <a:ext uri="{FF2B5EF4-FFF2-40B4-BE49-F238E27FC236}">
                <a16:creationId xmlns:a16="http://schemas.microsoft.com/office/drawing/2014/main" id="{982EC640-37CC-AA49-A214-1532F2426299}"/>
              </a:ext>
            </a:extLst>
          </p:cNvPr>
          <p:cNvSpPr txBox="1"/>
          <p:nvPr/>
        </p:nvSpPr>
        <p:spPr>
          <a:xfrm>
            <a:off x="8187457" y="2520336"/>
            <a:ext cx="269626" cy="276999"/>
          </a:xfrm>
          <a:prstGeom prst="rect">
            <a:avLst/>
          </a:prstGeom>
          <a:noFill/>
        </p:spPr>
        <p:txBody>
          <a:bodyPr wrap="none" rtlCol="0">
            <a:spAutoFit/>
          </a:bodyPr>
          <a:lstStyle/>
          <a:p>
            <a:r>
              <a:rPr lang="en-US" sz="1200" dirty="0"/>
              <a:t>5</a:t>
            </a:r>
            <a:endParaRPr lang="en-US" sz="1200" baseline="-25000" dirty="0"/>
          </a:p>
        </p:txBody>
      </p:sp>
      <p:cxnSp>
        <p:nvCxnSpPr>
          <p:cNvPr id="36" name="Straight Connector 161">
            <a:extLst>
              <a:ext uri="{FF2B5EF4-FFF2-40B4-BE49-F238E27FC236}">
                <a16:creationId xmlns:a16="http://schemas.microsoft.com/office/drawing/2014/main" id="{55DECCAC-8F7E-DD4C-86C1-B8741CBEFD40}"/>
              </a:ext>
            </a:extLst>
          </p:cNvPr>
          <p:cNvCxnSpPr>
            <a:cxnSpLocks noChangeShapeType="1"/>
          </p:cNvCxnSpPr>
          <p:nvPr/>
        </p:nvCxnSpPr>
        <p:spPr bwMode="auto">
          <a:xfrm>
            <a:off x="7833916" y="3015207"/>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 name="TextBox 36">
            <a:extLst>
              <a:ext uri="{FF2B5EF4-FFF2-40B4-BE49-F238E27FC236}">
                <a16:creationId xmlns:a16="http://schemas.microsoft.com/office/drawing/2014/main" id="{B0C4E472-7B67-8A41-8AF0-8409744DAAA1}"/>
              </a:ext>
            </a:extLst>
          </p:cNvPr>
          <p:cNvSpPr txBox="1"/>
          <p:nvPr/>
        </p:nvSpPr>
        <p:spPr>
          <a:xfrm>
            <a:off x="8194205" y="2759491"/>
            <a:ext cx="269626" cy="276999"/>
          </a:xfrm>
          <a:prstGeom prst="rect">
            <a:avLst/>
          </a:prstGeom>
          <a:noFill/>
        </p:spPr>
        <p:txBody>
          <a:bodyPr wrap="none" rtlCol="0">
            <a:spAutoFit/>
          </a:bodyPr>
          <a:lstStyle/>
          <a:p>
            <a:r>
              <a:rPr lang="en-US" sz="1200" dirty="0"/>
              <a:t>6</a:t>
            </a:r>
            <a:endParaRPr lang="en-US" sz="1200" baseline="-25000" dirty="0"/>
          </a:p>
        </p:txBody>
      </p:sp>
      <p:cxnSp>
        <p:nvCxnSpPr>
          <p:cNvPr id="38" name="Straight Connector 160">
            <a:extLst>
              <a:ext uri="{FF2B5EF4-FFF2-40B4-BE49-F238E27FC236}">
                <a16:creationId xmlns:a16="http://schemas.microsoft.com/office/drawing/2014/main" id="{D9A25054-698B-E342-9332-5206425DCEAA}"/>
              </a:ext>
            </a:extLst>
          </p:cNvPr>
          <p:cNvCxnSpPr>
            <a:cxnSpLocks noChangeShapeType="1"/>
          </p:cNvCxnSpPr>
          <p:nvPr/>
        </p:nvCxnSpPr>
        <p:spPr bwMode="auto">
          <a:xfrm>
            <a:off x="7825329" y="4281383"/>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161">
            <a:extLst>
              <a:ext uri="{FF2B5EF4-FFF2-40B4-BE49-F238E27FC236}">
                <a16:creationId xmlns:a16="http://schemas.microsoft.com/office/drawing/2014/main" id="{39DFA9AB-1A66-134D-9A53-F49DF6B351F0}"/>
              </a:ext>
            </a:extLst>
          </p:cNvPr>
          <p:cNvCxnSpPr>
            <a:cxnSpLocks noChangeShapeType="1"/>
          </p:cNvCxnSpPr>
          <p:nvPr/>
        </p:nvCxnSpPr>
        <p:spPr bwMode="auto">
          <a:xfrm>
            <a:off x="7825329" y="4487758"/>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161">
            <a:extLst>
              <a:ext uri="{FF2B5EF4-FFF2-40B4-BE49-F238E27FC236}">
                <a16:creationId xmlns:a16="http://schemas.microsoft.com/office/drawing/2014/main" id="{9B112103-B537-3946-A68A-28E42281E729}"/>
              </a:ext>
            </a:extLst>
          </p:cNvPr>
          <p:cNvCxnSpPr>
            <a:cxnSpLocks noChangeShapeType="1"/>
          </p:cNvCxnSpPr>
          <p:nvPr/>
        </p:nvCxnSpPr>
        <p:spPr bwMode="auto">
          <a:xfrm>
            <a:off x="7823741" y="4689286"/>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 name="Straight Connector 161">
            <a:extLst>
              <a:ext uri="{FF2B5EF4-FFF2-40B4-BE49-F238E27FC236}">
                <a16:creationId xmlns:a16="http://schemas.microsoft.com/office/drawing/2014/main" id="{1D70B6B2-E79C-8348-9978-3C9D21210CD1}"/>
              </a:ext>
            </a:extLst>
          </p:cNvPr>
          <p:cNvCxnSpPr>
            <a:cxnSpLocks noChangeShapeType="1"/>
          </p:cNvCxnSpPr>
          <p:nvPr/>
        </p:nvCxnSpPr>
        <p:spPr bwMode="auto">
          <a:xfrm>
            <a:off x="7825329" y="4902382"/>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161">
            <a:extLst>
              <a:ext uri="{FF2B5EF4-FFF2-40B4-BE49-F238E27FC236}">
                <a16:creationId xmlns:a16="http://schemas.microsoft.com/office/drawing/2014/main" id="{E5E9013B-0B1C-D14E-AB2A-DEB3BF74AC17}"/>
              </a:ext>
            </a:extLst>
          </p:cNvPr>
          <p:cNvCxnSpPr>
            <a:cxnSpLocks noChangeShapeType="1"/>
          </p:cNvCxnSpPr>
          <p:nvPr/>
        </p:nvCxnSpPr>
        <p:spPr bwMode="auto">
          <a:xfrm>
            <a:off x="7817788" y="5122394"/>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3" name="Straight Connector 161">
            <a:extLst>
              <a:ext uri="{FF2B5EF4-FFF2-40B4-BE49-F238E27FC236}">
                <a16:creationId xmlns:a16="http://schemas.microsoft.com/office/drawing/2014/main" id="{03F615C1-8F49-7947-8B19-46EC29A17BAF}"/>
              </a:ext>
            </a:extLst>
          </p:cNvPr>
          <p:cNvCxnSpPr>
            <a:cxnSpLocks noChangeShapeType="1"/>
          </p:cNvCxnSpPr>
          <p:nvPr/>
        </p:nvCxnSpPr>
        <p:spPr bwMode="auto">
          <a:xfrm>
            <a:off x="7825329" y="5335490"/>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 name="Straight Connector 161">
            <a:extLst>
              <a:ext uri="{FF2B5EF4-FFF2-40B4-BE49-F238E27FC236}">
                <a16:creationId xmlns:a16="http://schemas.microsoft.com/office/drawing/2014/main" id="{EAB49338-A212-314A-85A9-DA0C283BF411}"/>
              </a:ext>
            </a:extLst>
          </p:cNvPr>
          <p:cNvCxnSpPr>
            <a:cxnSpLocks noChangeShapeType="1"/>
          </p:cNvCxnSpPr>
          <p:nvPr/>
        </p:nvCxnSpPr>
        <p:spPr bwMode="auto">
          <a:xfrm>
            <a:off x="7824534" y="5563158"/>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 name="TextBox 44">
            <a:extLst>
              <a:ext uri="{FF2B5EF4-FFF2-40B4-BE49-F238E27FC236}">
                <a16:creationId xmlns:a16="http://schemas.microsoft.com/office/drawing/2014/main" id="{89240C21-FF70-3D47-B563-DAA6AF5E7624}"/>
              </a:ext>
            </a:extLst>
          </p:cNvPr>
          <p:cNvSpPr txBox="1"/>
          <p:nvPr/>
        </p:nvSpPr>
        <p:spPr>
          <a:xfrm>
            <a:off x="8181053" y="4256679"/>
            <a:ext cx="269626" cy="276999"/>
          </a:xfrm>
          <a:prstGeom prst="rect">
            <a:avLst/>
          </a:prstGeom>
          <a:noFill/>
        </p:spPr>
        <p:txBody>
          <a:bodyPr wrap="none" rtlCol="0">
            <a:spAutoFit/>
          </a:bodyPr>
          <a:lstStyle/>
          <a:p>
            <a:r>
              <a:rPr lang="en-US" sz="1200" dirty="0"/>
              <a:t>0</a:t>
            </a:r>
            <a:endParaRPr lang="en-US" sz="1200" baseline="-25000" dirty="0"/>
          </a:p>
        </p:txBody>
      </p:sp>
      <p:sp>
        <p:nvSpPr>
          <p:cNvPr id="46" name="TextBox 45">
            <a:extLst>
              <a:ext uri="{FF2B5EF4-FFF2-40B4-BE49-F238E27FC236}">
                <a16:creationId xmlns:a16="http://schemas.microsoft.com/office/drawing/2014/main" id="{6A37EF5E-BA04-A745-A984-6BA55D46E6B7}"/>
              </a:ext>
            </a:extLst>
          </p:cNvPr>
          <p:cNvSpPr txBox="1"/>
          <p:nvPr/>
        </p:nvSpPr>
        <p:spPr>
          <a:xfrm>
            <a:off x="8176214" y="4437492"/>
            <a:ext cx="269626" cy="276999"/>
          </a:xfrm>
          <a:prstGeom prst="rect">
            <a:avLst/>
          </a:prstGeom>
          <a:noFill/>
        </p:spPr>
        <p:txBody>
          <a:bodyPr wrap="none" rtlCol="0">
            <a:spAutoFit/>
          </a:bodyPr>
          <a:lstStyle/>
          <a:p>
            <a:r>
              <a:rPr lang="en-US" sz="1200" dirty="0"/>
              <a:t>1</a:t>
            </a:r>
            <a:endParaRPr lang="en-US" sz="1200" baseline="-25000" dirty="0"/>
          </a:p>
        </p:txBody>
      </p:sp>
      <p:sp>
        <p:nvSpPr>
          <p:cNvPr id="47" name="TextBox 46">
            <a:extLst>
              <a:ext uri="{FF2B5EF4-FFF2-40B4-BE49-F238E27FC236}">
                <a16:creationId xmlns:a16="http://schemas.microsoft.com/office/drawing/2014/main" id="{711472AF-31E1-6D4F-852B-AE7DAE9C57DB}"/>
              </a:ext>
            </a:extLst>
          </p:cNvPr>
          <p:cNvSpPr txBox="1"/>
          <p:nvPr/>
        </p:nvSpPr>
        <p:spPr>
          <a:xfrm>
            <a:off x="8181053" y="4657285"/>
            <a:ext cx="269626" cy="276999"/>
          </a:xfrm>
          <a:prstGeom prst="rect">
            <a:avLst/>
          </a:prstGeom>
          <a:noFill/>
        </p:spPr>
        <p:txBody>
          <a:bodyPr wrap="none" rtlCol="0">
            <a:spAutoFit/>
          </a:bodyPr>
          <a:lstStyle/>
          <a:p>
            <a:r>
              <a:rPr lang="en-US" sz="1200" dirty="0"/>
              <a:t>2</a:t>
            </a:r>
            <a:endParaRPr lang="en-US" sz="1200" baseline="-25000" dirty="0"/>
          </a:p>
        </p:txBody>
      </p:sp>
      <p:sp>
        <p:nvSpPr>
          <p:cNvPr id="48" name="TextBox 47">
            <a:extLst>
              <a:ext uri="{FF2B5EF4-FFF2-40B4-BE49-F238E27FC236}">
                <a16:creationId xmlns:a16="http://schemas.microsoft.com/office/drawing/2014/main" id="{28437132-56B8-DF47-B270-E158D695D633}"/>
              </a:ext>
            </a:extLst>
          </p:cNvPr>
          <p:cNvSpPr txBox="1"/>
          <p:nvPr/>
        </p:nvSpPr>
        <p:spPr>
          <a:xfrm>
            <a:off x="8184823" y="4876653"/>
            <a:ext cx="269626" cy="276999"/>
          </a:xfrm>
          <a:prstGeom prst="rect">
            <a:avLst/>
          </a:prstGeom>
          <a:noFill/>
        </p:spPr>
        <p:txBody>
          <a:bodyPr wrap="none" rtlCol="0">
            <a:spAutoFit/>
          </a:bodyPr>
          <a:lstStyle/>
          <a:p>
            <a:r>
              <a:rPr lang="en-US" sz="1200" dirty="0"/>
              <a:t>3</a:t>
            </a:r>
            <a:endParaRPr lang="en-US" sz="1200" baseline="-25000" dirty="0"/>
          </a:p>
        </p:txBody>
      </p:sp>
      <p:sp>
        <p:nvSpPr>
          <p:cNvPr id="49" name="TextBox 48">
            <a:extLst>
              <a:ext uri="{FF2B5EF4-FFF2-40B4-BE49-F238E27FC236}">
                <a16:creationId xmlns:a16="http://schemas.microsoft.com/office/drawing/2014/main" id="{94CC3CCE-5DFC-EC49-BBA7-BA4A7924BD65}"/>
              </a:ext>
            </a:extLst>
          </p:cNvPr>
          <p:cNvSpPr txBox="1"/>
          <p:nvPr/>
        </p:nvSpPr>
        <p:spPr>
          <a:xfrm>
            <a:off x="8179410" y="5105790"/>
            <a:ext cx="269626" cy="276999"/>
          </a:xfrm>
          <a:prstGeom prst="rect">
            <a:avLst/>
          </a:prstGeom>
          <a:noFill/>
        </p:spPr>
        <p:txBody>
          <a:bodyPr wrap="none" rtlCol="0">
            <a:spAutoFit/>
          </a:bodyPr>
          <a:lstStyle/>
          <a:p>
            <a:r>
              <a:rPr lang="en-US" sz="1200" dirty="0"/>
              <a:t>4</a:t>
            </a:r>
            <a:endParaRPr lang="en-US" sz="1200" baseline="-25000" dirty="0"/>
          </a:p>
        </p:txBody>
      </p:sp>
      <p:sp>
        <p:nvSpPr>
          <p:cNvPr id="50" name="TextBox 49">
            <a:extLst>
              <a:ext uri="{FF2B5EF4-FFF2-40B4-BE49-F238E27FC236}">
                <a16:creationId xmlns:a16="http://schemas.microsoft.com/office/drawing/2014/main" id="{A0054B5A-4955-124B-BE57-B77DB771E6F4}"/>
              </a:ext>
            </a:extLst>
          </p:cNvPr>
          <p:cNvSpPr txBox="1"/>
          <p:nvPr/>
        </p:nvSpPr>
        <p:spPr>
          <a:xfrm>
            <a:off x="8184823" y="5307442"/>
            <a:ext cx="269626" cy="276999"/>
          </a:xfrm>
          <a:prstGeom prst="rect">
            <a:avLst/>
          </a:prstGeom>
          <a:noFill/>
        </p:spPr>
        <p:txBody>
          <a:bodyPr wrap="none" rtlCol="0">
            <a:spAutoFit/>
          </a:bodyPr>
          <a:lstStyle/>
          <a:p>
            <a:r>
              <a:rPr lang="en-US" sz="1200" dirty="0"/>
              <a:t>5</a:t>
            </a:r>
            <a:endParaRPr lang="en-US" sz="1200" baseline="-25000" dirty="0"/>
          </a:p>
        </p:txBody>
      </p:sp>
      <p:cxnSp>
        <p:nvCxnSpPr>
          <p:cNvPr id="51" name="Straight Connector 161">
            <a:extLst>
              <a:ext uri="{FF2B5EF4-FFF2-40B4-BE49-F238E27FC236}">
                <a16:creationId xmlns:a16="http://schemas.microsoft.com/office/drawing/2014/main" id="{B0F9724F-7D6E-2A4F-91C8-555779A4B059}"/>
              </a:ext>
            </a:extLst>
          </p:cNvPr>
          <p:cNvCxnSpPr>
            <a:cxnSpLocks noChangeShapeType="1"/>
          </p:cNvCxnSpPr>
          <p:nvPr/>
        </p:nvCxnSpPr>
        <p:spPr bwMode="auto">
          <a:xfrm>
            <a:off x="7831282" y="5802313"/>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2" name="TextBox 51">
            <a:extLst>
              <a:ext uri="{FF2B5EF4-FFF2-40B4-BE49-F238E27FC236}">
                <a16:creationId xmlns:a16="http://schemas.microsoft.com/office/drawing/2014/main" id="{16C243A6-261D-194D-9F5E-739089292B1D}"/>
              </a:ext>
            </a:extLst>
          </p:cNvPr>
          <p:cNvSpPr txBox="1"/>
          <p:nvPr/>
        </p:nvSpPr>
        <p:spPr>
          <a:xfrm>
            <a:off x="8191571" y="5546597"/>
            <a:ext cx="269626" cy="276999"/>
          </a:xfrm>
          <a:prstGeom prst="rect">
            <a:avLst/>
          </a:prstGeom>
          <a:noFill/>
        </p:spPr>
        <p:txBody>
          <a:bodyPr wrap="none" rtlCol="0">
            <a:spAutoFit/>
          </a:bodyPr>
          <a:lstStyle/>
          <a:p>
            <a:r>
              <a:rPr lang="en-US" sz="1200" dirty="0"/>
              <a:t>6</a:t>
            </a:r>
            <a:endParaRPr lang="en-US" sz="1200" baseline="-25000" dirty="0"/>
          </a:p>
        </p:txBody>
      </p:sp>
      <p:cxnSp>
        <p:nvCxnSpPr>
          <p:cNvPr id="69" name="Straight Connector 161">
            <a:extLst>
              <a:ext uri="{FF2B5EF4-FFF2-40B4-BE49-F238E27FC236}">
                <a16:creationId xmlns:a16="http://schemas.microsoft.com/office/drawing/2014/main" id="{30793BCC-4271-6346-84BB-3015A125FE07}"/>
              </a:ext>
            </a:extLst>
          </p:cNvPr>
          <p:cNvCxnSpPr>
            <a:cxnSpLocks noChangeShapeType="1"/>
          </p:cNvCxnSpPr>
          <p:nvPr/>
        </p:nvCxnSpPr>
        <p:spPr bwMode="auto">
          <a:xfrm>
            <a:off x="7825264" y="5802200"/>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0" name="Straight Connector 161">
            <a:extLst>
              <a:ext uri="{FF2B5EF4-FFF2-40B4-BE49-F238E27FC236}">
                <a16:creationId xmlns:a16="http://schemas.microsoft.com/office/drawing/2014/main" id="{ED6B087E-D3F1-5A47-9F0B-08C5C1398707}"/>
              </a:ext>
            </a:extLst>
          </p:cNvPr>
          <p:cNvCxnSpPr>
            <a:cxnSpLocks noChangeShapeType="1"/>
          </p:cNvCxnSpPr>
          <p:nvPr/>
        </p:nvCxnSpPr>
        <p:spPr bwMode="auto">
          <a:xfrm>
            <a:off x="7832805" y="6015296"/>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 name="Straight Connector 161">
            <a:extLst>
              <a:ext uri="{FF2B5EF4-FFF2-40B4-BE49-F238E27FC236}">
                <a16:creationId xmlns:a16="http://schemas.microsoft.com/office/drawing/2014/main" id="{01C2ADE7-6687-B944-BFCC-3D32AD3B300B}"/>
              </a:ext>
            </a:extLst>
          </p:cNvPr>
          <p:cNvCxnSpPr>
            <a:cxnSpLocks noChangeShapeType="1"/>
          </p:cNvCxnSpPr>
          <p:nvPr/>
        </p:nvCxnSpPr>
        <p:spPr bwMode="auto">
          <a:xfrm>
            <a:off x="7832010" y="6242964"/>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2" name="TextBox 71">
            <a:extLst>
              <a:ext uri="{FF2B5EF4-FFF2-40B4-BE49-F238E27FC236}">
                <a16:creationId xmlns:a16="http://schemas.microsoft.com/office/drawing/2014/main" id="{88EEE5E8-D43C-8449-9623-95047DFAFCDA}"/>
              </a:ext>
            </a:extLst>
          </p:cNvPr>
          <p:cNvSpPr txBox="1"/>
          <p:nvPr/>
        </p:nvSpPr>
        <p:spPr>
          <a:xfrm>
            <a:off x="8186886" y="5785596"/>
            <a:ext cx="269626" cy="276999"/>
          </a:xfrm>
          <a:prstGeom prst="rect">
            <a:avLst/>
          </a:prstGeom>
          <a:noFill/>
        </p:spPr>
        <p:txBody>
          <a:bodyPr wrap="none" rtlCol="0">
            <a:spAutoFit/>
          </a:bodyPr>
          <a:lstStyle/>
          <a:p>
            <a:r>
              <a:rPr lang="en-US" sz="1200" dirty="0"/>
              <a:t>7</a:t>
            </a:r>
            <a:endParaRPr lang="en-US" sz="1200" baseline="-25000" dirty="0"/>
          </a:p>
        </p:txBody>
      </p:sp>
      <p:sp>
        <p:nvSpPr>
          <p:cNvPr id="73" name="TextBox 72">
            <a:extLst>
              <a:ext uri="{FF2B5EF4-FFF2-40B4-BE49-F238E27FC236}">
                <a16:creationId xmlns:a16="http://schemas.microsoft.com/office/drawing/2014/main" id="{5AEA1469-8C05-3047-968E-9D30D77D5FDA}"/>
              </a:ext>
            </a:extLst>
          </p:cNvPr>
          <p:cNvSpPr txBox="1"/>
          <p:nvPr/>
        </p:nvSpPr>
        <p:spPr>
          <a:xfrm>
            <a:off x="8192299" y="5987248"/>
            <a:ext cx="269626" cy="276999"/>
          </a:xfrm>
          <a:prstGeom prst="rect">
            <a:avLst/>
          </a:prstGeom>
          <a:noFill/>
        </p:spPr>
        <p:txBody>
          <a:bodyPr wrap="none" rtlCol="0">
            <a:spAutoFit/>
          </a:bodyPr>
          <a:lstStyle/>
          <a:p>
            <a:r>
              <a:rPr lang="en-US" sz="1200" dirty="0"/>
              <a:t>8</a:t>
            </a:r>
            <a:endParaRPr lang="en-US" sz="1200" baseline="-25000" dirty="0"/>
          </a:p>
        </p:txBody>
      </p:sp>
      <p:cxnSp>
        <p:nvCxnSpPr>
          <p:cNvPr id="74" name="Straight Connector 161">
            <a:extLst>
              <a:ext uri="{FF2B5EF4-FFF2-40B4-BE49-F238E27FC236}">
                <a16:creationId xmlns:a16="http://schemas.microsoft.com/office/drawing/2014/main" id="{7683A1F8-230A-AD4C-819B-11C5CC982016}"/>
              </a:ext>
            </a:extLst>
          </p:cNvPr>
          <p:cNvCxnSpPr>
            <a:cxnSpLocks noChangeShapeType="1"/>
          </p:cNvCxnSpPr>
          <p:nvPr/>
        </p:nvCxnSpPr>
        <p:spPr bwMode="auto">
          <a:xfrm>
            <a:off x="7838758" y="6482119"/>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5" name="TextBox 74">
            <a:extLst>
              <a:ext uri="{FF2B5EF4-FFF2-40B4-BE49-F238E27FC236}">
                <a16:creationId xmlns:a16="http://schemas.microsoft.com/office/drawing/2014/main" id="{02FBF61B-84E3-4443-9D0A-8370D5F1C04C}"/>
              </a:ext>
            </a:extLst>
          </p:cNvPr>
          <p:cNvSpPr txBox="1"/>
          <p:nvPr/>
        </p:nvSpPr>
        <p:spPr>
          <a:xfrm>
            <a:off x="8199047" y="6226403"/>
            <a:ext cx="269626" cy="276999"/>
          </a:xfrm>
          <a:prstGeom prst="rect">
            <a:avLst/>
          </a:prstGeom>
          <a:noFill/>
        </p:spPr>
        <p:txBody>
          <a:bodyPr wrap="none" rtlCol="0">
            <a:spAutoFit/>
          </a:bodyPr>
          <a:lstStyle/>
          <a:p>
            <a:r>
              <a:rPr lang="en-US" sz="1200" dirty="0"/>
              <a:t>9</a:t>
            </a:r>
            <a:endParaRPr lang="en-US" sz="1200" baseline="-25000" dirty="0"/>
          </a:p>
        </p:txBody>
      </p:sp>
      <p:cxnSp>
        <p:nvCxnSpPr>
          <p:cNvPr id="77" name="Straight Connector 161">
            <a:extLst>
              <a:ext uri="{FF2B5EF4-FFF2-40B4-BE49-F238E27FC236}">
                <a16:creationId xmlns:a16="http://schemas.microsoft.com/office/drawing/2014/main" id="{55C7DA4D-1C5B-354A-963C-A2717ED58529}"/>
              </a:ext>
            </a:extLst>
          </p:cNvPr>
          <p:cNvCxnSpPr>
            <a:cxnSpLocks noChangeShapeType="1"/>
          </p:cNvCxnSpPr>
          <p:nvPr/>
        </p:nvCxnSpPr>
        <p:spPr bwMode="auto">
          <a:xfrm>
            <a:off x="7826248" y="6713209"/>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8" name="TextBox 77">
            <a:extLst>
              <a:ext uri="{FF2B5EF4-FFF2-40B4-BE49-F238E27FC236}">
                <a16:creationId xmlns:a16="http://schemas.microsoft.com/office/drawing/2014/main" id="{E93F1621-86EF-1D49-AF1B-7D4CE3109A01}"/>
              </a:ext>
            </a:extLst>
          </p:cNvPr>
          <p:cNvSpPr txBox="1"/>
          <p:nvPr/>
        </p:nvSpPr>
        <p:spPr>
          <a:xfrm>
            <a:off x="8146679" y="6457493"/>
            <a:ext cx="463921" cy="276999"/>
          </a:xfrm>
          <a:prstGeom prst="rect">
            <a:avLst/>
          </a:prstGeom>
          <a:noFill/>
        </p:spPr>
        <p:txBody>
          <a:bodyPr wrap="square" rtlCol="0">
            <a:spAutoFit/>
          </a:bodyPr>
          <a:lstStyle/>
          <a:p>
            <a:r>
              <a:rPr lang="en-US" sz="1200" dirty="0"/>
              <a:t>10</a:t>
            </a:r>
            <a:endParaRPr lang="en-US" sz="1200" baseline="-25000" dirty="0"/>
          </a:p>
        </p:txBody>
      </p:sp>
      <p:sp>
        <p:nvSpPr>
          <p:cNvPr id="11" name="Rectangle 10">
            <a:extLst>
              <a:ext uri="{FF2B5EF4-FFF2-40B4-BE49-F238E27FC236}">
                <a16:creationId xmlns:a16="http://schemas.microsoft.com/office/drawing/2014/main" id="{92586CC9-5A04-F446-BB99-34E077FA9636}"/>
              </a:ext>
            </a:extLst>
          </p:cNvPr>
          <p:cNvSpPr/>
          <p:nvPr/>
        </p:nvSpPr>
        <p:spPr bwMode="auto">
          <a:xfrm>
            <a:off x="7823439" y="1468202"/>
            <a:ext cx="1021714" cy="1306262"/>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80" name="Rectangle 79">
            <a:extLst>
              <a:ext uri="{FF2B5EF4-FFF2-40B4-BE49-F238E27FC236}">
                <a16:creationId xmlns:a16="http://schemas.microsoft.com/office/drawing/2014/main" id="{0007CDB3-78C8-3D48-A83C-D77F7A8D5EFF}"/>
              </a:ext>
            </a:extLst>
          </p:cNvPr>
          <p:cNvSpPr/>
          <p:nvPr/>
        </p:nvSpPr>
        <p:spPr bwMode="auto">
          <a:xfrm>
            <a:off x="7809945" y="4254618"/>
            <a:ext cx="1021714" cy="249371"/>
          </a:xfrm>
          <a:prstGeom prst="rect">
            <a:avLst/>
          </a:prstGeom>
          <a:noFill/>
          <a:ln w="508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81" name="Rectangle 80">
            <a:extLst>
              <a:ext uri="{FF2B5EF4-FFF2-40B4-BE49-F238E27FC236}">
                <a16:creationId xmlns:a16="http://schemas.microsoft.com/office/drawing/2014/main" id="{01433BE2-063E-E34E-B4AB-1B6B6DD18C6B}"/>
              </a:ext>
            </a:extLst>
          </p:cNvPr>
          <p:cNvSpPr/>
          <p:nvPr/>
        </p:nvSpPr>
        <p:spPr bwMode="auto">
          <a:xfrm>
            <a:off x="7827779" y="6478780"/>
            <a:ext cx="1021714" cy="249371"/>
          </a:xfrm>
          <a:prstGeom prst="rect">
            <a:avLst/>
          </a:prstGeom>
          <a:noFill/>
          <a:ln w="508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54" name="Rounded Rectangle 53">
            <a:extLst>
              <a:ext uri="{FF2B5EF4-FFF2-40B4-BE49-F238E27FC236}">
                <a16:creationId xmlns:a16="http://schemas.microsoft.com/office/drawing/2014/main" id="{E706573B-E150-4B40-AB28-52E239C1F6FF}"/>
              </a:ext>
            </a:extLst>
          </p:cNvPr>
          <p:cNvSpPr/>
          <p:nvPr/>
        </p:nvSpPr>
        <p:spPr bwMode="auto">
          <a:xfrm>
            <a:off x="4584088" y="4814859"/>
            <a:ext cx="3200400" cy="838200"/>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432FF"/>
                </a:solidFill>
                <a:effectLst/>
                <a:latin typeface="Arial" pitchFamily="34" charset="0"/>
              </a:rPr>
              <a:t>Different strides</a:t>
            </a:r>
            <a:r>
              <a:rPr kumimoji="0" lang="en-US" sz="2000" b="0" i="0" u="none" strike="noStrike" cap="none" normalizeH="0" baseline="0" dirty="0">
                <a:ln>
                  <a:noFill/>
                </a:ln>
                <a:solidFill>
                  <a:schemeClr val="tx1"/>
                </a:solidFill>
                <a:effectLst/>
                <a:latin typeface="Arial" pitchFamily="34" charset="0"/>
              </a:rPr>
              <a:t> can lead to </a:t>
            </a:r>
            <a:r>
              <a:rPr kumimoji="0" lang="en-US" sz="2000" b="0" i="0" u="none" strike="noStrike" cap="none" normalizeH="0" baseline="0" dirty="0">
                <a:ln>
                  <a:noFill/>
                </a:ln>
                <a:solidFill>
                  <a:srgbClr val="FF0000"/>
                </a:solidFill>
                <a:effectLst/>
                <a:latin typeface="Arial" pitchFamily="34" charset="0"/>
              </a:rPr>
              <a:t>bank</a:t>
            </a:r>
            <a:r>
              <a:rPr kumimoji="0" lang="en-US" sz="2000" b="0" i="0" u="none" strike="noStrike" cap="none" normalizeH="0" dirty="0">
                <a:ln>
                  <a:noFill/>
                </a:ln>
                <a:solidFill>
                  <a:srgbClr val="FF0000"/>
                </a:solidFill>
                <a:effectLst/>
                <a:latin typeface="Arial" pitchFamily="34" charset="0"/>
              </a:rPr>
              <a:t> conflicts</a:t>
            </a:r>
            <a:endParaRPr kumimoji="0" lang="en-US" sz="2000" b="0" i="0" u="none" strike="noStrike" cap="none" normalizeH="0" baseline="0" dirty="0">
              <a:ln>
                <a:noFill/>
              </a:ln>
              <a:solidFill>
                <a:srgbClr val="FF0000"/>
              </a:solidFill>
              <a:effectLst/>
              <a:latin typeface="Arial" pitchFamily="34" charset="0"/>
            </a:endParaRPr>
          </a:p>
        </p:txBody>
      </p:sp>
      <p:sp>
        <p:nvSpPr>
          <p:cNvPr id="55" name="Rounded Rectangle 54">
            <a:extLst>
              <a:ext uri="{FF2B5EF4-FFF2-40B4-BE49-F238E27FC236}">
                <a16:creationId xmlns:a16="http://schemas.microsoft.com/office/drawing/2014/main" id="{9F3A6A96-10A7-6B49-B55A-0EB53CBEB428}"/>
              </a:ext>
            </a:extLst>
          </p:cNvPr>
          <p:cNvSpPr/>
          <p:nvPr/>
        </p:nvSpPr>
        <p:spPr bwMode="auto">
          <a:xfrm>
            <a:off x="4050688" y="5805459"/>
            <a:ext cx="4114800" cy="609600"/>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B050"/>
                </a:solidFill>
                <a:effectLst/>
                <a:latin typeface="Arial" pitchFamily="34" charset="0"/>
              </a:rPr>
              <a:t>How do we minimize them?</a:t>
            </a:r>
          </a:p>
        </p:txBody>
      </p:sp>
    </p:spTree>
    <p:extLst>
      <p:ext uri="{BB962C8B-B14F-4D97-AF65-F5344CB8AC3E}">
        <p14:creationId xmlns:p14="http://schemas.microsoft.com/office/powerpoint/2010/main" val="274444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199469AD-5F25-D641-B768-85057F0AC23A}"/>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Data Parallelism</a:t>
            </a:r>
          </a:p>
        </p:txBody>
      </p:sp>
      <p:sp>
        <p:nvSpPr>
          <p:cNvPr id="3" name="Content Placeholder 2">
            <a:extLst>
              <a:ext uri="{FF2B5EF4-FFF2-40B4-BE49-F238E27FC236}">
                <a16:creationId xmlns:a16="http://schemas.microsoft.com/office/drawing/2014/main" id="{1DC756AD-B923-F047-B8F7-C84B1801F8BB}"/>
              </a:ext>
            </a:extLst>
          </p:cNvPr>
          <p:cNvSpPr>
            <a:spLocks noGrp="1"/>
          </p:cNvSpPr>
          <p:nvPr>
            <p:ph idx="1"/>
          </p:nvPr>
        </p:nvSpPr>
        <p:spPr>
          <a:xfrm>
            <a:off x="228600" y="996950"/>
            <a:ext cx="8610600" cy="5194300"/>
          </a:xfrm>
        </p:spPr>
        <p:txBody>
          <a:bodyPr/>
          <a:lstStyle/>
          <a:p>
            <a:r>
              <a:rPr lang="en-US" altLang="en-US" dirty="0">
                <a:ea typeface="ＭＳ Ｐゴシック" panose="020B0600070205080204" pitchFamily="34" charset="-128"/>
              </a:rPr>
              <a:t>Concurrency arises from performing the </a:t>
            </a:r>
            <a:r>
              <a:rPr lang="en-US" altLang="en-US" dirty="0">
                <a:solidFill>
                  <a:srgbClr val="0000FF"/>
                </a:solidFill>
                <a:ea typeface="ＭＳ Ｐゴシック" panose="020B0600070205080204" pitchFamily="34" charset="-128"/>
              </a:rPr>
              <a:t>same operation on different pieces of data</a:t>
            </a:r>
          </a:p>
          <a:p>
            <a:pPr lvl="1"/>
            <a:r>
              <a:rPr lang="en-US" altLang="en-US" sz="2000" dirty="0">
                <a:solidFill>
                  <a:srgbClr val="0000FF"/>
                </a:solidFill>
                <a:ea typeface="ＭＳ Ｐゴシック" panose="020B0600070205080204" pitchFamily="34" charset="-128"/>
              </a:rPr>
              <a:t>Single instruction multiple data (SIMD)</a:t>
            </a:r>
          </a:p>
          <a:p>
            <a:pPr lvl="1"/>
            <a:r>
              <a:rPr lang="en-US" altLang="en-US" sz="2000" dirty="0">
                <a:ea typeface="ＭＳ Ｐゴシック" panose="020B0600070205080204" pitchFamily="34" charset="-128"/>
              </a:rPr>
              <a:t>E.g., dot product of two vectors</a:t>
            </a:r>
          </a:p>
          <a:p>
            <a:pPr lvl="1">
              <a:buFont typeface="Wingdings" pitchFamily="2" charset="2"/>
              <a:buNone/>
            </a:pPr>
            <a:endParaRPr lang="en-US" altLang="en-US" sz="1000" dirty="0">
              <a:ea typeface="ＭＳ Ｐゴシック" panose="020B0600070205080204" pitchFamily="34" charset="-128"/>
            </a:endParaRPr>
          </a:p>
          <a:p>
            <a:r>
              <a:rPr lang="en-US" altLang="en-US" dirty="0">
                <a:ea typeface="ＭＳ Ｐゴシック" panose="020B0600070205080204" pitchFamily="34" charset="-128"/>
              </a:rPr>
              <a:t>Contrast with data flow</a:t>
            </a:r>
          </a:p>
          <a:p>
            <a:pPr lvl="1"/>
            <a:r>
              <a:rPr lang="en-US" altLang="en-US" sz="2000" dirty="0">
                <a:ea typeface="ＭＳ Ｐゴシック" panose="020B0600070205080204" pitchFamily="34" charset="-128"/>
              </a:rPr>
              <a:t>Concurrency arises from executing different operations in parallel (in a data driven manner)</a:t>
            </a:r>
          </a:p>
          <a:p>
            <a:endParaRPr lang="en-US" altLang="en-US" sz="1000" dirty="0">
              <a:ea typeface="ＭＳ Ｐゴシック" panose="020B0600070205080204" pitchFamily="34" charset="-128"/>
            </a:endParaRPr>
          </a:p>
          <a:p>
            <a:r>
              <a:rPr lang="en-US" altLang="en-US" dirty="0">
                <a:ea typeface="ＭＳ Ｐゴシック" panose="020B0600070205080204" pitchFamily="34" charset="-128"/>
              </a:rPr>
              <a:t>Contrast with thread (</a:t>
            </a:r>
            <a:r>
              <a:rPr lang="ja-JP" altLang="en-US">
                <a:ea typeface="ＭＳ Ｐゴシック" panose="020B0600070205080204" pitchFamily="34" charset="-128"/>
              </a:rPr>
              <a:t>“</a:t>
            </a:r>
            <a:r>
              <a:rPr lang="en-US" altLang="ja-JP" dirty="0">
                <a:ea typeface="ＭＳ Ｐゴシック" panose="020B0600070205080204" pitchFamily="34" charset="-128"/>
              </a:rPr>
              <a:t>control</a:t>
            </a:r>
            <a:r>
              <a:rPr lang="ja-JP" altLang="en-US">
                <a:ea typeface="ＭＳ Ｐゴシック" panose="020B0600070205080204" pitchFamily="34" charset="-128"/>
              </a:rPr>
              <a:t>”</a:t>
            </a:r>
            <a:r>
              <a:rPr lang="en-US" altLang="ja-JP" dirty="0">
                <a:ea typeface="ＭＳ Ｐゴシック" panose="020B0600070205080204" pitchFamily="34" charset="-128"/>
              </a:rPr>
              <a:t>) parallelism</a:t>
            </a:r>
          </a:p>
          <a:p>
            <a:pPr lvl="1"/>
            <a:r>
              <a:rPr lang="en-US" altLang="en-US" sz="2000" dirty="0">
                <a:ea typeface="ＭＳ Ｐゴシック" panose="020B0600070205080204" pitchFamily="34" charset="-128"/>
              </a:rPr>
              <a:t>Concurrency arises from executing different threads of control in parallel</a:t>
            </a:r>
          </a:p>
          <a:p>
            <a:endParaRPr lang="en-US" altLang="en-US" sz="1000" dirty="0">
              <a:ea typeface="ＭＳ Ｐゴシック" panose="020B0600070205080204" pitchFamily="34" charset="-128"/>
            </a:endParaRPr>
          </a:p>
          <a:p>
            <a:r>
              <a:rPr lang="en-US" altLang="en-US" dirty="0">
                <a:ea typeface="ＭＳ Ｐゴシック" panose="020B0600070205080204" pitchFamily="34" charset="-128"/>
              </a:rPr>
              <a:t>SIMD exploits operation-level parallelism on different data</a:t>
            </a:r>
          </a:p>
          <a:p>
            <a:pPr lvl="1"/>
            <a:r>
              <a:rPr lang="en-US" altLang="en-US" sz="2000" dirty="0">
                <a:ea typeface="ＭＳ Ｐゴシック" panose="020B0600070205080204" pitchFamily="34" charset="-128"/>
              </a:rPr>
              <a:t>Same operation concurrently applied to different pieces of data</a:t>
            </a:r>
          </a:p>
          <a:p>
            <a:pPr lvl="1"/>
            <a:r>
              <a:rPr lang="en-US" altLang="en-US" sz="2000" dirty="0">
                <a:ea typeface="ＭＳ Ｐゴシック" panose="020B0600070205080204" pitchFamily="34" charset="-128"/>
              </a:rPr>
              <a:t>A form of ILP where instruction happens to be the same across data</a:t>
            </a:r>
          </a:p>
        </p:txBody>
      </p:sp>
      <p:sp>
        <p:nvSpPr>
          <p:cNvPr id="84995" name="Slide Number Placeholder 3">
            <a:extLst>
              <a:ext uri="{FF2B5EF4-FFF2-40B4-BE49-F238E27FC236}">
                <a16:creationId xmlns:a16="http://schemas.microsoft.com/office/drawing/2014/main" id="{EF09BBF9-5BB5-B949-81C8-01BC91336F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F027D5-79FD-DA47-9354-C30611F43F47}"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5954514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F1C95EDA-AC29-684C-AAF8-DED420D175EA}"/>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Recall: Memory Banking</a:t>
            </a:r>
          </a:p>
        </p:txBody>
      </p:sp>
      <p:sp>
        <p:nvSpPr>
          <p:cNvPr id="105474" name="Content Placeholder 2">
            <a:extLst>
              <a:ext uri="{FF2B5EF4-FFF2-40B4-BE49-F238E27FC236}">
                <a16:creationId xmlns:a16="http://schemas.microsoft.com/office/drawing/2014/main" id="{CCE68789-72F4-6644-AE87-2CD36825EFB9}"/>
              </a:ext>
            </a:extLst>
          </p:cNvPr>
          <p:cNvSpPr>
            <a:spLocks noGrp="1"/>
          </p:cNvSpPr>
          <p:nvPr>
            <p:ph idx="1"/>
          </p:nvPr>
        </p:nvSpPr>
        <p:spPr>
          <a:xfrm>
            <a:off x="228600" y="914400"/>
            <a:ext cx="8915400" cy="5276850"/>
          </a:xfrm>
        </p:spPr>
        <p:txBody>
          <a:bodyPr/>
          <a:lstStyle/>
          <a:p>
            <a:r>
              <a:rPr lang="en-US" altLang="en-US" sz="2200" dirty="0">
                <a:ea typeface="ＭＳ Ｐゴシック" panose="020B0600070205080204" pitchFamily="34" charset="-128"/>
              </a:rPr>
              <a:t>Memory is divided into </a:t>
            </a:r>
            <a:r>
              <a:rPr lang="en-US" altLang="en-US" sz="2200" dirty="0">
                <a:solidFill>
                  <a:srgbClr val="FF0000"/>
                </a:solidFill>
                <a:ea typeface="ＭＳ Ｐゴシック" panose="020B0600070205080204" pitchFamily="34" charset="-128"/>
              </a:rPr>
              <a:t>banks</a:t>
            </a:r>
            <a:r>
              <a:rPr lang="en-US" altLang="en-US" sz="2200" dirty="0">
                <a:ea typeface="ＭＳ Ｐゴシック" panose="020B0600070205080204" pitchFamily="34" charset="-128"/>
              </a:rPr>
              <a:t> that can be accessed independently; banks share address and data buses (to minimize pin cost)</a:t>
            </a:r>
          </a:p>
          <a:p>
            <a:r>
              <a:rPr lang="en-US" altLang="en-US" sz="2200" dirty="0">
                <a:ea typeface="ＭＳ Ｐゴシック" panose="020B0600070205080204" pitchFamily="34" charset="-128"/>
              </a:rPr>
              <a:t>Can start and complete one bank access per cycle</a:t>
            </a:r>
          </a:p>
          <a:p>
            <a:r>
              <a:rPr lang="en-US" altLang="en-US" sz="2200" dirty="0">
                <a:solidFill>
                  <a:srgbClr val="0000FF"/>
                </a:solidFill>
                <a:ea typeface="ＭＳ Ｐゴシック" panose="020B0600070205080204" pitchFamily="34" charset="-128"/>
              </a:rPr>
              <a:t>Can sustain N concurrent accesses if all N go to different banks</a:t>
            </a:r>
          </a:p>
          <a:p>
            <a:endParaRPr lang="en-US" altLang="en-US" dirty="0">
              <a:ea typeface="ＭＳ Ｐゴシック" panose="020B0600070205080204" pitchFamily="34" charset="-128"/>
            </a:endParaRPr>
          </a:p>
        </p:txBody>
      </p:sp>
      <p:sp>
        <p:nvSpPr>
          <p:cNvPr id="54275" name="Slide Number Placeholder 3">
            <a:extLst>
              <a:ext uri="{FF2B5EF4-FFF2-40B4-BE49-F238E27FC236}">
                <a16:creationId xmlns:a16="http://schemas.microsoft.com/office/drawing/2014/main" id="{5C1472BE-C87F-FF47-B007-6FBF524EC0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FEF7E6-4500-3848-958D-931E690D888C}" type="slidenum">
              <a:rPr lang="en-US" altLang="en-US" sz="1600">
                <a:solidFill>
                  <a:srgbClr val="000000"/>
                </a:solidFill>
                <a:latin typeface="Garamond" panose="02020404030301010803" pitchFamily="18" charset="0"/>
              </a:rPr>
              <a:pPr eaLnBrk="1" hangingPunct="1"/>
              <a:t>20</a:t>
            </a:fld>
            <a:endParaRPr lang="en-US" altLang="en-US" sz="1600">
              <a:solidFill>
                <a:srgbClr val="000000"/>
              </a:solidFill>
              <a:latin typeface="Garamond" panose="02020404030301010803" pitchFamily="18" charset="0"/>
            </a:endParaRPr>
          </a:p>
        </p:txBody>
      </p:sp>
      <p:sp>
        <p:nvSpPr>
          <p:cNvPr id="54276" name="Rectangle 3">
            <a:extLst>
              <a:ext uri="{FF2B5EF4-FFF2-40B4-BE49-F238E27FC236}">
                <a16:creationId xmlns:a16="http://schemas.microsoft.com/office/drawing/2014/main" id="{EA5B4C1E-57EA-0F4D-A60E-027079698E12}"/>
              </a:ext>
            </a:extLst>
          </p:cNvPr>
          <p:cNvSpPr>
            <a:spLocks noChangeArrowheads="1"/>
          </p:cNvSpPr>
          <p:nvPr/>
        </p:nvSpPr>
        <p:spPr bwMode="auto">
          <a:xfrm>
            <a:off x="6159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Bank</a:t>
            </a:r>
          </a:p>
          <a:p>
            <a:pPr eaLnBrk="1" hangingPunct="1"/>
            <a:r>
              <a:rPr lang="en-US" altLang="en-US" sz="1800">
                <a:solidFill>
                  <a:srgbClr val="000000"/>
                </a:solidFill>
                <a:latin typeface="Times New Roman" panose="02020603050405020304" pitchFamily="18" charset="0"/>
              </a:rPr>
              <a:t>0</a:t>
            </a:r>
          </a:p>
        </p:txBody>
      </p:sp>
      <p:sp>
        <p:nvSpPr>
          <p:cNvPr id="54277" name="Rectangle 4">
            <a:extLst>
              <a:ext uri="{FF2B5EF4-FFF2-40B4-BE49-F238E27FC236}">
                <a16:creationId xmlns:a16="http://schemas.microsoft.com/office/drawing/2014/main" id="{448A0A1F-2EFF-9F42-8D07-E69C1976AED9}"/>
              </a:ext>
            </a:extLst>
          </p:cNvPr>
          <p:cNvSpPr>
            <a:spLocks noChangeArrowheads="1"/>
          </p:cNvSpPr>
          <p:nvPr/>
        </p:nvSpPr>
        <p:spPr bwMode="auto">
          <a:xfrm>
            <a:off x="19113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Bank</a:t>
            </a:r>
          </a:p>
          <a:p>
            <a:pPr eaLnBrk="1" hangingPunct="1"/>
            <a:r>
              <a:rPr lang="en-US" altLang="en-US" sz="1800">
                <a:solidFill>
                  <a:srgbClr val="000000"/>
                </a:solidFill>
                <a:latin typeface="Times New Roman" panose="02020603050405020304" pitchFamily="18" charset="0"/>
              </a:rPr>
              <a:t>1</a:t>
            </a:r>
          </a:p>
        </p:txBody>
      </p:sp>
      <p:sp>
        <p:nvSpPr>
          <p:cNvPr id="54278" name="Line 5">
            <a:extLst>
              <a:ext uri="{FF2B5EF4-FFF2-40B4-BE49-F238E27FC236}">
                <a16:creationId xmlns:a16="http://schemas.microsoft.com/office/drawing/2014/main" id="{BD61D7F9-0F63-B24D-859D-79841BE42CEC}"/>
              </a:ext>
            </a:extLst>
          </p:cNvPr>
          <p:cNvSpPr>
            <a:spLocks noChangeShapeType="1"/>
          </p:cNvSpPr>
          <p:nvPr/>
        </p:nvSpPr>
        <p:spPr bwMode="auto">
          <a:xfrm>
            <a:off x="4510088" y="2968625"/>
            <a:ext cx="2438400" cy="0"/>
          </a:xfrm>
          <a:prstGeom prst="line">
            <a:avLst/>
          </a:prstGeom>
          <a:noFill/>
          <a:ln w="508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Rectangle 6">
            <a:extLst>
              <a:ext uri="{FF2B5EF4-FFF2-40B4-BE49-F238E27FC236}">
                <a16:creationId xmlns:a16="http://schemas.microsoft.com/office/drawing/2014/main" id="{E2C98B11-6C9D-9B4D-827A-541A7C464F0B}"/>
              </a:ext>
            </a:extLst>
          </p:cNvPr>
          <p:cNvSpPr>
            <a:spLocks noChangeArrowheads="1"/>
          </p:cNvSpPr>
          <p:nvPr/>
        </p:nvSpPr>
        <p:spPr bwMode="auto">
          <a:xfrm>
            <a:off x="6159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MDR</a:t>
            </a:r>
          </a:p>
        </p:txBody>
      </p:sp>
      <p:sp>
        <p:nvSpPr>
          <p:cNvPr id="54280" name="Rectangle 7">
            <a:extLst>
              <a:ext uri="{FF2B5EF4-FFF2-40B4-BE49-F238E27FC236}">
                <a16:creationId xmlns:a16="http://schemas.microsoft.com/office/drawing/2014/main" id="{DB0EF05D-5698-264A-B24D-3466556EE82E}"/>
              </a:ext>
            </a:extLst>
          </p:cNvPr>
          <p:cNvSpPr>
            <a:spLocks noChangeArrowheads="1"/>
          </p:cNvSpPr>
          <p:nvPr/>
        </p:nvSpPr>
        <p:spPr bwMode="auto">
          <a:xfrm>
            <a:off x="12255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MAR</a:t>
            </a:r>
          </a:p>
        </p:txBody>
      </p:sp>
      <p:sp>
        <p:nvSpPr>
          <p:cNvPr id="54281" name="Rectangle 8">
            <a:extLst>
              <a:ext uri="{FF2B5EF4-FFF2-40B4-BE49-F238E27FC236}">
                <a16:creationId xmlns:a16="http://schemas.microsoft.com/office/drawing/2014/main" id="{59F9BDA1-1EDA-2D4E-A219-B3A106E272E5}"/>
              </a:ext>
            </a:extLst>
          </p:cNvPr>
          <p:cNvSpPr>
            <a:spLocks noChangeArrowheads="1"/>
          </p:cNvSpPr>
          <p:nvPr/>
        </p:nvSpPr>
        <p:spPr bwMode="auto">
          <a:xfrm>
            <a:off x="32067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Bank</a:t>
            </a:r>
          </a:p>
          <a:p>
            <a:pPr eaLnBrk="1" hangingPunct="1"/>
            <a:r>
              <a:rPr lang="en-US" altLang="en-US" sz="1800">
                <a:solidFill>
                  <a:srgbClr val="000000"/>
                </a:solidFill>
                <a:latin typeface="Times New Roman" panose="02020603050405020304" pitchFamily="18" charset="0"/>
              </a:rPr>
              <a:t>2</a:t>
            </a:r>
          </a:p>
        </p:txBody>
      </p:sp>
      <p:sp>
        <p:nvSpPr>
          <p:cNvPr id="54282" name="Rectangle 9">
            <a:extLst>
              <a:ext uri="{FF2B5EF4-FFF2-40B4-BE49-F238E27FC236}">
                <a16:creationId xmlns:a16="http://schemas.microsoft.com/office/drawing/2014/main" id="{A989BFE3-6438-B541-85E7-EC63985A7C9E}"/>
              </a:ext>
            </a:extLst>
          </p:cNvPr>
          <p:cNvSpPr>
            <a:spLocks noChangeArrowheads="1"/>
          </p:cNvSpPr>
          <p:nvPr/>
        </p:nvSpPr>
        <p:spPr bwMode="auto">
          <a:xfrm>
            <a:off x="7016750" y="2517775"/>
            <a:ext cx="12065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Bank</a:t>
            </a:r>
          </a:p>
          <a:p>
            <a:pPr eaLnBrk="1" hangingPunct="1"/>
            <a:r>
              <a:rPr lang="en-US" altLang="en-US" sz="1800">
                <a:solidFill>
                  <a:srgbClr val="000000"/>
                </a:solidFill>
                <a:latin typeface="Times New Roman" panose="02020603050405020304" pitchFamily="18" charset="0"/>
              </a:rPr>
              <a:t>15</a:t>
            </a:r>
          </a:p>
        </p:txBody>
      </p:sp>
      <p:sp>
        <p:nvSpPr>
          <p:cNvPr id="54283" name="Rectangle 10">
            <a:extLst>
              <a:ext uri="{FF2B5EF4-FFF2-40B4-BE49-F238E27FC236}">
                <a16:creationId xmlns:a16="http://schemas.microsoft.com/office/drawing/2014/main" id="{2F51D739-BA24-A44B-A1AA-159123C78D64}"/>
              </a:ext>
            </a:extLst>
          </p:cNvPr>
          <p:cNvSpPr>
            <a:spLocks noChangeArrowheads="1"/>
          </p:cNvSpPr>
          <p:nvPr/>
        </p:nvSpPr>
        <p:spPr bwMode="auto">
          <a:xfrm>
            <a:off x="19113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MDR</a:t>
            </a:r>
          </a:p>
        </p:txBody>
      </p:sp>
      <p:sp>
        <p:nvSpPr>
          <p:cNvPr id="54284" name="Rectangle 11">
            <a:extLst>
              <a:ext uri="{FF2B5EF4-FFF2-40B4-BE49-F238E27FC236}">
                <a16:creationId xmlns:a16="http://schemas.microsoft.com/office/drawing/2014/main" id="{B8D16750-FE16-A047-8FE7-BC78BC6C688D}"/>
              </a:ext>
            </a:extLst>
          </p:cNvPr>
          <p:cNvSpPr>
            <a:spLocks noChangeArrowheads="1"/>
          </p:cNvSpPr>
          <p:nvPr/>
        </p:nvSpPr>
        <p:spPr bwMode="auto">
          <a:xfrm>
            <a:off x="25209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MAR</a:t>
            </a:r>
          </a:p>
        </p:txBody>
      </p:sp>
      <p:sp>
        <p:nvSpPr>
          <p:cNvPr id="54285" name="Rectangle 12">
            <a:extLst>
              <a:ext uri="{FF2B5EF4-FFF2-40B4-BE49-F238E27FC236}">
                <a16:creationId xmlns:a16="http://schemas.microsoft.com/office/drawing/2014/main" id="{F6001E57-1C5B-EE48-B091-B5EF568C93E4}"/>
              </a:ext>
            </a:extLst>
          </p:cNvPr>
          <p:cNvSpPr>
            <a:spLocks noChangeArrowheads="1"/>
          </p:cNvSpPr>
          <p:nvPr/>
        </p:nvSpPr>
        <p:spPr bwMode="auto">
          <a:xfrm>
            <a:off x="32067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MDR</a:t>
            </a:r>
          </a:p>
        </p:txBody>
      </p:sp>
      <p:sp>
        <p:nvSpPr>
          <p:cNvPr id="54286" name="Rectangle 13">
            <a:extLst>
              <a:ext uri="{FF2B5EF4-FFF2-40B4-BE49-F238E27FC236}">
                <a16:creationId xmlns:a16="http://schemas.microsoft.com/office/drawing/2014/main" id="{8074A4A8-C0D2-CA43-9F8D-C9226F400A80}"/>
              </a:ext>
            </a:extLst>
          </p:cNvPr>
          <p:cNvSpPr>
            <a:spLocks noChangeArrowheads="1"/>
          </p:cNvSpPr>
          <p:nvPr/>
        </p:nvSpPr>
        <p:spPr bwMode="auto">
          <a:xfrm>
            <a:off x="38163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MAR</a:t>
            </a:r>
          </a:p>
        </p:txBody>
      </p:sp>
      <p:sp>
        <p:nvSpPr>
          <p:cNvPr id="54287" name="Rectangle 14">
            <a:extLst>
              <a:ext uri="{FF2B5EF4-FFF2-40B4-BE49-F238E27FC236}">
                <a16:creationId xmlns:a16="http://schemas.microsoft.com/office/drawing/2014/main" id="{A2291E25-DB01-544B-AB72-AB257E81A6BD}"/>
              </a:ext>
            </a:extLst>
          </p:cNvPr>
          <p:cNvSpPr>
            <a:spLocks noChangeArrowheads="1"/>
          </p:cNvSpPr>
          <p:nvPr/>
        </p:nvSpPr>
        <p:spPr bwMode="auto">
          <a:xfrm>
            <a:off x="7016750" y="3889375"/>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MDR</a:t>
            </a:r>
          </a:p>
        </p:txBody>
      </p:sp>
      <p:sp>
        <p:nvSpPr>
          <p:cNvPr id="54288" name="Rectangle 15">
            <a:extLst>
              <a:ext uri="{FF2B5EF4-FFF2-40B4-BE49-F238E27FC236}">
                <a16:creationId xmlns:a16="http://schemas.microsoft.com/office/drawing/2014/main" id="{45442F64-7C70-9846-BA73-7C1B6A1120D3}"/>
              </a:ext>
            </a:extLst>
          </p:cNvPr>
          <p:cNvSpPr>
            <a:spLocks noChangeArrowheads="1"/>
          </p:cNvSpPr>
          <p:nvPr/>
        </p:nvSpPr>
        <p:spPr bwMode="auto">
          <a:xfrm>
            <a:off x="7626350" y="3889375"/>
            <a:ext cx="5969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a:solidFill>
                  <a:srgbClr val="000000"/>
                </a:solidFill>
                <a:latin typeface="Times New Roman" panose="02020603050405020304" pitchFamily="18" charset="0"/>
              </a:rPr>
              <a:t>MAR</a:t>
            </a:r>
          </a:p>
        </p:txBody>
      </p:sp>
      <p:sp>
        <p:nvSpPr>
          <p:cNvPr id="54289" name="Line 16">
            <a:extLst>
              <a:ext uri="{FF2B5EF4-FFF2-40B4-BE49-F238E27FC236}">
                <a16:creationId xmlns:a16="http://schemas.microsoft.com/office/drawing/2014/main" id="{4F8DBEBB-10EF-7447-A57D-948581E8CD41}"/>
              </a:ext>
            </a:extLst>
          </p:cNvPr>
          <p:cNvSpPr>
            <a:spLocks noChangeShapeType="1"/>
          </p:cNvSpPr>
          <p:nvPr/>
        </p:nvSpPr>
        <p:spPr bwMode="auto">
          <a:xfrm>
            <a:off x="609600" y="5026025"/>
            <a:ext cx="76200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17">
            <a:extLst>
              <a:ext uri="{FF2B5EF4-FFF2-40B4-BE49-F238E27FC236}">
                <a16:creationId xmlns:a16="http://schemas.microsoft.com/office/drawing/2014/main" id="{06F09169-C194-1049-A11F-12B2170936D1}"/>
              </a:ext>
            </a:extLst>
          </p:cNvPr>
          <p:cNvSpPr>
            <a:spLocks noChangeShapeType="1"/>
          </p:cNvSpPr>
          <p:nvPr/>
        </p:nvSpPr>
        <p:spPr bwMode="auto">
          <a:xfrm>
            <a:off x="9144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1" name="Line 18">
            <a:extLst>
              <a:ext uri="{FF2B5EF4-FFF2-40B4-BE49-F238E27FC236}">
                <a16:creationId xmlns:a16="http://schemas.microsoft.com/office/drawing/2014/main" id="{A8328D02-9B14-3044-9491-D0DE0465FB5D}"/>
              </a:ext>
            </a:extLst>
          </p:cNvPr>
          <p:cNvSpPr>
            <a:spLocks noChangeShapeType="1"/>
          </p:cNvSpPr>
          <p:nvPr/>
        </p:nvSpPr>
        <p:spPr bwMode="auto">
          <a:xfrm>
            <a:off x="22098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2" name="Line 19">
            <a:extLst>
              <a:ext uri="{FF2B5EF4-FFF2-40B4-BE49-F238E27FC236}">
                <a16:creationId xmlns:a16="http://schemas.microsoft.com/office/drawing/2014/main" id="{9AFFFCB9-43C7-4449-BCAD-C0B0E5A1B9A2}"/>
              </a:ext>
            </a:extLst>
          </p:cNvPr>
          <p:cNvSpPr>
            <a:spLocks noChangeShapeType="1"/>
          </p:cNvSpPr>
          <p:nvPr/>
        </p:nvSpPr>
        <p:spPr bwMode="auto">
          <a:xfrm>
            <a:off x="35052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3" name="Line 20">
            <a:extLst>
              <a:ext uri="{FF2B5EF4-FFF2-40B4-BE49-F238E27FC236}">
                <a16:creationId xmlns:a16="http://schemas.microsoft.com/office/drawing/2014/main" id="{153A4A4D-D1C0-1142-A5B5-D04F0EE4BC08}"/>
              </a:ext>
            </a:extLst>
          </p:cNvPr>
          <p:cNvSpPr>
            <a:spLocks noChangeShapeType="1"/>
          </p:cNvSpPr>
          <p:nvPr/>
        </p:nvSpPr>
        <p:spPr bwMode="auto">
          <a:xfrm>
            <a:off x="7315200" y="4264025"/>
            <a:ext cx="0" cy="7620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94" name="Line 21">
            <a:extLst>
              <a:ext uri="{FF2B5EF4-FFF2-40B4-BE49-F238E27FC236}">
                <a16:creationId xmlns:a16="http://schemas.microsoft.com/office/drawing/2014/main" id="{95478346-D92B-5446-B018-51FAB73AC307}"/>
              </a:ext>
            </a:extLst>
          </p:cNvPr>
          <p:cNvSpPr>
            <a:spLocks noChangeShapeType="1"/>
          </p:cNvSpPr>
          <p:nvPr/>
        </p:nvSpPr>
        <p:spPr bwMode="auto">
          <a:xfrm>
            <a:off x="15240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5" name="Line 22">
            <a:extLst>
              <a:ext uri="{FF2B5EF4-FFF2-40B4-BE49-F238E27FC236}">
                <a16:creationId xmlns:a16="http://schemas.microsoft.com/office/drawing/2014/main" id="{9A4774FB-B46E-3D43-9091-CAFF0A1A46E4}"/>
              </a:ext>
            </a:extLst>
          </p:cNvPr>
          <p:cNvSpPr>
            <a:spLocks noChangeShapeType="1"/>
          </p:cNvSpPr>
          <p:nvPr/>
        </p:nvSpPr>
        <p:spPr bwMode="auto">
          <a:xfrm>
            <a:off x="28194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6" name="Line 23">
            <a:extLst>
              <a:ext uri="{FF2B5EF4-FFF2-40B4-BE49-F238E27FC236}">
                <a16:creationId xmlns:a16="http://schemas.microsoft.com/office/drawing/2014/main" id="{E79D1997-AE6E-7A45-8630-4F1AB7614EBA}"/>
              </a:ext>
            </a:extLst>
          </p:cNvPr>
          <p:cNvSpPr>
            <a:spLocks noChangeShapeType="1"/>
          </p:cNvSpPr>
          <p:nvPr/>
        </p:nvSpPr>
        <p:spPr bwMode="auto">
          <a:xfrm>
            <a:off x="41148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7" name="Line 24">
            <a:extLst>
              <a:ext uri="{FF2B5EF4-FFF2-40B4-BE49-F238E27FC236}">
                <a16:creationId xmlns:a16="http://schemas.microsoft.com/office/drawing/2014/main" id="{465D575C-0528-1045-8946-8DAE8BC35DC7}"/>
              </a:ext>
            </a:extLst>
          </p:cNvPr>
          <p:cNvSpPr>
            <a:spLocks noChangeShapeType="1"/>
          </p:cNvSpPr>
          <p:nvPr/>
        </p:nvSpPr>
        <p:spPr bwMode="auto">
          <a:xfrm>
            <a:off x="7924800" y="4264025"/>
            <a:ext cx="0" cy="10668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298" name="Line 25">
            <a:extLst>
              <a:ext uri="{FF2B5EF4-FFF2-40B4-BE49-F238E27FC236}">
                <a16:creationId xmlns:a16="http://schemas.microsoft.com/office/drawing/2014/main" id="{5C43A610-4E5B-C64C-A7FD-E2A489CA01D4}"/>
              </a:ext>
            </a:extLst>
          </p:cNvPr>
          <p:cNvSpPr>
            <a:spLocks noChangeShapeType="1"/>
          </p:cNvSpPr>
          <p:nvPr/>
        </p:nvSpPr>
        <p:spPr bwMode="auto">
          <a:xfrm>
            <a:off x="609600" y="5330825"/>
            <a:ext cx="7620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Rectangle 26">
            <a:extLst>
              <a:ext uri="{FF2B5EF4-FFF2-40B4-BE49-F238E27FC236}">
                <a16:creationId xmlns:a16="http://schemas.microsoft.com/office/drawing/2014/main" id="{D1FA260F-948B-1446-A522-AC5C197323E5}"/>
              </a:ext>
            </a:extLst>
          </p:cNvPr>
          <p:cNvSpPr>
            <a:spLocks noChangeArrowheads="1"/>
          </p:cNvSpPr>
          <p:nvPr/>
        </p:nvSpPr>
        <p:spPr bwMode="auto">
          <a:xfrm>
            <a:off x="4937125" y="45450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Data bus</a:t>
            </a:r>
          </a:p>
        </p:txBody>
      </p:sp>
      <p:sp>
        <p:nvSpPr>
          <p:cNvPr id="54300" name="Rectangle 27">
            <a:extLst>
              <a:ext uri="{FF2B5EF4-FFF2-40B4-BE49-F238E27FC236}">
                <a16:creationId xmlns:a16="http://schemas.microsoft.com/office/drawing/2014/main" id="{AF1B6F9A-6457-C946-B693-FB642FBD5932}"/>
              </a:ext>
            </a:extLst>
          </p:cNvPr>
          <p:cNvSpPr>
            <a:spLocks noChangeArrowheads="1"/>
          </p:cNvSpPr>
          <p:nvPr/>
        </p:nvSpPr>
        <p:spPr bwMode="auto">
          <a:xfrm>
            <a:off x="4937125" y="5383213"/>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Address bus</a:t>
            </a:r>
          </a:p>
        </p:txBody>
      </p:sp>
      <p:sp>
        <p:nvSpPr>
          <p:cNvPr id="54301" name="Rectangle 28">
            <a:extLst>
              <a:ext uri="{FF2B5EF4-FFF2-40B4-BE49-F238E27FC236}">
                <a16:creationId xmlns:a16="http://schemas.microsoft.com/office/drawing/2014/main" id="{B38949CD-F7C5-8741-8D1C-2C506EDD8B96}"/>
              </a:ext>
            </a:extLst>
          </p:cNvPr>
          <p:cNvSpPr>
            <a:spLocks noChangeArrowheads="1"/>
          </p:cNvSpPr>
          <p:nvPr/>
        </p:nvSpPr>
        <p:spPr bwMode="auto">
          <a:xfrm>
            <a:off x="2597150" y="6099175"/>
            <a:ext cx="15113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4302" name="Rectangle 29">
            <a:extLst>
              <a:ext uri="{FF2B5EF4-FFF2-40B4-BE49-F238E27FC236}">
                <a16:creationId xmlns:a16="http://schemas.microsoft.com/office/drawing/2014/main" id="{2C2D3C1F-FEC1-5B41-B3DA-84C80B78F417}"/>
              </a:ext>
            </a:extLst>
          </p:cNvPr>
          <p:cNvSpPr>
            <a:spLocks noChangeArrowheads="1"/>
          </p:cNvSpPr>
          <p:nvPr/>
        </p:nvSpPr>
        <p:spPr bwMode="auto">
          <a:xfrm>
            <a:off x="4425950" y="6099175"/>
            <a:ext cx="15113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4303" name="Line 30">
            <a:extLst>
              <a:ext uri="{FF2B5EF4-FFF2-40B4-BE49-F238E27FC236}">
                <a16:creationId xmlns:a16="http://schemas.microsoft.com/office/drawing/2014/main" id="{E7706DB3-03E9-0141-9B88-90D548F67BDC}"/>
              </a:ext>
            </a:extLst>
          </p:cNvPr>
          <p:cNvSpPr>
            <a:spLocks noChangeShapeType="1"/>
          </p:cNvSpPr>
          <p:nvPr/>
        </p:nvSpPr>
        <p:spPr bwMode="auto">
          <a:xfrm>
            <a:off x="3352800" y="5026025"/>
            <a:ext cx="0" cy="106680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4" name="Line 31">
            <a:extLst>
              <a:ext uri="{FF2B5EF4-FFF2-40B4-BE49-F238E27FC236}">
                <a16:creationId xmlns:a16="http://schemas.microsoft.com/office/drawing/2014/main" id="{95228A3E-778C-D844-92DD-88A22244FE6D}"/>
              </a:ext>
            </a:extLst>
          </p:cNvPr>
          <p:cNvSpPr>
            <a:spLocks noChangeShapeType="1"/>
          </p:cNvSpPr>
          <p:nvPr/>
        </p:nvSpPr>
        <p:spPr bwMode="auto">
          <a:xfrm>
            <a:off x="4800600" y="5330825"/>
            <a:ext cx="0" cy="7620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4305" name="Rectangle 33">
            <a:extLst>
              <a:ext uri="{FF2B5EF4-FFF2-40B4-BE49-F238E27FC236}">
                <a16:creationId xmlns:a16="http://schemas.microsoft.com/office/drawing/2014/main" id="{4332B199-8F82-BD49-8486-5D1BC13B4179}"/>
              </a:ext>
            </a:extLst>
          </p:cNvPr>
          <p:cNvSpPr>
            <a:spLocks noChangeArrowheads="1"/>
          </p:cNvSpPr>
          <p:nvPr/>
        </p:nvSpPr>
        <p:spPr bwMode="auto">
          <a:xfrm>
            <a:off x="6537325" y="614521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latin typeface="Times New Roman" panose="02020603050405020304" pitchFamily="18" charset="0"/>
              </a:rPr>
              <a:t>CPU</a:t>
            </a:r>
          </a:p>
        </p:txBody>
      </p:sp>
      <p:sp>
        <p:nvSpPr>
          <p:cNvPr id="54306" name="TextBox 34">
            <a:extLst>
              <a:ext uri="{FF2B5EF4-FFF2-40B4-BE49-F238E27FC236}">
                <a16:creationId xmlns:a16="http://schemas.microsoft.com/office/drawing/2014/main" id="{19A15042-C5DD-5845-8643-A99DD4F534EA}"/>
              </a:ext>
            </a:extLst>
          </p:cNvPr>
          <p:cNvSpPr txBox="1">
            <a:spLocks noChangeArrowheads="1"/>
          </p:cNvSpPr>
          <p:nvPr/>
        </p:nvSpPr>
        <p:spPr bwMode="auto">
          <a:xfrm>
            <a:off x="152400" y="6535738"/>
            <a:ext cx="1717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a:solidFill>
                  <a:srgbClr val="000000"/>
                </a:solidFill>
              </a:rPr>
              <a:t>Picture credit: Derek Chiou</a:t>
            </a:r>
          </a:p>
        </p:txBody>
      </p:sp>
    </p:spTree>
    <p:extLst>
      <p:ext uri="{BB962C8B-B14F-4D97-AF65-F5344CB8AC3E}">
        <p14:creationId xmlns:p14="http://schemas.microsoft.com/office/powerpoint/2010/main" val="35038157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8EC8E2ED-71B0-2E42-82A2-2D267E4E53C3}"/>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Minimizing Bank Conflicts</a:t>
            </a:r>
          </a:p>
        </p:txBody>
      </p:sp>
      <p:sp>
        <p:nvSpPr>
          <p:cNvPr id="3" name="Content Placeholder 2">
            <a:extLst>
              <a:ext uri="{FF2B5EF4-FFF2-40B4-BE49-F238E27FC236}">
                <a16:creationId xmlns:a16="http://schemas.microsoft.com/office/drawing/2014/main" id="{DD0D578E-4478-FF41-855C-4DB7A997263F}"/>
              </a:ext>
            </a:extLst>
          </p:cNvPr>
          <p:cNvSpPr>
            <a:spLocks noGrp="1"/>
          </p:cNvSpPr>
          <p:nvPr>
            <p:ph idx="1"/>
          </p:nvPr>
        </p:nvSpPr>
        <p:spPr>
          <a:xfrm>
            <a:off x="228600" y="996950"/>
            <a:ext cx="8610600" cy="5194300"/>
          </a:xfrm>
        </p:spPr>
        <p:txBody>
          <a:bodyPr/>
          <a:lstStyle/>
          <a:p>
            <a:r>
              <a:rPr lang="en-US" altLang="en-US" dirty="0">
                <a:solidFill>
                  <a:srgbClr val="00B050"/>
                </a:solidFill>
                <a:ea typeface="ＭＳ Ｐゴシック" panose="020B0600070205080204" pitchFamily="34" charset="-128"/>
              </a:rPr>
              <a:t>More banks</a:t>
            </a:r>
          </a:p>
          <a:p>
            <a:endParaRPr lang="en-US" altLang="en-US" dirty="0">
              <a:solidFill>
                <a:srgbClr val="00B050"/>
              </a:solidFill>
              <a:ea typeface="ＭＳ Ｐゴシック" panose="020B0600070205080204" pitchFamily="34" charset="-128"/>
            </a:endParaRPr>
          </a:p>
          <a:p>
            <a:r>
              <a:rPr lang="en-US" altLang="en-US" dirty="0">
                <a:solidFill>
                  <a:srgbClr val="00B050"/>
                </a:solidFill>
                <a:ea typeface="ＭＳ Ｐゴシック" panose="020B0600070205080204" pitchFamily="34" charset="-128"/>
              </a:rPr>
              <a:t>More ports in each bank</a:t>
            </a:r>
          </a:p>
          <a:p>
            <a:endParaRPr lang="en-US" altLang="en-US" dirty="0">
              <a:ea typeface="ＭＳ Ｐゴシック" panose="020B0600070205080204" pitchFamily="34" charset="-128"/>
            </a:endParaRPr>
          </a:p>
          <a:p>
            <a:r>
              <a:rPr lang="en-US" altLang="en-US" dirty="0">
                <a:solidFill>
                  <a:srgbClr val="00B050"/>
                </a:solidFill>
                <a:ea typeface="ＭＳ Ｐゴシック" panose="020B0600070205080204" pitchFamily="34" charset="-128"/>
              </a:rPr>
              <a:t>Better data layout </a:t>
            </a:r>
            <a:r>
              <a:rPr lang="en-US" altLang="en-US" dirty="0">
                <a:ea typeface="ＭＳ Ｐゴシック" panose="020B0600070205080204" pitchFamily="34" charset="-128"/>
              </a:rPr>
              <a:t>to match the access pattern</a:t>
            </a:r>
          </a:p>
          <a:p>
            <a:pPr lvl="1"/>
            <a:r>
              <a:rPr lang="en-US" altLang="en-US" dirty="0">
                <a:ea typeface="ＭＳ Ｐゴシック" panose="020B0600070205080204" pitchFamily="34" charset="-128"/>
              </a:rPr>
              <a:t>Is this always possible?</a:t>
            </a:r>
          </a:p>
          <a:p>
            <a:endParaRPr lang="en-US" altLang="en-US" dirty="0">
              <a:ea typeface="ＭＳ Ｐゴシック" panose="020B0600070205080204" pitchFamily="34" charset="-128"/>
            </a:endParaRPr>
          </a:p>
          <a:p>
            <a:r>
              <a:rPr lang="en-US" altLang="en-US" dirty="0">
                <a:solidFill>
                  <a:srgbClr val="00B050"/>
                </a:solidFill>
                <a:ea typeface="ＭＳ Ｐゴシック" panose="020B0600070205080204" pitchFamily="34" charset="-128"/>
              </a:rPr>
              <a:t>Better mapping of address to bank</a:t>
            </a:r>
          </a:p>
          <a:p>
            <a:pPr lvl="1"/>
            <a:r>
              <a:rPr lang="en-US" altLang="en-US" dirty="0">
                <a:ea typeface="ＭＳ Ｐゴシック" panose="020B0600070205080204" pitchFamily="34" charset="-128"/>
              </a:rPr>
              <a:t>E.g., randomized mapping</a:t>
            </a:r>
          </a:p>
          <a:p>
            <a:pPr lvl="1"/>
            <a:r>
              <a:rPr lang="en-US" altLang="en-US" dirty="0">
                <a:ea typeface="ＭＳ Ｐゴシック" panose="020B0600070205080204" pitchFamily="34" charset="-128"/>
              </a:rPr>
              <a:t>Rau, “</a:t>
            </a:r>
            <a:r>
              <a:rPr lang="en-US" altLang="ja-JP" dirty="0">
                <a:solidFill>
                  <a:srgbClr val="0000FF"/>
                </a:solidFill>
                <a:ea typeface="ＭＳ Ｐゴシック" panose="020B0600070205080204" pitchFamily="34" charset="-128"/>
              </a:rPr>
              <a:t>Pseudo-randomly interleaved memory</a:t>
            </a:r>
            <a:r>
              <a:rPr lang="en-US" altLang="ja-JP" dirty="0">
                <a:ea typeface="ＭＳ Ｐゴシック" panose="020B0600070205080204" pitchFamily="34" charset="-128"/>
              </a:rPr>
              <a:t>,</a:t>
            </a:r>
            <a:r>
              <a:rPr lang="en-US" altLang="en-US" dirty="0">
                <a:ea typeface="ＭＳ Ｐゴシック" panose="020B0600070205080204" pitchFamily="34" charset="-128"/>
              </a:rPr>
              <a:t>”</a:t>
            </a:r>
            <a:r>
              <a:rPr lang="en-US" altLang="ja-JP" dirty="0">
                <a:ea typeface="ＭＳ Ｐゴシック" panose="020B0600070205080204" pitchFamily="34" charset="-128"/>
              </a:rPr>
              <a:t> ISCA 1991.</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71683" name="Slide Number Placeholder 3">
            <a:extLst>
              <a:ext uri="{FF2B5EF4-FFF2-40B4-BE49-F238E27FC236}">
                <a16:creationId xmlns:a16="http://schemas.microsoft.com/office/drawing/2014/main" id="{2952AA0B-79E9-AD44-ADB0-04211ADF4C1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F03083-FA9B-EB4F-9880-7E9F5A50CE46}" type="slidenum">
              <a:rPr lang="en-US" altLang="en-US" sz="1600">
                <a:solidFill>
                  <a:srgbClr val="000000"/>
                </a:solidFill>
                <a:latin typeface="Garamond" panose="02020404030301010803" pitchFamily="18" charset="0"/>
              </a:rPr>
              <a:pPr eaLnBrk="1" hangingPunct="1"/>
              <a:t>21</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20316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a:extLst>
              <a:ext uri="{FF2B5EF4-FFF2-40B4-BE49-F238E27FC236}">
                <a16:creationId xmlns:a16="http://schemas.microsoft.com/office/drawing/2014/main" id="{48911E20-A48E-E348-BCEC-59BA23D091AC}"/>
              </a:ext>
            </a:extLst>
          </p:cNvPr>
          <p:cNvSpPr>
            <a:spLocks noGrp="1" noChangeArrowheads="1"/>
          </p:cNvSpPr>
          <p:nvPr>
            <p:ph type="ctrTitle"/>
          </p:nvPr>
        </p:nvSpPr>
        <p:spPr>
          <a:xfrm>
            <a:off x="366713" y="1595438"/>
            <a:ext cx="8428037" cy="995362"/>
          </a:xfrm>
        </p:spPr>
        <p:txBody>
          <a:bodyPr/>
          <a:lstStyle/>
          <a:p>
            <a:pPr algn="ctr" eaLnBrk="1" hangingPunct="1"/>
            <a:r>
              <a:rPr lang="en-US" altLang="en-US" sz="4000" dirty="0">
                <a:solidFill>
                  <a:srgbClr val="0070C0"/>
                </a:solidFill>
                <a:ea typeface="ＭＳ Ｐゴシック" panose="020B0600070205080204" pitchFamily="34" charset="-128"/>
              </a:rPr>
              <a:t>SIMD Operations in </a:t>
            </a:r>
            <a:br>
              <a:rPr lang="en-US" altLang="en-US" sz="4000" dirty="0">
                <a:solidFill>
                  <a:srgbClr val="0070C0"/>
                </a:solidFill>
                <a:ea typeface="ＭＳ Ｐゴシック" panose="020B0600070205080204" pitchFamily="34" charset="-128"/>
              </a:rPr>
            </a:br>
            <a:r>
              <a:rPr lang="en-US" altLang="en-US" sz="4000" dirty="0">
                <a:solidFill>
                  <a:srgbClr val="0070C0"/>
                </a:solidFill>
                <a:ea typeface="ＭＳ Ｐゴシック" panose="020B0600070205080204" pitchFamily="34" charset="-128"/>
              </a:rPr>
              <a:t>Modern (Machine Learning) Accelerators</a:t>
            </a:r>
          </a:p>
        </p:txBody>
      </p:sp>
      <p:sp>
        <p:nvSpPr>
          <p:cNvPr id="38914" name="Rectangle 5">
            <a:extLst>
              <a:ext uri="{FF2B5EF4-FFF2-40B4-BE49-F238E27FC236}">
                <a16:creationId xmlns:a16="http://schemas.microsoft.com/office/drawing/2014/main" id="{5D91A3AA-FCC6-1746-B68F-E210E635DD5D}"/>
              </a:ext>
            </a:extLst>
          </p:cNvPr>
          <p:cNvSpPr>
            <a:spLocks noGrp="1" noChangeArrowheads="1"/>
          </p:cNvSpPr>
          <p:nvPr>
            <p:ph type="subTitle" idx="1"/>
          </p:nvPr>
        </p:nvSpPr>
        <p:spPr>
          <a:xfrm>
            <a:off x="304800" y="3581400"/>
            <a:ext cx="84582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797881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2038" cy="1066800"/>
          </a:xfrm>
        </p:spPr>
        <p:txBody>
          <a:bodyPr/>
          <a:lstStyle/>
          <a:p>
            <a:r>
              <a:rPr lang="en-US" sz="3800" dirty="0">
                <a:solidFill>
                  <a:srgbClr val="0070C0"/>
                </a:solidFill>
              </a:rPr>
              <a:t>A MIMD Machine with SIMD Processors (I)</a:t>
            </a:r>
          </a:p>
        </p:txBody>
      </p:sp>
      <p:sp>
        <p:nvSpPr>
          <p:cNvPr id="3" name="Content Placeholder 2"/>
          <p:cNvSpPr>
            <a:spLocks noGrp="1"/>
          </p:cNvSpPr>
          <p:nvPr>
            <p:ph idx="1"/>
          </p:nvPr>
        </p:nvSpPr>
        <p:spPr>
          <a:xfrm>
            <a:off x="248292" y="914400"/>
            <a:ext cx="8514708" cy="5193723"/>
          </a:xfrm>
        </p:spPr>
        <p:txBody>
          <a:bodyPr/>
          <a:lstStyle/>
          <a:p>
            <a:r>
              <a:rPr lang="en-US" dirty="0">
                <a:solidFill>
                  <a:srgbClr val="00B050"/>
                </a:solidFill>
              </a:rPr>
              <a:t>MIMD</a:t>
            </a:r>
            <a:r>
              <a:rPr lang="en-US" dirty="0"/>
              <a:t> machine</a:t>
            </a:r>
          </a:p>
          <a:p>
            <a:pPr lvl="1"/>
            <a:r>
              <a:rPr lang="en-US" dirty="0"/>
              <a:t>Distributed memory (no shared memory)</a:t>
            </a:r>
          </a:p>
          <a:p>
            <a:pPr lvl="1"/>
            <a:r>
              <a:rPr lang="en-US" dirty="0"/>
              <a:t>2D-mesh interconnection fabric</a:t>
            </a:r>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CCD1901-9C11-6043-9FD4-59AF4C56F67D}"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pic>
        <p:nvPicPr>
          <p:cNvPr id="5" name="Picture 4">
            <a:extLst>
              <a:ext uri="{FF2B5EF4-FFF2-40B4-BE49-F238E27FC236}">
                <a16:creationId xmlns:a16="http://schemas.microsoft.com/office/drawing/2014/main" id="{D53D0D46-A88B-8F4F-94F0-CF687AA928AA}"/>
              </a:ext>
            </a:extLst>
          </p:cNvPr>
          <p:cNvPicPr>
            <a:picLocks noChangeAspect="1"/>
          </p:cNvPicPr>
          <p:nvPr/>
        </p:nvPicPr>
        <p:blipFill>
          <a:blip r:embed="rId3"/>
          <a:stretch>
            <a:fillRect/>
          </a:stretch>
        </p:blipFill>
        <p:spPr>
          <a:xfrm>
            <a:off x="457200" y="2514600"/>
            <a:ext cx="8175812" cy="3352800"/>
          </a:xfrm>
          <a:prstGeom prst="rect">
            <a:avLst/>
          </a:prstGeom>
        </p:spPr>
      </p:pic>
      <p:sp>
        <p:nvSpPr>
          <p:cNvPr id="6" name="TextBox 5">
            <a:extLst>
              <a:ext uri="{FF2B5EF4-FFF2-40B4-BE49-F238E27FC236}">
                <a16:creationId xmlns:a16="http://schemas.microsoft.com/office/drawing/2014/main" id="{E4731908-3889-D043-BA98-442B3C7B6970}"/>
              </a:ext>
            </a:extLst>
          </p:cNvPr>
          <p:cNvSpPr txBox="1"/>
          <p:nvPr/>
        </p:nvSpPr>
        <p:spPr>
          <a:xfrm>
            <a:off x="264857" y="6498451"/>
            <a:ext cx="5775492"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charset="0"/>
                <a:cs typeface="ＭＳ Ｐゴシック" charset="0"/>
              </a:rPr>
              <a:t>Rocki</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ＭＳ Ｐゴシック" charset="0"/>
              </a:rPr>
              <a:t> et al., “Fast stencil-code computation on a wafer-scale processor.” SC 2020.</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 name="TextBox 6">
            <a:extLst>
              <a:ext uri="{FF2B5EF4-FFF2-40B4-BE49-F238E27FC236}">
                <a16:creationId xmlns:a16="http://schemas.microsoft.com/office/drawing/2014/main" id="{355FF659-8316-9846-A99B-87F1C3CD8DF7}"/>
              </a:ext>
            </a:extLst>
          </p:cNvPr>
          <p:cNvSpPr txBox="1"/>
          <p:nvPr/>
        </p:nvSpPr>
        <p:spPr>
          <a:xfrm>
            <a:off x="6553200" y="5769569"/>
            <a:ext cx="845103" cy="338554"/>
          </a:xfrm>
          <a:prstGeom prst="rect">
            <a:avLst/>
          </a:prstGeom>
          <a:noFill/>
        </p:spPr>
        <p:txBody>
          <a:bodyPr wrap="none" rtlCol="0">
            <a:spAutoFit/>
          </a:bodyPr>
          <a:lstStyle/>
          <a:p>
            <a:r>
              <a:rPr lang="en-US" sz="1600" dirty="0"/>
              <a:t>84 dies</a:t>
            </a:r>
          </a:p>
        </p:txBody>
      </p:sp>
      <p:sp>
        <p:nvSpPr>
          <p:cNvPr id="8" name="TextBox 7">
            <a:extLst>
              <a:ext uri="{FF2B5EF4-FFF2-40B4-BE49-F238E27FC236}">
                <a16:creationId xmlns:a16="http://schemas.microsoft.com/office/drawing/2014/main" id="{995FBDC6-8224-064C-81F8-19E6C17ACCEC}"/>
              </a:ext>
            </a:extLst>
          </p:cNvPr>
          <p:cNvSpPr txBox="1"/>
          <p:nvPr/>
        </p:nvSpPr>
        <p:spPr>
          <a:xfrm>
            <a:off x="3886200" y="5769569"/>
            <a:ext cx="1061509" cy="338554"/>
          </a:xfrm>
          <a:prstGeom prst="rect">
            <a:avLst/>
          </a:prstGeom>
          <a:noFill/>
        </p:spPr>
        <p:txBody>
          <a:bodyPr wrap="none" rtlCol="0">
            <a:spAutoFit/>
          </a:bodyPr>
          <a:lstStyle/>
          <a:p>
            <a:r>
              <a:rPr lang="en-US" sz="1600" dirty="0"/>
              <a:t>4539 tiles</a:t>
            </a:r>
          </a:p>
        </p:txBody>
      </p:sp>
    </p:spTree>
    <p:extLst>
      <p:ext uri="{BB962C8B-B14F-4D97-AF65-F5344CB8AC3E}">
        <p14:creationId xmlns:p14="http://schemas.microsoft.com/office/powerpoint/2010/main" val="42422232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39200" cy="1066800"/>
          </a:xfrm>
        </p:spPr>
        <p:txBody>
          <a:bodyPr/>
          <a:lstStyle/>
          <a:p>
            <a:r>
              <a:rPr lang="en-US" sz="3800" dirty="0">
                <a:solidFill>
                  <a:srgbClr val="0070C0"/>
                </a:solidFill>
              </a:rPr>
              <a:t>A MIMD Machine with SIMD Processors (II)</a:t>
            </a:r>
          </a:p>
        </p:txBody>
      </p:sp>
      <p:sp>
        <p:nvSpPr>
          <p:cNvPr id="3" name="Content Placeholder 2"/>
          <p:cNvSpPr>
            <a:spLocks noGrp="1"/>
          </p:cNvSpPr>
          <p:nvPr>
            <p:ph idx="1"/>
          </p:nvPr>
        </p:nvSpPr>
        <p:spPr>
          <a:xfrm>
            <a:off x="248292" y="914400"/>
            <a:ext cx="8514708" cy="5193723"/>
          </a:xfrm>
        </p:spPr>
        <p:txBody>
          <a:bodyPr/>
          <a:lstStyle/>
          <a:p>
            <a:r>
              <a:rPr lang="en-US" dirty="0">
                <a:solidFill>
                  <a:srgbClr val="00B050"/>
                </a:solidFill>
              </a:rPr>
              <a:t>SIMD</a:t>
            </a:r>
            <a:r>
              <a:rPr lang="en-US" dirty="0"/>
              <a:t> processors</a:t>
            </a:r>
          </a:p>
          <a:p>
            <a:pPr lvl="1"/>
            <a:r>
              <a:rPr lang="en-US" dirty="0"/>
              <a:t>4-way SIMD for 16-bit floating point operands</a:t>
            </a:r>
          </a:p>
          <a:p>
            <a:pPr lvl="1"/>
            <a:r>
              <a:rPr lang="en-US" dirty="0"/>
              <a:t>48 KB of local SRAM</a:t>
            </a:r>
          </a:p>
        </p:txBody>
      </p:sp>
      <p:sp>
        <p:nvSpPr>
          <p:cNvPr id="4" name="Slide Number Placeholder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CCD1901-9C11-6043-9FD4-59AF4C56F67D}"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6" name="TextBox 5">
            <a:extLst>
              <a:ext uri="{FF2B5EF4-FFF2-40B4-BE49-F238E27FC236}">
                <a16:creationId xmlns:a16="http://schemas.microsoft.com/office/drawing/2014/main" id="{E4731908-3889-D043-BA98-442B3C7B6970}"/>
              </a:ext>
            </a:extLst>
          </p:cNvPr>
          <p:cNvSpPr txBox="1"/>
          <p:nvPr/>
        </p:nvSpPr>
        <p:spPr>
          <a:xfrm>
            <a:off x="264857" y="6498451"/>
            <a:ext cx="5775492"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charset="0"/>
                <a:cs typeface="ＭＳ Ｐゴシック" charset="0"/>
              </a:rPr>
              <a:t>Rocki</a:t>
            </a: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charset="0"/>
                <a:cs typeface="ＭＳ Ｐゴシック" charset="0"/>
              </a:rPr>
              <a:t> et al., “Fast stencil-code computation on a wafer-scale processor.” SC 2020.</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7" name="Picture 6">
            <a:extLst>
              <a:ext uri="{FF2B5EF4-FFF2-40B4-BE49-F238E27FC236}">
                <a16:creationId xmlns:a16="http://schemas.microsoft.com/office/drawing/2014/main" id="{C46CC858-80DE-7E4E-BBE5-4AC9F5CA5306}"/>
              </a:ext>
            </a:extLst>
          </p:cNvPr>
          <p:cNvPicPr>
            <a:picLocks noChangeAspect="1"/>
          </p:cNvPicPr>
          <p:nvPr/>
        </p:nvPicPr>
        <p:blipFill>
          <a:blip r:embed="rId3"/>
          <a:stretch>
            <a:fillRect/>
          </a:stretch>
        </p:blipFill>
        <p:spPr>
          <a:xfrm>
            <a:off x="1146220" y="2332866"/>
            <a:ext cx="3352800" cy="3970421"/>
          </a:xfrm>
          <a:prstGeom prst="rect">
            <a:avLst/>
          </a:prstGeom>
        </p:spPr>
      </p:pic>
      <p:sp>
        <p:nvSpPr>
          <p:cNvPr id="8" name="Rectangle 7">
            <a:extLst>
              <a:ext uri="{FF2B5EF4-FFF2-40B4-BE49-F238E27FC236}">
                <a16:creationId xmlns:a16="http://schemas.microsoft.com/office/drawing/2014/main" id="{7CB1774E-0794-9B47-A00F-AFC6DB428DF3}"/>
              </a:ext>
            </a:extLst>
          </p:cNvPr>
          <p:cNvSpPr/>
          <p:nvPr/>
        </p:nvSpPr>
        <p:spPr bwMode="auto">
          <a:xfrm>
            <a:off x="2959099" y="4222749"/>
            <a:ext cx="520701" cy="1225551"/>
          </a:xfrm>
          <a:prstGeom prst="rect">
            <a:avLst/>
          </a:prstGeom>
          <a:solidFill>
            <a:srgbClr val="FFD579">
              <a:alpha val="50196"/>
            </a:srgb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itchFamily="34" charset="0"/>
              <a:ea typeface="ＭＳ Ｐゴシック" panose="020B0600070205080204" pitchFamily="34" charset="-128"/>
              <a:cs typeface="+mn-cs"/>
            </a:endParaRPr>
          </a:p>
        </p:txBody>
      </p:sp>
      <p:sp>
        <p:nvSpPr>
          <p:cNvPr id="9" name="Rectangle 8">
            <a:extLst>
              <a:ext uri="{FF2B5EF4-FFF2-40B4-BE49-F238E27FC236}">
                <a16:creationId xmlns:a16="http://schemas.microsoft.com/office/drawing/2014/main" id="{FEE2E079-575D-BF4A-B462-767530A7D16E}"/>
              </a:ext>
            </a:extLst>
          </p:cNvPr>
          <p:cNvSpPr/>
          <p:nvPr/>
        </p:nvSpPr>
        <p:spPr bwMode="auto">
          <a:xfrm>
            <a:off x="2959098" y="3270250"/>
            <a:ext cx="523877" cy="841375"/>
          </a:xfrm>
          <a:prstGeom prst="rect">
            <a:avLst/>
          </a:prstGeom>
          <a:solidFill>
            <a:schemeClr val="tx2">
              <a:lumMod val="20000"/>
              <a:lumOff val="80000"/>
              <a:alpha val="50196"/>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itchFamily="34" charset="0"/>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1CFD099D-DAC6-F241-BC69-B28E2CADF9C2}"/>
              </a:ext>
            </a:extLst>
          </p:cNvPr>
          <p:cNvSpPr/>
          <p:nvPr/>
        </p:nvSpPr>
        <p:spPr bwMode="auto">
          <a:xfrm>
            <a:off x="3654425" y="3146425"/>
            <a:ext cx="523875" cy="2298700"/>
          </a:xfrm>
          <a:prstGeom prst="rect">
            <a:avLst/>
          </a:prstGeom>
          <a:solidFill>
            <a:srgbClr val="00B0F0">
              <a:alpha val="50196"/>
            </a:srgbClr>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itchFamily="34" charset="0"/>
              <a:ea typeface="ＭＳ Ｐゴシック" panose="020B0600070205080204" pitchFamily="34" charset="-128"/>
              <a:cs typeface="+mn-cs"/>
            </a:endParaRPr>
          </a:p>
        </p:txBody>
      </p:sp>
      <p:sp>
        <p:nvSpPr>
          <p:cNvPr id="11" name="TextBox 10">
            <a:extLst>
              <a:ext uri="{FF2B5EF4-FFF2-40B4-BE49-F238E27FC236}">
                <a16:creationId xmlns:a16="http://schemas.microsoft.com/office/drawing/2014/main" id="{15AB4F2B-CECE-4443-9007-188B5C59F963}"/>
              </a:ext>
            </a:extLst>
          </p:cNvPr>
          <p:cNvSpPr txBox="1"/>
          <p:nvPr/>
        </p:nvSpPr>
        <p:spPr>
          <a:xfrm>
            <a:off x="5254581" y="5153590"/>
            <a:ext cx="3127419" cy="861774"/>
          </a:xfrm>
          <a:prstGeom prst="rect">
            <a:avLst/>
          </a:prstGeom>
          <a:noFill/>
          <a:ln>
            <a:solidFill>
              <a:schemeClr val="accent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4-way SIMD fused-multiply accumulate (FMAC) units.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AXPY: y = a * x + y</a:t>
            </a:r>
          </a:p>
        </p:txBody>
      </p:sp>
      <p:sp>
        <p:nvSpPr>
          <p:cNvPr id="12" name="TextBox 11">
            <a:extLst>
              <a:ext uri="{FF2B5EF4-FFF2-40B4-BE49-F238E27FC236}">
                <a16:creationId xmlns:a16="http://schemas.microsoft.com/office/drawing/2014/main" id="{CBB5D8F6-0A84-DA4A-BFF3-1BD54BE28826}"/>
              </a:ext>
            </a:extLst>
          </p:cNvPr>
          <p:cNvSpPr txBox="1"/>
          <p:nvPr/>
        </p:nvSpPr>
        <p:spPr>
          <a:xfrm>
            <a:off x="5194947" y="2677600"/>
            <a:ext cx="2044053" cy="369332"/>
          </a:xfrm>
          <a:prstGeom prst="rect">
            <a:avLst/>
          </a:prstGeom>
          <a:noFill/>
          <a:ln>
            <a:solidFill>
              <a:schemeClr val="accent6">
                <a:lumMod val="60000"/>
                <a:lumOff val="40000"/>
              </a:schemeClr>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Address registers</a:t>
            </a:r>
          </a:p>
        </p:txBody>
      </p:sp>
      <p:sp>
        <p:nvSpPr>
          <p:cNvPr id="13" name="TextBox 12">
            <a:extLst>
              <a:ext uri="{FF2B5EF4-FFF2-40B4-BE49-F238E27FC236}">
                <a16:creationId xmlns:a16="http://schemas.microsoft.com/office/drawing/2014/main" id="{DA677366-959E-6144-86A9-D3D8880B5A44}"/>
              </a:ext>
            </a:extLst>
          </p:cNvPr>
          <p:cNvSpPr txBox="1"/>
          <p:nvPr/>
        </p:nvSpPr>
        <p:spPr>
          <a:xfrm>
            <a:off x="5194948" y="3886200"/>
            <a:ext cx="1812278" cy="369332"/>
          </a:xfrm>
          <a:prstGeom prst="rect">
            <a:avLst/>
          </a:prstGeom>
          <a:noFill/>
          <a:ln>
            <a:solidFill>
              <a:srgbClr val="00B0F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Local memory</a:t>
            </a:r>
          </a:p>
        </p:txBody>
      </p:sp>
      <p:cxnSp>
        <p:nvCxnSpPr>
          <p:cNvPr id="15" name="Straight Arrow Connector 14">
            <a:extLst>
              <a:ext uri="{FF2B5EF4-FFF2-40B4-BE49-F238E27FC236}">
                <a16:creationId xmlns:a16="http://schemas.microsoft.com/office/drawing/2014/main" id="{ECCED6FB-FF28-2E41-BF20-59168E35412B}"/>
              </a:ext>
            </a:extLst>
          </p:cNvPr>
          <p:cNvCxnSpPr>
            <a:cxnSpLocks/>
            <a:stCxn id="8" idx="3"/>
            <a:endCxn id="11" idx="1"/>
          </p:cNvCxnSpPr>
          <p:nvPr/>
        </p:nvCxnSpPr>
        <p:spPr bwMode="auto">
          <a:xfrm>
            <a:off x="3479800" y="4835525"/>
            <a:ext cx="1774781" cy="748952"/>
          </a:xfrm>
          <a:prstGeom prst="straightConnector1">
            <a:avLst/>
          </a:prstGeom>
          <a:solidFill>
            <a:srgbClr val="C0C0C0"/>
          </a:solidFill>
          <a:ln w="38100" cap="flat" cmpd="sng" algn="ctr">
            <a:solidFill>
              <a:schemeClr val="accent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2AA24DFE-172A-2C4C-9E46-0922DB7F5B0A}"/>
              </a:ext>
            </a:extLst>
          </p:cNvPr>
          <p:cNvCxnSpPr>
            <a:cxnSpLocks/>
            <a:stCxn id="10" idx="3"/>
            <a:endCxn id="13" idx="1"/>
          </p:cNvCxnSpPr>
          <p:nvPr/>
        </p:nvCxnSpPr>
        <p:spPr bwMode="auto">
          <a:xfrm flipV="1">
            <a:off x="4178300" y="4070866"/>
            <a:ext cx="1016648" cy="224909"/>
          </a:xfrm>
          <a:prstGeom prst="straightConnector1">
            <a:avLst/>
          </a:prstGeom>
          <a:solidFill>
            <a:srgbClr val="C0C0C0"/>
          </a:solidFill>
          <a:ln w="38100" cap="flat" cmpd="sng" algn="ctr">
            <a:solidFill>
              <a:srgbClr val="00B0F0"/>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A4D60F89-F9C2-B44D-946F-0FC4B96750FA}"/>
              </a:ext>
            </a:extLst>
          </p:cNvPr>
          <p:cNvCxnSpPr>
            <a:cxnSpLocks/>
            <a:stCxn id="9" idx="0"/>
            <a:endCxn id="12" idx="1"/>
          </p:cNvCxnSpPr>
          <p:nvPr/>
        </p:nvCxnSpPr>
        <p:spPr bwMode="auto">
          <a:xfrm flipV="1">
            <a:off x="3221037" y="2862266"/>
            <a:ext cx="1973910" cy="407984"/>
          </a:xfrm>
          <a:prstGeom prst="straightConnector1">
            <a:avLst/>
          </a:prstGeom>
          <a:solidFill>
            <a:srgbClr val="C0C0C0"/>
          </a:solidFill>
          <a:ln w="38100" cap="flat" cmpd="sng" algn="ctr">
            <a:solidFill>
              <a:schemeClr val="accent6">
                <a:lumMod val="60000"/>
                <a:lumOff val="40000"/>
              </a:schemeClr>
            </a:solidFill>
            <a:prstDash val="solid"/>
            <a:round/>
            <a:headEnd type="none" w="med" len="med"/>
            <a:tailEnd type="triangle"/>
          </a:ln>
          <a:effectLst/>
        </p:spPr>
      </p:cxnSp>
    </p:spTree>
    <p:extLst>
      <p:ext uri="{BB962C8B-B14F-4D97-AF65-F5344CB8AC3E}">
        <p14:creationId xmlns:p14="http://schemas.microsoft.com/office/powerpoint/2010/main" val="4065892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a:extLst>
              <a:ext uri="{FF2B5EF4-FFF2-40B4-BE49-F238E27FC236}">
                <a16:creationId xmlns:a16="http://schemas.microsoft.com/office/drawing/2014/main" id="{24C3C798-77AA-FC40-A630-4B04AB7F1D42}"/>
              </a:ext>
            </a:extLst>
          </p:cNvPr>
          <p:cNvSpPr>
            <a:spLocks noGrp="1" noChangeArrowheads="1"/>
          </p:cNvSpPr>
          <p:nvPr>
            <p:ph type="ctrTitle"/>
          </p:nvPr>
        </p:nvSpPr>
        <p:spPr>
          <a:xfrm>
            <a:off x="366713" y="1747838"/>
            <a:ext cx="8428037" cy="995362"/>
          </a:xfrm>
        </p:spPr>
        <p:txBody>
          <a:bodyPr/>
          <a:lstStyle/>
          <a:p>
            <a:pPr algn="ctr" eaLnBrk="1" hangingPunct="1"/>
            <a:r>
              <a:rPr lang="en-US" altLang="en-US" sz="4000" dirty="0">
                <a:solidFill>
                  <a:srgbClr val="0070C0"/>
                </a:solidFill>
                <a:ea typeface="ＭＳ Ｐゴシック" panose="020B0600070205080204" pitchFamily="34" charset="-128"/>
              </a:rPr>
              <a:t>GPUs (Graphics Processing Units)</a:t>
            </a:r>
          </a:p>
        </p:txBody>
      </p:sp>
      <p:sp>
        <p:nvSpPr>
          <p:cNvPr id="45058" name="Rectangle 5">
            <a:extLst>
              <a:ext uri="{FF2B5EF4-FFF2-40B4-BE49-F238E27FC236}">
                <a16:creationId xmlns:a16="http://schemas.microsoft.com/office/drawing/2014/main" id="{DDDBD4C3-7544-4F46-962E-00883753E92C}"/>
              </a:ext>
            </a:extLst>
          </p:cNvPr>
          <p:cNvSpPr>
            <a:spLocks noGrp="1" noChangeArrowheads="1"/>
          </p:cNvSpPr>
          <p:nvPr>
            <p:ph type="subTitle" idx="1"/>
          </p:nvPr>
        </p:nvSpPr>
        <p:spPr>
          <a:xfrm>
            <a:off x="304800" y="3581400"/>
            <a:ext cx="84582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9836686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4EE5B2AA-FF9B-DB4E-97CC-0C4C71C6AE2A}"/>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GPUs are SIMD Engines Underneath</a:t>
            </a:r>
          </a:p>
        </p:txBody>
      </p:sp>
      <p:sp>
        <p:nvSpPr>
          <p:cNvPr id="3" name="Content Placeholder 2">
            <a:extLst>
              <a:ext uri="{FF2B5EF4-FFF2-40B4-BE49-F238E27FC236}">
                <a16:creationId xmlns:a16="http://schemas.microsoft.com/office/drawing/2014/main" id="{66925FF1-1AA1-FD41-844F-947ABC7D4E7F}"/>
              </a:ext>
            </a:extLst>
          </p:cNvPr>
          <p:cNvSpPr>
            <a:spLocks noGrp="1"/>
          </p:cNvSpPr>
          <p:nvPr>
            <p:ph idx="1"/>
          </p:nvPr>
        </p:nvSpPr>
        <p:spPr>
          <a:xfrm>
            <a:off x="228600" y="996950"/>
            <a:ext cx="8610600" cy="5194300"/>
          </a:xfrm>
        </p:spPr>
        <p:txBody>
          <a:bodyPr/>
          <a:lstStyle/>
          <a:p>
            <a:r>
              <a:rPr lang="en-US" altLang="en-US" dirty="0">
                <a:ea typeface="ＭＳ Ｐゴシック" panose="020B0600070205080204" pitchFamily="34" charset="-128"/>
              </a:rPr>
              <a:t>The </a:t>
            </a:r>
            <a:r>
              <a:rPr lang="en-US" altLang="en-US" dirty="0">
                <a:solidFill>
                  <a:srgbClr val="0432FF"/>
                </a:solidFill>
                <a:ea typeface="ＭＳ Ｐゴシック" panose="020B0600070205080204" pitchFamily="34" charset="-128"/>
              </a:rPr>
              <a:t>instruction pipeline operates like a SIMD pipeline </a:t>
            </a:r>
            <a:r>
              <a:rPr lang="en-US" altLang="en-US" dirty="0">
                <a:ea typeface="ＭＳ Ｐゴシック" panose="020B0600070205080204" pitchFamily="34" charset="-128"/>
              </a:rPr>
              <a:t>(e.g., an array processor)</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However, the </a:t>
            </a:r>
            <a:r>
              <a:rPr lang="en-US" altLang="en-US" dirty="0">
                <a:solidFill>
                  <a:srgbClr val="00B050"/>
                </a:solidFill>
                <a:ea typeface="ＭＳ Ｐゴシック" panose="020B0600070205080204" pitchFamily="34" charset="-128"/>
              </a:rPr>
              <a:t>programming is done using threads</a:t>
            </a:r>
            <a:r>
              <a:rPr lang="en-US" altLang="en-US" dirty="0">
                <a:ea typeface="ＭＳ Ｐゴシック" panose="020B0600070205080204" pitchFamily="34" charset="-128"/>
              </a:rPr>
              <a:t>, NOT SIMD instructions</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To understand this, let’s go back to our parallelizable code example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But, before that, let’s distinguish between </a:t>
            </a:r>
          </a:p>
          <a:p>
            <a:pPr lvl="1"/>
            <a:r>
              <a:rPr lang="en-US" altLang="en-US" dirty="0">
                <a:solidFill>
                  <a:srgbClr val="FF0000"/>
                </a:solidFill>
                <a:ea typeface="ＭＳ Ｐゴシック" panose="020B0600070205080204" pitchFamily="34" charset="-128"/>
              </a:rPr>
              <a:t>Programming Model (Software)</a:t>
            </a:r>
          </a:p>
          <a:p>
            <a:pPr lvl="1">
              <a:buFont typeface="Wingdings" pitchFamily="2" charset="2"/>
              <a:buNone/>
            </a:pPr>
            <a:r>
              <a:rPr lang="en-US" altLang="en-US" dirty="0">
                <a:ea typeface="ＭＳ Ｐゴシック" panose="020B0600070205080204" pitchFamily="34" charset="-128"/>
              </a:rPr>
              <a:t>	      vs.</a:t>
            </a:r>
          </a:p>
          <a:p>
            <a:pPr lvl="1"/>
            <a:r>
              <a:rPr lang="en-US" altLang="en-US" dirty="0">
                <a:solidFill>
                  <a:srgbClr val="FF0000"/>
                </a:solidFill>
                <a:ea typeface="ＭＳ Ｐゴシック" panose="020B0600070205080204" pitchFamily="34" charset="-128"/>
              </a:rPr>
              <a:t>Execution Model (Hardware)</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21907114-80D5-1F47-B079-9D046A445A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391526B-700D-0C48-A91E-64A8292463A0}"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8036007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BBD9C82C-F0B5-4A4B-BCA7-11F88EDA05B4}"/>
              </a:ext>
            </a:extLst>
          </p:cNvPr>
          <p:cNvSpPr>
            <a:spLocks noGrp="1"/>
          </p:cNvSpPr>
          <p:nvPr>
            <p:ph type="title"/>
          </p:nvPr>
        </p:nvSpPr>
        <p:spPr>
          <a:xfrm>
            <a:off x="228600" y="152400"/>
            <a:ext cx="8915400" cy="1066800"/>
          </a:xfrm>
        </p:spPr>
        <p:txBody>
          <a:bodyPr/>
          <a:lstStyle/>
          <a:p>
            <a:r>
              <a:rPr lang="en-US" altLang="en-US" sz="3200" dirty="0">
                <a:solidFill>
                  <a:srgbClr val="0070C0"/>
                </a:solidFill>
                <a:ea typeface="ＭＳ Ｐゴシック" panose="020B0600070205080204" pitchFamily="34" charset="-128"/>
              </a:rPr>
              <a:t>Programming Model vs. Hardware Execution Model</a:t>
            </a:r>
          </a:p>
        </p:txBody>
      </p:sp>
      <p:sp>
        <p:nvSpPr>
          <p:cNvPr id="3" name="Content Placeholder 2">
            <a:extLst>
              <a:ext uri="{FF2B5EF4-FFF2-40B4-BE49-F238E27FC236}">
                <a16:creationId xmlns:a16="http://schemas.microsoft.com/office/drawing/2014/main" id="{E3D6D385-4564-B048-969B-F7874C9074DB}"/>
              </a:ext>
            </a:extLst>
          </p:cNvPr>
          <p:cNvSpPr>
            <a:spLocks noGrp="1"/>
          </p:cNvSpPr>
          <p:nvPr>
            <p:ph idx="1"/>
          </p:nvPr>
        </p:nvSpPr>
        <p:spPr>
          <a:xfrm>
            <a:off x="152400" y="996950"/>
            <a:ext cx="8991600" cy="5194300"/>
          </a:xfrm>
        </p:spPr>
        <p:txBody>
          <a:bodyPr/>
          <a:lstStyle/>
          <a:p>
            <a:r>
              <a:rPr lang="en-US" altLang="en-US" dirty="0">
                <a:ea typeface="ＭＳ Ｐゴシック" panose="020B0600070205080204" pitchFamily="34" charset="-128"/>
              </a:rPr>
              <a:t>Programming Model refers to </a:t>
            </a:r>
            <a:r>
              <a:rPr lang="en-US" altLang="en-US" dirty="0">
                <a:solidFill>
                  <a:srgbClr val="0000FF"/>
                </a:solidFill>
                <a:ea typeface="ＭＳ Ｐゴシック" panose="020B0600070205080204" pitchFamily="34" charset="-128"/>
              </a:rPr>
              <a:t>how the programmer expresses the code</a:t>
            </a:r>
          </a:p>
          <a:p>
            <a:pPr lvl="1"/>
            <a:r>
              <a:rPr lang="en-US" altLang="en-US" dirty="0">
                <a:ea typeface="ＭＳ Ｐゴシック" panose="020B0600070205080204" pitchFamily="34" charset="-128"/>
              </a:rPr>
              <a:t>E.g., Sequential (von Neumann), Data Parallel (SIMD), Dataflow, Multi-threaded (MIMD, SPMD), …</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Execution Model refers to </a:t>
            </a:r>
            <a:r>
              <a:rPr lang="en-US" altLang="en-US" dirty="0">
                <a:solidFill>
                  <a:srgbClr val="0000FF"/>
                </a:solidFill>
                <a:ea typeface="ＭＳ Ｐゴシック" panose="020B0600070205080204" pitchFamily="34" charset="-128"/>
              </a:rPr>
              <a:t>how the hardware executes the code underneath</a:t>
            </a:r>
          </a:p>
          <a:p>
            <a:pPr lvl="1"/>
            <a:r>
              <a:rPr lang="en-US" altLang="en-US" dirty="0">
                <a:solidFill>
                  <a:srgbClr val="000000"/>
                </a:solidFill>
                <a:ea typeface="ＭＳ Ｐゴシック" panose="020B0600070205080204" pitchFamily="34" charset="-128"/>
              </a:rPr>
              <a:t>E.g., Out-of-order execution, Vector processor, Array processor, Dataflow processor, Multiprocessor, Multithreaded processor, …</a:t>
            </a:r>
          </a:p>
          <a:p>
            <a:pPr lvl="1"/>
            <a:endParaRPr lang="en-US" altLang="en-US" dirty="0">
              <a:solidFill>
                <a:srgbClr val="000000"/>
              </a:solidFill>
              <a:ea typeface="ＭＳ Ｐゴシック" panose="020B0600070205080204" pitchFamily="34" charset="-128"/>
            </a:endParaRPr>
          </a:p>
          <a:p>
            <a:r>
              <a:rPr lang="en-US" altLang="en-US" dirty="0">
                <a:solidFill>
                  <a:srgbClr val="0000FF"/>
                </a:solidFill>
                <a:ea typeface="ＭＳ Ｐゴシック" panose="020B0600070205080204" pitchFamily="34" charset="-128"/>
              </a:rPr>
              <a:t>Execution Model can be very different from the Programming Model</a:t>
            </a:r>
          </a:p>
          <a:p>
            <a:pPr lvl="1"/>
            <a:r>
              <a:rPr lang="en-US" altLang="en-US" dirty="0">
                <a:ea typeface="ＭＳ Ｐゴシック" panose="020B0600070205080204" pitchFamily="34" charset="-128"/>
              </a:rPr>
              <a:t>E.g., von Neumann model implemented by an </a:t>
            </a:r>
            <a:r>
              <a:rPr lang="en-US" altLang="en-US" dirty="0" err="1">
                <a:ea typeface="ＭＳ Ｐゴシック" panose="020B0600070205080204" pitchFamily="34" charset="-128"/>
              </a:rPr>
              <a:t>OoO</a:t>
            </a:r>
            <a:r>
              <a:rPr lang="en-US" altLang="en-US" dirty="0">
                <a:ea typeface="ＭＳ Ｐゴシック" panose="020B0600070205080204" pitchFamily="34" charset="-128"/>
              </a:rPr>
              <a:t> processor</a:t>
            </a:r>
          </a:p>
          <a:p>
            <a:pPr lvl="1"/>
            <a:r>
              <a:rPr lang="en-US" altLang="en-US" dirty="0">
                <a:ea typeface="ＭＳ Ｐゴシック" panose="020B0600070205080204" pitchFamily="34" charset="-128"/>
              </a:rPr>
              <a:t>E.g., SPMD model implemented by a SIMD processor (a GPU)</a:t>
            </a:r>
          </a:p>
          <a:p>
            <a:pPr lvl="1"/>
            <a:endParaRPr lang="en-US" altLang="en-US" dirty="0">
              <a:solidFill>
                <a:srgbClr val="0000FF"/>
              </a:solidFill>
              <a:ea typeface="ＭＳ Ｐゴシック" panose="020B0600070205080204" pitchFamily="34" charset="-128"/>
            </a:endParaRPr>
          </a:p>
        </p:txBody>
      </p:sp>
      <p:sp>
        <p:nvSpPr>
          <p:cNvPr id="48131" name="Slide Number Placeholder 3">
            <a:extLst>
              <a:ext uri="{FF2B5EF4-FFF2-40B4-BE49-F238E27FC236}">
                <a16:creationId xmlns:a16="http://schemas.microsoft.com/office/drawing/2014/main" id="{87C60E1E-8D42-434B-A93F-E05A2BC4EDF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CC74429-DF7E-2044-ADB1-24FE678BCABB}"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850517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19D772B3-EC9F-3144-B3A2-30288702ED26}"/>
              </a:ext>
            </a:extLst>
          </p:cNvPr>
          <p:cNvSpPr>
            <a:spLocks noGrp="1"/>
          </p:cNvSpPr>
          <p:nvPr>
            <p:ph type="title"/>
          </p:nvPr>
        </p:nvSpPr>
        <p:spPr>
          <a:xfrm>
            <a:off x="228600" y="152400"/>
            <a:ext cx="8915400" cy="1066800"/>
          </a:xfrm>
        </p:spPr>
        <p:txBody>
          <a:bodyPr/>
          <a:lstStyle/>
          <a:p>
            <a:r>
              <a:rPr lang="en-US" altLang="en-US" dirty="0">
                <a:solidFill>
                  <a:srgbClr val="0070C0"/>
                </a:solidFill>
                <a:ea typeface="ＭＳ Ｐゴシック" panose="020B0600070205080204" pitchFamily="34" charset="-128"/>
              </a:rPr>
              <a:t>How Can You Exploit Parallelism Here?</a:t>
            </a:r>
          </a:p>
        </p:txBody>
      </p:sp>
      <p:sp>
        <p:nvSpPr>
          <p:cNvPr id="49155" name="Slide Number Placeholder 3">
            <a:extLst>
              <a:ext uri="{FF2B5EF4-FFF2-40B4-BE49-F238E27FC236}">
                <a16:creationId xmlns:a16="http://schemas.microsoft.com/office/drawing/2014/main" id="{9D3B1B53-17B3-3345-8773-C8282DD9714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9A1A7A-1389-D24F-8FB7-E1911FD5BCCB}"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49156" name="Text Box 3">
            <a:extLst>
              <a:ext uri="{FF2B5EF4-FFF2-40B4-BE49-F238E27FC236}">
                <a16:creationId xmlns:a16="http://schemas.microsoft.com/office/drawing/2014/main" id="{62F36DA9-5636-2D43-900C-AB9818DEC9D6}"/>
              </a:ext>
            </a:extLst>
          </p:cNvPr>
          <p:cNvSpPr txBox="1">
            <a:spLocks noChangeArrowheads="1"/>
          </p:cNvSpPr>
          <p:nvPr/>
        </p:nvSpPr>
        <p:spPr bwMode="auto">
          <a:xfrm>
            <a:off x="2819400" y="838200"/>
            <a:ext cx="3016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dirty="0">
                <a:ln>
                  <a:noFill/>
                </a:ln>
                <a:solidFill>
                  <a:srgbClr val="000000"/>
                </a:solidFill>
                <a:effectLst/>
                <a:uLnTx/>
                <a:uFillTx/>
                <a:latin typeface="Courier New" panose="02070309020205020404" pitchFamily="49" charset="0"/>
                <a:ea typeface="굴림" panose="020B0600000101010101" pitchFamily="34" charset="-127"/>
                <a:cs typeface="+mn-cs"/>
              </a:rPr>
              <a:t>for (</a:t>
            </a:r>
            <a:r>
              <a:rPr kumimoji="0" lang="en-US" altLang="ko-KR" sz="1600" b="1" i="0" u="none" strike="noStrike" kern="1200" cap="none" spc="0" normalizeH="0" baseline="0" noProof="0" dirty="0" err="1">
                <a:ln>
                  <a:noFill/>
                </a:ln>
                <a:solidFill>
                  <a:srgbClr val="000000"/>
                </a:solidFill>
                <a:effectLst/>
                <a:uLnTx/>
                <a:uFillTx/>
                <a:latin typeface="Courier New" panose="02070309020205020404" pitchFamily="49" charset="0"/>
                <a:ea typeface="굴림" panose="020B0600000101010101" pitchFamily="34" charset="-127"/>
                <a:cs typeface="+mn-cs"/>
              </a:rPr>
              <a:t>i</a:t>
            </a:r>
            <a:r>
              <a:rPr kumimoji="0" lang="en-US" altLang="ko-KR" sz="1600" b="1" i="0" u="none" strike="noStrike" kern="1200" cap="none" spc="0" normalizeH="0" baseline="0" noProof="0" dirty="0">
                <a:ln>
                  <a:noFill/>
                </a:ln>
                <a:solidFill>
                  <a:srgbClr val="000000"/>
                </a:solidFill>
                <a:effectLst/>
                <a:uLnTx/>
                <a:uFillTx/>
                <a:latin typeface="Courier New" panose="02070309020205020404" pitchFamily="49" charset="0"/>
                <a:ea typeface="굴림" panose="020B0600000101010101" pitchFamily="34" charset="-127"/>
                <a:cs typeface="+mn-cs"/>
              </a:rPr>
              <a:t>=0; </a:t>
            </a:r>
            <a:r>
              <a:rPr kumimoji="0" lang="en-US" altLang="ko-KR" sz="1600" b="1" i="0" u="none" strike="noStrike" kern="1200" cap="none" spc="0" normalizeH="0" baseline="0" noProof="0" dirty="0" err="1">
                <a:ln>
                  <a:noFill/>
                </a:ln>
                <a:solidFill>
                  <a:srgbClr val="000000"/>
                </a:solidFill>
                <a:effectLst/>
                <a:uLnTx/>
                <a:uFillTx/>
                <a:latin typeface="Courier New" panose="02070309020205020404" pitchFamily="49" charset="0"/>
                <a:ea typeface="굴림" panose="020B0600000101010101" pitchFamily="34" charset="-127"/>
                <a:cs typeface="+mn-cs"/>
              </a:rPr>
              <a:t>i</a:t>
            </a:r>
            <a:r>
              <a:rPr kumimoji="0" lang="en-US" altLang="ko-KR" sz="1600" b="1" i="0" u="none" strike="noStrike" kern="1200" cap="none" spc="0" normalizeH="0" baseline="0" noProof="0" dirty="0">
                <a:ln>
                  <a:noFill/>
                </a:ln>
                <a:solidFill>
                  <a:srgbClr val="000000"/>
                </a:solidFill>
                <a:effectLst/>
                <a:uLnTx/>
                <a:uFillTx/>
                <a:latin typeface="Courier New" panose="02070309020205020404" pitchFamily="49" charset="0"/>
                <a:ea typeface="굴림" panose="020B0600000101010101" pitchFamily="34" charset="-127"/>
                <a:cs typeface="+mn-cs"/>
              </a:rPr>
              <a:t> &lt; N; </a:t>
            </a:r>
            <a:r>
              <a:rPr kumimoji="0" lang="en-US" altLang="ko-KR" sz="1600" b="1" i="0" u="none" strike="noStrike" kern="1200" cap="none" spc="0" normalizeH="0" baseline="0" noProof="0" dirty="0" err="1">
                <a:ln>
                  <a:noFill/>
                </a:ln>
                <a:solidFill>
                  <a:srgbClr val="000000"/>
                </a:solidFill>
                <a:effectLst/>
                <a:uLnTx/>
                <a:uFillTx/>
                <a:latin typeface="Courier New" panose="02070309020205020404" pitchFamily="49" charset="0"/>
                <a:ea typeface="굴림" panose="020B0600000101010101" pitchFamily="34" charset="-127"/>
                <a:cs typeface="+mn-cs"/>
              </a:rPr>
              <a:t>i</a:t>
            </a:r>
            <a:r>
              <a:rPr kumimoji="0" lang="en-US" altLang="ko-KR" sz="1600" b="1" i="0" u="none" strike="noStrike" kern="1200" cap="none" spc="0" normalizeH="0" baseline="0" noProof="0" dirty="0">
                <a:ln>
                  <a:noFill/>
                </a:ln>
                <a:solidFill>
                  <a:srgbClr val="000000"/>
                </a:solidFill>
                <a:effectLst/>
                <a:uLnTx/>
                <a:uFillTx/>
                <a:latin typeface="Courier New" panose="02070309020205020404" pitchFamily="49" charset="0"/>
                <a:ea typeface="굴림" panose="020B0600000101010101" pitchFamily="34" charset="-127"/>
                <a:cs typeface="+mn-cs"/>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dirty="0">
                <a:ln>
                  <a:noFill/>
                </a:ln>
                <a:solidFill>
                  <a:srgbClr val="000000"/>
                </a:solidFill>
                <a:effectLst/>
                <a:uLnTx/>
                <a:uFillTx/>
                <a:latin typeface="Courier New" panose="02070309020205020404" pitchFamily="49" charset="0"/>
                <a:ea typeface="굴림" panose="020B0600000101010101" pitchFamily="34" charset="-127"/>
                <a:cs typeface="+mn-cs"/>
              </a:rPr>
              <a:t>    C[</a:t>
            </a:r>
            <a:r>
              <a:rPr kumimoji="0" lang="en-US" altLang="ko-KR" sz="1600" b="1" i="0" u="none" strike="noStrike" kern="1200" cap="none" spc="0" normalizeH="0" baseline="0" noProof="0" dirty="0" err="1">
                <a:ln>
                  <a:noFill/>
                </a:ln>
                <a:solidFill>
                  <a:srgbClr val="000000"/>
                </a:solidFill>
                <a:effectLst/>
                <a:uLnTx/>
                <a:uFillTx/>
                <a:latin typeface="Courier New" panose="02070309020205020404" pitchFamily="49" charset="0"/>
                <a:ea typeface="굴림" panose="020B0600000101010101" pitchFamily="34" charset="-127"/>
                <a:cs typeface="+mn-cs"/>
              </a:rPr>
              <a:t>i</a:t>
            </a:r>
            <a:r>
              <a:rPr kumimoji="0" lang="en-US" altLang="ko-KR" sz="1600" b="1" i="0" u="none" strike="noStrike" kern="1200" cap="none" spc="0" normalizeH="0" baseline="0" noProof="0" dirty="0">
                <a:ln>
                  <a:noFill/>
                </a:ln>
                <a:solidFill>
                  <a:srgbClr val="000000"/>
                </a:solidFill>
                <a:effectLst/>
                <a:uLnTx/>
                <a:uFillTx/>
                <a:latin typeface="Courier New" panose="02070309020205020404" pitchFamily="49" charset="0"/>
                <a:ea typeface="굴림" panose="020B0600000101010101" pitchFamily="34" charset="-127"/>
                <a:cs typeface="+mn-cs"/>
              </a:rPr>
              <a:t>] = A[</a:t>
            </a:r>
            <a:r>
              <a:rPr kumimoji="0" lang="en-US" altLang="ko-KR" sz="1600" b="1" i="0" u="none" strike="noStrike" kern="1200" cap="none" spc="0" normalizeH="0" baseline="0" noProof="0" dirty="0" err="1">
                <a:ln>
                  <a:noFill/>
                </a:ln>
                <a:solidFill>
                  <a:srgbClr val="000000"/>
                </a:solidFill>
                <a:effectLst/>
                <a:uLnTx/>
                <a:uFillTx/>
                <a:latin typeface="Courier New" panose="02070309020205020404" pitchFamily="49" charset="0"/>
                <a:ea typeface="굴림" panose="020B0600000101010101" pitchFamily="34" charset="-127"/>
                <a:cs typeface="+mn-cs"/>
              </a:rPr>
              <a:t>i</a:t>
            </a:r>
            <a:r>
              <a:rPr kumimoji="0" lang="en-US" altLang="ko-KR" sz="1600" b="1" i="0" u="none" strike="noStrike" kern="1200" cap="none" spc="0" normalizeH="0" baseline="0" noProof="0" dirty="0">
                <a:ln>
                  <a:noFill/>
                </a:ln>
                <a:solidFill>
                  <a:srgbClr val="000000"/>
                </a:solidFill>
                <a:effectLst/>
                <a:uLnTx/>
                <a:uFillTx/>
                <a:latin typeface="Courier New" panose="02070309020205020404" pitchFamily="49" charset="0"/>
                <a:ea typeface="굴림" panose="020B0600000101010101" pitchFamily="34" charset="-127"/>
                <a:cs typeface="+mn-cs"/>
              </a:rPr>
              <a:t>] + B[</a:t>
            </a:r>
            <a:r>
              <a:rPr kumimoji="0" lang="en-US" altLang="ko-KR" sz="1600" b="1" i="0" u="none" strike="noStrike" kern="1200" cap="none" spc="0" normalizeH="0" baseline="0" noProof="0" dirty="0" err="1">
                <a:ln>
                  <a:noFill/>
                </a:ln>
                <a:solidFill>
                  <a:srgbClr val="000000"/>
                </a:solidFill>
                <a:effectLst/>
                <a:uLnTx/>
                <a:uFillTx/>
                <a:latin typeface="Courier New" panose="02070309020205020404" pitchFamily="49" charset="0"/>
                <a:ea typeface="굴림" panose="020B0600000101010101" pitchFamily="34" charset="-127"/>
                <a:cs typeface="+mn-cs"/>
              </a:rPr>
              <a:t>i</a:t>
            </a:r>
            <a:r>
              <a:rPr kumimoji="0" lang="en-US" altLang="ko-KR" sz="1600" b="1" i="0" u="none" strike="noStrike" kern="1200" cap="none" spc="0" normalizeH="0" baseline="0" noProof="0" dirty="0">
                <a:ln>
                  <a:noFill/>
                </a:ln>
                <a:solidFill>
                  <a:srgbClr val="000000"/>
                </a:solidFill>
                <a:effectLst/>
                <a:uLnTx/>
                <a:uFillTx/>
                <a:latin typeface="Courier New" panose="02070309020205020404" pitchFamily="49" charset="0"/>
                <a:ea typeface="굴림" panose="020B0600000101010101" pitchFamily="34" charset="-127"/>
                <a:cs typeface="+mn-cs"/>
              </a:rPr>
              <a:t>];</a:t>
            </a:r>
          </a:p>
        </p:txBody>
      </p:sp>
      <p:grpSp>
        <p:nvGrpSpPr>
          <p:cNvPr id="2" name="Group 4">
            <a:extLst>
              <a:ext uri="{FF2B5EF4-FFF2-40B4-BE49-F238E27FC236}">
                <a16:creationId xmlns:a16="http://schemas.microsoft.com/office/drawing/2014/main" id="{2B093563-1024-4648-B982-B5B58FA34F9C}"/>
              </a:ext>
            </a:extLst>
          </p:cNvPr>
          <p:cNvGrpSpPr>
            <a:grpSpLocks/>
          </p:cNvGrpSpPr>
          <p:nvPr/>
        </p:nvGrpSpPr>
        <p:grpSpPr bwMode="auto">
          <a:xfrm>
            <a:off x="-61913" y="1143000"/>
            <a:ext cx="3138488" cy="5243512"/>
            <a:chOff x="-39" y="921"/>
            <a:chExt cx="1977" cy="3303"/>
          </a:xfrm>
        </p:grpSpPr>
        <p:grpSp>
          <p:nvGrpSpPr>
            <p:cNvPr id="49159" name="Group 8">
              <a:extLst>
                <a:ext uri="{FF2B5EF4-FFF2-40B4-BE49-F238E27FC236}">
                  <a16:creationId xmlns:a16="http://schemas.microsoft.com/office/drawing/2014/main" id="{F24D0D2F-E7B4-8A48-AA54-7D834A3AE520}"/>
                </a:ext>
              </a:extLst>
            </p:cNvPr>
            <p:cNvGrpSpPr>
              <a:grpSpLocks/>
            </p:cNvGrpSpPr>
            <p:nvPr/>
          </p:nvGrpSpPr>
          <p:grpSpPr bwMode="auto">
            <a:xfrm>
              <a:off x="673" y="1258"/>
              <a:ext cx="1017" cy="1405"/>
              <a:chOff x="721" y="922"/>
              <a:chExt cx="1017" cy="1405"/>
            </a:xfrm>
          </p:grpSpPr>
          <p:sp>
            <p:nvSpPr>
              <p:cNvPr id="49173" name="AutoShape 6">
                <a:extLst>
                  <a:ext uri="{FF2B5EF4-FFF2-40B4-BE49-F238E27FC236}">
                    <a16:creationId xmlns:a16="http://schemas.microsoft.com/office/drawing/2014/main" id="{FC5A579F-6063-CE43-ADE8-A045A57F18BF}"/>
                  </a:ext>
                </a:extLst>
              </p:cNvPr>
              <p:cNvSpPr>
                <a:spLocks noChangeArrowheads="1"/>
              </p:cNvSpPr>
              <p:nvPr/>
            </p:nvSpPr>
            <p:spPr bwMode="auto">
              <a:xfrm>
                <a:off x="721" y="922"/>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49174" name="AutoShape 7">
                <a:extLst>
                  <a:ext uri="{FF2B5EF4-FFF2-40B4-BE49-F238E27FC236}">
                    <a16:creationId xmlns:a16="http://schemas.microsoft.com/office/drawing/2014/main" id="{0E567467-D937-884C-8255-EF9BBA4D1743}"/>
                  </a:ext>
                </a:extLst>
              </p:cNvPr>
              <p:cNvSpPr>
                <a:spLocks noChangeArrowheads="1"/>
              </p:cNvSpPr>
              <p:nvPr/>
            </p:nvSpPr>
            <p:spPr bwMode="auto">
              <a:xfrm>
                <a:off x="1297" y="1210"/>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49175" name="AutoShape 8">
                <a:extLst>
                  <a:ext uri="{FF2B5EF4-FFF2-40B4-BE49-F238E27FC236}">
                    <a16:creationId xmlns:a16="http://schemas.microsoft.com/office/drawing/2014/main" id="{0044EC1C-AA03-854D-9748-FF55A6172221}"/>
                  </a:ext>
                </a:extLst>
              </p:cNvPr>
              <p:cNvSpPr>
                <a:spLocks noChangeArrowheads="1"/>
              </p:cNvSpPr>
              <p:nvPr/>
            </p:nvSpPr>
            <p:spPr bwMode="auto">
              <a:xfrm>
                <a:off x="957" y="1642"/>
                <a:ext cx="402"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49176" name="AutoShape 9">
                <a:extLst>
                  <a:ext uri="{FF2B5EF4-FFF2-40B4-BE49-F238E27FC236}">
                    <a16:creationId xmlns:a16="http://schemas.microsoft.com/office/drawing/2014/main" id="{A5AD1167-39E2-DA4E-AF4E-6B49E20A6613}"/>
                  </a:ext>
                </a:extLst>
              </p:cNvPr>
              <p:cNvSpPr>
                <a:spLocks noChangeArrowheads="1"/>
              </p:cNvSpPr>
              <p:nvPr/>
            </p:nvSpPr>
            <p:spPr bwMode="auto">
              <a:xfrm>
                <a:off x="930" y="2074"/>
                <a:ext cx="504"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49177" name="Line 10">
                <a:extLst>
                  <a:ext uri="{FF2B5EF4-FFF2-40B4-BE49-F238E27FC236}">
                    <a16:creationId xmlns:a16="http://schemas.microsoft.com/office/drawing/2014/main" id="{512A211E-C83A-494E-B7EC-D175DD893DDF}"/>
                  </a:ext>
                </a:extLst>
              </p:cNvPr>
              <p:cNvSpPr>
                <a:spLocks noChangeShapeType="1"/>
              </p:cNvSpPr>
              <p:nvPr/>
            </p:nvSpPr>
            <p:spPr bwMode="auto">
              <a:xfrm>
                <a:off x="948" y="1200"/>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178" name="Line 11">
                <a:extLst>
                  <a:ext uri="{FF2B5EF4-FFF2-40B4-BE49-F238E27FC236}">
                    <a16:creationId xmlns:a16="http://schemas.microsoft.com/office/drawing/2014/main" id="{03E31DDB-686C-454F-ABF3-C0AFFA4A6D6D}"/>
                  </a:ext>
                </a:extLst>
              </p:cNvPr>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179" name="Line 12">
                <a:extLst>
                  <a:ext uri="{FF2B5EF4-FFF2-40B4-BE49-F238E27FC236}">
                    <a16:creationId xmlns:a16="http://schemas.microsoft.com/office/drawing/2014/main" id="{8B413E9E-1FF7-AA4B-9100-1B02E554DAD5}"/>
                  </a:ext>
                </a:extLst>
              </p:cNvPr>
              <p:cNvSpPr>
                <a:spLocks noChangeShapeType="1"/>
              </p:cNvSpPr>
              <p:nvPr/>
            </p:nvSpPr>
            <p:spPr bwMode="auto">
              <a:xfrm>
                <a:off x="1188" y="192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160" name="Group 13">
              <a:extLst>
                <a:ext uri="{FF2B5EF4-FFF2-40B4-BE49-F238E27FC236}">
                  <a16:creationId xmlns:a16="http://schemas.microsoft.com/office/drawing/2014/main" id="{21B105F3-D540-5E41-A146-A0E9BE05D108}"/>
                </a:ext>
              </a:extLst>
            </p:cNvPr>
            <p:cNvGrpSpPr>
              <a:grpSpLocks/>
            </p:cNvGrpSpPr>
            <p:nvPr/>
          </p:nvGrpSpPr>
          <p:grpSpPr bwMode="auto">
            <a:xfrm>
              <a:off x="685" y="2746"/>
              <a:ext cx="1017" cy="1405"/>
              <a:chOff x="733" y="2410"/>
              <a:chExt cx="1017" cy="1405"/>
            </a:xfrm>
          </p:grpSpPr>
          <p:sp>
            <p:nvSpPr>
              <p:cNvPr id="49166" name="AutoShape 14">
                <a:extLst>
                  <a:ext uri="{FF2B5EF4-FFF2-40B4-BE49-F238E27FC236}">
                    <a16:creationId xmlns:a16="http://schemas.microsoft.com/office/drawing/2014/main" id="{792FA4B4-097E-6E42-A613-562AAACC1AC7}"/>
                  </a:ext>
                </a:extLst>
              </p:cNvPr>
              <p:cNvSpPr>
                <a:spLocks noChangeArrowheads="1"/>
              </p:cNvSpPr>
              <p:nvPr/>
            </p:nvSpPr>
            <p:spPr bwMode="auto">
              <a:xfrm>
                <a:off x="733" y="2410"/>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49167" name="AutoShape 15">
                <a:extLst>
                  <a:ext uri="{FF2B5EF4-FFF2-40B4-BE49-F238E27FC236}">
                    <a16:creationId xmlns:a16="http://schemas.microsoft.com/office/drawing/2014/main" id="{248A03EE-1614-6045-8121-784DD55B2E1B}"/>
                  </a:ext>
                </a:extLst>
              </p:cNvPr>
              <p:cNvSpPr>
                <a:spLocks noChangeArrowheads="1"/>
              </p:cNvSpPr>
              <p:nvPr/>
            </p:nvSpPr>
            <p:spPr bwMode="auto">
              <a:xfrm>
                <a:off x="1309" y="2698"/>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49168" name="AutoShape 16">
                <a:extLst>
                  <a:ext uri="{FF2B5EF4-FFF2-40B4-BE49-F238E27FC236}">
                    <a16:creationId xmlns:a16="http://schemas.microsoft.com/office/drawing/2014/main" id="{32B2F7DC-903D-3946-9A48-598DDA2AD83E}"/>
                  </a:ext>
                </a:extLst>
              </p:cNvPr>
              <p:cNvSpPr>
                <a:spLocks noChangeArrowheads="1"/>
              </p:cNvSpPr>
              <p:nvPr/>
            </p:nvSpPr>
            <p:spPr bwMode="auto">
              <a:xfrm>
                <a:off x="969" y="3130"/>
                <a:ext cx="402"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49169" name="AutoShape 17">
                <a:extLst>
                  <a:ext uri="{FF2B5EF4-FFF2-40B4-BE49-F238E27FC236}">
                    <a16:creationId xmlns:a16="http://schemas.microsoft.com/office/drawing/2014/main" id="{982FD435-7567-6B49-89EB-F047008FAFDF}"/>
                  </a:ext>
                </a:extLst>
              </p:cNvPr>
              <p:cNvSpPr>
                <a:spLocks noChangeArrowheads="1"/>
              </p:cNvSpPr>
              <p:nvPr/>
            </p:nvSpPr>
            <p:spPr bwMode="auto">
              <a:xfrm>
                <a:off x="942" y="3562"/>
                <a:ext cx="504"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49170" name="Line 18">
                <a:extLst>
                  <a:ext uri="{FF2B5EF4-FFF2-40B4-BE49-F238E27FC236}">
                    <a16:creationId xmlns:a16="http://schemas.microsoft.com/office/drawing/2014/main" id="{64299365-5B41-DD4A-91D0-C4C17ADEAA27}"/>
                  </a:ext>
                </a:extLst>
              </p:cNvPr>
              <p:cNvSpPr>
                <a:spLocks noChangeShapeType="1"/>
              </p:cNvSpPr>
              <p:nvPr/>
            </p:nvSpPr>
            <p:spPr bwMode="auto">
              <a:xfrm>
                <a:off x="960" y="2688"/>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171" name="Line 19">
                <a:extLst>
                  <a:ext uri="{FF2B5EF4-FFF2-40B4-BE49-F238E27FC236}">
                    <a16:creationId xmlns:a16="http://schemas.microsoft.com/office/drawing/2014/main" id="{5D9C5693-F8B6-4E4C-9EEE-F1C3C3A9B1E8}"/>
                  </a:ext>
                </a:extLst>
              </p:cNvPr>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172" name="Line 20">
                <a:extLst>
                  <a:ext uri="{FF2B5EF4-FFF2-40B4-BE49-F238E27FC236}">
                    <a16:creationId xmlns:a16="http://schemas.microsoft.com/office/drawing/2014/main" id="{039580C2-74B5-F749-A5E0-07F6E1A662FE}"/>
                  </a:ext>
                </a:extLst>
              </p:cNvPr>
              <p:cNvSpPr>
                <a:spLocks noChangeShapeType="1"/>
              </p:cNvSpPr>
              <p:nvPr/>
            </p:nvSpPr>
            <p:spPr bwMode="auto">
              <a:xfrm>
                <a:off x="1200" y="34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9161" name="AutoShape 21">
              <a:extLst>
                <a:ext uri="{FF2B5EF4-FFF2-40B4-BE49-F238E27FC236}">
                  <a16:creationId xmlns:a16="http://schemas.microsoft.com/office/drawing/2014/main" id="{88012773-B2D4-D840-BA8F-350AB0DF9B0D}"/>
                </a:ext>
              </a:extLst>
            </p:cNvPr>
            <p:cNvSpPr>
              <a:spLocks noChangeArrowheads="1"/>
            </p:cNvSpPr>
            <p:nvPr/>
          </p:nvSpPr>
          <p:spPr bwMode="auto">
            <a:xfrm>
              <a:off x="528" y="1200"/>
              <a:ext cx="1248" cy="1488"/>
            </a:xfrm>
            <a:prstGeom prst="roundRect">
              <a:avLst>
                <a:gd name="adj" fmla="val 16667"/>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162" name="AutoShape 22">
              <a:extLst>
                <a:ext uri="{FF2B5EF4-FFF2-40B4-BE49-F238E27FC236}">
                  <a16:creationId xmlns:a16="http://schemas.microsoft.com/office/drawing/2014/main" id="{B762B5B7-6B55-BB40-BB65-302991857284}"/>
                </a:ext>
              </a:extLst>
            </p:cNvPr>
            <p:cNvSpPr>
              <a:spLocks noChangeArrowheads="1"/>
            </p:cNvSpPr>
            <p:nvPr/>
          </p:nvSpPr>
          <p:spPr bwMode="auto">
            <a:xfrm>
              <a:off x="480" y="2736"/>
              <a:ext cx="1296" cy="1488"/>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163" name="Text Box 23">
              <a:extLst>
                <a:ext uri="{FF2B5EF4-FFF2-40B4-BE49-F238E27FC236}">
                  <a16:creationId xmlns:a16="http://schemas.microsoft.com/office/drawing/2014/main" id="{F9311ADB-2969-864E-BABC-93340C5FC041}"/>
                </a:ext>
              </a:extLst>
            </p:cNvPr>
            <p:cNvSpPr txBox="1">
              <a:spLocks noChangeArrowheads="1"/>
            </p:cNvSpPr>
            <p:nvPr/>
          </p:nvSpPr>
          <p:spPr bwMode="auto">
            <a:xfrm>
              <a:off x="-39" y="1593"/>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1</a:t>
              </a:r>
            </a:p>
          </p:txBody>
        </p:sp>
        <p:sp>
          <p:nvSpPr>
            <p:cNvPr id="49164" name="Text Box 24">
              <a:extLst>
                <a:ext uri="{FF2B5EF4-FFF2-40B4-BE49-F238E27FC236}">
                  <a16:creationId xmlns:a16="http://schemas.microsoft.com/office/drawing/2014/main" id="{7244D35E-5AB3-CC46-B45A-1E81D307A954}"/>
                </a:ext>
              </a:extLst>
            </p:cNvPr>
            <p:cNvSpPr txBox="1">
              <a:spLocks noChangeArrowheads="1"/>
            </p:cNvSpPr>
            <p:nvPr/>
          </p:nvSpPr>
          <p:spPr bwMode="auto">
            <a:xfrm>
              <a:off x="-39" y="3081"/>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2</a:t>
              </a:r>
            </a:p>
          </p:txBody>
        </p:sp>
        <p:sp>
          <p:nvSpPr>
            <p:cNvPr id="49165" name="Text Box 25">
              <a:extLst>
                <a:ext uri="{FF2B5EF4-FFF2-40B4-BE49-F238E27FC236}">
                  <a16:creationId xmlns:a16="http://schemas.microsoft.com/office/drawing/2014/main" id="{05D62A71-CEC2-A04C-B4E8-92C021C06DA7}"/>
                </a:ext>
              </a:extLst>
            </p:cNvPr>
            <p:cNvSpPr txBox="1">
              <a:spLocks noChangeArrowheads="1"/>
            </p:cNvSpPr>
            <p:nvPr/>
          </p:nvSpPr>
          <p:spPr bwMode="auto">
            <a:xfrm>
              <a:off x="146" y="921"/>
              <a:ext cx="1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1"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Scalar Sequential Code</a:t>
              </a:r>
            </a:p>
          </p:txBody>
        </p:sp>
      </p:grpSp>
      <p:sp>
        <p:nvSpPr>
          <p:cNvPr id="59" name="Content Placeholder 2">
            <a:extLst>
              <a:ext uri="{FF2B5EF4-FFF2-40B4-BE49-F238E27FC236}">
                <a16:creationId xmlns:a16="http://schemas.microsoft.com/office/drawing/2014/main" id="{21762141-00C5-BC44-9486-AC34B0D58E93}"/>
              </a:ext>
            </a:extLst>
          </p:cNvPr>
          <p:cNvSpPr txBox="1">
            <a:spLocks/>
          </p:cNvSpPr>
          <p:nvPr/>
        </p:nvSpPr>
        <p:spPr bwMode="auto">
          <a:xfrm>
            <a:off x="3505200" y="1371600"/>
            <a:ext cx="5334000" cy="44386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itchFamily="2" charset="2"/>
              <a:buNone/>
              <a:tabLst/>
              <a:defRPr/>
            </a:pPr>
            <a:endPar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itchFamily="2" charset="2"/>
              <a:buNone/>
              <a:tabLst/>
              <a:defRPr/>
            </a:pPr>
            <a:endPar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20000"/>
              </a:spcBef>
              <a:spcAft>
                <a:spcPct val="0"/>
              </a:spcAft>
              <a:buClr>
                <a:srgbClr val="CC9900"/>
              </a:buClr>
              <a:buSzPct val="65000"/>
              <a:buFont typeface="Wingding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Let’s examine three programming options to exploit </a:t>
            </a:r>
            <a:r>
              <a:rPr kumimoji="0" lang="en-US" altLang="en-US" sz="2400" b="0" i="0" u="none" strike="noStrike" kern="1200" cap="none" spc="0" normalizeH="0" baseline="0" noProof="0" dirty="0">
                <a:ln>
                  <a:noFill/>
                </a:ln>
                <a:solidFill>
                  <a:srgbClr val="0070C0"/>
                </a:solidFill>
                <a:effectLst/>
                <a:uLnTx/>
                <a:uFillTx/>
                <a:latin typeface="Tahoma" panose="020B0604030504040204" pitchFamily="34" charset="0"/>
                <a:ea typeface="ＭＳ Ｐゴシック" panose="020B0600070205080204" pitchFamily="34" charset="-128"/>
                <a:cs typeface="+mn-cs"/>
              </a:rPr>
              <a:t>instruction-level parallelism</a:t>
            </a:r>
            <a:r>
              <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 present in this sequential code:</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20000"/>
              </a:spcBef>
              <a:spcAft>
                <a:spcPct val="0"/>
              </a:spcAft>
              <a:buClr>
                <a:srgbClr val="CC9900"/>
              </a:buClr>
              <a:buSzPct val="65000"/>
              <a:buFont typeface="Wingding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1. Sequential (SISD)</a:t>
            </a:r>
          </a:p>
          <a:p>
            <a:pPr marL="0" marR="0" lvl="0" indent="0" algn="ctr" defTabSz="914400" rtl="0" eaLnBrk="0" fontAlgn="base" latinLnBrk="0" hangingPunct="0">
              <a:lnSpc>
                <a:spcPct val="100000"/>
              </a:lnSpc>
              <a:spcBef>
                <a:spcPct val="20000"/>
              </a:spcBef>
              <a:spcAft>
                <a:spcPct val="0"/>
              </a:spcAft>
              <a:buClr>
                <a:srgbClr val="CC9900"/>
              </a:buClr>
              <a:buSzPct val="65000"/>
              <a:buFont typeface="Wingdings" pitchFamily="2" charset="2"/>
              <a:buNone/>
              <a:tabLst/>
              <a:defRPr/>
            </a:pPr>
            <a:endPar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20000"/>
              </a:spcBef>
              <a:spcAft>
                <a:spcPct val="0"/>
              </a:spcAft>
              <a:buClr>
                <a:srgbClr val="CC9900"/>
              </a:buClr>
              <a:buSzPct val="65000"/>
              <a:buFont typeface="Wingding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2. Data-Parallel (SIMD)</a:t>
            </a:r>
          </a:p>
          <a:p>
            <a:pPr marL="0" marR="0" lvl="0" indent="0" algn="ctr" defTabSz="914400" rtl="0" eaLnBrk="0" fontAlgn="base" latinLnBrk="0" hangingPunct="0">
              <a:lnSpc>
                <a:spcPct val="100000"/>
              </a:lnSpc>
              <a:spcBef>
                <a:spcPct val="20000"/>
              </a:spcBef>
              <a:spcAft>
                <a:spcPct val="0"/>
              </a:spcAft>
              <a:buClr>
                <a:srgbClr val="CC9900"/>
              </a:buClr>
              <a:buSzPct val="65000"/>
              <a:buFont typeface="Wingdings" pitchFamily="2" charset="2"/>
              <a:buNone/>
              <a:tabLst/>
              <a:defRPr/>
            </a:pPr>
            <a:endPar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20000"/>
              </a:spcBef>
              <a:spcAft>
                <a:spcPct val="0"/>
              </a:spcAft>
              <a:buClr>
                <a:srgbClr val="CC9900"/>
              </a:buClr>
              <a:buSzPct val="65000"/>
              <a:buFont typeface="Wingdings" pitchFamily="2" charset="2"/>
              <a:buNone/>
              <a:tabLst/>
              <a:defRPr/>
            </a:pPr>
            <a:r>
              <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3. Multithreaded (MIMD/SPMD)</a:t>
            </a: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en-US" altLang="en-US" sz="24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3958169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CA597884-DB4D-B548-93F7-3470290A6678}"/>
              </a:ext>
            </a:extLst>
          </p:cNvPr>
          <p:cNvSpPr>
            <a:spLocks noGrp="1"/>
          </p:cNvSpPr>
          <p:nvPr>
            <p:ph type="title"/>
          </p:nvPr>
        </p:nvSpPr>
        <p:spPr>
          <a:xfrm>
            <a:off x="228600" y="152400"/>
            <a:ext cx="8915400" cy="1066800"/>
          </a:xfrm>
        </p:spPr>
        <p:txBody>
          <a:bodyPr/>
          <a:lstStyle/>
          <a:p>
            <a:r>
              <a:rPr lang="en-US" altLang="en-US" sz="3400" dirty="0">
                <a:solidFill>
                  <a:srgbClr val="0070C0"/>
                </a:solidFill>
                <a:ea typeface="ＭＳ Ｐゴシック" panose="020B0600070205080204" pitchFamily="34" charset="-128"/>
              </a:rPr>
              <a:t>Prog. Model 1: Sequential (SISD)</a:t>
            </a:r>
          </a:p>
        </p:txBody>
      </p:sp>
      <p:sp>
        <p:nvSpPr>
          <p:cNvPr id="50178" name="Slide Number Placeholder 3">
            <a:extLst>
              <a:ext uri="{FF2B5EF4-FFF2-40B4-BE49-F238E27FC236}">
                <a16:creationId xmlns:a16="http://schemas.microsoft.com/office/drawing/2014/main" id="{7A298E3E-D987-BA4F-BB77-6637D3273A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A428CD5-A587-D944-948E-A45E3E6D6C2D}"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grpSp>
        <p:nvGrpSpPr>
          <p:cNvPr id="50179" name="Group 4">
            <a:extLst>
              <a:ext uri="{FF2B5EF4-FFF2-40B4-BE49-F238E27FC236}">
                <a16:creationId xmlns:a16="http://schemas.microsoft.com/office/drawing/2014/main" id="{79E279D1-F6CA-C140-B6D5-32AB427D3504}"/>
              </a:ext>
            </a:extLst>
          </p:cNvPr>
          <p:cNvGrpSpPr>
            <a:grpSpLocks/>
          </p:cNvGrpSpPr>
          <p:nvPr/>
        </p:nvGrpSpPr>
        <p:grpSpPr bwMode="auto">
          <a:xfrm>
            <a:off x="-61913" y="1143000"/>
            <a:ext cx="3138488" cy="5243513"/>
            <a:chOff x="-39" y="921"/>
            <a:chExt cx="1977" cy="3303"/>
          </a:xfrm>
        </p:grpSpPr>
        <p:grpSp>
          <p:nvGrpSpPr>
            <p:cNvPr id="50182" name="Group 8">
              <a:extLst>
                <a:ext uri="{FF2B5EF4-FFF2-40B4-BE49-F238E27FC236}">
                  <a16:creationId xmlns:a16="http://schemas.microsoft.com/office/drawing/2014/main" id="{D3A47B25-8B3A-6A41-8F3A-96EDC6CF260E}"/>
                </a:ext>
              </a:extLst>
            </p:cNvPr>
            <p:cNvGrpSpPr>
              <a:grpSpLocks/>
            </p:cNvGrpSpPr>
            <p:nvPr/>
          </p:nvGrpSpPr>
          <p:grpSpPr bwMode="auto">
            <a:xfrm>
              <a:off x="673" y="1258"/>
              <a:ext cx="1017" cy="1405"/>
              <a:chOff x="721" y="922"/>
              <a:chExt cx="1017" cy="1405"/>
            </a:xfrm>
          </p:grpSpPr>
          <p:sp>
            <p:nvSpPr>
              <p:cNvPr id="50196" name="AutoShape 6">
                <a:extLst>
                  <a:ext uri="{FF2B5EF4-FFF2-40B4-BE49-F238E27FC236}">
                    <a16:creationId xmlns:a16="http://schemas.microsoft.com/office/drawing/2014/main" id="{EA565CFA-009E-D744-8C0D-4DE306D901E6}"/>
                  </a:ext>
                </a:extLst>
              </p:cNvPr>
              <p:cNvSpPr>
                <a:spLocks noChangeArrowheads="1"/>
              </p:cNvSpPr>
              <p:nvPr/>
            </p:nvSpPr>
            <p:spPr bwMode="auto">
              <a:xfrm>
                <a:off x="721" y="922"/>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0197" name="AutoShape 7">
                <a:extLst>
                  <a:ext uri="{FF2B5EF4-FFF2-40B4-BE49-F238E27FC236}">
                    <a16:creationId xmlns:a16="http://schemas.microsoft.com/office/drawing/2014/main" id="{F4BA8223-1493-2A48-837B-27449D81E186}"/>
                  </a:ext>
                </a:extLst>
              </p:cNvPr>
              <p:cNvSpPr>
                <a:spLocks noChangeArrowheads="1"/>
              </p:cNvSpPr>
              <p:nvPr/>
            </p:nvSpPr>
            <p:spPr bwMode="auto">
              <a:xfrm>
                <a:off x="1297" y="1210"/>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0198" name="AutoShape 8">
                <a:extLst>
                  <a:ext uri="{FF2B5EF4-FFF2-40B4-BE49-F238E27FC236}">
                    <a16:creationId xmlns:a16="http://schemas.microsoft.com/office/drawing/2014/main" id="{8F10EA96-DD59-C447-9CC2-2FB1C6D1A6B7}"/>
                  </a:ext>
                </a:extLst>
              </p:cNvPr>
              <p:cNvSpPr>
                <a:spLocks noChangeArrowheads="1"/>
              </p:cNvSpPr>
              <p:nvPr/>
            </p:nvSpPr>
            <p:spPr bwMode="auto">
              <a:xfrm>
                <a:off x="957" y="1642"/>
                <a:ext cx="402"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0199" name="AutoShape 9">
                <a:extLst>
                  <a:ext uri="{FF2B5EF4-FFF2-40B4-BE49-F238E27FC236}">
                    <a16:creationId xmlns:a16="http://schemas.microsoft.com/office/drawing/2014/main" id="{9B39F0FF-09C8-3E46-8F1C-A147FD494919}"/>
                  </a:ext>
                </a:extLst>
              </p:cNvPr>
              <p:cNvSpPr>
                <a:spLocks noChangeArrowheads="1"/>
              </p:cNvSpPr>
              <p:nvPr/>
            </p:nvSpPr>
            <p:spPr bwMode="auto">
              <a:xfrm>
                <a:off x="930" y="2074"/>
                <a:ext cx="504"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0200" name="Line 10">
                <a:extLst>
                  <a:ext uri="{FF2B5EF4-FFF2-40B4-BE49-F238E27FC236}">
                    <a16:creationId xmlns:a16="http://schemas.microsoft.com/office/drawing/2014/main" id="{96A4A810-A510-3849-82F2-91A27E9D2EAA}"/>
                  </a:ext>
                </a:extLst>
              </p:cNvPr>
              <p:cNvSpPr>
                <a:spLocks noChangeShapeType="1"/>
              </p:cNvSpPr>
              <p:nvPr/>
            </p:nvSpPr>
            <p:spPr bwMode="auto">
              <a:xfrm>
                <a:off x="948" y="1200"/>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201" name="Line 11">
                <a:extLst>
                  <a:ext uri="{FF2B5EF4-FFF2-40B4-BE49-F238E27FC236}">
                    <a16:creationId xmlns:a16="http://schemas.microsoft.com/office/drawing/2014/main" id="{7DD2FF2B-4F09-D54E-8C30-DCBC89F7980A}"/>
                  </a:ext>
                </a:extLst>
              </p:cNvPr>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202" name="Line 12">
                <a:extLst>
                  <a:ext uri="{FF2B5EF4-FFF2-40B4-BE49-F238E27FC236}">
                    <a16:creationId xmlns:a16="http://schemas.microsoft.com/office/drawing/2014/main" id="{70CB4C19-331D-CE4C-955B-FB04EA741F15}"/>
                  </a:ext>
                </a:extLst>
              </p:cNvPr>
              <p:cNvSpPr>
                <a:spLocks noChangeShapeType="1"/>
              </p:cNvSpPr>
              <p:nvPr/>
            </p:nvSpPr>
            <p:spPr bwMode="auto">
              <a:xfrm>
                <a:off x="1188" y="192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0183" name="Group 13">
              <a:extLst>
                <a:ext uri="{FF2B5EF4-FFF2-40B4-BE49-F238E27FC236}">
                  <a16:creationId xmlns:a16="http://schemas.microsoft.com/office/drawing/2014/main" id="{D0DF18FE-0C6E-6D4C-8407-B00694D73E15}"/>
                </a:ext>
              </a:extLst>
            </p:cNvPr>
            <p:cNvGrpSpPr>
              <a:grpSpLocks/>
            </p:cNvGrpSpPr>
            <p:nvPr/>
          </p:nvGrpSpPr>
          <p:grpSpPr bwMode="auto">
            <a:xfrm>
              <a:off x="685" y="2746"/>
              <a:ext cx="1017" cy="1405"/>
              <a:chOff x="733" y="2410"/>
              <a:chExt cx="1017" cy="1405"/>
            </a:xfrm>
          </p:grpSpPr>
          <p:sp>
            <p:nvSpPr>
              <p:cNvPr id="50189" name="AutoShape 14">
                <a:extLst>
                  <a:ext uri="{FF2B5EF4-FFF2-40B4-BE49-F238E27FC236}">
                    <a16:creationId xmlns:a16="http://schemas.microsoft.com/office/drawing/2014/main" id="{1F45A95F-F7D3-CA43-98D9-3529760E6911}"/>
                  </a:ext>
                </a:extLst>
              </p:cNvPr>
              <p:cNvSpPr>
                <a:spLocks noChangeArrowheads="1"/>
              </p:cNvSpPr>
              <p:nvPr/>
            </p:nvSpPr>
            <p:spPr bwMode="auto">
              <a:xfrm>
                <a:off x="733" y="2410"/>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0190" name="AutoShape 15">
                <a:extLst>
                  <a:ext uri="{FF2B5EF4-FFF2-40B4-BE49-F238E27FC236}">
                    <a16:creationId xmlns:a16="http://schemas.microsoft.com/office/drawing/2014/main" id="{98F0B447-519C-1A47-81EA-F37A3B9425A8}"/>
                  </a:ext>
                </a:extLst>
              </p:cNvPr>
              <p:cNvSpPr>
                <a:spLocks noChangeArrowheads="1"/>
              </p:cNvSpPr>
              <p:nvPr/>
            </p:nvSpPr>
            <p:spPr bwMode="auto">
              <a:xfrm>
                <a:off x="1309" y="2698"/>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0191" name="AutoShape 16">
                <a:extLst>
                  <a:ext uri="{FF2B5EF4-FFF2-40B4-BE49-F238E27FC236}">
                    <a16:creationId xmlns:a16="http://schemas.microsoft.com/office/drawing/2014/main" id="{18CDDA07-9AFB-1C48-A044-568D503665D5}"/>
                  </a:ext>
                </a:extLst>
              </p:cNvPr>
              <p:cNvSpPr>
                <a:spLocks noChangeArrowheads="1"/>
              </p:cNvSpPr>
              <p:nvPr/>
            </p:nvSpPr>
            <p:spPr bwMode="auto">
              <a:xfrm>
                <a:off x="969" y="3130"/>
                <a:ext cx="402"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0192" name="AutoShape 17">
                <a:extLst>
                  <a:ext uri="{FF2B5EF4-FFF2-40B4-BE49-F238E27FC236}">
                    <a16:creationId xmlns:a16="http://schemas.microsoft.com/office/drawing/2014/main" id="{AC593EA3-A1A5-E549-A1FF-D5D3FAC1AF54}"/>
                  </a:ext>
                </a:extLst>
              </p:cNvPr>
              <p:cNvSpPr>
                <a:spLocks noChangeArrowheads="1"/>
              </p:cNvSpPr>
              <p:nvPr/>
            </p:nvSpPr>
            <p:spPr bwMode="auto">
              <a:xfrm>
                <a:off x="942" y="3562"/>
                <a:ext cx="504"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0193" name="Line 18">
                <a:extLst>
                  <a:ext uri="{FF2B5EF4-FFF2-40B4-BE49-F238E27FC236}">
                    <a16:creationId xmlns:a16="http://schemas.microsoft.com/office/drawing/2014/main" id="{38EFB4A6-06E8-C94C-9313-430899055643}"/>
                  </a:ext>
                </a:extLst>
              </p:cNvPr>
              <p:cNvSpPr>
                <a:spLocks noChangeShapeType="1"/>
              </p:cNvSpPr>
              <p:nvPr/>
            </p:nvSpPr>
            <p:spPr bwMode="auto">
              <a:xfrm>
                <a:off x="960" y="2688"/>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94" name="Line 19">
                <a:extLst>
                  <a:ext uri="{FF2B5EF4-FFF2-40B4-BE49-F238E27FC236}">
                    <a16:creationId xmlns:a16="http://schemas.microsoft.com/office/drawing/2014/main" id="{51C94A5E-518E-4E4A-8919-8F75C9DA3045}"/>
                  </a:ext>
                </a:extLst>
              </p:cNvPr>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95" name="Line 20">
                <a:extLst>
                  <a:ext uri="{FF2B5EF4-FFF2-40B4-BE49-F238E27FC236}">
                    <a16:creationId xmlns:a16="http://schemas.microsoft.com/office/drawing/2014/main" id="{3E2DE11C-72C9-A64E-B5DD-335885931821}"/>
                  </a:ext>
                </a:extLst>
              </p:cNvPr>
              <p:cNvSpPr>
                <a:spLocks noChangeShapeType="1"/>
              </p:cNvSpPr>
              <p:nvPr/>
            </p:nvSpPr>
            <p:spPr bwMode="auto">
              <a:xfrm>
                <a:off x="1200" y="34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0184" name="AutoShape 21">
              <a:extLst>
                <a:ext uri="{FF2B5EF4-FFF2-40B4-BE49-F238E27FC236}">
                  <a16:creationId xmlns:a16="http://schemas.microsoft.com/office/drawing/2014/main" id="{D580DDB7-9162-EA4E-B1BF-EAC52B52CE5E}"/>
                </a:ext>
              </a:extLst>
            </p:cNvPr>
            <p:cNvSpPr>
              <a:spLocks noChangeArrowheads="1"/>
            </p:cNvSpPr>
            <p:nvPr/>
          </p:nvSpPr>
          <p:spPr bwMode="auto">
            <a:xfrm>
              <a:off x="528" y="1200"/>
              <a:ext cx="1248" cy="1488"/>
            </a:xfrm>
            <a:prstGeom prst="roundRect">
              <a:avLst>
                <a:gd name="adj" fmla="val 16667"/>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85" name="AutoShape 22">
              <a:extLst>
                <a:ext uri="{FF2B5EF4-FFF2-40B4-BE49-F238E27FC236}">
                  <a16:creationId xmlns:a16="http://schemas.microsoft.com/office/drawing/2014/main" id="{66267234-9325-0D4C-9BE2-7CC5021AEECF}"/>
                </a:ext>
              </a:extLst>
            </p:cNvPr>
            <p:cNvSpPr>
              <a:spLocks noChangeArrowheads="1"/>
            </p:cNvSpPr>
            <p:nvPr/>
          </p:nvSpPr>
          <p:spPr bwMode="auto">
            <a:xfrm>
              <a:off x="480" y="2736"/>
              <a:ext cx="1296" cy="1488"/>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86" name="Text Box 23">
              <a:extLst>
                <a:ext uri="{FF2B5EF4-FFF2-40B4-BE49-F238E27FC236}">
                  <a16:creationId xmlns:a16="http://schemas.microsoft.com/office/drawing/2014/main" id="{F01C8C6D-5502-0842-871F-E049A19821B4}"/>
                </a:ext>
              </a:extLst>
            </p:cNvPr>
            <p:cNvSpPr txBox="1">
              <a:spLocks noChangeArrowheads="1"/>
            </p:cNvSpPr>
            <p:nvPr/>
          </p:nvSpPr>
          <p:spPr bwMode="auto">
            <a:xfrm>
              <a:off x="-39" y="1593"/>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1</a:t>
              </a:r>
            </a:p>
          </p:txBody>
        </p:sp>
        <p:sp>
          <p:nvSpPr>
            <p:cNvPr id="50187" name="Text Box 24">
              <a:extLst>
                <a:ext uri="{FF2B5EF4-FFF2-40B4-BE49-F238E27FC236}">
                  <a16:creationId xmlns:a16="http://schemas.microsoft.com/office/drawing/2014/main" id="{3CE2D6CE-EB21-5A4D-9532-54324533FC83}"/>
                </a:ext>
              </a:extLst>
            </p:cNvPr>
            <p:cNvSpPr txBox="1">
              <a:spLocks noChangeArrowheads="1"/>
            </p:cNvSpPr>
            <p:nvPr/>
          </p:nvSpPr>
          <p:spPr bwMode="auto">
            <a:xfrm>
              <a:off x="-39" y="3081"/>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2</a:t>
              </a:r>
            </a:p>
          </p:txBody>
        </p:sp>
        <p:sp>
          <p:nvSpPr>
            <p:cNvPr id="50188" name="Text Box 25">
              <a:extLst>
                <a:ext uri="{FF2B5EF4-FFF2-40B4-BE49-F238E27FC236}">
                  <a16:creationId xmlns:a16="http://schemas.microsoft.com/office/drawing/2014/main" id="{EBA45C70-A75A-504F-916C-60D06B20D990}"/>
                </a:ext>
              </a:extLst>
            </p:cNvPr>
            <p:cNvSpPr txBox="1">
              <a:spLocks noChangeArrowheads="1"/>
            </p:cNvSpPr>
            <p:nvPr/>
          </p:nvSpPr>
          <p:spPr bwMode="auto">
            <a:xfrm>
              <a:off x="146" y="921"/>
              <a:ext cx="1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1"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Scalar Sequential Code</a:t>
              </a:r>
            </a:p>
          </p:txBody>
        </p:sp>
      </p:grpSp>
      <p:sp>
        <p:nvSpPr>
          <p:cNvPr id="57" name="Content Placeholder 2">
            <a:extLst>
              <a:ext uri="{FF2B5EF4-FFF2-40B4-BE49-F238E27FC236}">
                <a16:creationId xmlns:a16="http://schemas.microsoft.com/office/drawing/2014/main" id="{9012F16E-DEFD-E14B-866D-CF3524C49EF3}"/>
              </a:ext>
            </a:extLst>
          </p:cNvPr>
          <p:cNvSpPr txBox="1">
            <a:spLocks/>
          </p:cNvSpPr>
          <p:nvPr/>
        </p:nvSpPr>
        <p:spPr bwMode="auto">
          <a:xfrm>
            <a:off x="3429000" y="996950"/>
            <a:ext cx="57150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669925" indent="-32543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en-US" altLang="en-US" sz="2400" b="0" i="0" u="none" strike="noStrike" kern="1200" cap="none" spc="0" normalizeH="0" baseline="0" noProof="0">
                <a:ln>
                  <a:noFill/>
                </a:ln>
                <a:solidFill>
                  <a:srgbClr val="0000FF"/>
                </a:solidFill>
                <a:effectLst/>
                <a:uLnTx/>
                <a:uFillTx/>
                <a:latin typeface="Tahoma" panose="020B0604030504040204" pitchFamily="34" charset="0"/>
                <a:ea typeface="ＭＳ Ｐゴシック" panose="020B0600070205080204" pitchFamily="34" charset="-128"/>
                <a:cs typeface="+mn-cs"/>
              </a:rPr>
              <a:t>Can be executed on a:</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en-US" altLang="en-US" sz="2400" b="0" i="0" u="none" strike="noStrike" kern="1200" cap="none" spc="0" normalizeH="0" baseline="0" noProof="0">
              <a:ln>
                <a:noFill/>
              </a:ln>
              <a:solidFill>
                <a:srgbClr val="0000FF"/>
              </a:solidFill>
              <a:effectLst/>
              <a:uLnTx/>
              <a:uFillTx/>
              <a:latin typeface="Tahoma" panose="020B0604030504040204" pitchFamily="34" charset="0"/>
              <a:ea typeface="ＭＳ Ｐゴシック"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en-US" altLang="en-US" sz="2400" b="0" i="0" u="none" strike="noStrike" kern="1200" cap="none" spc="0" normalizeH="0" baseline="0" noProof="0">
                <a:ln>
                  <a:noFill/>
                </a:ln>
                <a:solidFill>
                  <a:srgbClr val="0000FF"/>
                </a:solidFill>
                <a:effectLst/>
                <a:uLnTx/>
                <a:uFillTx/>
                <a:latin typeface="Tahoma" panose="020B0604030504040204" pitchFamily="34" charset="0"/>
                <a:ea typeface="ＭＳ Ｐゴシック" panose="020B0600070205080204" pitchFamily="34" charset="-128"/>
                <a:cs typeface="+mn-cs"/>
              </a:rPr>
              <a:t>Pipelined processor</a:t>
            </a:r>
            <a:endParaRPr kumimoji="0" lang="en-US" altLang="en-US" sz="1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en-US" altLang="en-US" sz="2400" b="0" i="0" u="none" strike="noStrike" kern="1200" cap="none" spc="0" normalizeH="0" baseline="0" noProof="0">
                <a:ln>
                  <a:noFill/>
                </a:ln>
                <a:solidFill>
                  <a:srgbClr val="0000FF"/>
                </a:solidFill>
                <a:effectLst/>
                <a:uLnTx/>
                <a:uFillTx/>
                <a:latin typeface="Tahoma" panose="020B0604030504040204" pitchFamily="34" charset="0"/>
                <a:ea typeface="ＭＳ Ｐゴシック" panose="020B0600070205080204" pitchFamily="34" charset="-128"/>
                <a:cs typeface="+mn-cs"/>
              </a:rPr>
              <a:t>Out-of-order execution processor</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en-US" sz="2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Independent instructions executed when ready</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en-US" sz="2200" b="0" i="0" u="none" strike="noStrike" kern="1200" cap="none" spc="0" normalizeH="0" baseline="0" noProof="0">
                <a:ln>
                  <a:noFill/>
                </a:ln>
                <a:solidFill>
                  <a:srgbClr val="FF0000"/>
                </a:solidFill>
                <a:effectLst/>
                <a:uLnTx/>
                <a:uFillTx/>
                <a:latin typeface="Tahoma" panose="020B0604030504040204" pitchFamily="34" charset="0"/>
                <a:ea typeface="ＭＳ Ｐゴシック" panose="020B0600070205080204" pitchFamily="34" charset="-128"/>
                <a:cs typeface="+mn-cs"/>
              </a:rPr>
              <a:t>Different iterations are present in the instruction window and can execute in parallel in multiple functional units</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en-US" sz="2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In other words, the loop is dynamically unrolled by the hardware</a:t>
            </a:r>
            <a:endParaRPr kumimoji="0" lang="en-US" altLang="en-US" sz="1200" b="0" i="0" u="none" strike="noStrike" kern="1200" cap="none" spc="0" normalizeH="0" baseline="0" noProof="0">
              <a:ln>
                <a:noFill/>
              </a:ln>
              <a:solidFill>
                <a:srgbClr val="FF0000"/>
              </a:solidFill>
              <a:effectLst/>
              <a:uLnTx/>
              <a:uFillTx/>
              <a:latin typeface="Tahoma" panose="020B0604030504040204" pitchFamily="34" charset="0"/>
              <a:ea typeface="ＭＳ Ｐゴシック"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r>
              <a:rPr kumimoji="0" lang="en-US" altLang="en-US" sz="2400" b="0" i="0" u="none" strike="noStrike" kern="1200" cap="none" spc="0" normalizeH="0" baseline="0" noProof="0">
                <a:ln>
                  <a:noFill/>
                </a:ln>
                <a:solidFill>
                  <a:srgbClr val="0000FF"/>
                </a:solidFill>
                <a:effectLst/>
                <a:uLnTx/>
                <a:uFillTx/>
                <a:latin typeface="Tahoma" panose="020B0604030504040204" pitchFamily="34" charset="0"/>
                <a:ea typeface="ＭＳ Ｐゴシック" panose="020B0600070205080204" pitchFamily="34" charset="-128"/>
                <a:cs typeface="+mn-cs"/>
              </a:rPr>
              <a:t>Superscalar or VLIW processor</a:t>
            </a:r>
          </a:p>
          <a:p>
            <a:pPr marL="669925" marR="0" lvl="1" indent="-325438" algn="l" defTabSz="914400" rtl="0" eaLnBrk="0" fontAlgn="base" latinLnBrk="0" hangingPunct="0">
              <a:lnSpc>
                <a:spcPct val="100000"/>
              </a:lnSpc>
              <a:spcBef>
                <a:spcPct val="20000"/>
              </a:spcBef>
              <a:spcAft>
                <a:spcPct val="0"/>
              </a:spcAft>
              <a:buClr>
                <a:srgbClr val="3B812F"/>
              </a:buClr>
              <a:buSzPct val="60000"/>
              <a:buFont typeface="Wingdings" pitchFamily="2" charset="2"/>
              <a:buChar char="q"/>
              <a:tabLst/>
              <a:defRPr/>
            </a:pPr>
            <a:r>
              <a:rPr kumimoji="0" lang="en-US" altLang="en-US" sz="22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Can fetch and execute multiple instructions per cycle</a:t>
            </a: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342900" marR="0" lvl="0" indent="-342900" algn="l" defTabSz="914400" rtl="0" eaLnBrk="0" fontAlgn="base" latinLnBrk="0" hangingPunct="0">
              <a:lnSpc>
                <a:spcPct val="100000"/>
              </a:lnSpc>
              <a:spcBef>
                <a:spcPct val="20000"/>
              </a:spcBef>
              <a:spcAft>
                <a:spcPct val="0"/>
              </a:spcAft>
              <a:buClr>
                <a:srgbClr val="CC9900"/>
              </a:buClr>
              <a:buSzPct val="65000"/>
              <a:buFont typeface="Wingdings" pitchFamily="2" charset="2"/>
              <a:buChar char="n"/>
              <a:tabLst/>
              <a:defRPr/>
            </a:pPr>
            <a:endParaRPr kumimoji="0" lang="en-US" altLang="en-US" sz="2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181" name="Text Box 3">
            <a:extLst>
              <a:ext uri="{FF2B5EF4-FFF2-40B4-BE49-F238E27FC236}">
                <a16:creationId xmlns:a16="http://schemas.microsoft.com/office/drawing/2014/main" id="{2161CC6D-33E7-AA47-8EBF-F328D015EB29}"/>
              </a:ext>
            </a:extLst>
          </p:cNvPr>
          <p:cNvSpPr txBox="1">
            <a:spLocks noChangeArrowheads="1"/>
          </p:cNvSpPr>
          <p:nvPr/>
        </p:nvSpPr>
        <p:spPr bwMode="auto">
          <a:xfrm>
            <a:off x="6203950" y="152400"/>
            <a:ext cx="3016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a:ln>
                  <a:noFill/>
                </a:ln>
                <a:solidFill>
                  <a:srgbClr val="000000"/>
                </a:solidFill>
                <a:effectLst/>
                <a:uLnTx/>
                <a:uFillTx/>
                <a:latin typeface="Courier New" panose="02070309020205020404" pitchFamily="49" charset="0"/>
                <a:ea typeface="굴림" panose="020B0600000101010101" pitchFamily="34" charset="-127"/>
                <a:cs typeface="+mn-cs"/>
              </a:rPr>
              <a:t>for (i=0; i &lt; N; i++)</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a:ln>
                  <a:noFill/>
                </a:ln>
                <a:solidFill>
                  <a:srgbClr val="000000"/>
                </a:solidFill>
                <a:effectLst/>
                <a:uLnTx/>
                <a:uFillTx/>
                <a:latin typeface="Courier New" panose="02070309020205020404" pitchFamily="49" charset="0"/>
                <a:ea typeface="굴림" panose="020B0600000101010101" pitchFamily="34" charset="-127"/>
                <a:cs typeface="+mn-cs"/>
              </a:rPr>
              <a:t>    C[i] = A[i] + B[i];</a:t>
            </a:r>
          </a:p>
        </p:txBody>
      </p:sp>
    </p:spTree>
    <p:extLst>
      <p:ext uri="{BB962C8B-B14F-4D97-AF65-F5344CB8AC3E}">
        <p14:creationId xmlns:p14="http://schemas.microsoft.com/office/powerpoint/2010/main" val="3150334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6CA5F319-5065-B042-BF49-C52EF3C5360A}"/>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SIMD Processing</a:t>
            </a:r>
          </a:p>
        </p:txBody>
      </p:sp>
      <p:sp>
        <p:nvSpPr>
          <p:cNvPr id="142338" name="Content Placeholder 2">
            <a:extLst>
              <a:ext uri="{FF2B5EF4-FFF2-40B4-BE49-F238E27FC236}">
                <a16:creationId xmlns:a16="http://schemas.microsoft.com/office/drawing/2014/main" id="{44F603D3-7458-BB4C-A30D-AFC32FC4D8E1}"/>
              </a:ext>
            </a:extLst>
          </p:cNvPr>
          <p:cNvSpPr>
            <a:spLocks noGrp="1"/>
          </p:cNvSpPr>
          <p:nvPr>
            <p:ph idx="1"/>
          </p:nvPr>
        </p:nvSpPr>
        <p:spPr>
          <a:xfrm>
            <a:off x="228600" y="996950"/>
            <a:ext cx="8610600" cy="5194300"/>
          </a:xfrm>
        </p:spPr>
        <p:txBody>
          <a:bodyPr/>
          <a:lstStyle/>
          <a:p>
            <a:r>
              <a:rPr lang="en-US" altLang="en-US" dirty="0">
                <a:ea typeface="ＭＳ Ｐゴシック" panose="020B0600070205080204" pitchFamily="34" charset="-128"/>
              </a:rPr>
              <a:t>Single instruction operates on multiple data elements</a:t>
            </a:r>
          </a:p>
          <a:p>
            <a:pPr lvl="1"/>
            <a:r>
              <a:rPr lang="en-US" altLang="en-US" dirty="0">
                <a:ea typeface="ＭＳ Ｐゴシック" panose="020B0600070205080204" pitchFamily="34" charset="-128"/>
              </a:rPr>
              <a:t>In time or in space</a:t>
            </a:r>
          </a:p>
          <a:p>
            <a:r>
              <a:rPr lang="en-US" altLang="en-US" dirty="0">
                <a:ea typeface="ＭＳ Ｐゴシック" panose="020B0600070205080204" pitchFamily="34" charset="-128"/>
              </a:rPr>
              <a:t>Multiple processing elements (PEs), i.e., execution units</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Time-space duality</a:t>
            </a:r>
          </a:p>
          <a:p>
            <a:pPr lvl="1"/>
            <a:endParaRPr lang="en-US" altLang="en-US" dirty="0">
              <a:solidFill>
                <a:srgbClr val="0000FF"/>
              </a:solidFill>
              <a:ea typeface="ＭＳ Ｐゴシック" panose="020B0600070205080204" pitchFamily="34" charset="-128"/>
            </a:endParaRPr>
          </a:p>
          <a:p>
            <a:pPr lvl="1"/>
            <a:r>
              <a:rPr lang="en-US" altLang="en-US" dirty="0">
                <a:solidFill>
                  <a:srgbClr val="0000FF"/>
                </a:solidFill>
                <a:ea typeface="ＭＳ Ｐゴシック" panose="020B0600070205080204" pitchFamily="34" charset="-128"/>
              </a:rPr>
              <a:t>Array processor</a:t>
            </a:r>
            <a:r>
              <a:rPr lang="en-US" altLang="en-US" dirty="0">
                <a:ea typeface="ＭＳ Ｐゴシック" panose="020B0600070205080204" pitchFamily="34" charset="-128"/>
              </a:rPr>
              <a:t>: Instruction operates on multiple data elements at the </a:t>
            </a:r>
            <a:r>
              <a:rPr lang="en-US" altLang="en-US" dirty="0">
                <a:solidFill>
                  <a:srgbClr val="0000FF"/>
                </a:solidFill>
                <a:ea typeface="ＭＳ Ｐゴシック" panose="020B0600070205080204" pitchFamily="34" charset="-128"/>
              </a:rPr>
              <a:t>same time </a:t>
            </a:r>
            <a:r>
              <a:rPr lang="en-US" altLang="en-US" dirty="0">
                <a:ea typeface="ＭＳ Ｐゴシック" panose="020B0600070205080204" pitchFamily="34" charset="-128"/>
              </a:rPr>
              <a:t>using </a:t>
            </a:r>
            <a:r>
              <a:rPr lang="en-US" altLang="en-US" dirty="0">
                <a:solidFill>
                  <a:srgbClr val="0000FF"/>
                </a:solidFill>
                <a:ea typeface="ＭＳ Ｐゴシック" panose="020B0600070205080204" pitchFamily="34" charset="-128"/>
              </a:rPr>
              <a:t>different spaces (PEs)</a:t>
            </a:r>
          </a:p>
          <a:p>
            <a:pPr lvl="1"/>
            <a:endParaRPr lang="en-US" altLang="en-US" dirty="0">
              <a:solidFill>
                <a:srgbClr val="0000FF"/>
              </a:solidFill>
              <a:ea typeface="ＭＳ Ｐゴシック" panose="020B0600070205080204" pitchFamily="34" charset="-128"/>
            </a:endParaRPr>
          </a:p>
          <a:p>
            <a:pPr lvl="1"/>
            <a:r>
              <a:rPr lang="en-US" altLang="en-US" dirty="0">
                <a:solidFill>
                  <a:srgbClr val="0000FF"/>
                </a:solidFill>
                <a:ea typeface="ＭＳ Ｐゴシック" panose="020B0600070205080204" pitchFamily="34" charset="-128"/>
              </a:rPr>
              <a:t>Vector processor</a:t>
            </a:r>
            <a:r>
              <a:rPr lang="en-US" altLang="en-US" dirty="0">
                <a:ea typeface="ＭＳ Ｐゴシック" panose="020B0600070205080204" pitchFamily="34" charset="-128"/>
              </a:rPr>
              <a:t>: Instruction operates on multiple data elements in </a:t>
            </a:r>
            <a:r>
              <a:rPr lang="en-US" altLang="en-US" dirty="0">
                <a:solidFill>
                  <a:srgbClr val="0000FF"/>
                </a:solidFill>
                <a:ea typeface="ＭＳ Ｐゴシック" panose="020B0600070205080204" pitchFamily="34" charset="-128"/>
              </a:rPr>
              <a:t>consecutive time steps </a:t>
            </a:r>
            <a:r>
              <a:rPr lang="en-US" altLang="en-US" dirty="0">
                <a:ea typeface="ＭＳ Ｐゴシック" panose="020B0600070205080204" pitchFamily="34" charset="-128"/>
              </a:rPr>
              <a:t>using the </a:t>
            </a:r>
            <a:r>
              <a:rPr lang="en-US" altLang="en-US" dirty="0">
                <a:solidFill>
                  <a:srgbClr val="0000FF"/>
                </a:solidFill>
                <a:ea typeface="ＭＳ Ｐゴシック" panose="020B0600070205080204" pitchFamily="34" charset="-128"/>
              </a:rPr>
              <a:t>same space (PE)</a:t>
            </a:r>
          </a:p>
        </p:txBody>
      </p:sp>
      <p:sp>
        <p:nvSpPr>
          <p:cNvPr id="86019" name="Slide Number Placeholder 3">
            <a:extLst>
              <a:ext uri="{FF2B5EF4-FFF2-40B4-BE49-F238E27FC236}">
                <a16:creationId xmlns:a16="http://schemas.microsoft.com/office/drawing/2014/main" id="{CBAD2ABD-7A1C-2A4B-AFB3-532DED05EF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B236174-EC2C-8F4A-B19C-D1916D782C58}"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9319729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3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33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233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233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23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7750E223-0377-264C-BD6A-654268C2013E}"/>
              </a:ext>
            </a:extLst>
          </p:cNvPr>
          <p:cNvGrpSpPr>
            <a:grpSpLocks/>
          </p:cNvGrpSpPr>
          <p:nvPr/>
        </p:nvGrpSpPr>
        <p:grpSpPr bwMode="auto">
          <a:xfrm>
            <a:off x="-76200" y="1004888"/>
            <a:ext cx="3138488" cy="5243512"/>
            <a:chOff x="-39" y="921"/>
            <a:chExt cx="1977" cy="3303"/>
          </a:xfrm>
        </p:grpSpPr>
        <p:grpSp>
          <p:nvGrpSpPr>
            <p:cNvPr id="51237" name="Group 8">
              <a:extLst>
                <a:ext uri="{FF2B5EF4-FFF2-40B4-BE49-F238E27FC236}">
                  <a16:creationId xmlns:a16="http://schemas.microsoft.com/office/drawing/2014/main" id="{B3FB48F3-98D6-9E4B-8F91-378680E8B43B}"/>
                </a:ext>
              </a:extLst>
            </p:cNvPr>
            <p:cNvGrpSpPr>
              <a:grpSpLocks/>
            </p:cNvGrpSpPr>
            <p:nvPr/>
          </p:nvGrpSpPr>
          <p:grpSpPr bwMode="auto">
            <a:xfrm>
              <a:off x="673" y="1258"/>
              <a:ext cx="1017" cy="1405"/>
              <a:chOff x="721" y="922"/>
              <a:chExt cx="1017" cy="1405"/>
            </a:xfrm>
          </p:grpSpPr>
          <p:sp>
            <p:nvSpPr>
              <p:cNvPr id="51251" name="AutoShape 6">
                <a:extLst>
                  <a:ext uri="{FF2B5EF4-FFF2-40B4-BE49-F238E27FC236}">
                    <a16:creationId xmlns:a16="http://schemas.microsoft.com/office/drawing/2014/main" id="{A2FF03E8-EDCC-3845-AC7E-DB4E77AEB9D1}"/>
                  </a:ext>
                </a:extLst>
              </p:cNvPr>
              <p:cNvSpPr>
                <a:spLocks noChangeArrowheads="1"/>
              </p:cNvSpPr>
              <p:nvPr/>
            </p:nvSpPr>
            <p:spPr bwMode="auto">
              <a:xfrm>
                <a:off x="721" y="922"/>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1252" name="AutoShape 7">
                <a:extLst>
                  <a:ext uri="{FF2B5EF4-FFF2-40B4-BE49-F238E27FC236}">
                    <a16:creationId xmlns:a16="http://schemas.microsoft.com/office/drawing/2014/main" id="{B96663D1-5920-1945-B611-34B1A9792165}"/>
                  </a:ext>
                </a:extLst>
              </p:cNvPr>
              <p:cNvSpPr>
                <a:spLocks noChangeArrowheads="1"/>
              </p:cNvSpPr>
              <p:nvPr/>
            </p:nvSpPr>
            <p:spPr bwMode="auto">
              <a:xfrm>
                <a:off x="1297" y="1210"/>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1253" name="AutoShape 8">
                <a:extLst>
                  <a:ext uri="{FF2B5EF4-FFF2-40B4-BE49-F238E27FC236}">
                    <a16:creationId xmlns:a16="http://schemas.microsoft.com/office/drawing/2014/main" id="{F6484137-B733-C94F-BF43-557325917F4E}"/>
                  </a:ext>
                </a:extLst>
              </p:cNvPr>
              <p:cNvSpPr>
                <a:spLocks noChangeArrowheads="1"/>
              </p:cNvSpPr>
              <p:nvPr/>
            </p:nvSpPr>
            <p:spPr bwMode="auto">
              <a:xfrm>
                <a:off x="957" y="1642"/>
                <a:ext cx="402"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1254" name="AutoShape 9">
                <a:extLst>
                  <a:ext uri="{FF2B5EF4-FFF2-40B4-BE49-F238E27FC236}">
                    <a16:creationId xmlns:a16="http://schemas.microsoft.com/office/drawing/2014/main" id="{CD686EAB-9BE0-534A-B674-4EF75D6FFC31}"/>
                  </a:ext>
                </a:extLst>
              </p:cNvPr>
              <p:cNvSpPr>
                <a:spLocks noChangeArrowheads="1"/>
              </p:cNvSpPr>
              <p:nvPr/>
            </p:nvSpPr>
            <p:spPr bwMode="auto">
              <a:xfrm>
                <a:off x="930" y="2074"/>
                <a:ext cx="504"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1255" name="Line 10">
                <a:extLst>
                  <a:ext uri="{FF2B5EF4-FFF2-40B4-BE49-F238E27FC236}">
                    <a16:creationId xmlns:a16="http://schemas.microsoft.com/office/drawing/2014/main" id="{14C41AC4-0BF7-B542-8816-87082AA8D282}"/>
                  </a:ext>
                </a:extLst>
              </p:cNvPr>
              <p:cNvSpPr>
                <a:spLocks noChangeShapeType="1"/>
              </p:cNvSpPr>
              <p:nvPr/>
            </p:nvSpPr>
            <p:spPr bwMode="auto">
              <a:xfrm>
                <a:off x="948" y="1200"/>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56" name="Line 11">
                <a:extLst>
                  <a:ext uri="{FF2B5EF4-FFF2-40B4-BE49-F238E27FC236}">
                    <a16:creationId xmlns:a16="http://schemas.microsoft.com/office/drawing/2014/main" id="{567E5A7E-BFC7-B94A-B547-0BADC47D0D2D}"/>
                  </a:ext>
                </a:extLst>
              </p:cNvPr>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57" name="Line 12">
                <a:extLst>
                  <a:ext uri="{FF2B5EF4-FFF2-40B4-BE49-F238E27FC236}">
                    <a16:creationId xmlns:a16="http://schemas.microsoft.com/office/drawing/2014/main" id="{72537138-7DC9-8043-AB72-4A5CAEE2F09C}"/>
                  </a:ext>
                </a:extLst>
              </p:cNvPr>
              <p:cNvSpPr>
                <a:spLocks noChangeShapeType="1"/>
              </p:cNvSpPr>
              <p:nvPr/>
            </p:nvSpPr>
            <p:spPr bwMode="auto">
              <a:xfrm>
                <a:off x="1188" y="192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1238" name="Group 13">
              <a:extLst>
                <a:ext uri="{FF2B5EF4-FFF2-40B4-BE49-F238E27FC236}">
                  <a16:creationId xmlns:a16="http://schemas.microsoft.com/office/drawing/2014/main" id="{8A26AD35-1942-A447-BD17-CF9CF8C2D0C2}"/>
                </a:ext>
              </a:extLst>
            </p:cNvPr>
            <p:cNvGrpSpPr>
              <a:grpSpLocks/>
            </p:cNvGrpSpPr>
            <p:nvPr/>
          </p:nvGrpSpPr>
          <p:grpSpPr bwMode="auto">
            <a:xfrm>
              <a:off x="685" y="2746"/>
              <a:ext cx="1017" cy="1405"/>
              <a:chOff x="733" y="2410"/>
              <a:chExt cx="1017" cy="1405"/>
            </a:xfrm>
          </p:grpSpPr>
          <p:sp>
            <p:nvSpPr>
              <p:cNvPr id="51244" name="AutoShape 14">
                <a:extLst>
                  <a:ext uri="{FF2B5EF4-FFF2-40B4-BE49-F238E27FC236}">
                    <a16:creationId xmlns:a16="http://schemas.microsoft.com/office/drawing/2014/main" id="{E2B316FA-42B9-3640-ABC6-00D49934AA4F}"/>
                  </a:ext>
                </a:extLst>
              </p:cNvPr>
              <p:cNvSpPr>
                <a:spLocks noChangeArrowheads="1"/>
              </p:cNvSpPr>
              <p:nvPr/>
            </p:nvSpPr>
            <p:spPr bwMode="auto">
              <a:xfrm>
                <a:off x="733" y="2410"/>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1245" name="AutoShape 15">
                <a:extLst>
                  <a:ext uri="{FF2B5EF4-FFF2-40B4-BE49-F238E27FC236}">
                    <a16:creationId xmlns:a16="http://schemas.microsoft.com/office/drawing/2014/main" id="{BAA442AE-3BC4-6C4F-834A-1E9FE18B1B1E}"/>
                  </a:ext>
                </a:extLst>
              </p:cNvPr>
              <p:cNvSpPr>
                <a:spLocks noChangeArrowheads="1"/>
              </p:cNvSpPr>
              <p:nvPr/>
            </p:nvSpPr>
            <p:spPr bwMode="auto">
              <a:xfrm>
                <a:off x="1309" y="2698"/>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1246" name="AutoShape 16">
                <a:extLst>
                  <a:ext uri="{FF2B5EF4-FFF2-40B4-BE49-F238E27FC236}">
                    <a16:creationId xmlns:a16="http://schemas.microsoft.com/office/drawing/2014/main" id="{BF329FEF-58AD-E640-BFF3-DB493F5C36C6}"/>
                  </a:ext>
                </a:extLst>
              </p:cNvPr>
              <p:cNvSpPr>
                <a:spLocks noChangeArrowheads="1"/>
              </p:cNvSpPr>
              <p:nvPr/>
            </p:nvSpPr>
            <p:spPr bwMode="auto">
              <a:xfrm>
                <a:off x="969" y="3130"/>
                <a:ext cx="402"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1247" name="AutoShape 17">
                <a:extLst>
                  <a:ext uri="{FF2B5EF4-FFF2-40B4-BE49-F238E27FC236}">
                    <a16:creationId xmlns:a16="http://schemas.microsoft.com/office/drawing/2014/main" id="{E9E3F5C4-0966-7C43-B6A0-16D969E6341F}"/>
                  </a:ext>
                </a:extLst>
              </p:cNvPr>
              <p:cNvSpPr>
                <a:spLocks noChangeArrowheads="1"/>
              </p:cNvSpPr>
              <p:nvPr/>
            </p:nvSpPr>
            <p:spPr bwMode="auto">
              <a:xfrm>
                <a:off x="942" y="3562"/>
                <a:ext cx="504"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1248" name="Line 18">
                <a:extLst>
                  <a:ext uri="{FF2B5EF4-FFF2-40B4-BE49-F238E27FC236}">
                    <a16:creationId xmlns:a16="http://schemas.microsoft.com/office/drawing/2014/main" id="{E6F577A5-D5EF-724C-A8A2-E439883E61F6}"/>
                  </a:ext>
                </a:extLst>
              </p:cNvPr>
              <p:cNvSpPr>
                <a:spLocks noChangeShapeType="1"/>
              </p:cNvSpPr>
              <p:nvPr/>
            </p:nvSpPr>
            <p:spPr bwMode="auto">
              <a:xfrm>
                <a:off x="960" y="2688"/>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49" name="Line 19">
                <a:extLst>
                  <a:ext uri="{FF2B5EF4-FFF2-40B4-BE49-F238E27FC236}">
                    <a16:creationId xmlns:a16="http://schemas.microsoft.com/office/drawing/2014/main" id="{D56AD75E-334D-9341-82FA-40AAEB8B197C}"/>
                  </a:ext>
                </a:extLst>
              </p:cNvPr>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50" name="Line 20">
                <a:extLst>
                  <a:ext uri="{FF2B5EF4-FFF2-40B4-BE49-F238E27FC236}">
                    <a16:creationId xmlns:a16="http://schemas.microsoft.com/office/drawing/2014/main" id="{2F0EE83F-E634-2244-8B66-77D0AB457E46}"/>
                  </a:ext>
                </a:extLst>
              </p:cNvPr>
              <p:cNvSpPr>
                <a:spLocks noChangeShapeType="1"/>
              </p:cNvSpPr>
              <p:nvPr/>
            </p:nvSpPr>
            <p:spPr bwMode="auto">
              <a:xfrm>
                <a:off x="1200" y="34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1239" name="AutoShape 21">
              <a:extLst>
                <a:ext uri="{FF2B5EF4-FFF2-40B4-BE49-F238E27FC236}">
                  <a16:creationId xmlns:a16="http://schemas.microsoft.com/office/drawing/2014/main" id="{E8CCDFDE-DAE4-9447-9E34-806DDC10D3E1}"/>
                </a:ext>
              </a:extLst>
            </p:cNvPr>
            <p:cNvSpPr>
              <a:spLocks noChangeArrowheads="1"/>
            </p:cNvSpPr>
            <p:nvPr/>
          </p:nvSpPr>
          <p:spPr bwMode="auto">
            <a:xfrm>
              <a:off x="528" y="1200"/>
              <a:ext cx="1248" cy="1488"/>
            </a:xfrm>
            <a:prstGeom prst="roundRect">
              <a:avLst>
                <a:gd name="adj" fmla="val 16667"/>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40" name="AutoShape 22">
              <a:extLst>
                <a:ext uri="{FF2B5EF4-FFF2-40B4-BE49-F238E27FC236}">
                  <a16:creationId xmlns:a16="http://schemas.microsoft.com/office/drawing/2014/main" id="{6F66CD39-D370-C340-AF05-7AA31D58C521}"/>
                </a:ext>
              </a:extLst>
            </p:cNvPr>
            <p:cNvSpPr>
              <a:spLocks noChangeArrowheads="1"/>
            </p:cNvSpPr>
            <p:nvPr/>
          </p:nvSpPr>
          <p:spPr bwMode="auto">
            <a:xfrm>
              <a:off x="480" y="2736"/>
              <a:ext cx="1296" cy="1488"/>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41" name="Text Box 23">
              <a:extLst>
                <a:ext uri="{FF2B5EF4-FFF2-40B4-BE49-F238E27FC236}">
                  <a16:creationId xmlns:a16="http://schemas.microsoft.com/office/drawing/2014/main" id="{7E213C04-BB73-F94F-A37C-01DCE7714A72}"/>
                </a:ext>
              </a:extLst>
            </p:cNvPr>
            <p:cNvSpPr txBox="1">
              <a:spLocks noChangeArrowheads="1"/>
            </p:cNvSpPr>
            <p:nvPr/>
          </p:nvSpPr>
          <p:spPr bwMode="auto">
            <a:xfrm>
              <a:off x="-39" y="1593"/>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1</a:t>
              </a:r>
            </a:p>
          </p:txBody>
        </p:sp>
        <p:sp>
          <p:nvSpPr>
            <p:cNvPr id="51242" name="Text Box 24">
              <a:extLst>
                <a:ext uri="{FF2B5EF4-FFF2-40B4-BE49-F238E27FC236}">
                  <a16:creationId xmlns:a16="http://schemas.microsoft.com/office/drawing/2014/main" id="{B0171CF7-986C-904F-98A3-A3396F15E8A2}"/>
                </a:ext>
              </a:extLst>
            </p:cNvPr>
            <p:cNvSpPr txBox="1">
              <a:spLocks noChangeArrowheads="1"/>
            </p:cNvSpPr>
            <p:nvPr/>
          </p:nvSpPr>
          <p:spPr bwMode="auto">
            <a:xfrm>
              <a:off x="-39" y="3081"/>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2</a:t>
              </a:r>
            </a:p>
          </p:txBody>
        </p:sp>
        <p:sp>
          <p:nvSpPr>
            <p:cNvPr id="51243" name="Text Box 25">
              <a:extLst>
                <a:ext uri="{FF2B5EF4-FFF2-40B4-BE49-F238E27FC236}">
                  <a16:creationId xmlns:a16="http://schemas.microsoft.com/office/drawing/2014/main" id="{54172F58-1118-9E4C-A1A6-3DE4273BBDA9}"/>
                </a:ext>
              </a:extLst>
            </p:cNvPr>
            <p:cNvSpPr txBox="1">
              <a:spLocks noChangeArrowheads="1"/>
            </p:cNvSpPr>
            <p:nvPr/>
          </p:nvSpPr>
          <p:spPr bwMode="auto">
            <a:xfrm>
              <a:off x="146" y="921"/>
              <a:ext cx="1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1"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Scalar Sequential Code</a:t>
              </a:r>
            </a:p>
          </p:txBody>
        </p:sp>
      </p:grpSp>
      <p:sp>
        <p:nvSpPr>
          <p:cNvPr id="51202" name="Title 1">
            <a:extLst>
              <a:ext uri="{FF2B5EF4-FFF2-40B4-BE49-F238E27FC236}">
                <a16:creationId xmlns:a16="http://schemas.microsoft.com/office/drawing/2014/main" id="{11B70956-7E5A-FA4F-AB31-A11252AC3642}"/>
              </a:ext>
            </a:extLst>
          </p:cNvPr>
          <p:cNvSpPr>
            <a:spLocks noGrp="1"/>
          </p:cNvSpPr>
          <p:nvPr>
            <p:ph type="title"/>
          </p:nvPr>
        </p:nvSpPr>
        <p:spPr>
          <a:xfrm>
            <a:off x="152400" y="152400"/>
            <a:ext cx="8915400" cy="1066800"/>
          </a:xfrm>
        </p:spPr>
        <p:txBody>
          <a:bodyPr/>
          <a:lstStyle/>
          <a:p>
            <a:r>
              <a:rPr lang="en-US" altLang="en-US" sz="3400" dirty="0">
                <a:solidFill>
                  <a:srgbClr val="0070C0"/>
                </a:solidFill>
                <a:ea typeface="ＭＳ Ｐゴシック" panose="020B0600070205080204" pitchFamily="34" charset="-128"/>
              </a:rPr>
              <a:t>Prog. Model 2: Data Parallel (SIMD)</a:t>
            </a:r>
          </a:p>
        </p:txBody>
      </p:sp>
      <p:sp>
        <p:nvSpPr>
          <p:cNvPr id="51203" name="Slide Number Placeholder 3">
            <a:extLst>
              <a:ext uri="{FF2B5EF4-FFF2-40B4-BE49-F238E27FC236}">
                <a16:creationId xmlns:a16="http://schemas.microsoft.com/office/drawing/2014/main" id="{6D237779-5BA7-0A49-94AB-7795996158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665ED3-C30B-7F4A-8A37-8DF9FAF3C26C}"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1204" name="Text Box 3">
            <a:extLst>
              <a:ext uri="{FF2B5EF4-FFF2-40B4-BE49-F238E27FC236}">
                <a16:creationId xmlns:a16="http://schemas.microsoft.com/office/drawing/2014/main" id="{42B8BB7B-1103-F441-83FD-CF8D582A2453}"/>
              </a:ext>
            </a:extLst>
          </p:cNvPr>
          <p:cNvSpPr txBox="1">
            <a:spLocks noChangeArrowheads="1"/>
          </p:cNvSpPr>
          <p:nvPr/>
        </p:nvSpPr>
        <p:spPr bwMode="auto">
          <a:xfrm>
            <a:off x="6203950" y="152400"/>
            <a:ext cx="3016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a:ln>
                  <a:noFill/>
                </a:ln>
                <a:solidFill>
                  <a:srgbClr val="000000"/>
                </a:solidFill>
                <a:effectLst/>
                <a:uLnTx/>
                <a:uFillTx/>
                <a:latin typeface="Courier New" panose="02070309020205020404" pitchFamily="49" charset="0"/>
                <a:ea typeface="굴림" panose="020B0600000101010101" pitchFamily="34" charset="-127"/>
                <a:cs typeface="+mn-cs"/>
              </a:rPr>
              <a:t>for (i=0; i &lt; N; i++)</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a:ln>
                  <a:noFill/>
                </a:ln>
                <a:solidFill>
                  <a:srgbClr val="000000"/>
                </a:solidFill>
                <a:effectLst/>
                <a:uLnTx/>
                <a:uFillTx/>
                <a:latin typeface="Courier New" panose="02070309020205020404" pitchFamily="49" charset="0"/>
                <a:ea typeface="굴림" panose="020B0600000101010101" pitchFamily="34" charset="-127"/>
                <a:cs typeface="+mn-cs"/>
              </a:rPr>
              <a:t>    C[i] = A[i] + B[i];</a:t>
            </a:r>
          </a:p>
        </p:txBody>
      </p:sp>
      <p:sp>
        <p:nvSpPr>
          <p:cNvPr id="29" name="AutoShape 28">
            <a:extLst>
              <a:ext uri="{FF2B5EF4-FFF2-40B4-BE49-F238E27FC236}">
                <a16:creationId xmlns:a16="http://schemas.microsoft.com/office/drawing/2014/main" id="{25681ABC-19BD-F04F-80F9-220D92C518BF}"/>
              </a:ext>
            </a:extLst>
          </p:cNvPr>
          <p:cNvSpPr>
            <a:spLocks noChangeArrowheads="1"/>
          </p:cNvSpPr>
          <p:nvPr/>
        </p:nvSpPr>
        <p:spPr bwMode="auto">
          <a:xfrm>
            <a:off x="582613" y="1966913"/>
            <a:ext cx="5029200" cy="609600"/>
          </a:xfrm>
          <a:prstGeom prst="roundRect">
            <a:avLst>
              <a:gd name="adj" fmla="val 16667"/>
            </a:avLst>
          </a:prstGeom>
          <a:solidFill>
            <a:schemeClr val="accent1"/>
          </a:solidFill>
          <a:ln w="12700">
            <a:solidFill>
              <a:schemeClr val="tx1"/>
            </a:solidFill>
            <a:round/>
            <a:headEnd/>
            <a:tailEnd/>
          </a:ln>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AutoShape 29">
            <a:extLst>
              <a:ext uri="{FF2B5EF4-FFF2-40B4-BE49-F238E27FC236}">
                <a16:creationId xmlns:a16="http://schemas.microsoft.com/office/drawing/2014/main" id="{2EDBB738-783C-5D44-8EC3-9222FB67B898}"/>
              </a:ext>
            </a:extLst>
          </p:cNvPr>
          <p:cNvSpPr>
            <a:spLocks noChangeArrowheads="1"/>
          </p:cNvSpPr>
          <p:nvPr/>
        </p:nvSpPr>
        <p:spPr bwMode="auto">
          <a:xfrm>
            <a:off x="585788" y="1366838"/>
            <a:ext cx="5022850" cy="511175"/>
          </a:xfrm>
          <a:prstGeom prst="roundRect">
            <a:avLst>
              <a:gd name="adj" fmla="val 16667"/>
            </a:avLst>
          </a:prstGeom>
          <a:solidFill>
            <a:srgbClr val="CCFF33"/>
          </a:solidFill>
          <a:ln w="12700">
            <a:solidFill>
              <a:schemeClr val="tx1"/>
            </a:solidFill>
            <a:round/>
            <a:headEnd/>
            <a:tailEnd/>
          </a:ln>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24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endParaRPr>
          </a:p>
        </p:txBody>
      </p:sp>
      <p:sp>
        <p:nvSpPr>
          <p:cNvPr id="31" name="AutoShape 30">
            <a:extLst>
              <a:ext uri="{FF2B5EF4-FFF2-40B4-BE49-F238E27FC236}">
                <a16:creationId xmlns:a16="http://schemas.microsoft.com/office/drawing/2014/main" id="{B88DBEA5-DB08-5A47-83EF-35EC62FEADEF}"/>
              </a:ext>
            </a:extLst>
          </p:cNvPr>
          <p:cNvSpPr>
            <a:spLocks noChangeArrowheads="1"/>
          </p:cNvSpPr>
          <p:nvPr/>
        </p:nvSpPr>
        <p:spPr bwMode="auto">
          <a:xfrm>
            <a:off x="582613" y="2652713"/>
            <a:ext cx="5029200" cy="533400"/>
          </a:xfrm>
          <a:prstGeom prst="roundRect">
            <a:avLst>
              <a:gd name="adj" fmla="val 16667"/>
            </a:avLst>
          </a:prstGeom>
          <a:solidFill>
            <a:srgbClr val="FF00FF"/>
          </a:solidFill>
          <a:ln w="12700">
            <a:solidFill>
              <a:schemeClr val="tx1"/>
            </a:solidFill>
            <a:round/>
            <a:headEnd/>
            <a:tailEnd/>
          </a:ln>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AutoShape 31">
            <a:extLst>
              <a:ext uri="{FF2B5EF4-FFF2-40B4-BE49-F238E27FC236}">
                <a16:creationId xmlns:a16="http://schemas.microsoft.com/office/drawing/2014/main" id="{D934769C-0EDE-D34D-BEA9-97008A48BBEF}"/>
              </a:ext>
            </a:extLst>
          </p:cNvPr>
          <p:cNvSpPr>
            <a:spLocks noChangeArrowheads="1"/>
          </p:cNvSpPr>
          <p:nvPr/>
        </p:nvSpPr>
        <p:spPr bwMode="auto">
          <a:xfrm>
            <a:off x="582613" y="3338513"/>
            <a:ext cx="5029200" cy="457200"/>
          </a:xfrm>
          <a:prstGeom prst="roundRect">
            <a:avLst>
              <a:gd name="adj" fmla="val 16667"/>
            </a:avLst>
          </a:prstGeom>
          <a:solidFill>
            <a:srgbClr val="FFFF66"/>
          </a:solidFill>
          <a:ln w="12700">
            <a:solidFill>
              <a:schemeClr val="tx1"/>
            </a:solidFill>
            <a:round/>
            <a:headEnd/>
            <a:tailEnd/>
          </a:ln>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 name="Text Box 32">
            <a:extLst>
              <a:ext uri="{FF2B5EF4-FFF2-40B4-BE49-F238E27FC236}">
                <a16:creationId xmlns:a16="http://schemas.microsoft.com/office/drawing/2014/main" id="{E5A36F07-4B19-0647-8148-145446F54E7F}"/>
              </a:ext>
            </a:extLst>
          </p:cNvPr>
          <p:cNvSpPr txBox="1">
            <a:spLocks noChangeArrowheads="1"/>
          </p:cNvSpPr>
          <p:nvPr/>
        </p:nvSpPr>
        <p:spPr bwMode="auto">
          <a:xfrm>
            <a:off x="3748088" y="990600"/>
            <a:ext cx="2082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400" b="1" i="1" u="none" strike="noStrike" kern="1200" cap="none" spc="0" normalizeH="0" baseline="0" noProof="0">
                <a:ln>
                  <a:noFill/>
                </a:ln>
                <a:solidFill>
                  <a:srgbClr val="BDE11B"/>
                </a:solidFill>
                <a:effectLst/>
                <a:uLnTx/>
                <a:uFillTx/>
                <a:latin typeface="Verdana" panose="020B0604030504040204" pitchFamily="34" charset="0"/>
                <a:ea typeface="굴림" panose="020B0600000101010101" pitchFamily="34" charset="-127"/>
                <a:cs typeface="+mn-cs"/>
              </a:rPr>
              <a:t>Vector Instruction</a:t>
            </a:r>
          </a:p>
        </p:txBody>
      </p:sp>
      <p:grpSp>
        <p:nvGrpSpPr>
          <p:cNvPr id="6" name="Group 5">
            <a:extLst>
              <a:ext uri="{FF2B5EF4-FFF2-40B4-BE49-F238E27FC236}">
                <a16:creationId xmlns:a16="http://schemas.microsoft.com/office/drawing/2014/main" id="{49618600-3366-4E4B-BCFC-B6B29CFB77FE}"/>
              </a:ext>
            </a:extLst>
          </p:cNvPr>
          <p:cNvGrpSpPr>
            <a:grpSpLocks/>
          </p:cNvGrpSpPr>
          <p:nvPr/>
        </p:nvGrpSpPr>
        <p:grpSpPr bwMode="auto">
          <a:xfrm>
            <a:off x="811213" y="1357313"/>
            <a:ext cx="1981200" cy="2590800"/>
            <a:chOff x="949325" y="1509713"/>
            <a:chExt cx="1981200" cy="2590800"/>
          </a:xfrm>
        </p:grpSpPr>
        <p:sp>
          <p:nvSpPr>
            <p:cNvPr id="51229" name="AutoShape 33">
              <a:extLst>
                <a:ext uri="{FF2B5EF4-FFF2-40B4-BE49-F238E27FC236}">
                  <a16:creationId xmlns:a16="http://schemas.microsoft.com/office/drawing/2014/main" id="{9B76FB2D-20A6-E14B-938B-56A57F41F975}"/>
                </a:ext>
              </a:extLst>
            </p:cNvPr>
            <p:cNvSpPr>
              <a:spLocks noChangeArrowheads="1"/>
            </p:cNvSpPr>
            <p:nvPr/>
          </p:nvSpPr>
          <p:spPr bwMode="auto">
            <a:xfrm>
              <a:off x="1198563" y="1601788"/>
              <a:ext cx="700088"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1230" name="AutoShape 34">
              <a:extLst>
                <a:ext uri="{FF2B5EF4-FFF2-40B4-BE49-F238E27FC236}">
                  <a16:creationId xmlns:a16="http://schemas.microsoft.com/office/drawing/2014/main" id="{EA55D63B-D139-DB4C-B0B5-9B2949E07F77}"/>
                </a:ext>
              </a:extLst>
            </p:cNvPr>
            <p:cNvSpPr>
              <a:spLocks noChangeArrowheads="1"/>
            </p:cNvSpPr>
            <p:nvPr/>
          </p:nvSpPr>
          <p:spPr bwMode="auto">
            <a:xfrm>
              <a:off x="2112963" y="2211388"/>
              <a:ext cx="700088"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1231" name="AutoShape 35">
              <a:extLst>
                <a:ext uri="{FF2B5EF4-FFF2-40B4-BE49-F238E27FC236}">
                  <a16:creationId xmlns:a16="http://schemas.microsoft.com/office/drawing/2014/main" id="{032AF07E-35D0-C74F-87B7-B81331BA9107}"/>
                </a:ext>
              </a:extLst>
            </p:cNvPr>
            <p:cNvSpPr>
              <a:spLocks noChangeArrowheads="1"/>
            </p:cNvSpPr>
            <p:nvPr/>
          </p:nvSpPr>
          <p:spPr bwMode="auto">
            <a:xfrm>
              <a:off x="1573213" y="2897188"/>
              <a:ext cx="638175"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1232" name="AutoShape 36">
              <a:extLst>
                <a:ext uri="{FF2B5EF4-FFF2-40B4-BE49-F238E27FC236}">
                  <a16:creationId xmlns:a16="http://schemas.microsoft.com/office/drawing/2014/main" id="{F8DAD219-441B-6146-AE11-9F7927A97D13}"/>
                </a:ext>
              </a:extLst>
            </p:cNvPr>
            <p:cNvSpPr>
              <a:spLocks noChangeArrowheads="1"/>
            </p:cNvSpPr>
            <p:nvPr/>
          </p:nvSpPr>
          <p:spPr bwMode="auto">
            <a:xfrm>
              <a:off x="1530350" y="3506788"/>
              <a:ext cx="800100"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1233" name="Line 37">
              <a:extLst>
                <a:ext uri="{FF2B5EF4-FFF2-40B4-BE49-F238E27FC236}">
                  <a16:creationId xmlns:a16="http://schemas.microsoft.com/office/drawing/2014/main" id="{0F919D5A-54EE-7848-8A03-3E1B8580B97D}"/>
                </a:ext>
              </a:extLst>
            </p:cNvPr>
            <p:cNvSpPr>
              <a:spLocks noChangeShapeType="1"/>
            </p:cNvSpPr>
            <p:nvPr/>
          </p:nvSpPr>
          <p:spPr bwMode="auto">
            <a:xfrm>
              <a:off x="1558925" y="2043113"/>
              <a:ext cx="228600" cy="838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34" name="Line 38">
              <a:extLst>
                <a:ext uri="{FF2B5EF4-FFF2-40B4-BE49-F238E27FC236}">
                  <a16:creationId xmlns:a16="http://schemas.microsoft.com/office/drawing/2014/main" id="{7A76A743-8AAA-DA48-9D49-296C0D32C805}"/>
                </a:ext>
              </a:extLst>
            </p:cNvPr>
            <p:cNvSpPr>
              <a:spLocks noChangeShapeType="1"/>
            </p:cNvSpPr>
            <p:nvPr/>
          </p:nvSpPr>
          <p:spPr bwMode="auto">
            <a:xfrm flipH="1">
              <a:off x="2016125" y="2652713"/>
              <a:ext cx="22860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35" name="Line 39">
              <a:extLst>
                <a:ext uri="{FF2B5EF4-FFF2-40B4-BE49-F238E27FC236}">
                  <a16:creationId xmlns:a16="http://schemas.microsoft.com/office/drawing/2014/main" id="{55EDE4B4-7EC0-8F4B-97F8-EFEE763E0B91}"/>
                </a:ext>
              </a:extLst>
            </p:cNvPr>
            <p:cNvSpPr>
              <a:spLocks noChangeShapeType="1"/>
            </p:cNvSpPr>
            <p:nvPr/>
          </p:nvSpPr>
          <p:spPr bwMode="auto">
            <a:xfrm>
              <a:off x="1939925" y="3338513"/>
              <a:ext cx="0" cy="1524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36" name="AutoShape 47">
              <a:extLst>
                <a:ext uri="{FF2B5EF4-FFF2-40B4-BE49-F238E27FC236}">
                  <a16:creationId xmlns:a16="http://schemas.microsoft.com/office/drawing/2014/main" id="{8203B3F5-884B-F84C-95D1-61F13D1759C9}"/>
                </a:ext>
              </a:extLst>
            </p:cNvPr>
            <p:cNvSpPr>
              <a:spLocks noChangeArrowheads="1"/>
            </p:cNvSpPr>
            <p:nvPr/>
          </p:nvSpPr>
          <p:spPr bwMode="auto">
            <a:xfrm>
              <a:off x="949325" y="1509713"/>
              <a:ext cx="1981200" cy="2590800"/>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2ECC79BC-161C-FB4B-BA87-1413A3C11C7A}"/>
              </a:ext>
            </a:extLst>
          </p:cNvPr>
          <p:cNvGrpSpPr>
            <a:grpSpLocks/>
          </p:cNvGrpSpPr>
          <p:nvPr/>
        </p:nvGrpSpPr>
        <p:grpSpPr bwMode="auto">
          <a:xfrm>
            <a:off x="2792413" y="1357313"/>
            <a:ext cx="1981200" cy="2590800"/>
            <a:chOff x="2930525" y="1509713"/>
            <a:chExt cx="1981200" cy="2590800"/>
          </a:xfrm>
        </p:grpSpPr>
        <p:sp>
          <p:nvSpPr>
            <p:cNvPr id="51221" name="AutoShape 40">
              <a:extLst>
                <a:ext uri="{FF2B5EF4-FFF2-40B4-BE49-F238E27FC236}">
                  <a16:creationId xmlns:a16="http://schemas.microsoft.com/office/drawing/2014/main" id="{1E0D7D70-BA17-5642-B8C5-B1E11D65A106}"/>
                </a:ext>
              </a:extLst>
            </p:cNvPr>
            <p:cNvSpPr>
              <a:spLocks noChangeArrowheads="1"/>
            </p:cNvSpPr>
            <p:nvPr/>
          </p:nvSpPr>
          <p:spPr bwMode="auto">
            <a:xfrm>
              <a:off x="3103563" y="1601788"/>
              <a:ext cx="700088"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1222" name="AutoShape 41">
              <a:extLst>
                <a:ext uri="{FF2B5EF4-FFF2-40B4-BE49-F238E27FC236}">
                  <a16:creationId xmlns:a16="http://schemas.microsoft.com/office/drawing/2014/main" id="{441159BA-EECF-D747-BF64-FB70B727A115}"/>
                </a:ext>
              </a:extLst>
            </p:cNvPr>
            <p:cNvSpPr>
              <a:spLocks noChangeArrowheads="1"/>
            </p:cNvSpPr>
            <p:nvPr/>
          </p:nvSpPr>
          <p:spPr bwMode="auto">
            <a:xfrm>
              <a:off x="4017963" y="2211388"/>
              <a:ext cx="700088"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1223" name="AutoShape 42">
              <a:extLst>
                <a:ext uri="{FF2B5EF4-FFF2-40B4-BE49-F238E27FC236}">
                  <a16:creationId xmlns:a16="http://schemas.microsoft.com/office/drawing/2014/main" id="{1DBFB248-848E-A642-AADF-CDB090F308ED}"/>
                </a:ext>
              </a:extLst>
            </p:cNvPr>
            <p:cNvSpPr>
              <a:spLocks noChangeArrowheads="1"/>
            </p:cNvSpPr>
            <p:nvPr/>
          </p:nvSpPr>
          <p:spPr bwMode="auto">
            <a:xfrm>
              <a:off x="3478213" y="2897188"/>
              <a:ext cx="638175"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1224" name="AutoShape 43">
              <a:extLst>
                <a:ext uri="{FF2B5EF4-FFF2-40B4-BE49-F238E27FC236}">
                  <a16:creationId xmlns:a16="http://schemas.microsoft.com/office/drawing/2014/main" id="{272C0E3F-FC52-0942-B67F-BB350238F422}"/>
                </a:ext>
              </a:extLst>
            </p:cNvPr>
            <p:cNvSpPr>
              <a:spLocks noChangeArrowheads="1"/>
            </p:cNvSpPr>
            <p:nvPr/>
          </p:nvSpPr>
          <p:spPr bwMode="auto">
            <a:xfrm>
              <a:off x="3435350" y="3506788"/>
              <a:ext cx="800100"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1225" name="Line 44">
              <a:extLst>
                <a:ext uri="{FF2B5EF4-FFF2-40B4-BE49-F238E27FC236}">
                  <a16:creationId xmlns:a16="http://schemas.microsoft.com/office/drawing/2014/main" id="{A8FEA5B2-F3C2-2042-A1AC-66B2F0C7B4C7}"/>
                </a:ext>
              </a:extLst>
            </p:cNvPr>
            <p:cNvSpPr>
              <a:spLocks noChangeShapeType="1"/>
            </p:cNvSpPr>
            <p:nvPr/>
          </p:nvSpPr>
          <p:spPr bwMode="auto">
            <a:xfrm>
              <a:off x="3387725" y="2043113"/>
              <a:ext cx="304800" cy="838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26" name="Line 45">
              <a:extLst>
                <a:ext uri="{FF2B5EF4-FFF2-40B4-BE49-F238E27FC236}">
                  <a16:creationId xmlns:a16="http://schemas.microsoft.com/office/drawing/2014/main" id="{D89E2541-F4A9-5D48-AB5D-4E8E70AD9D6D}"/>
                </a:ext>
              </a:extLst>
            </p:cNvPr>
            <p:cNvSpPr>
              <a:spLocks noChangeShapeType="1"/>
            </p:cNvSpPr>
            <p:nvPr/>
          </p:nvSpPr>
          <p:spPr bwMode="auto">
            <a:xfrm flipH="1">
              <a:off x="3921125" y="2652713"/>
              <a:ext cx="22860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27" name="Line 46">
              <a:extLst>
                <a:ext uri="{FF2B5EF4-FFF2-40B4-BE49-F238E27FC236}">
                  <a16:creationId xmlns:a16="http://schemas.microsoft.com/office/drawing/2014/main" id="{0699DF37-7A83-E347-B558-0D2EE1C6B8DC}"/>
                </a:ext>
              </a:extLst>
            </p:cNvPr>
            <p:cNvSpPr>
              <a:spLocks noChangeShapeType="1"/>
            </p:cNvSpPr>
            <p:nvPr/>
          </p:nvSpPr>
          <p:spPr bwMode="auto">
            <a:xfrm>
              <a:off x="3844925" y="3338513"/>
              <a:ext cx="0" cy="1524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228" name="AutoShape 48">
              <a:extLst>
                <a:ext uri="{FF2B5EF4-FFF2-40B4-BE49-F238E27FC236}">
                  <a16:creationId xmlns:a16="http://schemas.microsoft.com/office/drawing/2014/main" id="{D55C3536-ACDD-0B49-BFC5-528DFC22F320}"/>
                </a:ext>
              </a:extLst>
            </p:cNvPr>
            <p:cNvSpPr>
              <a:spLocks noChangeArrowheads="1"/>
            </p:cNvSpPr>
            <p:nvPr/>
          </p:nvSpPr>
          <p:spPr bwMode="auto">
            <a:xfrm>
              <a:off x="2930525" y="1509713"/>
              <a:ext cx="1981200" cy="2590800"/>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0" name="Text Box 49">
            <a:extLst>
              <a:ext uri="{FF2B5EF4-FFF2-40B4-BE49-F238E27FC236}">
                <a16:creationId xmlns:a16="http://schemas.microsoft.com/office/drawing/2014/main" id="{2EBD2235-B2DF-3843-885C-D788C7C6F62E}"/>
              </a:ext>
            </a:extLst>
          </p:cNvPr>
          <p:cNvSpPr txBox="1">
            <a:spLocks noChangeArrowheads="1"/>
          </p:cNvSpPr>
          <p:nvPr/>
        </p:nvSpPr>
        <p:spPr bwMode="auto">
          <a:xfrm>
            <a:off x="811213" y="4054475"/>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1</a:t>
            </a:r>
          </a:p>
        </p:txBody>
      </p:sp>
      <p:sp>
        <p:nvSpPr>
          <p:cNvPr id="51" name="Text Box 50">
            <a:extLst>
              <a:ext uri="{FF2B5EF4-FFF2-40B4-BE49-F238E27FC236}">
                <a16:creationId xmlns:a16="http://schemas.microsoft.com/office/drawing/2014/main" id="{0D9AA336-CC6D-094C-89A1-035907100076}"/>
              </a:ext>
            </a:extLst>
          </p:cNvPr>
          <p:cNvSpPr txBox="1">
            <a:spLocks noChangeArrowheads="1"/>
          </p:cNvSpPr>
          <p:nvPr/>
        </p:nvSpPr>
        <p:spPr bwMode="auto">
          <a:xfrm>
            <a:off x="2792413" y="4054475"/>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2</a:t>
            </a:r>
          </a:p>
        </p:txBody>
      </p:sp>
      <p:sp>
        <p:nvSpPr>
          <p:cNvPr id="52" name="Text Box 51">
            <a:extLst>
              <a:ext uri="{FF2B5EF4-FFF2-40B4-BE49-F238E27FC236}">
                <a16:creationId xmlns:a16="http://schemas.microsoft.com/office/drawing/2014/main" id="{A0943D60-91ED-4A43-BD6F-3B897D019265}"/>
              </a:ext>
            </a:extLst>
          </p:cNvPr>
          <p:cNvSpPr txBox="1">
            <a:spLocks noChangeArrowheads="1"/>
          </p:cNvSpPr>
          <p:nvPr/>
        </p:nvSpPr>
        <p:spPr bwMode="auto">
          <a:xfrm>
            <a:off x="6262688" y="914400"/>
            <a:ext cx="2039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1"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Vectorized Code</a:t>
            </a:r>
          </a:p>
        </p:txBody>
      </p:sp>
      <p:sp>
        <p:nvSpPr>
          <p:cNvPr id="56" name="Line 55">
            <a:extLst>
              <a:ext uri="{FF2B5EF4-FFF2-40B4-BE49-F238E27FC236}">
                <a16:creationId xmlns:a16="http://schemas.microsoft.com/office/drawing/2014/main" id="{594B8310-0842-1142-B329-3118843A2240}"/>
              </a:ext>
            </a:extLst>
          </p:cNvPr>
          <p:cNvSpPr>
            <a:spLocks noChangeShapeType="1"/>
          </p:cNvSpPr>
          <p:nvPr/>
        </p:nvSpPr>
        <p:spPr bwMode="auto">
          <a:xfrm>
            <a:off x="4926013" y="2347913"/>
            <a:ext cx="533400" cy="0"/>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26">
            <a:extLst>
              <a:ext uri="{FF2B5EF4-FFF2-40B4-BE49-F238E27FC236}">
                <a16:creationId xmlns:a16="http://schemas.microsoft.com/office/drawing/2014/main" id="{F20F2238-FE09-4C4E-917E-422C5D5336FF}"/>
              </a:ext>
            </a:extLst>
          </p:cNvPr>
          <p:cNvSpPr txBox="1">
            <a:spLocks noChangeArrowheads="1"/>
          </p:cNvSpPr>
          <p:nvPr/>
        </p:nvSpPr>
        <p:spPr bwMode="auto">
          <a:xfrm>
            <a:off x="3429000" y="4230688"/>
            <a:ext cx="5867400" cy="224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Tahoma"/>
                <a:ea typeface="굴림" charset="0"/>
                <a:cs typeface="굴림" charset="0"/>
              </a:rPr>
              <a:t>Realization</a:t>
            </a:r>
            <a:r>
              <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rPr>
              <a:t>: Each iteration is independent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Tahoma"/>
                <a:ea typeface="굴림" charset="0"/>
                <a:cs typeface="굴림" charset="0"/>
              </a:rPr>
              <a:t>Idea: </a:t>
            </a:r>
            <a:r>
              <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rPr>
              <a:t>Programmer or compiler generates a SIMD instruction to execute the same instruction from all iterations across different data</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FF0000"/>
                </a:solidFill>
                <a:effectLst/>
                <a:uLnTx/>
                <a:uFillTx/>
                <a:latin typeface="Tahoma"/>
                <a:ea typeface="굴림" charset="0"/>
                <a:cs typeface="굴림" charset="0"/>
              </a:rPr>
              <a:t>Best executed by a SIMD processor (vector, array)</a:t>
            </a:r>
          </a:p>
        </p:txBody>
      </p:sp>
      <p:sp>
        <p:nvSpPr>
          <p:cNvPr id="4" name="TextBox 3">
            <a:extLst>
              <a:ext uri="{FF2B5EF4-FFF2-40B4-BE49-F238E27FC236}">
                <a16:creationId xmlns:a16="http://schemas.microsoft.com/office/drawing/2014/main" id="{077EDEC5-AAD7-AB4A-9811-20F65A6CD4FB}"/>
              </a:ext>
            </a:extLst>
          </p:cNvPr>
          <p:cNvSpPr txBox="1">
            <a:spLocks noChangeArrowheads="1"/>
          </p:cNvSpPr>
          <p:nvPr/>
        </p:nvSpPr>
        <p:spPr bwMode="auto">
          <a:xfrm>
            <a:off x="6338888" y="1447800"/>
            <a:ext cx="1731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VLD     A </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sym typeface="Wingdings" pitchFamily="2" charset="2"/>
              </a:rPr>
              <a:t> V1</a:t>
            </a:r>
          </a:p>
        </p:txBody>
      </p:sp>
      <p:sp>
        <p:nvSpPr>
          <p:cNvPr id="60" name="TextBox 59">
            <a:extLst>
              <a:ext uri="{FF2B5EF4-FFF2-40B4-BE49-F238E27FC236}">
                <a16:creationId xmlns:a16="http://schemas.microsoft.com/office/drawing/2014/main" id="{DD40FF3C-D898-8248-87B7-41DF3ABC68D7}"/>
              </a:ext>
            </a:extLst>
          </p:cNvPr>
          <p:cNvSpPr txBox="1">
            <a:spLocks noChangeArrowheads="1"/>
          </p:cNvSpPr>
          <p:nvPr/>
        </p:nvSpPr>
        <p:spPr bwMode="auto">
          <a:xfrm>
            <a:off x="6338888" y="2133600"/>
            <a:ext cx="1757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VLD     B </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sym typeface="Wingdings" pitchFamily="2" charset="2"/>
              </a:rPr>
              <a:t> V2</a:t>
            </a:r>
          </a:p>
        </p:txBody>
      </p:sp>
      <p:sp>
        <p:nvSpPr>
          <p:cNvPr id="61" name="TextBox 60">
            <a:extLst>
              <a:ext uri="{FF2B5EF4-FFF2-40B4-BE49-F238E27FC236}">
                <a16:creationId xmlns:a16="http://schemas.microsoft.com/office/drawing/2014/main" id="{31FAC47A-EE76-4040-AE0C-27072C5D0A3C}"/>
              </a:ext>
            </a:extLst>
          </p:cNvPr>
          <p:cNvSpPr txBox="1">
            <a:spLocks noChangeArrowheads="1"/>
          </p:cNvSpPr>
          <p:nvPr/>
        </p:nvSpPr>
        <p:spPr bwMode="auto">
          <a:xfrm>
            <a:off x="6338888" y="2743200"/>
            <a:ext cx="2606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VADD     V1 + V2 </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sym typeface="Wingdings" pitchFamily="2" charset="2"/>
              </a:rPr>
              <a:t> V3</a:t>
            </a:r>
          </a:p>
        </p:txBody>
      </p:sp>
      <p:sp>
        <p:nvSpPr>
          <p:cNvPr id="62" name="TextBox 61">
            <a:extLst>
              <a:ext uri="{FF2B5EF4-FFF2-40B4-BE49-F238E27FC236}">
                <a16:creationId xmlns:a16="http://schemas.microsoft.com/office/drawing/2014/main" id="{D542F69E-FEED-0342-AFCF-EF7E5E942D66}"/>
              </a:ext>
            </a:extLst>
          </p:cNvPr>
          <p:cNvSpPr txBox="1">
            <a:spLocks noChangeArrowheads="1"/>
          </p:cNvSpPr>
          <p:nvPr/>
        </p:nvSpPr>
        <p:spPr bwMode="auto">
          <a:xfrm>
            <a:off x="6386513" y="3429000"/>
            <a:ext cx="1766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VST     V3 </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sym typeface="Wingdings" pitchFamily="2" charset="2"/>
              </a:rPr>
              <a:t> C</a:t>
            </a:r>
          </a:p>
        </p:txBody>
      </p:sp>
    </p:spTree>
    <p:extLst>
      <p:ext uri="{BB962C8B-B14F-4D97-AF65-F5344CB8AC3E}">
        <p14:creationId xmlns:p14="http://schemas.microsoft.com/office/powerpoint/2010/main" val="42095770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9">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p:bldP spid="50" grpId="0"/>
      <p:bldP spid="51" grpId="0"/>
      <p:bldP spid="52" grpId="0"/>
      <p:bldP spid="4" grpId="0"/>
      <p:bldP spid="60" grpId="0"/>
      <p:bldP spid="61" grpId="0"/>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2E6BD60B-7BB4-C34A-9AD1-BA6130E32136}"/>
              </a:ext>
            </a:extLst>
          </p:cNvPr>
          <p:cNvGrpSpPr>
            <a:grpSpLocks/>
          </p:cNvGrpSpPr>
          <p:nvPr/>
        </p:nvGrpSpPr>
        <p:grpSpPr bwMode="auto">
          <a:xfrm>
            <a:off x="-76200" y="1004888"/>
            <a:ext cx="3138488" cy="5243512"/>
            <a:chOff x="-39" y="921"/>
            <a:chExt cx="1977" cy="3303"/>
          </a:xfrm>
        </p:grpSpPr>
        <p:grpSp>
          <p:nvGrpSpPr>
            <p:cNvPr id="52251" name="Group 8">
              <a:extLst>
                <a:ext uri="{FF2B5EF4-FFF2-40B4-BE49-F238E27FC236}">
                  <a16:creationId xmlns:a16="http://schemas.microsoft.com/office/drawing/2014/main" id="{D371EF9C-046B-594C-968C-6570D27E24BB}"/>
                </a:ext>
              </a:extLst>
            </p:cNvPr>
            <p:cNvGrpSpPr>
              <a:grpSpLocks/>
            </p:cNvGrpSpPr>
            <p:nvPr/>
          </p:nvGrpSpPr>
          <p:grpSpPr bwMode="auto">
            <a:xfrm>
              <a:off x="673" y="1258"/>
              <a:ext cx="1017" cy="1405"/>
              <a:chOff x="721" y="922"/>
              <a:chExt cx="1017" cy="1405"/>
            </a:xfrm>
          </p:grpSpPr>
          <p:sp>
            <p:nvSpPr>
              <p:cNvPr id="52265" name="AutoShape 6">
                <a:extLst>
                  <a:ext uri="{FF2B5EF4-FFF2-40B4-BE49-F238E27FC236}">
                    <a16:creationId xmlns:a16="http://schemas.microsoft.com/office/drawing/2014/main" id="{AF89A3BD-A077-444F-897A-887D4CE0EF12}"/>
                  </a:ext>
                </a:extLst>
              </p:cNvPr>
              <p:cNvSpPr>
                <a:spLocks noChangeArrowheads="1"/>
              </p:cNvSpPr>
              <p:nvPr/>
            </p:nvSpPr>
            <p:spPr bwMode="auto">
              <a:xfrm>
                <a:off x="721" y="922"/>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2266" name="AutoShape 7">
                <a:extLst>
                  <a:ext uri="{FF2B5EF4-FFF2-40B4-BE49-F238E27FC236}">
                    <a16:creationId xmlns:a16="http://schemas.microsoft.com/office/drawing/2014/main" id="{C4165C2F-7AB7-9640-B8C8-2C83BC8FC46D}"/>
                  </a:ext>
                </a:extLst>
              </p:cNvPr>
              <p:cNvSpPr>
                <a:spLocks noChangeArrowheads="1"/>
              </p:cNvSpPr>
              <p:nvPr/>
            </p:nvSpPr>
            <p:spPr bwMode="auto">
              <a:xfrm>
                <a:off x="1297" y="1210"/>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2267" name="AutoShape 8">
                <a:extLst>
                  <a:ext uri="{FF2B5EF4-FFF2-40B4-BE49-F238E27FC236}">
                    <a16:creationId xmlns:a16="http://schemas.microsoft.com/office/drawing/2014/main" id="{52CC3F44-679F-DF4E-9F24-47F90568754B}"/>
                  </a:ext>
                </a:extLst>
              </p:cNvPr>
              <p:cNvSpPr>
                <a:spLocks noChangeArrowheads="1"/>
              </p:cNvSpPr>
              <p:nvPr/>
            </p:nvSpPr>
            <p:spPr bwMode="auto">
              <a:xfrm>
                <a:off x="957" y="1642"/>
                <a:ext cx="402"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2268" name="AutoShape 9">
                <a:extLst>
                  <a:ext uri="{FF2B5EF4-FFF2-40B4-BE49-F238E27FC236}">
                    <a16:creationId xmlns:a16="http://schemas.microsoft.com/office/drawing/2014/main" id="{66D5E32D-D834-B44E-AAE6-535DA0878522}"/>
                  </a:ext>
                </a:extLst>
              </p:cNvPr>
              <p:cNvSpPr>
                <a:spLocks noChangeArrowheads="1"/>
              </p:cNvSpPr>
              <p:nvPr/>
            </p:nvSpPr>
            <p:spPr bwMode="auto">
              <a:xfrm>
                <a:off x="930" y="2074"/>
                <a:ext cx="504" cy="253"/>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2269" name="Line 10">
                <a:extLst>
                  <a:ext uri="{FF2B5EF4-FFF2-40B4-BE49-F238E27FC236}">
                    <a16:creationId xmlns:a16="http://schemas.microsoft.com/office/drawing/2014/main" id="{1FEE3294-35ED-E149-A346-B0CD7AB99754}"/>
                  </a:ext>
                </a:extLst>
              </p:cNvPr>
              <p:cNvSpPr>
                <a:spLocks noChangeShapeType="1"/>
              </p:cNvSpPr>
              <p:nvPr/>
            </p:nvSpPr>
            <p:spPr bwMode="auto">
              <a:xfrm>
                <a:off x="948" y="1200"/>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70" name="Line 11">
                <a:extLst>
                  <a:ext uri="{FF2B5EF4-FFF2-40B4-BE49-F238E27FC236}">
                    <a16:creationId xmlns:a16="http://schemas.microsoft.com/office/drawing/2014/main" id="{CEB5DF33-95F7-C84B-8CF6-BB3DFF6C4C6D}"/>
                  </a:ext>
                </a:extLst>
              </p:cNvPr>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71" name="Line 12">
                <a:extLst>
                  <a:ext uri="{FF2B5EF4-FFF2-40B4-BE49-F238E27FC236}">
                    <a16:creationId xmlns:a16="http://schemas.microsoft.com/office/drawing/2014/main" id="{E8B2D5EE-683D-7F4B-A8E0-E5079A419533}"/>
                  </a:ext>
                </a:extLst>
              </p:cNvPr>
              <p:cNvSpPr>
                <a:spLocks noChangeShapeType="1"/>
              </p:cNvSpPr>
              <p:nvPr/>
            </p:nvSpPr>
            <p:spPr bwMode="auto">
              <a:xfrm>
                <a:off x="1188" y="192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252" name="Group 13">
              <a:extLst>
                <a:ext uri="{FF2B5EF4-FFF2-40B4-BE49-F238E27FC236}">
                  <a16:creationId xmlns:a16="http://schemas.microsoft.com/office/drawing/2014/main" id="{1DBE1507-D07A-BE40-A950-BF102502CB02}"/>
                </a:ext>
              </a:extLst>
            </p:cNvPr>
            <p:cNvGrpSpPr>
              <a:grpSpLocks/>
            </p:cNvGrpSpPr>
            <p:nvPr/>
          </p:nvGrpSpPr>
          <p:grpSpPr bwMode="auto">
            <a:xfrm>
              <a:off x="685" y="2746"/>
              <a:ext cx="1017" cy="1405"/>
              <a:chOff x="733" y="2410"/>
              <a:chExt cx="1017" cy="1405"/>
            </a:xfrm>
          </p:grpSpPr>
          <p:sp>
            <p:nvSpPr>
              <p:cNvPr id="52258" name="AutoShape 14">
                <a:extLst>
                  <a:ext uri="{FF2B5EF4-FFF2-40B4-BE49-F238E27FC236}">
                    <a16:creationId xmlns:a16="http://schemas.microsoft.com/office/drawing/2014/main" id="{C4E2930B-3A0F-5F45-BC7C-8014F27277BD}"/>
                  </a:ext>
                </a:extLst>
              </p:cNvPr>
              <p:cNvSpPr>
                <a:spLocks noChangeArrowheads="1"/>
              </p:cNvSpPr>
              <p:nvPr/>
            </p:nvSpPr>
            <p:spPr bwMode="auto">
              <a:xfrm>
                <a:off x="733" y="2410"/>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2259" name="AutoShape 15">
                <a:extLst>
                  <a:ext uri="{FF2B5EF4-FFF2-40B4-BE49-F238E27FC236}">
                    <a16:creationId xmlns:a16="http://schemas.microsoft.com/office/drawing/2014/main" id="{3DFA6063-D8B1-914D-A1B2-1E44DAFA72B3}"/>
                  </a:ext>
                </a:extLst>
              </p:cNvPr>
              <p:cNvSpPr>
                <a:spLocks noChangeArrowheads="1"/>
              </p:cNvSpPr>
              <p:nvPr/>
            </p:nvSpPr>
            <p:spPr bwMode="auto">
              <a:xfrm>
                <a:off x="1309" y="2698"/>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2260" name="AutoShape 16">
                <a:extLst>
                  <a:ext uri="{FF2B5EF4-FFF2-40B4-BE49-F238E27FC236}">
                    <a16:creationId xmlns:a16="http://schemas.microsoft.com/office/drawing/2014/main" id="{B302117A-5F70-564A-A1D4-D88BEC6EBE2E}"/>
                  </a:ext>
                </a:extLst>
              </p:cNvPr>
              <p:cNvSpPr>
                <a:spLocks noChangeArrowheads="1"/>
              </p:cNvSpPr>
              <p:nvPr/>
            </p:nvSpPr>
            <p:spPr bwMode="auto">
              <a:xfrm>
                <a:off x="969" y="3130"/>
                <a:ext cx="402"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2261" name="AutoShape 17">
                <a:extLst>
                  <a:ext uri="{FF2B5EF4-FFF2-40B4-BE49-F238E27FC236}">
                    <a16:creationId xmlns:a16="http://schemas.microsoft.com/office/drawing/2014/main" id="{21B056CB-6904-AD4D-BAFE-94AFA73A5BA8}"/>
                  </a:ext>
                </a:extLst>
              </p:cNvPr>
              <p:cNvSpPr>
                <a:spLocks noChangeArrowheads="1"/>
              </p:cNvSpPr>
              <p:nvPr/>
            </p:nvSpPr>
            <p:spPr bwMode="auto">
              <a:xfrm>
                <a:off x="942" y="3562"/>
                <a:ext cx="504"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2262" name="Line 18">
                <a:extLst>
                  <a:ext uri="{FF2B5EF4-FFF2-40B4-BE49-F238E27FC236}">
                    <a16:creationId xmlns:a16="http://schemas.microsoft.com/office/drawing/2014/main" id="{239BB109-EBFE-BC43-8F3B-E8BDFB703D4E}"/>
                  </a:ext>
                </a:extLst>
              </p:cNvPr>
              <p:cNvSpPr>
                <a:spLocks noChangeShapeType="1"/>
              </p:cNvSpPr>
              <p:nvPr/>
            </p:nvSpPr>
            <p:spPr bwMode="auto">
              <a:xfrm>
                <a:off x="960" y="2688"/>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63" name="Line 19">
                <a:extLst>
                  <a:ext uri="{FF2B5EF4-FFF2-40B4-BE49-F238E27FC236}">
                    <a16:creationId xmlns:a16="http://schemas.microsoft.com/office/drawing/2014/main" id="{AA1A9BF3-B879-EB4D-8A37-E45BB3A8665D}"/>
                  </a:ext>
                </a:extLst>
              </p:cNvPr>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64" name="Line 20">
                <a:extLst>
                  <a:ext uri="{FF2B5EF4-FFF2-40B4-BE49-F238E27FC236}">
                    <a16:creationId xmlns:a16="http://schemas.microsoft.com/office/drawing/2014/main" id="{DFBAC9A0-C6D8-4949-AB2E-44099EE04446}"/>
                  </a:ext>
                </a:extLst>
              </p:cNvPr>
              <p:cNvSpPr>
                <a:spLocks noChangeShapeType="1"/>
              </p:cNvSpPr>
              <p:nvPr/>
            </p:nvSpPr>
            <p:spPr bwMode="auto">
              <a:xfrm>
                <a:off x="1200" y="34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2253" name="AutoShape 21">
              <a:extLst>
                <a:ext uri="{FF2B5EF4-FFF2-40B4-BE49-F238E27FC236}">
                  <a16:creationId xmlns:a16="http://schemas.microsoft.com/office/drawing/2014/main" id="{1D9341D8-2D50-784B-9230-F1A6F53367FD}"/>
                </a:ext>
              </a:extLst>
            </p:cNvPr>
            <p:cNvSpPr>
              <a:spLocks noChangeArrowheads="1"/>
            </p:cNvSpPr>
            <p:nvPr/>
          </p:nvSpPr>
          <p:spPr bwMode="auto">
            <a:xfrm>
              <a:off x="528" y="1200"/>
              <a:ext cx="1248" cy="1488"/>
            </a:xfrm>
            <a:prstGeom prst="roundRect">
              <a:avLst>
                <a:gd name="adj" fmla="val 16667"/>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54" name="AutoShape 22">
              <a:extLst>
                <a:ext uri="{FF2B5EF4-FFF2-40B4-BE49-F238E27FC236}">
                  <a16:creationId xmlns:a16="http://schemas.microsoft.com/office/drawing/2014/main" id="{A227AF72-689F-2643-BE31-937A47735EFA}"/>
                </a:ext>
              </a:extLst>
            </p:cNvPr>
            <p:cNvSpPr>
              <a:spLocks noChangeArrowheads="1"/>
            </p:cNvSpPr>
            <p:nvPr/>
          </p:nvSpPr>
          <p:spPr bwMode="auto">
            <a:xfrm>
              <a:off x="480" y="2736"/>
              <a:ext cx="1296" cy="1488"/>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55" name="Text Box 23">
              <a:extLst>
                <a:ext uri="{FF2B5EF4-FFF2-40B4-BE49-F238E27FC236}">
                  <a16:creationId xmlns:a16="http://schemas.microsoft.com/office/drawing/2014/main" id="{A95E624C-2E5E-594E-AD4C-2232FC86F3D9}"/>
                </a:ext>
              </a:extLst>
            </p:cNvPr>
            <p:cNvSpPr txBox="1">
              <a:spLocks noChangeArrowheads="1"/>
            </p:cNvSpPr>
            <p:nvPr/>
          </p:nvSpPr>
          <p:spPr bwMode="auto">
            <a:xfrm>
              <a:off x="-39" y="1593"/>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1</a:t>
              </a:r>
            </a:p>
          </p:txBody>
        </p:sp>
        <p:sp>
          <p:nvSpPr>
            <p:cNvPr id="52256" name="Text Box 24">
              <a:extLst>
                <a:ext uri="{FF2B5EF4-FFF2-40B4-BE49-F238E27FC236}">
                  <a16:creationId xmlns:a16="http://schemas.microsoft.com/office/drawing/2014/main" id="{4C209938-9E32-CB49-B0D1-B426253E5F73}"/>
                </a:ext>
              </a:extLst>
            </p:cNvPr>
            <p:cNvSpPr txBox="1">
              <a:spLocks noChangeArrowheads="1"/>
            </p:cNvSpPr>
            <p:nvPr/>
          </p:nvSpPr>
          <p:spPr bwMode="auto">
            <a:xfrm>
              <a:off x="-39" y="3081"/>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2</a:t>
              </a:r>
            </a:p>
          </p:txBody>
        </p:sp>
        <p:sp>
          <p:nvSpPr>
            <p:cNvPr id="52257" name="Text Box 25">
              <a:extLst>
                <a:ext uri="{FF2B5EF4-FFF2-40B4-BE49-F238E27FC236}">
                  <a16:creationId xmlns:a16="http://schemas.microsoft.com/office/drawing/2014/main" id="{B03325F3-E3E4-8D43-96F3-3932E3C6C0A8}"/>
                </a:ext>
              </a:extLst>
            </p:cNvPr>
            <p:cNvSpPr txBox="1">
              <a:spLocks noChangeArrowheads="1"/>
            </p:cNvSpPr>
            <p:nvPr/>
          </p:nvSpPr>
          <p:spPr bwMode="auto">
            <a:xfrm>
              <a:off x="146" y="921"/>
              <a:ext cx="1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1"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Scalar Sequential Code</a:t>
              </a:r>
            </a:p>
          </p:txBody>
        </p:sp>
      </p:grpSp>
      <p:sp>
        <p:nvSpPr>
          <p:cNvPr id="52226" name="Title 1">
            <a:extLst>
              <a:ext uri="{FF2B5EF4-FFF2-40B4-BE49-F238E27FC236}">
                <a16:creationId xmlns:a16="http://schemas.microsoft.com/office/drawing/2014/main" id="{020CC68B-7291-3B43-885B-2D019BBF9095}"/>
              </a:ext>
            </a:extLst>
          </p:cNvPr>
          <p:cNvSpPr>
            <a:spLocks noGrp="1"/>
          </p:cNvSpPr>
          <p:nvPr>
            <p:ph type="title"/>
          </p:nvPr>
        </p:nvSpPr>
        <p:spPr>
          <a:xfrm>
            <a:off x="152400" y="152400"/>
            <a:ext cx="8915400" cy="1066800"/>
          </a:xfrm>
        </p:spPr>
        <p:txBody>
          <a:bodyPr/>
          <a:lstStyle/>
          <a:p>
            <a:r>
              <a:rPr lang="en-US" altLang="en-US" dirty="0">
                <a:solidFill>
                  <a:srgbClr val="0070C0"/>
                </a:solidFill>
                <a:ea typeface="ＭＳ Ｐゴシック" panose="020B0600070205080204" pitchFamily="34" charset="-128"/>
              </a:rPr>
              <a:t>Prog. Model 3: Multithreaded</a:t>
            </a:r>
          </a:p>
        </p:txBody>
      </p:sp>
      <p:sp>
        <p:nvSpPr>
          <p:cNvPr id="52227" name="Slide Number Placeholder 3">
            <a:extLst>
              <a:ext uri="{FF2B5EF4-FFF2-40B4-BE49-F238E27FC236}">
                <a16:creationId xmlns:a16="http://schemas.microsoft.com/office/drawing/2014/main" id="{B15C3B6F-514C-F54A-93D9-A8E2EC9CD8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CE4F35-E2E8-904C-B4CD-52CF2719CC8B}"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2228" name="Text Box 3">
            <a:extLst>
              <a:ext uri="{FF2B5EF4-FFF2-40B4-BE49-F238E27FC236}">
                <a16:creationId xmlns:a16="http://schemas.microsoft.com/office/drawing/2014/main" id="{1218884E-93B4-F946-B6BE-9D44F4076FA7}"/>
              </a:ext>
            </a:extLst>
          </p:cNvPr>
          <p:cNvSpPr txBox="1">
            <a:spLocks noChangeArrowheads="1"/>
          </p:cNvSpPr>
          <p:nvPr/>
        </p:nvSpPr>
        <p:spPr bwMode="auto">
          <a:xfrm>
            <a:off x="6248400" y="152400"/>
            <a:ext cx="3016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a:ln>
                  <a:noFill/>
                </a:ln>
                <a:solidFill>
                  <a:srgbClr val="000000"/>
                </a:solidFill>
                <a:effectLst/>
                <a:uLnTx/>
                <a:uFillTx/>
                <a:latin typeface="Courier New" panose="02070309020205020404" pitchFamily="49" charset="0"/>
                <a:ea typeface="굴림" panose="020B0600000101010101" pitchFamily="34" charset="-127"/>
                <a:cs typeface="+mn-cs"/>
              </a:rPr>
              <a:t>for (i=0; i &lt; N; i++)</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a:ln>
                  <a:noFill/>
                </a:ln>
                <a:solidFill>
                  <a:srgbClr val="000000"/>
                </a:solidFill>
                <a:effectLst/>
                <a:uLnTx/>
                <a:uFillTx/>
                <a:latin typeface="Courier New" panose="02070309020205020404" pitchFamily="49" charset="0"/>
                <a:ea typeface="굴림" panose="020B0600000101010101" pitchFamily="34" charset="-127"/>
                <a:cs typeface="+mn-cs"/>
              </a:rPr>
              <a:t>    C[i] = A[i] + B[i];</a:t>
            </a:r>
          </a:p>
        </p:txBody>
      </p:sp>
      <p:grpSp>
        <p:nvGrpSpPr>
          <p:cNvPr id="6" name="Group 5">
            <a:extLst>
              <a:ext uri="{FF2B5EF4-FFF2-40B4-BE49-F238E27FC236}">
                <a16:creationId xmlns:a16="http://schemas.microsoft.com/office/drawing/2014/main" id="{DD1EC13B-8F85-E544-BC64-CD607B4466D8}"/>
              </a:ext>
            </a:extLst>
          </p:cNvPr>
          <p:cNvGrpSpPr>
            <a:grpSpLocks/>
          </p:cNvGrpSpPr>
          <p:nvPr/>
        </p:nvGrpSpPr>
        <p:grpSpPr bwMode="auto">
          <a:xfrm>
            <a:off x="811213" y="1357313"/>
            <a:ext cx="1981200" cy="2590800"/>
            <a:chOff x="949325" y="1509713"/>
            <a:chExt cx="1981200" cy="2590800"/>
          </a:xfrm>
        </p:grpSpPr>
        <p:sp>
          <p:nvSpPr>
            <p:cNvPr id="52243" name="AutoShape 33">
              <a:extLst>
                <a:ext uri="{FF2B5EF4-FFF2-40B4-BE49-F238E27FC236}">
                  <a16:creationId xmlns:a16="http://schemas.microsoft.com/office/drawing/2014/main" id="{587796E5-21EA-2B43-86F9-596AE5C20ECD}"/>
                </a:ext>
              </a:extLst>
            </p:cNvPr>
            <p:cNvSpPr>
              <a:spLocks noChangeArrowheads="1"/>
            </p:cNvSpPr>
            <p:nvPr/>
          </p:nvSpPr>
          <p:spPr bwMode="auto">
            <a:xfrm>
              <a:off x="1198563" y="1601788"/>
              <a:ext cx="700088"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2244" name="AutoShape 34">
              <a:extLst>
                <a:ext uri="{FF2B5EF4-FFF2-40B4-BE49-F238E27FC236}">
                  <a16:creationId xmlns:a16="http://schemas.microsoft.com/office/drawing/2014/main" id="{115FB8D7-0E92-5F46-B911-13CE414DE9E8}"/>
                </a:ext>
              </a:extLst>
            </p:cNvPr>
            <p:cNvSpPr>
              <a:spLocks noChangeArrowheads="1"/>
            </p:cNvSpPr>
            <p:nvPr/>
          </p:nvSpPr>
          <p:spPr bwMode="auto">
            <a:xfrm>
              <a:off x="2112963" y="2211388"/>
              <a:ext cx="700088"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2245" name="AutoShape 35">
              <a:extLst>
                <a:ext uri="{FF2B5EF4-FFF2-40B4-BE49-F238E27FC236}">
                  <a16:creationId xmlns:a16="http://schemas.microsoft.com/office/drawing/2014/main" id="{C697294A-B1B0-C34C-AF76-E27B9F6C36B9}"/>
                </a:ext>
              </a:extLst>
            </p:cNvPr>
            <p:cNvSpPr>
              <a:spLocks noChangeArrowheads="1"/>
            </p:cNvSpPr>
            <p:nvPr/>
          </p:nvSpPr>
          <p:spPr bwMode="auto">
            <a:xfrm>
              <a:off x="1573213" y="2897188"/>
              <a:ext cx="638175"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2246" name="AutoShape 36">
              <a:extLst>
                <a:ext uri="{FF2B5EF4-FFF2-40B4-BE49-F238E27FC236}">
                  <a16:creationId xmlns:a16="http://schemas.microsoft.com/office/drawing/2014/main" id="{2D8C612B-81B2-C342-BA55-96E27F5D2746}"/>
                </a:ext>
              </a:extLst>
            </p:cNvPr>
            <p:cNvSpPr>
              <a:spLocks noChangeArrowheads="1"/>
            </p:cNvSpPr>
            <p:nvPr/>
          </p:nvSpPr>
          <p:spPr bwMode="auto">
            <a:xfrm>
              <a:off x="1530350" y="3506788"/>
              <a:ext cx="800100"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2247" name="Line 37">
              <a:extLst>
                <a:ext uri="{FF2B5EF4-FFF2-40B4-BE49-F238E27FC236}">
                  <a16:creationId xmlns:a16="http://schemas.microsoft.com/office/drawing/2014/main" id="{8BFBBCF3-D904-B847-B806-1FC3C5D89E5C}"/>
                </a:ext>
              </a:extLst>
            </p:cNvPr>
            <p:cNvSpPr>
              <a:spLocks noChangeShapeType="1"/>
            </p:cNvSpPr>
            <p:nvPr/>
          </p:nvSpPr>
          <p:spPr bwMode="auto">
            <a:xfrm>
              <a:off x="1558925" y="2043113"/>
              <a:ext cx="228600" cy="838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48" name="Line 38">
              <a:extLst>
                <a:ext uri="{FF2B5EF4-FFF2-40B4-BE49-F238E27FC236}">
                  <a16:creationId xmlns:a16="http://schemas.microsoft.com/office/drawing/2014/main" id="{B8B9A8D1-0AB9-DA44-887D-88DF58D30214}"/>
                </a:ext>
              </a:extLst>
            </p:cNvPr>
            <p:cNvSpPr>
              <a:spLocks noChangeShapeType="1"/>
            </p:cNvSpPr>
            <p:nvPr/>
          </p:nvSpPr>
          <p:spPr bwMode="auto">
            <a:xfrm flipH="1">
              <a:off x="2016125" y="2652713"/>
              <a:ext cx="22860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49" name="Line 39">
              <a:extLst>
                <a:ext uri="{FF2B5EF4-FFF2-40B4-BE49-F238E27FC236}">
                  <a16:creationId xmlns:a16="http://schemas.microsoft.com/office/drawing/2014/main" id="{D0FFF744-0220-D446-B8DF-BC1EA39CB39B}"/>
                </a:ext>
              </a:extLst>
            </p:cNvPr>
            <p:cNvSpPr>
              <a:spLocks noChangeShapeType="1"/>
            </p:cNvSpPr>
            <p:nvPr/>
          </p:nvSpPr>
          <p:spPr bwMode="auto">
            <a:xfrm>
              <a:off x="1939925" y="3338513"/>
              <a:ext cx="0" cy="1524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50" name="AutoShape 47">
              <a:extLst>
                <a:ext uri="{FF2B5EF4-FFF2-40B4-BE49-F238E27FC236}">
                  <a16:creationId xmlns:a16="http://schemas.microsoft.com/office/drawing/2014/main" id="{DFCC83B0-BCE9-914E-88BC-71F4EC4EF3D1}"/>
                </a:ext>
              </a:extLst>
            </p:cNvPr>
            <p:cNvSpPr>
              <a:spLocks noChangeArrowheads="1"/>
            </p:cNvSpPr>
            <p:nvPr/>
          </p:nvSpPr>
          <p:spPr bwMode="auto">
            <a:xfrm>
              <a:off x="949325" y="1509713"/>
              <a:ext cx="1981200" cy="2590800"/>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65C6A25-AE06-BF45-A243-5B1B26B2CB68}"/>
              </a:ext>
            </a:extLst>
          </p:cNvPr>
          <p:cNvGrpSpPr>
            <a:grpSpLocks/>
          </p:cNvGrpSpPr>
          <p:nvPr/>
        </p:nvGrpSpPr>
        <p:grpSpPr bwMode="auto">
          <a:xfrm>
            <a:off x="3276600" y="1357313"/>
            <a:ext cx="1981200" cy="2590800"/>
            <a:chOff x="2930525" y="1509713"/>
            <a:chExt cx="1981200" cy="2590800"/>
          </a:xfrm>
        </p:grpSpPr>
        <p:sp>
          <p:nvSpPr>
            <p:cNvPr id="52235" name="AutoShape 40">
              <a:extLst>
                <a:ext uri="{FF2B5EF4-FFF2-40B4-BE49-F238E27FC236}">
                  <a16:creationId xmlns:a16="http://schemas.microsoft.com/office/drawing/2014/main" id="{5FC35C8E-DDBA-6A4A-A12B-E90E69516C74}"/>
                </a:ext>
              </a:extLst>
            </p:cNvPr>
            <p:cNvSpPr>
              <a:spLocks noChangeArrowheads="1"/>
            </p:cNvSpPr>
            <p:nvPr/>
          </p:nvSpPr>
          <p:spPr bwMode="auto">
            <a:xfrm>
              <a:off x="3103563" y="1601788"/>
              <a:ext cx="700088"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2236" name="AutoShape 41">
              <a:extLst>
                <a:ext uri="{FF2B5EF4-FFF2-40B4-BE49-F238E27FC236}">
                  <a16:creationId xmlns:a16="http://schemas.microsoft.com/office/drawing/2014/main" id="{6F39C9D5-FA48-564A-A72B-1DCB59278866}"/>
                </a:ext>
              </a:extLst>
            </p:cNvPr>
            <p:cNvSpPr>
              <a:spLocks noChangeArrowheads="1"/>
            </p:cNvSpPr>
            <p:nvPr/>
          </p:nvSpPr>
          <p:spPr bwMode="auto">
            <a:xfrm>
              <a:off x="4017963" y="2211388"/>
              <a:ext cx="700088"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2237" name="AutoShape 42">
              <a:extLst>
                <a:ext uri="{FF2B5EF4-FFF2-40B4-BE49-F238E27FC236}">
                  <a16:creationId xmlns:a16="http://schemas.microsoft.com/office/drawing/2014/main" id="{100FD71F-A0F1-CE4B-8ACB-73FC7C75C6AA}"/>
                </a:ext>
              </a:extLst>
            </p:cNvPr>
            <p:cNvSpPr>
              <a:spLocks noChangeArrowheads="1"/>
            </p:cNvSpPr>
            <p:nvPr/>
          </p:nvSpPr>
          <p:spPr bwMode="auto">
            <a:xfrm>
              <a:off x="3478213" y="2897188"/>
              <a:ext cx="638175"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2238" name="AutoShape 43">
              <a:extLst>
                <a:ext uri="{FF2B5EF4-FFF2-40B4-BE49-F238E27FC236}">
                  <a16:creationId xmlns:a16="http://schemas.microsoft.com/office/drawing/2014/main" id="{E07CDA58-2BB1-1747-8770-22A90FD8C3C1}"/>
                </a:ext>
              </a:extLst>
            </p:cNvPr>
            <p:cNvSpPr>
              <a:spLocks noChangeArrowheads="1"/>
            </p:cNvSpPr>
            <p:nvPr/>
          </p:nvSpPr>
          <p:spPr bwMode="auto">
            <a:xfrm>
              <a:off x="3435350" y="3506788"/>
              <a:ext cx="800100"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2239" name="Line 44">
              <a:extLst>
                <a:ext uri="{FF2B5EF4-FFF2-40B4-BE49-F238E27FC236}">
                  <a16:creationId xmlns:a16="http://schemas.microsoft.com/office/drawing/2014/main" id="{405E4C71-93C2-E444-951C-8BF514EEA3CB}"/>
                </a:ext>
              </a:extLst>
            </p:cNvPr>
            <p:cNvSpPr>
              <a:spLocks noChangeShapeType="1"/>
            </p:cNvSpPr>
            <p:nvPr/>
          </p:nvSpPr>
          <p:spPr bwMode="auto">
            <a:xfrm>
              <a:off x="3387725" y="2043113"/>
              <a:ext cx="304800" cy="838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40" name="Line 45">
              <a:extLst>
                <a:ext uri="{FF2B5EF4-FFF2-40B4-BE49-F238E27FC236}">
                  <a16:creationId xmlns:a16="http://schemas.microsoft.com/office/drawing/2014/main" id="{C6CFB464-6826-134B-B1C8-835D8E817799}"/>
                </a:ext>
              </a:extLst>
            </p:cNvPr>
            <p:cNvSpPr>
              <a:spLocks noChangeShapeType="1"/>
            </p:cNvSpPr>
            <p:nvPr/>
          </p:nvSpPr>
          <p:spPr bwMode="auto">
            <a:xfrm flipH="1">
              <a:off x="3921125" y="2652713"/>
              <a:ext cx="22860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41" name="Line 46">
              <a:extLst>
                <a:ext uri="{FF2B5EF4-FFF2-40B4-BE49-F238E27FC236}">
                  <a16:creationId xmlns:a16="http://schemas.microsoft.com/office/drawing/2014/main" id="{82AB7A81-48D2-754A-BA08-292624A26267}"/>
                </a:ext>
              </a:extLst>
            </p:cNvPr>
            <p:cNvSpPr>
              <a:spLocks noChangeShapeType="1"/>
            </p:cNvSpPr>
            <p:nvPr/>
          </p:nvSpPr>
          <p:spPr bwMode="auto">
            <a:xfrm>
              <a:off x="3844925" y="3338513"/>
              <a:ext cx="0" cy="1524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242" name="AutoShape 48">
              <a:extLst>
                <a:ext uri="{FF2B5EF4-FFF2-40B4-BE49-F238E27FC236}">
                  <a16:creationId xmlns:a16="http://schemas.microsoft.com/office/drawing/2014/main" id="{A6D82B5D-CB4D-004D-B52D-54E587C5E825}"/>
                </a:ext>
              </a:extLst>
            </p:cNvPr>
            <p:cNvSpPr>
              <a:spLocks noChangeArrowheads="1"/>
            </p:cNvSpPr>
            <p:nvPr/>
          </p:nvSpPr>
          <p:spPr bwMode="auto">
            <a:xfrm>
              <a:off x="2930525" y="1509713"/>
              <a:ext cx="1981200" cy="2590800"/>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0" name="Text Box 49">
            <a:extLst>
              <a:ext uri="{FF2B5EF4-FFF2-40B4-BE49-F238E27FC236}">
                <a16:creationId xmlns:a16="http://schemas.microsoft.com/office/drawing/2014/main" id="{48240D83-E8A1-BF43-AB67-C9B2D692CC92}"/>
              </a:ext>
            </a:extLst>
          </p:cNvPr>
          <p:cNvSpPr txBox="1">
            <a:spLocks noChangeArrowheads="1"/>
          </p:cNvSpPr>
          <p:nvPr/>
        </p:nvSpPr>
        <p:spPr bwMode="auto">
          <a:xfrm>
            <a:off x="811213" y="4054475"/>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1</a:t>
            </a:r>
          </a:p>
        </p:txBody>
      </p:sp>
      <p:sp>
        <p:nvSpPr>
          <p:cNvPr id="51" name="Text Box 50">
            <a:extLst>
              <a:ext uri="{FF2B5EF4-FFF2-40B4-BE49-F238E27FC236}">
                <a16:creationId xmlns:a16="http://schemas.microsoft.com/office/drawing/2014/main" id="{C02DE839-B321-1A45-861F-AFA93FD21DEE}"/>
              </a:ext>
            </a:extLst>
          </p:cNvPr>
          <p:cNvSpPr txBox="1">
            <a:spLocks noChangeArrowheads="1"/>
          </p:cNvSpPr>
          <p:nvPr/>
        </p:nvSpPr>
        <p:spPr bwMode="auto">
          <a:xfrm>
            <a:off x="2792413" y="4054475"/>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2</a:t>
            </a:r>
          </a:p>
        </p:txBody>
      </p:sp>
      <p:sp>
        <p:nvSpPr>
          <p:cNvPr id="56" name="Line 55">
            <a:extLst>
              <a:ext uri="{FF2B5EF4-FFF2-40B4-BE49-F238E27FC236}">
                <a16:creationId xmlns:a16="http://schemas.microsoft.com/office/drawing/2014/main" id="{87B2F9C9-F530-1348-B0F1-67A478BB8BA4}"/>
              </a:ext>
            </a:extLst>
          </p:cNvPr>
          <p:cNvSpPr>
            <a:spLocks noChangeShapeType="1"/>
          </p:cNvSpPr>
          <p:nvPr/>
        </p:nvSpPr>
        <p:spPr bwMode="auto">
          <a:xfrm>
            <a:off x="6019800" y="2347913"/>
            <a:ext cx="533400" cy="0"/>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26">
            <a:extLst>
              <a:ext uri="{FF2B5EF4-FFF2-40B4-BE49-F238E27FC236}">
                <a16:creationId xmlns:a16="http://schemas.microsoft.com/office/drawing/2014/main" id="{95DE4456-BD7F-7445-A633-7DE9D97598EA}"/>
              </a:ext>
            </a:extLst>
          </p:cNvPr>
          <p:cNvSpPr txBox="1">
            <a:spLocks noChangeArrowheads="1"/>
          </p:cNvSpPr>
          <p:nvPr/>
        </p:nvSpPr>
        <p:spPr bwMode="auto">
          <a:xfrm>
            <a:off x="3429000" y="4230688"/>
            <a:ext cx="5867400" cy="224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Tahoma"/>
                <a:ea typeface="굴림" charset="0"/>
                <a:cs typeface="굴림" charset="0"/>
              </a:rPr>
              <a:t>Realization</a:t>
            </a:r>
            <a:r>
              <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rPr>
              <a:t>: Each iteration is independent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Tahoma"/>
                <a:ea typeface="굴림" charset="0"/>
                <a:cs typeface="굴림" charset="0"/>
              </a:rPr>
              <a:t>Idea: </a:t>
            </a:r>
            <a:r>
              <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rPr>
              <a:t>Programmer or compiler generates a thread to execute each iteration. Each thread does the same thing (but on different data)</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srgbClr val="FF0000"/>
              </a:solidFill>
              <a:effectLst/>
              <a:uLnTx/>
              <a:uFillTx/>
              <a:latin typeface="Tahoma"/>
              <a:ea typeface="굴림" charset="0"/>
              <a:cs typeface="굴림"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FF0000"/>
                </a:solidFill>
                <a:effectLst/>
                <a:uLnTx/>
                <a:uFillTx/>
                <a:latin typeface="Tahoma"/>
                <a:ea typeface="굴림" charset="0"/>
                <a:cs typeface="굴림" charset="0"/>
              </a:rPr>
              <a:t>Can be executed on a MIMD machine</a:t>
            </a:r>
          </a:p>
        </p:txBody>
      </p:sp>
    </p:spTree>
    <p:extLst>
      <p:ext uri="{BB962C8B-B14F-4D97-AF65-F5344CB8AC3E}">
        <p14:creationId xmlns:p14="http://schemas.microsoft.com/office/powerpoint/2010/main" val="3196759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9">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A1C351C6-746F-0D48-8860-0236CFB67AD7}"/>
              </a:ext>
            </a:extLst>
          </p:cNvPr>
          <p:cNvSpPr>
            <a:spLocks noGrp="1"/>
          </p:cNvSpPr>
          <p:nvPr>
            <p:ph type="title"/>
          </p:nvPr>
        </p:nvSpPr>
        <p:spPr>
          <a:xfrm>
            <a:off x="152400" y="152400"/>
            <a:ext cx="8915400" cy="1066800"/>
          </a:xfrm>
        </p:spPr>
        <p:txBody>
          <a:bodyPr/>
          <a:lstStyle/>
          <a:p>
            <a:r>
              <a:rPr lang="en-US" altLang="en-US" dirty="0">
                <a:solidFill>
                  <a:srgbClr val="0070C0"/>
                </a:solidFill>
                <a:ea typeface="ＭＳ Ｐゴシック" panose="020B0600070205080204" pitchFamily="34" charset="-128"/>
              </a:rPr>
              <a:t>Prog. Model 3: Multithreaded</a:t>
            </a:r>
          </a:p>
        </p:txBody>
      </p:sp>
      <p:sp>
        <p:nvSpPr>
          <p:cNvPr id="53250" name="Slide Number Placeholder 3">
            <a:extLst>
              <a:ext uri="{FF2B5EF4-FFF2-40B4-BE49-F238E27FC236}">
                <a16:creationId xmlns:a16="http://schemas.microsoft.com/office/drawing/2014/main" id="{AE287651-3BF7-1941-A294-4E4FD7E8A4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E5B54D-6199-A74B-B1BD-2B8BC2055760}"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53251" name="Text Box 3">
            <a:extLst>
              <a:ext uri="{FF2B5EF4-FFF2-40B4-BE49-F238E27FC236}">
                <a16:creationId xmlns:a16="http://schemas.microsoft.com/office/drawing/2014/main" id="{CAE0E314-6E5C-6842-BFEB-99244D2B8B4D}"/>
              </a:ext>
            </a:extLst>
          </p:cNvPr>
          <p:cNvSpPr txBox="1">
            <a:spLocks noChangeArrowheads="1"/>
          </p:cNvSpPr>
          <p:nvPr/>
        </p:nvSpPr>
        <p:spPr bwMode="auto">
          <a:xfrm>
            <a:off x="6248400" y="152400"/>
            <a:ext cx="3016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a:ln>
                  <a:noFill/>
                </a:ln>
                <a:solidFill>
                  <a:srgbClr val="000000"/>
                </a:solidFill>
                <a:effectLst/>
                <a:uLnTx/>
                <a:uFillTx/>
                <a:latin typeface="Courier New" panose="02070309020205020404" pitchFamily="49" charset="0"/>
                <a:ea typeface="굴림" panose="020B0600000101010101" pitchFamily="34" charset="-127"/>
                <a:cs typeface="+mn-cs"/>
              </a:rPr>
              <a:t>for (i=0; i &lt; N; i++)</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0" lang="en-US" altLang="ko-KR" sz="1600" b="1" i="0" u="none" strike="noStrike" kern="1200" cap="none" spc="0" normalizeH="0" baseline="0" noProof="0">
                <a:ln>
                  <a:noFill/>
                </a:ln>
                <a:solidFill>
                  <a:srgbClr val="000000"/>
                </a:solidFill>
                <a:effectLst/>
                <a:uLnTx/>
                <a:uFillTx/>
                <a:latin typeface="Courier New" panose="02070309020205020404" pitchFamily="49" charset="0"/>
                <a:ea typeface="굴림" panose="020B0600000101010101" pitchFamily="34" charset="-127"/>
                <a:cs typeface="+mn-cs"/>
              </a:rPr>
              <a:t>    C[i] = A[i] + B[i];</a:t>
            </a:r>
          </a:p>
        </p:txBody>
      </p:sp>
      <p:grpSp>
        <p:nvGrpSpPr>
          <p:cNvPr id="53252" name="Group 5">
            <a:extLst>
              <a:ext uri="{FF2B5EF4-FFF2-40B4-BE49-F238E27FC236}">
                <a16:creationId xmlns:a16="http://schemas.microsoft.com/office/drawing/2014/main" id="{2BFF135F-0013-F543-ABB7-211257A0A819}"/>
              </a:ext>
            </a:extLst>
          </p:cNvPr>
          <p:cNvGrpSpPr>
            <a:grpSpLocks/>
          </p:cNvGrpSpPr>
          <p:nvPr/>
        </p:nvGrpSpPr>
        <p:grpSpPr bwMode="auto">
          <a:xfrm>
            <a:off x="811213" y="1357313"/>
            <a:ext cx="1981200" cy="2590800"/>
            <a:chOff x="949325" y="1509713"/>
            <a:chExt cx="1981200" cy="2590800"/>
          </a:xfrm>
        </p:grpSpPr>
        <p:sp>
          <p:nvSpPr>
            <p:cNvPr id="53269" name="AutoShape 33">
              <a:extLst>
                <a:ext uri="{FF2B5EF4-FFF2-40B4-BE49-F238E27FC236}">
                  <a16:creationId xmlns:a16="http://schemas.microsoft.com/office/drawing/2014/main" id="{3628CC74-DB5F-0744-825F-1CDA5025446E}"/>
                </a:ext>
              </a:extLst>
            </p:cNvPr>
            <p:cNvSpPr>
              <a:spLocks noChangeArrowheads="1"/>
            </p:cNvSpPr>
            <p:nvPr/>
          </p:nvSpPr>
          <p:spPr bwMode="auto">
            <a:xfrm>
              <a:off x="1198563" y="1601788"/>
              <a:ext cx="700088"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3270" name="AutoShape 34">
              <a:extLst>
                <a:ext uri="{FF2B5EF4-FFF2-40B4-BE49-F238E27FC236}">
                  <a16:creationId xmlns:a16="http://schemas.microsoft.com/office/drawing/2014/main" id="{19D75240-26B4-A84F-A057-5E1A54DD54E3}"/>
                </a:ext>
              </a:extLst>
            </p:cNvPr>
            <p:cNvSpPr>
              <a:spLocks noChangeArrowheads="1"/>
            </p:cNvSpPr>
            <p:nvPr/>
          </p:nvSpPr>
          <p:spPr bwMode="auto">
            <a:xfrm>
              <a:off x="2112963" y="2211388"/>
              <a:ext cx="700088"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3271" name="AutoShape 35">
              <a:extLst>
                <a:ext uri="{FF2B5EF4-FFF2-40B4-BE49-F238E27FC236}">
                  <a16:creationId xmlns:a16="http://schemas.microsoft.com/office/drawing/2014/main" id="{130D1E90-31E3-E64B-B0C4-5F4A5196C60C}"/>
                </a:ext>
              </a:extLst>
            </p:cNvPr>
            <p:cNvSpPr>
              <a:spLocks noChangeArrowheads="1"/>
            </p:cNvSpPr>
            <p:nvPr/>
          </p:nvSpPr>
          <p:spPr bwMode="auto">
            <a:xfrm>
              <a:off x="1573213" y="2897188"/>
              <a:ext cx="638175"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3272" name="AutoShape 36">
              <a:extLst>
                <a:ext uri="{FF2B5EF4-FFF2-40B4-BE49-F238E27FC236}">
                  <a16:creationId xmlns:a16="http://schemas.microsoft.com/office/drawing/2014/main" id="{6E3986F6-FB5A-034A-8428-A17A968EB6E0}"/>
                </a:ext>
              </a:extLst>
            </p:cNvPr>
            <p:cNvSpPr>
              <a:spLocks noChangeArrowheads="1"/>
            </p:cNvSpPr>
            <p:nvPr/>
          </p:nvSpPr>
          <p:spPr bwMode="auto">
            <a:xfrm>
              <a:off x="1530350" y="3506788"/>
              <a:ext cx="800100" cy="401638"/>
            </a:xfrm>
            <a:prstGeom prst="roundRect">
              <a:avLst>
                <a:gd name="adj" fmla="val 16667"/>
              </a:avLst>
            </a:prstGeom>
            <a:solidFill>
              <a:schemeClr val="hlink"/>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3273" name="Line 37">
              <a:extLst>
                <a:ext uri="{FF2B5EF4-FFF2-40B4-BE49-F238E27FC236}">
                  <a16:creationId xmlns:a16="http://schemas.microsoft.com/office/drawing/2014/main" id="{5A1C65CC-389B-2943-858C-A3ED8D38C2C8}"/>
                </a:ext>
              </a:extLst>
            </p:cNvPr>
            <p:cNvSpPr>
              <a:spLocks noChangeShapeType="1"/>
            </p:cNvSpPr>
            <p:nvPr/>
          </p:nvSpPr>
          <p:spPr bwMode="auto">
            <a:xfrm>
              <a:off x="1558925" y="2043113"/>
              <a:ext cx="228600" cy="838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274" name="Line 38">
              <a:extLst>
                <a:ext uri="{FF2B5EF4-FFF2-40B4-BE49-F238E27FC236}">
                  <a16:creationId xmlns:a16="http://schemas.microsoft.com/office/drawing/2014/main" id="{2D213853-DC23-3144-AF8D-0B32AD8360DC}"/>
                </a:ext>
              </a:extLst>
            </p:cNvPr>
            <p:cNvSpPr>
              <a:spLocks noChangeShapeType="1"/>
            </p:cNvSpPr>
            <p:nvPr/>
          </p:nvSpPr>
          <p:spPr bwMode="auto">
            <a:xfrm flipH="1">
              <a:off x="2016125" y="2652713"/>
              <a:ext cx="22860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275" name="Line 39">
              <a:extLst>
                <a:ext uri="{FF2B5EF4-FFF2-40B4-BE49-F238E27FC236}">
                  <a16:creationId xmlns:a16="http://schemas.microsoft.com/office/drawing/2014/main" id="{F964E992-5F3E-2545-A108-E05FED75E116}"/>
                </a:ext>
              </a:extLst>
            </p:cNvPr>
            <p:cNvSpPr>
              <a:spLocks noChangeShapeType="1"/>
            </p:cNvSpPr>
            <p:nvPr/>
          </p:nvSpPr>
          <p:spPr bwMode="auto">
            <a:xfrm>
              <a:off x="1939925" y="3338513"/>
              <a:ext cx="0" cy="1524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276" name="AutoShape 47">
              <a:extLst>
                <a:ext uri="{FF2B5EF4-FFF2-40B4-BE49-F238E27FC236}">
                  <a16:creationId xmlns:a16="http://schemas.microsoft.com/office/drawing/2014/main" id="{F1BDA115-D10E-1547-A010-BF77C55EE6FA}"/>
                </a:ext>
              </a:extLst>
            </p:cNvPr>
            <p:cNvSpPr>
              <a:spLocks noChangeArrowheads="1"/>
            </p:cNvSpPr>
            <p:nvPr/>
          </p:nvSpPr>
          <p:spPr bwMode="auto">
            <a:xfrm>
              <a:off x="949325" y="1509713"/>
              <a:ext cx="1981200" cy="2590800"/>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3253" name="Group 4">
            <a:extLst>
              <a:ext uri="{FF2B5EF4-FFF2-40B4-BE49-F238E27FC236}">
                <a16:creationId xmlns:a16="http://schemas.microsoft.com/office/drawing/2014/main" id="{C4F3A047-4C05-C449-BE54-8CFD4FF4B310}"/>
              </a:ext>
            </a:extLst>
          </p:cNvPr>
          <p:cNvGrpSpPr>
            <a:grpSpLocks/>
          </p:cNvGrpSpPr>
          <p:nvPr/>
        </p:nvGrpSpPr>
        <p:grpSpPr bwMode="auto">
          <a:xfrm>
            <a:off x="3276600" y="1357313"/>
            <a:ext cx="1981200" cy="2590800"/>
            <a:chOff x="2930525" y="1509713"/>
            <a:chExt cx="1981200" cy="2590800"/>
          </a:xfrm>
        </p:grpSpPr>
        <p:sp>
          <p:nvSpPr>
            <p:cNvPr id="53261" name="AutoShape 40">
              <a:extLst>
                <a:ext uri="{FF2B5EF4-FFF2-40B4-BE49-F238E27FC236}">
                  <a16:creationId xmlns:a16="http://schemas.microsoft.com/office/drawing/2014/main" id="{D4F78968-6CD3-5544-8092-6909A2C952C2}"/>
                </a:ext>
              </a:extLst>
            </p:cNvPr>
            <p:cNvSpPr>
              <a:spLocks noChangeArrowheads="1"/>
            </p:cNvSpPr>
            <p:nvPr/>
          </p:nvSpPr>
          <p:spPr bwMode="auto">
            <a:xfrm>
              <a:off x="3103563" y="1601788"/>
              <a:ext cx="700088"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3262" name="AutoShape 41">
              <a:extLst>
                <a:ext uri="{FF2B5EF4-FFF2-40B4-BE49-F238E27FC236}">
                  <a16:creationId xmlns:a16="http://schemas.microsoft.com/office/drawing/2014/main" id="{AA4258D6-55C2-4342-9EC6-6743C39E8E94}"/>
                </a:ext>
              </a:extLst>
            </p:cNvPr>
            <p:cNvSpPr>
              <a:spLocks noChangeArrowheads="1"/>
            </p:cNvSpPr>
            <p:nvPr/>
          </p:nvSpPr>
          <p:spPr bwMode="auto">
            <a:xfrm>
              <a:off x="4017963" y="2211388"/>
              <a:ext cx="700088"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load</a:t>
              </a:r>
            </a:p>
          </p:txBody>
        </p:sp>
        <p:sp>
          <p:nvSpPr>
            <p:cNvPr id="53263" name="AutoShape 42">
              <a:extLst>
                <a:ext uri="{FF2B5EF4-FFF2-40B4-BE49-F238E27FC236}">
                  <a16:creationId xmlns:a16="http://schemas.microsoft.com/office/drawing/2014/main" id="{ED970D25-0FD8-2D40-B395-B194F6835579}"/>
                </a:ext>
              </a:extLst>
            </p:cNvPr>
            <p:cNvSpPr>
              <a:spLocks noChangeArrowheads="1"/>
            </p:cNvSpPr>
            <p:nvPr/>
          </p:nvSpPr>
          <p:spPr bwMode="auto">
            <a:xfrm>
              <a:off x="3478213" y="2897188"/>
              <a:ext cx="638175"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add</a:t>
              </a:r>
            </a:p>
          </p:txBody>
        </p:sp>
        <p:sp>
          <p:nvSpPr>
            <p:cNvPr id="53264" name="AutoShape 43">
              <a:extLst>
                <a:ext uri="{FF2B5EF4-FFF2-40B4-BE49-F238E27FC236}">
                  <a16:creationId xmlns:a16="http://schemas.microsoft.com/office/drawing/2014/main" id="{78DFBAAF-B82B-9C44-9568-4F92D5DBFEDA}"/>
                </a:ext>
              </a:extLst>
            </p:cNvPr>
            <p:cNvSpPr>
              <a:spLocks noChangeArrowheads="1"/>
            </p:cNvSpPr>
            <p:nvPr/>
          </p:nvSpPr>
          <p:spPr bwMode="auto">
            <a:xfrm>
              <a:off x="3435350" y="3506788"/>
              <a:ext cx="800100" cy="401638"/>
            </a:xfrm>
            <a:prstGeom prst="roundRect">
              <a:avLst>
                <a:gd name="adj" fmla="val 16667"/>
              </a:avLst>
            </a:prstGeom>
            <a:solidFill>
              <a:schemeClr val="accent2"/>
            </a:solidFill>
            <a:ln w="3175">
              <a:solidFill>
                <a:schemeClr val="tx1"/>
              </a:solidFill>
              <a:round/>
              <a:headEnd/>
              <a:tailEnd/>
            </a:ln>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FFFFFF"/>
                  </a:solidFill>
                  <a:effectLst/>
                  <a:uLnTx/>
                  <a:uFillTx/>
                  <a:latin typeface="Verdana" panose="020B0604030504040204" pitchFamily="34" charset="0"/>
                  <a:ea typeface="굴림" panose="020B0600000101010101" pitchFamily="34" charset="-127"/>
                  <a:cs typeface="+mn-cs"/>
                </a:rPr>
                <a:t>store</a:t>
              </a:r>
            </a:p>
          </p:txBody>
        </p:sp>
        <p:sp>
          <p:nvSpPr>
            <p:cNvPr id="53265" name="Line 44">
              <a:extLst>
                <a:ext uri="{FF2B5EF4-FFF2-40B4-BE49-F238E27FC236}">
                  <a16:creationId xmlns:a16="http://schemas.microsoft.com/office/drawing/2014/main" id="{6A9798BE-CC37-F648-9347-B0D8FD71569E}"/>
                </a:ext>
              </a:extLst>
            </p:cNvPr>
            <p:cNvSpPr>
              <a:spLocks noChangeShapeType="1"/>
            </p:cNvSpPr>
            <p:nvPr/>
          </p:nvSpPr>
          <p:spPr bwMode="auto">
            <a:xfrm>
              <a:off x="3387725" y="2043113"/>
              <a:ext cx="304800" cy="8382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266" name="Line 45">
              <a:extLst>
                <a:ext uri="{FF2B5EF4-FFF2-40B4-BE49-F238E27FC236}">
                  <a16:creationId xmlns:a16="http://schemas.microsoft.com/office/drawing/2014/main" id="{777939F2-390B-9549-BD58-099E0CE7FF89}"/>
                </a:ext>
              </a:extLst>
            </p:cNvPr>
            <p:cNvSpPr>
              <a:spLocks noChangeShapeType="1"/>
            </p:cNvSpPr>
            <p:nvPr/>
          </p:nvSpPr>
          <p:spPr bwMode="auto">
            <a:xfrm flipH="1">
              <a:off x="3921125" y="2652713"/>
              <a:ext cx="228600" cy="2286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267" name="Line 46">
              <a:extLst>
                <a:ext uri="{FF2B5EF4-FFF2-40B4-BE49-F238E27FC236}">
                  <a16:creationId xmlns:a16="http://schemas.microsoft.com/office/drawing/2014/main" id="{AA3A3F9A-852D-E642-BCFC-AB0D42ECD385}"/>
                </a:ext>
              </a:extLst>
            </p:cNvPr>
            <p:cNvSpPr>
              <a:spLocks noChangeShapeType="1"/>
            </p:cNvSpPr>
            <p:nvPr/>
          </p:nvSpPr>
          <p:spPr bwMode="auto">
            <a:xfrm>
              <a:off x="3844925" y="3338513"/>
              <a:ext cx="0" cy="152400"/>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268" name="AutoShape 48">
              <a:extLst>
                <a:ext uri="{FF2B5EF4-FFF2-40B4-BE49-F238E27FC236}">
                  <a16:creationId xmlns:a16="http://schemas.microsoft.com/office/drawing/2014/main" id="{05A74A3E-C6B7-CF47-B117-029ED40298AB}"/>
                </a:ext>
              </a:extLst>
            </p:cNvPr>
            <p:cNvSpPr>
              <a:spLocks noChangeArrowheads="1"/>
            </p:cNvSpPr>
            <p:nvPr/>
          </p:nvSpPr>
          <p:spPr bwMode="auto">
            <a:xfrm>
              <a:off x="2930525" y="1509713"/>
              <a:ext cx="1981200" cy="2590800"/>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3254" name="Text Box 49">
            <a:extLst>
              <a:ext uri="{FF2B5EF4-FFF2-40B4-BE49-F238E27FC236}">
                <a16:creationId xmlns:a16="http://schemas.microsoft.com/office/drawing/2014/main" id="{9CF6ABC8-C429-3D4B-A35D-DD138450E476}"/>
              </a:ext>
            </a:extLst>
          </p:cNvPr>
          <p:cNvSpPr txBox="1">
            <a:spLocks noChangeArrowheads="1"/>
          </p:cNvSpPr>
          <p:nvPr/>
        </p:nvSpPr>
        <p:spPr bwMode="auto">
          <a:xfrm>
            <a:off x="811213" y="4054475"/>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1</a:t>
            </a:r>
          </a:p>
        </p:txBody>
      </p:sp>
      <p:sp>
        <p:nvSpPr>
          <p:cNvPr id="53255" name="Text Box 50">
            <a:extLst>
              <a:ext uri="{FF2B5EF4-FFF2-40B4-BE49-F238E27FC236}">
                <a16:creationId xmlns:a16="http://schemas.microsoft.com/office/drawing/2014/main" id="{3317CA91-375B-6946-B938-999EEF6CFA48}"/>
              </a:ext>
            </a:extLst>
          </p:cNvPr>
          <p:cNvSpPr txBox="1">
            <a:spLocks noChangeArrowheads="1"/>
          </p:cNvSpPr>
          <p:nvPr/>
        </p:nvSpPr>
        <p:spPr bwMode="auto">
          <a:xfrm>
            <a:off x="2792413" y="4054475"/>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Verdana" panose="020B0604030504040204" pitchFamily="34" charset="0"/>
                <a:ea typeface="굴림" panose="020B0600000101010101" pitchFamily="34" charset="-127"/>
                <a:cs typeface="+mn-cs"/>
              </a:rPr>
              <a:t>Iter. 2</a:t>
            </a:r>
          </a:p>
        </p:txBody>
      </p:sp>
      <p:sp>
        <p:nvSpPr>
          <p:cNvPr id="53256" name="Line 55">
            <a:extLst>
              <a:ext uri="{FF2B5EF4-FFF2-40B4-BE49-F238E27FC236}">
                <a16:creationId xmlns:a16="http://schemas.microsoft.com/office/drawing/2014/main" id="{E645DAEE-8156-2A41-8D30-37891889C01C}"/>
              </a:ext>
            </a:extLst>
          </p:cNvPr>
          <p:cNvSpPr>
            <a:spLocks noChangeShapeType="1"/>
          </p:cNvSpPr>
          <p:nvPr/>
        </p:nvSpPr>
        <p:spPr bwMode="auto">
          <a:xfrm>
            <a:off x="6019800" y="2347913"/>
            <a:ext cx="533400" cy="0"/>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26">
            <a:extLst>
              <a:ext uri="{FF2B5EF4-FFF2-40B4-BE49-F238E27FC236}">
                <a16:creationId xmlns:a16="http://schemas.microsoft.com/office/drawing/2014/main" id="{A8EAD19A-2231-4544-9184-C6EBB24FE021}"/>
              </a:ext>
            </a:extLst>
          </p:cNvPr>
          <p:cNvSpPr txBox="1">
            <a:spLocks noChangeArrowheads="1"/>
          </p:cNvSpPr>
          <p:nvPr/>
        </p:nvSpPr>
        <p:spPr bwMode="auto">
          <a:xfrm>
            <a:off x="3429000" y="4230688"/>
            <a:ext cx="5867400" cy="2246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Tahoma"/>
                <a:ea typeface="굴림" charset="0"/>
                <a:cs typeface="굴림" charset="0"/>
              </a:rPr>
              <a:t>Realization</a:t>
            </a:r>
            <a:r>
              <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rPr>
              <a:t>: Each iteration is independent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Tahoma"/>
                <a:ea typeface="굴림" charset="0"/>
                <a:cs typeface="굴림" charset="0"/>
              </a:rPr>
              <a:t>Idea: </a:t>
            </a:r>
            <a:r>
              <a:rPr kumimoji="0" lang="en-US" altLang="ko-KR" sz="2000" b="0" i="0" u="none" strike="noStrike" kern="1200" cap="none" spc="0" normalizeH="0" baseline="0" noProof="0" dirty="0">
                <a:ln>
                  <a:noFill/>
                </a:ln>
                <a:solidFill>
                  <a:srgbClr val="0000FF"/>
                </a:solidFill>
                <a:effectLst/>
                <a:uLnTx/>
                <a:uFillTx/>
                <a:latin typeface="Tahoma"/>
                <a:ea typeface="굴림" charset="0"/>
                <a:cs typeface="굴림" charset="0"/>
              </a:rPr>
              <a:t>Programmer or compiler generates a thread to execute each iteration. Each thread does the same thing (but on different data)</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srgbClr val="FF0000"/>
              </a:solidFill>
              <a:effectLst/>
              <a:uLnTx/>
              <a:uFillTx/>
              <a:latin typeface="Tahoma"/>
              <a:ea typeface="굴림" charset="0"/>
              <a:cs typeface="굴림"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FF0000"/>
                </a:solidFill>
                <a:effectLst/>
                <a:uLnTx/>
                <a:uFillTx/>
                <a:latin typeface="Tahoma"/>
                <a:ea typeface="굴림" charset="0"/>
                <a:cs typeface="굴림" charset="0"/>
              </a:rPr>
              <a:t>Can be executed on a MIMD machine</a:t>
            </a:r>
          </a:p>
        </p:txBody>
      </p:sp>
      <p:sp>
        <p:nvSpPr>
          <p:cNvPr id="53258" name="TextBox 2">
            <a:extLst>
              <a:ext uri="{FF2B5EF4-FFF2-40B4-BE49-F238E27FC236}">
                <a16:creationId xmlns:a16="http://schemas.microsoft.com/office/drawing/2014/main" id="{D57B0119-35B6-7549-933E-91B6A41D6929}"/>
              </a:ext>
            </a:extLst>
          </p:cNvPr>
          <p:cNvSpPr txBox="1">
            <a:spLocks noChangeArrowheads="1"/>
          </p:cNvSpPr>
          <p:nvPr/>
        </p:nvSpPr>
        <p:spPr bwMode="auto">
          <a:xfrm>
            <a:off x="3214688" y="4876800"/>
            <a:ext cx="5929312" cy="954088"/>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This particular model is also called:</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SPMD: Single Program Multiple Data</a:t>
            </a:r>
          </a:p>
        </p:txBody>
      </p:sp>
      <p:sp>
        <p:nvSpPr>
          <p:cNvPr id="52" name="TextBox 51">
            <a:extLst>
              <a:ext uri="{FF2B5EF4-FFF2-40B4-BE49-F238E27FC236}">
                <a16:creationId xmlns:a16="http://schemas.microsoft.com/office/drawing/2014/main" id="{3F0A82F2-766A-2947-9BF5-4FD96037AB90}"/>
              </a:ext>
            </a:extLst>
          </p:cNvPr>
          <p:cNvSpPr txBox="1">
            <a:spLocks noChangeArrowheads="1"/>
          </p:cNvSpPr>
          <p:nvPr/>
        </p:nvSpPr>
        <p:spPr bwMode="auto">
          <a:xfrm>
            <a:off x="3267075" y="6019800"/>
            <a:ext cx="5867400" cy="430213"/>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Can be executed on a SIMD machine</a:t>
            </a:r>
          </a:p>
        </p:txBody>
      </p:sp>
      <p:sp>
        <p:nvSpPr>
          <p:cNvPr id="53" name="TextBox 52">
            <a:extLst>
              <a:ext uri="{FF2B5EF4-FFF2-40B4-BE49-F238E27FC236}">
                <a16:creationId xmlns:a16="http://schemas.microsoft.com/office/drawing/2014/main" id="{390187D9-676E-E148-A515-C7033054E65E}"/>
              </a:ext>
            </a:extLst>
          </p:cNvPr>
          <p:cNvSpPr txBox="1">
            <a:spLocks noChangeArrowheads="1"/>
          </p:cNvSpPr>
          <p:nvPr/>
        </p:nvSpPr>
        <p:spPr bwMode="auto">
          <a:xfrm>
            <a:off x="3200400" y="5943600"/>
            <a:ext cx="5938838" cy="769938"/>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00FF"/>
                </a:solidFill>
                <a:effectLst/>
                <a:uLnTx/>
                <a:uFillTx/>
                <a:latin typeface="Arial" panose="020B0604020202020204" pitchFamily="34" charset="0"/>
                <a:ea typeface="ＭＳ Ｐゴシック" panose="020B0600070205080204" pitchFamily="34" charset="-128"/>
                <a:cs typeface="+mn-cs"/>
              </a:rPr>
              <a:t>Can be executed on a SIMT machine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Single Instruction Multiple Thread</a:t>
            </a:r>
          </a:p>
        </p:txBody>
      </p:sp>
    </p:spTree>
    <p:extLst>
      <p:ext uri="{BB962C8B-B14F-4D97-AF65-F5344CB8AC3E}">
        <p14:creationId xmlns:p14="http://schemas.microsoft.com/office/powerpoint/2010/main" val="4053198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34081757-7B7F-894C-A7B9-00F62849FE30}"/>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A GPU is a SIMD (SIMT) Machine</a:t>
            </a:r>
          </a:p>
        </p:txBody>
      </p:sp>
      <p:sp>
        <p:nvSpPr>
          <p:cNvPr id="3" name="Content Placeholder 2">
            <a:extLst>
              <a:ext uri="{FF2B5EF4-FFF2-40B4-BE49-F238E27FC236}">
                <a16:creationId xmlns:a16="http://schemas.microsoft.com/office/drawing/2014/main" id="{2B472305-74A7-ED41-B0CC-F5C17C4A8393}"/>
              </a:ext>
            </a:extLst>
          </p:cNvPr>
          <p:cNvSpPr>
            <a:spLocks noGrp="1"/>
          </p:cNvSpPr>
          <p:nvPr>
            <p:ph idx="1"/>
          </p:nvPr>
        </p:nvSpPr>
        <p:spPr>
          <a:xfrm>
            <a:off x="228600" y="996950"/>
            <a:ext cx="8915400" cy="5194300"/>
          </a:xfrm>
        </p:spPr>
        <p:txBody>
          <a:bodyPr/>
          <a:lstStyle/>
          <a:p>
            <a:r>
              <a:rPr lang="en-US" altLang="en-US" dirty="0">
                <a:ea typeface="ＭＳ Ｐゴシック" panose="020B0600070205080204" pitchFamily="34" charset="-128"/>
              </a:rPr>
              <a:t>Except it is </a:t>
            </a:r>
            <a:r>
              <a:rPr lang="en-US" altLang="en-US" b="1" dirty="0">
                <a:solidFill>
                  <a:srgbClr val="FF0000"/>
                </a:solidFill>
                <a:ea typeface="ＭＳ Ｐゴシック" panose="020B0600070205080204" pitchFamily="34" charset="-128"/>
              </a:rPr>
              <a:t>not</a:t>
            </a:r>
            <a:r>
              <a:rPr lang="en-US" altLang="en-US" dirty="0">
                <a:ea typeface="ＭＳ Ｐゴシック" panose="020B0600070205080204" pitchFamily="34" charset="-128"/>
              </a:rPr>
              <a:t> programmed using SIMD instructions</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It is </a:t>
            </a:r>
            <a:r>
              <a:rPr lang="en-US" altLang="en-US" dirty="0">
                <a:solidFill>
                  <a:srgbClr val="00B050"/>
                </a:solidFill>
                <a:ea typeface="ＭＳ Ｐゴシック" panose="020B0600070205080204" pitchFamily="34" charset="-128"/>
              </a:rPr>
              <a:t>programmed using threads </a:t>
            </a:r>
            <a:r>
              <a:rPr lang="en-US" altLang="en-US" dirty="0">
                <a:ea typeface="ＭＳ Ｐゴシック" panose="020B0600070205080204" pitchFamily="34" charset="-128"/>
              </a:rPr>
              <a:t>(SPMD programming model)</a:t>
            </a:r>
          </a:p>
          <a:p>
            <a:pPr lvl="1"/>
            <a:r>
              <a:rPr lang="en-US" altLang="en-US" dirty="0">
                <a:ea typeface="ＭＳ Ｐゴシック" panose="020B0600070205080204" pitchFamily="34" charset="-128"/>
              </a:rPr>
              <a:t>Each thread executes the same code but operates a different piece of data</a:t>
            </a:r>
          </a:p>
          <a:p>
            <a:pPr lvl="1"/>
            <a:r>
              <a:rPr lang="en-US" altLang="en-US" dirty="0">
                <a:ea typeface="ＭＳ Ｐゴシック" panose="020B0600070205080204" pitchFamily="34" charset="-128"/>
              </a:rPr>
              <a:t>Each thread has its own context (i.e., can be treated/restarted/executed independently)</a:t>
            </a:r>
          </a:p>
          <a:p>
            <a:pPr lvl="1"/>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A set of threads executing the same instruction are dynamically grouped into a </a:t>
            </a:r>
            <a:r>
              <a:rPr lang="en-US" altLang="en-US" b="1" dirty="0">
                <a:solidFill>
                  <a:srgbClr val="0000FF"/>
                </a:solidFill>
                <a:ea typeface="ＭＳ Ｐゴシック" panose="020B0600070205080204" pitchFamily="34" charset="-128"/>
              </a:rPr>
              <a:t>warp (</a:t>
            </a:r>
            <a:r>
              <a:rPr lang="en-US" altLang="en-US" b="1" dirty="0" err="1">
                <a:solidFill>
                  <a:srgbClr val="0000FF"/>
                </a:solidFill>
                <a:ea typeface="ＭＳ Ｐゴシック" panose="020B0600070205080204" pitchFamily="34" charset="-128"/>
              </a:rPr>
              <a:t>wavefront</a:t>
            </a:r>
            <a:r>
              <a:rPr lang="en-US" altLang="en-US" b="1" dirty="0">
                <a:solidFill>
                  <a:srgbClr val="0000FF"/>
                </a:solidFill>
                <a:ea typeface="ＭＳ Ｐゴシック" panose="020B0600070205080204" pitchFamily="34" charset="-128"/>
              </a:rPr>
              <a:t>)</a:t>
            </a:r>
            <a:r>
              <a:rPr lang="en-US" altLang="en-US" dirty="0">
                <a:solidFill>
                  <a:srgbClr val="0000FF"/>
                </a:solidFill>
                <a:ea typeface="ＭＳ Ｐゴシック" panose="020B0600070205080204" pitchFamily="34" charset="-128"/>
              </a:rPr>
              <a:t> by the hardware</a:t>
            </a:r>
          </a:p>
          <a:p>
            <a:pPr lvl="1"/>
            <a:r>
              <a:rPr lang="en-US" altLang="en-US" dirty="0">
                <a:ea typeface="ＭＳ Ｐゴシック" panose="020B0600070205080204" pitchFamily="34" charset="-128"/>
              </a:rPr>
              <a:t>A warp is essentially a </a:t>
            </a:r>
            <a:r>
              <a:rPr lang="en-US" altLang="en-US" dirty="0">
                <a:solidFill>
                  <a:srgbClr val="00B050"/>
                </a:solidFill>
                <a:ea typeface="ＭＳ Ｐゴシック" panose="020B0600070205080204" pitchFamily="34" charset="-128"/>
              </a:rPr>
              <a:t>SIMD operation formed by hardware</a:t>
            </a:r>
            <a:r>
              <a:rPr lang="en-US" altLang="en-US" dirty="0">
                <a:ea typeface="ＭＳ Ｐゴシック" panose="020B0600070205080204" pitchFamily="34" charset="-128"/>
              </a:rPr>
              <a:t>!</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54275" name="Slide Number Placeholder 3">
            <a:extLst>
              <a:ext uri="{FF2B5EF4-FFF2-40B4-BE49-F238E27FC236}">
                <a16:creationId xmlns:a16="http://schemas.microsoft.com/office/drawing/2014/main" id="{FC7B8D12-D0E7-1546-8AC5-D55A220A39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FF8143-2F74-B340-8F66-44E3252F6EC3}"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5193889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p:cNvSpPr>
            <a:spLocks noGrp="1"/>
          </p:cNvSpPr>
          <p:nvPr>
            <p:ph type="title"/>
          </p:nvPr>
        </p:nvSpPr>
        <p:spPr/>
        <p:txBody>
          <a:bodyPr/>
          <a:lstStyle/>
          <a:p>
            <a:r>
              <a:rPr lang="en-US" dirty="0">
                <a:solidFill>
                  <a:srgbClr val="0070C0"/>
                </a:solidFill>
                <a:latin typeface="Garamond" charset="0"/>
                <a:ea typeface="ＭＳ Ｐゴシック" charset="0"/>
                <a:cs typeface="ＭＳ Ｐゴシック" charset="0"/>
              </a:rPr>
              <a:t>Amdahl’s Law</a:t>
            </a:r>
          </a:p>
        </p:txBody>
      </p:sp>
      <p:sp>
        <p:nvSpPr>
          <p:cNvPr id="49155" name="Content Placeholder 2"/>
          <p:cNvSpPr>
            <a:spLocks noGrp="1"/>
          </p:cNvSpPr>
          <p:nvPr>
            <p:ph idx="1"/>
          </p:nvPr>
        </p:nvSpPr>
        <p:spPr>
          <a:xfrm>
            <a:off x="228600" y="996950"/>
            <a:ext cx="8915400" cy="5194300"/>
          </a:xfrm>
        </p:spPr>
        <p:txBody>
          <a:bodyPr/>
          <a:lstStyle/>
          <a:p>
            <a:r>
              <a:rPr lang="en-US" dirty="0">
                <a:latin typeface="Tahoma" charset="0"/>
                <a:ea typeface="ＭＳ Ｐゴシック" charset="0"/>
                <a:cs typeface="ＭＳ Ｐゴシック" charset="0"/>
              </a:rPr>
              <a:t>Amdahl’</a:t>
            </a:r>
            <a:r>
              <a:rPr lang="en-US" altLang="ja-JP" dirty="0">
                <a:latin typeface="Tahoma" charset="0"/>
                <a:ea typeface="ＭＳ Ｐゴシック" charset="0"/>
                <a:cs typeface="ＭＳ Ｐゴシック" charset="0"/>
              </a:rPr>
              <a:t>s Law</a:t>
            </a:r>
          </a:p>
          <a:p>
            <a:pPr lvl="1"/>
            <a:r>
              <a:rPr lang="en-US" dirty="0">
                <a:latin typeface="Tahoma" charset="0"/>
                <a:ea typeface="ＭＳ Ｐゴシック" charset="0"/>
              </a:rPr>
              <a:t>f: Parallelizable fraction of a program</a:t>
            </a:r>
          </a:p>
          <a:p>
            <a:pPr lvl="1"/>
            <a:r>
              <a:rPr lang="en-US" dirty="0">
                <a:latin typeface="Tahoma" charset="0"/>
                <a:ea typeface="ＭＳ Ｐゴシック" charset="0"/>
              </a:rPr>
              <a:t>N: Number of processors</a:t>
            </a: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endParaRPr lang="en-US" dirty="0">
              <a:latin typeface="Tahoma" charset="0"/>
              <a:ea typeface="ＭＳ Ｐゴシック" charset="0"/>
            </a:endParaRPr>
          </a:p>
          <a:p>
            <a:pPr lvl="1"/>
            <a:r>
              <a:rPr lang="en-US" sz="1700" dirty="0">
                <a:latin typeface="Tahoma" charset="0"/>
                <a:ea typeface="ＭＳ Ｐゴシック" charset="0"/>
              </a:rPr>
              <a:t>Amdahl, </a:t>
            </a:r>
            <a:r>
              <a:rPr lang="ja-JP" altLang="en-US" sz="1700">
                <a:latin typeface="Tahoma" charset="0"/>
                <a:ea typeface="ＭＳ Ｐゴシック" charset="0"/>
              </a:rPr>
              <a:t>“</a:t>
            </a:r>
            <a:r>
              <a:rPr lang="en-US" altLang="ja-JP" sz="1700" dirty="0">
                <a:solidFill>
                  <a:srgbClr val="0000FF"/>
                </a:solidFill>
                <a:latin typeface="Tahoma" charset="0"/>
                <a:ea typeface="ＭＳ Ｐゴシック" charset="0"/>
              </a:rPr>
              <a:t>Validity of the single processor approach to achieving large scale computing capabilities</a:t>
            </a:r>
            <a:r>
              <a:rPr lang="en-US" altLang="ja-JP" sz="1700" dirty="0">
                <a:latin typeface="Tahoma" charset="0"/>
                <a:ea typeface="ＭＳ Ｐゴシック" charset="0"/>
              </a:rPr>
              <a:t>,</a:t>
            </a:r>
            <a:r>
              <a:rPr lang="ja-JP" altLang="en-US" sz="1700">
                <a:latin typeface="Tahoma" charset="0"/>
                <a:ea typeface="ＭＳ Ｐゴシック" charset="0"/>
              </a:rPr>
              <a:t>”</a:t>
            </a:r>
            <a:r>
              <a:rPr lang="en-US" altLang="ja-JP" sz="1700" dirty="0">
                <a:latin typeface="Tahoma" charset="0"/>
                <a:ea typeface="ＭＳ Ｐゴシック" charset="0"/>
              </a:rPr>
              <a:t> AFIPS 1967. </a:t>
            </a:r>
          </a:p>
          <a:p>
            <a:endParaRPr lang="en-US" dirty="0">
              <a:solidFill>
                <a:srgbClr val="FF0000"/>
              </a:solidFill>
              <a:latin typeface="Tahoma" charset="0"/>
              <a:ea typeface="ＭＳ Ｐゴシック" charset="0"/>
              <a:cs typeface="ＭＳ Ｐゴシック" charset="0"/>
            </a:endParaRPr>
          </a:p>
          <a:p>
            <a:r>
              <a:rPr lang="en-US" dirty="0">
                <a:solidFill>
                  <a:srgbClr val="FF0000"/>
                </a:solidFill>
                <a:latin typeface="Tahoma" charset="0"/>
                <a:ea typeface="ＭＳ Ｐゴシック" charset="0"/>
                <a:cs typeface="ＭＳ Ｐゴシック" charset="0"/>
              </a:rPr>
              <a:t>Maximum speedup limited by serial portion: </a:t>
            </a:r>
            <a:r>
              <a:rPr lang="en-US" dirty="0">
                <a:solidFill>
                  <a:srgbClr val="0000FF"/>
                </a:solidFill>
                <a:latin typeface="Tahoma" charset="0"/>
                <a:ea typeface="ＭＳ Ｐゴシック" charset="0"/>
                <a:cs typeface="ＭＳ Ｐゴシック" charset="0"/>
              </a:rPr>
              <a:t>Serial bottleneck</a:t>
            </a:r>
          </a:p>
          <a:p>
            <a:endParaRPr lang="en-US" dirty="0">
              <a:solidFill>
                <a:srgbClr val="0000FF"/>
              </a:solidFill>
              <a:latin typeface="Tahoma" charset="0"/>
              <a:ea typeface="ＭＳ Ｐゴシック" charset="0"/>
              <a:cs typeface="ＭＳ Ｐゴシック" charset="0"/>
            </a:endParaRPr>
          </a:p>
          <a:p>
            <a:r>
              <a:rPr lang="en-US" dirty="0">
                <a:solidFill>
                  <a:srgbClr val="0000FF"/>
                </a:solidFill>
                <a:latin typeface="Tahoma" charset="0"/>
                <a:ea typeface="ＭＳ Ｐゴシック" charset="0"/>
                <a:cs typeface="ＭＳ Ｐゴシック" charset="0"/>
              </a:rPr>
              <a:t>All parallel machines “suffer from” the serial bottleneck</a:t>
            </a:r>
          </a:p>
          <a:p>
            <a:pPr lvl="1"/>
            <a:endParaRPr lang="en-US" dirty="0">
              <a:latin typeface="Tahoma" charset="0"/>
              <a:ea typeface="ＭＳ Ｐゴシック" charset="0"/>
            </a:endParaRPr>
          </a:p>
        </p:txBody>
      </p:sp>
      <p:sp>
        <p:nvSpPr>
          <p:cNvPr id="19763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DEBA45D-191A-CE4E-9FFA-360FC4F55D46}" type="slidenum">
              <a:rPr kumimoji="0" lang="en-US" sz="1600" b="0" i="0" u="none" strike="noStrike" kern="1200" cap="none" spc="0" normalizeH="0" baseline="0" noProof="0">
                <a:ln>
                  <a:noFill/>
                </a:ln>
                <a:solidFill>
                  <a:srgbClr val="000000"/>
                </a:solidFill>
                <a:effectLst/>
                <a:uLnTx/>
                <a:uFillTx/>
                <a:latin typeface="Garamond" charset="0"/>
                <a:ea typeface="ＭＳ Ｐゴシック" charset="0"/>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600" b="0" i="0" u="none" strike="noStrike" kern="1200" cap="none" spc="0" normalizeH="0" baseline="0" noProof="0">
              <a:ln>
                <a:noFill/>
              </a:ln>
              <a:solidFill>
                <a:srgbClr val="000000"/>
              </a:solidFill>
              <a:effectLst/>
              <a:uLnTx/>
              <a:uFillTx/>
              <a:latin typeface="Garamond" charset="0"/>
              <a:ea typeface="ＭＳ Ｐゴシック" charset="0"/>
              <a:cs typeface="Arial" charset="0"/>
            </a:endParaRPr>
          </a:p>
        </p:txBody>
      </p:sp>
      <p:sp>
        <p:nvSpPr>
          <p:cNvPr id="197636" name="Text Box 6"/>
          <p:cNvSpPr txBox="1">
            <a:spLocks noChangeArrowheads="1"/>
          </p:cNvSpPr>
          <p:nvPr/>
        </p:nvSpPr>
        <p:spPr bwMode="auto">
          <a:xfrm>
            <a:off x="914400" y="2749550"/>
            <a:ext cx="1803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Speedup =</a:t>
            </a:r>
          </a:p>
        </p:txBody>
      </p:sp>
      <p:sp>
        <p:nvSpPr>
          <p:cNvPr id="197637" name="Line 7"/>
          <p:cNvSpPr>
            <a:spLocks noChangeShapeType="1"/>
          </p:cNvSpPr>
          <p:nvPr/>
        </p:nvSpPr>
        <p:spPr bwMode="auto">
          <a:xfrm>
            <a:off x="2747963" y="2970213"/>
            <a:ext cx="3862387" cy="1587"/>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97638" name="Text Box 8"/>
          <p:cNvSpPr txBox="1">
            <a:spLocks noChangeArrowheads="1"/>
          </p:cNvSpPr>
          <p:nvPr/>
        </p:nvSpPr>
        <p:spPr bwMode="auto">
          <a:xfrm>
            <a:off x="4138613" y="2514600"/>
            <a:ext cx="914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1</a:t>
            </a:r>
          </a:p>
        </p:txBody>
      </p:sp>
      <p:sp>
        <p:nvSpPr>
          <p:cNvPr id="197639" name="Text Box 9"/>
          <p:cNvSpPr txBox="1">
            <a:spLocks noChangeArrowheads="1"/>
          </p:cNvSpPr>
          <p:nvPr/>
        </p:nvSpPr>
        <p:spPr bwMode="auto">
          <a:xfrm>
            <a:off x="3530600" y="2971800"/>
            <a:ext cx="915988"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Arial" charset="0"/>
                <a:ea typeface="ＭＳ Ｐゴシック" charset="0"/>
                <a:cs typeface="Arial" charset="0"/>
              </a:rPr>
              <a:t>+</a:t>
            </a:r>
          </a:p>
        </p:txBody>
      </p:sp>
      <p:sp>
        <p:nvSpPr>
          <p:cNvPr id="197640" name="Text Box 10"/>
          <p:cNvSpPr txBox="1">
            <a:spLocks noChangeArrowheads="1"/>
          </p:cNvSpPr>
          <p:nvPr/>
        </p:nvSpPr>
        <p:spPr bwMode="auto">
          <a:xfrm>
            <a:off x="2820988" y="3044825"/>
            <a:ext cx="914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Arial" charset="0"/>
              </a:rPr>
              <a:t>1 - f</a:t>
            </a:r>
          </a:p>
        </p:txBody>
      </p:sp>
      <p:sp>
        <p:nvSpPr>
          <p:cNvPr id="197641" name="Text Box 13"/>
          <p:cNvSpPr txBox="1">
            <a:spLocks noChangeArrowheads="1"/>
          </p:cNvSpPr>
          <p:nvPr/>
        </p:nvSpPr>
        <p:spPr bwMode="auto">
          <a:xfrm>
            <a:off x="4735513" y="2941638"/>
            <a:ext cx="11541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rPr>
              <a:t>f</a:t>
            </a:r>
          </a:p>
        </p:txBody>
      </p:sp>
      <p:sp>
        <p:nvSpPr>
          <p:cNvPr id="197642" name="Text Box 14"/>
          <p:cNvSpPr txBox="1">
            <a:spLocks noChangeArrowheads="1"/>
          </p:cNvSpPr>
          <p:nvPr/>
        </p:nvSpPr>
        <p:spPr bwMode="auto">
          <a:xfrm>
            <a:off x="4030663" y="3276600"/>
            <a:ext cx="25796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rPr>
              <a:t>N</a:t>
            </a:r>
          </a:p>
        </p:txBody>
      </p:sp>
      <p:sp>
        <p:nvSpPr>
          <p:cNvPr id="197643" name="Line 15"/>
          <p:cNvSpPr>
            <a:spLocks noChangeShapeType="1"/>
          </p:cNvSpPr>
          <p:nvPr/>
        </p:nvSpPr>
        <p:spPr bwMode="auto">
          <a:xfrm flipV="1">
            <a:off x="4241800" y="3276600"/>
            <a:ext cx="2270125" cy="11113"/>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3" name="Line 4">
            <a:extLst>
              <a:ext uri="{FF2B5EF4-FFF2-40B4-BE49-F238E27FC236}">
                <a16:creationId xmlns:a16="http://schemas.microsoft.com/office/drawing/2014/main" id="{F9A07BD4-A796-BD42-9130-A8CFC22AFE07}"/>
              </a:ext>
            </a:extLst>
          </p:cNvPr>
          <p:cNvSpPr>
            <a:spLocks noChangeShapeType="1"/>
          </p:cNvSpPr>
          <p:nvPr/>
        </p:nvSpPr>
        <p:spPr bwMode="auto">
          <a:xfrm>
            <a:off x="6652707" y="923925"/>
            <a:ext cx="22256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4" name="Freeform 13">
            <a:extLst>
              <a:ext uri="{FF2B5EF4-FFF2-40B4-BE49-F238E27FC236}">
                <a16:creationId xmlns:a16="http://schemas.microsoft.com/office/drawing/2014/main" id="{2C4F34B0-9EBC-0F45-9AEF-6C3D2B7400CE}"/>
              </a:ext>
            </a:extLst>
          </p:cNvPr>
          <p:cNvSpPr>
            <a:spLocks/>
          </p:cNvSpPr>
          <p:nvPr/>
        </p:nvSpPr>
        <p:spPr bwMode="auto">
          <a:xfrm>
            <a:off x="6500307" y="923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5" name="Freeform 14">
            <a:extLst>
              <a:ext uri="{FF2B5EF4-FFF2-40B4-BE49-F238E27FC236}">
                <a16:creationId xmlns:a16="http://schemas.microsoft.com/office/drawing/2014/main" id="{53E73F45-680D-9342-9BCD-A26F54D0EDF2}"/>
              </a:ext>
            </a:extLst>
          </p:cNvPr>
          <p:cNvSpPr>
            <a:spLocks/>
          </p:cNvSpPr>
          <p:nvPr/>
        </p:nvSpPr>
        <p:spPr bwMode="auto">
          <a:xfrm>
            <a:off x="8252907" y="923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80008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6" name="Freeform 15">
            <a:extLst>
              <a:ext uri="{FF2B5EF4-FFF2-40B4-BE49-F238E27FC236}">
                <a16:creationId xmlns:a16="http://schemas.microsoft.com/office/drawing/2014/main" id="{48ACC032-0560-294E-9374-879BB19C56D0}"/>
              </a:ext>
            </a:extLst>
          </p:cNvPr>
          <p:cNvSpPr>
            <a:spLocks/>
          </p:cNvSpPr>
          <p:nvPr/>
        </p:nvSpPr>
        <p:spPr bwMode="auto">
          <a:xfrm>
            <a:off x="7871907" y="923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7" name="Freeform 16">
            <a:extLst>
              <a:ext uri="{FF2B5EF4-FFF2-40B4-BE49-F238E27FC236}">
                <a16:creationId xmlns:a16="http://schemas.microsoft.com/office/drawing/2014/main" id="{4AEE4DCA-650A-2543-9630-3644BCAF0FB8}"/>
              </a:ext>
            </a:extLst>
          </p:cNvPr>
          <p:cNvSpPr>
            <a:spLocks/>
          </p:cNvSpPr>
          <p:nvPr/>
        </p:nvSpPr>
        <p:spPr bwMode="auto">
          <a:xfrm>
            <a:off x="8705345" y="923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80808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8" name="Freeform 17">
            <a:extLst>
              <a:ext uri="{FF2B5EF4-FFF2-40B4-BE49-F238E27FC236}">
                <a16:creationId xmlns:a16="http://schemas.microsoft.com/office/drawing/2014/main" id="{9E6CB3C0-591F-E348-B88B-D6D3AF859BC4}"/>
              </a:ext>
            </a:extLst>
          </p:cNvPr>
          <p:cNvSpPr>
            <a:spLocks/>
          </p:cNvSpPr>
          <p:nvPr/>
        </p:nvSpPr>
        <p:spPr bwMode="auto">
          <a:xfrm>
            <a:off x="6881307" y="923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FF00FF"/>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9" name="Freeform 34">
            <a:extLst>
              <a:ext uri="{FF2B5EF4-FFF2-40B4-BE49-F238E27FC236}">
                <a16:creationId xmlns:a16="http://schemas.microsoft.com/office/drawing/2014/main" id="{F3C1EA4A-B73C-3B44-A938-71C219E95138}"/>
              </a:ext>
            </a:extLst>
          </p:cNvPr>
          <p:cNvSpPr>
            <a:spLocks/>
          </p:cNvSpPr>
          <p:nvPr/>
        </p:nvSpPr>
        <p:spPr bwMode="auto">
          <a:xfrm>
            <a:off x="6449507" y="1524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0" name="Freeform 35">
            <a:extLst>
              <a:ext uri="{FF2B5EF4-FFF2-40B4-BE49-F238E27FC236}">
                <a16:creationId xmlns:a16="http://schemas.microsoft.com/office/drawing/2014/main" id="{913A5D36-3A3A-3744-AF69-1BF7BDE4CA72}"/>
              </a:ext>
            </a:extLst>
          </p:cNvPr>
          <p:cNvSpPr>
            <a:spLocks/>
          </p:cNvSpPr>
          <p:nvPr/>
        </p:nvSpPr>
        <p:spPr bwMode="auto">
          <a:xfrm>
            <a:off x="8202107" y="1524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80008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1" name="Freeform 36">
            <a:extLst>
              <a:ext uri="{FF2B5EF4-FFF2-40B4-BE49-F238E27FC236}">
                <a16:creationId xmlns:a16="http://schemas.microsoft.com/office/drawing/2014/main" id="{2955C2EA-FD3F-6C4B-93EF-FFD990146C29}"/>
              </a:ext>
            </a:extLst>
          </p:cNvPr>
          <p:cNvSpPr>
            <a:spLocks/>
          </p:cNvSpPr>
          <p:nvPr/>
        </p:nvSpPr>
        <p:spPr bwMode="auto">
          <a:xfrm>
            <a:off x="7821107" y="1524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3366FF"/>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2" name="Freeform 37">
            <a:extLst>
              <a:ext uri="{FF2B5EF4-FFF2-40B4-BE49-F238E27FC236}">
                <a16:creationId xmlns:a16="http://schemas.microsoft.com/office/drawing/2014/main" id="{734AF057-CF9B-9040-92B0-9B20F59EB372}"/>
              </a:ext>
            </a:extLst>
          </p:cNvPr>
          <p:cNvSpPr>
            <a:spLocks/>
          </p:cNvSpPr>
          <p:nvPr/>
        </p:nvSpPr>
        <p:spPr bwMode="auto">
          <a:xfrm>
            <a:off x="7363907" y="1524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3" name="Freeform 38">
            <a:extLst>
              <a:ext uri="{FF2B5EF4-FFF2-40B4-BE49-F238E27FC236}">
                <a16:creationId xmlns:a16="http://schemas.microsoft.com/office/drawing/2014/main" id="{80EC9976-5524-A94C-95A2-D64465EEA72D}"/>
              </a:ext>
            </a:extLst>
          </p:cNvPr>
          <p:cNvSpPr>
            <a:spLocks/>
          </p:cNvSpPr>
          <p:nvPr/>
        </p:nvSpPr>
        <p:spPr bwMode="auto">
          <a:xfrm>
            <a:off x="6830507" y="1524000"/>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FF00FF"/>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4" name="Freeform 39">
            <a:extLst>
              <a:ext uri="{FF2B5EF4-FFF2-40B4-BE49-F238E27FC236}">
                <a16:creationId xmlns:a16="http://schemas.microsoft.com/office/drawing/2014/main" id="{E4A6E096-B5F8-0743-B74A-7525B5EBF423}"/>
              </a:ext>
            </a:extLst>
          </p:cNvPr>
          <p:cNvSpPr>
            <a:spLocks/>
          </p:cNvSpPr>
          <p:nvPr/>
        </p:nvSpPr>
        <p:spPr bwMode="auto">
          <a:xfrm>
            <a:off x="7424232" y="280988"/>
            <a:ext cx="355600" cy="633412"/>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5" name="Freeform 40">
            <a:extLst>
              <a:ext uri="{FF2B5EF4-FFF2-40B4-BE49-F238E27FC236}">
                <a16:creationId xmlns:a16="http://schemas.microsoft.com/office/drawing/2014/main" id="{3E764172-5FCF-C04F-B91D-4D0AB17AE481}"/>
              </a:ext>
            </a:extLst>
          </p:cNvPr>
          <p:cNvSpPr>
            <a:spLocks/>
          </p:cNvSpPr>
          <p:nvPr/>
        </p:nvSpPr>
        <p:spPr bwMode="auto">
          <a:xfrm>
            <a:off x="7378195" y="216217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6" name="Line 41">
            <a:extLst>
              <a:ext uri="{FF2B5EF4-FFF2-40B4-BE49-F238E27FC236}">
                <a16:creationId xmlns:a16="http://schemas.microsoft.com/office/drawing/2014/main" id="{23955D4C-315B-A54D-BDE7-A8F93E69B750}"/>
              </a:ext>
            </a:extLst>
          </p:cNvPr>
          <p:cNvSpPr>
            <a:spLocks noChangeShapeType="1"/>
          </p:cNvSpPr>
          <p:nvPr/>
        </p:nvSpPr>
        <p:spPr bwMode="auto">
          <a:xfrm>
            <a:off x="6563807" y="2162175"/>
            <a:ext cx="23145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7" name="Freeform 8">
            <a:extLst>
              <a:ext uri="{FF2B5EF4-FFF2-40B4-BE49-F238E27FC236}">
                <a16:creationId xmlns:a16="http://schemas.microsoft.com/office/drawing/2014/main" id="{A852A126-14CD-0341-930F-8E0C52F3AE93}"/>
              </a:ext>
            </a:extLst>
          </p:cNvPr>
          <p:cNvSpPr>
            <a:spLocks/>
          </p:cNvSpPr>
          <p:nvPr/>
        </p:nvSpPr>
        <p:spPr bwMode="auto">
          <a:xfrm>
            <a:off x="8694232" y="1557338"/>
            <a:ext cx="355600" cy="633412"/>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rgbClr val="80808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28" name="Freeform 37">
            <a:extLst>
              <a:ext uri="{FF2B5EF4-FFF2-40B4-BE49-F238E27FC236}">
                <a16:creationId xmlns:a16="http://schemas.microsoft.com/office/drawing/2014/main" id="{7DB4AD7B-D7CE-6549-9B5B-7B6967D05E5D}"/>
              </a:ext>
            </a:extLst>
          </p:cNvPr>
          <p:cNvSpPr>
            <a:spLocks/>
          </p:cNvSpPr>
          <p:nvPr/>
        </p:nvSpPr>
        <p:spPr bwMode="auto">
          <a:xfrm>
            <a:off x="7414707" y="923925"/>
            <a:ext cx="355600" cy="633413"/>
          </a:xfrm>
          <a:custGeom>
            <a:avLst/>
            <a:gdLst>
              <a:gd name="T0" fmla="*/ 2147483647 w 224"/>
              <a:gd name="T1" fmla="*/ 0 h 336"/>
              <a:gd name="T2" fmla="*/ 2147483647 w 224"/>
              <a:gd name="T3" fmla="*/ 2147483647 h 336"/>
              <a:gd name="T4" fmla="*/ 2147483647 w 224"/>
              <a:gd name="T5" fmla="*/ 2147483647 h 336"/>
              <a:gd name="T6" fmla="*/ 2147483647 w 224"/>
              <a:gd name="T7" fmla="*/ 2147483647 h 336"/>
              <a:gd name="T8" fmla="*/ 0 60000 65536"/>
              <a:gd name="T9" fmla="*/ 0 60000 65536"/>
              <a:gd name="T10" fmla="*/ 0 60000 65536"/>
              <a:gd name="T11" fmla="*/ 0 60000 65536"/>
              <a:gd name="T12" fmla="*/ 0 w 224"/>
              <a:gd name="T13" fmla="*/ 0 h 336"/>
              <a:gd name="T14" fmla="*/ 224 w 224"/>
              <a:gd name="T15" fmla="*/ 336 h 336"/>
            </a:gdLst>
            <a:ahLst/>
            <a:cxnLst>
              <a:cxn ang="T8">
                <a:pos x="T0" y="T1"/>
              </a:cxn>
              <a:cxn ang="T9">
                <a:pos x="T2" y="T3"/>
              </a:cxn>
              <a:cxn ang="T10">
                <a:pos x="T4" y="T5"/>
              </a:cxn>
              <a:cxn ang="T11">
                <a:pos x="T6" y="T7"/>
              </a:cxn>
            </a:cxnLst>
            <a:rect l="T12" t="T13" r="T14" b="T15"/>
            <a:pathLst>
              <a:path w="224" h="336">
                <a:moveTo>
                  <a:pt x="112" y="0"/>
                </a:moveTo>
                <a:cubicBezTo>
                  <a:pt x="168" y="28"/>
                  <a:pt x="224" y="56"/>
                  <a:pt x="208" y="96"/>
                </a:cubicBezTo>
                <a:cubicBezTo>
                  <a:pt x="192" y="136"/>
                  <a:pt x="32" y="200"/>
                  <a:pt x="16" y="240"/>
                </a:cubicBezTo>
                <a:cubicBezTo>
                  <a:pt x="0" y="280"/>
                  <a:pt x="56" y="308"/>
                  <a:pt x="112" y="336"/>
                </a:cubicBezTo>
              </a:path>
            </a:pathLst>
          </a:custGeom>
          <a:noFill/>
          <a:ln w="444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ＭＳ Ｐゴシック" charset="0"/>
            </a:endParaRPr>
          </a:p>
        </p:txBody>
      </p:sp>
    </p:spTree>
    <p:extLst>
      <p:ext uri="{BB962C8B-B14F-4D97-AF65-F5344CB8AC3E}">
        <p14:creationId xmlns:p14="http://schemas.microsoft.com/office/powerpoint/2010/main" val="185706482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p:cNvSpPr>
            <a:spLocks noGrp="1"/>
          </p:cNvSpPr>
          <p:nvPr>
            <p:ph idx="1"/>
          </p:nvPr>
        </p:nvSpPr>
        <p:spPr>
          <a:xfrm>
            <a:off x="251520" y="908720"/>
            <a:ext cx="8568952" cy="5472608"/>
          </a:xfrm>
        </p:spPr>
        <p:txBody>
          <a:bodyPr/>
          <a:lstStyle/>
          <a:p>
            <a:r>
              <a:rPr lang="en-US" dirty="0">
                <a:cs typeface="Verdana"/>
              </a:rPr>
              <a:t>CPU threads and GPU kernels</a:t>
            </a:r>
          </a:p>
          <a:p>
            <a:pPr lvl="1"/>
            <a:r>
              <a:rPr lang="en-US" dirty="0">
                <a:solidFill>
                  <a:srgbClr val="0000FF"/>
                </a:solidFill>
                <a:cs typeface="Verdana"/>
              </a:rPr>
              <a:t>Sequential or modestly parallel</a:t>
            </a:r>
            <a:r>
              <a:rPr lang="en-US" dirty="0">
                <a:cs typeface="Verdana"/>
              </a:rPr>
              <a:t> sections on CPU</a:t>
            </a:r>
          </a:p>
          <a:p>
            <a:pPr lvl="1"/>
            <a:r>
              <a:rPr lang="en-US" dirty="0">
                <a:solidFill>
                  <a:srgbClr val="0000FF"/>
                </a:solidFill>
                <a:cs typeface="Verdana"/>
              </a:rPr>
              <a:t>Massively parallel</a:t>
            </a:r>
            <a:r>
              <a:rPr lang="en-US" dirty="0">
                <a:cs typeface="Verdana"/>
              </a:rPr>
              <a:t> sections on GPU: </a:t>
            </a:r>
            <a:r>
              <a:rPr lang="en-US" dirty="0">
                <a:solidFill>
                  <a:srgbClr val="00B050"/>
                </a:solidFill>
                <a:cs typeface="Verdana"/>
              </a:rPr>
              <a:t>Blocks of threads</a:t>
            </a:r>
          </a:p>
        </p:txBody>
      </p:sp>
      <p:sp>
        <p:nvSpPr>
          <p:cNvPr id="11" name="Text Box 4"/>
          <p:cNvSpPr txBox="1">
            <a:spLocks noChangeArrowheads="1"/>
          </p:cNvSpPr>
          <p:nvPr/>
        </p:nvSpPr>
        <p:spPr bwMode="auto">
          <a:xfrm>
            <a:off x="1152159" y="2448837"/>
            <a:ext cx="2262188" cy="329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lnSpc>
                <a:spcPct val="85000"/>
              </a:lnSpc>
              <a:spcBef>
                <a:spcPts val="225"/>
              </a:spcBef>
              <a:buClr>
                <a:srgbClr val="3333CC"/>
              </a:buClr>
              <a:buSzPct val="100000"/>
              <a:buFont typeface="Arial" charset="0"/>
              <a:buNone/>
            </a:pPr>
            <a:r>
              <a:rPr lang="en-US" b="1" dirty="0">
                <a:solidFill>
                  <a:srgbClr val="3333CC"/>
                </a:solidFill>
                <a:latin typeface="Arial" charset="0"/>
                <a:ea typeface="ＭＳ Ｐゴシック" charset="0"/>
                <a:cs typeface="ＭＳ Ｐゴシック" charset="0"/>
              </a:rPr>
              <a:t>Serial Code (host)</a:t>
            </a:r>
          </a:p>
        </p:txBody>
      </p:sp>
      <p:grpSp>
        <p:nvGrpSpPr>
          <p:cNvPr id="12" name="Group 5"/>
          <p:cNvGrpSpPr>
            <a:grpSpLocks noChangeAspect="1"/>
          </p:cNvGrpSpPr>
          <p:nvPr/>
        </p:nvGrpSpPr>
        <p:grpSpPr bwMode="auto">
          <a:xfrm>
            <a:off x="4345686" y="3074195"/>
            <a:ext cx="4536000" cy="964405"/>
            <a:chOff x="2817" y="2296"/>
            <a:chExt cx="2474" cy="526"/>
          </a:xfrm>
        </p:grpSpPr>
        <p:sp>
          <p:nvSpPr>
            <p:cNvPr id="13" name="Rectangle 6"/>
            <p:cNvSpPr>
              <a:spLocks noChangeArrowheads="1"/>
            </p:cNvSpPr>
            <p:nvPr/>
          </p:nvSpPr>
          <p:spPr bwMode="auto">
            <a:xfrm>
              <a:off x="2817" y="2296"/>
              <a:ext cx="2474" cy="526"/>
            </a:xfrm>
            <a:prstGeom prst="rect">
              <a:avLst/>
            </a:prstGeom>
            <a:noFill/>
            <a:ln w="2844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4" name="Text Box 7"/>
            <p:cNvSpPr txBox="1">
              <a:spLocks noChangeArrowheads="1"/>
            </p:cNvSpPr>
            <p:nvPr/>
          </p:nvSpPr>
          <p:spPr bwMode="auto">
            <a:xfrm>
              <a:off x="4431" y="2498"/>
              <a:ext cx="316" cy="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buClr>
                  <a:srgbClr val="000000"/>
                </a:buClr>
                <a:buSzPct val="100000"/>
                <a:buFont typeface="Arial" charset="0"/>
                <a:buNone/>
              </a:pPr>
              <a:r>
                <a:rPr lang="en-US" b="1" dirty="0">
                  <a:solidFill>
                    <a:srgbClr val="000000"/>
                  </a:solidFill>
                  <a:latin typeface="Arial" charset="0"/>
                  <a:ea typeface="ＭＳ Ｐゴシック" charset="0"/>
                  <a:cs typeface="ＭＳ Ｐゴシック" charset="0"/>
                </a:rPr>
                <a:t>. . .</a:t>
              </a:r>
            </a:p>
          </p:txBody>
        </p:sp>
        <p:grpSp>
          <p:nvGrpSpPr>
            <p:cNvPr id="15" name="Group 8"/>
            <p:cNvGrpSpPr>
              <a:grpSpLocks/>
            </p:cNvGrpSpPr>
            <p:nvPr/>
          </p:nvGrpSpPr>
          <p:grpSpPr bwMode="auto">
            <a:xfrm>
              <a:off x="2872" y="2339"/>
              <a:ext cx="489" cy="440"/>
              <a:chOff x="2872" y="2339"/>
              <a:chExt cx="489" cy="440"/>
            </a:xfrm>
          </p:grpSpPr>
          <p:sp>
            <p:nvSpPr>
              <p:cNvPr id="58" name="Text Box 9"/>
              <p:cNvSpPr txBox="1">
                <a:spLocks noChangeArrowheads="1"/>
              </p:cNvSpPr>
              <p:nvPr/>
            </p:nvSpPr>
            <p:spPr bwMode="auto">
              <a:xfrm>
                <a:off x="2872"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59" name="Group 10"/>
              <p:cNvGrpSpPr>
                <a:grpSpLocks/>
              </p:cNvGrpSpPr>
              <p:nvPr/>
            </p:nvGrpSpPr>
            <p:grpSpPr bwMode="auto">
              <a:xfrm>
                <a:off x="2920" y="2393"/>
                <a:ext cx="392" cy="332"/>
                <a:chOff x="2920" y="2393"/>
                <a:chExt cx="392" cy="332"/>
              </a:xfrm>
            </p:grpSpPr>
            <p:sp>
              <p:nvSpPr>
                <p:cNvPr id="60" name="Freeform 11"/>
                <p:cNvSpPr>
                  <a:spLocks/>
                </p:cNvSpPr>
                <p:nvPr/>
              </p:nvSpPr>
              <p:spPr bwMode="auto">
                <a:xfrm>
                  <a:off x="2920"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1" name="Freeform 12"/>
                <p:cNvSpPr>
                  <a:spLocks/>
                </p:cNvSpPr>
                <p:nvPr/>
              </p:nvSpPr>
              <p:spPr bwMode="auto">
                <a:xfrm>
                  <a:off x="2955"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2" name="Freeform 13"/>
                <p:cNvSpPr>
                  <a:spLocks/>
                </p:cNvSpPr>
                <p:nvPr/>
              </p:nvSpPr>
              <p:spPr bwMode="auto">
                <a:xfrm>
                  <a:off x="2986"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3" name="Freeform 14"/>
                <p:cNvSpPr>
                  <a:spLocks/>
                </p:cNvSpPr>
                <p:nvPr/>
              </p:nvSpPr>
              <p:spPr bwMode="auto">
                <a:xfrm>
                  <a:off x="3019"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4" name="Freeform 15"/>
                <p:cNvSpPr>
                  <a:spLocks/>
                </p:cNvSpPr>
                <p:nvPr/>
              </p:nvSpPr>
              <p:spPr bwMode="auto">
                <a:xfrm>
                  <a:off x="305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5" name="Freeform 16"/>
                <p:cNvSpPr>
                  <a:spLocks/>
                </p:cNvSpPr>
                <p:nvPr/>
              </p:nvSpPr>
              <p:spPr bwMode="auto">
                <a:xfrm>
                  <a:off x="3083"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 name="Freeform 17"/>
                <p:cNvSpPr>
                  <a:spLocks/>
                </p:cNvSpPr>
                <p:nvPr/>
              </p:nvSpPr>
              <p:spPr bwMode="auto">
                <a:xfrm>
                  <a:off x="311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7" name="Freeform 18"/>
                <p:cNvSpPr>
                  <a:spLocks/>
                </p:cNvSpPr>
                <p:nvPr/>
              </p:nvSpPr>
              <p:spPr bwMode="auto">
                <a:xfrm>
                  <a:off x="314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8" name="Freeform 19"/>
                <p:cNvSpPr>
                  <a:spLocks/>
                </p:cNvSpPr>
                <p:nvPr/>
              </p:nvSpPr>
              <p:spPr bwMode="auto">
                <a:xfrm>
                  <a:off x="317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9" name="Freeform 20"/>
                <p:cNvSpPr>
                  <a:spLocks/>
                </p:cNvSpPr>
                <p:nvPr/>
              </p:nvSpPr>
              <p:spPr bwMode="auto">
                <a:xfrm>
                  <a:off x="321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70" name="Freeform 21"/>
                <p:cNvSpPr>
                  <a:spLocks/>
                </p:cNvSpPr>
                <p:nvPr/>
              </p:nvSpPr>
              <p:spPr bwMode="auto">
                <a:xfrm>
                  <a:off x="3242"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16" name="Group 22"/>
            <p:cNvGrpSpPr>
              <a:grpSpLocks/>
            </p:cNvGrpSpPr>
            <p:nvPr/>
          </p:nvGrpSpPr>
          <p:grpSpPr bwMode="auto">
            <a:xfrm>
              <a:off x="3406" y="2339"/>
              <a:ext cx="489" cy="440"/>
              <a:chOff x="3406" y="2339"/>
              <a:chExt cx="489" cy="440"/>
            </a:xfrm>
          </p:grpSpPr>
          <p:sp>
            <p:nvSpPr>
              <p:cNvPr id="45" name="Text Box 23"/>
              <p:cNvSpPr txBox="1">
                <a:spLocks noChangeArrowheads="1"/>
              </p:cNvSpPr>
              <p:nvPr/>
            </p:nvSpPr>
            <p:spPr bwMode="auto">
              <a:xfrm>
                <a:off x="3406"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46" name="Group 24"/>
              <p:cNvGrpSpPr>
                <a:grpSpLocks/>
              </p:cNvGrpSpPr>
              <p:nvPr/>
            </p:nvGrpSpPr>
            <p:grpSpPr bwMode="auto">
              <a:xfrm>
                <a:off x="3454" y="2393"/>
                <a:ext cx="392" cy="332"/>
                <a:chOff x="3454" y="2393"/>
                <a:chExt cx="392" cy="332"/>
              </a:xfrm>
            </p:grpSpPr>
            <p:sp>
              <p:nvSpPr>
                <p:cNvPr id="47" name="Freeform 25"/>
                <p:cNvSpPr>
                  <a:spLocks/>
                </p:cNvSpPr>
                <p:nvPr/>
              </p:nvSpPr>
              <p:spPr bwMode="auto">
                <a:xfrm>
                  <a:off x="3454"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8" name="Freeform 26"/>
                <p:cNvSpPr>
                  <a:spLocks/>
                </p:cNvSpPr>
                <p:nvPr/>
              </p:nvSpPr>
              <p:spPr bwMode="auto">
                <a:xfrm>
                  <a:off x="3489"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9" name="Freeform 27"/>
                <p:cNvSpPr>
                  <a:spLocks/>
                </p:cNvSpPr>
                <p:nvPr/>
              </p:nvSpPr>
              <p:spPr bwMode="auto">
                <a:xfrm>
                  <a:off x="3520"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0" name="Freeform 28"/>
                <p:cNvSpPr>
                  <a:spLocks/>
                </p:cNvSpPr>
                <p:nvPr/>
              </p:nvSpPr>
              <p:spPr bwMode="auto">
                <a:xfrm>
                  <a:off x="3553"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1" name="Freeform 29"/>
                <p:cNvSpPr>
                  <a:spLocks/>
                </p:cNvSpPr>
                <p:nvPr/>
              </p:nvSpPr>
              <p:spPr bwMode="auto">
                <a:xfrm>
                  <a:off x="358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2" name="Freeform 30"/>
                <p:cNvSpPr>
                  <a:spLocks/>
                </p:cNvSpPr>
                <p:nvPr/>
              </p:nvSpPr>
              <p:spPr bwMode="auto">
                <a:xfrm>
                  <a:off x="3617"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3" name="Freeform 31"/>
                <p:cNvSpPr>
                  <a:spLocks/>
                </p:cNvSpPr>
                <p:nvPr/>
              </p:nvSpPr>
              <p:spPr bwMode="auto">
                <a:xfrm>
                  <a:off x="364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4" name="Freeform 32"/>
                <p:cNvSpPr>
                  <a:spLocks/>
                </p:cNvSpPr>
                <p:nvPr/>
              </p:nvSpPr>
              <p:spPr bwMode="auto">
                <a:xfrm>
                  <a:off x="368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5" name="Freeform 33"/>
                <p:cNvSpPr>
                  <a:spLocks/>
                </p:cNvSpPr>
                <p:nvPr/>
              </p:nvSpPr>
              <p:spPr bwMode="auto">
                <a:xfrm>
                  <a:off x="3712"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6" name="Freeform 34"/>
                <p:cNvSpPr>
                  <a:spLocks/>
                </p:cNvSpPr>
                <p:nvPr/>
              </p:nvSpPr>
              <p:spPr bwMode="auto">
                <a:xfrm>
                  <a:off x="374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7" name="Freeform 35"/>
                <p:cNvSpPr>
                  <a:spLocks/>
                </p:cNvSpPr>
                <p:nvPr/>
              </p:nvSpPr>
              <p:spPr bwMode="auto">
                <a:xfrm>
                  <a:off x="377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17" name="Group 36"/>
            <p:cNvGrpSpPr>
              <a:grpSpLocks/>
            </p:cNvGrpSpPr>
            <p:nvPr/>
          </p:nvGrpSpPr>
          <p:grpSpPr bwMode="auto">
            <a:xfrm>
              <a:off x="4746" y="2339"/>
              <a:ext cx="489" cy="440"/>
              <a:chOff x="4746" y="2339"/>
              <a:chExt cx="489" cy="440"/>
            </a:xfrm>
          </p:grpSpPr>
          <p:sp>
            <p:nvSpPr>
              <p:cNvPr id="32" name="Text Box 37"/>
              <p:cNvSpPr txBox="1">
                <a:spLocks noChangeArrowheads="1"/>
              </p:cNvSpPr>
              <p:nvPr/>
            </p:nvSpPr>
            <p:spPr bwMode="auto">
              <a:xfrm>
                <a:off x="4746"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33" name="Group 38"/>
              <p:cNvGrpSpPr>
                <a:grpSpLocks/>
              </p:cNvGrpSpPr>
              <p:nvPr/>
            </p:nvGrpSpPr>
            <p:grpSpPr bwMode="auto">
              <a:xfrm>
                <a:off x="4794" y="2393"/>
                <a:ext cx="392" cy="332"/>
                <a:chOff x="4794" y="2393"/>
                <a:chExt cx="392" cy="332"/>
              </a:xfrm>
            </p:grpSpPr>
            <p:sp>
              <p:nvSpPr>
                <p:cNvPr id="34" name="Freeform 39"/>
                <p:cNvSpPr>
                  <a:spLocks/>
                </p:cNvSpPr>
                <p:nvPr/>
              </p:nvSpPr>
              <p:spPr bwMode="auto">
                <a:xfrm>
                  <a:off x="4794"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5" name="Freeform 40"/>
                <p:cNvSpPr>
                  <a:spLocks/>
                </p:cNvSpPr>
                <p:nvPr/>
              </p:nvSpPr>
              <p:spPr bwMode="auto">
                <a:xfrm>
                  <a:off x="4829"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6" name="Freeform 41"/>
                <p:cNvSpPr>
                  <a:spLocks/>
                </p:cNvSpPr>
                <p:nvPr/>
              </p:nvSpPr>
              <p:spPr bwMode="auto">
                <a:xfrm>
                  <a:off x="4860"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7" name="Freeform 42"/>
                <p:cNvSpPr>
                  <a:spLocks/>
                </p:cNvSpPr>
                <p:nvPr/>
              </p:nvSpPr>
              <p:spPr bwMode="auto">
                <a:xfrm>
                  <a:off x="4893"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8" name="Freeform 43"/>
                <p:cNvSpPr>
                  <a:spLocks/>
                </p:cNvSpPr>
                <p:nvPr/>
              </p:nvSpPr>
              <p:spPr bwMode="auto">
                <a:xfrm>
                  <a:off x="492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9" name="Freeform 44"/>
                <p:cNvSpPr>
                  <a:spLocks/>
                </p:cNvSpPr>
                <p:nvPr/>
              </p:nvSpPr>
              <p:spPr bwMode="auto">
                <a:xfrm>
                  <a:off x="4957"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0" name="Freeform 45"/>
                <p:cNvSpPr>
                  <a:spLocks/>
                </p:cNvSpPr>
                <p:nvPr/>
              </p:nvSpPr>
              <p:spPr bwMode="auto">
                <a:xfrm>
                  <a:off x="498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1" name="Freeform 46"/>
                <p:cNvSpPr>
                  <a:spLocks/>
                </p:cNvSpPr>
                <p:nvPr/>
              </p:nvSpPr>
              <p:spPr bwMode="auto">
                <a:xfrm>
                  <a:off x="502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2" name="Freeform 47"/>
                <p:cNvSpPr>
                  <a:spLocks/>
                </p:cNvSpPr>
                <p:nvPr/>
              </p:nvSpPr>
              <p:spPr bwMode="auto">
                <a:xfrm>
                  <a:off x="5052"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3" name="Freeform 48"/>
                <p:cNvSpPr>
                  <a:spLocks/>
                </p:cNvSpPr>
                <p:nvPr/>
              </p:nvSpPr>
              <p:spPr bwMode="auto">
                <a:xfrm>
                  <a:off x="508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4" name="Freeform 49"/>
                <p:cNvSpPr>
                  <a:spLocks/>
                </p:cNvSpPr>
                <p:nvPr/>
              </p:nvSpPr>
              <p:spPr bwMode="auto">
                <a:xfrm>
                  <a:off x="511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18" name="Group 50"/>
            <p:cNvGrpSpPr>
              <a:grpSpLocks/>
            </p:cNvGrpSpPr>
            <p:nvPr/>
          </p:nvGrpSpPr>
          <p:grpSpPr bwMode="auto">
            <a:xfrm>
              <a:off x="3942" y="2339"/>
              <a:ext cx="488" cy="440"/>
              <a:chOff x="3942" y="2339"/>
              <a:chExt cx="488" cy="440"/>
            </a:xfrm>
          </p:grpSpPr>
          <p:sp>
            <p:nvSpPr>
              <p:cNvPr id="19" name="Text Box 51"/>
              <p:cNvSpPr txBox="1">
                <a:spLocks noChangeArrowheads="1"/>
              </p:cNvSpPr>
              <p:nvPr/>
            </p:nvSpPr>
            <p:spPr bwMode="auto">
              <a:xfrm>
                <a:off x="3942" y="2339"/>
                <a:ext cx="489"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20" name="Group 52"/>
              <p:cNvGrpSpPr>
                <a:grpSpLocks/>
              </p:cNvGrpSpPr>
              <p:nvPr/>
            </p:nvGrpSpPr>
            <p:grpSpPr bwMode="auto">
              <a:xfrm>
                <a:off x="3990" y="2393"/>
                <a:ext cx="391" cy="332"/>
                <a:chOff x="3990" y="2393"/>
                <a:chExt cx="391" cy="332"/>
              </a:xfrm>
            </p:grpSpPr>
            <p:sp>
              <p:nvSpPr>
                <p:cNvPr id="21" name="Freeform 53"/>
                <p:cNvSpPr>
                  <a:spLocks/>
                </p:cNvSpPr>
                <p:nvPr/>
              </p:nvSpPr>
              <p:spPr bwMode="auto">
                <a:xfrm>
                  <a:off x="399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2" name="Freeform 54"/>
                <p:cNvSpPr>
                  <a:spLocks/>
                </p:cNvSpPr>
                <p:nvPr/>
              </p:nvSpPr>
              <p:spPr bwMode="auto">
                <a:xfrm>
                  <a:off x="4025"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3" name="Freeform 55"/>
                <p:cNvSpPr>
                  <a:spLocks/>
                </p:cNvSpPr>
                <p:nvPr/>
              </p:nvSpPr>
              <p:spPr bwMode="auto">
                <a:xfrm>
                  <a:off x="405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4" name="Freeform 56"/>
                <p:cNvSpPr>
                  <a:spLocks/>
                </p:cNvSpPr>
                <p:nvPr/>
              </p:nvSpPr>
              <p:spPr bwMode="auto">
                <a:xfrm>
                  <a:off x="408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5" name="Freeform 57"/>
                <p:cNvSpPr>
                  <a:spLocks/>
                </p:cNvSpPr>
                <p:nvPr/>
              </p:nvSpPr>
              <p:spPr bwMode="auto">
                <a:xfrm>
                  <a:off x="412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6" name="Freeform 58"/>
                <p:cNvSpPr>
                  <a:spLocks/>
                </p:cNvSpPr>
                <p:nvPr/>
              </p:nvSpPr>
              <p:spPr bwMode="auto">
                <a:xfrm>
                  <a:off x="4152"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7" name="Freeform 59"/>
                <p:cNvSpPr>
                  <a:spLocks/>
                </p:cNvSpPr>
                <p:nvPr/>
              </p:nvSpPr>
              <p:spPr bwMode="auto">
                <a:xfrm>
                  <a:off x="418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8" name="Freeform 60"/>
                <p:cNvSpPr>
                  <a:spLocks/>
                </p:cNvSpPr>
                <p:nvPr/>
              </p:nvSpPr>
              <p:spPr bwMode="auto">
                <a:xfrm>
                  <a:off x="421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9" name="Freeform 61"/>
                <p:cNvSpPr>
                  <a:spLocks/>
                </p:cNvSpPr>
                <p:nvPr/>
              </p:nvSpPr>
              <p:spPr bwMode="auto">
                <a:xfrm>
                  <a:off x="424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0" name="Freeform 62"/>
                <p:cNvSpPr>
                  <a:spLocks/>
                </p:cNvSpPr>
                <p:nvPr/>
              </p:nvSpPr>
              <p:spPr bwMode="auto">
                <a:xfrm>
                  <a:off x="4280" y="2393"/>
                  <a:ext cx="70"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1" name="Freeform 63"/>
                <p:cNvSpPr>
                  <a:spLocks/>
                </p:cNvSpPr>
                <p:nvPr/>
              </p:nvSpPr>
              <p:spPr bwMode="auto">
                <a:xfrm>
                  <a:off x="4311"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grpSp>
        <p:nvGrpSpPr>
          <p:cNvPr id="71" name="Group 64"/>
          <p:cNvGrpSpPr>
            <a:grpSpLocks noChangeAspect="1"/>
          </p:cNvGrpSpPr>
          <p:nvPr/>
        </p:nvGrpSpPr>
        <p:grpSpPr bwMode="auto">
          <a:xfrm>
            <a:off x="4345686" y="4951108"/>
            <a:ext cx="4536000" cy="962563"/>
            <a:chOff x="2817" y="3506"/>
            <a:chExt cx="2474" cy="525"/>
          </a:xfrm>
        </p:grpSpPr>
        <p:sp>
          <p:nvSpPr>
            <p:cNvPr id="72" name="Rectangle 65"/>
            <p:cNvSpPr>
              <a:spLocks noChangeArrowheads="1"/>
            </p:cNvSpPr>
            <p:nvPr/>
          </p:nvSpPr>
          <p:spPr bwMode="auto">
            <a:xfrm>
              <a:off x="2817" y="3506"/>
              <a:ext cx="2474" cy="525"/>
            </a:xfrm>
            <a:prstGeom prst="rect">
              <a:avLst/>
            </a:prstGeom>
            <a:noFill/>
            <a:ln w="2844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73" name="Text Box 66"/>
            <p:cNvSpPr txBox="1">
              <a:spLocks noChangeArrowheads="1"/>
            </p:cNvSpPr>
            <p:nvPr/>
          </p:nvSpPr>
          <p:spPr bwMode="auto">
            <a:xfrm>
              <a:off x="4430" y="3708"/>
              <a:ext cx="316" cy="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buClr>
                  <a:srgbClr val="000000"/>
                </a:buClr>
                <a:buSzPct val="100000"/>
                <a:buFont typeface="Arial" charset="0"/>
                <a:buNone/>
              </a:pPr>
              <a:r>
                <a:rPr lang="en-US" b="1">
                  <a:solidFill>
                    <a:srgbClr val="000000"/>
                  </a:solidFill>
                  <a:latin typeface="Arial" charset="0"/>
                  <a:ea typeface="ＭＳ Ｐゴシック" charset="0"/>
                  <a:cs typeface="ＭＳ Ｐゴシック" charset="0"/>
                </a:rPr>
                <a:t>. . .</a:t>
              </a:r>
            </a:p>
          </p:txBody>
        </p:sp>
        <p:grpSp>
          <p:nvGrpSpPr>
            <p:cNvPr id="74" name="Group 67"/>
            <p:cNvGrpSpPr>
              <a:grpSpLocks/>
            </p:cNvGrpSpPr>
            <p:nvPr/>
          </p:nvGrpSpPr>
          <p:grpSpPr bwMode="auto">
            <a:xfrm>
              <a:off x="2872" y="3549"/>
              <a:ext cx="489" cy="440"/>
              <a:chOff x="2872" y="3549"/>
              <a:chExt cx="489" cy="440"/>
            </a:xfrm>
          </p:grpSpPr>
          <p:sp>
            <p:nvSpPr>
              <p:cNvPr id="117" name="Text Box 68"/>
              <p:cNvSpPr txBox="1">
                <a:spLocks noChangeArrowheads="1"/>
              </p:cNvSpPr>
              <p:nvPr/>
            </p:nvSpPr>
            <p:spPr bwMode="auto">
              <a:xfrm>
                <a:off x="2872" y="354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118" name="Group 69"/>
              <p:cNvGrpSpPr>
                <a:grpSpLocks/>
              </p:cNvGrpSpPr>
              <p:nvPr/>
            </p:nvGrpSpPr>
            <p:grpSpPr bwMode="auto">
              <a:xfrm>
                <a:off x="2920" y="3602"/>
                <a:ext cx="392" cy="332"/>
                <a:chOff x="2920" y="3602"/>
                <a:chExt cx="392" cy="332"/>
              </a:xfrm>
            </p:grpSpPr>
            <p:sp>
              <p:nvSpPr>
                <p:cNvPr id="119" name="Freeform 70"/>
                <p:cNvSpPr>
                  <a:spLocks/>
                </p:cNvSpPr>
                <p:nvPr/>
              </p:nvSpPr>
              <p:spPr bwMode="auto">
                <a:xfrm>
                  <a:off x="2920"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0" name="Freeform 71"/>
                <p:cNvSpPr>
                  <a:spLocks/>
                </p:cNvSpPr>
                <p:nvPr/>
              </p:nvSpPr>
              <p:spPr bwMode="auto">
                <a:xfrm>
                  <a:off x="2955"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1" name="Freeform 72"/>
                <p:cNvSpPr>
                  <a:spLocks/>
                </p:cNvSpPr>
                <p:nvPr/>
              </p:nvSpPr>
              <p:spPr bwMode="auto">
                <a:xfrm>
                  <a:off x="2986"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2" name="Freeform 73"/>
                <p:cNvSpPr>
                  <a:spLocks/>
                </p:cNvSpPr>
                <p:nvPr/>
              </p:nvSpPr>
              <p:spPr bwMode="auto">
                <a:xfrm>
                  <a:off x="3019"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3" name="Freeform 74"/>
                <p:cNvSpPr>
                  <a:spLocks/>
                </p:cNvSpPr>
                <p:nvPr/>
              </p:nvSpPr>
              <p:spPr bwMode="auto">
                <a:xfrm>
                  <a:off x="305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4" name="Freeform 75"/>
                <p:cNvSpPr>
                  <a:spLocks/>
                </p:cNvSpPr>
                <p:nvPr/>
              </p:nvSpPr>
              <p:spPr bwMode="auto">
                <a:xfrm>
                  <a:off x="3083"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5" name="Freeform 76"/>
                <p:cNvSpPr>
                  <a:spLocks/>
                </p:cNvSpPr>
                <p:nvPr/>
              </p:nvSpPr>
              <p:spPr bwMode="auto">
                <a:xfrm>
                  <a:off x="311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6" name="Freeform 77"/>
                <p:cNvSpPr>
                  <a:spLocks/>
                </p:cNvSpPr>
                <p:nvPr/>
              </p:nvSpPr>
              <p:spPr bwMode="auto">
                <a:xfrm>
                  <a:off x="314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7" name="Freeform 78"/>
                <p:cNvSpPr>
                  <a:spLocks/>
                </p:cNvSpPr>
                <p:nvPr/>
              </p:nvSpPr>
              <p:spPr bwMode="auto">
                <a:xfrm>
                  <a:off x="317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8" name="Freeform 79"/>
                <p:cNvSpPr>
                  <a:spLocks/>
                </p:cNvSpPr>
                <p:nvPr/>
              </p:nvSpPr>
              <p:spPr bwMode="auto">
                <a:xfrm>
                  <a:off x="321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9" name="Freeform 80"/>
                <p:cNvSpPr>
                  <a:spLocks/>
                </p:cNvSpPr>
                <p:nvPr/>
              </p:nvSpPr>
              <p:spPr bwMode="auto">
                <a:xfrm>
                  <a:off x="3242"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75" name="Group 81"/>
            <p:cNvGrpSpPr>
              <a:grpSpLocks/>
            </p:cNvGrpSpPr>
            <p:nvPr/>
          </p:nvGrpSpPr>
          <p:grpSpPr bwMode="auto">
            <a:xfrm>
              <a:off x="3406" y="3549"/>
              <a:ext cx="489" cy="440"/>
              <a:chOff x="3406" y="3549"/>
              <a:chExt cx="489" cy="440"/>
            </a:xfrm>
          </p:grpSpPr>
          <p:sp>
            <p:nvSpPr>
              <p:cNvPr id="104" name="Text Box 82"/>
              <p:cNvSpPr txBox="1">
                <a:spLocks noChangeArrowheads="1"/>
              </p:cNvSpPr>
              <p:nvPr/>
            </p:nvSpPr>
            <p:spPr bwMode="auto">
              <a:xfrm>
                <a:off x="3406" y="354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105" name="Group 83"/>
              <p:cNvGrpSpPr>
                <a:grpSpLocks/>
              </p:cNvGrpSpPr>
              <p:nvPr/>
            </p:nvGrpSpPr>
            <p:grpSpPr bwMode="auto">
              <a:xfrm>
                <a:off x="3454" y="3602"/>
                <a:ext cx="392" cy="332"/>
                <a:chOff x="3454" y="3602"/>
                <a:chExt cx="392" cy="332"/>
              </a:xfrm>
            </p:grpSpPr>
            <p:sp>
              <p:nvSpPr>
                <p:cNvPr id="106" name="Freeform 84"/>
                <p:cNvSpPr>
                  <a:spLocks/>
                </p:cNvSpPr>
                <p:nvPr/>
              </p:nvSpPr>
              <p:spPr bwMode="auto">
                <a:xfrm>
                  <a:off x="3454"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7" name="Freeform 85"/>
                <p:cNvSpPr>
                  <a:spLocks/>
                </p:cNvSpPr>
                <p:nvPr/>
              </p:nvSpPr>
              <p:spPr bwMode="auto">
                <a:xfrm>
                  <a:off x="3489"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8" name="Freeform 86"/>
                <p:cNvSpPr>
                  <a:spLocks/>
                </p:cNvSpPr>
                <p:nvPr/>
              </p:nvSpPr>
              <p:spPr bwMode="auto">
                <a:xfrm>
                  <a:off x="3520"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9" name="Freeform 87"/>
                <p:cNvSpPr>
                  <a:spLocks/>
                </p:cNvSpPr>
                <p:nvPr/>
              </p:nvSpPr>
              <p:spPr bwMode="auto">
                <a:xfrm>
                  <a:off x="3553"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0" name="Freeform 88"/>
                <p:cNvSpPr>
                  <a:spLocks/>
                </p:cNvSpPr>
                <p:nvPr/>
              </p:nvSpPr>
              <p:spPr bwMode="auto">
                <a:xfrm>
                  <a:off x="358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1" name="Freeform 89"/>
                <p:cNvSpPr>
                  <a:spLocks/>
                </p:cNvSpPr>
                <p:nvPr/>
              </p:nvSpPr>
              <p:spPr bwMode="auto">
                <a:xfrm>
                  <a:off x="3617"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2" name="Freeform 90"/>
                <p:cNvSpPr>
                  <a:spLocks/>
                </p:cNvSpPr>
                <p:nvPr/>
              </p:nvSpPr>
              <p:spPr bwMode="auto">
                <a:xfrm>
                  <a:off x="364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3" name="Freeform 91"/>
                <p:cNvSpPr>
                  <a:spLocks/>
                </p:cNvSpPr>
                <p:nvPr/>
              </p:nvSpPr>
              <p:spPr bwMode="auto">
                <a:xfrm>
                  <a:off x="368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4" name="Freeform 92"/>
                <p:cNvSpPr>
                  <a:spLocks/>
                </p:cNvSpPr>
                <p:nvPr/>
              </p:nvSpPr>
              <p:spPr bwMode="auto">
                <a:xfrm>
                  <a:off x="3712"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5" name="Freeform 93"/>
                <p:cNvSpPr>
                  <a:spLocks/>
                </p:cNvSpPr>
                <p:nvPr/>
              </p:nvSpPr>
              <p:spPr bwMode="auto">
                <a:xfrm>
                  <a:off x="374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6" name="Freeform 94"/>
                <p:cNvSpPr>
                  <a:spLocks/>
                </p:cNvSpPr>
                <p:nvPr/>
              </p:nvSpPr>
              <p:spPr bwMode="auto">
                <a:xfrm>
                  <a:off x="377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76" name="Group 95"/>
            <p:cNvGrpSpPr>
              <a:grpSpLocks/>
            </p:cNvGrpSpPr>
            <p:nvPr/>
          </p:nvGrpSpPr>
          <p:grpSpPr bwMode="auto">
            <a:xfrm>
              <a:off x="4746" y="3549"/>
              <a:ext cx="489" cy="440"/>
              <a:chOff x="4746" y="3549"/>
              <a:chExt cx="489" cy="440"/>
            </a:xfrm>
          </p:grpSpPr>
          <p:sp>
            <p:nvSpPr>
              <p:cNvPr id="91" name="Text Box 96"/>
              <p:cNvSpPr txBox="1">
                <a:spLocks noChangeArrowheads="1"/>
              </p:cNvSpPr>
              <p:nvPr/>
            </p:nvSpPr>
            <p:spPr bwMode="auto">
              <a:xfrm>
                <a:off x="4746" y="354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92" name="Group 97"/>
              <p:cNvGrpSpPr>
                <a:grpSpLocks/>
              </p:cNvGrpSpPr>
              <p:nvPr/>
            </p:nvGrpSpPr>
            <p:grpSpPr bwMode="auto">
              <a:xfrm>
                <a:off x="4794" y="3602"/>
                <a:ext cx="392" cy="332"/>
                <a:chOff x="4794" y="3602"/>
                <a:chExt cx="392" cy="332"/>
              </a:xfrm>
            </p:grpSpPr>
            <p:sp>
              <p:nvSpPr>
                <p:cNvPr id="93" name="Freeform 98"/>
                <p:cNvSpPr>
                  <a:spLocks/>
                </p:cNvSpPr>
                <p:nvPr/>
              </p:nvSpPr>
              <p:spPr bwMode="auto">
                <a:xfrm>
                  <a:off x="4794"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4" name="Freeform 99"/>
                <p:cNvSpPr>
                  <a:spLocks/>
                </p:cNvSpPr>
                <p:nvPr/>
              </p:nvSpPr>
              <p:spPr bwMode="auto">
                <a:xfrm>
                  <a:off x="4829"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5" name="Freeform 100"/>
                <p:cNvSpPr>
                  <a:spLocks/>
                </p:cNvSpPr>
                <p:nvPr/>
              </p:nvSpPr>
              <p:spPr bwMode="auto">
                <a:xfrm>
                  <a:off x="4860"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6" name="Freeform 101"/>
                <p:cNvSpPr>
                  <a:spLocks/>
                </p:cNvSpPr>
                <p:nvPr/>
              </p:nvSpPr>
              <p:spPr bwMode="auto">
                <a:xfrm>
                  <a:off x="4893"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7" name="Freeform 102"/>
                <p:cNvSpPr>
                  <a:spLocks/>
                </p:cNvSpPr>
                <p:nvPr/>
              </p:nvSpPr>
              <p:spPr bwMode="auto">
                <a:xfrm>
                  <a:off x="492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8" name="Freeform 103"/>
                <p:cNvSpPr>
                  <a:spLocks/>
                </p:cNvSpPr>
                <p:nvPr/>
              </p:nvSpPr>
              <p:spPr bwMode="auto">
                <a:xfrm>
                  <a:off x="4957"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9" name="Freeform 104"/>
                <p:cNvSpPr>
                  <a:spLocks/>
                </p:cNvSpPr>
                <p:nvPr/>
              </p:nvSpPr>
              <p:spPr bwMode="auto">
                <a:xfrm>
                  <a:off x="498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0" name="Freeform 105"/>
                <p:cNvSpPr>
                  <a:spLocks/>
                </p:cNvSpPr>
                <p:nvPr/>
              </p:nvSpPr>
              <p:spPr bwMode="auto">
                <a:xfrm>
                  <a:off x="502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1" name="Freeform 106"/>
                <p:cNvSpPr>
                  <a:spLocks/>
                </p:cNvSpPr>
                <p:nvPr/>
              </p:nvSpPr>
              <p:spPr bwMode="auto">
                <a:xfrm>
                  <a:off x="5052"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2" name="Freeform 107"/>
                <p:cNvSpPr>
                  <a:spLocks/>
                </p:cNvSpPr>
                <p:nvPr/>
              </p:nvSpPr>
              <p:spPr bwMode="auto">
                <a:xfrm>
                  <a:off x="508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3" name="Freeform 108"/>
                <p:cNvSpPr>
                  <a:spLocks/>
                </p:cNvSpPr>
                <p:nvPr/>
              </p:nvSpPr>
              <p:spPr bwMode="auto">
                <a:xfrm>
                  <a:off x="511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77" name="Group 109"/>
            <p:cNvGrpSpPr>
              <a:grpSpLocks/>
            </p:cNvGrpSpPr>
            <p:nvPr/>
          </p:nvGrpSpPr>
          <p:grpSpPr bwMode="auto">
            <a:xfrm>
              <a:off x="3942" y="3549"/>
              <a:ext cx="488" cy="440"/>
              <a:chOff x="3942" y="3549"/>
              <a:chExt cx="488" cy="440"/>
            </a:xfrm>
          </p:grpSpPr>
          <p:sp>
            <p:nvSpPr>
              <p:cNvPr id="78" name="Text Box 110"/>
              <p:cNvSpPr txBox="1">
                <a:spLocks noChangeArrowheads="1"/>
              </p:cNvSpPr>
              <p:nvPr/>
            </p:nvSpPr>
            <p:spPr bwMode="auto">
              <a:xfrm>
                <a:off x="3942" y="3549"/>
                <a:ext cx="489"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79" name="Group 111"/>
              <p:cNvGrpSpPr>
                <a:grpSpLocks/>
              </p:cNvGrpSpPr>
              <p:nvPr/>
            </p:nvGrpSpPr>
            <p:grpSpPr bwMode="auto">
              <a:xfrm>
                <a:off x="3990" y="3602"/>
                <a:ext cx="391" cy="332"/>
                <a:chOff x="3990" y="3602"/>
                <a:chExt cx="391" cy="332"/>
              </a:xfrm>
            </p:grpSpPr>
            <p:sp>
              <p:nvSpPr>
                <p:cNvPr id="80" name="Freeform 112"/>
                <p:cNvSpPr>
                  <a:spLocks/>
                </p:cNvSpPr>
                <p:nvPr/>
              </p:nvSpPr>
              <p:spPr bwMode="auto">
                <a:xfrm>
                  <a:off x="399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1" name="Freeform 113"/>
                <p:cNvSpPr>
                  <a:spLocks/>
                </p:cNvSpPr>
                <p:nvPr/>
              </p:nvSpPr>
              <p:spPr bwMode="auto">
                <a:xfrm>
                  <a:off x="4025"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2" name="Freeform 114"/>
                <p:cNvSpPr>
                  <a:spLocks/>
                </p:cNvSpPr>
                <p:nvPr/>
              </p:nvSpPr>
              <p:spPr bwMode="auto">
                <a:xfrm>
                  <a:off x="405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3" name="Freeform 115"/>
                <p:cNvSpPr>
                  <a:spLocks/>
                </p:cNvSpPr>
                <p:nvPr/>
              </p:nvSpPr>
              <p:spPr bwMode="auto">
                <a:xfrm>
                  <a:off x="408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4" name="Freeform 116"/>
                <p:cNvSpPr>
                  <a:spLocks/>
                </p:cNvSpPr>
                <p:nvPr/>
              </p:nvSpPr>
              <p:spPr bwMode="auto">
                <a:xfrm>
                  <a:off x="412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5" name="Freeform 117"/>
                <p:cNvSpPr>
                  <a:spLocks/>
                </p:cNvSpPr>
                <p:nvPr/>
              </p:nvSpPr>
              <p:spPr bwMode="auto">
                <a:xfrm>
                  <a:off x="4152"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6" name="Freeform 118"/>
                <p:cNvSpPr>
                  <a:spLocks/>
                </p:cNvSpPr>
                <p:nvPr/>
              </p:nvSpPr>
              <p:spPr bwMode="auto">
                <a:xfrm>
                  <a:off x="418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7" name="Freeform 119"/>
                <p:cNvSpPr>
                  <a:spLocks/>
                </p:cNvSpPr>
                <p:nvPr/>
              </p:nvSpPr>
              <p:spPr bwMode="auto">
                <a:xfrm>
                  <a:off x="421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8" name="Freeform 120"/>
                <p:cNvSpPr>
                  <a:spLocks/>
                </p:cNvSpPr>
                <p:nvPr/>
              </p:nvSpPr>
              <p:spPr bwMode="auto">
                <a:xfrm>
                  <a:off x="424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9" name="Freeform 121"/>
                <p:cNvSpPr>
                  <a:spLocks/>
                </p:cNvSpPr>
                <p:nvPr/>
              </p:nvSpPr>
              <p:spPr bwMode="auto">
                <a:xfrm>
                  <a:off x="4280" y="3602"/>
                  <a:ext cx="70"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0" name="Freeform 122"/>
                <p:cNvSpPr>
                  <a:spLocks/>
                </p:cNvSpPr>
                <p:nvPr/>
              </p:nvSpPr>
              <p:spPr bwMode="auto">
                <a:xfrm>
                  <a:off x="4311"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sp>
        <p:nvSpPr>
          <p:cNvPr id="130" name="Text Box 123"/>
          <p:cNvSpPr txBox="1">
            <a:spLocks noChangeArrowheads="1"/>
          </p:cNvSpPr>
          <p:nvPr/>
        </p:nvSpPr>
        <p:spPr bwMode="auto">
          <a:xfrm>
            <a:off x="0" y="3200400"/>
            <a:ext cx="4490819" cy="71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spcBef>
                <a:spcPts val="450"/>
              </a:spcBef>
              <a:buClr>
                <a:srgbClr val="00CC00"/>
              </a:buClr>
              <a:buSzPct val="100000"/>
              <a:buFont typeface="Arial" charset="0"/>
              <a:buNone/>
            </a:pPr>
            <a:r>
              <a:rPr lang="en-US" b="1" dirty="0">
                <a:solidFill>
                  <a:srgbClr val="00B050"/>
                </a:solidFill>
                <a:latin typeface="Arial" charset="0"/>
                <a:ea typeface="ＭＳ Ｐゴシック" charset="0"/>
                <a:cs typeface="ＭＳ Ｐゴシック" charset="0"/>
              </a:rPr>
              <a:t>Parallel Kernel (device)</a:t>
            </a:r>
          </a:p>
          <a:p>
            <a:pPr algn="ctr">
              <a:spcBef>
                <a:spcPts val="450"/>
              </a:spcBef>
              <a:buClr>
                <a:srgbClr val="00CC00"/>
              </a:buClr>
              <a:buSzPct val="100000"/>
              <a:buFont typeface="Arial" charset="0"/>
              <a:buNone/>
            </a:pPr>
            <a:r>
              <a:rPr lang="en-US" b="1" dirty="0" err="1">
                <a:solidFill>
                  <a:srgbClr val="00B050"/>
                </a:solidFill>
                <a:latin typeface="Courier"/>
                <a:ea typeface="ＭＳ Ｐゴシック" charset="0"/>
                <a:cs typeface="Courier"/>
              </a:rPr>
              <a:t>KernelA</a:t>
            </a:r>
            <a:r>
              <a:rPr lang="en-US" b="1" dirty="0">
                <a:solidFill>
                  <a:srgbClr val="00B050"/>
                </a:solidFill>
                <a:latin typeface="Courier"/>
                <a:ea typeface="ＭＳ Ｐゴシック" charset="0"/>
                <a:cs typeface="Courier"/>
              </a:rPr>
              <a:t>&lt;&lt;&lt;</a:t>
            </a:r>
            <a:r>
              <a:rPr lang="en-US" b="1" dirty="0" err="1">
                <a:solidFill>
                  <a:srgbClr val="00B050"/>
                </a:solidFill>
                <a:latin typeface="Courier"/>
                <a:ea typeface="ＭＳ Ｐゴシック" charset="0"/>
                <a:cs typeface="Courier"/>
              </a:rPr>
              <a:t>nBlk</a:t>
            </a:r>
            <a:r>
              <a:rPr lang="en-US" b="1" dirty="0">
                <a:solidFill>
                  <a:srgbClr val="00B050"/>
                </a:solidFill>
                <a:latin typeface="Courier"/>
                <a:ea typeface="ＭＳ Ｐゴシック" charset="0"/>
                <a:cs typeface="Courier"/>
              </a:rPr>
              <a:t>, </a:t>
            </a:r>
            <a:r>
              <a:rPr lang="en-US" b="1" dirty="0" err="1">
                <a:solidFill>
                  <a:srgbClr val="00B050"/>
                </a:solidFill>
                <a:latin typeface="Courier"/>
                <a:ea typeface="ＭＳ Ｐゴシック" charset="0"/>
                <a:cs typeface="Courier"/>
              </a:rPr>
              <a:t>nThr</a:t>
            </a:r>
            <a:r>
              <a:rPr lang="en-US" b="1" dirty="0">
                <a:solidFill>
                  <a:srgbClr val="00B050"/>
                </a:solidFill>
                <a:latin typeface="Courier"/>
                <a:ea typeface="ＭＳ Ｐゴシック" charset="0"/>
                <a:cs typeface="Courier"/>
              </a:rPr>
              <a:t>&gt;&gt;&gt;(</a:t>
            </a:r>
            <a:r>
              <a:rPr lang="en-US" b="1" dirty="0" err="1">
                <a:solidFill>
                  <a:srgbClr val="00B050"/>
                </a:solidFill>
                <a:latin typeface="Courier"/>
                <a:ea typeface="ＭＳ Ｐゴシック" charset="0"/>
                <a:cs typeface="Courier"/>
              </a:rPr>
              <a:t>args</a:t>
            </a:r>
            <a:r>
              <a:rPr lang="en-US" b="1" dirty="0">
                <a:solidFill>
                  <a:srgbClr val="00B050"/>
                </a:solidFill>
                <a:latin typeface="Courier"/>
                <a:ea typeface="ＭＳ Ｐゴシック" charset="0"/>
                <a:cs typeface="Courier"/>
              </a:rPr>
              <a:t>);</a:t>
            </a:r>
          </a:p>
        </p:txBody>
      </p:sp>
      <p:sp>
        <p:nvSpPr>
          <p:cNvPr id="131" name="Freeform 124"/>
          <p:cNvSpPr>
            <a:spLocks/>
          </p:cNvSpPr>
          <p:nvPr/>
        </p:nvSpPr>
        <p:spPr bwMode="auto">
          <a:xfrm>
            <a:off x="6577173" y="2209800"/>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32" name="Text Box 125"/>
          <p:cNvSpPr txBox="1">
            <a:spLocks noChangeArrowheads="1"/>
          </p:cNvSpPr>
          <p:nvPr/>
        </p:nvSpPr>
        <p:spPr bwMode="auto">
          <a:xfrm>
            <a:off x="1152159" y="4334632"/>
            <a:ext cx="2293938" cy="329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lnSpc>
                <a:spcPct val="85000"/>
              </a:lnSpc>
              <a:spcBef>
                <a:spcPts val="225"/>
              </a:spcBef>
              <a:buClr>
                <a:srgbClr val="3333CC"/>
              </a:buClr>
              <a:buSzPct val="100000"/>
              <a:buFont typeface="Arial" charset="0"/>
              <a:buNone/>
            </a:pPr>
            <a:r>
              <a:rPr lang="en-US" b="1" dirty="0">
                <a:solidFill>
                  <a:srgbClr val="3333CC"/>
                </a:solidFill>
                <a:latin typeface="Arial" charset="0"/>
                <a:ea typeface="ＭＳ Ｐゴシック" charset="0"/>
                <a:cs typeface="ＭＳ Ｐゴシック" charset="0"/>
              </a:rPr>
              <a:t>Serial Code (host)</a:t>
            </a:r>
          </a:p>
        </p:txBody>
      </p:sp>
      <p:sp>
        <p:nvSpPr>
          <p:cNvPr id="133" name="Freeform 126"/>
          <p:cNvSpPr>
            <a:spLocks/>
          </p:cNvSpPr>
          <p:nvPr/>
        </p:nvSpPr>
        <p:spPr bwMode="auto">
          <a:xfrm>
            <a:off x="6617666" y="4114800"/>
            <a:ext cx="73025" cy="808037"/>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34" name="Text Box 127"/>
          <p:cNvSpPr txBox="1">
            <a:spLocks noChangeArrowheads="1"/>
          </p:cNvSpPr>
          <p:nvPr/>
        </p:nvSpPr>
        <p:spPr bwMode="auto">
          <a:xfrm>
            <a:off x="24391" y="5064599"/>
            <a:ext cx="4482042" cy="71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spcBef>
                <a:spcPts val="450"/>
              </a:spcBef>
              <a:buClr>
                <a:srgbClr val="00CC00"/>
              </a:buClr>
              <a:buSzPct val="100000"/>
              <a:buFont typeface="Arial" charset="0"/>
              <a:buNone/>
            </a:pPr>
            <a:r>
              <a:rPr lang="en-US" b="1" dirty="0">
                <a:solidFill>
                  <a:srgbClr val="00B050"/>
                </a:solidFill>
                <a:latin typeface="Arial" charset="0"/>
                <a:ea typeface="ＭＳ Ｐゴシック" charset="0"/>
                <a:cs typeface="ＭＳ Ｐゴシック" charset="0"/>
              </a:rPr>
              <a:t>Parallel Kernel (device)</a:t>
            </a:r>
          </a:p>
          <a:p>
            <a:pPr algn="ctr">
              <a:spcBef>
                <a:spcPts val="450"/>
              </a:spcBef>
              <a:buClr>
                <a:srgbClr val="00CC00"/>
              </a:buClr>
              <a:buSzPct val="100000"/>
              <a:buFont typeface="Arial" charset="0"/>
              <a:buNone/>
            </a:pPr>
            <a:r>
              <a:rPr lang="en-US" b="1" dirty="0" err="1">
                <a:solidFill>
                  <a:srgbClr val="00B050"/>
                </a:solidFill>
                <a:latin typeface="Courier"/>
                <a:ea typeface="ＭＳ Ｐゴシック" charset="0"/>
                <a:cs typeface="Courier"/>
              </a:rPr>
              <a:t>KernelB</a:t>
            </a:r>
            <a:r>
              <a:rPr lang="en-US" b="1" dirty="0">
                <a:solidFill>
                  <a:srgbClr val="00B050"/>
                </a:solidFill>
                <a:latin typeface="Courier"/>
                <a:ea typeface="ＭＳ Ｐゴシック" charset="0"/>
                <a:cs typeface="Courier"/>
              </a:rPr>
              <a:t>&lt;&lt;&lt;</a:t>
            </a:r>
            <a:r>
              <a:rPr lang="en-US" b="1" dirty="0" err="1">
                <a:solidFill>
                  <a:srgbClr val="00B050"/>
                </a:solidFill>
                <a:latin typeface="Courier"/>
                <a:ea typeface="ＭＳ Ｐゴシック" charset="0"/>
                <a:cs typeface="Courier"/>
              </a:rPr>
              <a:t>nBlk</a:t>
            </a:r>
            <a:r>
              <a:rPr lang="en-US" b="1" dirty="0">
                <a:solidFill>
                  <a:srgbClr val="00B050"/>
                </a:solidFill>
                <a:latin typeface="Courier"/>
                <a:ea typeface="ＭＳ Ｐゴシック" charset="0"/>
                <a:cs typeface="Courier"/>
              </a:rPr>
              <a:t>, </a:t>
            </a:r>
            <a:r>
              <a:rPr lang="en-US" b="1" dirty="0" err="1">
                <a:solidFill>
                  <a:srgbClr val="00B050"/>
                </a:solidFill>
                <a:latin typeface="Courier"/>
                <a:ea typeface="ＭＳ Ｐゴシック" charset="0"/>
                <a:cs typeface="Courier"/>
              </a:rPr>
              <a:t>nThr</a:t>
            </a:r>
            <a:r>
              <a:rPr lang="en-US" b="1" dirty="0">
                <a:solidFill>
                  <a:srgbClr val="00B050"/>
                </a:solidFill>
                <a:latin typeface="Courier"/>
                <a:ea typeface="ＭＳ Ｐゴシック" charset="0"/>
                <a:cs typeface="Courier"/>
              </a:rPr>
              <a:t>&gt;&gt;&gt;(</a:t>
            </a:r>
            <a:r>
              <a:rPr lang="en-US" b="1" dirty="0" err="1">
                <a:solidFill>
                  <a:srgbClr val="00B050"/>
                </a:solidFill>
                <a:latin typeface="Courier"/>
                <a:ea typeface="ＭＳ Ｐゴシック" charset="0"/>
                <a:cs typeface="Courier"/>
              </a:rPr>
              <a:t>args</a:t>
            </a:r>
            <a:r>
              <a:rPr lang="en-US" b="1" dirty="0">
                <a:solidFill>
                  <a:srgbClr val="00B050"/>
                </a:solidFill>
                <a:latin typeface="Courier"/>
                <a:ea typeface="ＭＳ Ｐゴシック" charset="0"/>
                <a:cs typeface="Courier"/>
              </a:rPr>
              <a:t>);</a:t>
            </a:r>
          </a:p>
        </p:txBody>
      </p:sp>
      <p:sp>
        <p:nvSpPr>
          <p:cNvPr id="135" name="Título 134"/>
          <p:cNvSpPr>
            <a:spLocks noGrp="1"/>
          </p:cNvSpPr>
          <p:nvPr>
            <p:ph type="title"/>
          </p:nvPr>
        </p:nvSpPr>
        <p:spPr/>
        <p:txBody>
          <a:bodyPr/>
          <a:lstStyle/>
          <a:p>
            <a:r>
              <a:rPr lang="en-US" dirty="0">
                <a:solidFill>
                  <a:srgbClr val="0070C0"/>
                </a:solidFill>
              </a:rPr>
              <a:t>Warps </a:t>
            </a:r>
            <a:r>
              <a:rPr lang="en-US" i="1" dirty="0">
                <a:solidFill>
                  <a:srgbClr val="0070C0"/>
                </a:solidFill>
              </a:rPr>
              <a:t>not</a:t>
            </a:r>
            <a:r>
              <a:rPr lang="en-US" dirty="0">
                <a:solidFill>
                  <a:srgbClr val="0070C0"/>
                </a:solidFill>
              </a:rPr>
              <a:t> Exposed to GPU Programmers</a:t>
            </a:r>
          </a:p>
        </p:txBody>
      </p:sp>
      <p:sp>
        <p:nvSpPr>
          <p:cNvPr id="2" name="Marcador de número de diapositiva 1"/>
          <p:cNvSpPr>
            <a:spLocks noGrp="1"/>
          </p:cNvSpPr>
          <p:nvPr>
            <p:ph type="sldNum" sz="quarter" idx="11"/>
          </p:nvPr>
        </p:nvSpPr>
        <p:spPr/>
        <p:txBody>
          <a:bodyPr/>
          <a:lstStyle/>
          <a:p>
            <a:fld id="{323594FA-E141-4234-AE05-360401972BE7}" type="slidenum">
              <a:rPr lang="en-US" altLang="en-US" smtClean="0"/>
              <a:pPr/>
              <a:t>35</a:t>
            </a:fld>
            <a:endParaRPr lang="en-US" altLang="en-US"/>
          </a:p>
        </p:txBody>
      </p:sp>
      <p:sp>
        <p:nvSpPr>
          <p:cNvPr id="136" name="CuadroTexto 135"/>
          <p:cNvSpPr txBox="1"/>
          <p:nvPr/>
        </p:nvSpPr>
        <p:spPr>
          <a:xfrm>
            <a:off x="7545764" y="6165304"/>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Tree>
    <p:extLst>
      <p:ext uri="{BB962C8B-B14F-4D97-AF65-F5344CB8AC3E}">
        <p14:creationId xmlns:p14="http://schemas.microsoft.com/office/powerpoint/2010/main" val="42905483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6CA5F319-5065-B042-BF49-C52EF3C5360A}"/>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Clarification of Some GPU Terms</a:t>
            </a:r>
          </a:p>
        </p:txBody>
      </p:sp>
      <p:sp>
        <p:nvSpPr>
          <p:cNvPr id="86019" name="Slide Number Placeholder 3">
            <a:extLst>
              <a:ext uri="{FF2B5EF4-FFF2-40B4-BE49-F238E27FC236}">
                <a16:creationId xmlns:a16="http://schemas.microsoft.com/office/drawing/2014/main" id="{CBAD2ABD-7A1C-2A4B-AFB3-532DED05EF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B236174-EC2C-8F4A-B19C-D1916D782C58}"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graphicFrame>
        <p:nvGraphicFramePr>
          <p:cNvPr id="4" name="Table 3">
            <a:extLst>
              <a:ext uri="{FF2B5EF4-FFF2-40B4-BE49-F238E27FC236}">
                <a16:creationId xmlns:a16="http://schemas.microsoft.com/office/drawing/2014/main" id="{B50C6EF7-6E95-2D4D-984A-72CB098F9FA5}"/>
              </a:ext>
            </a:extLst>
          </p:cNvPr>
          <p:cNvGraphicFramePr>
            <a:graphicFrameLocks noGrp="1"/>
          </p:cNvGraphicFramePr>
          <p:nvPr/>
        </p:nvGraphicFramePr>
        <p:xfrm>
          <a:off x="607219" y="1386205"/>
          <a:ext cx="7853361" cy="2931160"/>
        </p:xfrm>
        <a:graphic>
          <a:graphicData uri="http://schemas.openxmlformats.org/drawingml/2006/table">
            <a:tbl>
              <a:tblPr firstRow="1" bandRow="1">
                <a:tableStyleId>{5C22544A-7EE6-4342-B048-85BDC9FD1C3A}</a:tableStyleId>
              </a:tblPr>
              <a:tblGrid>
                <a:gridCol w="1397659">
                  <a:extLst>
                    <a:ext uri="{9D8B030D-6E8A-4147-A177-3AD203B41FA5}">
                      <a16:colId xmlns:a16="http://schemas.microsoft.com/office/drawing/2014/main" val="96656240"/>
                    </a:ext>
                  </a:extLst>
                </a:gridCol>
                <a:gridCol w="1394432">
                  <a:extLst>
                    <a:ext uri="{9D8B030D-6E8A-4147-A177-3AD203B41FA5}">
                      <a16:colId xmlns:a16="http://schemas.microsoft.com/office/drawing/2014/main" val="3048548430"/>
                    </a:ext>
                  </a:extLst>
                </a:gridCol>
                <a:gridCol w="1401290">
                  <a:extLst>
                    <a:ext uri="{9D8B030D-6E8A-4147-A177-3AD203B41FA5}">
                      <a16:colId xmlns:a16="http://schemas.microsoft.com/office/drawing/2014/main" val="3994519559"/>
                    </a:ext>
                  </a:extLst>
                </a:gridCol>
                <a:gridCol w="3659980">
                  <a:extLst>
                    <a:ext uri="{9D8B030D-6E8A-4147-A177-3AD203B41FA5}">
                      <a16:colId xmlns:a16="http://schemas.microsoft.com/office/drawing/2014/main" val="1348789175"/>
                    </a:ext>
                  </a:extLst>
                </a:gridCol>
              </a:tblGrid>
              <a:tr h="370840">
                <a:tc>
                  <a:txBody>
                    <a:bodyPr/>
                    <a:lstStyle/>
                    <a:p>
                      <a:r>
                        <a:rPr lang="en-US" sz="1200" dirty="0"/>
                        <a:t>Generic Term</a:t>
                      </a:r>
                    </a:p>
                  </a:txBody>
                  <a:tcPr/>
                </a:tc>
                <a:tc>
                  <a:txBody>
                    <a:bodyPr/>
                    <a:lstStyle/>
                    <a:p>
                      <a:r>
                        <a:rPr lang="en-US" sz="1200" dirty="0"/>
                        <a:t>NVIDIA Term</a:t>
                      </a:r>
                    </a:p>
                  </a:txBody>
                  <a:tcPr/>
                </a:tc>
                <a:tc>
                  <a:txBody>
                    <a:bodyPr/>
                    <a:lstStyle/>
                    <a:p>
                      <a:r>
                        <a:rPr lang="en-US" sz="1200" dirty="0"/>
                        <a:t>AMD Term</a:t>
                      </a:r>
                    </a:p>
                  </a:txBody>
                  <a:tcPr/>
                </a:tc>
                <a:tc>
                  <a:txBody>
                    <a:bodyPr/>
                    <a:lstStyle/>
                    <a:p>
                      <a:r>
                        <a:rPr lang="en-US" sz="1200" dirty="0"/>
                        <a:t>Comments</a:t>
                      </a:r>
                    </a:p>
                  </a:txBody>
                  <a:tcPr/>
                </a:tc>
                <a:extLst>
                  <a:ext uri="{0D108BD9-81ED-4DB2-BD59-A6C34878D82A}">
                    <a16:rowId xmlns:a16="http://schemas.microsoft.com/office/drawing/2014/main" val="1163280345"/>
                  </a:ext>
                </a:extLst>
              </a:tr>
              <a:tr h="370840">
                <a:tc>
                  <a:txBody>
                    <a:bodyPr/>
                    <a:lstStyle/>
                    <a:p>
                      <a:r>
                        <a:rPr lang="en-US" sz="1200" dirty="0">
                          <a:solidFill>
                            <a:srgbClr val="0432FF"/>
                          </a:solidFill>
                        </a:rPr>
                        <a:t>Vector length</a:t>
                      </a:r>
                    </a:p>
                  </a:txBody>
                  <a:tcPr/>
                </a:tc>
                <a:tc>
                  <a:txBody>
                    <a:bodyPr/>
                    <a:lstStyle/>
                    <a:p>
                      <a:r>
                        <a:rPr lang="en-US" sz="1200" dirty="0"/>
                        <a:t>Warp size</a:t>
                      </a:r>
                    </a:p>
                  </a:txBody>
                  <a:tcPr/>
                </a:tc>
                <a:tc>
                  <a:txBody>
                    <a:bodyPr/>
                    <a:lstStyle/>
                    <a:p>
                      <a:r>
                        <a:rPr lang="en-US" sz="1200" dirty="0" err="1"/>
                        <a:t>Wavefront</a:t>
                      </a:r>
                      <a:r>
                        <a:rPr lang="en-US" sz="1200" dirty="0"/>
                        <a:t> size</a:t>
                      </a:r>
                    </a:p>
                  </a:txBody>
                  <a:tcPr/>
                </a:tc>
                <a:tc>
                  <a:txBody>
                    <a:bodyPr/>
                    <a:lstStyle/>
                    <a:p>
                      <a:r>
                        <a:rPr lang="en-US" sz="1200" dirty="0"/>
                        <a:t>Number of threads that run in parallel (lock-step) on a SIMD functional unit</a:t>
                      </a:r>
                    </a:p>
                  </a:txBody>
                  <a:tcPr/>
                </a:tc>
                <a:extLst>
                  <a:ext uri="{0D108BD9-81ED-4DB2-BD59-A6C34878D82A}">
                    <a16:rowId xmlns:a16="http://schemas.microsoft.com/office/drawing/2014/main" val="4269588203"/>
                  </a:ext>
                </a:extLst>
              </a:tr>
              <a:tr h="370840">
                <a:tc>
                  <a:txBody>
                    <a:bodyPr/>
                    <a:lstStyle/>
                    <a:p>
                      <a:r>
                        <a:rPr lang="en-US" sz="1200" dirty="0">
                          <a:solidFill>
                            <a:srgbClr val="0432FF"/>
                          </a:solidFill>
                        </a:rPr>
                        <a:t>Pipelined functional unit /</a:t>
                      </a:r>
                    </a:p>
                    <a:p>
                      <a:r>
                        <a:rPr lang="en-US" sz="1200" dirty="0">
                          <a:solidFill>
                            <a:srgbClr val="0432FF"/>
                          </a:solidFill>
                        </a:rPr>
                        <a:t>Scalar pipeline</a:t>
                      </a:r>
                    </a:p>
                  </a:txBody>
                  <a:tcPr/>
                </a:tc>
                <a:tc>
                  <a:txBody>
                    <a:bodyPr/>
                    <a:lstStyle/>
                    <a:p>
                      <a:r>
                        <a:rPr lang="en-US" sz="1200" dirty="0"/>
                        <a:t>Streaming processor /</a:t>
                      </a:r>
                    </a:p>
                    <a:p>
                      <a:r>
                        <a:rPr lang="en-US" sz="1200" dirty="0"/>
                        <a:t>CUDA core</a:t>
                      </a:r>
                    </a:p>
                  </a:txBody>
                  <a:tcPr/>
                </a:tc>
                <a:tc>
                  <a:txBody>
                    <a:bodyPr/>
                    <a:lstStyle/>
                    <a:p>
                      <a:r>
                        <a:rPr lang="en-US" sz="1200" dirty="0"/>
                        <a:t>-</a:t>
                      </a:r>
                    </a:p>
                  </a:txBody>
                  <a:tcPr/>
                </a:tc>
                <a:tc>
                  <a:txBody>
                    <a:bodyPr/>
                    <a:lstStyle/>
                    <a:p>
                      <a:r>
                        <a:rPr lang="en-US" sz="1200" dirty="0"/>
                        <a:t>Functional unit that executes instructions for one GPU thread</a:t>
                      </a:r>
                    </a:p>
                  </a:txBody>
                  <a:tcPr/>
                </a:tc>
                <a:extLst>
                  <a:ext uri="{0D108BD9-81ED-4DB2-BD59-A6C34878D82A}">
                    <a16:rowId xmlns:a16="http://schemas.microsoft.com/office/drawing/2014/main" val="2593474056"/>
                  </a:ext>
                </a:extLst>
              </a:tr>
              <a:tr h="370840">
                <a:tc>
                  <a:txBody>
                    <a:bodyPr/>
                    <a:lstStyle/>
                    <a:p>
                      <a:r>
                        <a:rPr lang="en-US" sz="1200" dirty="0">
                          <a:solidFill>
                            <a:srgbClr val="0432FF"/>
                          </a:solidFill>
                        </a:rPr>
                        <a:t>SIMD functional unit /</a:t>
                      </a:r>
                    </a:p>
                    <a:p>
                      <a:r>
                        <a:rPr lang="en-US" sz="1200" dirty="0">
                          <a:solidFill>
                            <a:srgbClr val="0432FF"/>
                          </a:solidFill>
                        </a:rPr>
                        <a:t>SIMD pipeline</a:t>
                      </a:r>
                    </a:p>
                  </a:txBody>
                  <a:tcPr/>
                </a:tc>
                <a:tc>
                  <a:txBody>
                    <a:bodyPr/>
                    <a:lstStyle/>
                    <a:p>
                      <a:r>
                        <a:rPr lang="en-US" sz="1200" dirty="0"/>
                        <a:t>Group of N streaming processors (e.g., N=8 in GTX 285, N=16 in Fermi)</a:t>
                      </a:r>
                    </a:p>
                  </a:txBody>
                  <a:tcPr/>
                </a:tc>
                <a:tc>
                  <a:txBody>
                    <a:bodyPr/>
                    <a:lstStyle/>
                    <a:p>
                      <a:r>
                        <a:rPr lang="en-US" sz="1200" dirty="0"/>
                        <a:t>Vector ALU</a:t>
                      </a:r>
                    </a:p>
                  </a:txBody>
                  <a:tcPr/>
                </a:tc>
                <a:tc>
                  <a:txBody>
                    <a:bodyPr/>
                    <a:lstStyle/>
                    <a:p>
                      <a:r>
                        <a:rPr lang="en-US" sz="1200" dirty="0"/>
                        <a:t>SIMD functional unit that executes instructions for an entire warp</a:t>
                      </a:r>
                    </a:p>
                  </a:txBody>
                  <a:tcPr/>
                </a:tc>
                <a:extLst>
                  <a:ext uri="{0D108BD9-81ED-4DB2-BD59-A6C34878D82A}">
                    <a16:rowId xmlns:a16="http://schemas.microsoft.com/office/drawing/2014/main" val="339561379"/>
                  </a:ext>
                </a:extLst>
              </a:tr>
              <a:tr h="370840">
                <a:tc>
                  <a:txBody>
                    <a:bodyPr/>
                    <a:lstStyle/>
                    <a:p>
                      <a:r>
                        <a:rPr lang="en-US" sz="1200" dirty="0">
                          <a:solidFill>
                            <a:srgbClr val="0432FF"/>
                          </a:solidFill>
                        </a:rPr>
                        <a:t>GPU core</a:t>
                      </a:r>
                    </a:p>
                  </a:txBody>
                  <a:tcPr/>
                </a:tc>
                <a:tc>
                  <a:txBody>
                    <a:bodyPr/>
                    <a:lstStyle/>
                    <a:p>
                      <a:r>
                        <a:rPr lang="en-US" sz="1200" dirty="0"/>
                        <a:t>Streaming multiprocessor</a:t>
                      </a:r>
                    </a:p>
                  </a:txBody>
                  <a:tcPr/>
                </a:tc>
                <a:tc>
                  <a:txBody>
                    <a:bodyPr/>
                    <a:lstStyle/>
                    <a:p>
                      <a:r>
                        <a:rPr lang="en-US" sz="1200" dirty="0"/>
                        <a:t>Compute unit</a:t>
                      </a:r>
                    </a:p>
                  </a:txBody>
                  <a:tcPr/>
                </a:tc>
                <a:tc>
                  <a:txBody>
                    <a:bodyPr/>
                    <a:lstStyle/>
                    <a:p>
                      <a:r>
                        <a:rPr lang="en-US" sz="1200" dirty="0"/>
                        <a:t>It contains one or more warp schedulers and one or several SIMD pipelines</a:t>
                      </a:r>
                    </a:p>
                  </a:txBody>
                  <a:tcPr/>
                </a:tc>
                <a:extLst>
                  <a:ext uri="{0D108BD9-81ED-4DB2-BD59-A6C34878D82A}">
                    <a16:rowId xmlns:a16="http://schemas.microsoft.com/office/drawing/2014/main" val="2059779540"/>
                  </a:ext>
                </a:extLst>
              </a:tr>
            </a:tbl>
          </a:graphicData>
        </a:graphic>
      </p:graphicFrame>
    </p:spTree>
    <p:extLst>
      <p:ext uri="{BB962C8B-B14F-4D97-AF65-F5344CB8AC3E}">
        <p14:creationId xmlns:p14="http://schemas.microsoft.com/office/powerpoint/2010/main" val="28901322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4">
            <a:extLst>
              <a:ext uri="{FF2B5EF4-FFF2-40B4-BE49-F238E27FC236}">
                <a16:creationId xmlns:a16="http://schemas.microsoft.com/office/drawing/2014/main" id="{6C599EA8-303B-8F44-B67E-1E9A7D6B8361}"/>
              </a:ext>
            </a:extLst>
          </p:cNvPr>
          <p:cNvSpPr>
            <a:spLocks noGrp="1" noChangeArrowheads="1"/>
          </p:cNvSpPr>
          <p:nvPr>
            <p:ph type="ctrTitle"/>
          </p:nvPr>
        </p:nvSpPr>
        <p:spPr>
          <a:xfrm>
            <a:off x="366713" y="1747838"/>
            <a:ext cx="8428037" cy="995362"/>
          </a:xfrm>
        </p:spPr>
        <p:txBody>
          <a:bodyPr/>
          <a:lstStyle/>
          <a:p>
            <a:pPr algn="ctr" eaLnBrk="1" hangingPunct="1"/>
            <a:r>
              <a:rPr lang="en-US" altLang="en-US" dirty="0">
                <a:solidFill>
                  <a:srgbClr val="0070C0"/>
                </a:solidFill>
                <a:ea typeface="ＭＳ Ｐゴシック" panose="020B0600070205080204" pitchFamily="34" charset="-128"/>
              </a:rPr>
              <a:t>GPU Programming</a:t>
            </a:r>
          </a:p>
        </p:txBody>
      </p:sp>
      <p:sp>
        <p:nvSpPr>
          <p:cNvPr id="81922" name="Rectangle 5">
            <a:extLst>
              <a:ext uri="{FF2B5EF4-FFF2-40B4-BE49-F238E27FC236}">
                <a16:creationId xmlns:a16="http://schemas.microsoft.com/office/drawing/2014/main" id="{EB66DB82-34C1-994A-A27C-C184C7C5BDDA}"/>
              </a:ext>
            </a:extLst>
          </p:cNvPr>
          <p:cNvSpPr>
            <a:spLocks noGrp="1" noChangeArrowheads="1"/>
          </p:cNvSpPr>
          <p:nvPr>
            <p:ph type="subTitle" idx="1"/>
          </p:nvPr>
        </p:nvSpPr>
        <p:spPr>
          <a:xfrm>
            <a:off x="304800" y="3581400"/>
            <a:ext cx="8458200" cy="2900363"/>
          </a:xfrm>
        </p:spPr>
        <p:txBody>
          <a:bodyPr/>
          <a:lstStyle/>
          <a:p>
            <a:pPr eaLnBrk="1" hangingPunct="1"/>
            <a:endParaRPr lang="en-US" altLang="en-US" i="1">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227109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67629E70-79D4-5441-AFE4-24A955E2DFCE}"/>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Recall: Vector Processor Disadvantages</a:t>
            </a:r>
          </a:p>
        </p:txBody>
      </p:sp>
      <p:sp>
        <p:nvSpPr>
          <p:cNvPr id="46082" name="Content Placeholder 2">
            <a:extLst>
              <a:ext uri="{FF2B5EF4-FFF2-40B4-BE49-F238E27FC236}">
                <a16:creationId xmlns:a16="http://schemas.microsoft.com/office/drawing/2014/main" id="{8151C123-1B27-294D-8E03-D5F90A8FA272}"/>
              </a:ext>
            </a:extLst>
          </p:cNvPr>
          <p:cNvSpPr>
            <a:spLocks noGrp="1"/>
          </p:cNvSpPr>
          <p:nvPr>
            <p:ph idx="1"/>
          </p:nvPr>
        </p:nvSpPr>
        <p:spPr>
          <a:xfrm>
            <a:off x="228600" y="996950"/>
            <a:ext cx="8809038" cy="5194300"/>
          </a:xfrm>
        </p:spPr>
        <p:txBody>
          <a:bodyPr/>
          <a:lstStyle/>
          <a:p>
            <a:pPr>
              <a:buFont typeface="Wingdings" pitchFamily="2" charset="2"/>
              <a:buNone/>
            </a:pPr>
            <a:r>
              <a:rPr lang="en-US" altLang="en-US">
                <a:ea typeface="ＭＳ Ｐゴシック" panose="020B0600070205080204" pitchFamily="34" charset="-128"/>
              </a:rPr>
              <a:t>-- </a:t>
            </a:r>
            <a:r>
              <a:rPr lang="en-US" altLang="en-US">
                <a:solidFill>
                  <a:srgbClr val="FF0000"/>
                </a:solidFill>
                <a:ea typeface="ＭＳ Ｐゴシック" panose="020B0600070205080204" pitchFamily="34" charset="-128"/>
              </a:rPr>
              <a:t>Works (only) if parallelism is regular (data/SIMD parallelism)</a:t>
            </a:r>
          </a:p>
          <a:p>
            <a:pPr>
              <a:buFont typeface="Wingdings" pitchFamily="2" charset="2"/>
              <a:buNone/>
            </a:pPr>
            <a:r>
              <a:rPr lang="en-US" altLang="en-US">
                <a:ea typeface="ＭＳ Ｐゴシック" panose="020B0600070205080204" pitchFamily="34" charset="-128"/>
              </a:rPr>
              <a:t>	++ Vector operations</a:t>
            </a:r>
          </a:p>
          <a:p>
            <a:pPr>
              <a:buFont typeface="Wingdings" pitchFamily="2" charset="2"/>
              <a:buNone/>
            </a:pPr>
            <a:r>
              <a:rPr lang="en-US" altLang="en-US">
                <a:ea typeface="ＭＳ Ｐゴシック" panose="020B0600070205080204" pitchFamily="34" charset="-128"/>
              </a:rPr>
              <a:t>    -- Very inefficient if parallelism is irregular</a:t>
            </a:r>
          </a:p>
          <a:p>
            <a:pPr>
              <a:buFont typeface="Wingdings" pitchFamily="2" charset="2"/>
              <a:buNone/>
            </a:pPr>
            <a:r>
              <a:rPr lang="en-US" altLang="en-US">
                <a:ea typeface="ＭＳ Ｐゴシック" panose="020B0600070205080204" pitchFamily="34" charset="-128"/>
              </a:rPr>
              <a:t>	    -- How about searching for a key in a linked list?</a:t>
            </a:r>
          </a:p>
          <a:p>
            <a:pPr>
              <a:buFont typeface="Wingdings" pitchFamily="2" charset="2"/>
              <a:buNone/>
            </a:pPr>
            <a:endParaRPr lang="en-US" altLang="en-US">
              <a:ea typeface="ＭＳ Ｐゴシック" panose="020B0600070205080204" pitchFamily="34" charset="-128"/>
            </a:endParaRPr>
          </a:p>
          <a:p>
            <a:pPr>
              <a:buFont typeface="Wingdings" pitchFamily="2" charset="2"/>
              <a:buNone/>
            </a:pPr>
            <a:endParaRPr lang="en-US" altLang="en-US">
              <a:ea typeface="ＭＳ Ｐゴシック" panose="020B0600070205080204" pitchFamily="34" charset="-128"/>
            </a:endParaRPr>
          </a:p>
          <a:p>
            <a:pPr>
              <a:buFont typeface="Wingdings" pitchFamily="2" charset="2"/>
              <a:buNone/>
            </a:pPr>
            <a:endParaRPr lang="en-US" altLang="en-US">
              <a:ea typeface="ＭＳ Ｐゴシック" panose="020B0600070205080204" pitchFamily="34" charset="-128"/>
            </a:endParaRPr>
          </a:p>
          <a:p>
            <a:pPr>
              <a:buFont typeface="Wingdings" pitchFamily="2" charset="2"/>
              <a:buNone/>
            </a:pPr>
            <a:endParaRPr lang="en-US" altLang="en-US">
              <a:ea typeface="ＭＳ Ｐゴシック" panose="020B0600070205080204" pitchFamily="34" charset="-128"/>
            </a:endParaRPr>
          </a:p>
        </p:txBody>
      </p:sp>
      <p:sp>
        <p:nvSpPr>
          <p:cNvPr id="46083" name="Slide Number Placeholder 3">
            <a:extLst>
              <a:ext uri="{FF2B5EF4-FFF2-40B4-BE49-F238E27FC236}">
                <a16:creationId xmlns:a16="http://schemas.microsoft.com/office/drawing/2014/main" id="{6E22779C-4765-AA4F-9DC2-79E80C6421E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4158C6-E0B7-574B-B800-715E71144777}" type="slidenum">
              <a:rPr lang="en-US" altLang="en-US" sz="1600">
                <a:solidFill>
                  <a:srgbClr val="000000"/>
                </a:solidFill>
                <a:latin typeface="Garamond" panose="02020404030301010803" pitchFamily="18" charset="0"/>
              </a:rPr>
              <a:pPr eaLnBrk="1" hangingPunct="1"/>
              <a:t>38</a:t>
            </a:fld>
            <a:endParaRPr lang="en-US" altLang="en-US" sz="1600">
              <a:solidFill>
                <a:srgbClr val="000000"/>
              </a:solidFill>
              <a:latin typeface="Garamond" panose="02020404030301010803" pitchFamily="18" charset="0"/>
            </a:endParaRPr>
          </a:p>
        </p:txBody>
      </p:sp>
      <p:pic>
        <p:nvPicPr>
          <p:cNvPr id="5" name="Picture 4">
            <a:extLst>
              <a:ext uri="{FF2B5EF4-FFF2-40B4-BE49-F238E27FC236}">
                <a16:creationId xmlns:a16="http://schemas.microsoft.com/office/drawing/2014/main" id="{C62BE6BF-7904-834C-9F25-AD428301C0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3" y="2940050"/>
            <a:ext cx="8928101"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24BBD2F-7FF4-B248-A684-38D0063ECA3E}"/>
              </a:ext>
            </a:extLst>
          </p:cNvPr>
          <p:cNvSpPr>
            <a:spLocks noChangeArrowheads="1"/>
          </p:cNvSpPr>
          <p:nvPr/>
        </p:nvSpPr>
        <p:spPr bwMode="auto">
          <a:xfrm>
            <a:off x="152400" y="6488113"/>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solidFill>
                  <a:srgbClr val="000000"/>
                </a:solidFill>
                <a:latin typeface="Tahoma" panose="020B0604030504040204" pitchFamily="34" charset="0"/>
              </a:rPr>
              <a:t>Fisher, </a:t>
            </a:r>
            <a:r>
              <a:rPr lang="ja-JP" altLang="en-US" sz="1800">
                <a:solidFill>
                  <a:srgbClr val="000000"/>
                </a:solidFill>
                <a:latin typeface="Tahoma" panose="020B0604030504040204" pitchFamily="34" charset="0"/>
              </a:rPr>
              <a:t>“</a:t>
            </a:r>
            <a:r>
              <a:rPr lang="en-US" altLang="ja-JP" sz="1800" dirty="0">
                <a:solidFill>
                  <a:srgbClr val="0000FF"/>
                </a:solidFill>
                <a:latin typeface="Tahoma" panose="020B0604030504040204" pitchFamily="34" charset="0"/>
              </a:rPr>
              <a:t>Very Long Instruction Word architectures and the ELI-512</a:t>
            </a:r>
            <a:r>
              <a:rPr lang="en-US" altLang="ja-JP" sz="1800" dirty="0">
                <a:solidFill>
                  <a:srgbClr val="000000"/>
                </a:solidFill>
                <a:latin typeface="Tahoma" panose="020B0604030504040204" pitchFamily="34" charset="0"/>
              </a:rPr>
              <a:t>,</a:t>
            </a:r>
            <a:r>
              <a:rPr lang="ja-JP" altLang="en-US" sz="1800">
                <a:solidFill>
                  <a:srgbClr val="000000"/>
                </a:solidFill>
                <a:latin typeface="Tahoma" panose="020B0604030504040204" pitchFamily="34" charset="0"/>
              </a:rPr>
              <a:t>”</a:t>
            </a:r>
            <a:r>
              <a:rPr lang="en-US" altLang="ja-JP" sz="1800" dirty="0">
                <a:solidFill>
                  <a:srgbClr val="000000"/>
                </a:solidFill>
                <a:latin typeface="Tahoma" panose="020B0604030504040204" pitchFamily="34" charset="0"/>
              </a:rPr>
              <a:t> ISCA 1983.</a:t>
            </a:r>
            <a:endParaRPr lang="en-US" altLang="en-US" sz="18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212659168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nchorCtr="0"/>
          <a:lstStyle/>
          <a:p>
            <a:r>
              <a:rPr lang="en-US" dirty="0">
                <a:solidFill>
                  <a:srgbClr val="0070C0"/>
                </a:solidFill>
              </a:rPr>
              <a:t>General Purpose Processing on GPU</a:t>
            </a:r>
          </a:p>
        </p:txBody>
      </p:sp>
      <p:sp>
        <p:nvSpPr>
          <p:cNvPr id="3" name="Marcador de contenido 2"/>
          <p:cNvSpPr>
            <a:spLocks noGrp="1"/>
          </p:cNvSpPr>
          <p:nvPr>
            <p:ph idx="1"/>
          </p:nvPr>
        </p:nvSpPr>
        <p:spPr/>
        <p:txBody>
          <a:bodyPr>
            <a:normAutofit fontScale="92500" lnSpcReduction="20000"/>
          </a:bodyPr>
          <a:lstStyle/>
          <a:p>
            <a:pPr>
              <a:lnSpc>
                <a:spcPct val="120000"/>
              </a:lnSpc>
              <a:defRPr/>
            </a:pPr>
            <a:r>
              <a:rPr lang="en-US" dirty="0">
                <a:solidFill>
                  <a:srgbClr val="0000FF"/>
                </a:solidFill>
              </a:rPr>
              <a:t>Easier programming of SIMD processors with SPMD</a:t>
            </a:r>
          </a:p>
          <a:p>
            <a:pPr lvl="1">
              <a:lnSpc>
                <a:spcPct val="120000"/>
              </a:lnSpc>
              <a:defRPr/>
            </a:pPr>
            <a:r>
              <a:rPr lang="en-US" dirty="0"/>
              <a:t>GPUs have democratized High Performance Computing (HPC)</a:t>
            </a:r>
          </a:p>
          <a:p>
            <a:pPr lvl="1">
              <a:lnSpc>
                <a:spcPct val="120000"/>
              </a:lnSpc>
              <a:defRPr/>
            </a:pPr>
            <a:r>
              <a:rPr lang="en-US" dirty="0"/>
              <a:t>Great FLOPS/$, massively parallel chip on a commodity PC</a:t>
            </a:r>
            <a:endParaRPr lang="es-ES" dirty="0">
              <a:solidFill>
                <a:srgbClr val="000000"/>
              </a:solidFill>
            </a:endParaRPr>
          </a:p>
          <a:p>
            <a:r>
              <a:rPr lang="en-US" dirty="0">
                <a:ea typeface="ヒラギノ角ゴ Pro W3" pitchFamily="-108" charset="-128"/>
                <a:cs typeface="ヒラギノ角ゴ Pro W3" pitchFamily="-108" charset="-128"/>
              </a:rPr>
              <a:t>Many workloads exhibit </a:t>
            </a:r>
            <a:r>
              <a:rPr lang="en-US" dirty="0">
                <a:solidFill>
                  <a:srgbClr val="00B050"/>
                </a:solidFill>
                <a:ea typeface="ヒラギノ角ゴ Pro W3" pitchFamily="-108" charset="-128"/>
                <a:cs typeface="ヒラギノ角ゴ Pro W3" pitchFamily="-108" charset="-128"/>
              </a:rPr>
              <a:t>inherent parallelism</a:t>
            </a:r>
          </a:p>
          <a:p>
            <a:pPr lvl="1"/>
            <a:r>
              <a:rPr lang="en-US" dirty="0">
                <a:ea typeface="ヒラギノ角ゴ Pro W3" pitchFamily="-108" charset="-128"/>
                <a:cs typeface="ヒラギノ角ゴ Pro W3" pitchFamily="-108" charset="-128"/>
              </a:rPr>
              <a:t>Matrices</a:t>
            </a:r>
          </a:p>
          <a:p>
            <a:pPr lvl="1"/>
            <a:r>
              <a:rPr lang="en-US" dirty="0">
                <a:ea typeface="ヒラギノ角ゴ Pro W3" pitchFamily="-108" charset="-128"/>
                <a:cs typeface="ヒラギノ角ゴ Pro W3" pitchFamily="-108" charset="-128"/>
              </a:rPr>
              <a:t>Image processing</a:t>
            </a:r>
          </a:p>
          <a:p>
            <a:pPr lvl="1"/>
            <a:r>
              <a:rPr lang="en-US" dirty="0">
                <a:ea typeface="ヒラギノ角ゴ Pro W3" pitchFamily="-108" charset="-128"/>
                <a:cs typeface="ヒラギノ角ゴ Pro W3" pitchFamily="-108" charset="-128"/>
              </a:rPr>
              <a:t>Deep neural networks</a:t>
            </a:r>
          </a:p>
          <a:p>
            <a:pPr>
              <a:lnSpc>
                <a:spcPct val="120000"/>
              </a:lnSpc>
              <a:defRPr/>
            </a:pPr>
            <a:r>
              <a:rPr lang="en-US" dirty="0"/>
              <a:t>However, this is not for free</a:t>
            </a:r>
          </a:p>
          <a:p>
            <a:pPr lvl="1">
              <a:lnSpc>
                <a:spcPct val="120000"/>
              </a:lnSpc>
              <a:defRPr/>
            </a:pPr>
            <a:r>
              <a:rPr lang="en-US" dirty="0">
                <a:solidFill>
                  <a:srgbClr val="FF0000"/>
                </a:solidFill>
              </a:rPr>
              <a:t>New programming model</a:t>
            </a:r>
          </a:p>
          <a:p>
            <a:pPr lvl="1">
              <a:lnSpc>
                <a:spcPct val="120000"/>
              </a:lnSpc>
              <a:defRPr/>
            </a:pPr>
            <a:r>
              <a:rPr lang="en-US" dirty="0"/>
              <a:t>Algorithms need to be re-implemented and rethought</a:t>
            </a:r>
          </a:p>
          <a:p>
            <a:pPr>
              <a:lnSpc>
                <a:spcPct val="120000"/>
              </a:lnSpc>
              <a:defRPr/>
            </a:pPr>
            <a:r>
              <a:rPr lang="en-US" dirty="0"/>
              <a:t>Still some</a:t>
            </a:r>
            <a:r>
              <a:rPr lang="en-US" dirty="0">
                <a:solidFill>
                  <a:srgbClr val="FF0000"/>
                </a:solidFill>
              </a:rPr>
              <a:t> bottlenecks</a:t>
            </a:r>
          </a:p>
          <a:p>
            <a:pPr lvl="1">
              <a:lnSpc>
                <a:spcPct val="120000"/>
              </a:lnSpc>
              <a:defRPr/>
            </a:pPr>
            <a:r>
              <a:rPr lang="en-US" dirty="0"/>
              <a:t>CPU-GPU data transfers (</a:t>
            </a:r>
            <a:r>
              <a:rPr lang="en-US" dirty="0" err="1"/>
              <a:t>PCIe</a:t>
            </a:r>
            <a:r>
              <a:rPr lang="en-US" dirty="0"/>
              <a:t>, NVLINK)</a:t>
            </a:r>
          </a:p>
          <a:p>
            <a:pPr lvl="1">
              <a:lnSpc>
                <a:spcPct val="120000"/>
              </a:lnSpc>
              <a:defRPr/>
            </a:pPr>
            <a:r>
              <a:rPr lang="en-US" dirty="0"/>
              <a:t>DRAM memory bandwidth (GDDR5, GDDR6, HBM2, HBM3)</a:t>
            </a:r>
          </a:p>
          <a:p>
            <a:pPr lvl="2">
              <a:lnSpc>
                <a:spcPct val="120000"/>
              </a:lnSpc>
              <a:defRPr/>
            </a:pPr>
            <a:r>
              <a:rPr lang="en-US" dirty="0"/>
              <a:t>Data layout</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39</a:t>
            </a:fld>
            <a:endParaRPr lang="en-US" altLang="en-US"/>
          </a:p>
        </p:txBody>
      </p:sp>
    </p:spTree>
    <p:extLst>
      <p:ext uri="{BB962C8B-B14F-4D97-AF65-F5344CB8AC3E}">
        <p14:creationId xmlns:p14="http://schemas.microsoft.com/office/powerpoint/2010/main" val="9414009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55695C61-DCC0-5C4A-A890-CB7C2E156B00}"/>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Array vs. Vector Processors</a:t>
            </a:r>
          </a:p>
        </p:txBody>
      </p:sp>
      <p:sp>
        <p:nvSpPr>
          <p:cNvPr id="87042" name="Slide Number Placeholder 3">
            <a:extLst>
              <a:ext uri="{FF2B5EF4-FFF2-40B4-BE49-F238E27FC236}">
                <a16:creationId xmlns:a16="http://schemas.microsoft.com/office/drawing/2014/main" id="{CB3DF558-21F8-1643-9999-E5EBD99184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060F6B-7872-2242-873A-90FBFF1FDA4E}"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87043" name="TextBox 81">
            <a:extLst>
              <a:ext uri="{FF2B5EF4-FFF2-40B4-BE49-F238E27FC236}">
                <a16:creationId xmlns:a16="http://schemas.microsoft.com/office/drawing/2014/main" id="{68801CEB-042B-7140-B1CD-BFE8D3F88DFD}"/>
              </a:ext>
            </a:extLst>
          </p:cNvPr>
          <p:cNvSpPr txBox="1">
            <a:spLocks noChangeArrowheads="1"/>
          </p:cNvSpPr>
          <p:nvPr/>
        </p:nvSpPr>
        <p:spPr bwMode="auto">
          <a:xfrm>
            <a:off x="3360738" y="1219200"/>
            <a:ext cx="2497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ARRAY PROCESSOR</a:t>
            </a:r>
          </a:p>
        </p:txBody>
      </p:sp>
      <p:sp>
        <p:nvSpPr>
          <p:cNvPr id="87044" name="TextBox 82">
            <a:extLst>
              <a:ext uri="{FF2B5EF4-FFF2-40B4-BE49-F238E27FC236}">
                <a16:creationId xmlns:a16="http://schemas.microsoft.com/office/drawing/2014/main" id="{AB9E3C9D-1013-EB4C-B750-3088183D2D03}"/>
              </a:ext>
            </a:extLst>
          </p:cNvPr>
          <p:cNvSpPr txBox="1">
            <a:spLocks noChangeArrowheads="1"/>
          </p:cNvSpPr>
          <p:nvPr/>
        </p:nvSpPr>
        <p:spPr bwMode="auto">
          <a:xfrm>
            <a:off x="6376988" y="1219200"/>
            <a:ext cx="2681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VECTOR PROCESSOR</a:t>
            </a:r>
          </a:p>
        </p:txBody>
      </p:sp>
      <p:sp>
        <p:nvSpPr>
          <p:cNvPr id="87045" name="TextBox 83">
            <a:extLst>
              <a:ext uri="{FF2B5EF4-FFF2-40B4-BE49-F238E27FC236}">
                <a16:creationId xmlns:a16="http://schemas.microsoft.com/office/drawing/2014/main" id="{3B0BF4F5-4087-3843-91C5-73632A5E5CF4}"/>
              </a:ext>
            </a:extLst>
          </p:cNvPr>
          <p:cNvSpPr txBox="1">
            <a:spLocks noChangeArrowheads="1"/>
          </p:cNvSpPr>
          <p:nvPr/>
        </p:nvSpPr>
        <p:spPr bwMode="auto">
          <a:xfrm>
            <a:off x="173038" y="2903538"/>
            <a:ext cx="21161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     VR </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sym typeface="Wingdings" pitchFamily="2" charset="2"/>
              </a:rPr>
              <a:t></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A[3:0]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ADD  VR </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sym typeface="Wingdings" pitchFamily="2" charset="2"/>
              </a:rPr>
              <a:t></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VR, 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MUL  VR </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sym typeface="Wingdings" pitchFamily="2" charset="2"/>
              </a:rPr>
              <a:t> VR</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     A[3:0] </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sym typeface="Wingdings" pitchFamily="2" charset="2"/>
              </a:rPr>
              <a:t> VR</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46" name="TextBox 84">
            <a:extLst>
              <a:ext uri="{FF2B5EF4-FFF2-40B4-BE49-F238E27FC236}">
                <a16:creationId xmlns:a16="http://schemas.microsoft.com/office/drawing/2014/main" id="{4110E3F4-5B1B-2C41-A821-C8F1E326E0E9}"/>
              </a:ext>
            </a:extLst>
          </p:cNvPr>
          <p:cNvSpPr txBox="1">
            <a:spLocks noChangeArrowheads="1"/>
          </p:cNvSpPr>
          <p:nvPr/>
        </p:nvSpPr>
        <p:spPr bwMode="auto">
          <a:xfrm>
            <a:off x="173038" y="2436813"/>
            <a:ext cx="2055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Instruction Stream</a:t>
            </a:r>
          </a:p>
        </p:txBody>
      </p:sp>
      <p:cxnSp>
        <p:nvCxnSpPr>
          <p:cNvPr id="87047" name="Straight Arrow Connector 86">
            <a:extLst>
              <a:ext uri="{FF2B5EF4-FFF2-40B4-BE49-F238E27FC236}">
                <a16:creationId xmlns:a16="http://schemas.microsoft.com/office/drawing/2014/main" id="{C0FEE540-654A-6641-87DC-E46898D055F7}"/>
              </a:ext>
            </a:extLst>
          </p:cNvPr>
          <p:cNvCxnSpPr>
            <a:cxnSpLocks noChangeShapeType="1"/>
          </p:cNvCxnSpPr>
          <p:nvPr/>
        </p:nvCxnSpPr>
        <p:spPr bwMode="auto">
          <a:xfrm rot="5400000">
            <a:off x="1815306" y="3990182"/>
            <a:ext cx="2174875" cy="1588"/>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48" name="TextBox 87">
            <a:extLst>
              <a:ext uri="{FF2B5EF4-FFF2-40B4-BE49-F238E27FC236}">
                <a16:creationId xmlns:a16="http://schemas.microsoft.com/office/drawing/2014/main" id="{500EC7B6-DFF4-2141-88ED-4C4F8F11ED88}"/>
              </a:ext>
            </a:extLst>
          </p:cNvPr>
          <p:cNvSpPr txBox="1">
            <a:spLocks noChangeArrowheads="1"/>
          </p:cNvSpPr>
          <p:nvPr/>
        </p:nvSpPr>
        <p:spPr bwMode="auto">
          <a:xfrm>
            <a:off x="2557463" y="5078413"/>
            <a:ext cx="688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a:t>
            </a:r>
          </a:p>
        </p:txBody>
      </p:sp>
      <p:sp>
        <p:nvSpPr>
          <p:cNvPr id="89" name="TextBox 88">
            <a:extLst>
              <a:ext uri="{FF2B5EF4-FFF2-40B4-BE49-F238E27FC236}">
                <a16:creationId xmlns:a16="http://schemas.microsoft.com/office/drawing/2014/main" id="{E18B64AF-5257-0D46-B910-5C0C93207270}"/>
              </a:ext>
            </a:extLst>
          </p:cNvPr>
          <p:cNvSpPr txBox="1">
            <a:spLocks noChangeArrowheads="1"/>
          </p:cNvSpPr>
          <p:nvPr/>
        </p:nvSpPr>
        <p:spPr bwMode="auto">
          <a:xfrm>
            <a:off x="3267075" y="2922588"/>
            <a:ext cx="60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LD0</a:t>
            </a:r>
          </a:p>
        </p:txBody>
      </p:sp>
      <p:sp>
        <p:nvSpPr>
          <p:cNvPr id="90" name="TextBox 89">
            <a:extLst>
              <a:ext uri="{FF2B5EF4-FFF2-40B4-BE49-F238E27FC236}">
                <a16:creationId xmlns:a16="http://schemas.microsoft.com/office/drawing/2014/main" id="{11A714B5-2C3C-6948-ABA9-96AFFA21F771}"/>
              </a:ext>
            </a:extLst>
          </p:cNvPr>
          <p:cNvSpPr txBox="1">
            <a:spLocks noChangeArrowheads="1"/>
          </p:cNvSpPr>
          <p:nvPr/>
        </p:nvSpPr>
        <p:spPr bwMode="auto">
          <a:xfrm>
            <a:off x="3906838" y="2922588"/>
            <a:ext cx="608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LD1</a:t>
            </a:r>
          </a:p>
        </p:txBody>
      </p:sp>
      <p:sp>
        <p:nvSpPr>
          <p:cNvPr id="91" name="TextBox 90">
            <a:extLst>
              <a:ext uri="{FF2B5EF4-FFF2-40B4-BE49-F238E27FC236}">
                <a16:creationId xmlns:a16="http://schemas.microsoft.com/office/drawing/2014/main" id="{BC04242D-107F-A442-BA8B-F03951B45968}"/>
              </a:ext>
            </a:extLst>
          </p:cNvPr>
          <p:cNvSpPr txBox="1">
            <a:spLocks noChangeArrowheads="1"/>
          </p:cNvSpPr>
          <p:nvPr/>
        </p:nvSpPr>
        <p:spPr bwMode="auto">
          <a:xfrm>
            <a:off x="4541838" y="2921000"/>
            <a:ext cx="60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LD2</a:t>
            </a:r>
          </a:p>
        </p:txBody>
      </p:sp>
      <p:sp>
        <p:nvSpPr>
          <p:cNvPr id="92" name="TextBox 91">
            <a:extLst>
              <a:ext uri="{FF2B5EF4-FFF2-40B4-BE49-F238E27FC236}">
                <a16:creationId xmlns:a16="http://schemas.microsoft.com/office/drawing/2014/main" id="{12690BBE-4944-0745-A548-DE6E7BD02449}"/>
              </a:ext>
            </a:extLst>
          </p:cNvPr>
          <p:cNvSpPr txBox="1">
            <a:spLocks noChangeArrowheads="1"/>
          </p:cNvSpPr>
          <p:nvPr/>
        </p:nvSpPr>
        <p:spPr bwMode="auto">
          <a:xfrm>
            <a:off x="5233988" y="2924175"/>
            <a:ext cx="608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LD3</a:t>
            </a:r>
          </a:p>
        </p:txBody>
      </p:sp>
      <p:sp>
        <p:nvSpPr>
          <p:cNvPr id="93" name="TextBox 92">
            <a:extLst>
              <a:ext uri="{FF2B5EF4-FFF2-40B4-BE49-F238E27FC236}">
                <a16:creationId xmlns:a16="http://schemas.microsoft.com/office/drawing/2014/main" id="{19597884-2FD8-2340-ADA6-8ECE6456BC8C}"/>
              </a:ext>
            </a:extLst>
          </p:cNvPr>
          <p:cNvSpPr txBox="1">
            <a:spLocks noChangeArrowheads="1"/>
          </p:cNvSpPr>
          <p:nvPr/>
        </p:nvSpPr>
        <p:spPr bwMode="auto">
          <a:xfrm>
            <a:off x="3263900" y="3286125"/>
            <a:ext cx="63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AD0</a:t>
            </a:r>
          </a:p>
        </p:txBody>
      </p:sp>
      <p:sp>
        <p:nvSpPr>
          <p:cNvPr id="94" name="TextBox 93">
            <a:extLst>
              <a:ext uri="{FF2B5EF4-FFF2-40B4-BE49-F238E27FC236}">
                <a16:creationId xmlns:a16="http://schemas.microsoft.com/office/drawing/2014/main" id="{1B419FF7-1255-DB4D-BAA7-26DBCE4D8857}"/>
              </a:ext>
            </a:extLst>
          </p:cNvPr>
          <p:cNvSpPr txBox="1">
            <a:spLocks noChangeArrowheads="1"/>
          </p:cNvSpPr>
          <p:nvPr/>
        </p:nvSpPr>
        <p:spPr bwMode="auto">
          <a:xfrm>
            <a:off x="3903663" y="3286125"/>
            <a:ext cx="633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AD1</a:t>
            </a:r>
          </a:p>
        </p:txBody>
      </p:sp>
      <p:sp>
        <p:nvSpPr>
          <p:cNvPr id="95" name="TextBox 94">
            <a:extLst>
              <a:ext uri="{FF2B5EF4-FFF2-40B4-BE49-F238E27FC236}">
                <a16:creationId xmlns:a16="http://schemas.microsoft.com/office/drawing/2014/main" id="{57ADDAC1-D9A6-5E4B-9FB8-6322726EC8A4}"/>
              </a:ext>
            </a:extLst>
          </p:cNvPr>
          <p:cNvSpPr txBox="1">
            <a:spLocks noChangeArrowheads="1"/>
          </p:cNvSpPr>
          <p:nvPr/>
        </p:nvSpPr>
        <p:spPr bwMode="auto">
          <a:xfrm>
            <a:off x="4538663" y="3284538"/>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AD2</a:t>
            </a:r>
          </a:p>
        </p:txBody>
      </p:sp>
      <p:sp>
        <p:nvSpPr>
          <p:cNvPr id="96" name="TextBox 95">
            <a:extLst>
              <a:ext uri="{FF2B5EF4-FFF2-40B4-BE49-F238E27FC236}">
                <a16:creationId xmlns:a16="http://schemas.microsoft.com/office/drawing/2014/main" id="{EF6B1BE5-0550-9E44-B8A1-973E9E99F960}"/>
              </a:ext>
            </a:extLst>
          </p:cNvPr>
          <p:cNvSpPr txBox="1">
            <a:spLocks noChangeArrowheads="1"/>
          </p:cNvSpPr>
          <p:nvPr/>
        </p:nvSpPr>
        <p:spPr bwMode="auto">
          <a:xfrm>
            <a:off x="5230813" y="328771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AD3</a:t>
            </a:r>
          </a:p>
        </p:txBody>
      </p:sp>
      <p:sp>
        <p:nvSpPr>
          <p:cNvPr id="97" name="TextBox 96">
            <a:extLst>
              <a:ext uri="{FF2B5EF4-FFF2-40B4-BE49-F238E27FC236}">
                <a16:creationId xmlns:a16="http://schemas.microsoft.com/office/drawing/2014/main" id="{4D324399-9494-4A46-885C-1B2BF5A6DBE7}"/>
              </a:ext>
            </a:extLst>
          </p:cNvPr>
          <p:cNvSpPr txBox="1">
            <a:spLocks noChangeArrowheads="1"/>
          </p:cNvSpPr>
          <p:nvPr/>
        </p:nvSpPr>
        <p:spPr bwMode="auto">
          <a:xfrm>
            <a:off x="3263900" y="3654425"/>
            <a:ext cx="67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MU0</a:t>
            </a:r>
          </a:p>
        </p:txBody>
      </p:sp>
      <p:sp>
        <p:nvSpPr>
          <p:cNvPr id="98" name="TextBox 97">
            <a:extLst>
              <a:ext uri="{FF2B5EF4-FFF2-40B4-BE49-F238E27FC236}">
                <a16:creationId xmlns:a16="http://schemas.microsoft.com/office/drawing/2014/main" id="{4C1B070F-1572-3145-9866-7D707160D272}"/>
              </a:ext>
            </a:extLst>
          </p:cNvPr>
          <p:cNvSpPr txBox="1">
            <a:spLocks noChangeArrowheads="1"/>
          </p:cNvSpPr>
          <p:nvPr/>
        </p:nvSpPr>
        <p:spPr bwMode="auto">
          <a:xfrm>
            <a:off x="3903663" y="3654425"/>
            <a:ext cx="67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MU1</a:t>
            </a:r>
          </a:p>
        </p:txBody>
      </p:sp>
      <p:sp>
        <p:nvSpPr>
          <p:cNvPr id="99" name="TextBox 98">
            <a:extLst>
              <a:ext uri="{FF2B5EF4-FFF2-40B4-BE49-F238E27FC236}">
                <a16:creationId xmlns:a16="http://schemas.microsoft.com/office/drawing/2014/main" id="{C7F34C87-AF82-B94C-91B5-403336D35E05}"/>
              </a:ext>
            </a:extLst>
          </p:cNvPr>
          <p:cNvSpPr txBox="1">
            <a:spLocks noChangeArrowheads="1"/>
          </p:cNvSpPr>
          <p:nvPr/>
        </p:nvSpPr>
        <p:spPr bwMode="auto">
          <a:xfrm>
            <a:off x="4538663" y="365125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MU2</a:t>
            </a:r>
          </a:p>
        </p:txBody>
      </p:sp>
      <p:sp>
        <p:nvSpPr>
          <p:cNvPr id="100" name="TextBox 99">
            <a:extLst>
              <a:ext uri="{FF2B5EF4-FFF2-40B4-BE49-F238E27FC236}">
                <a16:creationId xmlns:a16="http://schemas.microsoft.com/office/drawing/2014/main" id="{6E139A15-9259-FF42-BC91-6F6931179F0A}"/>
              </a:ext>
            </a:extLst>
          </p:cNvPr>
          <p:cNvSpPr txBox="1">
            <a:spLocks noChangeArrowheads="1"/>
          </p:cNvSpPr>
          <p:nvPr/>
        </p:nvSpPr>
        <p:spPr bwMode="auto">
          <a:xfrm>
            <a:off x="5230813" y="3656013"/>
            <a:ext cx="67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MU3</a:t>
            </a:r>
          </a:p>
        </p:txBody>
      </p:sp>
      <p:sp>
        <p:nvSpPr>
          <p:cNvPr id="101" name="TextBox 100">
            <a:extLst>
              <a:ext uri="{FF2B5EF4-FFF2-40B4-BE49-F238E27FC236}">
                <a16:creationId xmlns:a16="http://schemas.microsoft.com/office/drawing/2014/main" id="{3169B84B-3016-FE4E-A4D7-E73DBD58B5B7}"/>
              </a:ext>
            </a:extLst>
          </p:cNvPr>
          <p:cNvSpPr txBox="1">
            <a:spLocks noChangeArrowheads="1"/>
          </p:cNvSpPr>
          <p:nvPr/>
        </p:nvSpPr>
        <p:spPr bwMode="auto">
          <a:xfrm>
            <a:off x="3259138" y="4025900"/>
            <a:ext cx="608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ST0</a:t>
            </a:r>
          </a:p>
        </p:txBody>
      </p:sp>
      <p:sp>
        <p:nvSpPr>
          <p:cNvPr id="102" name="TextBox 101">
            <a:extLst>
              <a:ext uri="{FF2B5EF4-FFF2-40B4-BE49-F238E27FC236}">
                <a16:creationId xmlns:a16="http://schemas.microsoft.com/office/drawing/2014/main" id="{7656B9B7-99E2-E944-9263-39F467AEDFE4}"/>
              </a:ext>
            </a:extLst>
          </p:cNvPr>
          <p:cNvSpPr txBox="1">
            <a:spLocks noChangeArrowheads="1"/>
          </p:cNvSpPr>
          <p:nvPr/>
        </p:nvSpPr>
        <p:spPr bwMode="auto">
          <a:xfrm>
            <a:off x="3898900" y="40259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ST1</a:t>
            </a:r>
          </a:p>
        </p:txBody>
      </p:sp>
      <p:sp>
        <p:nvSpPr>
          <p:cNvPr id="103" name="TextBox 102">
            <a:extLst>
              <a:ext uri="{FF2B5EF4-FFF2-40B4-BE49-F238E27FC236}">
                <a16:creationId xmlns:a16="http://schemas.microsoft.com/office/drawing/2014/main" id="{9DD5C9B4-745F-AA45-93FF-EC7A7E6D20CC}"/>
              </a:ext>
            </a:extLst>
          </p:cNvPr>
          <p:cNvSpPr txBox="1">
            <a:spLocks noChangeArrowheads="1"/>
          </p:cNvSpPr>
          <p:nvPr/>
        </p:nvSpPr>
        <p:spPr bwMode="auto">
          <a:xfrm>
            <a:off x="4532313" y="4024313"/>
            <a:ext cx="608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ST2</a:t>
            </a:r>
          </a:p>
        </p:txBody>
      </p:sp>
      <p:sp>
        <p:nvSpPr>
          <p:cNvPr id="104" name="TextBox 103">
            <a:extLst>
              <a:ext uri="{FF2B5EF4-FFF2-40B4-BE49-F238E27FC236}">
                <a16:creationId xmlns:a16="http://schemas.microsoft.com/office/drawing/2014/main" id="{19BDFC72-5AAD-AB42-BB19-7EC1E80DD3E5}"/>
              </a:ext>
            </a:extLst>
          </p:cNvPr>
          <p:cNvSpPr txBox="1">
            <a:spLocks noChangeArrowheads="1"/>
          </p:cNvSpPr>
          <p:nvPr/>
        </p:nvSpPr>
        <p:spPr bwMode="auto">
          <a:xfrm>
            <a:off x="5226050" y="4027488"/>
            <a:ext cx="60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ST3</a:t>
            </a:r>
          </a:p>
        </p:txBody>
      </p:sp>
      <p:sp>
        <p:nvSpPr>
          <p:cNvPr id="105" name="TextBox 104">
            <a:extLst>
              <a:ext uri="{FF2B5EF4-FFF2-40B4-BE49-F238E27FC236}">
                <a16:creationId xmlns:a16="http://schemas.microsoft.com/office/drawing/2014/main" id="{2DEFFFEE-1386-8A49-9A30-19434013B9EB}"/>
              </a:ext>
            </a:extLst>
          </p:cNvPr>
          <p:cNvSpPr txBox="1">
            <a:spLocks noChangeArrowheads="1"/>
          </p:cNvSpPr>
          <p:nvPr/>
        </p:nvSpPr>
        <p:spPr bwMode="auto">
          <a:xfrm>
            <a:off x="6376988" y="2924175"/>
            <a:ext cx="608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LD0</a:t>
            </a:r>
          </a:p>
        </p:txBody>
      </p:sp>
      <p:sp>
        <p:nvSpPr>
          <p:cNvPr id="106" name="TextBox 105">
            <a:extLst>
              <a:ext uri="{FF2B5EF4-FFF2-40B4-BE49-F238E27FC236}">
                <a16:creationId xmlns:a16="http://schemas.microsoft.com/office/drawing/2014/main" id="{3C42E0F7-20C0-D444-AB89-F5C561AFC1BA}"/>
              </a:ext>
            </a:extLst>
          </p:cNvPr>
          <p:cNvSpPr txBox="1">
            <a:spLocks noChangeArrowheads="1"/>
          </p:cNvSpPr>
          <p:nvPr/>
        </p:nvSpPr>
        <p:spPr bwMode="auto">
          <a:xfrm>
            <a:off x="6378575" y="33020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LD1</a:t>
            </a:r>
          </a:p>
        </p:txBody>
      </p:sp>
      <p:sp>
        <p:nvSpPr>
          <p:cNvPr id="107" name="TextBox 106">
            <a:extLst>
              <a:ext uri="{FF2B5EF4-FFF2-40B4-BE49-F238E27FC236}">
                <a16:creationId xmlns:a16="http://schemas.microsoft.com/office/drawing/2014/main" id="{E4B58941-D0DB-8849-92BD-F9430BD7AC3F}"/>
              </a:ext>
            </a:extLst>
          </p:cNvPr>
          <p:cNvSpPr txBox="1">
            <a:spLocks noChangeArrowheads="1"/>
          </p:cNvSpPr>
          <p:nvPr/>
        </p:nvSpPr>
        <p:spPr bwMode="auto">
          <a:xfrm>
            <a:off x="7018338" y="3302000"/>
            <a:ext cx="633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AD0</a:t>
            </a:r>
          </a:p>
        </p:txBody>
      </p:sp>
      <p:sp>
        <p:nvSpPr>
          <p:cNvPr id="108" name="TextBox 107">
            <a:extLst>
              <a:ext uri="{FF2B5EF4-FFF2-40B4-BE49-F238E27FC236}">
                <a16:creationId xmlns:a16="http://schemas.microsoft.com/office/drawing/2014/main" id="{A6CAC158-528A-3643-BF6E-5321A0C87996}"/>
              </a:ext>
            </a:extLst>
          </p:cNvPr>
          <p:cNvSpPr txBox="1">
            <a:spLocks noChangeArrowheads="1"/>
          </p:cNvSpPr>
          <p:nvPr/>
        </p:nvSpPr>
        <p:spPr bwMode="auto">
          <a:xfrm>
            <a:off x="6369050" y="3671888"/>
            <a:ext cx="606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LD2</a:t>
            </a:r>
          </a:p>
        </p:txBody>
      </p:sp>
      <p:sp>
        <p:nvSpPr>
          <p:cNvPr id="109" name="TextBox 108">
            <a:extLst>
              <a:ext uri="{FF2B5EF4-FFF2-40B4-BE49-F238E27FC236}">
                <a16:creationId xmlns:a16="http://schemas.microsoft.com/office/drawing/2014/main" id="{7AD8F0DB-EFBD-1440-A4E8-79FBFBAEE476}"/>
              </a:ext>
            </a:extLst>
          </p:cNvPr>
          <p:cNvSpPr txBox="1">
            <a:spLocks noChangeArrowheads="1"/>
          </p:cNvSpPr>
          <p:nvPr/>
        </p:nvSpPr>
        <p:spPr bwMode="auto">
          <a:xfrm>
            <a:off x="7007225" y="3671888"/>
            <a:ext cx="635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AD1</a:t>
            </a:r>
          </a:p>
        </p:txBody>
      </p:sp>
      <p:sp>
        <p:nvSpPr>
          <p:cNvPr id="110" name="TextBox 109">
            <a:extLst>
              <a:ext uri="{FF2B5EF4-FFF2-40B4-BE49-F238E27FC236}">
                <a16:creationId xmlns:a16="http://schemas.microsoft.com/office/drawing/2014/main" id="{73D5C91C-059F-564B-A331-D65D17E04E9A}"/>
              </a:ext>
            </a:extLst>
          </p:cNvPr>
          <p:cNvSpPr txBox="1">
            <a:spLocks noChangeArrowheads="1"/>
          </p:cNvSpPr>
          <p:nvPr/>
        </p:nvSpPr>
        <p:spPr bwMode="auto">
          <a:xfrm>
            <a:off x="7642225" y="3670300"/>
            <a:ext cx="671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MU0</a:t>
            </a:r>
          </a:p>
        </p:txBody>
      </p:sp>
      <p:sp>
        <p:nvSpPr>
          <p:cNvPr id="111" name="TextBox 110">
            <a:extLst>
              <a:ext uri="{FF2B5EF4-FFF2-40B4-BE49-F238E27FC236}">
                <a16:creationId xmlns:a16="http://schemas.microsoft.com/office/drawing/2014/main" id="{38364DD7-F855-484C-9822-8B1BD4E6F0DB}"/>
              </a:ext>
            </a:extLst>
          </p:cNvPr>
          <p:cNvSpPr txBox="1">
            <a:spLocks noChangeArrowheads="1"/>
          </p:cNvSpPr>
          <p:nvPr/>
        </p:nvSpPr>
        <p:spPr bwMode="auto">
          <a:xfrm>
            <a:off x="6367463" y="4030663"/>
            <a:ext cx="60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LD3</a:t>
            </a:r>
          </a:p>
        </p:txBody>
      </p:sp>
      <p:sp>
        <p:nvSpPr>
          <p:cNvPr id="112" name="TextBox 111">
            <a:extLst>
              <a:ext uri="{FF2B5EF4-FFF2-40B4-BE49-F238E27FC236}">
                <a16:creationId xmlns:a16="http://schemas.microsoft.com/office/drawing/2014/main" id="{F2463F30-59CA-1B44-AF6A-69189D7B3060}"/>
              </a:ext>
            </a:extLst>
          </p:cNvPr>
          <p:cNvSpPr txBox="1">
            <a:spLocks noChangeArrowheads="1"/>
          </p:cNvSpPr>
          <p:nvPr/>
        </p:nvSpPr>
        <p:spPr bwMode="auto">
          <a:xfrm>
            <a:off x="7007225" y="4030663"/>
            <a:ext cx="633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AD2</a:t>
            </a:r>
          </a:p>
        </p:txBody>
      </p:sp>
      <p:sp>
        <p:nvSpPr>
          <p:cNvPr id="113" name="TextBox 112">
            <a:extLst>
              <a:ext uri="{FF2B5EF4-FFF2-40B4-BE49-F238E27FC236}">
                <a16:creationId xmlns:a16="http://schemas.microsoft.com/office/drawing/2014/main" id="{C7547240-976B-3545-ADFD-A7C047E13BD2}"/>
              </a:ext>
            </a:extLst>
          </p:cNvPr>
          <p:cNvSpPr txBox="1">
            <a:spLocks noChangeArrowheads="1"/>
          </p:cNvSpPr>
          <p:nvPr/>
        </p:nvSpPr>
        <p:spPr bwMode="auto">
          <a:xfrm>
            <a:off x="7642225" y="4029075"/>
            <a:ext cx="671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MU1</a:t>
            </a:r>
          </a:p>
        </p:txBody>
      </p:sp>
      <p:sp>
        <p:nvSpPr>
          <p:cNvPr id="114" name="TextBox 113">
            <a:extLst>
              <a:ext uri="{FF2B5EF4-FFF2-40B4-BE49-F238E27FC236}">
                <a16:creationId xmlns:a16="http://schemas.microsoft.com/office/drawing/2014/main" id="{D25A5686-48F5-2F49-AE28-F437FD513E73}"/>
              </a:ext>
            </a:extLst>
          </p:cNvPr>
          <p:cNvSpPr txBox="1">
            <a:spLocks noChangeArrowheads="1"/>
          </p:cNvSpPr>
          <p:nvPr/>
        </p:nvSpPr>
        <p:spPr bwMode="auto">
          <a:xfrm>
            <a:off x="8302625" y="4024313"/>
            <a:ext cx="60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ST0</a:t>
            </a:r>
          </a:p>
        </p:txBody>
      </p:sp>
      <p:sp>
        <p:nvSpPr>
          <p:cNvPr id="115" name="TextBox 114">
            <a:extLst>
              <a:ext uri="{FF2B5EF4-FFF2-40B4-BE49-F238E27FC236}">
                <a16:creationId xmlns:a16="http://schemas.microsoft.com/office/drawing/2014/main" id="{16947602-D67C-7749-9C62-5AE8DC30FE1D}"/>
              </a:ext>
            </a:extLst>
          </p:cNvPr>
          <p:cNvSpPr txBox="1">
            <a:spLocks noChangeArrowheads="1"/>
          </p:cNvSpPr>
          <p:nvPr/>
        </p:nvSpPr>
        <p:spPr bwMode="auto">
          <a:xfrm>
            <a:off x="6989763" y="4405313"/>
            <a:ext cx="633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AD3</a:t>
            </a:r>
          </a:p>
        </p:txBody>
      </p:sp>
      <p:sp>
        <p:nvSpPr>
          <p:cNvPr id="116" name="TextBox 115">
            <a:extLst>
              <a:ext uri="{FF2B5EF4-FFF2-40B4-BE49-F238E27FC236}">
                <a16:creationId xmlns:a16="http://schemas.microsoft.com/office/drawing/2014/main" id="{AE8DA7AF-C610-C947-900A-387334B997B9}"/>
              </a:ext>
            </a:extLst>
          </p:cNvPr>
          <p:cNvSpPr txBox="1">
            <a:spLocks noChangeArrowheads="1"/>
          </p:cNvSpPr>
          <p:nvPr/>
        </p:nvSpPr>
        <p:spPr bwMode="auto">
          <a:xfrm>
            <a:off x="7623175" y="4403725"/>
            <a:ext cx="673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MU2</a:t>
            </a:r>
          </a:p>
        </p:txBody>
      </p:sp>
      <p:sp>
        <p:nvSpPr>
          <p:cNvPr id="117" name="TextBox 116">
            <a:extLst>
              <a:ext uri="{FF2B5EF4-FFF2-40B4-BE49-F238E27FC236}">
                <a16:creationId xmlns:a16="http://schemas.microsoft.com/office/drawing/2014/main" id="{9F56F6E7-4933-6444-B2DB-5027AD292A9E}"/>
              </a:ext>
            </a:extLst>
          </p:cNvPr>
          <p:cNvSpPr txBox="1">
            <a:spLocks noChangeArrowheads="1"/>
          </p:cNvSpPr>
          <p:nvPr/>
        </p:nvSpPr>
        <p:spPr bwMode="auto">
          <a:xfrm>
            <a:off x="8285163" y="4398963"/>
            <a:ext cx="608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ST1</a:t>
            </a:r>
          </a:p>
        </p:txBody>
      </p:sp>
      <p:sp>
        <p:nvSpPr>
          <p:cNvPr id="118" name="TextBox 117">
            <a:extLst>
              <a:ext uri="{FF2B5EF4-FFF2-40B4-BE49-F238E27FC236}">
                <a16:creationId xmlns:a16="http://schemas.microsoft.com/office/drawing/2014/main" id="{A6F909DF-CAC1-C44F-B3DB-2E7229DF4843}"/>
              </a:ext>
            </a:extLst>
          </p:cNvPr>
          <p:cNvSpPr txBox="1">
            <a:spLocks noChangeArrowheads="1"/>
          </p:cNvSpPr>
          <p:nvPr/>
        </p:nvSpPr>
        <p:spPr bwMode="auto">
          <a:xfrm>
            <a:off x="7615238" y="476885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MU3</a:t>
            </a:r>
          </a:p>
        </p:txBody>
      </p:sp>
      <p:sp>
        <p:nvSpPr>
          <p:cNvPr id="119" name="TextBox 118">
            <a:extLst>
              <a:ext uri="{FF2B5EF4-FFF2-40B4-BE49-F238E27FC236}">
                <a16:creationId xmlns:a16="http://schemas.microsoft.com/office/drawing/2014/main" id="{EE3921B6-CA04-544A-9F10-5A6CB126F74E}"/>
              </a:ext>
            </a:extLst>
          </p:cNvPr>
          <p:cNvSpPr txBox="1">
            <a:spLocks noChangeArrowheads="1"/>
          </p:cNvSpPr>
          <p:nvPr/>
        </p:nvSpPr>
        <p:spPr bwMode="auto">
          <a:xfrm>
            <a:off x="8275638" y="4765675"/>
            <a:ext cx="60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ST2</a:t>
            </a:r>
          </a:p>
        </p:txBody>
      </p:sp>
      <p:sp>
        <p:nvSpPr>
          <p:cNvPr id="120" name="TextBox 119">
            <a:extLst>
              <a:ext uri="{FF2B5EF4-FFF2-40B4-BE49-F238E27FC236}">
                <a16:creationId xmlns:a16="http://schemas.microsoft.com/office/drawing/2014/main" id="{22C0E7D2-4C47-9147-9D19-C08281DDC466}"/>
              </a:ext>
            </a:extLst>
          </p:cNvPr>
          <p:cNvSpPr txBox="1">
            <a:spLocks noChangeArrowheads="1"/>
          </p:cNvSpPr>
          <p:nvPr/>
        </p:nvSpPr>
        <p:spPr bwMode="auto">
          <a:xfrm>
            <a:off x="8269288" y="5105400"/>
            <a:ext cx="608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ST3</a:t>
            </a:r>
          </a:p>
        </p:txBody>
      </p:sp>
      <p:cxnSp>
        <p:nvCxnSpPr>
          <p:cNvPr id="122" name="Straight Arrow Connector 121">
            <a:extLst>
              <a:ext uri="{FF2B5EF4-FFF2-40B4-BE49-F238E27FC236}">
                <a16:creationId xmlns:a16="http://schemas.microsoft.com/office/drawing/2014/main" id="{202666EC-65F4-1A48-AD18-186C53BE9DD0}"/>
              </a:ext>
            </a:extLst>
          </p:cNvPr>
          <p:cNvCxnSpPr>
            <a:cxnSpLocks noChangeShapeType="1"/>
          </p:cNvCxnSpPr>
          <p:nvPr/>
        </p:nvCxnSpPr>
        <p:spPr bwMode="auto">
          <a:xfrm>
            <a:off x="4857750" y="5903913"/>
            <a:ext cx="890588" cy="1587"/>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24" name="TextBox 123">
            <a:extLst>
              <a:ext uri="{FF2B5EF4-FFF2-40B4-BE49-F238E27FC236}">
                <a16:creationId xmlns:a16="http://schemas.microsoft.com/office/drawing/2014/main" id="{C79FB0FD-42CB-264A-A2BA-8AF84456F69F}"/>
              </a:ext>
            </a:extLst>
          </p:cNvPr>
          <p:cNvSpPr txBox="1">
            <a:spLocks noChangeArrowheads="1"/>
          </p:cNvSpPr>
          <p:nvPr/>
        </p:nvSpPr>
        <p:spPr bwMode="auto">
          <a:xfrm>
            <a:off x="4119563" y="5719763"/>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Space</a:t>
            </a:r>
          </a:p>
        </p:txBody>
      </p:sp>
      <p:cxnSp>
        <p:nvCxnSpPr>
          <p:cNvPr id="125" name="Straight Arrow Connector 124">
            <a:extLst>
              <a:ext uri="{FF2B5EF4-FFF2-40B4-BE49-F238E27FC236}">
                <a16:creationId xmlns:a16="http://schemas.microsoft.com/office/drawing/2014/main" id="{FD565D60-B627-EE46-B3C8-9226968D7CA7}"/>
              </a:ext>
            </a:extLst>
          </p:cNvPr>
          <p:cNvCxnSpPr>
            <a:cxnSpLocks noChangeShapeType="1"/>
          </p:cNvCxnSpPr>
          <p:nvPr/>
        </p:nvCxnSpPr>
        <p:spPr bwMode="auto">
          <a:xfrm rot="10800000">
            <a:off x="3267075" y="5902325"/>
            <a:ext cx="947738" cy="1588"/>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8" name="Straight Arrow Connector 127">
            <a:extLst>
              <a:ext uri="{FF2B5EF4-FFF2-40B4-BE49-F238E27FC236}">
                <a16:creationId xmlns:a16="http://schemas.microsoft.com/office/drawing/2014/main" id="{7D86648F-7D35-F141-8A8C-24816F5F9050}"/>
              </a:ext>
            </a:extLst>
          </p:cNvPr>
          <p:cNvCxnSpPr>
            <a:cxnSpLocks noChangeShapeType="1"/>
          </p:cNvCxnSpPr>
          <p:nvPr/>
        </p:nvCxnSpPr>
        <p:spPr bwMode="auto">
          <a:xfrm>
            <a:off x="8001000" y="5900738"/>
            <a:ext cx="892175" cy="1587"/>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29" name="TextBox 128">
            <a:extLst>
              <a:ext uri="{FF2B5EF4-FFF2-40B4-BE49-F238E27FC236}">
                <a16:creationId xmlns:a16="http://schemas.microsoft.com/office/drawing/2014/main" id="{29C1EF0B-0798-9840-BFA8-0CF1FF1E4AFF}"/>
              </a:ext>
            </a:extLst>
          </p:cNvPr>
          <p:cNvSpPr txBox="1">
            <a:spLocks noChangeArrowheads="1"/>
          </p:cNvSpPr>
          <p:nvPr/>
        </p:nvSpPr>
        <p:spPr bwMode="auto">
          <a:xfrm>
            <a:off x="7262813" y="5716588"/>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Space</a:t>
            </a:r>
          </a:p>
        </p:txBody>
      </p:sp>
      <p:cxnSp>
        <p:nvCxnSpPr>
          <p:cNvPr id="130" name="Straight Arrow Connector 129">
            <a:extLst>
              <a:ext uri="{FF2B5EF4-FFF2-40B4-BE49-F238E27FC236}">
                <a16:creationId xmlns:a16="http://schemas.microsoft.com/office/drawing/2014/main" id="{BE771AEF-17B6-B646-AF2F-2C4BCDF50E4B}"/>
              </a:ext>
            </a:extLst>
          </p:cNvPr>
          <p:cNvCxnSpPr>
            <a:cxnSpLocks noChangeShapeType="1"/>
          </p:cNvCxnSpPr>
          <p:nvPr/>
        </p:nvCxnSpPr>
        <p:spPr bwMode="auto">
          <a:xfrm rot="10800000">
            <a:off x="6411913" y="5899150"/>
            <a:ext cx="946150" cy="1588"/>
          </a:xfrm>
          <a:prstGeom prst="straightConnector1">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31" name="Rounded Rectangle 130">
            <a:extLst>
              <a:ext uri="{FF2B5EF4-FFF2-40B4-BE49-F238E27FC236}">
                <a16:creationId xmlns:a16="http://schemas.microsoft.com/office/drawing/2014/main" id="{2317B7C5-15C4-4848-BEA8-38C8B2D90CF8}"/>
              </a:ext>
            </a:extLst>
          </p:cNvPr>
          <p:cNvSpPr>
            <a:spLocks noChangeArrowheads="1"/>
          </p:cNvSpPr>
          <p:nvPr/>
        </p:nvSpPr>
        <p:spPr bwMode="auto">
          <a:xfrm>
            <a:off x="3330575" y="2903538"/>
            <a:ext cx="2435225" cy="38100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ounded Rectangle 131">
            <a:extLst>
              <a:ext uri="{FF2B5EF4-FFF2-40B4-BE49-F238E27FC236}">
                <a16:creationId xmlns:a16="http://schemas.microsoft.com/office/drawing/2014/main" id="{7A19B2B7-2231-844A-A450-82E8DBC63BEF}"/>
              </a:ext>
            </a:extLst>
          </p:cNvPr>
          <p:cNvSpPr>
            <a:spLocks noChangeArrowheads="1"/>
          </p:cNvSpPr>
          <p:nvPr/>
        </p:nvSpPr>
        <p:spPr bwMode="auto">
          <a:xfrm>
            <a:off x="6426200" y="4030663"/>
            <a:ext cx="2436813" cy="38100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Rounded Rectangle 132">
            <a:extLst>
              <a:ext uri="{FF2B5EF4-FFF2-40B4-BE49-F238E27FC236}">
                <a16:creationId xmlns:a16="http://schemas.microsoft.com/office/drawing/2014/main" id="{9C455B5C-0AEB-5A4D-B925-0064373EFCD4}"/>
              </a:ext>
            </a:extLst>
          </p:cNvPr>
          <p:cNvSpPr>
            <a:spLocks noChangeArrowheads="1"/>
          </p:cNvSpPr>
          <p:nvPr/>
        </p:nvSpPr>
        <p:spPr bwMode="auto">
          <a:xfrm>
            <a:off x="3863975" y="2805113"/>
            <a:ext cx="712788" cy="160655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Rounded Rectangle 133">
            <a:extLst>
              <a:ext uri="{FF2B5EF4-FFF2-40B4-BE49-F238E27FC236}">
                <a16:creationId xmlns:a16="http://schemas.microsoft.com/office/drawing/2014/main" id="{01A21D88-7989-8347-AC4B-0748B00D1089}"/>
              </a:ext>
            </a:extLst>
          </p:cNvPr>
          <p:cNvSpPr>
            <a:spLocks noChangeArrowheads="1"/>
          </p:cNvSpPr>
          <p:nvPr/>
        </p:nvSpPr>
        <p:spPr bwMode="auto">
          <a:xfrm>
            <a:off x="6972300" y="3235325"/>
            <a:ext cx="712788" cy="1606550"/>
          </a:xfrm>
          <a:prstGeom prst="roundRect">
            <a:avLst>
              <a:gd name="adj" fmla="val 16667"/>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 name="TextBox 134">
            <a:extLst>
              <a:ext uri="{FF2B5EF4-FFF2-40B4-BE49-F238E27FC236}">
                <a16:creationId xmlns:a16="http://schemas.microsoft.com/office/drawing/2014/main" id="{493D329A-292A-214F-92CE-1E6403D4593E}"/>
              </a:ext>
            </a:extLst>
          </p:cNvPr>
          <p:cNvSpPr txBox="1">
            <a:spLocks noChangeArrowheads="1"/>
          </p:cNvSpPr>
          <p:nvPr/>
        </p:nvSpPr>
        <p:spPr bwMode="auto">
          <a:xfrm>
            <a:off x="3609975" y="2451100"/>
            <a:ext cx="2276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Same op @ same time</a:t>
            </a:r>
          </a:p>
        </p:txBody>
      </p:sp>
      <p:sp>
        <p:nvSpPr>
          <p:cNvPr id="136" name="TextBox 135">
            <a:extLst>
              <a:ext uri="{FF2B5EF4-FFF2-40B4-BE49-F238E27FC236}">
                <a16:creationId xmlns:a16="http://schemas.microsoft.com/office/drawing/2014/main" id="{170A2A0F-2F8B-614F-A9EE-16B1D7E553C6}"/>
              </a:ext>
            </a:extLst>
          </p:cNvPr>
          <p:cNvSpPr txBox="1">
            <a:spLocks noChangeArrowheads="1"/>
          </p:cNvSpPr>
          <p:nvPr/>
        </p:nvSpPr>
        <p:spPr bwMode="auto">
          <a:xfrm>
            <a:off x="3575050" y="4503738"/>
            <a:ext cx="2774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Different ops @ same space</a:t>
            </a:r>
          </a:p>
        </p:txBody>
      </p:sp>
      <p:sp>
        <p:nvSpPr>
          <p:cNvPr id="137" name="TextBox 136">
            <a:extLst>
              <a:ext uri="{FF2B5EF4-FFF2-40B4-BE49-F238E27FC236}">
                <a16:creationId xmlns:a16="http://schemas.microsoft.com/office/drawing/2014/main" id="{68DF895B-BFC9-8B49-A084-6CBC6D4B5E80}"/>
              </a:ext>
            </a:extLst>
          </p:cNvPr>
          <p:cNvSpPr txBox="1">
            <a:spLocks noChangeArrowheads="1"/>
          </p:cNvSpPr>
          <p:nvPr/>
        </p:nvSpPr>
        <p:spPr bwMode="auto">
          <a:xfrm>
            <a:off x="7018338" y="2773363"/>
            <a:ext cx="2055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Different ops @ time</a:t>
            </a:r>
          </a:p>
        </p:txBody>
      </p:sp>
      <p:sp>
        <p:nvSpPr>
          <p:cNvPr id="138" name="TextBox 137">
            <a:extLst>
              <a:ext uri="{FF2B5EF4-FFF2-40B4-BE49-F238E27FC236}">
                <a16:creationId xmlns:a16="http://schemas.microsoft.com/office/drawing/2014/main" id="{80D68CB2-9ECD-A245-8DBA-0D087194793B}"/>
              </a:ext>
            </a:extLst>
          </p:cNvPr>
          <p:cNvSpPr txBox="1">
            <a:spLocks noChangeArrowheads="1"/>
          </p:cNvSpPr>
          <p:nvPr/>
        </p:nvSpPr>
        <p:spPr bwMode="auto">
          <a:xfrm>
            <a:off x="6129338" y="5110163"/>
            <a:ext cx="1876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Same op @ space</a:t>
            </a:r>
          </a:p>
        </p:txBody>
      </p:sp>
      <p:pic>
        <p:nvPicPr>
          <p:cNvPr id="87095" name="Picture 120">
            <a:extLst>
              <a:ext uri="{FF2B5EF4-FFF2-40B4-BE49-F238E27FC236}">
                <a16:creationId xmlns:a16="http://schemas.microsoft.com/office/drawing/2014/main" id="{BFB4D056-DAF2-DF48-9869-F2C98C031A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590675"/>
            <a:ext cx="58070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768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7"/>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12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3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4" grpId="0"/>
      <p:bldP spid="129" grpId="0"/>
      <p:bldP spid="131" grpId="0" animBg="1"/>
      <p:bldP spid="132" grpId="0" animBg="1"/>
      <p:bldP spid="133" grpId="0" animBg="1"/>
      <p:bldP spid="134" grpId="0" animBg="1"/>
      <p:bldP spid="135" grpId="0"/>
      <p:bldP spid="136" grpId="0"/>
      <p:bldP spid="137" grpId="0"/>
      <p:bldP spid="1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CPU vs. GPU</a:t>
            </a:r>
          </a:p>
        </p:txBody>
      </p:sp>
      <p:sp>
        <p:nvSpPr>
          <p:cNvPr id="3" name="Marcador de contenido 2"/>
          <p:cNvSpPr>
            <a:spLocks noGrp="1"/>
          </p:cNvSpPr>
          <p:nvPr>
            <p:ph idx="1"/>
          </p:nvPr>
        </p:nvSpPr>
        <p:spPr/>
        <p:txBody>
          <a:bodyPr/>
          <a:lstStyle/>
          <a:p>
            <a:r>
              <a:rPr lang="en-US" dirty="0"/>
              <a:t>Different design philosophies</a:t>
            </a:r>
          </a:p>
          <a:p>
            <a:pPr lvl="1"/>
            <a:r>
              <a:rPr lang="en-US" dirty="0"/>
              <a:t>CPU: A </a:t>
            </a:r>
            <a:r>
              <a:rPr lang="en-US" dirty="0">
                <a:solidFill>
                  <a:srgbClr val="0000FF"/>
                </a:solidFill>
              </a:rPr>
              <a:t>few out-of-order</a:t>
            </a:r>
            <a:r>
              <a:rPr lang="en-US" dirty="0"/>
              <a:t> cores</a:t>
            </a:r>
          </a:p>
          <a:p>
            <a:pPr lvl="1"/>
            <a:r>
              <a:rPr lang="en-US" dirty="0"/>
              <a:t>GPU: </a:t>
            </a:r>
            <a:r>
              <a:rPr lang="en-US" dirty="0">
                <a:solidFill>
                  <a:srgbClr val="0000FF"/>
                </a:solidFill>
              </a:rPr>
              <a:t>Many in-order FGMT</a:t>
            </a:r>
            <a:r>
              <a:rPr lang="en-US" dirty="0"/>
              <a:t> cores</a:t>
            </a:r>
          </a:p>
        </p:txBody>
      </p:sp>
      <p:pic>
        <p:nvPicPr>
          <p:cNvPr id="6" name="Imagen 5" descr="CUDA_cpugpu.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156" y="2635398"/>
            <a:ext cx="6289688" cy="3025850"/>
          </a:xfrm>
          <a:prstGeom prst="rect">
            <a:avLst/>
          </a:prstGeom>
        </p:spPr>
      </p:pic>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40</a:t>
            </a:fld>
            <a:endParaRPr lang="en-US" altLang="en-US"/>
          </a:p>
        </p:txBody>
      </p:sp>
      <p:sp>
        <p:nvSpPr>
          <p:cNvPr id="7" name="CuadroTexto 6"/>
          <p:cNvSpPr txBox="1"/>
          <p:nvPr/>
        </p:nvSpPr>
        <p:spPr>
          <a:xfrm>
            <a:off x="222076" y="6485394"/>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Tree>
    <p:extLst>
      <p:ext uri="{BB962C8B-B14F-4D97-AF65-F5344CB8AC3E}">
        <p14:creationId xmlns:p14="http://schemas.microsoft.com/office/powerpoint/2010/main" val="17801707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GPU Computing</a:t>
            </a:r>
          </a:p>
        </p:txBody>
      </p:sp>
      <p:sp>
        <p:nvSpPr>
          <p:cNvPr id="3" name="Marcador de contenido 2"/>
          <p:cNvSpPr>
            <a:spLocks noGrp="1"/>
          </p:cNvSpPr>
          <p:nvPr>
            <p:ph idx="1"/>
          </p:nvPr>
        </p:nvSpPr>
        <p:spPr/>
        <p:txBody>
          <a:bodyPr>
            <a:normAutofit/>
          </a:bodyPr>
          <a:lstStyle/>
          <a:p>
            <a:r>
              <a:rPr lang="is-IS" dirty="0">
                <a:ea typeface="ヒラギノ角ゴ Pro W3" pitchFamily="-108" charset="-128"/>
                <a:cs typeface="ヒラギノ角ゴ Pro W3" pitchFamily="-108" charset="-128"/>
              </a:rPr>
              <a:t>Computation is </a:t>
            </a:r>
            <a:r>
              <a:rPr lang="is-IS" dirty="0">
                <a:solidFill>
                  <a:srgbClr val="0000FF"/>
                </a:solidFill>
                <a:ea typeface="ヒラギノ角ゴ Pro W3" pitchFamily="-108" charset="-128"/>
                <a:cs typeface="ヒラギノ角ゴ Pro W3" pitchFamily="-108" charset="-128"/>
              </a:rPr>
              <a:t>offloaded to the GPU</a:t>
            </a:r>
          </a:p>
          <a:p>
            <a:r>
              <a:rPr lang="is-IS" dirty="0">
                <a:ea typeface="ヒラギノ角ゴ Pro W3" pitchFamily="-108" charset="-128"/>
                <a:cs typeface="ヒラギノ角ゴ Pro W3" pitchFamily="-108" charset="-128"/>
              </a:rPr>
              <a:t>Three steps</a:t>
            </a:r>
          </a:p>
          <a:p>
            <a:pPr lvl="1"/>
            <a:r>
              <a:rPr lang="en-US" dirty="0">
                <a:ea typeface="ヒラギノ角ゴ Pro W3" pitchFamily="-108" charset="-128"/>
                <a:cs typeface="ヒラギノ角ゴ Pro W3" pitchFamily="-108" charset="-128"/>
              </a:rPr>
              <a:t>CPU-GPU data transfer (1)</a:t>
            </a:r>
          </a:p>
          <a:p>
            <a:pPr lvl="1"/>
            <a:r>
              <a:rPr lang="en-US" dirty="0">
                <a:ea typeface="ヒラギノ角ゴ Pro W3" pitchFamily="-108" charset="-128"/>
                <a:cs typeface="ヒラギノ角ゴ Pro W3" pitchFamily="-108" charset="-128"/>
              </a:rPr>
              <a:t>GPU kernel execution (2)</a:t>
            </a:r>
          </a:p>
          <a:p>
            <a:pPr lvl="1"/>
            <a:r>
              <a:rPr lang="en-US" dirty="0">
                <a:ea typeface="ヒラギノ角ゴ Pro W3" pitchFamily="-108" charset="-128"/>
                <a:cs typeface="ヒラギノ角ゴ Pro W3" pitchFamily="-108" charset="-128"/>
              </a:rPr>
              <a:t>GPU-CPU data transfer (3)</a:t>
            </a:r>
            <a:endParaRPr lang="is-IS" dirty="0">
              <a:ea typeface="ヒラギノ角ゴ Pro W3" pitchFamily="-108" charset="-128"/>
              <a:cs typeface="ヒラギノ角ゴ Pro W3" pitchFamily="-108" charset="-128"/>
            </a:endParaRPr>
          </a:p>
        </p:txBody>
      </p:sp>
      <p:pic>
        <p:nvPicPr>
          <p:cNvPr id="6" name="Imagen 5" descr="CPUtransposeonGPU.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452" y="3653164"/>
            <a:ext cx="6077096" cy="2008084"/>
          </a:xfrm>
          <a:prstGeom prst="rect">
            <a:avLst/>
          </a:prstGeom>
        </p:spPr>
      </p:pic>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41</a:t>
            </a:fld>
            <a:endParaRPr lang="en-US" altLang="en-US"/>
          </a:p>
        </p:txBody>
      </p:sp>
    </p:spTree>
    <p:extLst>
      <p:ext uri="{BB962C8B-B14F-4D97-AF65-F5344CB8AC3E}">
        <p14:creationId xmlns:p14="http://schemas.microsoft.com/office/powerpoint/2010/main" val="3614034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p:cNvSpPr>
            <a:spLocks noGrp="1"/>
          </p:cNvSpPr>
          <p:nvPr>
            <p:ph idx="1"/>
          </p:nvPr>
        </p:nvSpPr>
        <p:spPr>
          <a:xfrm>
            <a:off x="251520" y="908720"/>
            <a:ext cx="8568952" cy="5472608"/>
          </a:xfrm>
        </p:spPr>
        <p:txBody>
          <a:bodyPr/>
          <a:lstStyle/>
          <a:p>
            <a:r>
              <a:rPr lang="en-US" dirty="0">
                <a:cs typeface="Verdana"/>
              </a:rPr>
              <a:t>CPU threads and GPU kernels</a:t>
            </a:r>
          </a:p>
          <a:p>
            <a:pPr lvl="1"/>
            <a:r>
              <a:rPr lang="en-US" dirty="0">
                <a:solidFill>
                  <a:srgbClr val="0000FF"/>
                </a:solidFill>
                <a:cs typeface="Verdana"/>
              </a:rPr>
              <a:t>Sequential or modestly parallel</a:t>
            </a:r>
            <a:r>
              <a:rPr lang="en-US" dirty="0">
                <a:cs typeface="Verdana"/>
              </a:rPr>
              <a:t> sections on CPU</a:t>
            </a:r>
          </a:p>
          <a:p>
            <a:pPr lvl="1"/>
            <a:r>
              <a:rPr lang="en-US" dirty="0">
                <a:solidFill>
                  <a:srgbClr val="0000FF"/>
                </a:solidFill>
                <a:cs typeface="Verdana"/>
              </a:rPr>
              <a:t>Massively parallel</a:t>
            </a:r>
            <a:r>
              <a:rPr lang="en-US" dirty="0">
                <a:cs typeface="Verdana"/>
              </a:rPr>
              <a:t> sections on GPU</a:t>
            </a:r>
          </a:p>
        </p:txBody>
      </p:sp>
      <p:sp>
        <p:nvSpPr>
          <p:cNvPr id="11" name="Text Box 4"/>
          <p:cNvSpPr txBox="1">
            <a:spLocks noChangeArrowheads="1"/>
          </p:cNvSpPr>
          <p:nvPr/>
        </p:nvSpPr>
        <p:spPr bwMode="auto">
          <a:xfrm>
            <a:off x="1346200" y="2573285"/>
            <a:ext cx="2262188" cy="3099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lnSpc>
                <a:spcPct val="85000"/>
              </a:lnSpc>
              <a:spcBef>
                <a:spcPts val="225"/>
              </a:spcBef>
              <a:buClr>
                <a:srgbClr val="3333CC"/>
              </a:buClr>
              <a:buSzPct val="100000"/>
              <a:buFont typeface="Arial" charset="0"/>
              <a:buNone/>
            </a:pPr>
            <a:r>
              <a:rPr lang="en-US" sz="1600" b="1" dirty="0">
                <a:solidFill>
                  <a:srgbClr val="3333CC"/>
                </a:solidFill>
                <a:latin typeface="Arial" charset="0"/>
                <a:ea typeface="ＭＳ Ｐゴシック" charset="0"/>
                <a:cs typeface="ＭＳ Ｐゴシック" charset="0"/>
              </a:rPr>
              <a:t>Serial Code (host)</a:t>
            </a:r>
          </a:p>
        </p:txBody>
      </p:sp>
      <p:grpSp>
        <p:nvGrpSpPr>
          <p:cNvPr id="12" name="Group 5"/>
          <p:cNvGrpSpPr>
            <a:grpSpLocks/>
          </p:cNvGrpSpPr>
          <p:nvPr/>
        </p:nvGrpSpPr>
        <p:grpSpPr bwMode="auto">
          <a:xfrm>
            <a:off x="4471988" y="3279068"/>
            <a:ext cx="3927474" cy="835026"/>
            <a:chOff x="2817" y="2296"/>
            <a:chExt cx="2474" cy="526"/>
          </a:xfrm>
        </p:grpSpPr>
        <p:sp>
          <p:nvSpPr>
            <p:cNvPr id="13" name="Rectangle 6"/>
            <p:cNvSpPr>
              <a:spLocks noChangeArrowheads="1"/>
            </p:cNvSpPr>
            <p:nvPr/>
          </p:nvSpPr>
          <p:spPr bwMode="auto">
            <a:xfrm>
              <a:off x="2817" y="2296"/>
              <a:ext cx="2474" cy="526"/>
            </a:xfrm>
            <a:prstGeom prst="rect">
              <a:avLst/>
            </a:prstGeom>
            <a:noFill/>
            <a:ln w="2844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4" name="Text Box 7"/>
            <p:cNvSpPr txBox="1">
              <a:spLocks noChangeArrowheads="1"/>
            </p:cNvSpPr>
            <p:nvPr/>
          </p:nvSpPr>
          <p:spPr bwMode="auto">
            <a:xfrm>
              <a:off x="4431" y="2498"/>
              <a:ext cx="316" cy="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buClr>
                  <a:srgbClr val="000000"/>
                </a:buClr>
                <a:buSzPct val="100000"/>
                <a:buFont typeface="Arial" charset="0"/>
                <a:buNone/>
              </a:pPr>
              <a:r>
                <a:rPr lang="en-US" b="1">
                  <a:solidFill>
                    <a:srgbClr val="000000"/>
                  </a:solidFill>
                  <a:latin typeface="Arial" charset="0"/>
                  <a:ea typeface="ＭＳ Ｐゴシック" charset="0"/>
                  <a:cs typeface="ＭＳ Ｐゴシック" charset="0"/>
                </a:rPr>
                <a:t>. . .</a:t>
              </a:r>
            </a:p>
          </p:txBody>
        </p:sp>
        <p:grpSp>
          <p:nvGrpSpPr>
            <p:cNvPr id="15" name="Group 8"/>
            <p:cNvGrpSpPr>
              <a:grpSpLocks/>
            </p:cNvGrpSpPr>
            <p:nvPr/>
          </p:nvGrpSpPr>
          <p:grpSpPr bwMode="auto">
            <a:xfrm>
              <a:off x="2872" y="2339"/>
              <a:ext cx="489" cy="440"/>
              <a:chOff x="2872" y="2339"/>
              <a:chExt cx="489" cy="440"/>
            </a:xfrm>
          </p:grpSpPr>
          <p:sp>
            <p:nvSpPr>
              <p:cNvPr id="58" name="Text Box 9"/>
              <p:cNvSpPr txBox="1">
                <a:spLocks noChangeArrowheads="1"/>
              </p:cNvSpPr>
              <p:nvPr/>
            </p:nvSpPr>
            <p:spPr bwMode="auto">
              <a:xfrm>
                <a:off x="2872"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59" name="Group 10"/>
              <p:cNvGrpSpPr>
                <a:grpSpLocks/>
              </p:cNvGrpSpPr>
              <p:nvPr/>
            </p:nvGrpSpPr>
            <p:grpSpPr bwMode="auto">
              <a:xfrm>
                <a:off x="2920" y="2393"/>
                <a:ext cx="392" cy="332"/>
                <a:chOff x="2920" y="2393"/>
                <a:chExt cx="392" cy="332"/>
              </a:xfrm>
            </p:grpSpPr>
            <p:sp>
              <p:nvSpPr>
                <p:cNvPr id="60" name="Freeform 11"/>
                <p:cNvSpPr>
                  <a:spLocks/>
                </p:cNvSpPr>
                <p:nvPr/>
              </p:nvSpPr>
              <p:spPr bwMode="auto">
                <a:xfrm>
                  <a:off x="2920"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1" name="Freeform 12"/>
                <p:cNvSpPr>
                  <a:spLocks/>
                </p:cNvSpPr>
                <p:nvPr/>
              </p:nvSpPr>
              <p:spPr bwMode="auto">
                <a:xfrm>
                  <a:off x="2955"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2" name="Freeform 13"/>
                <p:cNvSpPr>
                  <a:spLocks/>
                </p:cNvSpPr>
                <p:nvPr/>
              </p:nvSpPr>
              <p:spPr bwMode="auto">
                <a:xfrm>
                  <a:off x="2986"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3" name="Freeform 14"/>
                <p:cNvSpPr>
                  <a:spLocks/>
                </p:cNvSpPr>
                <p:nvPr/>
              </p:nvSpPr>
              <p:spPr bwMode="auto">
                <a:xfrm>
                  <a:off x="3019"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4" name="Freeform 15"/>
                <p:cNvSpPr>
                  <a:spLocks/>
                </p:cNvSpPr>
                <p:nvPr/>
              </p:nvSpPr>
              <p:spPr bwMode="auto">
                <a:xfrm>
                  <a:off x="305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5" name="Freeform 16"/>
                <p:cNvSpPr>
                  <a:spLocks/>
                </p:cNvSpPr>
                <p:nvPr/>
              </p:nvSpPr>
              <p:spPr bwMode="auto">
                <a:xfrm>
                  <a:off x="3083"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 name="Freeform 17"/>
                <p:cNvSpPr>
                  <a:spLocks/>
                </p:cNvSpPr>
                <p:nvPr/>
              </p:nvSpPr>
              <p:spPr bwMode="auto">
                <a:xfrm>
                  <a:off x="311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7" name="Freeform 18"/>
                <p:cNvSpPr>
                  <a:spLocks/>
                </p:cNvSpPr>
                <p:nvPr/>
              </p:nvSpPr>
              <p:spPr bwMode="auto">
                <a:xfrm>
                  <a:off x="314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8" name="Freeform 19"/>
                <p:cNvSpPr>
                  <a:spLocks/>
                </p:cNvSpPr>
                <p:nvPr/>
              </p:nvSpPr>
              <p:spPr bwMode="auto">
                <a:xfrm>
                  <a:off x="317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9" name="Freeform 20"/>
                <p:cNvSpPr>
                  <a:spLocks/>
                </p:cNvSpPr>
                <p:nvPr/>
              </p:nvSpPr>
              <p:spPr bwMode="auto">
                <a:xfrm>
                  <a:off x="321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70" name="Freeform 21"/>
                <p:cNvSpPr>
                  <a:spLocks/>
                </p:cNvSpPr>
                <p:nvPr/>
              </p:nvSpPr>
              <p:spPr bwMode="auto">
                <a:xfrm>
                  <a:off x="3242"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16" name="Group 22"/>
            <p:cNvGrpSpPr>
              <a:grpSpLocks/>
            </p:cNvGrpSpPr>
            <p:nvPr/>
          </p:nvGrpSpPr>
          <p:grpSpPr bwMode="auto">
            <a:xfrm>
              <a:off x="3406" y="2339"/>
              <a:ext cx="489" cy="440"/>
              <a:chOff x="3406" y="2339"/>
              <a:chExt cx="489" cy="440"/>
            </a:xfrm>
          </p:grpSpPr>
          <p:sp>
            <p:nvSpPr>
              <p:cNvPr id="45" name="Text Box 23"/>
              <p:cNvSpPr txBox="1">
                <a:spLocks noChangeArrowheads="1"/>
              </p:cNvSpPr>
              <p:nvPr/>
            </p:nvSpPr>
            <p:spPr bwMode="auto">
              <a:xfrm>
                <a:off x="3406"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46" name="Group 24"/>
              <p:cNvGrpSpPr>
                <a:grpSpLocks/>
              </p:cNvGrpSpPr>
              <p:nvPr/>
            </p:nvGrpSpPr>
            <p:grpSpPr bwMode="auto">
              <a:xfrm>
                <a:off x="3454" y="2393"/>
                <a:ext cx="392" cy="332"/>
                <a:chOff x="3454" y="2393"/>
                <a:chExt cx="392" cy="332"/>
              </a:xfrm>
            </p:grpSpPr>
            <p:sp>
              <p:nvSpPr>
                <p:cNvPr id="47" name="Freeform 25"/>
                <p:cNvSpPr>
                  <a:spLocks/>
                </p:cNvSpPr>
                <p:nvPr/>
              </p:nvSpPr>
              <p:spPr bwMode="auto">
                <a:xfrm>
                  <a:off x="3454"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8" name="Freeform 26"/>
                <p:cNvSpPr>
                  <a:spLocks/>
                </p:cNvSpPr>
                <p:nvPr/>
              </p:nvSpPr>
              <p:spPr bwMode="auto">
                <a:xfrm>
                  <a:off x="3489"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9" name="Freeform 27"/>
                <p:cNvSpPr>
                  <a:spLocks/>
                </p:cNvSpPr>
                <p:nvPr/>
              </p:nvSpPr>
              <p:spPr bwMode="auto">
                <a:xfrm>
                  <a:off x="3520"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0" name="Freeform 28"/>
                <p:cNvSpPr>
                  <a:spLocks/>
                </p:cNvSpPr>
                <p:nvPr/>
              </p:nvSpPr>
              <p:spPr bwMode="auto">
                <a:xfrm>
                  <a:off x="3553"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1" name="Freeform 29"/>
                <p:cNvSpPr>
                  <a:spLocks/>
                </p:cNvSpPr>
                <p:nvPr/>
              </p:nvSpPr>
              <p:spPr bwMode="auto">
                <a:xfrm>
                  <a:off x="358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2" name="Freeform 30"/>
                <p:cNvSpPr>
                  <a:spLocks/>
                </p:cNvSpPr>
                <p:nvPr/>
              </p:nvSpPr>
              <p:spPr bwMode="auto">
                <a:xfrm>
                  <a:off x="3617"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3" name="Freeform 31"/>
                <p:cNvSpPr>
                  <a:spLocks/>
                </p:cNvSpPr>
                <p:nvPr/>
              </p:nvSpPr>
              <p:spPr bwMode="auto">
                <a:xfrm>
                  <a:off x="364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4" name="Freeform 32"/>
                <p:cNvSpPr>
                  <a:spLocks/>
                </p:cNvSpPr>
                <p:nvPr/>
              </p:nvSpPr>
              <p:spPr bwMode="auto">
                <a:xfrm>
                  <a:off x="368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5" name="Freeform 33"/>
                <p:cNvSpPr>
                  <a:spLocks/>
                </p:cNvSpPr>
                <p:nvPr/>
              </p:nvSpPr>
              <p:spPr bwMode="auto">
                <a:xfrm>
                  <a:off x="3712"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6" name="Freeform 34"/>
                <p:cNvSpPr>
                  <a:spLocks/>
                </p:cNvSpPr>
                <p:nvPr/>
              </p:nvSpPr>
              <p:spPr bwMode="auto">
                <a:xfrm>
                  <a:off x="374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7" name="Freeform 35"/>
                <p:cNvSpPr>
                  <a:spLocks/>
                </p:cNvSpPr>
                <p:nvPr/>
              </p:nvSpPr>
              <p:spPr bwMode="auto">
                <a:xfrm>
                  <a:off x="377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17" name="Group 36"/>
            <p:cNvGrpSpPr>
              <a:grpSpLocks/>
            </p:cNvGrpSpPr>
            <p:nvPr/>
          </p:nvGrpSpPr>
          <p:grpSpPr bwMode="auto">
            <a:xfrm>
              <a:off x="4746" y="2339"/>
              <a:ext cx="489" cy="440"/>
              <a:chOff x="4746" y="2339"/>
              <a:chExt cx="489" cy="440"/>
            </a:xfrm>
          </p:grpSpPr>
          <p:sp>
            <p:nvSpPr>
              <p:cNvPr id="32" name="Text Box 37"/>
              <p:cNvSpPr txBox="1">
                <a:spLocks noChangeArrowheads="1"/>
              </p:cNvSpPr>
              <p:nvPr/>
            </p:nvSpPr>
            <p:spPr bwMode="auto">
              <a:xfrm>
                <a:off x="4746" y="233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33" name="Group 38"/>
              <p:cNvGrpSpPr>
                <a:grpSpLocks/>
              </p:cNvGrpSpPr>
              <p:nvPr/>
            </p:nvGrpSpPr>
            <p:grpSpPr bwMode="auto">
              <a:xfrm>
                <a:off x="4794" y="2393"/>
                <a:ext cx="392" cy="332"/>
                <a:chOff x="4794" y="2393"/>
                <a:chExt cx="392" cy="332"/>
              </a:xfrm>
            </p:grpSpPr>
            <p:sp>
              <p:nvSpPr>
                <p:cNvPr id="34" name="Freeform 39"/>
                <p:cNvSpPr>
                  <a:spLocks/>
                </p:cNvSpPr>
                <p:nvPr/>
              </p:nvSpPr>
              <p:spPr bwMode="auto">
                <a:xfrm>
                  <a:off x="4794"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5" name="Freeform 40"/>
                <p:cNvSpPr>
                  <a:spLocks/>
                </p:cNvSpPr>
                <p:nvPr/>
              </p:nvSpPr>
              <p:spPr bwMode="auto">
                <a:xfrm>
                  <a:off x="4829"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6" name="Freeform 41"/>
                <p:cNvSpPr>
                  <a:spLocks/>
                </p:cNvSpPr>
                <p:nvPr/>
              </p:nvSpPr>
              <p:spPr bwMode="auto">
                <a:xfrm>
                  <a:off x="4860"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7" name="Freeform 42"/>
                <p:cNvSpPr>
                  <a:spLocks/>
                </p:cNvSpPr>
                <p:nvPr/>
              </p:nvSpPr>
              <p:spPr bwMode="auto">
                <a:xfrm>
                  <a:off x="4893" y="2393"/>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8" name="Freeform 43"/>
                <p:cNvSpPr>
                  <a:spLocks/>
                </p:cNvSpPr>
                <p:nvPr/>
              </p:nvSpPr>
              <p:spPr bwMode="auto">
                <a:xfrm>
                  <a:off x="492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9" name="Freeform 44"/>
                <p:cNvSpPr>
                  <a:spLocks/>
                </p:cNvSpPr>
                <p:nvPr/>
              </p:nvSpPr>
              <p:spPr bwMode="auto">
                <a:xfrm>
                  <a:off x="4957"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0" name="Freeform 45"/>
                <p:cNvSpPr>
                  <a:spLocks/>
                </p:cNvSpPr>
                <p:nvPr/>
              </p:nvSpPr>
              <p:spPr bwMode="auto">
                <a:xfrm>
                  <a:off x="498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1" name="Freeform 46"/>
                <p:cNvSpPr>
                  <a:spLocks/>
                </p:cNvSpPr>
                <p:nvPr/>
              </p:nvSpPr>
              <p:spPr bwMode="auto">
                <a:xfrm>
                  <a:off x="502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2" name="Freeform 47"/>
                <p:cNvSpPr>
                  <a:spLocks/>
                </p:cNvSpPr>
                <p:nvPr/>
              </p:nvSpPr>
              <p:spPr bwMode="auto">
                <a:xfrm>
                  <a:off x="5052"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3" name="Freeform 48"/>
                <p:cNvSpPr>
                  <a:spLocks/>
                </p:cNvSpPr>
                <p:nvPr/>
              </p:nvSpPr>
              <p:spPr bwMode="auto">
                <a:xfrm>
                  <a:off x="508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4" name="Freeform 49"/>
                <p:cNvSpPr>
                  <a:spLocks/>
                </p:cNvSpPr>
                <p:nvPr/>
              </p:nvSpPr>
              <p:spPr bwMode="auto">
                <a:xfrm>
                  <a:off x="511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18" name="Group 50"/>
            <p:cNvGrpSpPr>
              <a:grpSpLocks/>
            </p:cNvGrpSpPr>
            <p:nvPr/>
          </p:nvGrpSpPr>
          <p:grpSpPr bwMode="auto">
            <a:xfrm>
              <a:off x="3942" y="2339"/>
              <a:ext cx="488" cy="440"/>
              <a:chOff x="3942" y="2339"/>
              <a:chExt cx="488" cy="440"/>
            </a:xfrm>
          </p:grpSpPr>
          <p:sp>
            <p:nvSpPr>
              <p:cNvPr id="19" name="Text Box 51"/>
              <p:cNvSpPr txBox="1">
                <a:spLocks noChangeArrowheads="1"/>
              </p:cNvSpPr>
              <p:nvPr/>
            </p:nvSpPr>
            <p:spPr bwMode="auto">
              <a:xfrm>
                <a:off x="3942" y="2339"/>
                <a:ext cx="489"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20" name="Group 52"/>
              <p:cNvGrpSpPr>
                <a:grpSpLocks/>
              </p:cNvGrpSpPr>
              <p:nvPr/>
            </p:nvGrpSpPr>
            <p:grpSpPr bwMode="auto">
              <a:xfrm>
                <a:off x="3990" y="2393"/>
                <a:ext cx="391" cy="332"/>
                <a:chOff x="3990" y="2393"/>
                <a:chExt cx="391" cy="332"/>
              </a:xfrm>
            </p:grpSpPr>
            <p:sp>
              <p:nvSpPr>
                <p:cNvPr id="21" name="Freeform 53"/>
                <p:cNvSpPr>
                  <a:spLocks/>
                </p:cNvSpPr>
                <p:nvPr/>
              </p:nvSpPr>
              <p:spPr bwMode="auto">
                <a:xfrm>
                  <a:off x="399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2" name="Freeform 54"/>
                <p:cNvSpPr>
                  <a:spLocks/>
                </p:cNvSpPr>
                <p:nvPr/>
              </p:nvSpPr>
              <p:spPr bwMode="auto">
                <a:xfrm>
                  <a:off x="4025"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3" name="Freeform 55"/>
                <p:cNvSpPr>
                  <a:spLocks/>
                </p:cNvSpPr>
                <p:nvPr/>
              </p:nvSpPr>
              <p:spPr bwMode="auto">
                <a:xfrm>
                  <a:off x="405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4" name="Freeform 56"/>
                <p:cNvSpPr>
                  <a:spLocks/>
                </p:cNvSpPr>
                <p:nvPr/>
              </p:nvSpPr>
              <p:spPr bwMode="auto">
                <a:xfrm>
                  <a:off x="408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5" name="Freeform 57"/>
                <p:cNvSpPr>
                  <a:spLocks/>
                </p:cNvSpPr>
                <p:nvPr/>
              </p:nvSpPr>
              <p:spPr bwMode="auto">
                <a:xfrm>
                  <a:off x="4120"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6" name="Freeform 58"/>
                <p:cNvSpPr>
                  <a:spLocks/>
                </p:cNvSpPr>
                <p:nvPr/>
              </p:nvSpPr>
              <p:spPr bwMode="auto">
                <a:xfrm>
                  <a:off x="4152"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7" name="Freeform 59"/>
                <p:cNvSpPr>
                  <a:spLocks/>
                </p:cNvSpPr>
                <p:nvPr/>
              </p:nvSpPr>
              <p:spPr bwMode="auto">
                <a:xfrm>
                  <a:off x="4184"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8" name="Freeform 60"/>
                <p:cNvSpPr>
                  <a:spLocks/>
                </p:cNvSpPr>
                <p:nvPr/>
              </p:nvSpPr>
              <p:spPr bwMode="auto">
                <a:xfrm>
                  <a:off x="4216"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9" name="Freeform 61"/>
                <p:cNvSpPr>
                  <a:spLocks/>
                </p:cNvSpPr>
                <p:nvPr/>
              </p:nvSpPr>
              <p:spPr bwMode="auto">
                <a:xfrm>
                  <a:off x="4248"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0" name="Freeform 62"/>
                <p:cNvSpPr>
                  <a:spLocks/>
                </p:cNvSpPr>
                <p:nvPr/>
              </p:nvSpPr>
              <p:spPr bwMode="auto">
                <a:xfrm>
                  <a:off x="4280" y="2393"/>
                  <a:ext cx="70"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1" name="Freeform 63"/>
                <p:cNvSpPr>
                  <a:spLocks/>
                </p:cNvSpPr>
                <p:nvPr/>
              </p:nvSpPr>
              <p:spPr bwMode="auto">
                <a:xfrm>
                  <a:off x="4311" y="2393"/>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grpSp>
        <p:nvGrpSpPr>
          <p:cNvPr id="71" name="Group 64"/>
          <p:cNvGrpSpPr>
            <a:grpSpLocks/>
          </p:cNvGrpSpPr>
          <p:nvPr/>
        </p:nvGrpSpPr>
        <p:grpSpPr bwMode="auto">
          <a:xfrm>
            <a:off x="4471988" y="5033529"/>
            <a:ext cx="3927474" cy="833437"/>
            <a:chOff x="2817" y="3506"/>
            <a:chExt cx="2474" cy="525"/>
          </a:xfrm>
        </p:grpSpPr>
        <p:sp>
          <p:nvSpPr>
            <p:cNvPr id="72" name="Rectangle 65"/>
            <p:cNvSpPr>
              <a:spLocks noChangeArrowheads="1"/>
            </p:cNvSpPr>
            <p:nvPr/>
          </p:nvSpPr>
          <p:spPr bwMode="auto">
            <a:xfrm>
              <a:off x="2817" y="3506"/>
              <a:ext cx="2474" cy="525"/>
            </a:xfrm>
            <a:prstGeom prst="rect">
              <a:avLst/>
            </a:prstGeom>
            <a:noFill/>
            <a:ln w="2844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73" name="Text Box 66"/>
            <p:cNvSpPr txBox="1">
              <a:spLocks noChangeArrowheads="1"/>
            </p:cNvSpPr>
            <p:nvPr/>
          </p:nvSpPr>
          <p:spPr bwMode="auto">
            <a:xfrm>
              <a:off x="4430" y="3708"/>
              <a:ext cx="316" cy="2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buClr>
                  <a:srgbClr val="000000"/>
                </a:buClr>
                <a:buSzPct val="100000"/>
                <a:buFont typeface="Arial" charset="0"/>
                <a:buNone/>
              </a:pPr>
              <a:r>
                <a:rPr lang="en-US" b="1">
                  <a:solidFill>
                    <a:srgbClr val="000000"/>
                  </a:solidFill>
                  <a:latin typeface="Arial" charset="0"/>
                  <a:ea typeface="ＭＳ Ｐゴシック" charset="0"/>
                  <a:cs typeface="ＭＳ Ｐゴシック" charset="0"/>
                </a:rPr>
                <a:t>. . .</a:t>
              </a:r>
            </a:p>
          </p:txBody>
        </p:sp>
        <p:grpSp>
          <p:nvGrpSpPr>
            <p:cNvPr id="74" name="Group 67"/>
            <p:cNvGrpSpPr>
              <a:grpSpLocks/>
            </p:cNvGrpSpPr>
            <p:nvPr/>
          </p:nvGrpSpPr>
          <p:grpSpPr bwMode="auto">
            <a:xfrm>
              <a:off x="2872" y="3549"/>
              <a:ext cx="489" cy="440"/>
              <a:chOff x="2872" y="3549"/>
              <a:chExt cx="489" cy="440"/>
            </a:xfrm>
          </p:grpSpPr>
          <p:sp>
            <p:nvSpPr>
              <p:cNvPr id="117" name="Text Box 68"/>
              <p:cNvSpPr txBox="1">
                <a:spLocks noChangeArrowheads="1"/>
              </p:cNvSpPr>
              <p:nvPr/>
            </p:nvSpPr>
            <p:spPr bwMode="auto">
              <a:xfrm>
                <a:off x="2872" y="354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118" name="Group 69"/>
              <p:cNvGrpSpPr>
                <a:grpSpLocks/>
              </p:cNvGrpSpPr>
              <p:nvPr/>
            </p:nvGrpSpPr>
            <p:grpSpPr bwMode="auto">
              <a:xfrm>
                <a:off x="2920" y="3602"/>
                <a:ext cx="392" cy="332"/>
                <a:chOff x="2920" y="3602"/>
                <a:chExt cx="392" cy="332"/>
              </a:xfrm>
            </p:grpSpPr>
            <p:sp>
              <p:nvSpPr>
                <p:cNvPr id="119" name="Freeform 70"/>
                <p:cNvSpPr>
                  <a:spLocks/>
                </p:cNvSpPr>
                <p:nvPr/>
              </p:nvSpPr>
              <p:spPr bwMode="auto">
                <a:xfrm>
                  <a:off x="2920"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0" name="Freeform 71"/>
                <p:cNvSpPr>
                  <a:spLocks/>
                </p:cNvSpPr>
                <p:nvPr/>
              </p:nvSpPr>
              <p:spPr bwMode="auto">
                <a:xfrm>
                  <a:off x="2955"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1" name="Freeform 72"/>
                <p:cNvSpPr>
                  <a:spLocks/>
                </p:cNvSpPr>
                <p:nvPr/>
              </p:nvSpPr>
              <p:spPr bwMode="auto">
                <a:xfrm>
                  <a:off x="2986"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2" name="Freeform 73"/>
                <p:cNvSpPr>
                  <a:spLocks/>
                </p:cNvSpPr>
                <p:nvPr/>
              </p:nvSpPr>
              <p:spPr bwMode="auto">
                <a:xfrm>
                  <a:off x="3019"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3" name="Freeform 74"/>
                <p:cNvSpPr>
                  <a:spLocks/>
                </p:cNvSpPr>
                <p:nvPr/>
              </p:nvSpPr>
              <p:spPr bwMode="auto">
                <a:xfrm>
                  <a:off x="305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4" name="Freeform 75"/>
                <p:cNvSpPr>
                  <a:spLocks/>
                </p:cNvSpPr>
                <p:nvPr/>
              </p:nvSpPr>
              <p:spPr bwMode="auto">
                <a:xfrm>
                  <a:off x="3083"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5" name="Freeform 76"/>
                <p:cNvSpPr>
                  <a:spLocks/>
                </p:cNvSpPr>
                <p:nvPr/>
              </p:nvSpPr>
              <p:spPr bwMode="auto">
                <a:xfrm>
                  <a:off x="311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6" name="Freeform 77"/>
                <p:cNvSpPr>
                  <a:spLocks/>
                </p:cNvSpPr>
                <p:nvPr/>
              </p:nvSpPr>
              <p:spPr bwMode="auto">
                <a:xfrm>
                  <a:off x="314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7" name="Freeform 78"/>
                <p:cNvSpPr>
                  <a:spLocks/>
                </p:cNvSpPr>
                <p:nvPr/>
              </p:nvSpPr>
              <p:spPr bwMode="auto">
                <a:xfrm>
                  <a:off x="317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8" name="Freeform 79"/>
                <p:cNvSpPr>
                  <a:spLocks/>
                </p:cNvSpPr>
                <p:nvPr/>
              </p:nvSpPr>
              <p:spPr bwMode="auto">
                <a:xfrm>
                  <a:off x="321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29" name="Freeform 80"/>
                <p:cNvSpPr>
                  <a:spLocks/>
                </p:cNvSpPr>
                <p:nvPr/>
              </p:nvSpPr>
              <p:spPr bwMode="auto">
                <a:xfrm>
                  <a:off x="3242"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75" name="Group 81"/>
            <p:cNvGrpSpPr>
              <a:grpSpLocks/>
            </p:cNvGrpSpPr>
            <p:nvPr/>
          </p:nvGrpSpPr>
          <p:grpSpPr bwMode="auto">
            <a:xfrm>
              <a:off x="3406" y="3549"/>
              <a:ext cx="489" cy="440"/>
              <a:chOff x="3406" y="3549"/>
              <a:chExt cx="489" cy="440"/>
            </a:xfrm>
          </p:grpSpPr>
          <p:sp>
            <p:nvSpPr>
              <p:cNvPr id="104" name="Text Box 82"/>
              <p:cNvSpPr txBox="1">
                <a:spLocks noChangeArrowheads="1"/>
              </p:cNvSpPr>
              <p:nvPr/>
            </p:nvSpPr>
            <p:spPr bwMode="auto">
              <a:xfrm>
                <a:off x="3406" y="354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105" name="Group 83"/>
              <p:cNvGrpSpPr>
                <a:grpSpLocks/>
              </p:cNvGrpSpPr>
              <p:nvPr/>
            </p:nvGrpSpPr>
            <p:grpSpPr bwMode="auto">
              <a:xfrm>
                <a:off x="3454" y="3602"/>
                <a:ext cx="392" cy="332"/>
                <a:chOff x="3454" y="3602"/>
                <a:chExt cx="392" cy="332"/>
              </a:xfrm>
            </p:grpSpPr>
            <p:sp>
              <p:nvSpPr>
                <p:cNvPr id="106" name="Freeform 84"/>
                <p:cNvSpPr>
                  <a:spLocks/>
                </p:cNvSpPr>
                <p:nvPr/>
              </p:nvSpPr>
              <p:spPr bwMode="auto">
                <a:xfrm>
                  <a:off x="3454"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7" name="Freeform 85"/>
                <p:cNvSpPr>
                  <a:spLocks/>
                </p:cNvSpPr>
                <p:nvPr/>
              </p:nvSpPr>
              <p:spPr bwMode="auto">
                <a:xfrm>
                  <a:off x="3489"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8" name="Freeform 86"/>
                <p:cNvSpPr>
                  <a:spLocks/>
                </p:cNvSpPr>
                <p:nvPr/>
              </p:nvSpPr>
              <p:spPr bwMode="auto">
                <a:xfrm>
                  <a:off x="3520"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9" name="Freeform 87"/>
                <p:cNvSpPr>
                  <a:spLocks/>
                </p:cNvSpPr>
                <p:nvPr/>
              </p:nvSpPr>
              <p:spPr bwMode="auto">
                <a:xfrm>
                  <a:off x="3553"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0" name="Freeform 88"/>
                <p:cNvSpPr>
                  <a:spLocks/>
                </p:cNvSpPr>
                <p:nvPr/>
              </p:nvSpPr>
              <p:spPr bwMode="auto">
                <a:xfrm>
                  <a:off x="358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1" name="Freeform 89"/>
                <p:cNvSpPr>
                  <a:spLocks/>
                </p:cNvSpPr>
                <p:nvPr/>
              </p:nvSpPr>
              <p:spPr bwMode="auto">
                <a:xfrm>
                  <a:off x="3617"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2" name="Freeform 90"/>
                <p:cNvSpPr>
                  <a:spLocks/>
                </p:cNvSpPr>
                <p:nvPr/>
              </p:nvSpPr>
              <p:spPr bwMode="auto">
                <a:xfrm>
                  <a:off x="364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3" name="Freeform 91"/>
                <p:cNvSpPr>
                  <a:spLocks/>
                </p:cNvSpPr>
                <p:nvPr/>
              </p:nvSpPr>
              <p:spPr bwMode="auto">
                <a:xfrm>
                  <a:off x="368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4" name="Freeform 92"/>
                <p:cNvSpPr>
                  <a:spLocks/>
                </p:cNvSpPr>
                <p:nvPr/>
              </p:nvSpPr>
              <p:spPr bwMode="auto">
                <a:xfrm>
                  <a:off x="3712"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5" name="Freeform 93"/>
                <p:cNvSpPr>
                  <a:spLocks/>
                </p:cNvSpPr>
                <p:nvPr/>
              </p:nvSpPr>
              <p:spPr bwMode="auto">
                <a:xfrm>
                  <a:off x="374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16" name="Freeform 94"/>
                <p:cNvSpPr>
                  <a:spLocks/>
                </p:cNvSpPr>
                <p:nvPr/>
              </p:nvSpPr>
              <p:spPr bwMode="auto">
                <a:xfrm>
                  <a:off x="377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76" name="Group 95"/>
            <p:cNvGrpSpPr>
              <a:grpSpLocks/>
            </p:cNvGrpSpPr>
            <p:nvPr/>
          </p:nvGrpSpPr>
          <p:grpSpPr bwMode="auto">
            <a:xfrm>
              <a:off x="4746" y="3549"/>
              <a:ext cx="489" cy="440"/>
              <a:chOff x="4746" y="3549"/>
              <a:chExt cx="489" cy="440"/>
            </a:xfrm>
          </p:grpSpPr>
          <p:sp>
            <p:nvSpPr>
              <p:cNvPr id="91" name="Text Box 96"/>
              <p:cNvSpPr txBox="1">
                <a:spLocks noChangeArrowheads="1"/>
              </p:cNvSpPr>
              <p:nvPr/>
            </p:nvSpPr>
            <p:spPr bwMode="auto">
              <a:xfrm>
                <a:off x="4746" y="3549"/>
                <a:ext cx="490"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92" name="Group 97"/>
              <p:cNvGrpSpPr>
                <a:grpSpLocks/>
              </p:cNvGrpSpPr>
              <p:nvPr/>
            </p:nvGrpSpPr>
            <p:grpSpPr bwMode="auto">
              <a:xfrm>
                <a:off x="4794" y="3602"/>
                <a:ext cx="392" cy="332"/>
                <a:chOff x="4794" y="3602"/>
                <a:chExt cx="392" cy="332"/>
              </a:xfrm>
            </p:grpSpPr>
            <p:sp>
              <p:nvSpPr>
                <p:cNvPr id="93" name="Freeform 98"/>
                <p:cNvSpPr>
                  <a:spLocks/>
                </p:cNvSpPr>
                <p:nvPr/>
              </p:nvSpPr>
              <p:spPr bwMode="auto">
                <a:xfrm>
                  <a:off x="4794"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4" name="Freeform 99"/>
                <p:cNvSpPr>
                  <a:spLocks/>
                </p:cNvSpPr>
                <p:nvPr/>
              </p:nvSpPr>
              <p:spPr bwMode="auto">
                <a:xfrm>
                  <a:off x="4829"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5" name="Freeform 100"/>
                <p:cNvSpPr>
                  <a:spLocks/>
                </p:cNvSpPr>
                <p:nvPr/>
              </p:nvSpPr>
              <p:spPr bwMode="auto">
                <a:xfrm>
                  <a:off x="4860"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6" name="Freeform 101"/>
                <p:cNvSpPr>
                  <a:spLocks/>
                </p:cNvSpPr>
                <p:nvPr/>
              </p:nvSpPr>
              <p:spPr bwMode="auto">
                <a:xfrm>
                  <a:off x="4893" y="3602"/>
                  <a:ext cx="72"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7" name="Freeform 102"/>
                <p:cNvSpPr>
                  <a:spLocks/>
                </p:cNvSpPr>
                <p:nvPr/>
              </p:nvSpPr>
              <p:spPr bwMode="auto">
                <a:xfrm>
                  <a:off x="492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8" name="Freeform 103"/>
                <p:cNvSpPr>
                  <a:spLocks/>
                </p:cNvSpPr>
                <p:nvPr/>
              </p:nvSpPr>
              <p:spPr bwMode="auto">
                <a:xfrm>
                  <a:off x="4957"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9" name="Freeform 104"/>
                <p:cNvSpPr>
                  <a:spLocks/>
                </p:cNvSpPr>
                <p:nvPr/>
              </p:nvSpPr>
              <p:spPr bwMode="auto">
                <a:xfrm>
                  <a:off x="498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0" name="Freeform 105"/>
                <p:cNvSpPr>
                  <a:spLocks/>
                </p:cNvSpPr>
                <p:nvPr/>
              </p:nvSpPr>
              <p:spPr bwMode="auto">
                <a:xfrm>
                  <a:off x="502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1" name="Freeform 106"/>
                <p:cNvSpPr>
                  <a:spLocks/>
                </p:cNvSpPr>
                <p:nvPr/>
              </p:nvSpPr>
              <p:spPr bwMode="auto">
                <a:xfrm>
                  <a:off x="5052"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2" name="Freeform 107"/>
                <p:cNvSpPr>
                  <a:spLocks/>
                </p:cNvSpPr>
                <p:nvPr/>
              </p:nvSpPr>
              <p:spPr bwMode="auto">
                <a:xfrm>
                  <a:off x="508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03" name="Freeform 108"/>
                <p:cNvSpPr>
                  <a:spLocks/>
                </p:cNvSpPr>
                <p:nvPr/>
              </p:nvSpPr>
              <p:spPr bwMode="auto">
                <a:xfrm>
                  <a:off x="511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nvGrpSpPr>
            <p:cNvPr id="77" name="Group 109"/>
            <p:cNvGrpSpPr>
              <a:grpSpLocks/>
            </p:cNvGrpSpPr>
            <p:nvPr/>
          </p:nvGrpSpPr>
          <p:grpSpPr bwMode="auto">
            <a:xfrm>
              <a:off x="3942" y="3549"/>
              <a:ext cx="488" cy="440"/>
              <a:chOff x="3942" y="3549"/>
              <a:chExt cx="488" cy="440"/>
            </a:xfrm>
          </p:grpSpPr>
          <p:sp>
            <p:nvSpPr>
              <p:cNvPr id="78" name="Text Box 110"/>
              <p:cNvSpPr txBox="1">
                <a:spLocks noChangeArrowheads="1"/>
              </p:cNvSpPr>
              <p:nvPr/>
            </p:nvSpPr>
            <p:spPr bwMode="auto">
              <a:xfrm>
                <a:off x="3942" y="3549"/>
                <a:ext cx="489" cy="441"/>
              </a:xfrm>
              <a:prstGeom prst="rect">
                <a:avLst/>
              </a:prstGeom>
              <a:noFill/>
              <a:ln w="19080">
                <a:solidFill>
                  <a:srgbClr val="00CC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Calibri" charset="0"/>
                    <a:ea typeface="ヒラギノ角ゴ Pro W3" charset="0"/>
                    <a:cs typeface="ヒラギノ角ゴ Pro W3" charset="0"/>
                  </a:defRPr>
                </a:lvl1pPr>
                <a:lvl2pPr marL="37931725" indent="-37474525">
                  <a:defRPr>
                    <a:solidFill>
                      <a:schemeClr val="tx1"/>
                    </a:solidFill>
                    <a:latin typeface="Calibri" charset="0"/>
                    <a:ea typeface="ヒラギノ角ゴ Pro W3" charset="0"/>
                    <a:cs typeface="ヒラギノ角ゴ Pro W3" charset="0"/>
                  </a:defRPr>
                </a:lvl2pPr>
                <a:lvl3pPr>
                  <a:defRPr>
                    <a:solidFill>
                      <a:schemeClr val="tx1"/>
                    </a:solidFill>
                    <a:latin typeface="Calibri" charset="0"/>
                    <a:ea typeface="ヒラギノ角ゴ Pro W3" charset="0"/>
                    <a:cs typeface="ヒラギノ角ゴ Pro W3" charset="0"/>
                  </a:defRPr>
                </a:lvl3pPr>
                <a:lvl4pPr>
                  <a:defRPr>
                    <a:solidFill>
                      <a:schemeClr val="tx1"/>
                    </a:solidFill>
                    <a:latin typeface="Calibri" charset="0"/>
                    <a:ea typeface="ヒラギノ角ゴ Pro W3" charset="0"/>
                    <a:cs typeface="ヒラギノ角ゴ Pro W3" charset="0"/>
                  </a:defRPr>
                </a:lvl4pPr>
                <a:lvl5pPr>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defRPr>
                    <a:solidFill>
                      <a:schemeClr val="tx1"/>
                    </a:solidFill>
                    <a:latin typeface="Calibri" charset="0"/>
                    <a:ea typeface="ヒラギノ角ゴ Pro W3" charset="0"/>
                    <a:cs typeface="ヒラギノ角ゴ Pro W3" charset="0"/>
                  </a:defRPr>
                </a:lvl9pPr>
              </a:lstStyle>
              <a:p>
                <a:endParaRPr lang="en-US"/>
              </a:p>
            </p:txBody>
          </p:sp>
          <p:grpSp>
            <p:nvGrpSpPr>
              <p:cNvPr id="79" name="Group 111"/>
              <p:cNvGrpSpPr>
                <a:grpSpLocks/>
              </p:cNvGrpSpPr>
              <p:nvPr/>
            </p:nvGrpSpPr>
            <p:grpSpPr bwMode="auto">
              <a:xfrm>
                <a:off x="3990" y="3602"/>
                <a:ext cx="391" cy="332"/>
                <a:chOff x="3990" y="3602"/>
                <a:chExt cx="391" cy="332"/>
              </a:xfrm>
            </p:grpSpPr>
            <p:sp>
              <p:nvSpPr>
                <p:cNvPr id="80" name="Freeform 112"/>
                <p:cNvSpPr>
                  <a:spLocks/>
                </p:cNvSpPr>
                <p:nvPr/>
              </p:nvSpPr>
              <p:spPr bwMode="auto">
                <a:xfrm>
                  <a:off x="399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1" name="Freeform 113"/>
                <p:cNvSpPr>
                  <a:spLocks/>
                </p:cNvSpPr>
                <p:nvPr/>
              </p:nvSpPr>
              <p:spPr bwMode="auto">
                <a:xfrm>
                  <a:off x="4025"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2" name="Freeform 114"/>
                <p:cNvSpPr>
                  <a:spLocks/>
                </p:cNvSpPr>
                <p:nvPr/>
              </p:nvSpPr>
              <p:spPr bwMode="auto">
                <a:xfrm>
                  <a:off x="405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3" name="Freeform 115"/>
                <p:cNvSpPr>
                  <a:spLocks/>
                </p:cNvSpPr>
                <p:nvPr/>
              </p:nvSpPr>
              <p:spPr bwMode="auto">
                <a:xfrm>
                  <a:off x="408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4" name="Freeform 116"/>
                <p:cNvSpPr>
                  <a:spLocks/>
                </p:cNvSpPr>
                <p:nvPr/>
              </p:nvSpPr>
              <p:spPr bwMode="auto">
                <a:xfrm>
                  <a:off x="4120"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5" name="Freeform 117"/>
                <p:cNvSpPr>
                  <a:spLocks/>
                </p:cNvSpPr>
                <p:nvPr/>
              </p:nvSpPr>
              <p:spPr bwMode="auto">
                <a:xfrm>
                  <a:off x="4152"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6" name="Freeform 118"/>
                <p:cNvSpPr>
                  <a:spLocks/>
                </p:cNvSpPr>
                <p:nvPr/>
              </p:nvSpPr>
              <p:spPr bwMode="auto">
                <a:xfrm>
                  <a:off x="4184"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7" name="Freeform 119"/>
                <p:cNvSpPr>
                  <a:spLocks/>
                </p:cNvSpPr>
                <p:nvPr/>
              </p:nvSpPr>
              <p:spPr bwMode="auto">
                <a:xfrm>
                  <a:off x="4216"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8" name="Freeform 120"/>
                <p:cNvSpPr>
                  <a:spLocks/>
                </p:cNvSpPr>
                <p:nvPr/>
              </p:nvSpPr>
              <p:spPr bwMode="auto">
                <a:xfrm>
                  <a:off x="4248"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89" name="Freeform 121"/>
                <p:cNvSpPr>
                  <a:spLocks/>
                </p:cNvSpPr>
                <p:nvPr/>
              </p:nvSpPr>
              <p:spPr bwMode="auto">
                <a:xfrm>
                  <a:off x="4280" y="3602"/>
                  <a:ext cx="70"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90" name="Freeform 122"/>
                <p:cNvSpPr>
                  <a:spLocks/>
                </p:cNvSpPr>
                <p:nvPr/>
              </p:nvSpPr>
              <p:spPr bwMode="auto">
                <a:xfrm>
                  <a:off x="4311" y="3602"/>
                  <a:ext cx="71" cy="33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1908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grpSp>
        </p:grpSp>
      </p:grpSp>
      <p:sp>
        <p:nvSpPr>
          <p:cNvPr id="130" name="Text Box 123"/>
          <p:cNvSpPr txBox="1">
            <a:spLocks noChangeArrowheads="1"/>
          </p:cNvSpPr>
          <p:nvPr/>
        </p:nvSpPr>
        <p:spPr bwMode="auto">
          <a:xfrm>
            <a:off x="206499" y="3348916"/>
            <a:ext cx="4200402" cy="644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spcBef>
                <a:spcPts val="450"/>
              </a:spcBef>
              <a:buClr>
                <a:srgbClr val="00CC00"/>
              </a:buClr>
              <a:buSzPct val="100000"/>
              <a:buFont typeface="Arial" charset="0"/>
              <a:buNone/>
            </a:pPr>
            <a:r>
              <a:rPr lang="en-US" sz="1600" b="1" dirty="0">
                <a:solidFill>
                  <a:srgbClr val="00CC00"/>
                </a:solidFill>
                <a:latin typeface="Arial" charset="0"/>
                <a:ea typeface="ＭＳ Ｐゴシック" charset="0"/>
                <a:cs typeface="ＭＳ Ｐゴシック" charset="0"/>
              </a:rPr>
              <a:t>Parallel Kernel (device)</a:t>
            </a:r>
          </a:p>
          <a:p>
            <a:pPr algn="ctr">
              <a:spcBef>
                <a:spcPts val="450"/>
              </a:spcBef>
              <a:buClr>
                <a:srgbClr val="00CC00"/>
              </a:buClr>
              <a:buSzPct val="100000"/>
              <a:buFont typeface="Arial" charset="0"/>
              <a:buNone/>
            </a:pPr>
            <a:r>
              <a:rPr lang="en-US" sz="1600" b="1" dirty="0" err="1">
                <a:solidFill>
                  <a:srgbClr val="00CC00"/>
                </a:solidFill>
                <a:latin typeface="Courier"/>
                <a:ea typeface="ＭＳ Ｐゴシック" charset="0"/>
                <a:cs typeface="Courier"/>
              </a:rPr>
              <a:t>KernelA</a:t>
            </a:r>
            <a:r>
              <a:rPr lang="en-US" sz="1600" b="1" dirty="0">
                <a:solidFill>
                  <a:srgbClr val="00CC00"/>
                </a:solidFill>
                <a:latin typeface="Courier"/>
                <a:ea typeface="ＭＳ Ｐゴシック" charset="0"/>
                <a:cs typeface="Courier"/>
              </a:rPr>
              <a:t>&lt;&lt;&lt; </a:t>
            </a:r>
            <a:r>
              <a:rPr lang="en-US" sz="1600" b="1" dirty="0" err="1">
                <a:solidFill>
                  <a:srgbClr val="00CC00"/>
                </a:solidFill>
                <a:latin typeface="Courier"/>
                <a:ea typeface="ＭＳ Ｐゴシック" charset="0"/>
                <a:cs typeface="Courier"/>
              </a:rPr>
              <a:t>nBlk</a:t>
            </a:r>
            <a:r>
              <a:rPr lang="en-US" sz="1600" b="1" dirty="0">
                <a:solidFill>
                  <a:srgbClr val="00CC00"/>
                </a:solidFill>
                <a:latin typeface="Courier"/>
                <a:ea typeface="ＭＳ Ｐゴシック" charset="0"/>
                <a:cs typeface="Courier"/>
              </a:rPr>
              <a:t>, </a:t>
            </a:r>
            <a:r>
              <a:rPr lang="en-US" sz="1600" b="1" dirty="0" err="1">
                <a:solidFill>
                  <a:srgbClr val="00CC00"/>
                </a:solidFill>
                <a:latin typeface="Courier"/>
                <a:ea typeface="ＭＳ Ｐゴシック" charset="0"/>
                <a:cs typeface="Courier"/>
              </a:rPr>
              <a:t>nThr</a:t>
            </a:r>
            <a:r>
              <a:rPr lang="en-US" sz="1600" b="1" dirty="0">
                <a:solidFill>
                  <a:srgbClr val="00CC00"/>
                </a:solidFill>
                <a:latin typeface="Courier"/>
                <a:ea typeface="ＭＳ Ｐゴシック" charset="0"/>
                <a:cs typeface="Courier"/>
              </a:rPr>
              <a:t> &gt;&gt;&gt;(</a:t>
            </a:r>
            <a:r>
              <a:rPr lang="en-US" sz="1600" b="1" dirty="0" err="1">
                <a:solidFill>
                  <a:srgbClr val="00CC00"/>
                </a:solidFill>
                <a:latin typeface="Courier"/>
                <a:ea typeface="ＭＳ Ｐゴシック" charset="0"/>
                <a:cs typeface="Courier"/>
              </a:rPr>
              <a:t>args</a:t>
            </a:r>
            <a:r>
              <a:rPr lang="en-US" sz="1600" b="1" dirty="0">
                <a:solidFill>
                  <a:srgbClr val="00CC00"/>
                </a:solidFill>
                <a:latin typeface="Courier"/>
                <a:ea typeface="ＭＳ Ｐゴシック" charset="0"/>
                <a:cs typeface="Courier"/>
              </a:rPr>
              <a:t>);</a:t>
            </a:r>
          </a:p>
        </p:txBody>
      </p:sp>
      <p:sp>
        <p:nvSpPr>
          <p:cNvPr id="131" name="Freeform 124"/>
          <p:cNvSpPr>
            <a:spLocks/>
          </p:cNvSpPr>
          <p:nvPr/>
        </p:nvSpPr>
        <p:spPr bwMode="auto">
          <a:xfrm>
            <a:off x="6399218" y="2420888"/>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32" name="Text Box 125"/>
          <p:cNvSpPr txBox="1">
            <a:spLocks noChangeArrowheads="1"/>
          </p:cNvSpPr>
          <p:nvPr/>
        </p:nvSpPr>
        <p:spPr bwMode="auto">
          <a:xfrm>
            <a:off x="1330325" y="4372195"/>
            <a:ext cx="2293938" cy="3099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lnSpc>
                <a:spcPct val="85000"/>
              </a:lnSpc>
              <a:spcBef>
                <a:spcPts val="225"/>
              </a:spcBef>
              <a:buClr>
                <a:srgbClr val="3333CC"/>
              </a:buClr>
              <a:buSzPct val="100000"/>
              <a:buFont typeface="Arial" charset="0"/>
              <a:buNone/>
            </a:pPr>
            <a:r>
              <a:rPr lang="en-US" sz="1600" b="1" dirty="0">
                <a:solidFill>
                  <a:srgbClr val="3333CC"/>
                </a:solidFill>
                <a:latin typeface="Arial" charset="0"/>
                <a:ea typeface="ＭＳ Ｐゴシック" charset="0"/>
                <a:cs typeface="ＭＳ Ｐゴシック" charset="0"/>
              </a:rPr>
              <a:t>Serial Code (host)</a:t>
            </a:r>
          </a:p>
        </p:txBody>
      </p:sp>
      <p:sp>
        <p:nvSpPr>
          <p:cNvPr id="133" name="Freeform 126"/>
          <p:cNvSpPr>
            <a:spLocks/>
          </p:cNvSpPr>
          <p:nvPr/>
        </p:nvSpPr>
        <p:spPr bwMode="auto">
          <a:xfrm>
            <a:off x="6399218" y="4161060"/>
            <a:ext cx="73025" cy="808037"/>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34" name="Text Box 127"/>
          <p:cNvSpPr txBox="1">
            <a:spLocks noChangeArrowheads="1"/>
          </p:cNvSpPr>
          <p:nvPr/>
        </p:nvSpPr>
        <p:spPr bwMode="auto">
          <a:xfrm>
            <a:off x="206502" y="5101790"/>
            <a:ext cx="4200401" cy="644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1pPr>
            <a:lvl2pPr marL="37931725" indent="-37474525"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5pPr>
            <a:lvl6pPr marL="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6pPr>
            <a:lvl7pPr marL="9144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7pPr>
            <a:lvl8pPr marL="1371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8pPr>
            <a:lvl9pPr marL="18288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Calibri" charset="0"/>
                <a:ea typeface="ヒラギノ角ゴ Pro W3" charset="0"/>
                <a:cs typeface="ヒラギノ角ゴ Pro W3" charset="0"/>
              </a:defRPr>
            </a:lvl9pPr>
          </a:lstStyle>
          <a:p>
            <a:pPr algn="ctr">
              <a:spcBef>
                <a:spcPts val="450"/>
              </a:spcBef>
              <a:buClr>
                <a:srgbClr val="00CC00"/>
              </a:buClr>
              <a:buSzPct val="100000"/>
              <a:buFont typeface="Arial" charset="0"/>
              <a:buNone/>
            </a:pPr>
            <a:r>
              <a:rPr lang="en-US" sz="1600" b="1" dirty="0">
                <a:solidFill>
                  <a:srgbClr val="00CC00"/>
                </a:solidFill>
                <a:latin typeface="Arial" charset="0"/>
                <a:ea typeface="ＭＳ Ｐゴシック" charset="0"/>
                <a:cs typeface="ＭＳ Ｐゴシック" charset="0"/>
              </a:rPr>
              <a:t>Parallel Kernel (device)</a:t>
            </a:r>
          </a:p>
          <a:p>
            <a:pPr algn="ctr">
              <a:spcBef>
                <a:spcPts val="450"/>
              </a:spcBef>
              <a:buClr>
                <a:srgbClr val="00CC00"/>
              </a:buClr>
              <a:buSzPct val="100000"/>
              <a:buFont typeface="Arial" charset="0"/>
              <a:buNone/>
            </a:pPr>
            <a:r>
              <a:rPr lang="en-US" sz="1600" b="1" dirty="0" err="1">
                <a:solidFill>
                  <a:srgbClr val="00CC00"/>
                </a:solidFill>
                <a:latin typeface="Courier"/>
                <a:ea typeface="ＭＳ Ｐゴシック" charset="0"/>
                <a:cs typeface="Courier"/>
              </a:rPr>
              <a:t>KernelB</a:t>
            </a:r>
            <a:r>
              <a:rPr lang="en-US" sz="1600" b="1" dirty="0">
                <a:solidFill>
                  <a:srgbClr val="00CC00"/>
                </a:solidFill>
                <a:latin typeface="Courier"/>
                <a:ea typeface="ＭＳ Ｐゴシック" charset="0"/>
                <a:cs typeface="Courier"/>
              </a:rPr>
              <a:t>&lt;&lt;&lt; </a:t>
            </a:r>
            <a:r>
              <a:rPr lang="en-US" sz="1600" b="1" dirty="0" err="1">
                <a:solidFill>
                  <a:srgbClr val="00CC00"/>
                </a:solidFill>
                <a:latin typeface="Courier"/>
                <a:ea typeface="ＭＳ Ｐゴシック" charset="0"/>
                <a:cs typeface="Courier"/>
              </a:rPr>
              <a:t>nBlk</a:t>
            </a:r>
            <a:r>
              <a:rPr lang="en-US" sz="1600" b="1" dirty="0">
                <a:solidFill>
                  <a:srgbClr val="00CC00"/>
                </a:solidFill>
                <a:latin typeface="Courier"/>
                <a:ea typeface="ＭＳ Ｐゴシック" charset="0"/>
                <a:cs typeface="Courier"/>
              </a:rPr>
              <a:t>, </a:t>
            </a:r>
            <a:r>
              <a:rPr lang="en-US" sz="1600" b="1" dirty="0" err="1">
                <a:solidFill>
                  <a:srgbClr val="00CC00"/>
                </a:solidFill>
                <a:latin typeface="Courier"/>
                <a:ea typeface="ＭＳ Ｐゴシック" charset="0"/>
                <a:cs typeface="Courier"/>
              </a:rPr>
              <a:t>nThr</a:t>
            </a:r>
            <a:r>
              <a:rPr lang="en-US" sz="1600" b="1" dirty="0">
                <a:solidFill>
                  <a:srgbClr val="00CC00"/>
                </a:solidFill>
                <a:latin typeface="Courier"/>
                <a:ea typeface="ＭＳ Ｐゴシック" charset="0"/>
                <a:cs typeface="Courier"/>
              </a:rPr>
              <a:t> &gt;&gt;&gt;(</a:t>
            </a:r>
            <a:r>
              <a:rPr lang="en-US" sz="1600" b="1" dirty="0" err="1">
                <a:solidFill>
                  <a:srgbClr val="00CC00"/>
                </a:solidFill>
                <a:latin typeface="Courier"/>
                <a:ea typeface="ＭＳ Ｐゴシック" charset="0"/>
                <a:cs typeface="Courier"/>
              </a:rPr>
              <a:t>args</a:t>
            </a:r>
            <a:r>
              <a:rPr lang="en-US" sz="1600" b="1" dirty="0">
                <a:solidFill>
                  <a:srgbClr val="00CC00"/>
                </a:solidFill>
                <a:latin typeface="Courier"/>
                <a:ea typeface="ＭＳ Ｐゴシック" charset="0"/>
                <a:cs typeface="Courier"/>
              </a:rPr>
              <a:t>);</a:t>
            </a:r>
          </a:p>
        </p:txBody>
      </p:sp>
      <p:sp>
        <p:nvSpPr>
          <p:cNvPr id="135" name="Título 134"/>
          <p:cNvSpPr>
            <a:spLocks noGrp="1"/>
          </p:cNvSpPr>
          <p:nvPr>
            <p:ph type="title"/>
          </p:nvPr>
        </p:nvSpPr>
        <p:spPr/>
        <p:txBody>
          <a:bodyPr/>
          <a:lstStyle/>
          <a:p>
            <a:r>
              <a:rPr lang="en-US" dirty="0">
                <a:solidFill>
                  <a:srgbClr val="0070C0"/>
                </a:solidFill>
              </a:rPr>
              <a:t>Traditional Program Structure</a:t>
            </a:r>
          </a:p>
        </p:txBody>
      </p:sp>
      <p:sp>
        <p:nvSpPr>
          <p:cNvPr id="2" name="Marcador de número de diapositiva 1"/>
          <p:cNvSpPr>
            <a:spLocks noGrp="1"/>
          </p:cNvSpPr>
          <p:nvPr>
            <p:ph type="sldNum" sz="quarter" idx="11"/>
          </p:nvPr>
        </p:nvSpPr>
        <p:spPr/>
        <p:txBody>
          <a:bodyPr/>
          <a:lstStyle/>
          <a:p>
            <a:fld id="{323594FA-E141-4234-AE05-360401972BE7}" type="slidenum">
              <a:rPr lang="en-US" altLang="en-US" smtClean="0"/>
              <a:pPr/>
              <a:t>42</a:t>
            </a:fld>
            <a:endParaRPr lang="en-US" altLang="en-US"/>
          </a:p>
        </p:txBody>
      </p:sp>
      <p:sp>
        <p:nvSpPr>
          <p:cNvPr id="136" name="CuadroTexto 135"/>
          <p:cNvSpPr txBox="1"/>
          <p:nvPr/>
        </p:nvSpPr>
        <p:spPr>
          <a:xfrm>
            <a:off x="251520" y="6506442"/>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Tree>
    <p:extLst>
      <p:ext uri="{BB962C8B-B14F-4D97-AF65-F5344CB8AC3E}">
        <p14:creationId xmlns:p14="http://schemas.microsoft.com/office/powerpoint/2010/main" val="1796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0" grpId="0"/>
      <p:bldP spid="131" grpId="0" animBg="1"/>
      <p:bldP spid="132" grpId="0"/>
      <p:bldP spid="133" grpId="0" animBg="1"/>
      <p:bldP spid="134" grpId="0"/>
      <p:bldP spid="1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496F139F-4B1F-7440-BF44-9F5527C583B9}"/>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Recall: SPMD</a:t>
            </a:r>
          </a:p>
        </p:txBody>
      </p:sp>
      <p:sp>
        <p:nvSpPr>
          <p:cNvPr id="3" name="Content Placeholder 2">
            <a:extLst>
              <a:ext uri="{FF2B5EF4-FFF2-40B4-BE49-F238E27FC236}">
                <a16:creationId xmlns:a16="http://schemas.microsoft.com/office/drawing/2014/main" id="{B49E60D0-4593-E84E-9150-58D7388CB143}"/>
              </a:ext>
            </a:extLst>
          </p:cNvPr>
          <p:cNvSpPr>
            <a:spLocks noGrp="1"/>
          </p:cNvSpPr>
          <p:nvPr>
            <p:ph idx="1"/>
          </p:nvPr>
        </p:nvSpPr>
        <p:spPr>
          <a:xfrm>
            <a:off x="228600" y="890588"/>
            <a:ext cx="8915400" cy="5194300"/>
          </a:xfrm>
        </p:spPr>
        <p:txBody>
          <a:bodyPr/>
          <a:lstStyle/>
          <a:p>
            <a:r>
              <a:rPr lang="en-US" altLang="en-US" dirty="0">
                <a:ea typeface="ＭＳ Ｐゴシック" panose="020B0600070205080204" pitchFamily="34" charset="-128"/>
              </a:rPr>
              <a:t>Single procedure/program, multiple data </a:t>
            </a:r>
          </a:p>
          <a:p>
            <a:pPr lvl="1"/>
            <a:r>
              <a:rPr lang="en-US" altLang="en-US" dirty="0">
                <a:solidFill>
                  <a:srgbClr val="FF0000"/>
                </a:solidFill>
                <a:ea typeface="ＭＳ Ｐゴシック" panose="020B0600070205080204" pitchFamily="34" charset="-128"/>
              </a:rPr>
              <a:t>This is a programming model rather than computer organization</a:t>
            </a:r>
          </a:p>
          <a:p>
            <a:endParaRPr lang="en-US" altLang="en-US" dirty="0">
              <a:ea typeface="ＭＳ Ｐゴシック" panose="020B0600070205080204" pitchFamily="34" charset="-128"/>
            </a:endParaRPr>
          </a:p>
          <a:p>
            <a:r>
              <a:rPr lang="en-US" altLang="en-US" sz="2200" dirty="0">
                <a:ea typeface="ＭＳ Ｐゴシック" panose="020B0600070205080204" pitchFamily="34" charset="-128"/>
              </a:rPr>
              <a:t>Each processing element executes the same procedure, except on different data elements</a:t>
            </a:r>
          </a:p>
          <a:p>
            <a:pPr lvl="1"/>
            <a:r>
              <a:rPr lang="en-US" altLang="en-US" sz="2000" dirty="0">
                <a:ea typeface="ＭＳ Ｐゴシック" panose="020B0600070205080204" pitchFamily="34" charset="-128"/>
              </a:rPr>
              <a:t>Procedures </a:t>
            </a:r>
            <a:r>
              <a:rPr lang="en-US" altLang="en-US" sz="2000" dirty="0">
                <a:solidFill>
                  <a:srgbClr val="00B050"/>
                </a:solidFill>
                <a:ea typeface="ＭＳ Ｐゴシック" panose="020B0600070205080204" pitchFamily="34" charset="-128"/>
              </a:rPr>
              <a:t>can synchronize at certain points in program</a:t>
            </a:r>
            <a:r>
              <a:rPr lang="en-US" altLang="en-US" sz="2000" dirty="0">
                <a:ea typeface="ＭＳ Ｐゴシック" panose="020B0600070205080204" pitchFamily="34" charset="-128"/>
              </a:rPr>
              <a:t>, e.g. barriers</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Essentially, </a:t>
            </a:r>
            <a:r>
              <a:rPr lang="en-US" altLang="en-US" dirty="0">
                <a:solidFill>
                  <a:srgbClr val="0000FF"/>
                </a:solidFill>
                <a:ea typeface="ＭＳ Ｐゴシック" panose="020B0600070205080204" pitchFamily="34" charset="-128"/>
              </a:rPr>
              <a:t>multiple instruction streams execute the same program</a:t>
            </a:r>
          </a:p>
          <a:p>
            <a:pPr lvl="1"/>
            <a:r>
              <a:rPr lang="en-US" altLang="en-US" sz="2000" dirty="0">
                <a:ea typeface="ＭＳ Ｐゴシック" panose="020B0600070205080204" pitchFamily="34" charset="-128"/>
              </a:rPr>
              <a:t>Each program/procedure 1) </a:t>
            </a:r>
            <a:r>
              <a:rPr lang="en-US" altLang="en-US" sz="2000" dirty="0">
                <a:solidFill>
                  <a:srgbClr val="00B050"/>
                </a:solidFill>
                <a:ea typeface="ＭＳ Ｐゴシック" panose="020B0600070205080204" pitchFamily="34" charset="-128"/>
              </a:rPr>
              <a:t>works on different data</a:t>
            </a:r>
            <a:r>
              <a:rPr lang="en-US" altLang="en-US" sz="2000" dirty="0">
                <a:ea typeface="ＭＳ Ｐゴシック" panose="020B0600070205080204" pitchFamily="34" charset="-128"/>
              </a:rPr>
              <a:t>, 2) </a:t>
            </a:r>
            <a:r>
              <a:rPr lang="en-US" altLang="en-US" sz="2000" dirty="0">
                <a:solidFill>
                  <a:srgbClr val="00B050"/>
                </a:solidFill>
                <a:ea typeface="ＭＳ Ｐゴシック" panose="020B0600070205080204" pitchFamily="34" charset="-128"/>
              </a:rPr>
              <a:t>can execute a different control-flow path</a:t>
            </a:r>
            <a:r>
              <a:rPr lang="en-US" altLang="en-US" sz="2000" dirty="0">
                <a:ea typeface="ＭＳ Ｐゴシック" panose="020B0600070205080204" pitchFamily="34" charset="-128"/>
              </a:rPr>
              <a:t>, at run-time</a:t>
            </a:r>
          </a:p>
          <a:p>
            <a:pPr lvl="1"/>
            <a:r>
              <a:rPr lang="en-US" altLang="en-US" sz="2000" dirty="0">
                <a:ea typeface="ＭＳ Ｐゴシック" panose="020B0600070205080204" pitchFamily="34" charset="-128"/>
              </a:rPr>
              <a:t>Many scientific applications are programmed this way and run on MIMD hardware (multiprocessors)</a:t>
            </a:r>
          </a:p>
          <a:p>
            <a:pPr lvl="1"/>
            <a:r>
              <a:rPr lang="en-US" altLang="en-US" sz="2000" dirty="0">
                <a:ea typeface="ＭＳ Ｐゴシック" panose="020B0600070205080204" pitchFamily="34" charset="-128"/>
              </a:rPr>
              <a:t>Modern GPUs programmed in a similar way on a SIMD hardware</a:t>
            </a:r>
          </a:p>
          <a:p>
            <a:pPr lvl="1"/>
            <a:endParaRPr lang="en-US" altLang="en-US" sz="2000" dirty="0">
              <a:ea typeface="ＭＳ Ｐゴシック" panose="020B0600070205080204" pitchFamily="34" charset="-128"/>
            </a:endParaRPr>
          </a:p>
        </p:txBody>
      </p:sp>
      <p:sp>
        <p:nvSpPr>
          <p:cNvPr id="72707" name="Slide Number Placeholder 3">
            <a:extLst>
              <a:ext uri="{FF2B5EF4-FFF2-40B4-BE49-F238E27FC236}">
                <a16:creationId xmlns:a16="http://schemas.microsoft.com/office/drawing/2014/main" id="{0E7497B5-BA99-404C-881D-DB93748FED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D78FAF-7832-A14D-AAFE-1F85877C7D6D}"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05616319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CUDA/</a:t>
            </a:r>
            <a:r>
              <a:rPr lang="en-US" dirty="0" err="1">
                <a:solidFill>
                  <a:srgbClr val="0070C0"/>
                </a:solidFill>
              </a:rPr>
              <a:t>OpenCL</a:t>
            </a:r>
            <a:r>
              <a:rPr lang="en-US" dirty="0">
                <a:solidFill>
                  <a:srgbClr val="0070C0"/>
                </a:solidFill>
              </a:rPr>
              <a:t> Programming Model</a:t>
            </a:r>
          </a:p>
        </p:txBody>
      </p:sp>
      <p:sp>
        <p:nvSpPr>
          <p:cNvPr id="3" name="Marcador de contenido 2"/>
          <p:cNvSpPr>
            <a:spLocks noGrp="1"/>
          </p:cNvSpPr>
          <p:nvPr>
            <p:ph idx="1"/>
          </p:nvPr>
        </p:nvSpPr>
        <p:spPr>
          <a:xfrm>
            <a:off x="251521" y="908720"/>
            <a:ext cx="8568952" cy="5472534"/>
          </a:xfrm>
        </p:spPr>
        <p:txBody>
          <a:bodyPr>
            <a:normAutofit/>
          </a:bodyPr>
          <a:lstStyle/>
          <a:p>
            <a:r>
              <a:rPr lang="en-US" dirty="0">
                <a:solidFill>
                  <a:srgbClr val="0000FF"/>
                </a:solidFill>
              </a:rPr>
              <a:t>SIMT or SPMD</a:t>
            </a:r>
          </a:p>
          <a:p>
            <a:endParaRPr lang="en-US" dirty="0"/>
          </a:p>
          <a:p>
            <a:r>
              <a:rPr lang="en-US" dirty="0"/>
              <a:t>Bulk synchronous programming</a:t>
            </a:r>
          </a:p>
          <a:p>
            <a:pPr lvl="1"/>
            <a:r>
              <a:rPr lang="en-US" dirty="0">
                <a:solidFill>
                  <a:srgbClr val="FF0000"/>
                </a:solidFill>
              </a:rPr>
              <a:t>Global (coarse-grain) synchronization</a:t>
            </a:r>
            <a:r>
              <a:rPr lang="en-US" dirty="0"/>
              <a:t> between kernels</a:t>
            </a:r>
          </a:p>
          <a:p>
            <a:endParaRPr lang="en-US" dirty="0"/>
          </a:p>
          <a:p>
            <a:r>
              <a:rPr lang="en-US" dirty="0"/>
              <a:t>The host (typically CPU) allocates memory, copies data, and launches kernels</a:t>
            </a:r>
          </a:p>
          <a:p>
            <a:endParaRPr lang="en-US" dirty="0"/>
          </a:p>
          <a:p>
            <a:r>
              <a:rPr lang="en-US" dirty="0"/>
              <a:t>The device (typically GPU) executes kernels</a:t>
            </a:r>
          </a:p>
          <a:p>
            <a:pPr lvl="1"/>
            <a:r>
              <a:rPr lang="en-US" dirty="0">
                <a:solidFill>
                  <a:srgbClr val="0000FF"/>
                </a:solidFill>
              </a:rPr>
              <a:t>Grid</a:t>
            </a:r>
            <a:r>
              <a:rPr lang="en-US" dirty="0"/>
              <a:t> (</a:t>
            </a:r>
            <a:r>
              <a:rPr lang="en-US" dirty="0" err="1"/>
              <a:t>NDRange</a:t>
            </a:r>
            <a:r>
              <a:rPr lang="en-US" dirty="0"/>
              <a:t>)</a:t>
            </a:r>
          </a:p>
          <a:p>
            <a:pPr lvl="1"/>
            <a:r>
              <a:rPr lang="en-US" dirty="0">
                <a:solidFill>
                  <a:srgbClr val="0000FF"/>
                </a:solidFill>
              </a:rPr>
              <a:t>Block</a:t>
            </a:r>
            <a:r>
              <a:rPr lang="en-US" dirty="0"/>
              <a:t> (work-group)</a:t>
            </a:r>
          </a:p>
          <a:p>
            <a:pPr lvl="2"/>
            <a:r>
              <a:rPr lang="en-US" dirty="0"/>
              <a:t>Within a block, shared memory, and synchronization</a:t>
            </a:r>
          </a:p>
          <a:p>
            <a:pPr lvl="1"/>
            <a:r>
              <a:rPr lang="en-US" dirty="0">
                <a:solidFill>
                  <a:srgbClr val="0000FF"/>
                </a:solidFill>
              </a:rPr>
              <a:t>Thread</a:t>
            </a:r>
            <a:r>
              <a:rPr lang="en-US" dirty="0"/>
              <a:t> (work-item)</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44</a:t>
            </a:fld>
            <a:endParaRPr lang="en-US" altLang="en-US"/>
          </a:p>
        </p:txBody>
      </p:sp>
    </p:spTree>
    <p:extLst>
      <p:ext uri="{BB962C8B-B14F-4D97-AF65-F5344CB8AC3E}">
        <p14:creationId xmlns:p14="http://schemas.microsoft.com/office/powerpoint/2010/main" val="2885973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30" name="Rectangle 6"/>
          <p:cNvSpPr>
            <a:spLocks noGrp="1" noChangeArrowheads="1"/>
          </p:cNvSpPr>
          <p:nvPr>
            <p:ph type="body" idx="1"/>
          </p:nvPr>
        </p:nvSpPr>
        <p:spPr>
          <a:xfrm>
            <a:off x="251520" y="908720"/>
            <a:ext cx="8521824" cy="5472608"/>
          </a:xfrm>
        </p:spPr>
        <p:txBody>
          <a:bodyPr>
            <a:normAutofit lnSpcReduction="10000"/>
          </a:bodyPr>
          <a:lstStyle/>
          <a:p>
            <a:pPr>
              <a:lnSpc>
                <a:spcPct val="120000"/>
              </a:lnSpc>
            </a:pPr>
            <a:r>
              <a:rPr lang="en-US" sz="2000" dirty="0"/>
              <a:t>Function prototypes</a:t>
            </a:r>
          </a:p>
          <a:p>
            <a:pPr marL="0" lvl="1" indent="0" algn="just">
              <a:lnSpc>
                <a:spcPct val="120000"/>
              </a:lnSpc>
              <a:buSzPct val="100000"/>
              <a:buNone/>
            </a:pPr>
            <a:r>
              <a:rPr lang="en-US" sz="1600" dirty="0">
                <a:latin typeface="Courier"/>
                <a:cs typeface="Courier"/>
              </a:rPr>
              <a:t>   float </a:t>
            </a:r>
            <a:r>
              <a:rPr lang="en-US" sz="1600" dirty="0" err="1">
                <a:latin typeface="Courier"/>
                <a:cs typeface="Courier"/>
              </a:rPr>
              <a:t>serialFunction</a:t>
            </a:r>
            <a:r>
              <a:rPr lang="en-US" sz="1600" dirty="0">
                <a:latin typeface="Courier"/>
                <a:cs typeface="Courier"/>
              </a:rPr>
              <a:t>(…);</a:t>
            </a:r>
          </a:p>
          <a:p>
            <a:pPr marL="0" lvl="1" indent="0" algn="just">
              <a:lnSpc>
                <a:spcPct val="120000"/>
              </a:lnSpc>
              <a:buSzPct val="100000"/>
              <a:buNone/>
            </a:pPr>
            <a:r>
              <a:rPr lang="en-US" sz="1600" dirty="0">
                <a:latin typeface="Courier"/>
                <a:cs typeface="Courier"/>
              </a:rPr>
              <a:t>   __global__ void kernel(…);</a:t>
            </a:r>
          </a:p>
          <a:p>
            <a:pPr>
              <a:lnSpc>
                <a:spcPct val="120000"/>
              </a:lnSpc>
            </a:pPr>
            <a:endParaRPr lang="en-US" sz="2000" dirty="0">
              <a:latin typeface="Courier"/>
              <a:cs typeface="Courier"/>
            </a:endParaRPr>
          </a:p>
          <a:p>
            <a:pPr>
              <a:lnSpc>
                <a:spcPct val="120000"/>
              </a:lnSpc>
            </a:pPr>
            <a:r>
              <a:rPr lang="en-US" sz="2000" dirty="0">
                <a:latin typeface="Courier"/>
                <a:cs typeface="Courier"/>
              </a:rPr>
              <a:t>main()</a:t>
            </a:r>
          </a:p>
          <a:p>
            <a:pPr lvl="1">
              <a:lnSpc>
                <a:spcPct val="120000"/>
              </a:lnSpc>
            </a:pPr>
            <a:r>
              <a:rPr lang="en-US" sz="1600" dirty="0"/>
              <a:t>1) </a:t>
            </a:r>
            <a:r>
              <a:rPr lang="en-US" sz="1600" dirty="0">
                <a:solidFill>
                  <a:srgbClr val="0000FF"/>
                </a:solidFill>
              </a:rPr>
              <a:t>Allocate memory</a:t>
            </a:r>
            <a:r>
              <a:rPr lang="en-US" sz="1600" dirty="0"/>
              <a:t> space on the device – </a:t>
            </a:r>
            <a:r>
              <a:rPr lang="en-US" sz="1600" dirty="0" err="1">
                <a:latin typeface="Courier"/>
                <a:cs typeface="Courier"/>
              </a:rPr>
              <a:t>cudaMalloc</a:t>
            </a:r>
            <a:r>
              <a:rPr lang="en-US" sz="1600" dirty="0">
                <a:latin typeface="Courier"/>
                <a:cs typeface="Courier"/>
              </a:rPr>
              <a:t>(&amp;</a:t>
            </a:r>
            <a:r>
              <a:rPr lang="en-US" sz="1600" dirty="0" err="1">
                <a:latin typeface="Courier"/>
                <a:cs typeface="Courier"/>
              </a:rPr>
              <a:t>d_in</a:t>
            </a:r>
            <a:r>
              <a:rPr lang="en-US" sz="1600" dirty="0">
                <a:latin typeface="Courier"/>
                <a:cs typeface="Courier"/>
              </a:rPr>
              <a:t>, bytes);</a:t>
            </a:r>
          </a:p>
          <a:p>
            <a:pPr lvl="1">
              <a:lnSpc>
                <a:spcPct val="120000"/>
              </a:lnSpc>
            </a:pPr>
            <a:r>
              <a:rPr lang="en-US" sz="1600" dirty="0"/>
              <a:t>2) Transfer data from </a:t>
            </a:r>
            <a:r>
              <a:rPr lang="en-US" sz="1600" dirty="0">
                <a:solidFill>
                  <a:srgbClr val="0000FF"/>
                </a:solidFill>
              </a:rPr>
              <a:t>host to device</a:t>
            </a:r>
            <a:r>
              <a:rPr lang="en-US" sz="1600" dirty="0"/>
              <a:t> – </a:t>
            </a:r>
            <a:r>
              <a:rPr lang="en-US" sz="1600" dirty="0" err="1">
                <a:latin typeface="Courier"/>
                <a:cs typeface="Courier"/>
              </a:rPr>
              <a:t>cudaMemCpy</a:t>
            </a:r>
            <a:r>
              <a:rPr lang="en-US" sz="1600" dirty="0">
                <a:latin typeface="Courier"/>
                <a:cs typeface="Courier"/>
              </a:rPr>
              <a:t>(</a:t>
            </a:r>
            <a:r>
              <a:rPr lang="en-US" sz="1600" dirty="0" err="1">
                <a:latin typeface="Courier"/>
                <a:cs typeface="Courier"/>
              </a:rPr>
              <a:t>d_in</a:t>
            </a:r>
            <a:r>
              <a:rPr lang="en-US" sz="1600" dirty="0">
                <a:latin typeface="Courier"/>
                <a:cs typeface="Courier"/>
              </a:rPr>
              <a:t>, </a:t>
            </a:r>
            <a:r>
              <a:rPr lang="en-US" sz="1600" dirty="0" err="1">
                <a:latin typeface="Courier"/>
                <a:cs typeface="Courier"/>
              </a:rPr>
              <a:t>h_in</a:t>
            </a:r>
            <a:r>
              <a:rPr lang="en-US" sz="1600" dirty="0">
                <a:latin typeface="Courier"/>
                <a:cs typeface="Courier"/>
              </a:rPr>
              <a:t>, </a:t>
            </a:r>
            <a:r>
              <a:rPr lang="is-IS" sz="1600" dirty="0">
                <a:latin typeface="Courier"/>
                <a:cs typeface="Courier"/>
              </a:rPr>
              <a:t>…</a:t>
            </a:r>
            <a:r>
              <a:rPr lang="en-US" sz="1600" dirty="0">
                <a:latin typeface="Courier"/>
                <a:cs typeface="Courier"/>
              </a:rPr>
              <a:t>);</a:t>
            </a:r>
          </a:p>
          <a:p>
            <a:pPr lvl="1">
              <a:lnSpc>
                <a:spcPct val="120000"/>
              </a:lnSpc>
            </a:pPr>
            <a:r>
              <a:rPr lang="en-US" sz="1600" dirty="0"/>
              <a:t>3) Execution configuration setup: #blocks and #threads</a:t>
            </a:r>
          </a:p>
          <a:p>
            <a:pPr lvl="1">
              <a:lnSpc>
                <a:spcPct val="120000"/>
              </a:lnSpc>
            </a:pPr>
            <a:r>
              <a:rPr lang="en-US" sz="1600" dirty="0"/>
              <a:t>4) </a:t>
            </a:r>
            <a:r>
              <a:rPr lang="en-US" sz="1600" dirty="0">
                <a:solidFill>
                  <a:srgbClr val="0000FF"/>
                </a:solidFill>
              </a:rPr>
              <a:t>Kernel call</a:t>
            </a:r>
            <a:r>
              <a:rPr lang="en-US" sz="1600" dirty="0"/>
              <a:t> – </a:t>
            </a:r>
            <a:r>
              <a:rPr lang="en-US" sz="1600" dirty="0">
                <a:latin typeface="Courier"/>
                <a:cs typeface="Courier"/>
              </a:rPr>
              <a:t>kernel&lt;&lt;&lt;execution configuration&gt;&gt;&gt;(</a:t>
            </a:r>
            <a:r>
              <a:rPr lang="en-US" sz="1600" dirty="0" err="1">
                <a:latin typeface="Courier"/>
                <a:cs typeface="Courier"/>
              </a:rPr>
              <a:t>args</a:t>
            </a:r>
            <a:r>
              <a:rPr lang="en-US" sz="1600" dirty="0">
                <a:latin typeface="Courier"/>
                <a:cs typeface="Courier"/>
              </a:rPr>
              <a:t>…);</a:t>
            </a:r>
          </a:p>
          <a:p>
            <a:pPr lvl="1">
              <a:lnSpc>
                <a:spcPct val="120000"/>
              </a:lnSpc>
            </a:pPr>
            <a:r>
              <a:rPr lang="en-US" sz="1600" dirty="0"/>
              <a:t>5) Transfer results from </a:t>
            </a:r>
            <a:r>
              <a:rPr lang="en-US" sz="1600" dirty="0">
                <a:solidFill>
                  <a:srgbClr val="0000FF"/>
                </a:solidFill>
              </a:rPr>
              <a:t>device to host</a:t>
            </a:r>
            <a:r>
              <a:rPr lang="en-US" sz="1600" dirty="0"/>
              <a:t> – </a:t>
            </a:r>
            <a:r>
              <a:rPr lang="en-US" sz="1600" dirty="0" err="1">
                <a:latin typeface="Courier"/>
                <a:cs typeface="Courier"/>
              </a:rPr>
              <a:t>cudaMemCpy</a:t>
            </a:r>
            <a:r>
              <a:rPr lang="en-US" sz="1600" dirty="0">
                <a:latin typeface="Courier"/>
                <a:cs typeface="Courier"/>
              </a:rPr>
              <a:t>(</a:t>
            </a:r>
            <a:r>
              <a:rPr lang="en-US" sz="1600" dirty="0" err="1">
                <a:latin typeface="Courier"/>
                <a:cs typeface="Courier"/>
              </a:rPr>
              <a:t>h_out</a:t>
            </a:r>
            <a:r>
              <a:rPr lang="en-US" sz="1600" dirty="0">
                <a:latin typeface="Courier"/>
                <a:cs typeface="Courier"/>
              </a:rPr>
              <a:t>, </a:t>
            </a:r>
            <a:r>
              <a:rPr lang="en-US" sz="1600" dirty="0" err="1">
                <a:latin typeface="Courier"/>
                <a:cs typeface="Courier"/>
              </a:rPr>
              <a:t>d_out</a:t>
            </a:r>
            <a:r>
              <a:rPr lang="en-US" sz="1600" dirty="0">
                <a:latin typeface="Courier"/>
                <a:cs typeface="Courier"/>
              </a:rPr>
              <a:t>, …);</a:t>
            </a:r>
            <a:endParaRPr lang="en-US" sz="1600" dirty="0"/>
          </a:p>
          <a:p>
            <a:pPr>
              <a:lnSpc>
                <a:spcPct val="120000"/>
              </a:lnSpc>
            </a:pPr>
            <a:endParaRPr lang="en-US" sz="2000" dirty="0"/>
          </a:p>
          <a:p>
            <a:pPr>
              <a:lnSpc>
                <a:spcPct val="120000"/>
              </a:lnSpc>
            </a:pPr>
            <a:r>
              <a:rPr lang="en-US" sz="2000" dirty="0"/>
              <a:t>Kernel – </a:t>
            </a:r>
            <a:r>
              <a:rPr lang="en-US" sz="2000" dirty="0">
                <a:latin typeface="Courier"/>
                <a:cs typeface="Courier"/>
              </a:rPr>
              <a:t>__global__ void kernel(type </a:t>
            </a:r>
            <a:r>
              <a:rPr lang="en-US" sz="2000" dirty="0" err="1">
                <a:latin typeface="Courier"/>
                <a:cs typeface="Courier"/>
              </a:rPr>
              <a:t>args</a:t>
            </a:r>
            <a:r>
              <a:rPr lang="en-US" sz="2000" dirty="0">
                <a:latin typeface="Courier"/>
                <a:cs typeface="Courier"/>
              </a:rPr>
              <a:t>,…)</a:t>
            </a:r>
          </a:p>
          <a:p>
            <a:pPr marL="800100" lvl="3" indent="-342900">
              <a:lnSpc>
                <a:spcPct val="120000"/>
              </a:lnSpc>
            </a:pPr>
            <a:r>
              <a:rPr lang="en-US" sz="1600" dirty="0"/>
              <a:t>Automatic variables transparently assigned to </a:t>
            </a:r>
            <a:r>
              <a:rPr lang="en-US" sz="1600" dirty="0">
                <a:solidFill>
                  <a:srgbClr val="00B050"/>
                </a:solidFill>
              </a:rPr>
              <a:t>registers</a:t>
            </a:r>
          </a:p>
          <a:p>
            <a:pPr marL="800100" lvl="3" indent="-342900">
              <a:lnSpc>
                <a:spcPct val="120000"/>
              </a:lnSpc>
            </a:pPr>
            <a:r>
              <a:rPr lang="en-US" sz="1600" dirty="0">
                <a:solidFill>
                  <a:srgbClr val="00B050"/>
                </a:solidFill>
              </a:rPr>
              <a:t>Shared memory</a:t>
            </a:r>
            <a:r>
              <a:rPr lang="en-US" sz="1600" dirty="0"/>
              <a:t>:  </a:t>
            </a:r>
            <a:r>
              <a:rPr lang="en-US" sz="1600" dirty="0">
                <a:latin typeface="Courier"/>
                <a:cs typeface="Courier"/>
              </a:rPr>
              <a:t>__shared__</a:t>
            </a:r>
            <a:endParaRPr lang="en-US" sz="1600" dirty="0">
              <a:cs typeface="Courier"/>
            </a:endParaRPr>
          </a:p>
          <a:p>
            <a:pPr marL="800100" lvl="3" indent="-342900">
              <a:lnSpc>
                <a:spcPct val="120000"/>
              </a:lnSpc>
            </a:pPr>
            <a:r>
              <a:rPr lang="en-US" sz="1600" dirty="0"/>
              <a:t>Intra-block </a:t>
            </a:r>
            <a:r>
              <a:rPr lang="en-US" sz="1600" dirty="0">
                <a:solidFill>
                  <a:srgbClr val="00B050"/>
                </a:solidFill>
              </a:rPr>
              <a:t>synchronization</a:t>
            </a:r>
            <a:r>
              <a:rPr lang="en-US" sz="1600" dirty="0"/>
              <a:t>: </a:t>
            </a:r>
            <a:r>
              <a:rPr lang="en-US" sz="1600" dirty="0">
                <a:latin typeface="Courier"/>
                <a:cs typeface="Courier"/>
              </a:rPr>
              <a:t>__</a:t>
            </a:r>
            <a:r>
              <a:rPr lang="en-US" sz="1600" dirty="0" err="1">
                <a:latin typeface="Courier"/>
                <a:cs typeface="Courier"/>
              </a:rPr>
              <a:t>syncthreads</a:t>
            </a:r>
            <a:r>
              <a:rPr lang="en-US" sz="1600" dirty="0">
                <a:latin typeface="Courier"/>
                <a:cs typeface="Courier"/>
              </a:rPr>
              <a:t>();</a:t>
            </a:r>
          </a:p>
        </p:txBody>
      </p:sp>
      <p:sp>
        <p:nvSpPr>
          <p:cNvPr id="282632" name="AutoShape 8"/>
          <p:cNvSpPr>
            <a:spLocks noChangeArrowheads="1"/>
          </p:cNvSpPr>
          <p:nvPr/>
        </p:nvSpPr>
        <p:spPr bwMode="auto">
          <a:xfrm rot="15914182">
            <a:off x="7665367" y="3544989"/>
            <a:ext cx="1222055" cy="289848"/>
          </a:xfrm>
          <a:prstGeom prst="curvedUpArrow">
            <a:avLst>
              <a:gd name="adj1" fmla="val 46417"/>
              <a:gd name="adj2" fmla="val 92834"/>
              <a:gd name="adj3" fmla="val 34601"/>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s-ES_tradnl"/>
          </a:p>
        </p:txBody>
      </p:sp>
      <p:sp>
        <p:nvSpPr>
          <p:cNvPr id="282633" name="Text Box 9"/>
          <p:cNvSpPr txBox="1">
            <a:spLocks noChangeArrowheads="1"/>
          </p:cNvSpPr>
          <p:nvPr/>
        </p:nvSpPr>
        <p:spPr bwMode="auto">
          <a:xfrm rot="16200000">
            <a:off x="7910778" y="3095394"/>
            <a:ext cx="1584200" cy="523220"/>
          </a:xfrm>
          <a:prstGeom prst="rect">
            <a:avLst/>
          </a:prstGeom>
          <a:noFill/>
          <a:ln w="9525">
            <a:noFill/>
            <a:miter lim="800000"/>
            <a:headEnd/>
            <a:tailEnd/>
          </a:ln>
          <a:effectLst/>
        </p:spPr>
        <p:txBody>
          <a:bodyPr wrap="square">
            <a:prstTxWarp prst="textNoShape">
              <a:avLst/>
            </a:prstTxWarp>
            <a:spAutoFit/>
          </a:bodyPr>
          <a:lstStyle/>
          <a:p>
            <a:r>
              <a:rPr lang="en-US" sz="1400" dirty="0">
                <a:latin typeface="Verdana"/>
                <a:cs typeface="Verdana"/>
              </a:rPr>
              <a:t>repeat</a:t>
            </a:r>
          </a:p>
          <a:p>
            <a:r>
              <a:rPr lang="en-US" sz="1400" dirty="0">
                <a:latin typeface="Verdana"/>
                <a:cs typeface="Verdana"/>
              </a:rPr>
              <a:t>as needed</a:t>
            </a:r>
          </a:p>
        </p:txBody>
      </p:sp>
      <p:sp>
        <p:nvSpPr>
          <p:cNvPr id="4" name="Título 3"/>
          <p:cNvSpPr>
            <a:spLocks noGrp="1"/>
          </p:cNvSpPr>
          <p:nvPr>
            <p:ph type="title"/>
          </p:nvPr>
        </p:nvSpPr>
        <p:spPr/>
        <p:txBody>
          <a:bodyPr/>
          <a:lstStyle/>
          <a:p>
            <a:r>
              <a:rPr lang="en-US" dirty="0">
                <a:solidFill>
                  <a:srgbClr val="0070C0"/>
                </a:solidFill>
              </a:rPr>
              <a:t>Traditional Program Structure in CUDA</a:t>
            </a:r>
          </a:p>
        </p:txBody>
      </p:sp>
      <p:sp>
        <p:nvSpPr>
          <p:cNvPr id="2" name="Marcador de número de diapositiva 1"/>
          <p:cNvSpPr>
            <a:spLocks noGrp="1"/>
          </p:cNvSpPr>
          <p:nvPr>
            <p:ph type="sldNum" sz="quarter" idx="11"/>
          </p:nvPr>
        </p:nvSpPr>
        <p:spPr/>
        <p:txBody>
          <a:bodyPr/>
          <a:lstStyle/>
          <a:p>
            <a:fld id="{323594FA-E141-4234-AE05-360401972BE7}" type="slidenum">
              <a:rPr lang="en-US" altLang="en-US" smtClean="0"/>
              <a:pPr/>
              <a:t>45</a:t>
            </a:fld>
            <a:endParaRPr lang="en-US" altLang="en-US"/>
          </a:p>
        </p:txBody>
      </p:sp>
      <p:sp>
        <p:nvSpPr>
          <p:cNvPr id="7" name="CuadroTexto 6"/>
          <p:cNvSpPr txBox="1"/>
          <p:nvPr/>
        </p:nvSpPr>
        <p:spPr>
          <a:xfrm>
            <a:off x="251520" y="6503442"/>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Tree>
    <p:extLst>
      <p:ext uri="{BB962C8B-B14F-4D97-AF65-F5344CB8AC3E}">
        <p14:creationId xmlns:p14="http://schemas.microsoft.com/office/powerpoint/2010/main" val="11702793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26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26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263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263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263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263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263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26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26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2630">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2630">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2630">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263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2" grpId="0" animBg="1"/>
      <p:bldP spid="282633"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CUDA Programming Language</a:t>
            </a:r>
          </a:p>
        </p:txBody>
      </p:sp>
      <p:sp>
        <p:nvSpPr>
          <p:cNvPr id="3" name="Marcador de contenido 2"/>
          <p:cNvSpPr>
            <a:spLocks noGrp="1"/>
          </p:cNvSpPr>
          <p:nvPr>
            <p:ph idx="1"/>
          </p:nvPr>
        </p:nvSpPr>
        <p:spPr>
          <a:xfrm>
            <a:off x="251521" y="908720"/>
            <a:ext cx="8568952" cy="5472534"/>
          </a:xfrm>
        </p:spPr>
        <p:txBody>
          <a:bodyPr>
            <a:normAutofit/>
          </a:bodyPr>
          <a:lstStyle/>
          <a:p>
            <a:pPr>
              <a:lnSpc>
                <a:spcPct val="110000"/>
              </a:lnSpc>
            </a:pPr>
            <a:r>
              <a:rPr lang="en-US" sz="2000" dirty="0">
                <a:solidFill>
                  <a:srgbClr val="0000FF"/>
                </a:solidFill>
              </a:rPr>
              <a:t>Memory allocation</a:t>
            </a:r>
          </a:p>
          <a:p>
            <a:pPr marL="457200" lvl="1" indent="0">
              <a:lnSpc>
                <a:spcPct val="110000"/>
              </a:lnSpc>
              <a:buNone/>
            </a:pPr>
            <a:r>
              <a:rPr lang="en-US" sz="1800" dirty="0" err="1">
                <a:latin typeface="Courier"/>
                <a:cs typeface="Courier"/>
              </a:rPr>
              <a:t>cudaMalloc</a:t>
            </a:r>
            <a:r>
              <a:rPr lang="en-US" sz="1800" dirty="0">
                <a:latin typeface="Courier"/>
                <a:cs typeface="Courier"/>
              </a:rPr>
              <a:t>((void**)&amp;</a:t>
            </a:r>
            <a:r>
              <a:rPr lang="en-US" sz="1800" dirty="0" err="1">
                <a:latin typeface="Courier"/>
                <a:cs typeface="Courier"/>
              </a:rPr>
              <a:t>d_in</a:t>
            </a:r>
            <a:r>
              <a:rPr lang="en-US" sz="1800" dirty="0">
                <a:latin typeface="Courier"/>
                <a:cs typeface="Courier"/>
              </a:rPr>
              <a:t>, #bytes);</a:t>
            </a:r>
          </a:p>
          <a:p>
            <a:pPr>
              <a:lnSpc>
                <a:spcPct val="110000"/>
              </a:lnSpc>
            </a:pPr>
            <a:endParaRPr lang="en-US" sz="2000" dirty="0">
              <a:solidFill>
                <a:srgbClr val="0000FF"/>
              </a:solidFill>
            </a:endParaRPr>
          </a:p>
          <a:p>
            <a:pPr>
              <a:lnSpc>
                <a:spcPct val="110000"/>
              </a:lnSpc>
            </a:pPr>
            <a:r>
              <a:rPr lang="en-US" sz="2000" dirty="0">
                <a:solidFill>
                  <a:srgbClr val="0000FF"/>
                </a:solidFill>
              </a:rPr>
              <a:t>Memory copy</a:t>
            </a:r>
          </a:p>
          <a:p>
            <a:pPr marL="457200" lvl="1" indent="0">
              <a:lnSpc>
                <a:spcPct val="110000"/>
              </a:lnSpc>
              <a:buNone/>
            </a:pPr>
            <a:r>
              <a:rPr lang="en-US" sz="1800" dirty="0" err="1">
                <a:latin typeface="Courier"/>
                <a:cs typeface="Courier"/>
              </a:rPr>
              <a:t>cudaMemcpy</a:t>
            </a:r>
            <a:r>
              <a:rPr lang="en-US" sz="1800" dirty="0">
                <a:latin typeface="Courier"/>
                <a:cs typeface="Courier"/>
              </a:rPr>
              <a:t>(</a:t>
            </a:r>
            <a:r>
              <a:rPr lang="en-US" sz="1800" dirty="0" err="1">
                <a:latin typeface="Courier"/>
                <a:cs typeface="Courier"/>
              </a:rPr>
              <a:t>d_in</a:t>
            </a:r>
            <a:r>
              <a:rPr lang="en-US" sz="1800" dirty="0">
                <a:latin typeface="Courier"/>
                <a:cs typeface="Courier"/>
              </a:rPr>
              <a:t>, </a:t>
            </a:r>
            <a:r>
              <a:rPr lang="en-US" sz="1800" dirty="0" err="1">
                <a:latin typeface="Courier"/>
                <a:cs typeface="Courier"/>
              </a:rPr>
              <a:t>h_in</a:t>
            </a:r>
            <a:r>
              <a:rPr lang="en-US" sz="1800" dirty="0">
                <a:latin typeface="Courier"/>
                <a:cs typeface="Courier"/>
              </a:rPr>
              <a:t>, #bytes, </a:t>
            </a:r>
            <a:r>
              <a:rPr lang="en-US" sz="1800" dirty="0" err="1">
                <a:latin typeface="Courier"/>
                <a:cs typeface="Courier"/>
              </a:rPr>
              <a:t>cudaMemcpyHostToDevice</a:t>
            </a:r>
            <a:r>
              <a:rPr lang="en-US" sz="1800" dirty="0">
                <a:latin typeface="Courier"/>
                <a:cs typeface="Courier"/>
              </a:rPr>
              <a:t>);</a:t>
            </a:r>
          </a:p>
          <a:p>
            <a:pPr>
              <a:lnSpc>
                <a:spcPct val="110000"/>
              </a:lnSpc>
            </a:pPr>
            <a:endParaRPr lang="en-US" sz="2000" dirty="0">
              <a:solidFill>
                <a:srgbClr val="0000FF"/>
              </a:solidFill>
            </a:endParaRPr>
          </a:p>
          <a:p>
            <a:pPr>
              <a:lnSpc>
                <a:spcPct val="110000"/>
              </a:lnSpc>
            </a:pPr>
            <a:r>
              <a:rPr lang="en-US" sz="2000" dirty="0">
                <a:solidFill>
                  <a:srgbClr val="0000FF"/>
                </a:solidFill>
              </a:rPr>
              <a:t>Kernel launch</a:t>
            </a:r>
          </a:p>
          <a:p>
            <a:pPr marL="457200" lvl="1" indent="0">
              <a:lnSpc>
                <a:spcPct val="110000"/>
              </a:lnSpc>
              <a:buNone/>
            </a:pPr>
            <a:r>
              <a:rPr lang="en-US" sz="1800" dirty="0">
                <a:latin typeface="Courier"/>
                <a:cs typeface="Courier"/>
              </a:rPr>
              <a:t>kernel&lt;&lt;&lt; #blocks, #threads &gt;&gt;&gt;(</a:t>
            </a:r>
            <a:r>
              <a:rPr lang="en-US" sz="1800" dirty="0" err="1">
                <a:latin typeface="Courier"/>
                <a:cs typeface="Courier"/>
              </a:rPr>
              <a:t>args</a:t>
            </a:r>
            <a:r>
              <a:rPr lang="en-US" sz="1800" dirty="0">
                <a:latin typeface="Courier"/>
                <a:cs typeface="Courier"/>
              </a:rPr>
              <a:t>);</a:t>
            </a:r>
          </a:p>
          <a:p>
            <a:pPr>
              <a:lnSpc>
                <a:spcPct val="110000"/>
              </a:lnSpc>
            </a:pPr>
            <a:endParaRPr lang="en-US" sz="2000" dirty="0">
              <a:solidFill>
                <a:srgbClr val="0000FF"/>
              </a:solidFill>
            </a:endParaRPr>
          </a:p>
          <a:p>
            <a:pPr>
              <a:lnSpc>
                <a:spcPct val="110000"/>
              </a:lnSpc>
            </a:pPr>
            <a:r>
              <a:rPr lang="en-US" sz="2000" dirty="0">
                <a:solidFill>
                  <a:srgbClr val="0000FF"/>
                </a:solidFill>
              </a:rPr>
              <a:t>Memory deallocation</a:t>
            </a:r>
          </a:p>
          <a:p>
            <a:pPr marL="457200" lvl="1" indent="0">
              <a:lnSpc>
                <a:spcPct val="110000"/>
              </a:lnSpc>
              <a:buNone/>
            </a:pPr>
            <a:r>
              <a:rPr lang="en-US" sz="1800" dirty="0" err="1">
                <a:latin typeface="Courier"/>
                <a:cs typeface="Courier"/>
              </a:rPr>
              <a:t>cudaFree</a:t>
            </a:r>
            <a:r>
              <a:rPr lang="en-US" sz="1800" dirty="0">
                <a:latin typeface="Courier"/>
                <a:cs typeface="Courier"/>
              </a:rPr>
              <a:t>(</a:t>
            </a:r>
            <a:r>
              <a:rPr lang="en-US" sz="1800" dirty="0" err="1">
                <a:latin typeface="Courier"/>
                <a:cs typeface="Courier"/>
              </a:rPr>
              <a:t>d_in</a:t>
            </a:r>
            <a:r>
              <a:rPr lang="en-US" sz="1800" dirty="0">
                <a:latin typeface="Courier"/>
                <a:cs typeface="Courier"/>
              </a:rPr>
              <a:t>);</a:t>
            </a:r>
          </a:p>
          <a:p>
            <a:pPr>
              <a:lnSpc>
                <a:spcPct val="110000"/>
              </a:lnSpc>
            </a:pPr>
            <a:endParaRPr lang="en-US" sz="2000" dirty="0">
              <a:solidFill>
                <a:srgbClr val="0000FF"/>
              </a:solidFill>
            </a:endParaRPr>
          </a:p>
          <a:p>
            <a:pPr>
              <a:lnSpc>
                <a:spcPct val="110000"/>
              </a:lnSpc>
            </a:pPr>
            <a:r>
              <a:rPr lang="en-US" sz="2000" dirty="0">
                <a:solidFill>
                  <a:srgbClr val="0000FF"/>
                </a:solidFill>
              </a:rPr>
              <a:t>Explicit synchronization</a:t>
            </a:r>
          </a:p>
          <a:p>
            <a:pPr marL="457200" lvl="1" indent="0">
              <a:lnSpc>
                <a:spcPct val="110000"/>
              </a:lnSpc>
              <a:buNone/>
            </a:pPr>
            <a:r>
              <a:rPr lang="en-US" sz="1800" dirty="0" err="1">
                <a:latin typeface="Courier"/>
                <a:cs typeface="Courier"/>
              </a:rPr>
              <a:t>cudaDeviceSynchronize</a:t>
            </a:r>
            <a:r>
              <a:rPr lang="en-US" sz="1800" dirty="0">
                <a:latin typeface="Courier"/>
                <a:cs typeface="Courier"/>
              </a:rPr>
              <a:t>();</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46</a:t>
            </a:fld>
            <a:endParaRPr lang="en-US" altLang="en-US" dirty="0"/>
          </a:p>
        </p:txBody>
      </p:sp>
    </p:spTree>
    <p:extLst>
      <p:ext uri="{BB962C8B-B14F-4D97-AF65-F5344CB8AC3E}">
        <p14:creationId xmlns:p14="http://schemas.microsoft.com/office/powerpoint/2010/main" val="14907934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B4DC-E43F-0644-A985-6D068B1B2315}"/>
              </a:ext>
            </a:extLst>
          </p:cNvPr>
          <p:cNvSpPr>
            <a:spLocks noGrp="1"/>
          </p:cNvSpPr>
          <p:nvPr>
            <p:ph type="title"/>
          </p:nvPr>
        </p:nvSpPr>
        <p:spPr/>
        <p:txBody>
          <a:bodyPr>
            <a:normAutofit/>
          </a:bodyPr>
          <a:lstStyle/>
          <a:p>
            <a:r>
              <a:rPr lang="en-US" dirty="0">
                <a:solidFill>
                  <a:srgbClr val="0070C0"/>
                </a:solidFill>
              </a:rPr>
              <a:t>Vector Addition (II)</a:t>
            </a:r>
          </a:p>
        </p:txBody>
      </p:sp>
      <p:sp>
        <p:nvSpPr>
          <p:cNvPr id="3" name="Content Placeholder 2">
            <a:extLst>
              <a:ext uri="{FF2B5EF4-FFF2-40B4-BE49-F238E27FC236}">
                <a16:creationId xmlns:a16="http://schemas.microsoft.com/office/drawing/2014/main" id="{A1E6F9D2-F549-0F40-837D-B42114E20B2F}"/>
              </a:ext>
            </a:extLst>
          </p:cNvPr>
          <p:cNvSpPr>
            <a:spLocks noGrp="1"/>
          </p:cNvSpPr>
          <p:nvPr>
            <p:ph idx="1"/>
          </p:nvPr>
        </p:nvSpPr>
        <p:spPr/>
        <p:txBody>
          <a:bodyPr/>
          <a:lstStyle/>
          <a:p>
            <a:r>
              <a:rPr lang="en-US" dirty="0"/>
              <a:t>The whole set of threads is called a </a:t>
            </a:r>
            <a:r>
              <a:rPr lang="en-US" dirty="0">
                <a:solidFill>
                  <a:srgbClr val="00B050"/>
                </a:solidFill>
              </a:rPr>
              <a:t>grid</a:t>
            </a:r>
          </a:p>
          <a:p>
            <a:r>
              <a:rPr lang="en-US" dirty="0"/>
              <a:t>We need a way to assign threads to GPU cores</a:t>
            </a:r>
          </a:p>
        </p:txBody>
      </p:sp>
      <p:pic>
        <p:nvPicPr>
          <p:cNvPr id="4" name="Picture 3">
            <a:extLst>
              <a:ext uri="{FF2B5EF4-FFF2-40B4-BE49-F238E27FC236}">
                <a16:creationId xmlns:a16="http://schemas.microsoft.com/office/drawing/2014/main" id="{0A72EFEB-7804-EE40-8134-9A3997B8C6A8}"/>
              </a:ext>
            </a:extLst>
          </p:cNvPr>
          <p:cNvPicPr>
            <a:picLocks noChangeAspect="1"/>
          </p:cNvPicPr>
          <p:nvPr/>
        </p:nvPicPr>
        <p:blipFill>
          <a:blip r:embed="rId3"/>
          <a:stretch>
            <a:fillRect/>
          </a:stretch>
        </p:blipFill>
        <p:spPr>
          <a:xfrm>
            <a:off x="612000" y="3100826"/>
            <a:ext cx="7920000" cy="1360490"/>
          </a:xfrm>
          <a:prstGeom prst="rect">
            <a:avLst/>
          </a:prstGeom>
        </p:spPr>
      </p:pic>
      <p:pic>
        <p:nvPicPr>
          <p:cNvPr id="5" name="Picture 4">
            <a:extLst>
              <a:ext uri="{FF2B5EF4-FFF2-40B4-BE49-F238E27FC236}">
                <a16:creationId xmlns:a16="http://schemas.microsoft.com/office/drawing/2014/main" id="{D9942C94-4BDB-C14D-9F8C-17B98264E70E}"/>
              </a:ext>
            </a:extLst>
          </p:cNvPr>
          <p:cNvPicPr>
            <a:picLocks noChangeAspect="1"/>
          </p:cNvPicPr>
          <p:nvPr/>
        </p:nvPicPr>
        <p:blipFill>
          <a:blip r:embed="rId4"/>
          <a:stretch>
            <a:fillRect/>
          </a:stretch>
        </p:blipFill>
        <p:spPr>
          <a:xfrm>
            <a:off x="612000" y="3564714"/>
            <a:ext cx="7920000" cy="2226994"/>
          </a:xfrm>
          <a:prstGeom prst="rect">
            <a:avLst/>
          </a:prstGeom>
        </p:spPr>
      </p:pic>
      <p:sp>
        <p:nvSpPr>
          <p:cNvPr id="22" name="Freeform 124">
            <a:extLst>
              <a:ext uri="{FF2B5EF4-FFF2-40B4-BE49-F238E27FC236}">
                <a16:creationId xmlns:a16="http://schemas.microsoft.com/office/drawing/2014/main" id="{23BE8AD8-8D03-EF48-AB09-D97768DAA50C}"/>
              </a:ext>
            </a:extLst>
          </p:cNvPr>
          <p:cNvSpPr>
            <a:spLocks/>
          </p:cNvSpPr>
          <p:nvPr/>
        </p:nvSpPr>
        <p:spPr bwMode="auto">
          <a:xfrm>
            <a:off x="827584" y="218734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3" name="Freeform 124">
            <a:extLst>
              <a:ext uri="{FF2B5EF4-FFF2-40B4-BE49-F238E27FC236}">
                <a16:creationId xmlns:a16="http://schemas.microsoft.com/office/drawing/2014/main" id="{0777DE30-CE49-8044-BFC8-56630164F53E}"/>
              </a:ext>
            </a:extLst>
          </p:cNvPr>
          <p:cNvSpPr>
            <a:spLocks/>
          </p:cNvSpPr>
          <p:nvPr/>
        </p:nvSpPr>
        <p:spPr bwMode="auto">
          <a:xfrm>
            <a:off x="1330623" y="218734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4" name="Freeform 124">
            <a:extLst>
              <a:ext uri="{FF2B5EF4-FFF2-40B4-BE49-F238E27FC236}">
                <a16:creationId xmlns:a16="http://schemas.microsoft.com/office/drawing/2014/main" id="{6F682B52-574A-4244-AF0E-B7A62C48EF77}"/>
              </a:ext>
            </a:extLst>
          </p:cNvPr>
          <p:cNvSpPr>
            <a:spLocks/>
          </p:cNvSpPr>
          <p:nvPr/>
        </p:nvSpPr>
        <p:spPr bwMode="auto">
          <a:xfrm>
            <a:off x="1815740" y="218891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5" name="Freeform 124">
            <a:extLst>
              <a:ext uri="{FF2B5EF4-FFF2-40B4-BE49-F238E27FC236}">
                <a16:creationId xmlns:a16="http://schemas.microsoft.com/office/drawing/2014/main" id="{0EBFD615-6279-E34C-A3E4-A18FA553D69A}"/>
              </a:ext>
            </a:extLst>
          </p:cNvPr>
          <p:cNvSpPr>
            <a:spLocks/>
          </p:cNvSpPr>
          <p:nvPr/>
        </p:nvSpPr>
        <p:spPr bwMode="auto">
          <a:xfrm>
            <a:off x="2318779" y="218891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6" name="Freeform 124">
            <a:extLst>
              <a:ext uri="{FF2B5EF4-FFF2-40B4-BE49-F238E27FC236}">
                <a16:creationId xmlns:a16="http://schemas.microsoft.com/office/drawing/2014/main" id="{A280B413-2B1B-334A-9CDD-685E702CF79A}"/>
              </a:ext>
            </a:extLst>
          </p:cNvPr>
          <p:cNvSpPr>
            <a:spLocks/>
          </p:cNvSpPr>
          <p:nvPr/>
        </p:nvSpPr>
        <p:spPr bwMode="auto">
          <a:xfrm>
            <a:off x="2808893" y="218503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7" name="Freeform 124">
            <a:extLst>
              <a:ext uri="{FF2B5EF4-FFF2-40B4-BE49-F238E27FC236}">
                <a16:creationId xmlns:a16="http://schemas.microsoft.com/office/drawing/2014/main" id="{11A6274C-0324-F54C-ABA4-3EB9193FB3E7}"/>
              </a:ext>
            </a:extLst>
          </p:cNvPr>
          <p:cNvSpPr>
            <a:spLocks/>
          </p:cNvSpPr>
          <p:nvPr/>
        </p:nvSpPr>
        <p:spPr bwMode="auto">
          <a:xfrm>
            <a:off x="3311932" y="218503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8" name="Freeform 124">
            <a:extLst>
              <a:ext uri="{FF2B5EF4-FFF2-40B4-BE49-F238E27FC236}">
                <a16:creationId xmlns:a16="http://schemas.microsoft.com/office/drawing/2014/main" id="{C84B8771-4D42-EA41-B205-3E074542EEAE}"/>
              </a:ext>
            </a:extLst>
          </p:cNvPr>
          <p:cNvSpPr>
            <a:spLocks/>
          </p:cNvSpPr>
          <p:nvPr/>
        </p:nvSpPr>
        <p:spPr bwMode="auto">
          <a:xfrm>
            <a:off x="3797049" y="218660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9" name="Freeform 124">
            <a:extLst>
              <a:ext uri="{FF2B5EF4-FFF2-40B4-BE49-F238E27FC236}">
                <a16:creationId xmlns:a16="http://schemas.microsoft.com/office/drawing/2014/main" id="{29C82C69-5F30-C84C-9041-2D26F6197FC9}"/>
              </a:ext>
            </a:extLst>
          </p:cNvPr>
          <p:cNvSpPr>
            <a:spLocks/>
          </p:cNvSpPr>
          <p:nvPr/>
        </p:nvSpPr>
        <p:spPr bwMode="auto">
          <a:xfrm>
            <a:off x="4300088" y="218660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0" name="Freeform 124">
            <a:extLst>
              <a:ext uri="{FF2B5EF4-FFF2-40B4-BE49-F238E27FC236}">
                <a16:creationId xmlns:a16="http://schemas.microsoft.com/office/drawing/2014/main" id="{1F94D436-4713-CB45-BD50-F0964C9B98D4}"/>
              </a:ext>
            </a:extLst>
          </p:cNvPr>
          <p:cNvSpPr>
            <a:spLocks/>
          </p:cNvSpPr>
          <p:nvPr/>
        </p:nvSpPr>
        <p:spPr bwMode="auto">
          <a:xfrm>
            <a:off x="4763080" y="218577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1" name="Freeform 124">
            <a:extLst>
              <a:ext uri="{FF2B5EF4-FFF2-40B4-BE49-F238E27FC236}">
                <a16:creationId xmlns:a16="http://schemas.microsoft.com/office/drawing/2014/main" id="{F48EF5A3-DB7A-1140-BF5F-FC2C176E14D3}"/>
              </a:ext>
            </a:extLst>
          </p:cNvPr>
          <p:cNvSpPr>
            <a:spLocks/>
          </p:cNvSpPr>
          <p:nvPr/>
        </p:nvSpPr>
        <p:spPr bwMode="auto">
          <a:xfrm>
            <a:off x="5266119" y="218577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2" name="Freeform 124">
            <a:extLst>
              <a:ext uri="{FF2B5EF4-FFF2-40B4-BE49-F238E27FC236}">
                <a16:creationId xmlns:a16="http://schemas.microsoft.com/office/drawing/2014/main" id="{91676985-B15E-B741-B92D-E192169B906C}"/>
              </a:ext>
            </a:extLst>
          </p:cNvPr>
          <p:cNvSpPr>
            <a:spLocks/>
          </p:cNvSpPr>
          <p:nvPr/>
        </p:nvSpPr>
        <p:spPr bwMode="auto">
          <a:xfrm>
            <a:off x="5751236" y="218734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3" name="Freeform 124">
            <a:extLst>
              <a:ext uri="{FF2B5EF4-FFF2-40B4-BE49-F238E27FC236}">
                <a16:creationId xmlns:a16="http://schemas.microsoft.com/office/drawing/2014/main" id="{6569940D-5328-CE47-9578-42C71A231A87}"/>
              </a:ext>
            </a:extLst>
          </p:cNvPr>
          <p:cNvSpPr>
            <a:spLocks/>
          </p:cNvSpPr>
          <p:nvPr/>
        </p:nvSpPr>
        <p:spPr bwMode="auto">
          <a:xfrm>
            <a:off x="6254275" y="218734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4" name="Freeform 124">
            <a:extLst>
              <a:ext uri="{FF2B5EF4-FFF2-40B4-BE49-F238E27FC236}">
                <a16:creationId xmlns:a16="http://schemas.microsoft.com/office/drawing/2014/main" id="{DC5EB301-CE32-654E-B0AC-2DF2BC3FA8E9}"/>
              </a:ext>
            </a:extLst>
          </p:cNvPr>
          <p:cNvSpPr>
            <a:spLocks/>
          </p:cNvSpPr>
          <p:nvPr/>
        </p:nvSpPr>
        <p:spPr bwMode="auto">
          <a:xfrm>
            <a:off x="6744389" y="218346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5" name="Freeform 124">
            <a:extLst>
              <a:ext uri="{FF2B5EF4-FFF2-40B4-BE49-F238E27FC236}">
                <a16:creationId xmlns:a16="http://schemas.microsoft.com/office/drawing/2014/main" id="{1B420444-96EB-4044-BD05-A2E73E265951}"/>
              </a:ext>
            </a:extLst>
          </p:cNvPr>
          <p:cNvSpPr>
            <a:spLocks/>
          </p:cNvSpPr>
          <p:nvPr/>
        </p:nvSpPr>
        <p:spPr bwMode="auto">
          <a:xfrm>
            <a:off x="7247428" y="218346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6" name="Freeform 124">
            <a:extLst>
              <a:ext uri="{FF2B5EF4-FFF2-40B4-BE49-F238E27FC236}">
                <a16:creationId xmlns:a16="http://schemas.microsoft.com/office/drawing/2014/main" id="{ED4D4719-7E6C-FA41-9225-D990A86390BF}"/>
              </a:ext>
            </a:extLst>
          </p:cNvPr>
          <p:cNvSpPr>
            <a:spLocks/>
          </p:cNvSpPr>
          <p:nvPr/>
        </p:nvSpPr>
        <p:spPr bwMode="auto">
          <a:xfrm>
            <a:off x="7732545" y="218503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7" name="Freeform 124">
            <a:extLst>
              <a:ext uri="{FF2B5EF4-FFF2-40B4-BE49-F238E27FC236}">
                <a16:creationId xmlns:a16="http://schemas.microsoft.com/office/drawing/2014/main" id="{81C260D5-5EE0-4248-BECC-37DC6ADBC64F}"/>
              </a:ext>
            </a:extLst>
          </p:cNvPr>
          <p:cNvSpPr>
            <a:spLocks/>
          </p:cNvSpPr>
          <p:nvPr/>
        </p:nvSpPr>
        <p:spPr bwMode="auto">
          <a:xfrm>
            <a:off x="8235584" y="218503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9" name="Rectangle 38">
            <a:extLst>
              <a:ext uri="{FF2B5EF4-FFF2-40B4-BE49-F238E27FC236}">
                <a16:creationId xmlns:a16="http://schemas.microsoft.com/office/drawing/2014/main" id="{DE14B2EA-9084-BE42-B26F-F0C6D094AE56}"/>
              </a:ext>
            </a:extLst>
          </p:cNvPr>
          <p:cNvSpPr/>
          <p:nvPr/>
        </p:nvSpPr>
        <p:spPr>
          <a:xfrm>
            <a:off x="648096" y="3083090"/>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5" name="Rectangle 54">
            <a:extLst>
              <a:ext uri="{FF2B5EF4-FFF2-40B4-BE49-F238E27FC236}">
                <a16:creationId xmlns:a16="http://schemas.microsoft.com/office/drawing/2014/main" id="{57E06BB3-84CC-684E-967F-D9C8C239BCBE}"/>
              </a:ext>
            </a:extLst>
          </p:cNvPr>
          <p:cNvSpPr/>
          <p:nvPr/>
        </p:nvSpPr>
        <p:spPr>
          <a:xfrm>
            <a:off x="1151135" y="3067963"/>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6" name="Rectangle 55">
            <a:extLst>
              <a:ext uri="{FF2B5EF4-FFF2-40B4-BE49-F238E27FC236}">
                <a16:creationId xmlns:a16="http://schemas.microsoft.com/office/drawing/2014/main" id="{CE13716F-3B0A-8C41-B363-E2CFBCB2BF78}"/>
              </a:ext>
            </a:extLst>
          </p:cNvPr>
          <p:cNvSpPr/>
          <p:nvPr/>
        </p:nvSpPr>
        <p:spPr>
          <a:xfrm>
            <a:off x="1619672" y="3084087"/>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7" name="Rectangle 56">
            <a:extLst>
              <a:ext uri="{FF2B5EF4-FFF2-40B4-BE49-F238E27FC236}">
                <a16:creationId xmlns:a16="http://schemas.microsoft.com/office/drawing/2014/main" id="{4220D019-5125-C144-A7A4-78423C577D45}"/>
              </a:ext>
            </a:extLst>
          </p:cNvPr>
          <p:cNvSpPr/>
          <p:nvPr/>
        </p:nvSpPr>
        <p:spPr>
          <a:xfrm>
            <a:off x="2122711" y="3068960"/>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8" name="Rectangle 57">
            <a:extLst>
              <a:ext uri="{FF2B5EF4-FFF2-40B4-BE49-F238E27FC236}">
                <a16:creationId xmlns:a16="http://schemas.microsoft.com/office/drawing/2014/main" id="{7157E701-81DA-F142-BB5C-FD535FA67745}"/>
              </a:ext>
            </a:extLst>
          </p:cNvPr>
          <p:cNvSpPr/>
          <p:nvPr/>
        </p:nvSpPr>
        <p:spPr>
          <a:xfrm>
            <a:off x="2620015" y="3070217"/>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9" name="Rectangle 58">
            <a:extLst>
              <a:ext uri="{FF2B5EF4-FFF2-40B4-BE49-F238E27FC236}">
                <a16:creationId xmlns:a16="http://schemas.microsoft.com/office/drawing/2014/main" id="{0CB24B2D-AEAB-EF4B-93A3-908CFED1EF0C}"/>
              </a:ext>
            </a:extLst>
          </p:cNvPr>
          <p:cNvSpPr/>
          <p:nvPr/>
        </p:nvSpPr>
        <p:spPr>
          <a:xfrm>
            <a:off x="3123054" y="3055090"/>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0" name="Rectangle 59">
            <a:extLst>
              <a:ext uri="{FF2B5EF4-FFF2-40B4-BE49-F238E27FC236}">
                <a16:creationId xmlns:a16="http://schemas.microsoft.com/office/drawing/2014/main" id="{442E821F-C725-F649-BC5A-997ECF6D122D}"/>
              </a:ext>
            </a:extLst>
          </p:cNvPr>
          <p:cNvSpPr/>
          <p:nvPr/>
        </p:nvSpPr>
        <p:spPr>
          <a:xfrm>
            <a:off x="3591591" y="3071214"/>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1" name="Rectangle 60">
            <a:extLst>
              <a:ext uri="{FF2B5EF4-FFF2-40B4-BE49-F238E27FC236}">
                <a16:creationId xmlns:a16="http://schemas.microsoft.com/office/drawing/2014/main" id="{9C051570-FF39-7B4C-91E5-0A37B53F8DF0}"/>
              </a:ext>
            </a:extLst>
          </p:cNvPr>
          <p:cNvSpPr/>
          <p:nvPr/>
        </p:nvSpPr>
        <p:spPr>
          <a:xfrm>
            <a:off x="4094630" y="3056087"/>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2" name="Rectangle 61">
            <a:extLst>
              <a:ext uri="{FF2B5EF4-FFF2-40B4-BE49-F238E27FC236}">
                <a16:creationId xmlns:a16="http://schemas.microsoft.com/office/drawing/2014/main" id="{2548A04A-64E6-7E49-BDB6-48AD1FD784DA}"/>
              </a:ext>
            </a:extLst>
          </p:cNvPr>
          <p:cNvSpPr/>
          <p:nvPr/>
        </p:nvSpPr>
        <p:spPr>
          <a:xfrm>
            <a:off x="4610941" y="3064048"/>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3" name="Rectangle 62">
            <a:extLst>
              <a:ext uri="{FF2B5EF4-FFF2-40B4-BE49-F238E27FC236}">
                <a16:creationId xmlns:a16="http://schemas.microsoft.com/office/drawing/2014/main" id="{9E537D57-2C92-9D4A-BF0F-AE5EC29A8E13}"/>
              </a:ext>
            </a:extLst>
          </p:cNvPr>
          <p:cNvSpPr/>
          <p:nvPr/>
        </p:nvSpPr>
        <p:spPr>
          <a:xfrm>
            <a:off x="5113980" y="3048921"/>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4" name="Rectangle 63">
            <a:extLst>
              <a:ext uri="{FF2B5EF4-FFF2-40B4-BE49-F238E27FC236}">
                <a16:creationId xmlns:a16="http://schemas.microsoft.com/office/drawing/2014/main" id="{0AA6717B-0494-4C47-8091-3849973EA227}"/>
              </a:ext>
            </a:extLst>
          </p:cNvPr>
          <p:cNvSpPr/>
          <p:nvPr/>
        </p:nvSpPr>
        <p:spPr>
          <a:xfrm>
            <a:off x="5582517" y="3065045"/>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5" name="Rectangle 64">
            <a:extLst>
              <a:ext uri="{FF2B5EF4-FFF2-40B4-BE49-F238E27FC236}">
                <a16:creationId xmlns:a16="http://schemas.microsoft.com/office/drawing/2014/main" id="{1CE5717B-5AB2-1845-A4FF-C43F4C53327C}"/>
              </a:ext>
            </a:extLst>
          </p:cNvPr>
          <p:cNvSpPr/>
          <p:nvPr/>
        </p:nvSpPr>
        <p:spPr>
          <a:xfrm>
            <a:off x="6085556" y="3049918"/>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6" name="Rectangle 65">
            <a:extLst>
              <a:ext uri="{FF2B5EF4-FFF2-40B4-BE49-F238E27FC236}">
                <a16:creationId xmlns:a16="http://schemas.microsoft.com/office/drawing/2014/main" id="{5C8DBEF9-A997-624C-8F2B-4B58CACE302C}"/>
              </a:ext>
            </a:extLst>
          </p:cNvPr>
          <p:cNvSpPr/>
          <p:nvPr/>
        </p:nvSpPr>
        <p:spPr>
          <a:xfrm>
            <a:off x="6582860" y="3051175"/>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7" name="Rectangle 66">
            <a:extLst>
              <a:ext uri="{FF2B5EF4-FFF2-40B4-BE49-F238E27FC236}">
                <a16:creationId xmlns:a16="http://schemas.microsoft.com/office/drawing/2014/main" id="{4AB8C0CB-3759-AB45-AD84-53A3C788F939}"/>
              </a:ext>
            </a:extLst>
          </p:cNvPr>
          <p:cNvSpPr/>
          <p:nvPr/>
        </p:nvSpPr>
        <p:spPr>
          <a:xfrm>
            <a:off x="7085899" y="3036048"/>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8" name="Rectangle 67">
            <a:extLst>
              <a:ext uri="{FF2B5EF4-FFF2-40B4-BE49-F238E27FC236}">
                <a16:creationId xmlns:a16="http://schemas.microsoft.com/office/drawing/2014/main" id="{D92CAEC2-B39D-A046-9373-4C838E746A1D}"/>
              </a:ext>
            </a:extLst>
          </p:cNvPr>
          <p:cNvSpPr/>
          <p:nvPr/>
        </p:nvSpPr>
        <p:spPr>
          <a:xfrm>
            <a:off x="7554436" y="3052172"/>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9" name="Rectangle 68">
            <a:extLst>
              <a:ext uri="{FF2B5EF4-FFF2-40B4-BE49-F238E27FC236}">
                <a16:creationId xmlns:a16="http://schemas.microsoft.com/office/drawing/2014/main" id="{925B4719-B442-8340-9D55-C7F4306BBBE9}"/>
              </a:ext>
            </a:extLst>
          </p:cNvPr>
          <p:cNvSpPr/>
          <p:nvPr/>
        </p:nvSpPr>
        <p:spPr>
          <a:xfrm>
            <a:off x="8057475" y="3037045"/>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38" name="Marcador de número de diapositiva 3">
            <a:extLst>
              <a:ext uri="{FF2B5EF4-FFF2-40B4-BE49-F238E27FC236}">
                <a16:creationId xmlns:a16="http://schemas.microsoft.com/office/drawing/2014/main" id="{2CF9CF7B-ACC2-854A-8FCD-7853E39FDF9D}"/>
              </a:ext>
            </a:extLst>
          </p:cNvPr>
          <p:cNvSpPr>
            <a:spLocks noGrp="1"/>
          </p:cNvSpPr>
          <p:nvPr>
            <p:ph type="sldNum" sz="quarter" idx="11"/>
          </p:nvPr>
        </p:nvSpPr>
        <p:spPr>
          <a:xfrm>
            <a:off x="6553200" y="6243638"/>
            <a:ext cx="2133600" cy="457200"/>
          </a:xfrm>
        </p:spPr>
        <p:txBody>
          <a:bodyPr/>
          <a:lstStyle/>
          <a:p>
            <a:fld id="{323594FA-E141-4234-AE05-360401972BE7}" type="slidenum">
              <a:rPr lang="en-US" altLang="en-US" smtClean="0"/>
              <a:pPr/>
              <a:t>47</a:t>
            </a:fld>
            <a:endParaRPr lang="en-US" altLang="en-US" dirty="0"/>
          </a:p>
        </p:txBody>
      </p:sp>
    </p:spTree>
    <p:extLst>
      <p:ext uri="{BB962C8B-B14F-4D97-AF65-F5344CB8AC3E}">
        <p14:creationId xmlns:p14="http://schemas.microsoft.com/office/powerpoint/2010/main" val="3803106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B4DC-E43F-0644-A985-6D068B1B2315}"/>
              </a:ext>
            </a:extLst>
          </p:cNvPr>
          <p:cNvSpPr>
            <a:spLocks noGrp="1"/>
          </p:cNvSpPr>
          <p:nvPr>
            <p:ph type="title"/>
          </p:nvPr>
        </p:nvSpPr>
        <p:spPr/>
        <p:txBody>
          <a:bodyPr>
            <a:normAutofit/>
          </a:bodyPr>
          <a:lstStyle/>
          <a:p>
            <a:r>
              <a:rPr lang="en-US" dirty="0">
                <a:solidFill>
                  <a:srgbClr val="0070C0"/>
                </a:solidFill>
              </a:rPr>
              <a:t>Vector Addition (III)</a:t>
            </a:r>
          </a:p>
        </p:txBody>
      </p:sp>
      <p:sp>
        <p:nvSpPr>
          <p:cNvPr id="3" name="Content Placeholder 2">
            <a:extLst>
              <a:ext uri="{FF2B5EF4-FFF2-40B4-BE49-F238E27FC236}">
                <a16:creationId xmlns:a16="http://schemas.microsoft.com/office/drawing/2014/main" id="{A1E6F9D2-F549-0F40-837D-B42114E20B2F}"/>
              </a:ext>
            </a:extLst>
          </p:cNvPr>
          <p:cNvSpPr>
            <a:spLocks noGrp="1"/>
          </p:cNvSpPr>
          <p:nvPr>
            <p:ph idx="1"/>
          </p:nvPr>
        </p:nvSpPr>
        <p:spPr/>
        <p:txBody>
          <a:bodyPr/>
          <a:lstStyle/>
          <a:p>
            <a:r>
              <a:rPr lang="en-US" dirty="0"/>
              <a:t>We group threads into </a:t>
            </a:r>
            <a:r>
              <a:rPr lang="en-US" dirty="0">
                <a:solidFill>
                  <a:srgbClr val="00B050"/>
                </a:solidFill>
              </a:rPr>
              <a:t>blocks</a:t>
            </a:r>
          </a:p>
        </p:txBody>
      </p:sp>
      <p:pic>
        <p:nvPicPr>
          <p:cNvPr id="4" name="Picture 3">
            <a:extLst>
              <a:ext uri="{FF2B5EF4-FFF2-40B4-BE49-F238E27FC236}">
                <a16:creationId xmlns:a16="http://schemas.microsoft.com/office/drawing/2014/main" id="{0A72EFEB-7804-EE40-8134-9A3997B8C6A8}"/>
              </a:ext>
            </a:extLst>
          </p:cNvPr>
          <p:cNvPicPr>
            <a:picLocks noChangeAspect="1"/>
          </p:cNvPicPr>
          <p:nvPr/>
        </p:nvPicPr>
        <p:blipFill>
          <a:blip r:embed="rId3"/>
          <a:stretch>
            <a:fillRect/>
          </a:stretch>
        </p:blipFill>
        <p:spPr>
          <a:xfrm>
            <a:off x="612000" y="3100826"/>
            <a:ext cx="7920000" cy="1360490"/>
          </a:xfrm>
          <a:prstGeom prst="rect">
            <a:avLst/>
          </a:prstGeom>
        </p:spPr>
      </p:pic>
      <p:pic>
        <p:nvPicPr>
          <p:cNvPr id="5" name="Picture 4">
            <a:extLst>
              <a:ext uri="{FF2B5EF4-FFF2-40B4-BE49-F238E27FC236}">
                <a16:creationId xmlns:a16="http://schemas.microsoft.com/office/drawing/2014/main" id="{D9942C94-4BDB-C14D-9F8C-17B98264E70E}"/>
              </a:ext>
            </a:extLst>
          </p:cNvPr>
          <p:cNvPicPr>
            <a:picLocks noChangeAspect="1"/>
          </p:cNvPicPr>
          <p:nvPr/>
        </p:nvPicPr>
        <p:blipFill>
          <a:blip r:embed="rId4"/>
          <a:stretch>
            <a:fillRect/>
          </a:stretch>
        </p:blipFill>
        <p:spPr>
          <a:xfrm>
            <a:off x="612000" y="3564714"/>
            <a:ext cx="7920000" cy="2226994"/>
          </a:xfrm>
          <a:prstGeom prst="rect">
            <a:avLst/>
          </a:prstGeom>
        </p:spPr>
      </p:pic>
      <p:sp>
        <p:nvSpPr>
          <p:cNvPr id="22" name="Freeform 124">
            <a:extLst>
              <a:ext uri="{FF2B5EF4-FFF2-40B4-BE49-F238E27FC236}">
                <a16:creationId xmlns:a16="http://schemas.microsoft.com/office/drawing/2014/main" id="{23BE8AD8-8D03-EF48-AB09-D97768DAA50C}"/>
              </a:ext>
            </a:extLst>
          </p:cNvPr>
          <p:cNvSpPr>
            <a:spLocks/>
          </p:cNvSpPr>
          <p:nvPr/>
        </p:nvSpPr>
        <p:spPr bwMode="auto">
          <a:xfrm>
            <a:off x="827584" y="218734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3" name="Freeform 124">
            <a:extLst>
              <a:ext uri="{FF2B5EF4-FFF2-40B4-BE49-F238E27FC236}">
                <a16:creationId xmlns:a16="http://schemas.microsoft.com/office/drawing/2014/main" id="{0777DE30-CE49-8044-BFC8-56630164F53E}"/>
              </a:ext>
            </a:extLst>
          </p:cNvPr>
          <p:cNvSpPr>
            <a:spLocks/>
          </p:cNvSpPr>
          <p:nvPr/>
        </p:nvSpPr>
        <p:spPr bwMode="auto">
          <a:xfrm>
            <a:off x="1330623" y="218734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4" name="Freeform 124">
            <a:extLst>
              <a:ext uri="{FF2B5EF4-FFF2-40B4-BE49-F238E27FC236}">
                <a16:creationId xmlns:a16="http://schemas.microsoft.com/office/drawing/2014/main" id="{6F682B52-574A-4244-AF0E-B7A62C48EF77}"/>
              </a:ext>
            </a:extLst>
          </p:cNvPr>
          <p:cNvSpPr>
            <a:spLocks/>
          </p:cNvSpPr>
          <p:nvPr/>
        </p:nvSpPr>
        <p:spPr bwMode="auto">
          <a:xfrm>
            <a:off x="1815740" y="218891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5" name="Freeform 124">
            <a:extLst>
              <a:ext uri="{FF2B5EF4-FFF2-40B4-BE49-F238E27FC236}">
                <a16:creationId xmlns:a16="http://schemas.microsoft.com/office/drawing/2014/main" id="{0EBFD615-6279-E34C-A3E4-A18FA553D69A}"/>
              </a:ext>
            </a:extLst>
          </p:cNvPr>
          <p:cNvSpPr>
            <a:spLocks/>
          </p:cNvSpPr>
          <p:nvPr/>
        </p:nvSpPr>
        <p:spPr bwMode="auto">
          <a:xfrm>
            <a:off x="2318779" y="218891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6" name="Freeform 124">
            <a:extLst>
              <a:ext uri="{FF2B5EF4-FFF2-40B4-BE49-F238E27FC236}">
                <a16:creationId xmlns:a16="http://schemas.microsoft.com/office/drawing/2014/main" id="{A280B413-2B1B-334A-9CDD-685E702CF79A}"/>
              </a:ext>
            </a:extLst>
          </p:cNvPr>
          <p:cNvSpPr>
            <a:spLocks/>
          </p:cNvSpPr>
          <p:nvPr/>
        </p:nvSpPr>
        <p:spPr bwMode="auto">
          <a:xfrm>
            <a:off x="2808893" y="218503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7" name="Freeform 124">
            <a:extLst>
              <a:ext uri="{FF2B5EF4-FFF2-40B4-BE49-F238E27FC236}">
                <a16:creationId xmlns:a16="http://schemas.microsoft.com/office/drawing/2014/main" id="{11A6274C-0324-F54C-ABA4-3EB9193FB3E7}"/>
              </a:ext>
            </a:extLst>
          </p:cNvPr>
          <p:cNvSpPr>
            <a:spLocks/>
          </p:cNvSpPr>
          <p:nvPr/>
        </p:nvSpPr>
        <p:spPr bwMode="auto">
          <a:xfrm>
            <a:off x="3311932" y="218503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8" name="Freeform 124">
            <a:extLst>
              <a:ext uri="{FF2B5EF4-FFF2-40B4-BE49-F238E27FC236}">
                <a16:creationId xmlns:a16="http://schemas.microsoft.com/office/drawing/2014/main" id="{C84B8771-4D42-EA41-B205-3E074542EEAE}"/>
              </a:ext>
            </a:extLst>
          </p:cNvPr>
          <p:cNvSpPr>
            <a:spLocks/>
          </p:cNvSpPr>
          <p:nvPr/>
        </p:nvSpPr>
        <p:spPr bwMode="auto">
          <a:xfrm>
            <a:off x="3797049" y="218660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9" name="Freeform 124">
            <a:extLst>
              <a:ext uri="{FF2B5EF4-FFF2-40B4-BE49-F238E27FC236}">
                <a16:creationId xmlns:a16="http://schemas.microsoft.com/office/drawing/2014/main" id="{29C82C69-5F30-C84C-9041-2D26F6197FC9}"/>
              </a:ext>
            </a:extLst>
          </p:cNvPr>
          <p:cNvSpPr>
            <a:spLocks/>
          </p:cNvSpPr>
          <p:nvPr/>
        </p:nvSpPr>
        <p:spPr bwMode="auto">
          <a:xfrm>
            <a:off x="4300088" y="218660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0" name="Freeform 124">
            <a:extLst>
              <a:ext uri="{FF2B5EF4-FFF2-40B4-BE49-F238E27FC236}">
                <a16:creationId xmlns:a16="http://schemas.microsoft.com/office/drawing/2014/main" id="{1F94D436-4713-CB45-BD50-F0964C9B98D4}"/>
              </a:ext>
            </a:extLst>
          </p:cNvPr>
          <p:cNvSpPr>
            <a:spLocks/>
          </p:cNvSpPr>
          <p:nvPr/>
        </p:nvSpPr>
        <p:spPr bwMode="auto">
          <a:xfrm>
            <a:off x="4763080" y="218577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1" name="Freeform 124">
            <a:extLst>
              <a:ext uri="{FF2B5EF4-FFF2-40B4-BE49-F238E27FC236}">
                <a16:creationId xmlns:a16="http://schemas.microsoft.com/office/drawing/2014/main" id="{F48EF5A3-DB7A-1140-BF5F-FC2C176E14D3}"/>
              </a:ext>
            </a:extLst>
          </p:cNvPr>
          <p:cNvSpPr>
            <a:spLocks/>
          </p:cNvSpPr>
          <p:nvPr/>
        </p:nvSpPr>
        <p:spPr bwMode="auto">
          <a:xfrm>
            <a:off x="5266119" y="218577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2" name="Freeform 124">
            <a:extLst>
              <a:ext uri="{FF2B5EF4-FFF2-40B4-BE49-F238E27FC236}">
                <a16:creationId xmlns:a16="http://schemas.microsoft.com/office/drawing/2014/main" id="{91676985-B15E-B741-B92D-E192169B906C}"/>
              </a:ext>
            </a:extLst>
          </p:cNvPr>
          <p:cNvSpPr>
            <a:spLocks/>
          </p:cNvSpPr>
          <p:nvPr/>
        </p:nvSpPr>
        <p:spPr bwMode="auto">
          <a:xfrm>
            <a:off x="5751236" y="218734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3" name="Freeform 124">
            <a:extLst>
              <a:ext uri="{FF2B5EF4-FFF2-40B4-BE49-F238E27FC236}">
                <a16:creationId xmlns:a16="http://schemas.microsoft.com/office/drawing/2014/main" id="{6569940D-5328-CE47-9578-42C71A231A87}"/>
              </a:ext>
            </a:extLst>
          </p:cNvPr>
          <p:cNvSpPr>
            <a:spLocks/>
          </p:cNvSpPr>
          <p:nvPr/>
        </p:nvSpPr>
        <p:spPr bwMode="auto">
          <a:xfrm>
            <a:off x="6254275" y="2187344"/>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4" name="Freeform 124">
            <a:extLst>
              <a:ext uri="{FF2B5EF4-FFF2-40B4-BE49-F238E27FC236}">
                <a16:creationId xmlns:a16="http://schemas.microsoft.com/office/drawing/2014/main" id="{DC5EB301-CE32-654E-B0AC-2DF2BC3FA8E9}"/>
              </a:ext>
            </a:extLst>
          </p:cNvPr>
          <p:cNvSpPr>
            <a:spLocks/>
          </p:cNvSpPr>
          <p:nvPr/>
        </p:nvSpPr>
        <p:spPr bwMode="auto">
          <a:xfrm>
            <a:off x="6744389" y="218346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5" name="Freeform 124">
            <a:extLst>
              <a:ext uri="{FF2B5EF4-FFF2-40B4-BE49-F238E27FC236}">
                <a16:creationId xmlns:a16="http://schemas.microsoft.com/office/drawing/2014/main" id="{1B420444-96EB-4044-BD05-A2E73E265951}"/>
              </a:ext>
            </a:extLst>
          </p:cNvPr>
          <p:cNvSpPr>
            <a:spLocks/>
          </p:cNvSpPr>
          <p:nvPr/>
        </p:nvSpPr>
        <p:spPr bwMode="auto">
          <a:xfrm>
            <a:off x="7247428" y="218346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6" name="Freeform 124">
            <a:extLst>
              <a:ext uri="{FF2B5EF4-FFF2-40B4-BE49-F238E27FC236}">
                <a16:creationId xmlns:a16="http://schemas.microsoft.com/office/drawing/2014/main" id="{ED4D4719-7E6C-FA41-9225-D990A86390BF}"/>
              </a:ext>
            </a:extLst>
          </p:cNvPr>
          <p:cNvSpPr>
            <a:spLocks/>
          </p:cNvSpPr>
          <p:nvPr/>
        </p:nvSpPr>
        <p:spPr bwMode="auto">
          <a:xfrm>
            <a:off x="7732545" y="218503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7" name="Freeform 124">
            <a:extLst>
              <a:ext uri="{FF2B5EF4-FFF2-40B4-BE49-F238E27FC236}">
                <a16:creationId xmlns:a16="http://schemas.microsoft.com/office/drawing/2014/main" id="{81C260D5-5EE0-4248-BECC-37DC6ADBC64F}"/>
              </a:ext>
            </a:extLst>
          </p:cNvPr>
          <p:cNvSpPr>
            <a:spLocks/>
          </p:cNvSpPr>
          <p:nvPr/>
        </p:nvSpPr>
        <p:spPr bwMode="auto">
          <a:xfrm>
            <a:off x="8235584" y="2185037"/>
            <a:ext cx="73025" cy="808038"/>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8440">
            <a:solidFill>
              <a:srgbClr val="00B05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9" name="Rectangle 38">
            <a:extLst>
              <a:ext uri="{FF2B5EF4-FFF2-40B4-BE49-F238E27FC236}">
                <a16:creationId xmlns:a16="http://schemas.microsoft.com/office/drawing/2014/main" id="{DE14B2EA-9084-BE42-B26F-F0C6D094AE56}"/>
              </a:ext>
            </a:extLst>
          </p:cNvPr>
          <p:cNvSpPr/>
          <p:nvPr/>
        </p:nvSpPr>
        <p:spPr>
          <a:xfrm>
            <a:off x="648096" y="3083090"/>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5" name="Rectangle 54">
            <a:extLst>
              <a:ext uri="{FF2B5EF4-FFF2-40B4-BE49-F238E27FC236}">
                <a16:creationId xmlns:a16="http://schemas.microsoft.com/office/drawing/2014/main" id="{57E06BB3-84CC-684E-967F-D9C8C239BCBE}"/>
              </a:ext>
            </a:extLst>
          </p:cNvPr>
          <p:cNvSpPr/>
          <p:nvPr/>
        </p:nvSpPr>
        <p:spPr>
          <a:xfrm>
            <a:off x="1151135" y="3067963"/>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6" name="Rectangle 55">
            <a:extLst>
              <a:ext uri="{FF2B5EF4-FFF2-40B4-BE49-F238E27FC236}">
                <a16:creationId xmlns:a16="http://schemas.microsoft.com/office/drawing/2014/main" id="{CE13716F-3B0A-8C41-B363-E2CFBCB2BF78}"/>
              </a:ext>
            </a:extLst>
          </p:cNvPr>
          <p:cNvSpPr/>
          <p:nvPr/>
        </p:nvSpPr>
        <p:spPr>
          <a:xfrm>
            <a:off x="1619672" y="3084087"/>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7" name="Rectangle 56">
            <a:extLst>
              <a:ext uri="{FF2B5EF4-FFF2-40B4-BE49-F238E27FC236}">
                <a16:creationId xmlns:a16="http://schemas.microsoft.com/office/drawing/2014/main" id="{4220D019-5125-C144-A7A4-78423C577D45}"/>
              </a:ext>
            </a:extLst>
          </p:cNvPr>
          <p:cNvSpPr/>
          <p:nvPr/>
        </p:nvSpPr>
        <p:spPr>
          <a:xfrm>
            <a:off x="2122711" y="3068960"/>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8" name="Rectangle 57">
            <a:extLst>
              <a:ext uri="{FF2B5EF4-FFF2-40B4-BE49-F238E27FC236}">
                <a16:creationId xmlns:a16="http://schemas.microsoft.com/office/drawing/2014/main" id="{7157E701-81DA-F142-BB5C-FD535FA67745}"/>
              </a:ext>
            </a:extLst>
          </p:cNvPr>
          <p:cNvSpPr/>
          <p:nvPr/>
        </p:nvSpPr>
        <p:spPr>
          <a:xfrm>
            <a:off x="2620015" y="3070217"/>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59" name="Rectangle 58">
            <a:extLst>
              <a:ext uri="{FF2B5EF4-FFF2-40B4-BE49-F238E27FC236}">
                <a16:creationId xmlns:a16="http://schemas.microsoft.com/office/drawing/2014/main" id="{0CB24B2D-AEAB-EF4B-93A3-908CFED1EF0C}"/>
              </a:ext>
            </a:extLst>
          </p:cNvPr>
          <p:cNvSpPr/>
          <p:nvPr/>
        </p:nvSpPr>
        <p:spPr>
          <a:xfrm>
            <a:off x="3123054" y="3055090"/>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0" name="Rectangle 59">
            <a:extLst>
              <a:ext uri="{FF2B5EF4-FFF2-40B4-BE49-F238E27FC236}">
                <a16:creationId xmlns:a16="http://schemas.microsoft.com/office/drawing/2014/main" id="{442E821F-C725-F649-BC5A-997ECF6D122D}"/>
              </a:ext>
            </a:extLst>
          </p:cNvPr>
          <p:cNvSpPr/>
          <p:nvPr/>
        </p:nvSpPr>
        <p:spPr>
          <a:xfrm>
            <a:off x="3591591" y="3071214"/>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1" name="Rectangle 60">
            <a:extLst>
              <a:ext uri="{FF2B5EF4-FFF2-40B4-BE49-F238E27FC236}">
                <a16:creationId xmlns:a16="http://schemas.microsoft.com/office/drawing/2014/main" id="{9C051570-FF39-7B4C-91E5-0A37B53F8DF0}"/>
              </a:ext>
            </a:extLst>
          </p:cNvPr>
          <p:cNvSpPr/>
          <p:nvPr/>
        </p:nvSpPr>
        <p:spPr>
          <a:xfrm>
            <a:off x="4094630" y="3056087"/>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2" name="Rectangle 61">
            <a:extLst>
              <a:ext uri="{FF2B5EF4-FFF2-40B4-BE49-F238E27FC236}">
                <a16:creationId xmlns:a16="http://schemas.microsoft.com/office/drawing/2014/main" id="{2548A04A-64E6-7E49-BDB6-48AD1FD784DA}"/>
              </a:ext>
            </a:extLst>
          </p:cNvPr>
          <p:cNvSpPr/>
          <p:nvPr/>
        </p:nvSpPr>
        <p:spPr>
          <a:xfrm>
            <a:off x="4610941" y="3064048"/>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3" name="Rectangle 62">
            <a:extLst>
              <a:ext uri="{FF2B5EF4-FFF2-40B4-BE49-F238E27FC236}">
                <a16:creationId xmlns:a16="http://schemas.microsoft.com/office/drawing/2014/main" id="{9E537D57-2C92-9D4A-BF0F-AE5EC29A8E13}"/>
              </a:ext>
            </a:extLst>
          </p:cNvPr>
          <p:cNvSpPr/>
          <p:nvPr/>
        </p:nvSpPr>
        <p:spPr>
          <a:xfrm>
            <a:off x="5113980" y="3048921"/>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4" name="Rectangle 63">
            <a:extLst>
              <a:ext uri="{FF2B5EF4-FFF2-40B4-BE49-F238E27FC236}">
                <a16:creationId xmlns:a16="http://schemas.microsoft.com/office/drawing/2014/main" id="{0AA6717B-0494-4C47-8091-3849973EA227}"/>
              </a:ext>
            </a:extLst>
          </p:cNvPr>
          <p:cNvSpPr/>
          <p:nvPr/>
        </p:nvSpPr>
        <p:spPr>
          <a:xfrm>
            <a:off x="5582517" y="3065045"/>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5" name="Rectangle 64">
            <a:extLst>
              <a:ext uri="{FF2B5EF4-FFF2-40B4-BE49-F238E27FC236}">
                <a16:creationId xmlns:a16="http://schemas.microsoft.com/office/drawing/2014/main" id="{1CE5717B-5AB2-1845-A4FF-C43F4C53327C}"/>
              </a:ext>
            </a:extLst>
          </p:cNvPr>
          <p:cNvSpPr/>
          <p:nvPr/>
        </p:nvSpPr>
        <p:spPr>
          <a:xfrm>
            <a:off x="6085556" y="3049918"/>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6" name="Rectangle 65">
            <a:extLst>
              <a:ext uri="{FF2B5EF4-FFF2-40B4-BE49-F238E27FC236}">
                <a16:creationId xmlns:a16="http://schemas.microsoft.com/office/drawing/2014/main" id="{5C8DBEF9-A997-624C-8F2B-4B58CACE302C}"/>
              </a:ext>
            </a:extLst>
          </p:cNvPr>
          <p:cNvSpPr/>
          <p:nvPr/>
        </p:nvSpPr>
        <p:spPr>
          <a:xfrm>
            <a:off x="6582860" y="3051175"/>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7" name="Rectangle 66">
            <a:extLst>
              <a:ext uri="{FF2B5EF4-FFF2-40B4-BE49-F238E27FC236}">
                <a16:creationId xmlns:a16="http://schemas.microsoft.com/office/drawing/2014/main" id="{4AB8C0CB-3759-AB45-AD84-53A3C788F939}"/>
              </a:ext>
            </a:extLst>
          </p:cNvPr>
          <p:cNvSpPr/>
          <p:nvPr/>
        </p:nvSpPr>
        <p:spPr>
          <a:xfrm>
            <a:off x="7085899" y="3036048"/>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8" name="Rectangle 67">
            <a:extLst>
              <a:ext uri="{FF2B5EF4-FFF2-40B4-BE49-F238E27FC236}">
                <a16:creationId xmlns:a16="http://schemas.microsoft.com/office/drawing/2014/main" id="{D92CAEC2-B39D-A046-9373-4C838E746A1D}"/>
              </a:ext>
            </a:extLst>
          </p:cNvPr>
          <p:cNvSpPr/>
          <p:nvPr/>
        </p:nvSpPr>
        <p:spPr>
          <a:xfrm>
            <a:off x="7554436" y="3052172"/>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69" name="Rectangle 68">
            <a:extLst>
              <a:ext uri="{FF2B5EF4-FFF2-40B4-BE49-F238E27FC236}">
                <a16:creationId xmlns:a16="http://schemas.microsoft.com/office/drawing/2014/main" id="{925B4719-B442-8340-9D55-C7F4306BBBE9}"/>
              </a:ext>
            </a:extLst>
          </p:cNvPr>
          <p:cNvSpPr/>
          <p:nvPr/>
        </p:nvSpPr>
        <p:spPr>
          <a:xfrm>
            <a:off x="8057475" y="3037045"/>
            <a:ext cx="432000" cy="2756452"/>
          </a:xfrm>
          <a:prstGeom prst="rect">
            <a:avLst/>
          </a:prstGeom>
          <a:solidFill>
            <a:srgbClr val="00B050">
              <a:alpha val="25098"/>
            </a:srgbClr>
          </a:solidFill>
          <a:ln w="571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solidFill>
                <a:schemeClr val="tx1"/>
              </a:solidFill>
            </a:endParaRPr>
          </a:p>
        </p:txBody>
      </p:sp>
      <p:sp>
        <p:nvSpPr>
          <p:cNvPr id="38" name="Rectangle 37">
            <a:extLst>
              <a:ext uri="{FF2B5EF4-FFF2-40B4-BE49-F238E27FC236}">
                <a16:creationId xmlns:a16="http://schemas.microsoft.com/office/drawing/2014/main" id="{D226F384-1BD0-2843-93E9-EB89A109BD20}"/>
              </a:ext>
            </a:extLst>
          </p:cNvPr>
          <p:cNvSpPr/>
          <p:nvPr/>
        </p:nvSpPr>
        <p:spPr>
          <a:xfrm>
            <a:off x="612000" y="2932043"/>
            <a:ext cx="2001991" cy="302149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FDFE59-51E9-344C-8E29-CC15D0DE615B}"/>
              </a:ext>
            </a:extLst>
          </p:cNvPr>
          <p:cNvSpPr/>
          <p:nvPr/>
        </p:nvSpPr>
        <p:spPr>
          <a:xfrm>
            <a:off x="2584174" y="2932043"/>
            <a:ext cx="2001991" cy="302149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6CD55E-5BE6-6F4F-BF86-EE3F5DB83190}"/>
              </a:ext>
            </a:extLst>
          </p:cNvPr>
          <p:cNvSpPr/>
          <p:nvPr/>
        </p:nvSpPr>
        <p:spPr>
          <a:xfrm>
            <a:off x="4566287" y="2932043"/>
            <a:ext cx="2001991" cy="302149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78244E-4128-254D-B437-2AB3CFA35A74}"/>
              </a:ext>
            </a:extLst>
          </p:cNvPr>
          <p:cNvSpPr/>
          <p:nvPr/>
        </p:nvSpPr>
        <p:spPr>
          <a:xfrm>
            <a:off x="6552011" y="2932043"/>
            <a:ext cx="2001991" cy="302149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ED87167-6FCE-394F-8DA6-FCFFF22BB5DC}"/>
              </a:ext>
            </a:extLst>
          </p:cNvPr>
          <p:cNvSpPr/>
          <p:nvPr/>
        </p:nvSpPr>
        <p:spPr>
          <a:xfrm>
            <a:off x="737471" y="2107364"/>
            <a:ext cx="1728318" cy="93976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Block 0</a:t>
            </a:r>
          </a:p>
        </p:txBody>
      </p:sp>
      <p:sp>
        <p:nvSpPr>
          <p:cNvPr id="44" name="Rectangle 43">
            <a:extLst>
              <a:ext uri="{FF2B5EF4-FFF2-40B4-BE49-F238E27FC236}">
                <a16:creationId xmlns:a16="http://schemas.microsoft.com/office/drawing/2014/main" id="{10357F0C-C890-EA42-B7BA-1434BBEB9810}"/>
              </a:ext>
            </a:extLst>
          </p:cNvPr>
          <p:cNvSpPr/>
          <p:nvPr/>
        </p:nvSpPr>
        <p:spPr>
          <a:xfrm>
            <a:off x="2707151" y="2103602"/>
            <a:ext cx="1728318" cy="93976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Block 1</a:t>
            </a:r>
          </a:p>
        </p:txBody>
      </p:sp>
      <p:sp>
        <p:nvSpPr>
          <p:cNvPr id="45" name="Rectangle 44">
            <a:extLst>
              <a:ext uri="{FF2B5EF4-FFF2-40B4-BE49-F238E27FC236}">
                <a16:creationId xmlns:a16="http://schemas.microsoft.com/office/drawing/2014/main" id="{E5EAC28B-2D59-1B49-B9E9-BDC052B53D4D}"/>
              </a:ext>
            </a:extLst>
          </p:cNvPr>
          <p:cNvSpPr/>
          <p:nvPr/>
        </p:nvSpPr>
        <p:spPr>
          <a:xfrm>
            <a:off x="4681821" y="2103602"/>
            <a:ext cx="1728318" cy="93976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Block 2</a:t>
            </a:r>
          </a:p>
        </p:txBody>
      </p:sp>
      <p:sp>
        <p:nvSpPr>
          <p:cNvPr id="46" name="Rectangle 45">
            <a:extLst>
              <a:ext uri="{FF2B5EF4-FFF2-40B4-BE49-F238E27FC236}">
                <a16:creationId xmlns:a16="http://schemas.microsoft.com/office/drawing/2014/main" id="{86EFD57F-B91E-9549-8FA5-621A0F9D8105}"/>
              </a:ext>
            </a:extLst>
          </p:cNvPr>
          <p:cNvSpPr/>
          <p:nvPr/>
        </p:nvSpPr>
        <p:spPr>
          <a:xfrm>
            <a:off x="6651501" y="2099840"/>
            <a:ext cx="1728318" cy="93976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Block 3</a:t>
            </a:r>
          </a:p>
        </p:txBody>
      </p:sp>
      <p:sp>
        <p:nvSpPr>
          <p:cNvPr id="47" name="Marcador de número de diapositiva 3">
            <a:extLst>
              <a:ext uri="{FF2B5EF4-FFF2-40B4-BE49-F238E27FC236}">
                <a16:creationId xmlns:a16="http://schemas.microsoft.com/office/drawing/2014/main" id="{B9A88BBC-CA2A-994E-88AE-750FD7DAF58B}"/>
              </a:ext>
            </a:extLst>
          </p:cNvPr>
          <p:cNvSpPr>
            <a:spLocks noGrp="1"/>
          </p:cNvSpPr>
          <p:nvPr>
            <p:ph type="sldNum" sz="quarter" idx="11"/>
          </p:nvPr>
        </p:nvSpPr>
        <p:spPr>
          <a:xfrm>
            <a:off x="6553200" y="6243638"/>
            <a:ext cx="2133600" cy="457200"/>
          </a:xfrm>
        </p:spPr>
        <p:txBody>
          <a:bodyPr/>
          <a:lstStyle/>
          <a:p>
            <a:fld id="{323594FA-E141-4234-AE05-360401972BE7}" type="slidenum">
              <a:rPr lang="en-US" altLang="en-US" smtClean="0"/>
              <a:pPr/>
              <a:t>48</a:t>
            </a:fld>
            <a:endParaRPr lang="en-US" altLang="en-US" dirty="0"/>
          </a:p>
        </p:txBody>
      </p:sp>
    </p:spTree>
    <p:extLst>
      <p:ext uri="{BB962C8B-B14F-4D97-AF65-F5344CB8AC3E}">
        <p14:creationId xmlns:p14="http://schemas.microsoft.com/office/powerpoint/2010/main" val="2025845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1" grpId="0" animBg="1"/>
      <p:bldP spid="42" grpId="0" animBg="1"/>
      <p:bldP spid="43" grpId="0" animBg="1"/>
      <p:bldP spid="44" grpId="0" animBg="1"/>
      <p:bldP spid="45" grpId="0" animBg="1"/>
      <p:bldP spid="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Transparent Scalability</a:t>
            </a:r>
          </a:p>
        </p:txBody>
      </p:sp>
      <p:sp>
        <p:nvSpPr>
          <p:cNvPr id="3" name="Marcador de contenido 2"/>
          <p:cNvSpPr>
            <a:spLocks noGrp="1"/>
          </p:cNvSpPr>
          <p:nvPr>
            <p:ph idx="1"/>
          </p:nvPr>
        </p:nvSpPr>
        <p:spPr>
          <a:xfrm>
            <a:off x="251521" y="908720"/>
            <a:ext cx="8568952" cy="5472534"/>
          </a:xfrm>
        </p:spPr>
        <p:txBody>
          <a:bodyPr>
            <a:normAutofit/>
          </a:bodyPr>
          <a:lstStyle/>
          <a:p>
            <a:r>
              <a:rPr lang="en-US" dirty="0"/>
              <a:t>Hardware is </a:t>
            </a:r>
            <a:r>
              <a:rPr lang="en-US" dirty="0">
                <a:solidFill>
                  <a:srgbClr val="0000FF"/>
                </a:solidFill>
              </a:rPr>
              <a:t>free to schedule</a:t>
            </a:r>
            <a:r>
              <a:rPr lang="en-US" dirty="0"/>
              <a:t> thread blocks</a:t>
            </a:r>
          </a:p>
        </p:txBody>
      </p:sp>
      <p:grpSp>
        <p:nvGrpSpPr>
          <p:cNvPr id="6" name="Group 5"/>
          <p:cNvGrpSpPr>
            <a:grpSpLocks/>
          </p:cNvGrpSpPr>
          <p:nvPr/>
        </p:nvGrpSpPr>
        <p:grpSpPr bwMode="auto">
          <a:xfrm>
            <a:off x="638051" y="2287984"/>
            <a:ext cx="1620838" cy="665163"/>
            <a:chOff x="691" y="1737"/>
            <a:chExt cx="1021" cy="419"/>
          </a:xfrm>
        </p:grpSpPr>
        <p:sp>
          <p:nvSpPr>
            <p:cNvPr id="41" name="Text Box 6"/>
            <p:cNvSpPr txBox="1">
              <a:spLocks noChangeArrowheads="1"/>
            </p:cNvSpPr>
            <p:nvPr/>
          </p:nvSpPr>
          <p:spPr bwMode="auto">
            <a:xfrm>
              <a:off x="691" y="1737"/>
              <a:ext cx="1021" cy="419"/>
            </a:xfrm>
            <a:prstGeom prst="rect">
              <a:avLst/>
            </a:prstGeom>
            <a:solidFill>
              <a:srgbClr val="99CCFF"/>
            </a:solidFill>
            <a:ln w="9525">
              <a:solidFill>
                <a:srgbClr val="969696"/>
              </a:solidFill>
              <a:miter lim="800000"/>
              <a:headEnd/>
              <a:tailEnd/>
            </a:ln>
          </p:spPr>
          <p:txBody>
            <a:bodyPr>
              <a:prstTxWarp prst="textNoShape">
                <a:avLst/>
              </a:prstTxWarp>
            </a:bodyPr>
            <a:lstStyle/>
            <a:p>
              <a:r>
                <a:rPr lang="en-US" altLang="zh-TW" sz="1200" b="1">
                  <a:solidFill>
                    <a:schemeClr val="bg1"/>
                  </a:solidFill>
                  <a:latin typeface="Arial" pitchFamily="-111" charset="0"/>
                  <a:ea typeface="新細明體" pitchFamily="16" charset="-128"/>
                  <a:cs typeface="新細明體" pitchFamily="16" charset="-128"/>
                </a:rPr>
                <a:t>Device</a:t>
              </a:r>
            </a:p>
          </p:txBody>
        </p:sp>
        <p:sp>
          <p:nvSpPr>
            <p:cNvPr id="42" name="Text Box 7"/>
            <p:cNvSpPr txBox="1">
              <a:spLocks noChangeArrowheads="1"/>
            </p:cNvSpPr>
            <p:nvPr/>
          </p:nvSpPr>
          <p:spPr bwMode="auto">
            <a:xfrm>
              <a:off x="727" y="1901"/>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43" name="Text Box 8"/>
            <p:cNvSpPr txBox="1">
              <a:spLocks noChangeArrowheads="1"/>
            </p:cNvSpPr>
            <p:nvPr/>
          </p:nvSpPr>
          <p:spPr bwMode="auto">
            <a:xfrm>
              <a:off x="1212" y="1901"/>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grpSp>
      <p:grpSp>
        <p:nvGrpSpPr>
          <p:cNvPr id="7" name="Group 9"/>
          <p:cNvGrpSpPr>
            <a:grpSpLocks/>
          </p:cNvGrpSpPr>
          <p:nvPr/>
        </p:nvGrpSpPr>
        <p:grpSpPr bwMode="auto">
          <a:xfrm>
            <a:off x="401513" y="3227784"/>
            <a:ext cx="1844675" cy="2049463"/>
            <a:chOff x="542" y="2321"/>
            <a:chExt cx="1162" cy="1291"/>
          </a:xfrm>
        </p:grpSpPr>
        <p:sp>
          <p:nvSpPr>
            <p:cNvPr id="8" name="Line 10"/>
            <p:cNvSpPr>
              <a:spLocks noChangeShapeType="1"/>
            </p:cNvSpPr>
            <p:nvPr/>
          </p:nvSpPr>
          <p:spPr bwMode="auto">
            <a:xfrm>
              <a:off x="542" y="2321"/>
              <a:ext cx="1" cy="1283"/>
            </a:xfrm>
            <a:prstGeom prst="line">
              <a:avLst/>
            </a:prstGeom>
            <a:noFill/>
            <a:ln w="25400">
              <a:solidFill>
                <a:schemeClr val="tx1"/>
              </a:solidFill>
              <a:round/>
              <a:headEnd/>
              <a:tailEnd type="triangle" w="lg" len="lg"/>
            </a:ln>
          </p:spPr>
          <p:txBody>
            <a:bodyPr>
              <a:prstTxWarp prst="textNoShape">
                <a:avLst/>
              </a:prstTxWarp>
            </a:bodyPr>
            <a:lstStyle/>
            <a:p>
              <a:endParaRPr lang="es-ES_tradnl"/>
            </a:p>
          </p:txBody>
        </p:sp>
        <p:grpSp>
          <p:nvGrpSpPr>
            <p:cNvPr id="9" name="Group 11"/>
            <p:cNvGrpSpPr>
              <a:grpSpLocks/>
            </p:cNvGrpSpPr>
            <p:nvPr/>
          </p:nvGrpSpPr>
          <p:grpSpPr bwMode="auto">
            <a:xfrm>
              <a:off x="683" y="2321"/>
              <a:ext cx="1021" cy="291"/>
              <a:chOff x="1843" y="2745"/>
              <a:chExt cx="1021" cy="291"/>
            </a:xfrm>
          </p:grpSpPr>
          <p:sp>
            <p:nvSpPr>
              <p:cNvPr id="34" name="Text Box 12"/>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prstTxWarp prst="textNoShape">
                  <a:avLst/>
                </a:prstTxWarp>
              </a:bodyPr>
              <a:lstStyle/>
              <a:p>
                <a:endParaRPr lang="zh-TW" altLang="en-US" sz="1200" b="1">
                  <a:solidFill>
                    <a:schemeClr val="bg1"/>
                  </a:solidFill>
                  <a:latin typeface="Arial" pitchFamily="-111" charset="0"/>
                  <a:ea typeface="新細明體" pitchFamily="16" charset="-128"/>
                  <a:cs typeface="新細明體" pitchFamily="16" charset="-128"/>
                </a:endParaRPr>
              </a:p>
            </p:txBody>
          </p:sp>
          <p:grpSp>
            <p:nvGrpSpPr>
              <p:cNvPr id="35" name="Group 13"/>
              <p:cNvGrpSpPr>
                <a:grpSpLocks/>
              </p:cNvGrpSpPr>
              <p:nvPr/>
            </p:nvGrpSpPr>
            <p:grpSpPr bwMode="auto">
              <a:xfrm>
                <a:off x="1879" y="2781"/>
                <a:ext cx="461" cy="230"/>
                <a:chOff x="3775" y="2037"/>
                <a:chExt cx="461" cy="230"/>
              </a:xfrm>
            </p:grpSpPr>
            <p:sp>
              <p:nvSpPr>
                <p:cNvPr id="39" name="Text Box 14"/>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40" name="Text Box 15"/>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0</a:t>
                  </a:r>
                </a:p>
              </p:txBody>
            </p:sp>
          </p:grpSp>
          <p:grpSp>
            <p:nvGrpSpPr>
              <p:cNvPr id="36" name="Group 16"/>
              <p:cNvGrpSpPr>
                <a:grpSpLocks/>
              </p:cNvGrpSpPr>
              <p:nvPr/>
            </p:nvGrpSpPr>
            <p:grpSpPr bwMode="auto">
              <a:xfrm>
                <a:off x="2364" y="2781"/>
                <a:ext cx="461" cy="230"/>
                <a:chOff x="3775" y="2037"/>
                <a:chExt cx="461" cy="230"/>
              </a:xfrm>
            </p:grpSpPr>
            <p:sp>
              <p:nvSpPr>
                <p:cNvPr id="37" name="Text Box 17"/>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38" name="Text Box 18"/>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1</a:t>
                  </a:r>
                </a:p>
              </p:txBody>
            </p:sp>
          </p:grpSp>
        </p:grpSp>
        <p:grpSp>
          <p:nvGrpSpPr>
            <p:cNvPr id="10" name="Group 19"/>
            <p:cNvGrpSpPr>
              <a:grpSpLocks/>
            </p:cNvGrpSpPr>
            <p:nvPr/>
          </p:nvGrpSpPr>
          <p:grpSpPr bwMode="auto">
            <a:xfrm>
              <a:off x="683" y="2654"/>
              <a:ext cx="1021" cy="291"/>
              <a:chOff x="1843" y="2745"/>
              <a:chExt cx="1021" cy="291"/>
            </a:xfrm>
          </p:grpSpPr>
          <p:sp>
            <p:nvSpPr>
              <p:cNvPr id="27" name="Text Box 20"/>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prstTxWarp prst="textNoShape">
                  <a:avLst/>
                </a:prstTxWarp>
              </a:bodyPr>
              <a:lstStyle/>
              <a:p>
                <a:endParaRPr lang="zh-TW" altLang="en-US" sz="1200" b="1">
                  <a:solidFill>
                    <a:schemeClr val="bg1"/>
                  </a:solidFill>
                  <a:latin typeface="Arial" pitchFamily="-111" charset="0"/>
                  <a:ea typeface="新細明體" pitchFamily="16" charset="-128"/>
                  <a:cs typeface="新細明體" pitchFamily="16" charset="-128"/>
                </a:endParaRPr>
              </a:p>
            </p:txBody>
          </p:sp>
          <p:grpSp>
            <p:nvGrpSpPr>
              <p:cNvPr id="28" name="Group 21"/>
              <p:cNvGrpSpPr>
                <a:grpSpLocks/>
              </p:cNvGrpSpPr>
              <p:nvPr/>
            </p:nvGrpSpPr>
            <p:grpSpPr bwMode="auto">
              <a:xfrm>
                <a:off x="1879" y="2781"/>
                <a:ext cx="461" cy="230"/>
                <a:chOff x="3775" y="2037"/>
                <a:chExt cx="461" cy="230"/>
              </a:xfrm>
            </p:grpSpPr>
            <p:sp>
              <p:nvSpPr>
                <p:cNvPr id="32" name="Text Box 22"/>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33" name="Text Box 23"/>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2</a:t>
                  </a:r>
                </a:p>
              </p:txBody>
            </p:sp>
          </p:grpSp>
          <p:grpSp>
            <p:nvGrpSpPr>
              <p:cNvPr id="29" name="Group 24"/>
              <p:cNvGrpSpPr>
                <a:grpSpLocks/>
              </p:cNvGrpSpPr>
              <p:nvPr/>
            </p:nvGrpSpPr>
            <p:grpSpPr bwMode="auto">
              <a:xfrm>
                <a:off x="2364" y="2781"/>
                <a:ext cx="461" cy="230"/>
                <a:chOff x="3775" y="2037"/>
                <a:chExt cx="461" cy="230"/>
              </a:xfrm>
            </p:grpSpPr>
            <p:sp>
              <p:nvSpPr>
                <p:cNvPr id="30" name="Text Box 25"/>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31" name="Text Box 26"/>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3</a:t>
                  </a:r>
                </a:p>
              </p:txBody>
            </p:sp>
          </p:grpSp>
        </p:grpSp>
        <p:grpSp>
          <p:nvGrpSpPr>
            <p:cNvPr id="11" name="Group 27"/>
            <p:cNvGrpSpPr>
              <a:grpSpLocks/>
            </p:cNvGrpSpPr>
            <p:nvPr/>
          </p:nvGrpSpPr>
          <p:grpSpPr bwMode="auto">
            <a:xfrm>
              <a:off x="683" y="2987"/>
              <a:ext cx="1021" cy="291"/>
              <a:chOff x="1843" y="2745"/>
              <a:chExt cx="1021" cy="291"/>
            </a:xfrm>
          </p:grpSpPr>
          <p:sp>
            <p:nvSpPr>
              <p:cNvPr id="20" name="Text Box 28"/>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prstTxWarp prst="textNoShape">
                  <a:avLst/>
                </a:prstTxWarp>
              </a:bodyPr>
              <a:lstStyle/>
              <a:p>
                <a:endParaRPr lang="zh-TW" altLang="en-US" sz="1200" b="1">
                  <a:solidFill>
                    <a:schemeClr val="bg1"/>
                  </a:solidFill>
                  <a:latin typeface="Arial" pitchFamily="-111" charset="0"/>
                  <a:ea typeface="新細明體" pitchFamily="16" charset="-128"/>
                  <a:cs typeface="新細明體" pitchFamily="16" charset="-128"/>
                </a:endParaRPr>
              </a:p>
            </p:txBody>
          </p:sp>
          <p:grpSp>
            <p:nvGrpSpPr>
              <p:cNvPr id="21" name="Group 29"/>
              <p:cNvGrpSpPr>
                <a:grpSpLocks/>
              </p:cNvGrpSpPr>
              <p:nvPr/>
            </p:nvGrpSpPr>
            <p:grpSpPr bwMode="auto">
              <a:xfrm>
                <a:off x="1879" y="2781"/>
                <a:ext cx="461" cy="230"/>
                <a:chOff x="3775" y="2037"/>
                <a:chExt cx="461" cy="230"/>
              </a:xfrm>
            </p:grpSpPr>
            <p:sp>
              <p:nvSpPr>
                <p:cNvPr id="25" name="Text Box 30"/>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26" name="Text Box 31"/>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4</a:t>
                  </a:r>
                </a:p>
              </p:txBody>
            </p:sp>
          </p:grpSp>
          <p:grpSp>
            <p:nvGrpSpPr>
              <p:cNvPr id="22" name="Group 32"/>
              <p:cNvGrpSpPr>
                <a:grpSpLocks/>
              </p:cNvGrpSpPr>
              <p:nvPr/>
            </p:nvGrpSpPr>
            <p:grpSpPr bwMode="auto">
              <a:xfrm>
                <a:off x="2364" y="2781"/>
                <a:ext cx="461" cy="230"/>
                <a:chOff x="3775" y="2037"/>
                <a:chExt cx="461" cy="230"/>
              </a:xfrm>
            </p:grpSpPr>
            <p:sp>
              <p:nvSpPr>
                <p:cNvPr id="23" name="Text Box 33"/>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24" name="Text Box 34"/>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5</a:t>
                  </a:r>
                </a:p>
              </p:txBody>
            </p:sp>
          </p:grpSp>
        </p:grpSp>
        <p:grpSp>
          <p:nvGrpSpPr>
            <p:cNvPr id="12" name="Group 35"/>
            <p:cNvGrpSpPr>
              <a:grpSpLocks/>
            </p:cNvGrpSpPr>
            <p:nvPr/>
          </p:nvGrpSpPr>
          <p:grpSpPr bwMode="auto">
            <a:xfrm>
              <a:off x="683" y="3321"/>
              <a:ext cx="1021" cy="291"/>
              <a:chOff x="1843" y="2745"/>
              <a:chExt cx="1021" cy="291"/>
            </a:xfrm>
          </p:grpSpPr>
          <p:sp>
            <p:nvSpPr>
              <p:cNvPr id="13" name="Text Box 36"/>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prstTxWarp prst="textNoShape">
                  <a:avLst/>
                </a:prstTxWarp>
              </a:bodyPr>
              <a:lstStyle/>
              <a:p>
                <a:endParaRPr lang="zh-TW" altLang="en-US" sz="1200" b="1">
                  <a:solidFill>
                    <a:schemeClr val="bg1"/>
                  </a:solidFill>
                  <a:latin typeface="Arial" pitchFamily="-111" charset="0"/>
                  <a:ea typeface="新細明體" pitchFamily="16" charset="-128"/>
                  <a:cs typeface="新細明體" pitchFamily="16" charset="-128"/>
                </a:endParaRPr>
              </a:p>
            </p:txBody>
          </p:sp>
          <p:grpSp>
            <p:nvGrpSpPr>
              <p:cNvPr id="14" name="Group 37"/>
              <p:cNvGrpSpPr>
                <a:grpSpLocks/>
              </p:cNvGrpSpPr>
              <p:nvPr/>
            </p:nvGrpSpPr>
            <p:grpSpPr bwMode="auto">
              <a:xfrm>
                <a:off x="1879" y="2781"/>
                <a:ext cx="461" cy="230"/>
                <a:chOff x="3775" y="2037"/>
                <a:chExt cx="461" cy="230"/>
              </a:xfrm>
            </p:grpSpPr>
            <p:sp>
              <p:nvSpPr>
                <p:cNvPr id="18" name="Text Box 38"/>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19" name="Text Box 39"/>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6</a:t>
                  </a:r>
                </a:p>
              </p:txBody>
            </p:sp>
          </p:grpSp>
          <p:grpSp>
            <p:nvGrpSpPr>
              <p:cNvPr id="15" name="Group 40"/>
              <p:cNvGrpSpPr>
                <a:grpSpLocks/>
              </p:cNvGrpSpPr>
              <p:nvPr/>
            </p:nvGrpSpPr>
            <p:grpSpPr bwMode="auto">
              <a:xfrm>
                <a:off x="2364" y="2781"/>
                <a:ext cx="461" cy="230"/>
                <a:chOff x="3775" y="2037"/>
                <a:chExt cx="461" cy="230"/>
              </a:xfrm>
            </p:grpSpPr>
            <p:sp>
              <p:nvSpPr>
                <p:cNvPr id="16" name="Text Box 41"/>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17" name="Text Box 42"/>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7</a:t>
                  </a:r>
                </a:p>
              </p:txBody>
            </p:sp>
          </p:grpSp>
        </p:grpSp>
      </p:grpSp>
      <p:grpSp>
        <p:nvGrpSpPr>
          <p:cNvPr id="44" name="Group 43"/>
          <p:cNvGrpSpPr>
            <a:grpSpLocks/>
          </p:cNvGrpSpPr>
          <p:nvPr/>
        </p:nvGrpSpPr>
        <p:grpSpPr bwMode="auto">
          <a:xfrm>
            <a:off x="3149476" y="2276872"/>
            <a:ext cx="1471612" cy="1681162"/>
            <a:chOff x="2233" y="1609"/>
            <a:chExt cx="927" cy="1059"/>
          </a:xfrm>
        </p:grpSpPr>
        <p:sp>
          <p:nvSpPr>
            <p:cNvPr id="45" name="Text Box 44"/>
            <p:cNvSpPr txBox="1">
              <a:spLocks noChangeArrowheads="1"/>
            </p:cNvSpPr>
            <p:nvPr/>
          </p:nvSpPr>
          <p:spPr bwMode="auto">
            <a:xfrm>
              <a:off x="2233" y="1609"/>
              <a:ext cx="927" cy="1059"/>
            </a:xfrm>
            <a:prstGeom prst="rect">
              <a:avLst/>
            </a:prstGeom>
            <a:solidFill>
              <a:srgbClr val="99FF66"/>
            </a:solidFill>
            <a:ln w="9525">
              <a:solidFill>
                <a:srgbClr val="969696"/>
              </a:solidFill>
              <a:miter lim="800000"/>
              <a:headEnd/>
              <a:tailEnd/>
            </a:ln>
          </p:spPr>
          <p:txBody>
            <a:bodyPr>
              <a:prstTxWarp prst="textNoShape">
                <a:avLst/>
              </a:prstTxWarp>
            </a:bodyPr>
            <a:lstStyle/>
            <a:p>
              <a:r>
                <a:rPr lang="en-US" altLang="zh-TW" sz="1200" b="1">
                  <a:solidFill>
                    <a:schemeClr val="bg1"/>
                  </a:solidFill>
                  <a:latin typeface="Arial" pitchFamily="-111" charset="0"/>
                  <a:ea typeface="新細明體" pitchFamily="16" charset="-128"/>
                  <a:cs typeface="新細明體" pitchFamily="16" charset="-128"/>
                </a:rPr>
                <a:t>Kernel grid</a:t>
              </a:r>
            </a:p>
          </p:txBody>
        </p:sp>
        <p:grpSp>
          <p:nvGrpSpPr>
            <p:cNvPr id="46" name="Group 45"/>
            <p:cNvGrpSpPr>
              <a:grpSpLocks/>
            </p:cNvGrpSpPr>
            <p:nvPr/>
          </p:nvGrpSpPr>
          <p:grpSpPr bwMode="auto">
            <a:xfrm>
              <a:off x="2279" y="1809"/>
              <a:ext cx="835" cy="805"/>
              <a:chOff x="2353" y="1809"/>
              <a:chExt cx="835" cy="805"/>
            </a:xfrm>
          </p:grpSpPr>
          <p:grpSp>
            <p:nvGrpSpPr>
              <p:cNvPr id="47" name="Group 46"/>
              <p:cNvGrpSpPr>
                <a:grpSpLocks/>
              </p:cNvGrpSpPr>
              <p:nvPr/>
            </p:nvGrpSpPr>
            <p:grpSpPr bwMode="auto">
              <a:xfrm>
                <a:off x="2353" y="1809"/>
                <a:ext cx="835" cy="173"/>
                <a:chOff x="2257" y="1809"/>
                <a:chExt cx="835" cy="173"/>
              </a:xfrm>
            </p:grpSpPr>
            <p:sp>
              <p:nvSpPr>
                <p:cNvPr id="57" name="Text Box 47"/>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0</a:t>
                  </a:r>
                </a:p>
              </p:txBody>
            </p:sp>
            <p:sp>
              <p:nvSpPr>
                <p:cNvPr id="58" name="Text Box 48"/>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1</a:t>
                  </a:r>
                </a:p>
              </p:txBody>
            </p:sp>
          </p:grpSp>
          <p:grpSp>
            <p:nvGrpSpPr>
              <p:cNvPr id="48" name="Group 49"/>
              <p:cNvGrpSpPr>
                <a:grpSpLocks/>
              </p:cNvGrpSpPr>
              <p:nvPr/>
            </p:nvGrpSpPr>
            <p:grpSpPr bwMode="auto">
              <a:xfrm>
                <a:off x="2353" y="2019"/>
                <a:ext cx="835" cy="173"/>
                <a:chOff x="2257" y="1809"/>
                <a:chExt cx="835" cy="173"/>
              </a:xfrm>
            </p:grpSpPr>
            <p:sp>
              <p:nvSpPr>
                <p:cNvPr id="55" name="Text Box 50"/>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2</a:t>
                  </a:r>
                </a:p>
              </p:txBody>
            </p:sp>
            <p:sp>
              <p:nvSpPr>
                <p:cNvPr id="56" name="Text Box 51"/>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3</a:t>
                  </a:r>
                </a:p>
              </p:txBody>
            </p:sp>
          </p:grpSp>
          <p:grpSp>
            <p:nvGrpSpPr>
              <p:cNvPr id="49" name="Group 52"/>
              <p:cNvGrpSpPr>
                <a:grpSpLocks/>
              </p:cNvGrpSpPr>
              <p:nvPr/>
            </p:nvGrpSpPr>
            <p:grpSpPr bwMode="auto">
              <a:xfrm>
                <a:off x="2353" y="2230"/>
                <a:ext cx="835" cy="173"/>
                <a:chOff x="2257" y="1809"/>
                <a:chExt cx="835" cy="173"/>
              </a:xfrm>
            </p:grpSpPr>
            <p:sp>
              <p:nvSpPr>
                <p:cNvPr id="53" name="Text Box 53"/>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4</a:t>
                  </a:r>
                </a:p>
              </p:txBody>
            </p:sp>
            <p:sp>
              <p:nvSpPr>
                <p:cNvPr id="54" name="Text Box 54"/>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5</a:t>
                  </a:r>
                </a:p>
              </p:txBody>
            </p:sp>
          </p:grpSp>
          <p:grpSp>
            <p:nvGrpSpPr>
              <p:cNvPr id="50" name="Group 55"/>
              <p:cNvGrpSpPr>
                <a:grpSpLocks/>
              </p:cNvGrpSpPr>
              <p:nvPr/>
            </p:nvGrpSpPr>
            <p:grpSpPr bwMode="auto">
              <a:xfrm>
                <a:off x="2353" y="2441"/>
                <a:ext cx="835" cy="173"/>
                <a:chOff x="2257" y="1809"/>
                <a:chExt cx="835" cy="173"/>
              </a:xfrm>
            </p:grpSpPr>
            <p:sp>
              <p:nvSpPr>
                <p:cNvPr id="51" name="Text Box 56"/>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6</a:t>
                  </a:r>
                </a:p>
              </p:txBody>
            </p:sp>
            <p:sp>
              <p:nvSpPr>
                <p:cNvPr id="52" name="Text Box 57"/>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7</a:t>
                  </a:r>
                </a:p>
              </p:txBody>
            </p:sp>
          </p:grpSp>
        </p:grpSp>
      </p:grpSp>
      <p:grpSp>
        <p:nvGrpSpPr>
          <p:cNvPr id="59" name="Group 59"/>
          <p:cNvGrpSpPr>
            <a:grpSpLocks/>
          </p:cNvGrpSpPr>
          <p:nvPr/>
        </p:nvGrpSpPr>
        <p:grpSpPr bwMode="auto">
          <a:xfrm>
            <a:off x="5530726" y="2467372"/>
            <a:ext cx="3144837" cy="665162"/>
            <a:chOff x="3643" y="1817"/>
            <a:chExt cx="1981" cy="419"/>
          </a:xfrm>
        </p:grpSpPr>
        <p:sp>
          <p:nvSpPr>
            <p:cNvPr id="60" name="Text Box 60"/>
            <p:cNvSpPr txBox="1">
              <a:spLocks noChangeArrowheads="1"/>
            </p:cNvSpPr>
            <p:nvPr/>
          </p:nvSpPr>
          <p:spPr bwMode="auto">
            <a:xfrm>
              <a:off x="3643" y="1817"/>
              <a:ext cx="1981" cy="419"/>
            </a:xfrm>
            <a:prstGeom prst="rect">
              <a:avLst/>
            </a:prstGeom>
            <a:solidFill>
              <a:srgbClr val="99CCFF"/>
            </a:solidFill>
            <a:ln w="9525">
              <a:solidFill>
                <a:srgbClr val="969696"/>
              </a:solidFill>
              <a:miter lim="800000"/>
              <a:headEnd/>
              <a:tailEnd/>
            </a:ln>
          </p:spPr>
          <p:txBody>
            <a:bodyPr>
              <a:prstTxWarp prst="textNoShape">
                <a:avLst/>
              </a:prstTxWarp>
            </a:bodyPr>
            <a:lstStyle/>
            <a:p>
              <a:r>
                <a:rPr lang="en-US" altLang="zh-TW" sz="1200" b="1">
                  <a:solidFill>
                    <a:schemeClr val="bg1"/>
                  </a:solidFill>
                  <a:latin typeface="Arial" pitchFamily="-111" charset="0"/>
                  <a:ea typeface="新細明體" pitchFamily="16" charset="-128"/>
                  <a:cs typeface="新細明體" pitchFamily="16" charset="-128"/>
                </a:rPr>
                <a:t>Device</a:t>
              </a:r>
            </a:p>
          </p:txBody>
        </p:sp>
        <p:sp>
          <p:nvSpPr>
            <p:cNvPr id="61" name="Text Box 61"/>
            <p:cNvSpPr txBox="1">
              <a:spLocks noChangeArrowheads="1"/>
            </p:cNvSpPr>
            <p:nvPr/>
          </p:nvSpPr>
          <p:spPr bwMode="auto">
            <a:xfrm>
              <a:off x="3679" y="1981"/>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62" name="Text Box 62"/>
            <p:cNvSpPr txBox="1">
              <a:spLocks noChangeArrowheads="1"/>
            </p:cNvSpPr>
            <p:nvPr/>
          </p:nvSpPr>
          <p:spPr bwMode="auto">
            <a:xfrm>
              <a:off x="4164" y="1981"/>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63" name="Text Box 63"/>
            <p:cNvSpPr txBox="1">
              <a:spLocks noChangeArrowheads="1"/>
            </p:cNvSpPr>
            <p:nvPr/>
          </p:nvSpPr>
          <p:spPr bwMode="auto">
            <a:xfrm>
              <a:off x="4649" y="1981"/>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64" name="Text Box 64"/>
            <p:cNvSpPr txBox="1">
              <a:spLocks noChangeArrowheads="1"/>
            </p:cNvSpPr>
            <p:nvPr/>
          </p:nvSpPr>
          <p:spPr bwMode="auto">
            <a:xfrm>
              <a:off x="5135" y="1981"/>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grpSp>
      <p:grpSp>
        <p:nvGrpSpPr>
          <p:cNvPr id="65" name="Group 65"/>
          <p:cNvGrpSpPr>
            <a:grpSpLocks/>
          </p:cNvGrpSpPr>
          <p:nvPr/>
        </p:nvGrpSpPr>
        <p:grpSpPr bwMode="auto">
          <a:xfrm>
            <a:off x="5530726" y="3407172"/>
            <a:ext cx="3144837" cy="461962"/>
            <a:chOff x="3659" y="2649"/>
            <a:chExt cx="1981" cy="291"/>
          </a:xfrm>
        </p:grpSpPr>
        <p:sp>
          <p:nvSpPr>
            <p:cNvPr id="66" name="Text Box 66"/>
            <p:cNvSpPr txBox="1">
              <a:spLocks noChangeArrowheads="1"/>
            </p:cNvSpPr>
            <p:nvPr/>
          </p:nvSpPr>
          <p:spPr bwMode="auto">
            <a:xfrm>
              <a:off x="3659" y="2649"/>
              <a:ext cx="1981" cy="291"/>
            </a:xfrm>
            <a:prstGeom prst="rect">
              <a:avLst/>
            </a:prstGeom>
            <a:solidFill>
              <a:srgbClr val="99CCFF"/>
            </a:solidFill>
            <a:ln w="9525">
              <a:solidFill>
                <a:srgbClr val="969696"/>
              </a:solidFill>
              <a:miter lim="800000"/>
              <a:headEnd/>
              <a:tailEnd/>
            </a:ln>
          </p:spPr>
          <p:txBody>
            <a:bodyPr>
              <a:prstTxWarp prst="textNoShape">
                <a:avLst/>
              </a:prstTxWarp>
            </a:bodyPr>
            <a:lstStyle/>
            <a:p>
              <a:endParaRPr lang="zh-TW" altLang="en-US" sz="1200" b="1">
                <a:solidFill>
                  <a:schemeClr val="bg1"/>
                </a:solidFill>
                <a:latin typeface="Arial" pitchFamily="-111" charset="0"/>
                <a:ea typeface="新細明體" pitchFamily="16" charset="-128"/>
                <a:cs typeface="新細明體" pitchFamily="16" charset="-128"/>
              </a:endParaRPr>
            </a:p>
          </p:txBody>
        </p:sp>
        <p:grpSp>
          <p:nvGrpSpPr>
            <p:cNvPr id="67" name="Group 67"/>
            <p:cNvGrpSpPr>
              <a:grpSpLocks/>
            </p:cNvGrpSpPr>
            <p:nvPr/>
          </p:nvGrpSpPr>
          <p:grpSpPr bwMode="auto">
            <a:xfrm>
              <a:off x="3695" y="2685"/>
              <a:ext cx="461" cy="230"/>
              <a:chOff x="3775" y="2037"/>
              <a:chExt cx="461" cy="230"/>
            </a:xfrm>
          </p:grpSpPr>
          <p:sp>
            <p:nvSpPr>
              <p:cNvPr id="77" name="Text Box 68"/>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78" name="Text Box 69"/>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0</a:t>
                </a:r>
              </a:p>
            </p:txBody>
          </p:sp>
        </p:grpSp>
        <p:grpSp>
          <p:nvGrpSpPr>
            <p:cNvPr id="68" name="Group 70"/>
            <p:cNvGrpSpPr>
              <a:grpSpLocks/>
            </p:cNvGrpSpPr>
            <p:nvPr/>
          </p:nvGrpSpPr>
          <p:grpSpPr bwMode="auto">
            <a:xfrm>
              <a:off x="4180" y="2685"/>
              <a:ext cx="461" cy="230"/>
              <a:chOff x="3775" y="2037"/>
              <a:chExt cx="461" cy="230"/>
            </a:xfrm>
          </p:grpSpPr>
          <p:sp>
            <p:nvSpPr>
              <p:cNvPr id="75" name="Text Box 71"/>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76" name="Text Box 72"/>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1</a:t>
                </a:r>
              </a:p>
            </p:txBody>
          </p:sp>
        </p:grpSp>
        <p:grpSp>
          <p:nvGrpSpPr>
            <p:cNvPr id="69" name="Group 73"/>
            <p:cNvGrpSpPr>
              <a:grpSpLocks/>
            </p:cNvGrpSpPr>
            <p:nvPr/>
          </p:nvGrpSpPr>
          <p:grpSpPr bwMode="auto">
            <a:xfrm>
              <a:off x="4665" y="2685"/>
              <a:ext cx="461" cy="230"/>
              <a:chOff x="3775" y="2037"/>
              <a:chExt cx="461" cy="230"/>
            </a:xfrm>
          </p:grpSpPr>
          <p:sp>
            <p:nvSpPr>
              <p:cNvPr id="73" name="Text Box 74"/>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74" name="Text Box 75"/>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2</a:t>
                </a:r>
              </a:p>
            </p:txBody>
          </p:sp>
        </p:grpSp>
        <p:grpSp>
          <p:nvGrpSpPr>
            <p:cNvPr id="70" name="Group 76"/>
            <p:cNvGrpSpPr>
              <a:grpSpLocks/>
            </p:cNvGrpSpPr>
            <p:nvPr/>
          </p:nvGrpSpPr>
          <p:grpSpPr bwMode="auto">
            <a:xfrm>
              <a:off x="5151" y="2685"/>
              <a:ext cx="461" cy="230"/>
              <a:chOff x="3775" y="2037"/>
              <a:chExt cx="461" cy="230"/>
            </a:xfrm>
          </p:grpSpPr>
          <p:sp>
            <p:nvSpPr>
              <p:cNvPr id="71" name="Text Box 77"/>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72" name="Text Box 78"/>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3</a:t>
                </a:r>
              </a:p>
            </p:txBody>
          </p:sp>
        </p:grpSp>
      </p:grpSp>
      <p:grpSp>
        <p:nvGrpSpPr>
          <p:cNvPr id="79" name="Group 79"/>
          <p:cNvGrpSpPr>
            <a:grpSpLocks/>
          </p:cNvGrpSpPr>
          <p:nvPr/>
        </p:nvGrpSpPr>
        <p:grpSpPr bwMode="auto">
          <a:xfrm>
            <a:off x="5530726" y="3927872"/>
            <a:ext cx="3144837" cy="461962"/>
            <a:chOff x="3603" y="3225"/>
            <a:chExt cx="1981" cy="291"/>
          </a:xfrm>
        </p:grpSpPr>
        <p:sp>
          <p:nvSpPr>
            <p:cNvPr id="80" name="Text Box 80"/>
            <p:cNvSpPr txBox="1">
              <a:spLocks noChangeArrowheads="1"/>
            </p:cNvSpPr>
            <p:nvPr/>
          </p:nvSpPr>
          <p:spPr bwMode="auto">
            <a:xfrm>
              <a:off x="3603" y="3225"/>
              <a:ext cx="1981" cy="291"/>
            </a:xfrm>
            <a:prstGeom prst="rect">
              <a:avLst/>
            </a:prstGeom>
            <a:solidFill>
              <a:srgbClr val="99CCFF"/>
            </a:solidFill>
            <a:ln w="9525">
              <a:solidFill>
                <a:srgbClr val="969696"/>
              </a:solidFill>
              <a:miter lim="800000"/>
              <a:headEnd/>
              <a:tailEnd/>
            </a:ln>
          </p:spPr>
          <p:txBody>
            <a:bodyPr>
              <a:prstTxWarp prst="textNoShape">
                <a:avLst/>
              </a:prstTxWarp>
            </a:bodyPr>
            <a:lstStyle/>
            <a:p>
              <a:endParaRPr lang="zh-TW" altLang="en-US" sz="1200" b="1">
                <a:solidFill>
                  <a:schemeClr val="bg1"/>
                </a:solidFill>
                <a:latin typeface="Arial" pitchFamily="-111" charset="0"/>
                <a:ea typeface="新細明體" pitchFamily="16" charset="-128"/>
                <a:cs typeface="新細明體" pitchFamily="16" charset="-128"/>
              </a:endParaRPr>
            </a:p>
          </p:txBody>
        </p:sp>
        <p:grpSp>
          <p:nvGrpSpPr>
            <p:cNvPr id="81" name="Group 81"/>
            <p:cNvGrpSpPr>
              <a:grpSpLocks/>
            </p:cNvGrpSpPr>
            <p:nvPr/>
          </p:nvGrpSpPr>
          <p:grpSpPr bwMode="auto">
            <a:xfrm>
              <a:off x="3639" y="3261"/>
              <a:ext cx="461" cy="230"/>
              <a:chOff x="3775" y="2037"/>
              <a:chExt cx="461" cy="230"/>
            </a:xfrm>
          </p:grpSpPr>
          <p:sp>
            <p:nvSpPr>
              <p:cNvPr id="91" name="Text Box 82"/>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92" name="Text Box 83"/>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4</a:t>
                </a:r>
              </a:p>
            </p:txBody>
          </p:sp>
        </p:grpSp>
        <p:grpSp>
          <p:nvGrpSpPr>
            <p:cNvPr id="82" name="Group 84"/>
            <p:cNvGrpSpPr>
              <a:grpSpLocks/>
            </p:cNvGrpSpPr>
            <p:nvPr/>
          </p:nvGrpSpPr>
          <p:grpSpPr bwMode="auto">
            <a:xfrm>
              <a:off x="4124" y="3261"/>
              <a:ext cx="461" cy="230"/>
              <a:chOff x="3775" y="2037"/>
              <a:chExt cx="461" cy="230"/>
            </a:xfrm>
          </p:grpSpPr>
          <p:sp>
            <p:nvSpPr>
              <p:cNvPr id="89" name="Text Box 85"/>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90" name="Text Box 86"/>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5</a:t>
                </a:r>
              </a:p>
            </p:txBody>
          </p:sp>
        </p:grpSp>
        <p:grpSp>
          <p:nvGrpSpPr>
            <p:cNvPr id="83" name="Group 87"/>
            <p:cNvGrpSpPr>
              <a:grpSpLocks/>
            </p:cNvGrpSpPr>
            <p:nvPr/>
          </p:nvGrpSpPr>
          <p:grpSpPr bwMode="auto">
            <a:xfrm>
              <a:off x="4609" y="3261"/>
              <a:ext cx="461" cy="230"/>
              <a:chOff x="3775" y="2037"/>
              <a:chExt cx="461" cy="230"/>
            </a:xfrm>
          </p:grpSpPr>
          <p:sp>
            <p:nvSpPr>
              <p:cNvPr id="87" name="Text Box 88"/>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88" name="Text Box 89"/>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6</a:t>
                </a:r>
              </a:p>
            </p:txBody>
          </p:sp>
        </p:grpSp>
        <p:grpSp>
          <p:nvGrpSpPr>
            <p:cNvPr id="84" name="Group 90"/>
            <p:cNvGrpSpPr>
              <a:grpSpLocks/>
            </p:cNvGrpSpPr>
            <p:nvPr/>
          </p:nvGrpSpPr>
          <p:grpSpPr bwMode="auto">
            <a:xfrm>
              <a:off x="5095" y="3261"/>
              <a:ext cx="461" cy="230"/>
              <a:chOff x="3775" y="2037"/>
              <a:chExt cx="461" cy="230"/>
            </a:xfrm>
          </p:grpSpPr>
          <p:sp>
            <p:nvSpPr>
              <p:cNvPr id="85" name="Text Box 91"/>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prstTxWarp prst="textNoShape">
                  <a:avLst/>
                </a:prstTxWarp>
              </a:bodyPr>
              <a:lstStyle/>
              <a:p>
                <a:pPr algn="ctr"/>
                <a:endParaRPr lang="zh-TW" altLang="en-US" sz="1800">
                  <a:solidFill>
                    <a:srgbClr val="003300"/>
                  </a:solidFill>
                  <a:latin typeface="Arial" pitchFamily="-111" charset="0"/>
                  <a:ea typeface="新細明體" pitchFamily="16" charset="-128"/>
                  <a:cs typeface="新細明體" pitchFamily="16" charset="-128"/>
                </a:endParaRPr>
              </a:p>
            </p:txBody>
          </p:sp>
          <p:sp>
            <p:nvSpPr>
              <p:cNvPr id="86" name="Text Box 92"/>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prstTxWarp prst="textNoShape">
                  <a:avLst/>
                </a:prstTxWarp>
              </a:bodyPr>
              <a:lstStyle/>
              <a:p>
                <a:pPr algn="ctr"/>
                <a:r>
                  <a:rPr lang="en-US" altLang="zh-TW" sz="1200" b="1">
                    <a:solidFill>
                      <a:srgbClr val="003300"/>
                    </a:solidFill>
                    <a:latin typeface="Arial" pitchFamily="-111" charset="0"/>
                    <a:ea typeface="新細明體" pitchFamily="16" charset="-128"/>
                    <a:cs typeface="新細明體" pitchFamily="16" charset="-128"/>
                  </a:rPr>
                  <a:t>Block 7</a:t>
                </a:r>
              </a:p>
            </p:txBody>
          </p:sp>
        </p:grpSp>
      </p:grpSp>
      <p:sp>
        <p:nvSpPr>
          <p:cNvPr id="93" name="Line 93"/>
          <p:cNvSpPr>
            <a:spLocks noChangeShapeType="1"/>
          </p:cNvSpPr>
          <p:nvPr/>
        </p:nvSpPr>
        <p:spPr bwMode="auto">
          <a:xfrm>
            <a:off x="5306888" y="3583384"/>
            <a:ext cx="0" cy="982663"/>
          </a:xfrm>
          <a:prstGeom prst="line">
            <a:avLst/>
          </a:prstGeom>
          <a:noFill/>
          <a:ln w="25400">
            <a:solidFill>
              <a:schemeClr val="tx1"/>
            </a:solidFill>
            <a:round/>
            <a:headEnd/>
            <a:tailEnd type="triangle" w="lg" len="lg"/>
          </a:ln>
        </p:spPr>
        <p:txBody>
          <a:bodyPr>
            <a:prstTxWarp prst="textNoShape">
              <a:avLst/>
            </a:prstTxWarp>
          </a:bodyPr>
          <a:lstStyle/>
          <a:p>
            <a:endParaRPr lang="es-ES_tradnl"/>
          </a:p>
        </p:txBody>
      </p:sp>
      <p:sp>
        <p:nvSpPr>
          <p:cNvPr id="94" name="Line 94"/>
          <p:cNvSpPr>
            <a:spLocks noChangeShapeType="1"/>
          </p:cNvSpPr>
          <p:nvPr/>
        </p:nvSpPr>
        <p:spPr bwMode="auto">
          <a:xfrm flipH="1">
            <a:off x="2300163" y="2935684"/>
            <a:ext cx="825500" cy="457200"/>
          </a:xfrm>
          <a:prstGeom prst="line">
            <a:avLst/>
          </a:prstGeom>
          <a:noFill/>
          <a:ln w="63500">
            <a:solidFill>
              <a:schemeClr val="accent2"/>
            </a:solidFill>
            <a:round/>
            <a:headEnd/>
            <a:tailEnd type="triangle" w="lg" len="med"/>
          </a:ln>
          <a:effectLst/>
        </p:spPr>
        <p:txBody>
          <a:bodyPr>
            <a:prstTxWarp prst="textNoShape">
              <a:avLst/>
            </a:prstTxWarp>
          </a:bodyPr>
          <a:lstStyle/>
          <a:p>
            <a:endParaRPr lang="es-ES_tradnl"/>
          </a:p>
        </p:txBody>
      </p:sp>
      <p:sp>
        <p:nvSpPr>
          <p:cNvPr id="95" name="Line 95"/>
          <p:cNvSpPr>
            <a:spLocks noChangeShapeType="1"/>
          </p:cNvSpPr>
          <p:nvPr/>
        </p:nvSpPr>
        <p:spPr bwMode="auto">
          <a:xfrm>
            <a:off x="4668713" y="2935684"/>
            <a:ext cx="825500" cy="457200"/>
          </a:xfrm>
          <a:prstGeom prst="line">
            <a:avLst/>
          </a:prstGeom>
          <a:noFill/>
          <a:ln w="63500">
            <a:solidFill>
              <a:schemeClr val="accent2"/>
            </a:solidFill>
            <a:round/>
            <a:headEnd/>
            <a:tailEnd type="triangle" w="lg" len="med"/>
          </a:ln>
          <a:effectLst/>
        </p:spPr>
        <p:txBody>
          <a:bodyPr>
            <a:prstTxWarp prst="textNoShape">
              <a:avLst/>
            </a:prstTxWarp>
          </a:bodyPr>
          <a:lstStyle/>
          <a:p>
            <a:endParaRPr lang="es-ES_tradnl"/>
          </a:p>
        </p:txBody>
      </p:sp>
      <p:sp>
        <p:nvSpPr>
          <p:cNvPr id="96" name="Text Box 96"/>
          <p:cNvSpPr txBox="1">
            <a:spLocks noChangeArrowheads="1"/>
          </p:cNvSpPr>
          <p:nvPr/>
        </p:nvSpPr>
        <p:spPr bwMode="auto">
          <a:xfrm>
            <a:off x="2624013" y="4650740"/>
            <a:ext cx="6340475" cy="369332"/>
          </a:xfrm>
          <a:prstGeom prst="rect">
            <a:avLst/>
          </a:prstGeom>
          <a:noFill/>
          <a:ln w="9525">
            <a:noFill/>
            <a:miter lim="800000"/>
            <a:headEnd/>
            <a:tailEnd/>
          </a:ln>
          <a:effectLst/>
        </p:spPr>
        <p:txBody>
          <a:bodyPr wrap="square">
            <a:prstTxWarp prst="textNoShape">
              <a:avLst/>
            </a:prstTxWarp>
            <a:spAutoFit/>
          </a:bodyPr>
          <a:lstStyle/>
          <a:p>
            <a:r>
              <a:rPr lang="en-US" altLang="zh-TW" dirty="0">
                <a:ea typeface="新細明體" pitchFamily="16" charset="-128"/>
                <a:cs typeface="新細明體" pitchFamily="16" charset="-128"/>
              </a:rPr>
              <a:t>Each block can execute in any order relative to other blocks. </a:t>
            </a:r>
          </a:p>
        </p:txBody>
      </p:sp>
      <p:sp>
        <p:nvSpPr>
          <p:cNvPr id="97" name="Text Box 97"/>
          <p:cNvSpPr txBox="1">
            <a:spLocks noChangeArrowheads="1"/>
          </p:cNvSpPr>
          <p:nvPr/>
        </p:nvSpPr>
        <p:spPr bwMode="auto">
          <a:xfrm rot="16200000">
            <a:off x="4799484" y="3626247"/>
            <a:ext cx="722313" cy="457200"/>
          </a:xfrm>
          <a:prstGeom prst="rect">
            <a:avLst/>
          </a:prstGeom>
          <a:noFill/>
          <a:ln w="9525">
            <a:noFill/>
            <a:miter lim="800000"/>
            <a:headEnd/>
            <a:tailEnd/>
          </a:ln>
          <a:effectLst/>
        </p:spPr>
        <p:txBody>
          <a:bodyPr wrap="none">
            <a:prstTxWarp prst="textNoShape">
              <a:avLst/>
            </a:prstTxWarp>
            <a:spAutoFit/>
          </a:bodyPr>
          <a:lstStyle/>
          <a:p>
            <a:r>
              <a:rPr lang="en-US" altLang="zh-TW">
                <a:ea typeface="新細明體" pitchFamily="16" charset="-128"/>
                <a:cs typeface="新細明體" pitchFamily="16" charset="-128"/>
              </a:rPr>
              <a:t>time</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49</a:t>
            </a:fld>
            <a:endParaRPr lang="en-US" altLang="en-US"/>
          </a:p>
        </p:txBody>
      </p:sp>
      <p:sp>
        <p:nvSpPr>
          <p:cNvPr id="98" name="CuadroTexto 97"/>
          <p:cNvSpPr txBox="1"/>
          <p:nvPr/>
        </p:nvSpPr>
        <p:spPr>
          <a:xfrm>
            <a:off x="251521" y="6490742"/>
            <a:ext cx="1274708" cy="215444"/>
          </a:xfrm>
          <a:prstGeom prst="rect">
            <a:avLst/>
          </a:prstGeom>
          <a:noFill/>
        </p:spPr>
        <p:txBody>
          <a:bodyPr wrap="none" rtlCol="0">
            <a:spAutoFit/>
          </a:bodyPr>
          <a:lstStyle/>
          <a:p>
            <a:r>
              <a:rPr lang="en-US" sz="800" dirty="0"/>
              <a:t>Slide credit: </a:t>
            </a:r>
            <a:r>
              <a:rPr lang="en-US" sz="800" dirty="0" err="1"/>
              <a:t>Hwu</a:t>
            </a:r>
            <a:r>
              <a:rPr lang="en-US" sz="800" dirty="0"/>
              <a:t> &amp; Kirk</a:t>
            </a:r>
          </a:p>
        </p:txBody>
      </p:sp>
      <p:sp>
        <p:nvSpPr>
          <p:cNvPr id="99" name="Text Box 97"/>
          <p:cNvSpPr txBox="1">
            <a:spLocks noChangeArrowheads="1"/>
          </p:cNvSpPr>
          <p:nvPr/>
        </p:nvSpPr>
        <p:spPr bwMode="auto">
          <a:xfrm rot="16200000">
            <a:off x="-77911" y="3333749"/>
            <a:ext cx="722313" cy="457200"/>
          </a:xfrm>
          <a:prstGeom prst="rect">
            <a:avLst/>
          </a:prstGeom>
          <a:noFill/>
          <a:ln w="9525">
            <a:noFill/>
            <a:miter lim="800000"/>
            <a:headEnd/>
            <a:tailEnd/>
          </a:ln>
          <a:effectLst/>
        </p:spPr>
        <p:txBody>
          <a:bodyPr wrap="none">
            <a:prstTxWarp prst="textNoShape">
              <a:avLst/>
            </a:prstTxWarp>
            <a:spAutoFit/>
          </a:bodyPr>
          <a:lstStyle/>
          <a:p>
            <a:r>
              <a:rPr lang="en-US" altLang="zh-TW" dirty="0">
                <a:ea typeface="新細明體" pitchFamily="16" charset="-128"/>
                <a:cs typeface="新細明體" pitchFamily="16" charset="-128"/>
              </a:rPr>
              <a:t>time</a:t>
            </a:r>
          </a:p>
        </p:txBody>
      </p:sp>
    </p:spTree>
    <p:extLst>
      <p:ext uri="{BB962C8B-B14F-4D97-AF65-F5344CB8AC3E}">
        <p14:creationId xmlns:p14="http://schemas.microsoft.com/office/powerpoint/2010/main" val="1192081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p:bldP spid="97" grpId="0"/>
      <p:bldP spid="98" grpId="0"/>
      <p:bldP spid="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BED0238A-A9DC-D24E-9BE4-9F13809FB000}"/>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Vector Processors (I)</a:t>
            </a:r>
          </a:p>
        </p:txBody>
      </p:sp>
      <p:sp>
        <p:nvSpPr>
          <p:cNvPr id="3" name="Content Placeholder 2">
            <a:extLst>
              <a:ext uri="{FF2B5EF4-FFF2-40B4-BE49-F238E27FC236}">
                <a16:creationId xmlns:a16="http://schemas.microsoft.com/office/drawing/2014/main" id="{A85FA7C4-FEC0-6C4B-8592-B9DFB6E34BA6}"/>
              </a:ext>
            </a:extLst>
          </p:cNvPr>
          <p:cNvSpPr>
            <a:spLocks noGrp="1"/>
          </p:cNvSpPr>
          <p:nvPr>
            <p:ph idx="1"/>
          </p:nvPr>
        </p:nvSpPr>
        <p:spPr>
          <a:xfrm>
            <a:off x="228600" y="996950"/>
            <a:ext cx="8610600" cy="5194300"/>
          </a:xfrm>
        </p:spPr>
        <p:txBody>
          <a:bodyPr/>
          <a:lstStyle/>
          <a:p>
            <a:r>
              <a:rPr lang="en-US" altLang="en-US" dirty="0">
                <a:ea typeface="ＭＳ Ｐゴシック" panose="020B0600070205080204" pitchFamily="34" charset="-128"/>
              </a:rPr>
              <a:t>A vector is a one-dimensional array of numbers</a:t>
            </a:r>
          </a:p>
          <a:p>
            <a:r>
              <a:rPr lang="en-US" altLang="en-US" dirty="0">
                <a:ea typeface="ＭＳ Ｐゴシック" panose="020B0600070205080204" pitchFamily="34" charset="-128"/>
              </a:rPr>
              <a:t>Many scientific/commercial programs use vectors</a:t>
            </a:r>
          </a:p>
          <a:p>
            <a:pPr lvl="2">
              <a:buFont typeface="ZapfDingbats" charset="2"/>
              <a:buNone/>
            </a:pPr>
            <a:r>
              <a:rPr lang="en-US" altLang="en-US" dirty="0">
                <a:ea typeface="ＭＳ Ｐゴシック" panose="020B0600070205080204" pitchFamily="34" charset="-128"/>
              </a:rPr>
              <a:t>for (</a:t>
            </a:r>
            <a:r>
              <a:rPr lang="en-US" altLang="en-US" dirty="0" err="1">
                <a:ea typeface="ＭＳ Ｐゴシック" panose="020B0600070205080204" pitchFamily="34" charset="-128"/>
              </a:rPr>
              <a:t>i</a:t>
            </a:r>
            <a:r>
              <a:rPr lang="en-US" altLang="en-US" dirty="0">
                <a:ea typeface="ＭＳ Ｐゴシック" panose="020B0600070205080204" pitchFamily="34" charset="-128"/>
              </a:rPr>
              <a:t> = 0; </a:t>
            </a:r>
            <a:r>
              <a:rPr lang="en-US" altLang="en-US" dirty="0" err="1">
                <a:ea typeface="ＭＳ Ｐゴシック" panose="020B0600070205080204" pitchFamily="34" charset="-128"/>
              </a:rPr>
              <a:t>i</a:t>
            </a:r>
            <a:r>
              <a:rPr lang="en-US" altLang="en-US" dirty="0">
                <a:ea typeface="ＭＳ Ｐゴシック" panose="020B0600070205080204" pitchFamily="34" charset="-128"/>
              </a:rPr>
              <a:t>&lt;=49; </a:t>
            </a:r>
            <a:r>
              <a:rPr lang="en-US" altLang="en-US" dirty="0" err="1">
                <a:ea typeface="ＭＳ Ｐゴシック" panose="020B0600070205080204" pitchFamily="34" charset="-128"/>
              </a:rPr>
              <a:t>i</a:t>
            </a:r>
            <a:r>
              <a:rPr lang="en-US" altLang="en-US" dirty="0">
                <a:ea typeface="ＭＳ Ｐゴシック" panose="020B0600070205080204" pitchFamily="34" charset="-128"/>
              </a:rPr>
              <a:t>++)</a:t>
            </a:r>
          </a:p>
          <a:p>
            <a:pPr lvl="2">
              <a:buFont typeface="Wingdings" pitchFamily="2" charset="2"/>
              <a:buNone/>
            </a:pPr>
            <a:r>
              <a:rPr lang="en-US" altLang="en-US" dirty="0">
                <a:ea typeface="ＭＳ Ｐゴシック" panose="020B0600070205080204" pitchFamily="34" charset="-128"/>
              </a:rPr>
              <a:t>	C[</a:t>
            </a:r>
            <a:r>
              <a:rPr lang="en-US" altLang="en-US" dirty="0" err="1">
                <a:ea typeface="ＭＳ Ｐゴシック" panose="020B0600070205080204" pitchFamily="34" charset="-128"/>
              </a:rPr>
              <a:t>i</a:t>
            </a:r>
            <a:r>
              <a:rPr lang="en-US" altLang="en-US" dirty="0">
                <a:ea typeface="ＭＳ Ｐゴシック" panose="020B0600070205080204" pitchFamily="34" charset="-128"/>
              </a:rPr>
              <a:t>] = (A[</a:t>
            </a:r>
            <a:r>
              <a:rPr lang="en-US" altLang="en-US" dirty="0" err="1">
                <a:ea typeface="ＭＳ Ｐゴシック" panose="020B0600070205080204" pitchFamily="34" charset="-128"/>
              </a:rPr>
              <a:t>i</a:t>
            </a:r>
            <a:r>
              <a:rPr lang="en-US" altLang="en-US" dirty="0">
                <a:ea typeface="ＭＳ Ｐゴシック" panose="020B0600070205080204" pitchFamily="34" charset="-128"/>
              </a:rPr>
              <a:t>] + B[</a:t>
            </a:r>
            <a:r>
              <a:rPr lang="en-US" altLang="en-US" dirty="0" err="1">
                <a:ea typeface="ＭＳ Ｐゴシック" panose="020B0600070205080204" pitchFamily="34" charset="-128"/>
              </a:rPr>
              <a:t>i</a:t>
            </a:r>
            <a:r>
              <a:rPr lang="en-US" altLang="en-US" dirty="0">
                <a:ea typeface="ＭＳ Ｐゴシック" panose="020B0600070205080204" pitchFamily="34" charset="-128"/>
              </a:rPr>
              <a:t>]) / 2</a:t>
            </a:r>
          </a:p>
          <a:p>
            <a:pPr lvl="2">
              <a:buFont typeface="Wingdings" pitchFamily="2" charset="2"/>
              <a:buNone/>
            </a:pPr>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A vector processor is one whose instructions operate on vectors rather than scalar (single data) values</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Basic requirements</a:t>
            </a:r>
          </a:p>
          <a:p>
            <a:pPr lvl="1"/>
            <a:r>
              <a:rPr lang="en-US" altLang="en-US" sz="2000" dirty="0">
                <a:ea typeface="ＭＳ Ｐゴシック" panose="020B0600070205080204" pitchFamily="34" charset="-128"/>
              </a:rPr>
              <a:t>Need to load/store vectors </a:t>
            </a:r>
            <a:r>
              <a:rPr lang="en-US" altLang="en-US" sz="2000" dirty="0">
                <a:ea typeface="ＭＳ Ｐゴシック" panose="020B0600070205080204" pitchFamily="34" charset="-128"/>
                <a:sym typeface="Wingdings" pitchFamily="2" charset="2"/>
              </a:rPr>
              <a:t> </a:t>
            </a:r>
            <a:r>
              <a:rPr lang="en-US" altLang="en-US" sz="2000" dirty="0">
                <a:solidFill>
                  <a:srgbClr val="0000FF"/>
                </a:solidFill>
                <a:ea typeface="ＭＳ Ｐゴシック" panose="020B0600070205080204" pitchFamily="34" charset="-128"/>
                <a:sym typeface="Wingdings" pitchFamily="2" charset="2"/>
              </a:rPr>
              <a:t>vector registers (contain vectors)</a:t>
            </a:r>
          </a:p>
          <a:p>
            <a:pPr lvl="1"/>
            <a:r>
              <a:rPr lang="en-US" altLang="en-US" sz="2000" dirty="0">
                <a:ea typeface="ＭＳ Ｐゴシック" panose="020B0600070205080204" pitchFamily="34" charset="-128"/>
                <a:sym typeface="Wingdings" pitchFamily="2" charset="2"/>
              </a:rPr>
              <a:t>Need to operate on vectors of different lengths  </a:t>
            </a:r>
            <a:r>
              <a:rPr lang="en-US" altLang="en-US" sz="2000" dirty="0">
                <a:solidFill>
                  <a:srgbClr val="0000FF"/>
                </a:solidFill>
                <a:ea typeface="ＭＳ Ｐゴシック" panose="020B0600070205080204" pitchFamily="34" charset="-128"/>
                <a:sym typeface="Wingdings" pitchFamily="2" charset="2"/>
              </a:rPr>
              <a:t>vector length register (VLEN)</a:t>
            </a:r>
          </a:p>
          <a:p>
            <a:pPr lvl="1"/>
            <a:r>
              <a:rPr lang="en-US" altLang="en-US" sz="2000" dirty="0">
                <a:ea typeface="ＭＳ Ｐゴシック" panose="020B0600070205080204" pitchFamily="34" charset="-128"/>
                <a:sym typeface="Wingdings" pitchFamily="2" charset="2"/>
              </a:rPr>
              <a:t>Elements of a vector might be stored apart from each other in memory  </a:t>
            </a:r>
            <a:r>
              <a:rPr lang="en-US" altLang="en-US" sz="2000" dirty="0">
                <a:solidFill>
                  <a:srgbClr val="0000FF"/>
                </a:solidFill>
                <a:ea typeface="ＭＳ Ｐゴシック" panose="020B0600070205080204" pitchFamily="34" charset="-128"/>
                <a:sym typeface="Wingdings" pitchFamily="2" charset="2"/>
              </a:rPr>
              <a:t>vector stride register (VSTR)</a:t>
            </a:r>
          </a:p>
          <a:p>
            <a:pPr lvl="2"/>
            <a:r>
              <a:rPr lang="en-US" altLang="en-US" sz="1800" dirty="0">
                <a:solidFill>
                  <a:srgbClr val="0000FF"/>
                </a:solidFill>
                <a:ea typeface="ＭＳ Ｐゴシック" panose="020B0600070205080204" pitchFamily="34" charset="-128"/>
                <a:sym typeface="Wingdings" pitchFamily="2" charset="2"/>
              </a:rPr>
              <a:t>Stride: distance in memory between two elements of a vector</a:t>
            </a:r>
          </a:p>
          <a:p>
            <a:pPr lvl="2"/>
            <a:endParaRPr lang="en-US" altLang="en-US" dirty="0">
              <a:ea typeface="ＭＳ Ｐゴシック" panose="020B0600070205080204" pitchFamily="34" charset="-128"/>
              <a:sym typeface="Wingdings" pitchFamily="2" charset="2"/>
            </a:endParaRPr>
          </a:p>
          <a:p>
            <a:pPr lvl="1"/>
            <a:endParaRPr lang="en-US" altLang="en-US" dirty="0">
              <a:ea typeface="ＭＳ Ｐゴシック" panose="020B0600070205080204" pitchFamily="34" charset="-128"/>
            </a:endParaRPr>
          </a:p>
        </p:txBody>
      </p:sp>
      <p:sp>
        <p:nvSpPr>
          <p:cNvPr id="90115" name="Slide Number Placeholder 3">
            <a:extLst>
              <a:ext uri="{FF2B5EF4-FFF2-40B4-BE49-F238E27FC236}">
                <a16:creationId xmlns:a16="http://schemas.microsoft.com/office/drawing/2014/main" id="{F8B21B6E-D999-4A40-911C-811B556D21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9A59EA9-1448-C14B-8A69-97B740EB1861}"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1180920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Launching a Grid</a:t>
            </a:r>
          </a:p>
        </p:txBody>
      </p:sp>
      <p:sp>
        <p:nvSpPr>
          <p:cNvPr id="3" name="Content Placeholder 2"/>
          <p:cNvSpPr>
            <a:spLocks noGrp="1"/>
          </p:cNvSpPr>
          <p:nvPr>
            <p:ph idx="1"/>
          </p:nvPr>
        </p:nvSpPr>
        <p:spPr/>
        <p:txBody>
          <a:bodyPr/>
          <a:lstStyle/>
          <a:p>
            <a:r>
              <a:rPr lang="en-US" dirty="0"/>
              <a:t>Threads in the same grid execute the same function known as a </a:t>
            </a:r>
            <a:r>
              <a:rPr lang="en-US" dirty="0">
                <a:solidFill>
                  <a:srgbClr val="00B050"/>
                </a:solidFill>
              </a:rPr>
              <a:t>kernel</a:t>
            </a:r>
          </a:p>
          <a:p>
            <a:endParaRPr lang="en-US" dirty="0"/>
          </a:p>
          <a:p>
            <a:r>
              <a:rPr lang="en-US" dirty="0"/>
              <a:t>A grid can be launched by calling a kernel and configuring it with appropriate grid and block sizes</a:t>
            </a:r>
          </a:p>
        </p:txBody>
      </p:sp>
      <p:sp>
        <p:nvSpPr>
          <p:cNvPr id="4" name="Rectangle 3"/>
          <p:cNvSpPr/>
          <p:nvPr/>
        </p:nvSpPr>
        <p:spPr>
          <a:xfrm>
            <a:off x="649797" y="3789040"/>
            <a:ext cx="7768205" cy="954107"/>
          </a:xfrm>
          <a:prstGeom prst="rect">
            <a:avLst/>
          </a:prstGeom>
        </p:spPr>
        <p:txBody>
          <a:bodyPr wrap="square">
            <a:spAutoFit/>
          </a:bodyPr>
          <a:lstStyle/>
          <a:p>
            <a:r>
              <a:rPr lang="en-US" sz="1400" dirty="0" err="1">
                <a:solidFill>
                  <a:srgbClr val="00BF00"/>
                </a:solidFill>
                <a:latin typeface="Lucida Console" panose="020B0609040504020204" pitchFamily="49" charset="0"/>
              </a:rPr>
              <a:t>const</a:t>
            </a:r>
            <a:r>
              <a:rPr lang="en-US" sz="1400" dirty="0">
                <a:solidFill>
                  <a:prstClr val="black"/>
                </a:solidFill>
                <a:latin typeface="Lucida Console" panose="020B0609040504020204" pitchFamily="49" charset="0"/>
              </a:rPr>
              <a:t> </a:t>
            </a:r>
            <a:r>
              <a:rPr lang="en-US" sz="1400" dirty="0">
                <a:solidFill>
                  <a:srgbClr val="00BF00"/>
                </a:solidFill>
                <a:latin typeface="Lucida Console" panose="020B0609040504020204" pitchFamily="49" charset="0"/>
              </a:rPr>
              <a:t>unsigned</a:t>
            </a:r>
            <a:r>
              <a:rPr lang="en-US" sz="1400" dirty="0">
                <a:solidFill>
                  <a:prstClr val="black"/>
                </a:solidFill>
                <a:latin typeface="Lucida Console" panose="020B0609040504020204" pitchFamily="49" charset="0"/>
              </a:rPr>
              <a:t> </a:t>
            </a:r>
            <a:r>
              <a:rPr lang="en-US" sz="1400" dirty="0" err="1">
                <a:solidFill>
                  <a:srgbClr val="00BF00"/>
                </a:solidFill>
                <a:latin typeface="Lucida Console" panose="020B0609040504020204" pitchFamily="49" charset="0"/>
              </a:rPr>
              <a:t>int</a:t>
            </a:r>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numThreadsPerBlock</a:t>
            </a:r>
            <a:r>
              <a:rPr lang="en-US" sz="1400" dirty="0">
                <a:solidFill>
                  <a:prstClr val="black"/>
                </a:solidFill>
                <a:latin typeface="Lucida Console" panose="020B0609040504020204" pitchFamily="49" charset="0"/>
              </a:rPr>
              <a:t> = </a:t>
            </a:r>
            <a:r>
              <a:rPr lang="en-US" sz="1400" dirty="0">
                <a:solidFill>
                  <a:srgbClr val="BFBF00"/>
                </a:solidFill>
                <a:latin typeface="Lucida Console" panose="020B0609040504020204" pitchFamily="49" charset="0"/>
              </a:rPr>
              <a:t>512</a:t>
            </a:r>
            <a:r>
              <a:rPr lang="en-US" sz="1400" dirty="0">
                <a:solidFill>
                  <a:prstClr val="black"/>
                </a:solidFill>
                <a:latin typeface="Lucida Console" panose="020B0609040504020204" pitchFamily="49" charset="0"/>
              </a:rPr>
              <a:t>;</a:t>
            </a:r>
          </a:p>
          <a:p>
            <a:r>
              <a:rPr lang="en-US" sz="1400" dirty="0" err="1">
                <a:solidFill>
                  <a:srgbClr val="00BF00"/>
                </a:solidFill>
                <a:latin typeface="Lucida Console" panose="020B0609040504020204" pitchFamily="49" charset="0"/>
              </a:rPr>
              <a:t>const</a:t>
            </a:r>
            <a:r>
              <a:rPr lang="en-US" sz="1400" dirty="0">
                <a:solidFill>
                  <a:prstClr val="black"/>
                </a:solidFill>
                <a:latin typeface="Lucida Console" panose="020B0609040504020204" pitchFamily="49" charset="0"/>
              </a:rPr>
              <a:t> </a:t>
            </a:r>
            <a:r>
              <a:rPr lang="en-US" sz="1400" dirty="0">
                <a:solidFill>
                  <a:srgbClr val="00BF00"/>
                </a:solidFill>
                <a:latin typeface="Lucida Console" panose="020B0609040504020204" pitchFamily="49" charset="0"/>
              </a:rPr>
              <a:t>unsigned</a:t>
            </a:r>
            <a:r>
              <a:rPr lang="en-US" sz="1400" dirty="0">
                <a:solidFill>
                  <a:prstClr val="black"/>
                </a:solidFill>
                <a:latin typeface="Lucida Console" panose="020B0609040504020204" pitchFamily="49" charset="0"/>
              </a:rPr>
              <a:t> </a:t>
            </a:r>
            <a:r>
              <a:rPr lang="en-US" sz="1400" dirty="0" err="1">
                <a:solidFill>
                  <a:srgbClr val="00BF00"/>
                </a:solidFill>
                <a:latin typeface="Lucida Console" panose="020B0609040504020204" pitchFamily="49" charset="0"/>
              </a:rPr>
              <a:t>int</a:t>
            </a:r>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numBlocks</a:t>
            </a:r>
            <a:r>
              <a:rPr lang="en-US" sz="1400" dirty="0">
                <a:solidFill>
                  <a:prstClr val="black"/>
                </a:solidFill>
                <a:latin typeface="Lucida Console" panose="020B0609040504020204" pitchFamily="49" charset="0"/>
              </a:rPr>
              <a:t> = N/</a:t>
            </a:r>
            <a:r>
              <a:rPr lang="en-US" sz="1400" dirty="0" err="1">
                <a:solidFill>
                  <a:prstClr val="black"/>
                </a:solidFill>
                <a:latin typeface="Lucida Console" panose="020B0609040504020204" pitchFamily="49" charset="0"/>
              </a:rPr>
              <a:t>numThreadsPerBlock</a:t>
            </a:r>
            <a:r>
              <a:rPr lang="en-US" sz="1400" dirty="0">
                <a:solidFill>
                  <a:prstClr val="black"/>
                </a:solidFill>
                <a:latin typeface="Lucida Console" panose="020B0609040504020204" pitchFamily="49" charset="0"/>
              </a:rPr>
              <a:t>;</a:t>
            </a:r>
          </a:p>
          <a:p>
            <a:endParaRPr lang="en-US" sz="1400" dirty="0">
              <a:solidFill>
                <a:prstClr val="black"/>
              </a:solidFill>
              <a:latin typeface="Lucida Console" panose="020B0609040504020204" pitchFamily="49" charset="0"/>
            </a:endParaRPr>
          </a:p>
          <a:p>
            <a:r>
              <a:rPr lang="en-US" sz="1400" dirty="0" err="1">
                <a:solidFill>
                  <a:prstClr val="black"/>
                </a:solidFill>
                <a:latin typeface="Lucida Console" panose="020B0609040504020204" pitchFamily="49" charset="0"/>
              </a:rPr>
              <a:t>vecadd_kernel</a:t>
            </a:r>
            <a:r>
              <a:rPr lang="en-US" sz="1400" dirty="0">
                <a:solidFill>
                  <a:prstClr val="black"/>
                </a:solidFill>
                <a:latin typeface="Lucida Console" panose="020B0609040504020204" pitchFamily="49" charset="0"/>
              </a:rPr>
              <a:t>&lt;&lt;&lt;</a:t>
            </a:r>
            <a:r>
              <a:rPr lang="en-US" sz="1400" dirty="0" err="1">
                <a:solidFill>
                  <a:prstClr val="black"/>
                </a:solidFill>
                <a:latin typeface="Lucida Console" panose="020B0609040504020204" pitchFamily="49" charset="0"/>
              </a:rPr>
              <a:t>numBlocks</a:t>
            </a:r>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numThreadsPerBlock</a:t>
            </a:r>
            <a:r>
              <a:rPr lang="en-US" sz="1400" dirty="0">
                <a:solidFill>
                  <a:prstClr val="black"/>
                </a:solidFill>
                <a:latin typeface="Lucida Console" panose="020B0609040504020204" pitchFamily="49" charset="0"/>
              </a:rPr>
              <a:t>&gt;&gt;&gt;(</a:t>
            </a:r>
            <a:r>
              <a:rPr lang="en-US" sz="1400" dirty="0" err="1">
                <a:solidFill>
                  <a:prstClr val="black"/>
                </a:solidFill>
                <a:latin typeface="Lucida Console" panose="020B0609040504020204" pitchFamily="49" charset="0"/>
              </a:rPr>
              <a:t>A_d</a:t>
            </a:r>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B_d</a:t>
            </a:r>
            <a:r>
              <a:rPr lang="en-US" sz="1400" dirty="0">
                <a:solidFill>
                  <a:prstClr val="black"/>
                </a:solidFill>
                <a:latin typeface="Lucida Console" panose="020B0609040504020204" pitchFamily="49" charset="0"/>
              </a:rPr>
              <a:t>, </a:t>
            </a:r>
            <a:r>
              <a:rPr lang="en-US" sz="1400" dirty="0" err="1">
                <a:solidFill>
                  <a:prstClr val="black"/>
                </a:solidFill>
                <a:latin typeface="Lucida Console" panose="020B0609040504020204" pitchFamily="49" charset="0"/>
              </a:rPr>
              <a:t>C_d</a:t>
            </a:r>
            <a:r>
              <a:rPr lang="en-US" sz="1400" dirty="0">
                <a:solidFill>
                  <a:prstClr val="black"/>
                </a:solidFill>
                <a:latin typeface="Lucida Console" panose="020B0609040504020204" pitchFamily="49" charset="0"/>
              </a:rPr>
              <a:t>, N);</a:t>
            </a:r>
            <a:endParaRPr lang="en-US" sz="1400" dirty="0"/>
          </a:p>
        </p:txBody>
      </p:sp>
      <p:sp>
        <p:nvSpPr>
          <p:cNvPr id="5" name="TextBox 610">
            <a:extLst>
              <a:ext uri="{FF2B5EF4-FFF2-40B4-BE49-F238E27FC236}">
                <a16:creationId xmlns:a16="http://schemas.microsoft.com/office/drawing/2014/main" id="{A0558F86-2331-2C46-9C7C-58A18C65EBB4}"/>
              </a:ext>
            </a:extLst>
          </p:cNvPr>
          <p:cNvSpPr txBox="1">
            <a:spLocks noChangeArrowheads="1"/>
          </p:cNvSpPr>
          <p:nvPr/>
        </p:nvSpPr>
        <p:spPr bwMode="auto">
          <a:xfrm>
            <a:off x="228600" y="6541584"/>
            <a:ext cx="15616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Slide credit: Izzat El Hajj</a:t>
            </a:r>
          </a:p>
        </p:txBody>
      </p:sp>
      <p:sp>
        <p:nvSpPr>
          <p:cNvPr id="6" name="Marcador de número de diapositiva 3">
            <a:extLst>
              <a:ext uri="{FF2B5EF4-FFF2-40B4-BE49-F238E27FC236}">
                <a16:creationId xmlns:a16="http://schemas.microsoft.com/office/drawing/2014/main" id="{53C8A3B2-788D-5646-B2C0-1C175A333AC7}"/>
              </a:ext>
            </a:extLst>
          </p:cNvPr>
          <p:cNvSpPr>
            <a:spLocks noGrp="1"/>
          </p:cNvSpPr>
          <p:nvPr>
            <p:ph type="sldNum" sz="quarter" idx="11"/>
          </p:nvPr>
        </p:nvSpPr>
        <p:spPr>
          <a:xfrm>
            <a:off x="6553200" y="6243638"/>
            <a:ext cx="2133600" cy="457200"/>
          </a:xfrm>
        </p:spPr>
        <p:txBody>
          <a:bodyPr/>
          <a:lstStyle/>
          <a:p>
            <a:fld id="{323594FA-E141-4234-AE05-360401972BE7}" type="slidenum">
              <a:rPr lang="en-US" altLang="en-US" smtClean="0"/>
              <a:pPr/>
              <a:t>50</a:t>
            </a:fld>
            <a:endParaRPr lang="en-US" altLang="en-US" dirty="0"/>
          </a:p>
        </p:txBody>
      </p:sp>
    </p:spTree>
    <p:extLst>
      <p:ext uri="{BB962C8B-B14F-4D97-AF65-F5344CB8AC3E}">
        <p14:creationId xmlns:p14="http://schemas.microsoft.com/office/powerpoint/2010/main" val="2215763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Indexing and Memory Access</a:t>
            </a:r>
          </a:p>
        </p:txBody>
      </p:sp>
      <p:sp>
        <p:nvSpPr>
          <p:cNvPr id="3" name="Marcador de contenido 2"/>
          <p:cNvSpPr>
            <a:spLocks noGrp="1"/>
          </p:cNvSpPr>
          <p:nvPr>
            <p:ph idx="1"/>
          </p:nvPr>
        </p:nvSpPr>
        <p:spPr/>
        <p:txBody>
          <a:bodyPr>
            <a:normAutofit/>
          </a:bodyPr>
          <a:lstStyle/>
          <a:p>
            <a:r>
              <a:rPr lang="en-US" dirty="0">
                <a:solidFill>
                  <a:srgbClr val="0000FF"/>
                </a:solidFill>
                <a:ea typeface="ヒラギノ角ゴ Pro W3" pitchFamily="-108" charset="-128"/>
                <a:cs typeface="ヒラギノ角ゴ Pro W3" pitchFamily="-108" charset="-128"/>
              </a:rPr>
              <a:t>Images are 2D data structures</a:t>
            </a:r>
          </a:p>
          <a:p>
            <a:pPr lvl="1"/>
            <a:r>
              <a:rPr lang="en-US" dirty="0">
                <a:ea typeface="ヒラギノ角ゴ Pro W3" pitchFamily="-108" charset="-128"/>
                <a:cs typeface="ヒラギノ角ゴ Pro W3" pitchFamily="-108" charset="-128"/>
              </a:rPr>
              <a:t>height x width</a:t>
            </a:r>
          </a:p>
          <a:p>
            <a:pPr lvl="1"/>
            <a:r>
              <a:rPr lang="en-US" dirty="0">
                <a:ea typeface="ヒラギノ角ゴ Pro W3" pitchFamily="-108" charset="-128"/>
                <a:cs typeface="ヒラギノ角ゴ Pro W3" pitchFamily="-108" charset="-128"/>
              </a:rPr>
              <a:t>Image[j][</a:t>
            </a:r>
            <a:r>
              <a:rPr lang="en-US" dirty="0" err="1">
                <a:ea typeface="ヒラギノ角ゴ Pro W3" pitchFamily="-108" charset="-128"/>
                <a:cs typeface="ヒラギノ角ゴ Pro W3" pitchFamily="-108" charset="-128"/>
              </a:rPr>
              <a:t>i</a:t>
            </a:r>
            <a:r>
              <a:rPr lang="en-US" dirty="0">
                <a:ea typeface="ヒラギノ角ゴ Pro W3" pitchFamily="-108" charset="-128"/>
                <a:cs typeface="ヒラギノ角ゴ Pro W3" pitchFamily="-108" charset="-128"/>
              </a:rPr>
              <a:t>], where 0 ≤ j &lt; height, and 0 ≤ </a:t>
            </a:r>
            <a:r>
              <a:rPr lang="en-US" dirty="0" err="1">
                <a:ea typeface="ヒラギノ角ゴ Pro W3" pitchFamily="-108" charset="-128"/>
                <a:cs typeface="ヒラギノ角ゴ Pro W3" pitchFamily="-108" charset="-128"/>
              </a:rPr>
              <a:t>i</a:t>
            </a:r>
            <a:r>
              <a:rPr lang="en-US" dirty="0">
                <a:ea typeface="ヒラギノ角ゴ Pro W3" pitchFamily="-108" charset="-128"/>
                <a:cs typeface="ヒラギノ角ゴ Pro W3" pitchFamily="-108" charset="-128"/>
              </a:rPr>
              <a:t> &lt; width</a:t>
            </a:r>
          </a:p>
        </p:txBody>
      </p:sp>
      <p:sp>
        <p:nvSpPr>
          <p:cNvPr id="9" name="CuadroTexto 8"/>
          <p:cNvSpPr txBox="1"/>
          <p:nvPr/>
        </p:nvSpPr>
        <p:spPr>
          <a:xfrm>
            <a:off x="899592" y="2348880"/>
            <a:ext cx="1278415" cy="369332"/>
          </a:xfrm>
          <a:prstGeom prst="rect">
            <a:avLst/>
          </a:prstGeom>
          <a:noFill/>
        </p:spPr>
        <p:txBody>
          <a:bodyPr wrap="none" rtlCol="0">
            <a:spAutoFit/>
          </a:bodyPr>
          <a:lstStyle/>
          <a:p>
            <a:r>
              <a:rPr lang="en-US" dirty="0"/>
              <a:t>Image[0][1]</a:t>
            </a:r>
          </a:p>
        </p:txBody>
      </p:sp>
      <p:sp>
        <p:nvSpPr>
          <p:cNvPr id="10" name="CuadroTexto 9"/>
          <p:cNvSpPr txBox="1"/>
          <p:nvPr/>
        </p:nvSpPr>
        <p:spPr>
          <a:xfrm>
            <a:off x="899592" y="3115735"/>
            <a:ext cx="1278415" cy="369332"/>
          </a:xfrm>
          <a:prstGeom prst="rect">
            <a:avLst/>
          </a:prstGeom>
          <a:noFill/>
        </p:spPr>
        <p:txBody>
          <a:bodyPr wrap="none" rtlCol="0">
            <a:spAutoFit/>
          </a:bodyPr>
          <a:lstStyle/>
          <a:p>
            <a:r>
              <a:rPr lang="en-US" dirty="0"/>
              <a:t>Image[1][2]</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51</a:t>
            </a:fld>
            <a:endParaRPr lang="en-US" altLang="en-US"/>
          </a:p>
        </p:txBody>
      </p:sp>
      <p:grpSp>
        <p:nvGrpSpPr>
          <p:cNvPr id="6" name="Group 5"/>
          <p:cNvGrpSpPr/>
          <p:nvPr/>
        </p:nvGrpSpPr>
        <p:grpSpPr>
          <a:xfrm>
            <a:off x="2876642" y="2678723"/>
            <a:ext cx="3168558" cy="3170555"/>
            <a:chOff x="2876642" y="2678723"/>
            <a:chExt cx="3168558" cy="3170555"/>
          </a:xfrm>
        </p:grpSpPr>
        <p:pic>
          <p:nvPicPr>
            <p:cNvPr id="7" name="Imagen 6" descr="hear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800" y="2902878"/>
              <a:ext cx="2946400" cy="2946400"/>
            </a:xfrm>
            <a:prstGeom prst="rect">
              <a:avLst/>
            </a:prstGeom>
          </p:spPr>
        </p:pic>
        <p:sp>
          <p:nvSpPr>
            <p:cNvPr id="5" name="TextBox 4"/>
            <p:cNvSpPr txBox="1"/>
            <p:nvPr/>
          </p:nvSpPr>
          <p:spPr>
            <a:xfrm>
              <a:off x="3203848" y="2678723"/>
              <a:ext cx="255198" cy="246221"/>
            </a:xfrm>
            <a:prstGeom prst="rect">
              <a:avLst/>
            </a:prstGeom>
            <a:noFill/>
          </p:spPr>
          <p:txBody>
            <a:bodyPr wrap="none" rtlCol="0">
              <a:spAutoFit/>
            </a:bodyPr>
            <a:lstStyle/>
            <a:p>
              <a:r>
                <a:rPr lang="en-US" sz="1000" dirty="0"/>
                <a:t>0</a:t>
              </a:r>
            </a:p>
          </p:txBody>
        </p:sp>
        <p:sp>
          <p:nvSpPr>
            <p:cNvPr id="11" name="TextBox 10"/>
            <p:cNvSpPr txBox="1"/>
            <p:nvPr/>
          </p:nvSpPr>
          <p:spPr>
            <a:xfrm>
              <a:off x="3563888" y="2678723"/>
              <a:ext cx="255198" cy="246221"/>
            </a:xfrm>
            <a:prstGeom prst="rect">
              <a:avLst/>
            </a:prstGeom>
            <a:noFill/>
          </p:spPr>
          <p:txBody>
            <a:bodyPr wrap="none" rtlCol="0">
              <a:spAutoFit/>
            </a:bodyPr>
            <a:lstStyle/>
            <a:p>
              <a:r>
                <a:rPr lang="en-US" sz="1000" dirty="0"/>
                <a:t>1</a:t>
              </a:r>
            </a:p>
          </p:txBody>
        </p:sp>
        <p:sp>
          <p:nvSpPr>
            <p:cNvPr id="13" name="TextBox 12"/>
            <p:cNvSpPr txBox="1"/>
            <p:nvPr/>
          </p:nvSpPr>
          <p:spPr>
            <a:xfrm>
              <a:off x="3923928" y="2678723"/>
              <a:ext cx="255198" cy="246221"/>
            </a:xfrm>
            <a:prstGeom prst="rect">
              <a:avLst/>
            </a:prstGeom>
            <a:noFill/>
          </p:spPr>
          <p:txBody>
            <a:bodyPr wrap="none" rtlCol="0">
              <a:spAutoFit/>
            </a:bodyPr>
            <a:lstStyle/>
            <a:p>
              <a:r>
                <a:rPr lang="en-US" sz="1000" dirty="0"/>
                <a:t>2</a:t>
              </a:r>
            </a:p>
          </p:txBody>
        </p:sp>
        <p:sp>
          <p:nvSpPr>
            <p:cNvPr id="14" name="TextBox 13"/>
            <p:cNvSpPr txBox="1"/>
            <p:nvPr/>
          </p:nvSpPr>
          <p:spPr>
            <a:xfrm>
              <a:off x="4283968" y="2678723"/>
              <a:ext cx="255198" cy="246221"/>
            </a:xfrm>
            <a:prstGeom prst="rect">
              <a:avLst/>
            </a:prstGeom>
            <a:noFill/>
          </p:spPr>
          <p:txBody>
            <a:bodyPr wrap="none" rtlCol="0">
              <a:spAutoFit/>
            </a:bodyPr>
            <a:lstStyle/>
            <a:p>
              <a:r>
                <a:rPr lang="en-US" sz="1000" dirty="0"/>
                <a:t>3</a:t>
              </a:r>
            </a:p>
          </p:txBody>
        </p:sp>
        <p:sp>
          <p:nvSpPr>
            <p:cNvPr id="15" name="TextBox 14"/>
            <p:cNvSpPr txBox="1"/>
            <p:nvPr/>
          </p:nvSpPr>
          <p:spPr>
            <a:xfrm>
              <a:off x="4644008" y="2678723"/>
              <a:ext cx="255198" cy="246221"/>
            </a:xfrm>
            <a:prstGeom prst="rect">
              <a:avLst/>
            </a:prstGeom>
            <a:noFill/>
          </p:spPr>
          <p:txBody>
            <a:bodyPr wrap="none" rtlCol="0">
              <a:spAutoFit/>
            </a:bodyPr>
            <a:lstStyle/>
            <a:p>
              <a:r>
                <a:rPr lang="en-US" sz="1000" dirty="0"/>
                <a:t>4</a:t>
              </a:r>
            </a:p>
          </p:txBody>
        </p:sp>
        <p:sp>
          <p:nvSpPr>
            <p:cNvPr id="16" name="TextBox 15"/>
            <p:cNvSpPr txBox="1"/>
            <p:nvPr/>
          </p:nvSpPr>
          <p:spPr>
            <a:xfrm>
              <a:off x="5004048" y="2678723"/>
              <a:ext cx="255198" cy="246221"/>
            </a:xfrm>
            <a:prstGeom prst="rect">
              <a:avLst/>
            </a:prstGeom>
            <a:noFill/>
          </p:spPr>
          <p:txBody>
            <a:bodyPr wrap="none" rtlCol="0">
              <a:spAutoFit/>
            </a:bodyPr>
            <a:lstStyle/>
            <a:p>
              <a:r>
                <a:rPr lang="en-US" sz="1000" dirty="0"/>
                <a:t>5</a:t>
              </a:r>
            </a:p>
          </p:txBody>
        </p:sp>
        <p:sp>
          <p:nvSpPr>
            <p:cNvPr id="17" name="TextBox 16"/>
            <p:cNvSpPr txBox="1"/>
            <p:nvPr/>
          </p:nvSpPr>
          <p:spPr>
            <a:xfrm>
              <a:off x="5364088" y="2678723"/>
              <a:ext cx="255198" cy="246221"/>
            </a:xfrm>
            <a:prstGeom prst="rect">
              <a:avLst/>
            </a:prstGeom>
            <a:noFill/>
          </p:spPr>
          <p:txBody>
            <a:bodyPr wrap="none" rtlCol="0">
              <a:spAutoFit/>
            </a:bodyPr>
            <a:lstStyle/>
            <a:p>
              <a:r>
                <a:rPr lang="en-US" sz="1000" dirty="0"/>
                <a:t>6</a:t>
              </a:r>
            </a:p>
          </p:txBody>
        </p:sp>
        <p:sp>
          <p:nvSpPr>
            <p:cNvPr id="18" name="TextBox 17"/>
            <p:cNvSpPr txBox="1"/>
            <p:nvPr/>
          </p:nvSpPr>
          <p:spPr>
            <a:xfrm>
              <a:off x="5724128" y="2678723"/>
              <a:ext cx="255198" cy="246221"/>
            </a:xfrm>
            <a:prstGeom prst="rect">
              <a:avLst/>
            </a:prstGeom>
            <a:noFill/>
          </p:spPr>
          <p:txBody>
            <a:bodyPr wrap="none" rtlCol="0">
              <a:spAutoFit/>
            </a:bodyPr>
            <a:lstStyle/>
            <a:p>
              <a:r>
                <a:rPr lang="en-US" sz="1000" dirty="0"/>
                <a:t>7</a:t>
              </a:r>
            </a:p>
          </p:txBody>
        </p:sp>
        <p:sp>
          <p:nvSpPr>
            <p:cNvPr id="19" name="TextBox 18"/>
            <p:cNvSpPr txBox="1"/>
            <p:nvPr/>
          </p:nvSpPr>
          <p:spPr>
            <a:xfrm>
              <a:off x="2876642" y="2996952"/>
              <a:ext cx="255198" cy="246221"/>
            </a:xfrm>
            <a:prstGeom prst="rect">
              <a:avLst/>
            </a:prstGeom>
            <a:noFill/>
          </p:spPr>
          <p:txBody>
            <a:bodyPr wrap="none" rtlCol="0">
              <a:spAutoFit/>
            </a:bodyPr>
            <a:lstStyle/>
            <a:p>
              <a:r>
                <a:rPr lang="en-US" sz="1000"/>
                <a:t>0</a:t>
              </a:r>
            </a:p>
          </p:txBody>
        </p:sp>
        <p:sp>
          <p:nvSpPr>
            <p:cNvPr id="20" name="TextBox 19"/>
            <p:cNvSpPr txBox="1"/>
            <p:nvPr/>
          </p:nvSpPr>
          <p:spPr>
            <a:xfrm>
              <a:off x="2876642" y="3356992"/>
              <a:ext cx="255198" cy="246221"/>
            </a:xfrm>
            <a:prstGeom prst="rect">
              <a:avLst/>
            </a:prstGeom>
            <a:noFill/>
          </p:spPr>
          <p:txBody>
            <a:bodyPr wrap="none" rtlCol="0">
              <a:spAutoFit/>
            </a:bodyPr>
            <a:lstStyle/>
            <a:p>
              <a:r>
                <a:rPr lang="en-US" sz="1000" dirty="0"/>
                <a:t>1</a:t>
              </a:r>
            </a:p>
          </p:txBody>
        </p:sp>
        <p:sp>
          <p:nvSpPr>
            <p:cNvPr id="21" name="TextBox 20"/>
            <p:cNvSpPr txBox="1"/>
            <p:nvPr/>
          </p:nvSpPr>
          <p:spPr>
            <a:xfrm>
              <a:off x="2876642" y="3717032"/>
              <a:ext cx="255198" cy="246221"/>
            </a:xfrm>
            <a:prstGeom prst="rect">
              <a:avLst/>
            </a:prstGeom>
            <a:noFill/>
          </p:spPr>
          <p:txBody>
            <a:bodyPr wrap="none" rtlCol="0">
              <a:spAutoFit/>
            </a:bodyPr>
            <a:lstStyle/>
            <a:p>
              <a:r>
                <a:rPr lang="en-US" sz="1000" dirty="0"/>
                <a:t>2</a:t>
              </a:r>
            </a:p>
          </p:txBody>
        </p:sp>
        <p:sp>
          <p:nvSpPr>
            <p:cNvPr id="22" name="TextBox 21"/>
            <p:cNvSpPr txBox="1"/>
            <p:nvPr/>
          </p:nvSpPr>
          <p:spPr>
            <a:xfrm>
              <a:off x="2876642" y="4077072"/>
              <a:ext cx="255198" cy="246221"/>
            </a:xfrm>
            <a:prstGeom prst="rect">
              <a:avLst/>
            </a:prstGeom>
            <a:noFill/>
          </p:spPr>
          <p:txBody>
            <a:bodyPr wrap="none" rtlCol="0">
              <a:spAutoFit/>
            </a:bodyPr>
            <a:lstStyle/>
            <a:p>
              <a:r>
                <a:rPr lang="en-US" sz="1000" dirty="0"/>
                <a:t>3</a:t>
              </a:r>
            </a:p>
          </p:txBody>
        </p:sp>
        <p:sp>
          <p:nvSpPr>
            <p:cNvPr id="23" name="TextBox 22"/>
            <p:cNvSpPr txBox="1"/>
            <p:nvPr/>
          </p:nvSpPr>
          <p:spPr>
            <a:xfrm>
              <a:off x="2876642" y="4437112"/>
              <a:ext cx="255198" cy="246221"/>
            </a:xfrm>
            <a:prstGeom prst="rect">
              <a:avLst/>
            </a:prstGeom>
            <a:noFill/>
          </p:spPr>
          <p:txBody>
            <a:bodyPr wrap="none" rtlCol="0">
              <a:spAutoFit/>
            </a:bodyPr>
            <a:lstStyle/>
            <a:p>
              <a:r>
                <a:rPr lang="en-US" sz="1000" dirty="0"/>
                <a:t>4</a:t>
              </a:r>
            </a:p>
          </p:txBody>
        </p:sp>
        <p:sp>
          <p:nvSpPr>
            <p:cNvPr id="24" name="TextBox 23"/>
            <p:cNvSpPr txBox="1"/>
            <p:nvPr/>
          </p:nvSpPr>
          <p:spPr>
            <a:xfrm>
              <a:off x="2876642" y="4797152"/>
              <a:ext cx="255198" cy="246221"/>
            </a:xfrm>
            <a:prstGeom prst="rect">
              <a:avLst/>
            </a:prstGeom>
            <a:noFill/>
          </p:spPr>
          <p:txBody>
            <a:bodyPr wrap="none" rtlCol="0">
              <a:spAutoFit/>
            </a:bodyPr>
            <a:lstStyle/>
            <a:p>
              <a:r>
                <a:rPr lang="en-US" sz="1000" dirty="0"/>
                <a:t>5</a:t>
              </a:r>
            </a:p>
          </p:txBody>
        </p:sp>
        <p:sp>
          <p:nvSpPr>
            <p:cNvPr id="25" name="TextBox 24"/>
            <p:cNvSpPr txBox="1"/>
            <p:nvPr/>
          </p:nvSpPr>
          <p:spPr>
            <a:xfrm>
              <a:off x="2876642" y="5157192"/>
              <a:ext cx="255198" cy="246221"/>
            </a:xfrm>
            <a:prstGeom prst="rect">
              <a:avLst/>
            </a:prstGeom>
            <a:noFill/>
          </p:spPr>
          <p:txBody>
            <a:bodyPr wrap="none" rtlCol="0">
              <a:spAutoFit/>
            </a:bodyPr>
            <a:lstStyle/>
            <a:p>
              <a:r>
                <a:rPr lang="en-US" sz="1000" dirty="0"/>
                <a:t>6</a:t>
              </a:r>
            </a:p>
          </p:txBody>
        </p:sp>
        <p:sp>
          <p:nvSpPr>
            <p:cNvPr id="26" name="TextBox 25"/>
            <p:cNvSpPr txBox="1"/>
            <p:nvPr/>
          </p:nvSpPr>
          <p:spPr>
            <a:xfrm>
              <a:off x="2876642" y="5517232"/>
              <a:ext cx="255198" cy="246221"/>
            </a:xfrm>
            <a:prstGeom prst="rect">
              <a:avLst/>
            </a:prstGeom>
            <a:noFill/>
          </p:spPr>
          <p:txBody>
            <a:bodyPr wrap="none" rtlCol="0">
              <a:spAutoFit/>
            </a:bodyPr>
            <a:lstStyle/>
            <a:p>
              <a:r>
                <a:rPr lang="en-US" sz="1000" dirty="0"/>
                <a:t>7</a:t>
              </a:r>
            </a:p>
          </p:txBody>
        </p:sp>
      </p:grpSp>
      <p:cxnSp>
        <p:nvCxnSpPr>
          <p:cNvPr id="8" name="Conector recto de flecha 7"/>
          <p:cNvCxnSpPr/>
          <p:nvPr/>
        </p:nvCxnSpPr>
        <p:spPr>
          <a:xfrm>
            <a:off x="2258467" y="2558910"/>
            <a:ext cx="1414837" cy="55682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p:nvPr/>
        </p:nvCxnSpPr>
        <p:spPr>
          <a:xfrm>
            <a:off x="2258467" y="3298665"/>
            <a:ext cx="1769877" cy="18640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356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Image Layout in Memory</a:t>
            </a:r>
          </a:p>
        </p:txBody>
      </p:sp>
      <p:sp>
        <p:nvSpPr>
          <p:cNvPr id="3" name="Marcador de contenido 2"/>
          <p:cNvSpPr>
            <a:spLocks noGrp="1"/>
          </p:cNvSpPr>
          <p:nvPr>
            <p:ph idx="1"/>
          </p:nvPr>
        </p:nvSpPr>
        <p:spPr/>
        <p:txBody>
          <a:bodyPr>
            <a:normAutofit/>
          </a:bodyPr>
          <a:lstStyle/>
          <a:p>
            <a:r>
              <a:rPr lang="en-US" dirty="0">
                <a:solidFill>
                  <a:srgbClr val="0000FF"/>
                </a:solidFill>
                <a:ea typeface="ヒラギノ角ゴ Pro W3" pitchFamily="-108" charset="-128"/>
                <a:cs typeface="ヒラギノ角ゴ Pro W3" pitchFamily="-108" charset="-128"/>
              </a:rPr>
              <a:t>Row-major layout</a:t>
            </a:r>
          </a:p>
          <a:p>
            <a:r>
              <a:rPr lang="en-US" dirty="0">
                <a:ea typeface="ヒラギノ角ゴ Pro W3" pitchFamily="-108" charset="-128"/>
                <a:cs typeface="ヒラギノ角ゴ Pro W3" pitchFamily="-108" charset="-128"/>
              </a:rPr>
              <a:t>Image[j][</a:t>
            </a:r>
            <a:r>
              <a:rPr lang="en-US" dirty="0" err="1">
                <a:ea typeface="ヒラギノ角ゴ Pro W3" pitchFamily="-108" charset="-128"/>
                <a:cs typeface="ヒラギノ角ゴ Pro W3" pitchFamily="-108" charset="-128"/>
              </a:rPr>
              <a:t>i</a:t>
            </a:r>
            <a:r>
              <a:rPr lang="en-US" dirty="0">
                <a:ea typeface="ヒラギノ角ゴ Pro W3" pitchFamily="-108" charset="-128"/>
                <a:cs typeface="ヒラギノ角ゴ Pro W3" pitchFamily="-108" charset="-128"/>
              </a:rPr>
              <a:t>] = Image[j x width + </a:t>
            </a:r>
            <a:r>
              <a:rPr lang="en-US" dirty="0" err="1">
                <a:ea typeface="ヒラギノ角ゴ Pro W3" pitchFamily="-108" charset="-128"/>
                <a:cs typeface="ヒラギノ角ゴ Pro W3" pitchFamily="-108" charset="-128"/>
              </a:rPr>
              <a:t>i</a:t>
            </a:r>
            <a:r>
              <a:rPr lang="en-US" dirty="0">
                <a:ea typeface="ヒラギノ角ゴ Pro W3" pitchFamily="-108" charset="-128"/>
                <a:cs typeface="ヒラギノ角ゴ Pro W3" pitchFamily="-108" charset="-128"/>
              </a:rPr>
              <a:t>] </a:t>
            </a:r>
          </a:p>
        </p:txBody>
      </p:sp>
      <p:sp>
        <p:nvSpPr>
          <p:cNvPr id="9" name="CuadroTexto 8"/>
          <p:cNvSpPr txBox="1"/>
          <p:nvPr/>
        </p:nvSpPr>
        <p:spPr>
          <a:xfrm>
            <a:off x="2224030" y="4538176"/>
            <a:ext cx="2990610" cy="369332"/>
          </a:xfrm>
          <a:prstGeom prst="rect">
            <a:avLst/>
          </a:prstGeom>
          <a:noFill/>
        </p:spPr>
        <p:txBody>
          <a:bodyPr wrap="none" rtlCol="0">
            <a:spAutoFit/>
          </a:bodyPr>
          <a:lstStyle/>
          <a:p>
            <a:r>
              <a:rPr lang="en-US" dirty="0"/>
              <a:t>Image[0][1] = Image[0 x 8 + 1]</a:t>
            </a:r>
          </a:p>
        </p:txBody>
      </p:sp>
      <p:sp>
        <p:nvSpPr>
          <p:cNvPr id="10" name="CuadroTexto 9"/>
          <p:cNvSpPr txBox="1"/>
          <p:nvPr/>
        </p:nvSpPr>
        <p:spPr>
          <a:xfrm>
            <a:off x="2224030" y="5073251"/>
            <a:ext cx="2990610" cy="369332"/>
          </a:xfrm>
          <a:prstGeom prst="rect">
            <a:avLst/>
          </a:prstGeom>
          <a:noFill/>
        </p:spPr>
        <p:txBody>
          <a:bodyPr wrap="none" rtlCol="0">
            <a:spAutoFit/>
          </a:bodyPr>
          <a:lstStyle/>
          <a:p>
            <a:r>
              <a:rPr lang="en-US" dirty="0"/>
              <a:t>Image[1][2] = Image[1 x 8 + 2]</a:t>
            </a:r>
          </a:p>
        </p:txBody>
      </p:sp>
      <p:pic>
        <p:nvPicPr>
          <p:cNvPr id="6" name="Imagen 5" descr="heart_layou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51" y="2847620"/>
            <a:ext cx="8920499" cy="1436892"/>
          </a:xfrm>
          <a:prstGeom prst="rect">
            <a:avLst/>
          </a:prstGeom>
        </p:spPr>
      </p:pic>
      <p:cxnSp>
        <p:nvCxnSpPr>
          <p:cNvPr id="8" name="Conector recto de flecha 7"/>
          <p:cNvCxnSpPr>
            <a:stCxn id="9" idx="1"/>
          </p:cNvCxnSpPr>
          <p:nvPr/>
        </p:nvCxnSpPr>
        <p:spPr>
          <a:xfrm flipH="1" flipV="1">
            <a:off x="323528" y="4221088"/>
            <a:ext cx="1900502" cy="5017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stCxn id="10" idx="1"/>
          </p:cNvCxnSpPr>
          <p:nvPr/>
        </p:nvCxnSpPr>
        <p:spPr>
          <a:xfrm flipH="1" flipV="1">
            <a:off x="1584028" y="4221089"/>
            <a:ext cx="640002" cy="103682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52</a:t>
            </a:fld>
            <a:endParaRPr lang="en-US" altLang="en-US"/>
          </a:p>
        </p:txBody>
      </p:sp>
      <p:grpSp>
        <p:nvGrpSpPr>
          <p:cNvPr id="11" name="Group 10"/>
          <p:cNvGrpSpPr/>
          <p:nvPr/>
        </p:nvGrpSpPr>
        <p:grpSpPr>
          <a:xfrm>
            <a:off x="-36512" y="4288270"/>
            <a:ext cx="1481496" cy="868922"/>
            <a:chOff x="-36512" y="4288270"/>
            <a:chExt cx="1481496" cy="868922"/>
          </a:xfrm>
        </p:grpSpPr>
        <p:sp>
          <p:nvSpPr>
            <p:cNvPr id="5" name="Left Brace 4"/>
            <p:cNvSpPr/>
            <p:nvPr/>
          </p:nvSpPr>
          <p:spPr>
            <a:xfrm rot="16200000">
              <a:off x="435788" y="3964234"/>
              <a:ext cx="499809" cy="114788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6512" y="4818638"/>
              <a:ext cx="1481496" cy="338554"/>
            </a:xfrm>
            <a:prstGeom prst="rect">
              <a:avLst/>
            </a:prstGeom>
            <a:noFill/>
          </p:spPr>
          <p:txBody>
            <a:bodyPr wrap="none" rtlCol="0">
              <a:spAutoFit/>
            </a:bodyPr>
            <a:lstStyle/>
            <a:p>
              <a:r>
                <a:rPr lang="en-US" sz="1600" dirty="0"/>
                <a:t>Stride </a:t>
              </a:r>
              <a:r>
                <a:rPr lang="en-US" sz="1600"/>
                <a:t>= width</a:t>
              </a:r>
            </a:p>
          </p:txBody>
        </p:sp>
      </p:grpSp>
    </p:spTree>
    <p:extLst>
      <p:ext uri="{BB962C8B-B14F-4D97-AF65-F5344CB8AC3E}">
        <p14:creationId xmlns:p14="http://schemas.microsoft.com/office/powerpoint/2010/main" val="3126923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Indexing and Memory Access: 1D Grid</a:t>
            </a:r>
          </a:p>
        </p:txBody>
      </p:sp>
      <p:sp>
        <p:nvSpPr>
          <p:cNvPr id="3" name="Marcador de contenido 2"/>
          <p:cNvSpPr>
            <a:spLocks noGrp="1"/>
          </p:cNvSpPr>
          <p:nvPr>
            <p:ph idx="1"/>
          </p:nvPr>
        </p:nvSpPr>
        <p:spPr/>
        <p:txBody>
          <a:bodyPr>
            <a:normAutofit/>
          </a:bodyPr>
          <a:lstStyle/>
          <a:p>
            <a:r>
              <a:rPr lang="en-US" dirty="0">
                <a:solidFill>
                  <a:srgbClr val="0000FF"/>
                </a:solidFill>
                <a:ea typeface="ヒラギノ角ゴ Pro W3" pitchFamily="-108" charset="-128"/>
                <a:cs typeface="ヒラギノ角ゴ Pro W3" pitchFamily="-108" charset="-128"/>
              </a:rPr>
              <a:t>One GPU thread per pixel</a:t>
            </a:r>
          </a:p>
          <a:p>
            <a:r>
              <a:rPr lang="en-US" dirty="0">
                <a:solidFill>
                  <a:srgbClr val="00B050"/>
                </a:solidFill>
                <a:ea typeface="ヒラギノ角ゴ Pro W3" pitchFamily="-108" charset="-128"/>
                <a:cs typeface="ヒラギノ角ゴ Pro W3" pitchFamily="-108" charset="-128"/>
              </a:rPr>
              <a:t>Grid of Blocks of Threads</a:t>
            </a:r>
          </a:p>
          <a:p>
            <a:pPr lvl="1"/>
            <a:r>
              <a:rPr lang="en-US" sz="1800" dirty="0" err="1">
                <a:latin typeface="Courier"/>
                <a:ea typeface="ヒラギノ角ゴ Pro W3" pitchFamily="-108" charset="-128"/>
                <a:cs typeface="Courier"/>
              </a:rPr>
              <a:t>gridDim.x</a:t>
            </a:r>
            <a:r>
              <a:rPr lang="en-US" sz="1800" dirty="0">
                <a:latin typeface="Courier"/>
                <a:ea typeface="ヒラギノ角ゴ Pro W3" pitchFamily="-108" charset="-128"/>
                <a:cs typeface="Courier"/>
              </a:rPr>
              <a:t>, </a:t>
            </a:r>
            <a:r>
              <a:rPr lang="en-US" sz="1800" dirty="0" err="1">
                <a:latin typeface="Courier"/>
                <a:ea typeface="ヒラギノ角ゴ Pro W3" pitchFamily="-108" charset="-128"/>
                <a:cs typeface="Courier"/>
              </a:rPr>
              <a:t>blockDim.x</a:t>
            </a:r>
            <a:endParaRPr lang="en-US" sz="1800" dirty="0">
              <a:latin typeface="Courier"/>
              <a:ea typeface="ヒラギノ角ゴ Pro W3" pitchFamily="-108" charset="-128"/>
              <a:cs typeface="Courier"/>
            </a:endParaRPr>
          </a:p>
          <a:p>
            <a:pPr lvl="1"/>
            <a:r>
              <a:rPr lang="en-US" sz="1800" dirty="0" err="1">
                <a:latin typeface="Courier"/>
                <a:ea typeface="ヒラギノ角ゴ Pro W3" pitchFamily="-108" charset="-128"/>
                <a:cs typeface="Courier"/>
              </a:rPr>
              <a:t>blockIdx.x</a:t>
            </a:r>
            <a:r>
              <a:rPr lang="en-US" sz="1800" dirty="0">
                <a:latin typeface="Courier"/>
                <a:ea typeface="ヒラギノ角ゴ Pro W3" pitchFamily="-108" charset="-128"/>
                <a:cs typeface="Courier"/>
              </a:rPr>
              <a:t>, </a:t>
            </a:r>
            <a:r>
              <a:rPr lang="en-US" sz="1800" dirty="0" err="1">
                <a:latin typeface="Courier"/>
                <a:ea typeface="ヒラギノ角ゴ Pro W3" pitchFamily="-108" charset="-128"/>
                <a:cs typeface="Courier"/>
              </a:rPr>
              <a:t>threadIdx.x</a:t>
            </a:r>
            <a:endParaRPr lang="en-US" sz="1800" dirty="0">
              <a:latin typeface="Courier"/>
              <a:ea typeface="ヒラギノ角ゴ Pro W3" pitchFamily="-108" charset="-128"/>
              <a:cs typeface="Courier"/>
            </a:endParaRPr>
          </a:p>
        </p:txBody>
      </p:sp>
      <p:pic>
        <p:nvPicPr>
          <p:cNvPr id="6" name="Imagen 5"/>
          <p:cNvPicPr>
            <a:picLocks noChangeAspect="1"/>
          </p:cNvPicPr>
          <p:nvPr/>
        </p:nvPicPr>
        <p:blipFill>
          <a:blip r:embed="rId3"/>
          <a:stretch>
            <a:fillRect/>
          </a:stretch>
        </p:blipFill>
        <p:spPr>
          <a:xfrm>
            <a:off x="3098800" y="2870659"/>
            <a:ext cx="2946400" cy="2946400"/>
          </a:xfrm>
          <a:prstGeom prst="rect">
            <a:avLst/>
          </a:prstGeom>
        </p:spPr>
      </p:pic>
      <p:pic>
        <p:nvPicPr>
          <p:cNvPr id="11" name="Imagen 10"/>
          <p:cNvPicPr>
            <a:picLocks noChangeAspect="1"/>
          </p:cNvPicPr>
          <p:nvPr/>
        </p:nvPicPr>
        <p:blipFill>
          <a:blip r:embed="rId4"/>
          <a:stretch>
            <a:fillRect/>
          </a:stretch>
        </p:blipFill>
        <p:spPr>
          <a:xfrm>
            <a:off x="3086100" y="2871640"/>
            <a:ext cx="2959100" cy="2959100"/>
          </a:xfrm>
          <a:prstGeom prst="rect">
            <a:avLst/>
          </a:prstGeom>
        </p:spPr>
      </p:pic>
      <p:pic>
        <p:nvPicPr>
          <p:cNvPr id="13" name="Imagen 12"/>
          <p:cNvPicPr>
            <a:picLocks noChangeAspect="1"/>
          </p:cNvPicPr>
          <p:nvPr/>
        </p:nvPicPr>
        <p:blipFill>
          <a:blip r:embed="rId5"/>
          <a:stretch>
            <a:fillRect/>
          </a:stretch>
        </p:blipFill>
        <p:spPr>
          <a:xfrm>
            <a:off x="6680195" y="3429000"/>
            <a:ext cx="1511300" cy="431800"/>
          </a:xfrm>
          <a:prstGeom prst="rect">
            <a:avLst/>
          </a:prstGeom>
        </p:spPr>
      </p:pic>
      <p:pic>
        <p:nvPicPr>
          <p:cNvPr id="14" name="Imagen 13"/>
          <p:cNvPicPr>
            <a:picLocks noChangeAspect="1"/>
          </p:cNvPicPr>
          <p:nvPr/>
        </p:nvPicPr>
        <p:blipFill>
          <a:blip r:embed="rId6"/>
          <a:stretch>
            <a:fillRect/>
          </a:stretch>
        </p:blipFill>
        <p:spPr>
          <a:xfrm>
            <a:off x="6680195" y="2714361"/>
            <a:ext cx="1498600" cy="1143000"/>
          </a:xfrm>
          <a:prstGeom prst="rect">
            <a:avLst/>
          </a:prstGeom>
        </p:spPr>
      </p:pic>
      <p:sp>
        <p:nvSpPr>
          <p:cNvPr id="15" name="CuadroTexto 14"/>
          <p:cNvSpPr txBox="1"/>
          <p:nvPr/>
        </p:nvSpPr>
        <p:spPr>
          <a:xfrm>
            <a:off x="3098800" y="2501327"/>
            <a:ext cx="856650" cy="369332"/>
          </a:xfrm>
          <a:prstGeom prst="rect">
            <a:avLst/>
          </a:prstGeom>
          <a:noFill/>
        </p:spPr>
        <p:txBody>
          <a:bodyPr wrap="none" rtlCol="0">
            <a:spAutoFit/>
          </a:bodyPr>
          <a:lstStyle/>
          <a:p>
            <a:r>
              <a:rPr lang="en-US" dirty="0"/>
              <a:t>Block 0</a:t>
            </a:r>
          </a:p>
        </p:txBody>
      </p:sp>
      <p:sp>
        <p:nvSpPr>
          <p:cNvPr id="16" name="CuadroTexto 15"/>
          <p:cNvSpPr txBox="1"/>
          <p:nvPr/>
        </p:nvSpPr>
        <p:spPr>
          <a:xfrm>
            <a:off x="6680195" y="3860800"/>
            <a:ext cx="856650" cy="369332"/>
          </a:xfrm>
          <a:prstGeom prst="rect">
            <a:avLst/>
          </a:prstGeom>
          <a:noFill/>
        </p:spPr>
        <p:txBody>
          <a:bodyPr wrap="none" rtlCol="0">
            <a:spAutoFit/>
          </a:bodyPr>
          <a:lstStyle/>
          <a:p>
            <a:r>
              <a:rPr lang="en-US" dirty="0"/>
              <a:t>Block 0</a:t>
            </a:r>
          </a:p>
        </p:txBody>
      </p:sp>
      <p:sp>
        <p:nvSpPr>
          <p:cNvPr id="17" name="CuadroTexto 16"/>
          <p:cNvSpPr txBox="1"/>
          <p:nvPr/>
        </p:nvSpPr>
        <p:spPr>
          <a:xfrm rot="16200000">
            <a:off x="6310862" y="2022303"/>
            <a:ext cx="1014784" cy="369332"/>
          </a:xfrm>
          <a:prstGeom prst="rect">
            <a:avLst/>
          </a:prstGeom>
          <a:noFill/>
        </p:spPr>
        <p:txBody>
          <a:bodyPr wrap="none" rtlCol="0">
            <a:spAutoFit/>
          </a:bodyPr>
          <a:lstStyle/>
          <a:p>
            <a:r>
              <a:rPr lang="en-US" dirty="0"/>
              <a:t>Thread 0</a:t>
            </a:r>
          </a:p>
        </p:txBody>
      </p:sp>
      <p:sp>
        <p:nvSpPr>
          <p:cNvPr id="18" name="CuadroTexto 17"/>
          <p:cNvSpPr txBox="1"/>
          <p:nvPr/>
        </p:nvSpPr>
        <p:spPr>
          <a:xfrm rot="16200000">
            <a:off x="6680195" y="2022303"/>
            <a:ext cx="1014784" cy="369332"/>
          </a:xfrm>
          <a:prstGeom prst="rect">
            <a:avLst/>
          </a:prstGeom>
          <a:noFill/>
        </p:spPr>
        <p:txBody>
          <a:bodyPr wrap="none" rtlCol="0">
            <a:spAutoFit/>
          </a:bodyPr>
          <a:lstStyle/>
          <a:p>
            <a:r>
              <a:rPr lang="en-US" dirty="0"/>
              <a:t>Thread 1</a:t>
            </a:r>
          </a:p>
        </p:txBody>
      </p:sp>
      <p:sp>
        <p:nvSpPr>
          <p:cNvPr id="19" name="CuadroTexto 18"/>
          <p:cNvSpPr txBox="1"/>
          <p:nvPr/>
        </p:nvSpPr>
        <p:spPr>
          <a:xfrm rot="16200000">
            <a:off x="7049527" y="2033062"/>
            <a:ext cx="1014784" cy="369332"/>
          </a:xfrm>
          <a:prstGeom prst="rect">
            <a:avLst/>
          </a:prstGeom>
          <a:noFill/>
        </p:spPr>
        <p:txBody>
          <a:bodyPr wrap="none" rtlCol="0">
            <a:spAutoFit/>
          </a:bodyPr>
          <a:lstStyle/>
          <a:p>
            <a:r>
              <a:rPr lang="en-US" dirty="0"/>
              <a:t>Thread 2</a:t>
            </a:r>
          </a:p>
        </p:txBody>
      </p:sp>
      <p:sp>
        <p:nvSpPr>
          <p:cNvPr id="20" name="CuadroTexto 19"/>
          <p:cNvSpPr txBox="1"/>
          <p:nvPr/>
        </p:nvSpPr>
        <p:spPr>
          <a:xfrm rot="16200000">
            <a:off x="7446058" y="2046716"/>
            <a:ext cx="1014784" cy="369332"/>
          </a:xfrm>
          <a:prstGeom prst="rect">
            <a:avLst/>
          </a:prstGeom>
          <a:noFill/>
        </p:spPr>
        <p:txBody>
          <a:bodyPr wrap="none" rtlCol="0">
            <a:spAutoFit/>
          </a:bodyPr>
          <a:lstStyle/>
          <a:p>
            <a:r>
              <a:rPr lang="en-US" dirty="0"/>
              <a:t>Thread 3</a:t>
            </a:r>
          </a:p>
        </p:txBody>
      </p:sp>
      <p:sp>
        <p:nvSpPr>
          <p:cNvPr id="21" name="CuadroTexto 20"/>
          <p:cNvSpPr txBox="1"/>
          <p:nvPr/>
        </p:nvSpPr>
        <p:spPr>
          <a:xfrm>
            <a:off x="458328" y="2489240"/>
            <a:ext cx="1593332" cy="338554"/>
          </a:xfrm>
          <a:prstGeom prst="rect">
            <a:avLst/>
          </a:prstGeom>
          <a:noFill/>
        </p:spPr>
        <p:txBody>
          <a:bodyPr wrap="square" rtlCol="0">
            <a:spAutoFit/>
          </a:bodyPr>
          <a:lstStyle/>
          <a:p>
            <a:r>
              <a:rPr lang="en-US" sz="1600" dirty="0" err="1">
                <a:latin typeface="Courier"/>
                <a:cs typeface="Courier"/>
              </a:rPr>
              <a:t>blockIdx.x</a:t>
            </a:r>
            <a:endParaRPr lang="en-US" sz="1600" dirty="0">
              <a:latin typeface="Courier"/>
              <a:cs typeface="Courier"/>
            </a:endParaRPr>
          </a:p>
        </p:txBody>
      </p:sp>
      <p:sp>
        <p:nvSpPr>
          <p:cNvPr id="22" name="CuadroTexto 21"/>
          <p:cNvSpPr txBox="1"/>
          <p:nvPr/>
        </p:nvSpPr>
        <p:spPr>
          <a:xfrm>
            <a:off x="458327" y="2874422"/>
            <a:ext cx="1737409" cy="338554"/>
          </a:xfrm>
          <a:prstGeom prst="rect">
            <a:avLst/>
          </a:prstGeom>
          <a:noFill/>
        </p:spPr>
        <p:txBody>
          <a:bodyPr wrap="square" rtlCol="0">
            <a:spAutoFit/>
          </a:bodyPr>
          <a:lstStyle/>
          <a:p>
            <a:r>
              <a:rPr lang="en-US" sz="1600" dirty="0" err="1">
                <a:latin typeface="Courier"/>
                <a:cs typeface="Courier"/>
              </a:rPr>
              <a:t>threadIdx.x</a:t>
            </a:r>
            <a:endParaRPr lang="en-US" sz="1600" dirty="0">
              <a:latin typeface="Courier"/>
              <a:cs typeface="Courier"/>
            </a:endParaRPr>
          </a:p>
        </p:txBody>
      </p:sp>
      <p:sp>
        <p:nvSpPr>
          <p:cNvPr id="23" name="CuadroTexto 22"/>
          <p:cNvSpPr txBox="1"/>
          <p:nvPr/>
        </p:nvSpPr>
        <p:spPr>
          <a:xfrm>
            <a:off x="251520" y="5498068"/>
            <a:ext cx="3096344" cy="523220"/>
          </a:xfrm>
          <a:prstGeom prst="rect">
            <a:avLst/>
          </a:prstGeom>
          <a:noFill/>
        </p:spPr>
        <p:txBody>
          <a:bodyPr wrap="square" rtlCol="0">
            <a:spAutoFit/>
          </a:bodyPr>
          <a:lstStyle/>
          <a:p>
            <a:r>
              <a:rPr lang="en-US" sz="1400" dirty="0" err="1">
                <a:latin typeface="Courier"/>
                <a:cs typeface="Courier"/>
              </a:rPr>
              <a:t>blockIdx.x</a:t>
            </a:r>
            <a:r>
              <a:rPr lang="en-US" sz="1400" dirty="0">
                <a:latin typeface="Courier"/>
                <a:cs typeface="Courier"/>
              </a:rPr>
              <a:t> * </a:t>
            </a:r>
            <a:r>
              <a:rPr lang="en-US" sz="1400" dirty="0" err="1">
                <a:latin typeface="Courier"/>
                <a:cs typeface="Courier"/>
              </a:rPr>
              <a:t>blockDim.x</a:t>
            </a:r>
            <a:r>
              <a:rPr lang="en-US" sz="1400" dirty="0">
                <a:latin typeface="Courier"/>
                <a:cs typeface="Courier"/>
              </a:rPr>
              <a:t> + </a:t>
            </a:r>
            <a:r>
              <a:rPr lang="en-US" sz="1400" dirty="0" err="1">
                <a:latin typeface="Courier"/>
                <a:cs typeface="Courier"/>
              </a:rPr>
              <a:t>threadIdx.x</a:t>
            </a:r>
            <a:endParaRPr lang="en-US" sz="1400" dirty="0">
              <a:latin typeface="Courier"/>
              <a:cs typeface="Courier"/>
            </a:endParaRPr>
          </a:p>
        </p:txBody>
      </p:sp>
      <p:sp>
        <p:nvSpPr>
          <p:cNvPr id="24" name="CuadroTexto 23"/>
          <p:cNvSpPr txBox="1"/>
          <p:nvPr/>
        </p:nvSpPr>
        <p:spPr>
          <a:xfrm>
            <a:off x="347121" y="5147900"/>
            <a:ext cx="2751679" cy="369332"/>
          </a:xfrm>
          <a:prstGeom prst="rect">
            <a:avLst/>
          </a:prstGeom>
          <a:noFill/>
        </p:spPr>
        <p:txBody>
          <a:bodyPr wrap="square" rtlCol="0">
            <a:spAutoFit/>
          </a:bodyPr>
          <a:lstStyle/>
          <a:p>
            <a:r>
              <a:rPr lang="en-US" dirty="0"/>
              <a:t>6 * 4 + 1 = 25</a:t>
            </a:r>
          </a:p>
        </p:txBody>
      </p:sp>
      <p:cxnSp>
        <p:nvCxnSpPr>
          <p:cNvPr id="25" name="Conector recto de flecha 24"/>
          <p:cNvCxnSpPr/>
          <p:nvPr/>
        </p:nvCxnSpPr>
        <p:spPr>
          <a:xfrm flipV="1">
            <a:off x="1979712" y="4230133"/>
            <a:ext cx="1679936" cy="9990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53</a:t>
            </a:fld>
            <a:endParaRPr lang="en-US" altLang="en-US"/>
          </a:p>
        </p:txBody>
      </p:sp>
    </p:spTree>
    <p:extLst>
      <p:ext uri="{BB962C8B-B14F-4D97-AF65-F5344CB8AC3E}">
        <p14:creationId xmlns:p14="http://schemas.microsoft.com/office/powerpoint/2010/main" val="3999523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P spid="23" grpId="0"/>
      <p:bldP spid="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Indexing and Memory Access: 2D Grid</a:t>
            </a:r>
          </a:p>
        </p:txBody>
      </p:sp>
      <p:sp>
        <p:nvSpPr>
          <p:cNvPr id="3" name="Marcador de contenido 2"/>
          <p:cNvSpPr>
            <a:spLocks noGrp="1"/>
          </p:cNvSpPr>
          <p:nvPr>
            <p:ph idx="1"/>
          </p:nvPr>
        </p:nvSpPr>
        <p:spPr/>
        <p:txBody>
          <a:bodyPr>
            <a:normAutofit/>
          </a:bodyPr>
          <a:lstStyle/>
          <a:p>
            <a:r>
              <a:rPr lang="en-US" dirty="0">
                <a:solidFill>
                  <a:srgbClr val="0000FF"/>
                </a:solidFill>
                <a:ea typeface="ヒラギノ角ゴ Pro W3" pitchFamily="-108" charset="-128"/>
                <a:cs typeface="ヒラギノ角ゴ Pro W3" pitchFamily="-108" charset="-128"/>
              </a:rPr>
              <a:t>2D blocks</a:t>
            </a:r>
          </a:p>
          <a:p>
            <a:pPr lvl="1"/>
            <a:r>
              <a:rPr lang="en-US" dirty="0" err="1">
                <a:latin typeface="Courier" charset="0"/>
                <a:ea typeface="Courier" charset="0"/>
                <a:cs typeface="Courier" charset="0"/>
              </a:rPr>
              <a:t>gridDim.x</a:t>
            </a:r>
            <a:r>
              <a:rPr lang="en-US" dirty="0">
                <a:latin typeface="Courier" charset="0"/>
                <a:ea typeface="Courier" charset="0"/>
                <a:cs typeface="Courier" charset="0"/>
              </a:rPr>
              <a:t>, </a:t>
            </a:r>
            <a:r>
              <a:rPr lang="en-US" dirty="0" err="1">
                <a:latin typeface="Courier" charset="0"/>
                <a:ea typeface="Courier" charset="0"/>
                <a:cs typeface="Courier" charset="0"/>
              </a:rPr>
              <a:t>gridDim.y</a:t>
            </a:r>
            <a:endParaRPr lang="en-US" dirty="0">
              <a:latin typeface="Courier" charset="0"/>
              <a:ea typeface="Courier" charset="0"/>
              <a:cs typeface="Courier" charset="0"/>
            </a:endParaRPr>
          </a:p>
        </p:txBody>
      </p:sp>
      <p:sp>
        <p:nvSpPr>
          <p:cNvPr id="15" name="CuadroTexto 14"/>
          <p:cNvSpPr txBox="1"/>
          <p:nvPr/>
        </p:nvSpPr>
        <p:spPr>
          <a:xfrm>
            <a:off x="2843808" y="2296036"/>
            <a:ext cx="1234056" cy="338554"/>
          </a:xfrm>
          <a:prstGeom prst="rect">
            <a:avLst/>
          </a:prstGeom>
          <a:noFill/>
        </p:spPr>
        <p:txBody>
          <a:bodyPr wrap="none" rtlCol="0">
            <a:spAutoFit/>
          </a:bodyPr>
          <a:lstStyle/>
          <a:p>
            <a:r>
              <a:rPr lang="en-US" sz="1600" dirty="0"/>
              <a:t>Block (0, 0)</a:t>
            </a:r>
          </a:p>
        </p:txBody>
      </p:sp>
      <p:sp>
        <p:nvSpPr>
          <p:cNvPr id="16" name="CuadroTexto 15"/>
          <p:cNvSpPr txBox="1"/>
          <p:nvPr/>
        </p:nvSpPr>
        <p:spPr>
          <a:xfrm>
            <a:off x="6680195" y="3591932"/>
            <a:ext cx="1780237" cy="523220"/>
          </a:xfrm>
          <a:prstGeom prst="rect">
            <a:avLst/>
          </a:prstGeom>
          <a:noFill/>
        </p:spPr>
        <p:txBody>
          <a:bodyPr wrap="square" rtlCol="0">
            <a:spAutoFit/>
          </a:bodyPr>
          <a:lstStyle/>
          <a:p>
            <a:r>
              <a:rPr lang="en-US" sz="1400" dirty="0" err="1">
                <a:latin typeface="Courier"/>
                <a:cs typeface="Courier"/>
              </a:rPr>
              <a:t>blockIdx.x</a:t>
            </a:r>
            <a:r>
              <a:rPr lang="en-US" sz="1400" dirty="0">
                <a:latin typeface="Courier"/>
                <a:cs typeface="Courier"/>
              </a:rPr>
              <a:t> = 2</a:t>
            </a:r>
          </a:p>
          <a:p>
            <a:r>
              <a:rPr lang="en-US" sz="1400" dirty="0" err="1">
                <a:latin typeface="Courier"/>
                <a:cs typeface="Courier"/>
              </a:rPr>
              <a:t>blockIdx.y</a:t>
            </a:r>
            <a:r>
              <a:rPr lang="en-US" sz="1400" dirty="0">
                <a:latin typeface="Courier"/>
                <a:cs typeface="Courier"/>
              </a:rPr>
              <a:t> = 1</a:t>
            </a:r>
          </a:p>
        </p:txBody>
      </p:sp>
      <p:sp>
        <p:nvSpPr>
          <p:cNvPr id="23" name="CuadroTexto 22"/>
          <p:cNvSpPr txBox="1"/>
          <p:nvPr/>
        </p:nvSpPr>
        <p:spPr>
          <a:xfrm>
            <a:off x="179512" y="3448164"/>
            <a:ext cx="2751679" cy="523220"/>
          </a:xfrm>
          <a:prstGeom prst="rect">
            <a:avLst/>
          </a:prstGeom>
          <a:noFill/>
        </p:spPr>
        <p:txBody>
          <a:bodyPr wrap="square" rtlCol="0">
            <a:spAutoFit/>
          </a:bodyPr>
          <a:lstStyle/>
          <a:p>
            <a:r>
              <a:rPr lang="en-US" sz="1400" dirty="0">
                <a:latin typeface="Courier"/>
                <a:cs typeface="Courier"/>
              </a:rPr>
              <a:t>Row = </a:t>
            </a:r>
            <a:r>
              <a:rPr lang="en-US" sz="1400" dirty="0" err="1">
                <a:latin typeface="Courier"/>
                <a:cs typeface="Courier"/>
              </a:rPr>
              <a:t>blockIdx.y</a:t>
            </a:r>
            <a:r>
              <a:rPr lang="en-US" sz="1400" dirty="0">
                <a:latin typeface="Courier"/>
                <a:cs typeface="Courier"/>
              </a:rPr>
              <a:t> * </a:t>
            </a:r>
            <a:r>
              <a:rPr lang="en-US" sz="1400" dirty="0" err="1">
                <a:latin typeface="Courier"/>
                <a:cs typeface="Courier"/>
              </a:rPr>
              <a:t>blockDim.y</a:t>
            </a:r>
            <a:r>
              <a:rPr lang="en-US" sz="1400" dirty="0">
                <a:latin typeface="Courier"/>
                <a:cs typeface="Courier"/>
              </a:rPr>
              <a:t> + </a:t>
            </a:r>
            <a:r>
              <a:rPr lang="en-US" sz="1400" dirty="0" err="1">
                <a:latin typeface="Courier"/>
                <a:cs typeface="Courier"/>
              </a:rPr>
              <a:t>threadIdx.y</a:t>
            </a:r>
            <a:endParaRPr lang="en-US" sz="1400" dirty="0">
              <a:latin typeface="Courier"/>
              <a:cs typeface="Courier"/>
            </a:endParaRPr>
          </a:p>
        </p:txBody>
      </p:sp>
      <p:sp>
        <p:nvSpPr>
          <p:cNvPr id="24" name="CuadroTexto 23"/>
          <p:cNvSpPr txBox="1"/>
          <p:nvPr/>
        </p:nvSpPr>
        <p:spPr>
          <a:xfrm>
            <a:off x="236145" y="4725724"/>
            <a:ext cx="2751679" cy="369332"/>
          </a:xfrm>
          <a:prstGeom prst="rect">
            <a:avLst/>
          </a:prstGeom>
          <a:noFill/>
        </p:spPr>
        <p:txBody>
          <a:bodyPr wrap="square" rtlCol="0">
            <a:spAutoFit/>
          </a:bodyPr>
          <a:lstStyle/>
          <a:p>
            <a:r>
              <a:rPr lang="en-US" dirty="0"/>
              <a:t>Row = 1 * 2 + 1 = 3</a:t>
            </a:r>
          </a:p>
        </p:txBody>
      </p:sp>
      <p:pic>
        <p:nvPicPr>
          <p:cNvPr id="7" name="Imagen 6"/>
          <p:cNvPicPr>
            <a:picLocks noChangeAspect="1"/>
          </p:cNvPicPr>
          <p:nvPr/>
        </p:nvPicPr>
        <p:blipFill>
          <a:blip r:embed="rId3"/>
          <a:stretch>
            <a:fillRect/>
          </a:stretch>
        </p:blipFill>
        <p:spPr>
          <a:xfrm>
            <a:off x="3098800" y="2601817"/>
            <a:ext cx="2946400" cy="2946400"/>
          </a:xfrm>
          <a:prstGeom prst="rect">
            <a:avLst/>
          </a:prstGeom>
        </p:spPr>
      </p:pic>
      <p:pic>
        <p:nvPicPr>
          <p:cNvPr id="8" name="Imagen 7"/>
          <p:cNvPicPr>
            <a:picLocks noChangeAspect="1"/>
          </p:cNvPicPr>
          <p:nvPr/>
        </p:nvPicPr>
        <p:blipFill>
          <a:blip r:embed="rId4"/>
          <a:stretch>
            <a:fillRect/>
          </a:stretch>
        </p:blipFill>
        <p:spPr>
          <a:xfrm>
            <a:off x="3086100" y="2602772"/>
            <a:ext cx="2959100" cy="2959100"/>
          </a:xfrm>
          <a:prstGeom prst="rect">
            <a:avLst/>
          </a:prstGeom>
        </p:spPr>
      </p:pic>
      <p:pic>
        <p:nvPicPr>
          <p:cNvPr id="9" name="Imagen 8"/>
          <p:cNvPicPr>
            <a:picLocks noChangeAspect="1"/>
          </p:cNvPicPr>
          <p:nvPr/>
        </p:nvPicPr>
        <p:blipFill>
          <a:blip r:embed="rId5"/>
          <a:stretch>
            <a:fillRect/>
          </a:stretch>
        </p:blipFill>
        <p:spPr>
          <a:xfrm>
            <a:off x="6633588" y="2793539"/>
            <a:ext cx="800100" cy="800100"/>
          </a:xfrm>
          <a:prstGeom prst="rect">
            <a:avLst/>
          </a:prstGeom>
        </p:spPr>
      </p:pic>
      <p:pic>
        <p:nvPicPr>
          <p:cNvPr id="10" name="Imagen 9"/>
          <p:cNvPicPr>
            <a:picLocks noChangeAspect="1"/>
          </p:cNvPicPr>
          <p:nvPr/>
        </p:nvPicPr>
        <p:blipFill>
          <a:blip r:embed="rId6"/>
          <a:stretch>
            <a:fillRect/>
          </a:stretch>
        </p:blipFill>
        <p:spPr>
          <a:xfrm>
            <a:off x="6647243" y="2817232"/>
            <a:ext cx="774700" cy="774700"/>
          </a:xfrm>
          <a:prstGeom prst="rect">
            <a:avLst/>
          </a:prstGeom>
        </p:spPr>
      </p:pic>
      <p:sp>
        <p:nvSpPr>
          <p:cNvPr id="26" name="CuadroTexto 25"/>
          <p:cNvSpPr txBox="1"/>
          <p:nvPr/>
        </p:nvSpPr>
        <p:spPr>
          <a:xfrm>
            <a:off x="6926932" y="1916832"/>
            <a:ext cx="1821532" cy="523220"/>
          </a:xfrm>
          <a:prstGeom prst="rect">
            <a:avLst/>
          </a:prstGeom>
          <a:noFill/>
        </p:spPr>
        <p:txBody>
          <a:bodyPr wrap="square" rtlCol="0">
            <a:spAutoFit/>
          </a:bodyPr>
          <a:lstStyle/>
          <a:p>
            <a:r>
              <a:rPr lang="en-US" sz="1400" dirty="0" err="1">
                <a:latin typeface="Courier"/>
                <a:cs typeface="Courier"/>
              </a:rPr>
              <a:t>threadIdx.x</a:t>
            </a:r>
            <a:r>
              <a:rPr lang="en-US" sz="1400" dirty="0">
                <a:latin typeface="Courier"/>
                <a:cs typeface="Courier"/>
              </a:rPr>
              <a:t> = 1</a:t>
            </a:r>
          </a:p>
          <a:p>
            <a:r>
              <a:rPr lang="en-US" sz="1400" dirty="0" err="1">
                <a:latin typeface="Courier"/>
                <a:cs typeface="Courier"/>
              </a:rPr>
              <a:t>threadIdx.y</a:t>
            </a:r>
            <a:r>
              <a:rPr lang="en-US" sz="1400" dirty="0">
                <a:latin typeface="Courier"/>
                <a:cs typeface="Courier"/>
              </a:rPr>
              <a:t> = 0</a:t>
            </a:r>
          </a:p>
        </p:txBody>
      </p:sp>
      <p:cxnSp>
        <p:nvCxnSpPr>
          <p:cNvPr id="27" name="Conector recto de flecha 26"/>
          <p:cNvCxnSpPr/>
          <p:nvPr/>
        </p:nvCxnSpPr>
        <p:spPr>
          <a:xfrm flipH="1">
            <a:off x="7169087" y="2447171"/>
            <a:ext cx="498131" cy="52829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CuadroTexto 28"/>
          <p:cNvSpPr txBox="1"/>
          <p:nvPr/>
        </p:nvSpPr>
        <p:spPr>
          <a:xfrm>
            <a:off x="201251" y="4005064"/>
            <a:ext cx="2751679" cy="523220"/>
          </a:xfrm>
          <a:prstGeom prst="rect">
            <a:avLst/>
          </a:prstGeom>
          <a:noFill/>
        </p:spPr>
        <p:txBody>
          <a:bodyPr wrap="square" rtlCol="0">
            <a:spAutoFit/>
          </a:bodyPr>
          <a:lstStyle/>
          <a:p>
            <a:r>
              <a:rPr lang="en-US" sz="1400" dirty="0">
                <a:latin typeface="Courier"/>
                <a:cs typeface="Courier"/>
              </a:rPr>
              <a:t>Col = </a:t>
            </a:r>
            <a:r>
              <a:rPr lang="en-US" sz="1400" dirty="0" err="1">
                <a:latin typeface="Courier"/>
                <a:cs typeface="Courier"/>
              </a:rPr>
              <a:t>blockIdx.x</a:t>
            </a:r>
            <a:r>
              <a:rPr lang="en-US" sz="1400" dirty="0">
                <a:latin typeface="Courier"/>
                <a:cs typeface="Courier"/>
              </a:rPr>
              <a:t> * </a:t>
            </a:r>
            <a:r>
              <a:rPr lang="en-US" sz="1400" dirty="0" err="1">
                <a:latin typeface="Courier"/>
                <a:cs typeface="Courier"/>
              </a:rPr>
              <a:t>blockDim.x</a:t>
            </a:r>
            <a:r>
              <a:rPr lang="en-US" sz="1400" dirty="0">
                <a:latin typeface="Courier"/>
                <a:cs typeface="Courier"/>
              </a:rPr>
              <a:t> + </a:t>
            </a:r>
            <a:r>
              <a:rPr lang="en-US" sz="1400" dirty="0" err="1">
                <a:latin typeface="Courier"/>
                <a:cs typeface="Courier"/>
              </a:rPr>
              <a:t>threadIdx.x</a:t>
            </a:r>
            <a:endParaRPr lang="en-US" sz="1400" dirty="0">
              <a:latin typeface="Courier"/>
              <a:cs typeface="Courier"/>
            </a:endParaRPr>
          </a:p>
        </p:txBody>
      </p:sp>
      <p:cxnSp>
        <p:nvCxnSpPr>
          <p:cNvPr id="25" name="Conector recto de flecha 24"/>
          <p:cNvCxnSpPr/>
          <p:nvPr/>
        </p:nvCxnSpPr>
        <p:spPr>
          <a:xfrm flipV="1">
            <a:off x="2483768" y="3961265"/>
            <a:ext cx="1175880" cy="85505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CuadroTexto 30"/>
          <p:cNvSpPr txBox="1"/>
          <p:nvPr/>
        </p:nvSpPr>
        <p:spPr>
          <a:xfrm>
            <a:off x="236145" y="5095056"/>
            <a:ext cx="2751679" cy="369332"/>
          </a:xfrm>
          <a:prstGeom prst="rect">
            <a:avLst/>
          </a:prstGeom>
          <a:noFill/>
        </p:spPr>
        <p:txBody>
          <a:bodyPr wrap="square" rtlCol="0">
            <a:spAutoFit/>
          </a:bodyPr>
          <a:lstStyle/>
          <a:p>
            <a:r>
              <a:rPr lang="en-US" dirty="0"/>
              <a:t>Col = 0 * 2 + 1 = 1</a:t>
            </a:r>
          </a:p>
        </p:txBody>
      </p:sp>
      <p:sp>
        <p:nvSpPr>
          <p:cNvPr id="32" name="CuadroTexto 31"/>
          <p:cNvSpPr txBox="1"/>
          <p:nvPr/>
        </p:nvSpPr>
        <p:spPr>
          <a:xfrm>
            <a:off x="251520" y="5723964"/>
            <a:ext cx="4104456" cy="369332"/>
          </a:xfrm>
          <a:prstGeom prst="rect">
            <a:avLst/>
          </a:prstGeom>
          <a:noFill/>
        </p:spPr>
        <p:txBody>
          <a:bodyPr wrap="square" rtlCol="0">
            <a:spAutoFit/>
          </a:bodyPr>
          <a:lstStyle/>
          <a:p>
            <a:r>
              <a:rPr lang="en-US" dirty="0"/>
              <a:t>Image[3][1] = Image[3 * 8 + 1]</a:t>
            </a:r>
          </a:p>
        </p:txBody>
      </p:sp>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54</a:t>
            </a:fld>
            <a:endParaRPr lang="en-US" altLang="en-US"/>
          </a:p>
        </p:txBody>
      </p:sp>
      <p:cxnSp>
        <p:nvCxnSpPr>
          <p:cNvPr id="19" name="Conector recto de flecha 24"/>
          <p:cNvCxnSpPr>
            <a:endCxn id="9" idx="1"/>
          </p:cNvCxnSpPr>
          <p:nvPr/>
        </p:nvCxnSpPr>
        <p:spPr>
          <a:xfrm flipV="1">
            <a:off x="5111612" y="3193589"/>
            <a:ext cx="1521976" cy="38259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817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P spid="26" grpId="0"/>
      <p:bldP spid="29" grpId="0"/>
      <p:bldP spid="31" grpId="0"/>
      <p:bldP spid="3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solidFill>
                  <a:srgbClr val="0070C0"/>
                </a:solidFill>
              </a:rPr>
              <a:t>Memory Hierarchy</a:t>
            </a:r>
          </a:p>
        </p:txBody>
      </p:sp>
      <p:pic>
        <p:nvPicPr>
          <p:cNvPr id="6" name="Imagen 5" descr="CUDA_progmodel.eps"/>
          <p:cNvPicPr>
            <a:picLocks noChangeAspect="1"/>
          </p:cNvPicPr>
          <p:nvPr/>
        </p:nvPicPr>
        <p:blipFill>
          <a:blip r:embed="rId3"/>
          <a:stretch>
            <a:fillRect/>
          </a:stretch>
        </p:blipFill>
        <p:spPr>
          <a:xfrm>
            <a:off x="1224518" y="1341288"/>
            <a:ext cx="6694965" cy="4680000"/>
          </a:xfrm>
          <a:prstGeom prst="rect">
            <a:avLst/>
          </a:prstGeom>
        </p:spPr>
      </p:pic>
      <p:sp>
        <p:nvSpPr>
          <p:cNvPr id="4" name="Marcador de número de diapositiva 3"/>
          <p:cNvSpPr>
            <a:spLocks noGrp="1"/>
          </p:cNvSpPr>
          <p:nvPr>
            <p:ph type="sldNum" sz="quarter" idx="11"/>
          </p:nvPr>
        </p:nvSpPr>
        <p:spPr/>
        <p:txBody>
          <a:bodyPr/>
          <a:lstStyle/>
          <a:p>
            <a:fld id="{323594FA-E141-4234-AE05-360401972BE7}" type="slidenum">
              <a:rPr lang="en-US" altLang="en-US" smtClean="0"/>
              <a:pPr/>
              <a:t>55</a:t>
            </a:fld>
            <a:endParaRPr lang="en-US" altLang="en-US"/>
          </a:p>
        </p:txBody>
      </p:sp>
    </p:spTree>
    <p:extLst>
      <p:ext uri="{BB962C8B-B14F-4D97-AF65-F5344CB8AC3E}">
        <p14:creationId xmlns:p14="http://schemas.microsoft.com/office/powerpoint/2010/main" val="6880946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D578E-4478-FF41-855C-4DB7A997263F}"/>
              </a:ext>
            </a:extLst>
          </p:cNvPr>
          <p:cNvSpPr>
            <a:spLocks noGrp="1"/>
          </p:cNvSpPr>
          <p:nvPr>
            <p:ph idx="1"/>
          </p:nvPr>
        </p:nvSpPr>
        <p:spPr>
          <a:xfrm>
            <a:off x="228600" y="869950"/>
            <a:ext cx="8610600" cy="5683250"/>
          </a:xfrm>
        </p:spPr>
        <p:txBody>
          <a:bodyPr>
            <a:normAutofit lnSpcReduction="10000"/>
          </a:bodyPr>
          <a:lstStyle/>
          <a:p>
            <a:r>
              <a:rPr lang="en-US" altLang="en-US" sz="2000" dirty="0">
                <a:ea typeface="ＭＳ Ｐゴシック" panose="020B0600070205080204" pitchFamily="34" charset="-128"/>
              </a:rPr>
              <a:t>A and B matrices, both stored in memory in </a:t>
            </a:r>
            <a:r>
              <a:rPr lang="en-US" altLang="en-US" sz="2000" dirty="0">
                <a:solidFill>
                  <a:srgbClr val="FF0000"/>
                </a:solidFill>
                <a:ea typeface="ＭＳ Ｐゴシック" panose="020B0600070205080204" pitchFamily="34" charset="-128"/>
              </a:rPr>
              <a:t>row-major order</a:t>
            </a:r>
          </a:p>
          <a:p>
            <a:endParaRPr lang="en-US" altLang="en-US" sz="2000" dirty="0">
              <a:solidFill>
                <a:srgbClr val="FF0000"/>
              </a:solidFill>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r>
              <a:rPr lang="en-US" altLang="en-US" sz="2000" dirty="0">
                <a:solidFill>
                  <a:srgbClr val="0432FF"/>
                </a:solidFill>
                <a:ea typeface="ＭＳ Ｐゴシック" panose="020B0600070205080204" pitchFamily="34" charset="-128"/>
              </a:rPr>
              <a:t>Load A’s row 0 (A</a:t>
            </a:r>
            <a:r>
              <a:rPr lang="en-US" altLang="en-US" sz="2000" baseline="-25000" dirty="0">
                <a:solidFill>
                  <a:srgbClr val="0432FF"/>
                </a:solidFill>
                <a:ea typeface="ＭＳ Ｐゴシック" panose="020B0600070205080204" pitchFamily="34" charset="-128"/>
              </a:rPr>
              <a:t>00</a:t>
            </a:r>
            <a:r>
              <a:rPr lang="en-US" altLang="en-US" sz="2000" dirty="0">
                <a:solidFill>
                  <a:srgbClr val="0432FF"/>
                </a:solidFill>
                <a:ea typeface="ＭＳ Ｐゴシック" panose="020B0600070205080204" pitchFamily="34" charset="-128"/>
              </a:rPr>
              <a:t> through A</a:t>
            </a:r>
            <a:r>
              <a:rPr lang="en-US" altLang="en-US" sz="2000" baseline="-25000" dirty="0">
                <a:solidFill>
                  <a:srgbClr val="0432FF"/>
                </a:solidFill>
                <a:ea typeface="ＭＳ Ｐゴシック" panose="020B0600070205080204" pitchFamily="34" charset="-128"/>
              </a:rPr>
              <a:t>05</a:t>
            </a:r>
            <a:r>
              <a:rPr lang="en-US" altLang="en-US" sz="2000" dirty="0">
                <a:solidFill>
                  <a:srgbClr val="0432FF"/>
                </a:solidFill>
                <a:ea typeface="ＭＳ Ｐゴシック" panose="020B0600070205080204" pitchFamily="34" charset="-128"/>
              </a:rPr>
              <a:t>) into vector register V</a:t>
            </a:r>
            <a:r>
              <a:rPr lang="en-US" altLang="en-US" sz="2000" baseline="-25000" dirty="0">
                <a:solidFill>
                  <a:srgbClr val="0432FF"/>
                </a:solidFill>
                <a:ea typeface="ＭＳ Ｐゴシック" panose="020B0600070205080204" pitchFamily="34" charset="-128"/>
              </a:rPr>
              <a:t>1</a:t>
            </a:r>
          </a:p>
          <a:p>
            <a:pPr lvl="1"/>
            <a:r>
              <a:rPr lang="en-US" altLang="en-US" sz="1800" dirty="0">
                <a:ea typeface="ＭＳ Ｐゴシック" panose="020B0600070205080204" pitchFamily="34" charset="-128"/>
              </a:rPr>
              <a:t>Each time, increment address by </a:t>
            </a:r>
            <a:r>
              <a:rPr lang="en-US" altLang="en-US" sz="1800" dirty="0">
                <a:solidFill>
                  <a:srgbClr val="FF0000"/>
                </a:solidFill>
                <a:ea typeface="ＭＳ Ｐゴシック" panose="020B0600070205080204" pitchFamily="34" charset="-128"/>
              </a:rPr>
              <a:t>1</a:t>
            </a:r>
            <a:r>
              <a:rPr lang="en-US" altLang="en-US" sz="1800" dirty="0">
                <a:ea typeface="ＭＳ Ｐゴシック" panose="020B0600070205080204" pitchFamily="34" charset="-128"/>
              </a:rPr>
              <a:t> to access the next column</a:t>
            </a:r>
          </a:p>
          <a:p>
            <a:pPr lvl="1"/>
            <a:r>
              <a:rPr lang="en-US" altLang="en-US" sz="1800" dirty="0">
                <a:ea typeface="ＭＳ Ｐゴシック" panose="020B0600070205080204" pitchFamily="34" charset="-128"/>
              </a:rPr>
              <a:t>Accesses have a </a:t>
            </a:r>
            <a:r>
              <a:rPr lang="en-US" altLang="en-US" sz="1800" dirty="0">
                <a:solidFill>
                  <a:srgbClr val="FF0000"/>
                </a:solidFill>
                <a:ea typeface="ＭＳ Ｐゴシック" panose="020B0600070205080204" pitchFamily="34" charset="-128"/>
              </a:rPr>
              <a:t>stride of 1</a:t>
            </a:r>
          </a:p>
          <a:p>
            <a:pPr marL="344487" lvl="1" indent="0">
              <a:buNone/>
            </a:pPr>
            <a:endParaRPr lang="en-US" altLang="en-US" sz="1800" dirty="0">
              <a:solidFill>
                <a:srgbClr val="FF0000"/>
              </a:solidFill>
              <a:ea typeface="ＭＳ Ｐゴシック" panose="020B0600070205080204" pitchFamily="34" charset="-128"/>
            </a:endParaRPr>
          </a:p>
          <a:p>
            <a:r>
              <a:rPr lang="en-US" altLang="en-US" sz="2000" dirty="0">
                <a:solidFill>
                  <a:srgbClr val="0432FF"/>
                </a:solidFill>
                <a:ea typeface="ＭＳ Ｐゴシック" panose="020B0600070205080204" pitchFamily="34" charset="-128"/>
              </a:rPr>
              <a:t>Load B’s column 0 (B</a:t>
            </a:r>
            <a:r>
              <a:rPr lang="en-US" altLang="en-US" sz="2000" baseline="-25000" dirty="0">
                <a:solidFill>
                  <a:srgbClr val="0432FF"/>
                </a:solidFill>
                <a:ea typeface="ＭＳ Ｐゴシック" panose="020B0600070205080204" pitchFamily="34" charset="-128"/>
              </a:rPr>
              <a:t>00</a:t>
            </a:r>
            <a:r>
              <a:rPr lang="en-US" altLang="en-US" sz="2000" dirty="0">
                <a:solidFill>
                  <a:srgbClr val="0432FF"/>
                </a:solidFill>
                <a:ea typeface="ＭＳ Ｐゴシック" panose="020B0600070205080204" pitchFamily="34" charset="-128"/>
              </a:rPr>
              <a:t> through B</a:t>
            </a:r>
            <a:r>
              <a:rPr lang="en-US" altLang="en-US" sz="2000" baseline="-25000" dirty="0">
                <a:solidFill>
                  <a:srgbClr val="0432FF"/>
                </a:solidFill>
                <a:ea typeface="ＭＳ Ｐゴシック" panose="020B0600070205080204" pitchFamily="34" charset="-128"/>
              </a:rPr>
              <a:t>50</a:t>
            </a:r>
            <a:r>
              <a:rPr lang="en-US" altLang="en-US" sz="2000" dirty="0">
                <a:solidFill>
                  <a:srgbClr val="0432FF"/>
                </a:solidFill>
                <a:ea typeface="ＭＳ Ｐゴシック" panose="020B0600070205080204" pitchFamily="34" charset="-128"/>
              </a:rPr>
              <a:t>) into vector register V</a:t>
            </a:r>
            <a:r>
              <a:rPr lang="en-US" altLang="en-US" sz="2000" baseline="-25000" dirty="0">
                <a:solidFill>
                  <a:srgbClr val="0432FF"/>
                </a:solidFill>
                <a:ea typeface="ＭＳ Ｐゴシック" panose="020B0600070205080204" pitchFamily="34" charset="-128"/>
              </a:rPr>
              <a:t>2</a:t>
            </a:r>
          </a:p>
          <a:p>
            <a:pPr lvl="1"/>
            <a:r>
              <a:rPr lang="en-US" altLang="en-US" sz="1800" dirty="0">
                <a:ea typeface="ＭＳ Ｐゴシック" panose="020B0600070205080204" pitchFamily="34" charset="-128"/>
              </a:rPr>
              <a:t>Each time, increment address by </a:t>
            </a:r>
            <a:r>
              <a:rPr lang="en-US" altLang="en-US" sz="1800" dirty="0">
                <a:solidFill>
                  <a:srgbClr val="FF0000"/>
                </a:solidFill>
                <a:ea typeface="ＭＳ Ｐゴシック" panose="020B0600070205080204" pitchFamily="34" charset="-128"/>
              </a:rPr>
              <a:t>10</a:t>
            </a:r>
            <a:r>
              <a:rPr lang="en-US" altLang="en-US" sz="1800" dirty="0">
                <a:ea typeface="ＭＳ Ｐゴシック" panose="020B0600070205080204" pitchFamily="34" charset="-128"/>
              </a:rPr>
              <a:t> to access the next row</a:t>
            </a:r>
          </a:p>
          <a:p>
            <a:pPr lvl="1"/>
            <a:r>
              <a:rPr lang="en-US" altLang="en-US" sz="1800" dirty="0">
                <a:ea typeface="ＭＳ Ｐゴシック" panose="020B0600070205080204" pitchFamily="34" charset="-128"/>
              </a:rPr>
              <a:t>Accesses have a </a:t>
            </a:r>
            <a:r>
              <a:rPr lang="en-US" altLang="en-US" sz="1800" dirty="0">
                <a:solidFill>
                  <a:srgbClr val="FF0000"/>
                </a:solidFill>
                <a:ea typeface="ＭＳ Ｐゴシック" panose="020B0600070205080204" pitchFamily="34" charset="-128"/>
              </a:rPr>
              <a:t>stride of 10</a:t>
            </a:r>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77" y="1447800"/>
            <a:ext cx="6213724" cy="1990372"/>
          </a:xfrm>
          <a:prstGeom prst="rect">
            <a:avLst/>
          </a:prstGeom>
        </p:spPr>
      </p:pic>
      <p:sp>
        <p:nvSpPr>
          <p:cNvPr id="71681" name="Title 1">
            <a:extLst>
              <a:ext uri="{FF2B5EF4-FFF2-40B4-BE49-F238E27FC236}">
                <a16:creationId xmlns:a16="http://schemas.microsoft.com/office/drawing/2014/main" id="{8EC8E2ED-71B0-2E42-82A2-2D267E4E53C3}"/>
              </a:ext>
            </a:extLst>
          </p:cNvPr>
          <p:cNvSpPr>
            <a:spLocks noGrp="1"/>
          </p:cNvSpPr>
          <p:nvPr>
            <p:ph type="title"/>
          </p:nvPr>
        </p:nvSpPr>
        <p:spPr>
          <a:xfrm>
            <a:off x="228600" y="0"/>
            <a:ext cx="8610600" cy="869950"/>
          </a:xfrm>
        </p:spPr>
        <p:txBody>
          <a:bodyPr anchor="ctr"/>
          <a:lstStyle/>
          <a:p>
            <a:r>
              <a:rPr lang="en-US" altLang="en-US" dirty="0">
                <a:solidFill>
                  <a:srgbClr val="0070C0"/>
                </a:solidFill>
                <a:ea typeface="ＭＳ Ｐゴシック" panose="020B0600070205080204" pitchFamily="34" charset="-128"/>
              </a:rPr>
              <a:t>Vector Stride Example: Matrix Multiply</a:t>
            </a:r>
          </a:p>
        </p:txBody>
      </p:sp>
      <p:sp>
        <p:nvSpPr>
          <p:cNvPr id="4" name="TextBox 3"/>
          <p:cNvSpPr txBox="1"/>
          <p:nvPr/>
        </p:nvSpPr>
        <p:spPr>
          <a:xfrm>
            <a:off x="685800" y="2976000"/>
            <a:ext cx="199285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a:t>
            </a:r>
            <a:r>
              <a:rPr kumimoji="0" lang="en-US" sz="18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4x6</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B</a:t>
            </a:r>
            <a:r>
              <a:rPr kumimoji="0" lang="en-US" sz="18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6x10</a:t>
            </a: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C</a:t>
            </a:r>
            <a:r>
              <a:rPr kumimoji="0" lang="en-US" sz="18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4x10</a:t>
            </a:r>
          </a:p>
        </p:txBody>
      </p:sp>
      <p:sp>
        <p:nvSpPr>
          <p:cNvPr id="7" name="TextBox 6"/>
          <p:cNvSpPr txBox="1"/>
          <p:nvPr/>
        </p:nvSpPr>
        <p:spPr>
          <a:xfrm>
            <a:off x="43926" y="3385140"/>
            <a:ext cx="3276599" cy="58477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Dot product of each</a:t>
            </a:r>
            <a:r>
              <a:rPr kumimoji="0" lang="en-US" sz="1600" b="0" i="0" u="none" strike="noStrike" kern="1200" cap="none" spc="0" normalizeH="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lang="en-US" sz="1600" dirty="0">
                <a:solidFill>
                  <a:srgbClr val="000000"/>
                </a:solidFill>
              </a:rPr>
              <a:t>row vector of A with each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column</a:t>
            </a:r>
            <a:r>
              <a:rPr kumimoji="0" lang="en-US" sz="1600" b="0" i="0" u="none" strike="noStrike" kern="1200" cap="none" spc="0" normalizeH="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vector of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a:t>
            </a:r>
            <a:endParaRPr kumimoji="0" lang="en-US" sz="16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 name="Rectangle 155">
            <a:extLst>
              <a:ext uri="{FF2B5EF4-FFF2-40B4-BE49-F238E27FC236}">
                <a16:creationId xmlns:a16="http://schemas.microsoft.com/office/drawing/2014/main" id="{F95AF1F7-5DD4-924E-985C-F4938E59F411}"/>
              </a:ext>
            </a:extLst>
          </p:cNvPr>
          <p:cNvSpPr>
            <a:spLocks noChangeArrowheads="1"/>
          </p:cNvSpPr>
          <p:nvPr/>
        </p:nvSpPr>
        <p:spPr bwMode="auto">
          <a:xfrm>
            <a:off x="7826375" y="1056482"/>
            <a:ext cx="1012825" cy="580151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4" name="TextBox 166">
            <a:extLst>
              <a:ext uri="{FF2B5EF4-FFF2-40B4-BE49-F238E27FC236}">
                <a16:creationId xmlns:a16="http://schemas.microsoft.com/office/drawing/2014/main" id="{D4B5947E-5207-6440-BED8-5814FF274C10}"/>
              </a:ext>
            </a:extLst>
          </p:cNvPr>
          <p:cNvSpPr txBox="1">
            <a:spLocks noChangeArrowheads="1"/>
          </p:cNvSpPr>
          <p:nvPr/>
        </p:nvSpPr>
        <p:spPr bwMode="auto">
          <a:xfrm>
            <a:off x="7548564" y="1437633"/>
            <a:ext cx="2952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dirty="0">
                <a:solidFill>
                  <a:srgbClr val="000000"/>
                </a:solidFill>
              </a:rPr>
              <a:t>A</a:t>
            </a:r>
          </a:p>
        </p:txBody>
      </p:sp>
      <p:sp>
        <p:nvSpPr>
          <p:cNvPr id="15" name="TextBox 173">
            <a:extLst>
              <a:ext uri="{FF2B5EF4-FFF2-40B4-BE49-F238E27FC236}">
                <a16:creationId xmlns:a16="http://schemas.microsoft.com/office/drawing/2014/main" id="{2135E6B1-D1E8-5949-929C-2D900604C4AB}"/>
              </a:ext>
            </a:extLst>
          </p:cNvPr>
          <p:cNvSpPr txBox="1">
            <a:spLocks noChangeArrowheads="1"/>
          </p:cNvSpPr>
          <p:nvPr/>
        </p:nvSpPr>
        <p:spPr bwMode="auto">
          <a:xfrm>
            <a:off x="7672785" y="814816"/>
            <a:ext cx="137249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b="1" dirty="0">
                <a:solidFill>
                  <a:srgbClr val="000000"/>
                </a:solidFill>
              </a:rPr>
              <a:t>Linear Memory</a:t>
            </a:r>
          </a:p>
        </p:txBody>
      </p:sp>
      <p:sp>
        <p:nvSpPr>
          <p:cNvPr id="16" name="TextBox 166">
            <a:extLst>
              <a:ext uri="{FF2B5EF4-FFF2-40B4-BE49-F238E27FC236}">
                <a16:creationId xmlns:a16="http://schemas.microsoft.com/office/drawing/2014/main" id="{ECB02A54-912D-6D42-9C57-5C5C11263435}"/>
              </a:ext>
            </a:extLst>
          </p:cNvPr>
          <p:cNvSpPr txBox="1">
            <a:spLocks noChangeArrowheads="1"/>
          </p:cNvSpPr>
          <p:nvPr/>
        </p:nvSpPr>
        <p:spPr bwMode="auto">
          <a:xfrm>
            <a:off x="7525148" y="4252330"/>
            <a:ext cx="2952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dirty="0">
                <a:solidFill>
                  <a:srgbClr val="000000"/>
                </a:solidFill>
              </a:rPr>
              <a:t>B</a:t>
            </a:r>
          </a:p>
        </p:txBody>
      </p:sp>
      <p:cxnSp>
        <p:nvCxnSpPr>
          <p:cNvPr id="17" name="Straight Connector 160">
            <a:extLst>
              <a:ext uri="{FF2B5EF4-FFF2-40B4-BE49-F238E27FC236}">
                <a16:creationId xmlns:a16="http://schemas.microsoft.com/office/drawing/2014/main" id="{638CD0CF-7B38-DE49-AEC2-31867225CAC4}"/>
              </a:ext>
            </a:extLst>
          </p:cNvPr>
          <p:cNvCxnSpPr>
            <a:cxnSpLocks noChangeShapeType="1"/>
          </p:cNvCxnSpPr>
          <p:nvPr/>
        </p:nvCxnSpPr>
        <p:spPr bwMode="auto">
          <a:xfrm>
            <a:off x="7827963" y="1494277"/>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161">
            <a:extLst>
              <a:ext uri="{FF2B5EF4-FFF2-40B4-BE49-F238E27FC236}">
                <a16:creationId xmlns:a16="http://schemas.microsoft.com/office/drawing/2014/main" id="{4C7A20DD-591D-D343-84B9-13BCDFB27680}"/>
              </a:ext>
            </a:extLst>
          </p:cNvPr>
          <p:cNvCxnSpPr>
            <a:cxnSpLocks noChangeShapeType="1"/>
          </p:cNvCxnSpPr>
          <p:nvPr/>
        </p:nvCxnSpPr>
        <p:spPr bwMode="auto">
          <a:xfrm>
            <a:off x="7827963" y="1700652"/>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61">
            <a:extLst>
              <a:ext uri="{FF2B5EF4-FFF2-40B4-BE49-F238E27FC236}">
                <a16:creationId xmlns:a16="http://schemas.microsoft.com/office/drawing/2014/main" id="{680F7318-7B44-5045-AB7D-80279A377777}"/>
              </a:ext>
            </a:extLst>
          </p:cNvPr>
          <p:cNvCxnSpPr>
            <a:cxnSpLocks noChangeShapeType="1"/>
          </p:cNvCxnSpPr>
          <p:nvPr/>
        </p:nvCxnSpPr>
        <p:spPr bwMode="auto">
          <a:xfrm>
            <a:off x="7826375" y="1902180"/>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 name="Straight Connector 161">
            <a:extLst>
              <a:ext uri="{FF2B5EF4-FFF2-40B4-BE49-F238E27FC236}">
                <a16:creationId xmlns:a16="http://schemas.microsoft.com/office/drawing/2014/main" id="{62CE8DCE-4D07-6F4E-ADA9-1D47F1827F6B}"/>
              </a:ext>
            </a:extLst>
          </p:cNvPr>
          <p:cNvCxnSpPr>
            <a:cxnSpLocks noChangeShapeType="1"/>
          </p:cNvCxnSpPr>
          <p:nvPr/>
        </p:nvCxnSpPr>
        <p:spPr bwMode="auto">
          <a:xfrm>
            <a:off x="7827963" y="2115276"/>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161">
            <a:extLst>
              <a:ext uri="{FF2B5EF4-FFF2-40B4-BE49-F238E27FC236}">
                <a16:creationId xmlns:a16="http://schemas.microsoft.com/office/drawing/2014/main" id="{B24CC0BF-8F1B-4844-967E-76788966A4DD}"/>
              </a:ext>
            </a:extLst>
          </p:cNvPr>
          <p:cNvCxnSpPr>
            <a:cxnSpLocks noChangeShapeType="1"/>
          </p:cNvCxnSpPr>
          <p:nvPr/>
        </p:nvCxnSpPr>
        <p:spPr bwMode="auto">
          <a:xfrm>
            <a:off x="7812882" y="2336023"/>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161">
            <a:extLst>
              <a:ext uri="{FF2B5EF4-FFF2-40B4-BE49-F238E27FC236}">
                <a16:creationId xmlns:a16="http://schemas.microsoft.com/office/drawing/2014/main" id="{65014F31-1947-9140-9911-8B3DD3D28FF1}"/>
              </a:ext>
            </a:extLst>
          </p:cNvPr>
          <p:cNvCxnSpPr>
            <a:cxnSpLocks noChangeShapeType="1"/>
          </p:cNvCxnSpPr>
          <p:nvPr/>
        </p:nvCxnSpPr>
        <p:spPr bwMode="auto">
          <a:xfrm>
            <a:off x="7820422" y="2335288"/>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161">
            <a:extLst>
              <a:ext uri="{FF2B5EF4-FFF2-40B4-BE49-F238E27FC236}">
                <a16:creationId xmlns:a16="http://schemas.microsoft.com/office/drawing/2014/main" id="{6172B974-18D6-E642-8759-AEB526102F82}"/>
              </a:ext>
            </a:extLst>
          </p:cNvPr>
          <p:cNvCxnSpPr>
            <a:cxnSpLocks noChangeShapeType="1"/>
          </p:cNvCxnSpPr>
          <p:nvPr/>
        </p:nvCxnSpPr>
        <p:spPr bwMode="auto">
          <a:xfrm>
            <a:off x="7827963" y="2548384"/>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161">
            <a:extLst>
              <a:ext uri="{FF2B5EF4-FFF2-40B4-BE49-F238E27FC236}">
                <a16:creationId xmlns:a16="http://schemas.microsoft.com/office/drawing/2014/main" id="{1E900C52-7C01-9644-A583-CD14F6DC1D98}"/>
              </a:ext>
            </a:extLst>
          </p:cNvPr>
          <p:cNvCxnSpPr>
            <a:cxnSpLocks noChangeShapeType="1"/>
          </p:cNvCxnSpPr>
          <p:nvPr/>
        </p:nvCxnSpPr>
        <p:spPr bwMode="auto">
          <a:xfrm>
            <a:off x="7827168" y="2776052"/>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8" name="TextBox 27">
            <a:extLst>
              <a:ext uri="{FF2B5EF4-FFF2-40B4-BE49-F238E27FC236}">
                <a16:creationId xmlns:a16="http://schemas.microsoft.com/office/drawing/2014/main" id="{84D7CACE-E620-FE46-8DA3-551B190AC12B}"/>
              </a:ext>
            </a:extLst>
          </p:cNvPr>
          <p:cNvSpPr txBox="1"/>
          <p:nvPr/>
        </p:nvSpPr>
        <p:spPr>
          <a:xfrm>
            <a:off x="8183687" y="1469573"/>
            <a:ext cx="269626" cy="276999"/>
          </a:xfrm>
          <a:prstGeom prst="rect">
            <a:avLst/>
          </a:prstGeom>
          <a:noFill/>
        </p:spPr>
        <p:txBody>
          <a:bodyPr wrap="none" rtlCol="0">
            <a:spAutoFit/>
          </a:bodyPr>
          <a:lstStyle/>
          <a:p>
            <a:r>
              <a:rPr lang="en-US" sz="1200" dirty="0"/>
              <a:t>0</a:t>
            </a:r>
            <a:endParaRPr lang="en-US" sz="1200" baseline="-25000" dirty="0"/>
          </a:p>
        </p:txBody>
      </p:sp>
      <p:sp>
        <p:nvSpPr>
          <p:cNvPr id="30" name="TextBox 29">
            <a:extLst>
              <a:ext uri="{FF2B5EF4-FFF2-40B4-BE49-F238E27FC236}">
                <a16:creationId xmlns:a16="http://schemas.microsoft.com/office/drawing/2014/main" id="{95CBC6B5-1E33-B246-941F-741179D9C25F}"/>
              </a:ext>
            </a:extLst>
          </p:cNvPr>
          <p:cNvSpPr txBox="1"/>
          <p:nvPr/>
        </p:nvSpPr>
        <p:spPr>
          <a:xfrm>
            <a:off x="8178848" y="1650386"/>
            <a:ext cx="269626" cy="276999"/>
          </a:xfrm>
          <a:prstGeom prst="rect">
            <a:avLst/>
          </a:prstGeom>
          <a:noFill/>
        </p:spPr>
        <p:txBody>
          <a:bodyPr wrap="none" rtlCol="0">
            <a:spAutoFit/>
          </a:bodyPr>
          <a:lstStyle/>
          <a:p>
            <a:r>
              <a:rPr lang="en-US" sz="1200" dirty="0"/>
              <a:t>1</a:t>
            </a:r>
            <a:endParaRPr lang="en-US" sz="1200" baseline="-25000" dirty="0"/>
          </a:p>
        </p:txBody>
      </p:sp>
      <p:sp>
        <p:nvSpPr>
          <p:cNvPr id="31" name="TextBox 30">
            <a:extLst>
              <a:ext uri="{FF2B5EF4-FFF2-40B4-BE49-F238E27FC236}">
                <a16:creationId xmlns:a16="http://schemas.microsoft.com/office/drawing/2014/main" id="{D04D14FE-CFB5-3043-9449-DEA49F097871}"/>
              </a:ext>
            </a:extLst>
          </p:cNvPr>
          <p:cNvSpPr txBox="1"/>
          <p:nvPr/>
        </p:nvSpPr>
        <p:spPr>
          <a:xfrm>
            <a:off x="8183687" y="1870179"/>
            <a:ext cx="269626" cy="276999"/>
          </a:xfrm>
          <a:prstGeom prst="rect">
            <a:avLst/>
          </a:prstGeom>
          <a:noFill/>
        </p:spPr>
        <p:txBody>
          <a:bodyPr wrap="none" rtlCol="0">
            <a:spAutoFit/>
          </a:bodyPr>
          <a:lstStyle/>
          <a:p>
            <a:r>
              <a:rPr lang="en-US" sz="1200" dirty="0"/>
              <a:t>2</a:t>
            </a:r>
            <a:endParaRPr lang="en-US" sz="1200" baseline="-25000" dirty="0"/>
          </a:p>
        </p:txBody>
      </p:sp>
      <p:sp>
        <p:nvSpPr>
          <p:cNvPr id="32" name="TextBox 31">
            <a:extLst>
              <a:ext uri="{FF2B5EF4-FFF2-40B4-BE49-F238E27FC236}">
                <a16:creationId xmlns:a16="http://schemas.microsoft.com/office/drawing/2014/main" id="{7801545C-4680-C94A-8C71-EF6E30CBAE5E}"/>
              </a:ext>
            </a:extLst>
          </p:cNvPr>
          <p:cNvSpPr txBox="1"/>
          <p:nvPr/>
        </p:nvSpPr>
        <p:spPr>
          <a:xfrm>
            <a:off x="8187457" y="2089547"/>
            <a:ext cx="269626" cy="276999"/>
          </a:xfrm>
          <a:prstGeom prst="rect">
            <a:avLst/>
          </a:prstGeom>
          <a:noFill/>
        </p:spPr>
        <p:txBody>
          <a:bodyPr wrap="none" rtlCol="0">
            <a:spAutoFit/>
          </a:bodyPr>
          <a:lstStyle/>
          <a:p>
            <a:r>
              <a:rPr lang="en-US" sz="1200" dirty="0"/>
              <a:t>3</a:t>
            </a:r>
            <a:endParaRPr lang="en-US" sz="1200" baseline="-25000" dirty="0"/>
          </a:p>
        </p:txBody>
      </p:sp>
      <p:sp>
        <p:nvSpPr>
          <p:cNvPr id="33" name="TextBox 32">
            <a:extLst>
              <a:ext uri="{FF2B5EF4-FFF2-40B4-BE49-F238E27FC236}">
                <a16:creationId xmlns:a16="http://schemas.microsoft.com/office/drawing/2014/main" id="{2EE0E9AC-DC07-214D-8A65-6877EBA32662}"/>
              </a:ext>
            </a:extLst>
          </p:cNvPr>
          <p:cNvSpPr txBox="1"/>
          <p:nvPr/>
        </p:nvSpPr>
        <p:spPr>
          <a:xfrm>
            <a:off x="8182044" y="2318684"/>
            <a:ext cx="269626" cy="276999"/>
          </a:xfrm>
          <a:prstGeom prst="rect">
            <a:avLst/>
          </a:prstGeom>
          <a:noFill/>
        </p:spPr>
        <p:txBody>
          <a:bodyPr wrap="none" rtlCol="0">
            <a:spAutoFit/>
          </a:bodyPr>
          <a:lstStyle/>
          <a:p>
            <a:r>
              <a:rPr lang="en-US" sz="1200" dirty="0"/>
              <a:t>4</a:t>
            </a:r>
            <a:endParaRPr lang="en-US" sz="1200" baseline="-25000" dirty="0"/>
          </a:p>
        </p:txBody>
      </p:sp>
      <p:sp>
        <p:nvSpPr>
          <p:cNvPr id="34" name="TextBox 33">
            <a:extLst>
              <a:ext uri="{FF2B5EF4-FFF2-40B4-BE49-F238E27FC236}">
                <a16:creationId xmlns:a16="http://schemas.microsoft.com/office/drawing/2014/main" id="{982EC640-37CC-AA49-A214-1532F2426299}"/>
              </a:ext>
            </a:extLst>
          </p:cNvPr>
          <p:cNvSpPr txBox="1"/>
          <p:nvPr/>
        </p:nvSpPr>
        <p:spPr>
          <a:xfrm>
            <a:off x="8187457" y="2520336"/>
            <a:ext cx="269626" cy="276999"/>
          </a:xfrm>
          <a:prstGeom prst="rect">
            <a:avLst/>
          </a:prstGeom>
          <a:noFill/>
        </p:spPr>
        <p:txBody>
          <a:bodyPr wrap="none" rtlCol="0">
            <a:spAutoFit/>
          </a:bodyPr>
          <a:lstStyle/>
          <a:p>
            <a:r>
              <a:rPr lang="en-US" sz="1200" dirty="0"/>
              <a:t>5</a:t>
            </a:r>
            <a:endParaRPr lang="en-US" sz="1200" baseline="-25000" dirty="0"/>
          </a:p>
        </p:txBody>
      </p:sp>
      <p:cxnSp>
        <p:nvCxnSpPr>
          <p:cNvPr id="36" name="Straight Connector 161">
            <a:extLst>
              <a:ext uri="{FF2B5EF4-FFF2-40B4-BE49-F238E27FC236}">
                <a16:creationId xmlns:a16="http://schemas.microsoft.com/office/drawing/2014/main" id="{55DECCAC-8F7E-DD4C-86C1-B8741CBEFD40}"/>
              </a:ext>
            </a:extLst>
          </p:cNvPr>
          <p:cNvCxnSpPr>
            <a:cxnSpLocks noChangeShapeType="1"/>
          </p:cNvCxnSpPr>
          <p:nvPr/>
        </p:nvCxnSpPr>
        <p:spPr bwMode="auto">
          <a:xfrm>
            <a:off x="7833916" y="3015207"/>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7" name="TextBox 36">
            <a:extLst>
              <a:ext uri="{FF2B5EF4-FFF2-40B4-BE49-F238E27FC236}">
                <a16:creationId xmlns:a16="http://schemas.microsoft.com/office/drawing/2014/main" id="{B0C4E472-7B67-8A41-8AF0-8409744DAAA1}"/>
              </a:ext>
            </a:extLst>
          </p:cNvPr>
          <p:cNvSpPr txBox="1"/>
          <p:nvPr/>
        </p:nvSpPr>
        <p:spPr>
          <a:xfrm>
            <a:off x="8194205" y="2759491"/>
            <a:ext cx="269626" cy="276999"/>
          </a:xfrm>
          <a:prstGeom prst="rect">
            <a:avLst/>
          </a:prstGeom>
          <a:noFill/>
        </p:spPr>
        <p:txBody>
          <a:bodyPr wrap="none" rtlCol="0">
            <a:spAutoFit/>
          </a:bodyPr>
          <a:lstStyle/>
          <a:p>
            <a:r>
              <a:rPr lang="en-US" sz="1200" dirty="0"/>
              <a:t>6</a:t>
            </a:r>
            <a:endParaRPr lang="en-US" sz="1200" baseline="-25000" dirty="0"/>
          </a:p>
        </p:txBody>
      </p:sp>
      <p:cxnSp>
        <p:nvCxnSpPr>
          <p:cNvPr id="38" name="Straight Connector 160">
            <a:extLst>
              <a:ext uri="{FF2B5EF4-FFF2-40B4-BE49-F238E27FC236}">
                <a16:creationId xmlns:a16="http://schemas.microsoft.com/office/drawing/2014/main" id="{D9A25054-698B-E342-9332-5206425DCEAA}"/>
              </a:ext>
            </a:extLst>
          </p:cNvPr>
          <p:cNvCxnSpPr>
            <a:cxnSpLocks noChangeShapeType="1"/>
          </p:cNvCxnSpPr>
          <p:nvPr/>
        </p:nvCxnSpPr>
        <p:spPr bwMode="auto">
          <a:xfrm>
            <a:off x="7825329" y="4281383"/>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161">
            <a:extLst>
              <a:ext uri="{FF2B5EF4-FFF2-40B4-BE49-F238E27FC236}">
                <a16:creationId xmlns:a16="http://schemas.microsoft.com/office/drawing/2014/main" id="{39DFA9AB-1A66-134D-9A53-F49DF6B351F0}"/>
              </a:ext>
            </a:extLst>
          </p:cNvPr>
          <p:cNvCxnSpPr>
            <a:cxnSpLocks noChangeShapeType="1"/>
          </p:cNvCxnSpPr>
          <p:nvPr/>
        </p:nvCxnSpPr>
        <p:spPr bwMode="auto">
          <a:xfrm>
            <a:off x="7825329" y="4487758"/>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161">
            <a:extLst>
              <a:ext uri="{FF2B5EF4-FFF2-40B4-BE49-F238E27FC236}">
                <a16:creationId xmlns:a16="http://schemas.microsoft.com/office/drawing/2014/main" id="{9B112103-B537-3946-A68A-28E42281E729}"/>
              </a:ext>
            </a:extLst>
          </p:cNvPr>
          <p:cNvCxnSpPr>
            <a:cxnSpLocks noChangeShapeType="1"/>
          </p:cNvCxnSpPr>
          <p:nvPr/>
        </p:nvCxnSpPr>
        <p:spPr bwMode="auto">
          <a:xfrm>
            <a:off x="7823741" y="4689286"/>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1" name="Straight Connector 161">
            <a:extLst>
              <a:ext uri="{FF2B5EF4-FFF2-40B4-BE49-F238E27FC236}">
                <a16:creationId xmlns:a16="http://schemas.microsoft.com/office/drawing/2014/main" id="{1D70B6B2-E79C-8348-9978-3C9D21210CD1}"/>
              </a:ext>
            </a:extLst>
          </p:cNvPr>
          <p:cNvCxnSpPr>
            <a:cxnSpLocks noChangeShapeType="1"/>
          </p:cNvCxnSpPr>
          <p:nvPr/>
        </p:nvCxnSpPr>
        <p:spPr bwMode="auto">
          <a:xfrm>
            <a:off x="7825329" y="4902382"/>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161">
            <a:extLst>
              <a:ext uri="{FF2B5EF4-FFF2-40B4-BE49-F238E27FC236}">
                <a16:creationId xmlns:a16="http://schemas.microsoft.com/office/drawing/2014/main" id="{E5E9013B-0B1C-D14E-AB2A-DEB3BF74AC17}"/>
              </a:ext>
            </a:extLst>
          </p:cNvPr>
          <p:cNvCxnSpPr>
            <a:cxnSpLocks noChangeShapeType="1"/>
          </p:cNvCxnSpPr>
          <p:nvPr/>
        </p:nvCxnSpPr>
        <p:spPr bwMode="auto">
          <a:xfrm>
            <a:off x="7817788" y="5122394"/>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3" name="Straight Connector 161">
            <a:extLst>
              <a:ext uri="{FF2B5EF4-FFF2-40B4-BE49-F238E27FC236}">
                <a16:creationId xmlns:a16="http://schemas.microsoft.com/office/drawing/2014/main" id="{03F615C1-8F49-7947-8B19-46EC29A17BAF}"/>
              </a:ext>
            </a:extLst>
          </p:cNvPr>
          <p:cNvCxnSpPr>
            <a:cxnSpLocks noChangeShapeType="1"/>
          </p:cNvCxnSpPr>
          <p:nvPr/>
        </p:nvCxnSpPr>
        <p:spPr bwMode="auto">
          <a:xfrm>
            <a:off x="7825329" y="5335490"/>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 name="Straight Connector 161">
            <a:extLst>
              <a:ext uri="{FF2B5EF4-FFF2-40B4-BE49-F238E27FC236}">
                <a16:creationId xmlns:a16="http://schemas.microsoft.com/office/drawing/2014/main" id="{EAB49338-A212-314A-85A9-DA0C283BF411}"/>
              </a:ext>
            </a:extLst>
          </p:cNvPr>
          <p:cNvCxnSpPr>
            <a:cxnSpLocks noChangeShapeType="1"/>
          </p:cNvCxnSpPr>
          <p:nvPr/>
        </p:nvCxnSpPr>
        <p:spPr bwMode="auto">
          <a:xfrm>
            <a:off x="7824534" y="5563158"/>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 name="TextBox 44">
            <a:extLst>
              <a:ext uri="{FF2B5EF4-FFF2-40B4-BE49-F238E27FC236}">
                <a16:creationId xmlns:a16="http://schemas.microsoft.com/office/drawing/2014/main" id="{89240C21-FF70-3D47-B563-DAA6AF5E7624}"/>
              </a:ext>
            </a:extLst>
          </p:cNvPr>
          <p:cNvSpPr txBox="1"/>
          <p:nvPr/>
        </p:nvSpPr>
        <p:spPr>
          <a:xfrm>
            <a:off x="8181053" y="4256679"/>
            <a:ext cx="269626" cy="276999"/>
          </a:xfrm>
          <a:prstGeom prst="rect">
            <a:avLst/>
          </a:prstGeom>
          <a:noFill/>
        </p:spPr>
        <p:txBody>
          <a:bodyPr wrap="none" rtlCol="0">
            <a:spAutoFit/>
          </a:bodyPr>
          <a:lstStyle/>
          <a:p>
            <a:r>
              <a:rPr lang="en-US" sz="1200" dirty="0"/>
              <a:t>0</a:t>
            </a:r>
            <a:endParaRPr lang="en-US" sz="1200" baseline="-25000" dirty="0"/>
          </a:p>
        </p:txBody>
      </p:sp>
      <p:sp>
        <p:nvSpPr>
          <p:cNvPr id="46" name="TextBox 45">
            <a:extLst>
              <a:ext uri="{FF2B5EF4-FFF2-40B4-BE49-F238E27FC236}">
                <a16:creationId xmlns:a16="http://schemas.microsoft.com/office/drawing/2014/main" id="{6A37EF5E-BA04-A745-A984-6BA55D46E6B7}"/>
              </a:ext>
            </a:extLst>
          </p:cNvPr>
          <p:cNvSpPr txBox="1"/>
          <p:nvPr/>
        </p:nvSpPr>
        <p:spPr>
          <a:xfrm>
            <a:off x="8176214" y="4437492"/>
            <a:ext cx="269626" cy="276999"/>
          </a:xfrm>
          <a:prstGeom prst="rect">
            <a:avLst/>
          </a:prstGeom>
          <a:noFill/>
        </p:spPr>
        <p:txBody>
          <a:bodyPr wrap="none" rtlCol="0">
            <a:spAutoFit/>
          </a:bodyPr>
          <a:lstStyle/>
          <a:p>
            <a:r>
              <a:rPr lang="en-US" sz="1200" dirty="0"/>
              <a:t>1</a:t>
            </a:r>
            <a:endParaRPr lang="en-US" sz="1200" baseline="-25000" dirty="0"/>
          </a:p>
        </p:txBody>
      </p:sp>
      <p:sp>
        <p:nvSpPr>
          <p:cNvPr id="47" name="TextBox 46">
            <a:extLst>
              <a:ext uri="{FF2B5EF4-FFF2-40B4-BE49-F238E27FC236}">
                <a16:creationId xmlns:a16="http://schemas.microsoft.com/office/drawing/2014/main" id="{711472AF-31E1-6D4F-852B-AE7DAE9C57DB}"/>
              </a:ext>
            </a:extLst>
          </p:cNvPr>
          <p:cNvSpPr txBox="1"/>
          <p:nvPr/>
        </p:nvSpPr>
        <p:spPr>
          <a:xfrm>
            <a:off x="8181053" y="4657285"/>
            <a:ext cx="269626" cy="276999"/>
          </a:xfrm>
          <a:prstGeom prst="rect">
            <a:avLst/>
          </a:prstGeom>
          <a:noFill/>
        </p:spPr>
        <p:txBody>
          <a:bodyPr wrap="none" rtlCol="0">
            <a:spAutoFit/>
          </a:bodyPr>
          <a:lstStyle/>
          <a:p>
            <a:r>
              <a:rPr lang="en-US" sz="1200" dirty="0"/>
              <a:t>2</a:t>
            </a:r>
            <a:endParaRPr lang="en-US" sz="1200" baseline="-25000" dirty="0"/>
          </a:p>
        </p:txBody>
      </p:sp>
      <p:sp>
        <p:nvSpPr>
          <p:cNvPr id="48" name="TextBox 47">
            <a:extLst>
              <a:ext uri="{FF2B5EF4-FFF2-40B4-BE49-F238E27FC236}">
                <a16:creationId xmlns:a16="http://schemas.microsoft.com/office/drawing/2014/main" id="{28437132-56B8-DF47-B270-E158D695D633}"/>
              </a:ext>
            </a:extLst>
          </p:cNvPr>
          <p:cNvSpPr txBox="1"/>
          <p:nvPr/>
        </p:nvSpPr>
        <p:spPr>
          <a:xfrm>
            <a:off x="8184823" y="4876653"/>
            <a:ext cx="269626" cy="276999"/>
          </a:xfrm>
          <a:prstGeom prst="rect">
            <a:avLst/>
          </a:prstGeom>
          <a:noFill/>
        </p:spPr>
        <p:txBody>
          <a:bodyPr wrap="none" rtlCol="0">
            <a:spAutoFit/>
          </a:bodyPr>
          <a:lstStyle/>
          <a:p>
            <a:r>
              <a:rPr lang="en-US" sz="1200" dirty="0"/>
              <a:t>3</a:t>
            </a:r>
            <a:endParaRPr lang="en-US" sz="1200" baseline="-25000" dirty="0"/>
          </a:p>
        </p:txBody>
      </p:sp>
      <p:sp>
        <p:nvSpPr>
          <p:cNvPr id="49" name="TextBox 48">
            <a:extLst>
              <a:ext uri="{FF2B5EF4-FFF2-40B4-BE49-F238E27FC236}">
                <a16:creationId xmlns:a16="http://schemas.microsoft.com/office/drawing/2014/main" id="{94CC3CCE-5DFC-EC49-BBA7-BA4A7924BD65}"/>
              </a:ext>
            </a:extLst>
          </p:cNvPr>
          <p:cNvSpPr txBox="1"/>
          <p:nvPr/>
        </p:nvSpPr>
        <p:spPr>
          <a:xfrm>
            <a:off x="8179410" y="5105790"/>
            <a:ext cx="269626" cy="276999"/>
          </a:xfrm>
          <a:prstGeom prst="rect">
            <a:avLst/>
          </a:prstGeom>
          <a:noFill/>
        </p:spPr>
        <p:txBody>
          <a:bodyPr wrap="none" rtlCol="0">
            <a:spAutoFit/>
          </a:bodyPr>
          <a:lstStyle/>
          <a:p>
            <a:r>
              <a:rPr lang="en-US" sz="1200" dirty="0"/>
              <a:t>4</a:t>
            </a:r>
            <a:endParaRPr lang="en-US" sz="1200" baseline="-25000" dirty="0"/>
          </a:p>
        </p:txBody>
      </p:sp>
      <p:sp>
        <p:nvSpPr>
          <p:cNvPr id="50" name="TextBox 49">
            <a:extLst>
              <a:ext uri="{FF2B5EF4-FFF2-40B4-BE49-F238E27FC236}">
                <a16:creationId xmlns:a16="http://schemas.microsoft.com/office/drawing/2014/main" id="{A0054B5A-4955-124B-BE57-B77DB771E6F4}"/>
              </a:ext>
            </a:extLst>
          </p:cNvPr>
          <p:cNvSpPr txBox="1"/>
          <p:nvPr/>
        </p:nvSpPr>
        <p:spPr>
          <a:xfrm>
            <a:off x="8184823" y="5307442"/>
            <a:ext cx="269626" cy="276999"/>
          </a:xfrm>
          <a:prstGeom prst="rect">
            <a:avLst/>
          </a:prstGeom>
          <a:noFill/>
        </p:spPr>
        <p:txBody>
          <a:bodyPr wrap="none" rtlCol="0">
            <a:spAutoFit/>
          </a:bodyPr>
          <a:lstStyle/>
          <a:p>
            <a:r>
              <a:rPr lang="en-US" sz="1200" dirty="0"/>
              <a:t>5</a:t>
            </a:r>
            <a:endParaRPr lang="en-US" sz="1200" baseline="-25000" dirty="0"/>
          </a:p>
        </p:txBody>
      </p:sp>
      <p:cxnSp>
        <p:nvCxnSpPr>
          <p:cNvPr id="51" name="Straight Connector 161">
            <a:extLst>
              <a:ext uri="{FF2B5EF4-FFF2-40B4-BE49-F238E27FC236}">
                <a16:creationId xmlns:a16="http://schemas.microsoft.com/office/drawing/2014/main" id="{B0F9724F-7D6E-2A4F-91C8-555779A4B059}"/>
              </a:ext>
            </a:extLst>
          </p:cNvPr>
          <p:cNvCxnSpPr>
            <a:cxnSpLocks noChangeShapeType="1"/>
          </p:cNvCxnSpPr>
          <p:nvPr/>
        </p:nvCxnSpPr>
        <p:spPr bwMode="auto">
          <a:xfrm>
            <a:off x="7831282" y="5802313"/>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2" name="TextBox 51">
            <a:extLst>
              <a:ext uri="{FF2B5EF4-FFF2-40B4-BE49-F238E27FC236}">
                <a16:creationId xmlns:a16="http://schemas.microsoft.com/office/drawing/2014/main" id="{16C243A6-261D-194D-9F5E-739089292B1D}"/>
              </a:ext>
            </a:extLst>
          </p:cNvPr>
          <p:cNvSpPr txBox="1"/>
          <p:nvPr/>
        </p:nvSpPr>
        <p:spPr>
          <a:xfrm>
            <a:off x="8191571" y="5546597"/>
            <a:ext cx="269626" cy="276999"/>
          </a:xfrm>
          <a:prstGeom prst="rect">
            <a:avLst/>
          </a:prstGeom>
          <a:noFill/>
        </p:spPr>
        <p:txBody>
          <a:bodyPr wrap="none" rtlCol="0">
            <a:spAutoFit/>
          </a:bodyPr>
          <a:lstStyle/>
          <a:p>
            <a:r>
              <a:rPr lang="en-US" sz="1200" dirty="0"/>
              <a:t>6</a:t>
            </a:r>
            <a:endParaRPr lang="en-US" sz="1200" baseline="-25000" dirty="0"/>
          </a:p>
        </p:txBody>
      </p:sp>
      <p:cxnSp>
        <p:nvCxnSpPr>
          <p:cNvPr id="69" name="Straight Connector 161">
            <a:extLst>
              <a:ext uri="{FF2B5EF4-FFF2-40B4-BE49-F238E27FC236}">
                <a16:creationId xmlns:a16="http://schemas.microsoft.com/office/drawing/2014/main" id="{30793BCC-4271-6346-84BB-3015A125FE07}"/>
              </a:ext>
            </a:extLst>
          </p:cNvPr>
          <p:cNvCxnSpPr>
            <a:cxnSpLocks noChangeShapeType="1"/>
          </p:cNvCxnSpPr>
          <p:nvPr/>
        </p:nvCxnSpPr>
        <p:spPr bwMode="auto">
          <a:xfrm>
            <a:off x="7825264" y="5802200"/>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0" name="Straight Connector 161">
            <a:extLst>
              <a:ext uri="{FF2B5EF4-FFF2-40B4-BE49-F238E27FC236}">
                <a16:creationId xmlns:a16="http://schemas.microsoft.com/office/drawing/2014/main" id="{ED6B087E-D3F1-5A47-9F0B-08C5C1398707}"/>
              </a:ext>
            </a:extLst>
          </p:cNvPr>
          <p:cNvCxnSpPr>
            <a:cxnSpLocks noChangeShapeType="1"/>
          </p:cNvCxnSpPr>
          <p:nvPr/>
        </p:nvCxnSpPr>
        <p:spPr bwMode="auto">
          <a:xfrm>
            <a:off x="7832805" y="6015296"/>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 name="Straight Connector 161">
            <a:extLst>
              <a:ext uri="{FF2B5EF4-FFF2-40B4-BE49-F238E27FC236}">
                <a16:creationId xmlns:a16="http://schemas.microsoft.com/office/drawing/2014/main" id="{01C2ADE7-6687-B944-BFCC-3D32AD3B300B}"/>
              </a:ext>
            </a:extLst>
          </p:cNvPr>
          <p:cNvCxnSpPr>
            <a:cxnSpLocks noChangeShapeType="1"/>
          </p:cNvCxnSpPr>
          <p:nvPr/>
        </p:nvCxnSpPr>
        <p:spPr bwMode="auto">
          <a:xfrm>
            <a:off x="7832010" y="6242964"/>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2" name="TextBox 71">
            <a:extLst>
              <a:ext uri="{FF2B5EF4-FFF2-40B4-BE49-F238E27FC236}">
                <a16:creationId xmlns:a16="http://schemas.microsoft.com/office/drawing/2014/main" id="{88EEE5E8-D43C-8449-9623-95047DFAFCDA}"/>
              </a:ext>
            </a:extLst>
          </p:cNvPr>
          <p:cNvSpPr txBox="1"/>
          <p:nvPr/>
        </p:nvSpPr>
        <p:spPr>
          <a:xfrm>
            <a:off x="8186886" y="5785596"/>
            <a:ext cx="269626" cy="276999"/>
          </a:xfrm>
          <a:prstGeom prst="rect">
            <a:avLst/>
          </a:prstGeom>
          <a:noFill/>
        </p:spPr>
        <p:txBody>
          <a:bodyPr wrap="none" rtlCol="0">
            <a:spAutoFit/>
          </a:bodyPr>
          <a:lstStyle/>
          <a:p>
            <a:r>
              <a:rPr lang="en-US" sz="1200" dirty="0"/>
              <a:t>7</a:t>
            </a:r>
            <a:endParaRPr lang="en-US" sz="1200" baseline="-25000" dirty="0"/>
          </a:p>
        </p:txBody>
      </p:sp>
      <p:sp>
        <p:nvSpPr>
          <p:cNvPr id="73" name="TextBox 72">
            <a:extLst>
              <a:ext uri="{FF2B5EF4-FFF2-40B4-BE49-F238E27FC236}">
                <a16:creationId xmlns:a16="http://schemas.microsoft.com/office/drawing/2014/main" id="{5AEA1469-8C05-3047-968E-9D30D77D5FDA}"/>
              </a:ext>
            </a:extLst>
          </p:cNvPr>
          <p:cNvSpPr txBox="1"/>
          <p:nvPr/>
        </p:nvSpPr>
        <p:spPr>
          <a:xfrm>
            <a:off x="8192299" y="5987248"/>
            <a:ext cx="269626" cy="276999"/>
          </a:xfrm>
          <a:prstGeom prst="rect">
            <a:avLst/>
          </a:prstGeom>
          <a:noFill/>
        </p:spPr>
        <p:txBody>
          <a:bodyPr wrap="none" rtlCol="0">
            <a:spAutoFit/>
          </a:bodyPr>
          <a:lstStyle/>
          <a:p>
            <a:r>
              <a:rPr lang="en-US" sz="1200" dirty="0"/>
              <a:t>8</a:t>
            </a:r>
            <a:endParaRPr lang="en-US" sz="1200" baseline="-25000" dirty="0"/>
          </a:p>
        </p:txBody>
      </p:sp>
      <p:cxnSp>
        <p:nvCxnSpPr>
          <p:cNvPr id="74" name="Straight Connector 161">
            <a:extLst>
              <a:ext uri="{FF2B5EF4-FFF2-40B4-BE49-F238E27FC236}">
                <a16:creationId xmlns:a16="http://schemas.microsoft.com/office/drawing/2014/main" id="{7683A1F8-230A-AD4C-819B-11C5CC982016}"/>
              </a:ext>
            </a:extLst>
          </p:cNvPr>
          <p:cNvCxnSpPr>
            <a:cxnSpLocks noChangeShapeType="1"/>
          </p:cNvCxnSpPr>
          <p:nvPr/>
        </p:nvCxnSpPr>
        <p:spPr bwMode="auto">
          <a:xfrm>
            <a:off x="7838758" y="6482119"/>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5" name="TextBox 74">
            <a:extLst>
              <a:ext uri="{FF2B5EF4-FFF2-40B4-BE49-F238E27FC236}">
                <a16:creationId xmlns:a16="http://schemas.microsoft.com/office/drawing/2014/main" id="{02FBF61B-84E3-4443-9D0A-8370D5F1C04C}"/>
              </a:ext>
            </a:extLst>
          </p:cNvPr>
          <p:cNvSpPr txBox="1"/>
          <p:nvPr/>
        </p:nvSpPr>
        <p:spPr>
          <a:xfrm>
            <a:off x="8199047" y="6226403"/>
            <a:ext cx="269626" cy="276999"/>
          </a:xfrm>
          <a:prstGeom prst="rect">
            <a:avLst/>
          </a:prstGeom>
          <a:noFill/>
        </p:spPr>
        <p:txBody>
          <a:bodyPr wrap="none" rtlCol="0">
            <a:spAutoFit/>
          </a:bodyPr>
          <a:lstStyle/>
          <a:p>
            <a:r>
              <a:rPr lang="en-US" sz="1200" dirty="0"/>
              <a:t>9</a:t>
            </a:r>
            <a:endParaRPr lang="en-US" sz="1200" baseline="-25000" dirty="0"/>
          </a:p>
        </p:txBody>
      </p:sp>
      <p:cxnSp>
        <p:nvCxnSpPr>
          <p:cNvPr id="77" name="Straight Connector 161">
            <a:extLst>
              <a:ext uri="{FF2B5EF4-FFF2-40B4-BE49-F238E27FC236}">
                <a16:creationId xmlns:a16="http://schemas.microsoft.com/office/drawing/2014/main" id="{55C7DA4D-1C5B-354A-963C-A2717ED58529}"/>
              </a:ext>
            </a:extLst>
          </p:cNvPr>
          <p:cNvCxnSpPr>
            <a:cxnSpLocks noChangeShapeType="1"/>
          </p:cNvCxnSpPr>
          <p:nvPr/>
        </p:nvCxnSpPr>
        <p:spPr bwMode="auto">
          <a:xfrm>
            <a:off x="7826248" y="6713209"/>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8" name="TextBox 77">
            <a:extLst>
              <a:ext uri="{FF2B5EF4-FFF2-40B4-BE49-F238E27FC236}">
                <a16:creationId xmlns:a16="http://schemas.microsoft.com/office/drawing/2014/main" id="{E93F1621-86EF-1D49-AF1B-7D4CE3109A01}"/>
              </a:ext>
            </a:extLst>
          </p:cNvPr>
          <p:cNvSpPr txBox="1"/>
          <p:nvPr/>
        </p:nvSpPr>
        <p:spPr>
          <a:xfrm>
            <a:off x="8146679" y="6457493"/>
            <a:ext cx="463921" cy="276999"/>
          </a:xfrm>
          <a:prstGeom prst="rect">
            <a:avLst/>
          </a:prstGeom>
          <a:noFill/>
        </p:spPr>
        <p:txBody>
          <a:bodyPr wrap="square" rtlCol="0">
            <a:spAutoFit/>
          </a:bodyPr>
          <a:lstStyle/>
          <a:p>
            <a:r>
              <a:rPr lang="en-US" sz="1200" dirty="0"/>
              <a:t>10</a:t>
            </a:r>
            <a:endParaRPr lang="en-US" sz="1200" baseline="-25000" dirty="0"/>
          </a:p>
        </p:txBody>
      </p:sp>
      <p:sp>
        <p:nvSpPr>
          <p:cNvPr id="11" name="Rectangle 10">
            <a:extLst>
              <a:ext uri="{FF2B5EF4-FFF2-40B4-BE49-F238E27FC236}">
                <a16:creationId xmlns:a16="http://schemas.microsoft.com/office/drawing/2014/main" id="{92586CC9-5A04-F446-BB99-34E077FA9636}"/>
              </a:ext>
            </a:extLst>
          </p:cNvPr>
          <p:cNvSpPr/>
          <p:nvPr/>
        </p:nvSpPr>
        <p:spPr bwMode="auto">
          <a:xfrm>
            <a:off x="7823439" y="1468202"/>
            <a:ext cx="1021714" cy="1306262"/>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80" name="Rectangle 79">
            <a:extLst>
              <a:ext uri="{FF2B5EF4-FFF2-40B4-BE49-F238E27FC236}">
                <a16:creationId xmlns:a16="http://schemas.microsoft.com/office/drawing/2014/main" id="{0007CDB3-78C8-3D48-A83C-D77F7A8D5EFF}"/>
              </a:ext>
            </a:extLst>
          </p:cNvPr>
          <p:cNvSpPr/>
          <p:nvPr/>
        </p:nvSpPr>
        <p:spPr bwMode="auto">
          <a:xfrm>
            <a:off x="7809945" y="4254618"/>
            <a:ext cx="1021714" cy="249371"/>
          </a:xfrm>
          <a:prstGeom prst="rect">
            <a:avLst/>
          </a:prstGeom>
          <a:noFill/>
          <a:ln w="508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81" name="Rectangle 80">
            <a:extLst>
              <a:ext uri="{FF2B5EF4-FFF2-40B4-BE49-F238E27FC236}">
                <a16:creationId xmlns:a16="http://schemas.microsoft.com/office/drawing/2014/main" id="{01433BE2-063E-E34E-B4AB-1B6B6DD18C6B}"/>
              </a:ext>
            </a:extLst>
          </p:cNvPr>
          <p:cNvSpPr/>
          <p:nvPr/>
        </p:nvSpPr>
        <p:spPr bwMode="auto">
          <a:xfrm>
            <a:off x="7827779" y="6478780"/>
            <a:ext cx="1021714" cy="249371"/>
          </a:xfrm>
          <a:prstGeom prst="rect">
            <a:avLst/>
          </a:prstGeom>
          <a:noFill/>
          <a:ln w="5080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3311442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3" grpId="0" animBg="1"/>
      <p:bldP spid="14" grpId="0"/>
      <p:bldP spid="15" grpId="0"/>
      <p:bldP spid="16" grpId="0"/>
      <p:bldP spid="28" grpId="0"/>
      <p:bldP spid="30" grpId="0"/>
      <p:bldP spid="31" grpId="0"/>
      <p:bldP spid="32" grpId="0"/>
      <p:bldP spid="33" grpId="0"/>
      <p:bldP spid="34" grpId="0"/>
      <p:bldP spid="37" grpId="0"/>
      <p:bldP spid="45" grpId="0"/>
      <p:bldP spid="46" grpId="0"/>
      <p:bldP spid="47" grpId="0"/>
      <p:bldP spid="48" grpId="0"/>
      <p:bldP spid="49" grpId="0"/>
      <p:bldP spid="50" grpId="0"/>
      <p:bldP spid="52" grpId="0"/>
      <p:bldP spid="72" grpId="0"/>
      <p:bldP spid="73" grpId="0"/>
      <p:bldP spid="75" grpId="0"/>
      <p:bldP spid="78" grpId="0"/>
      <p:bldP spid="11" grpId="0" animBg="1"/>
      <p:bldP spid="80" grpId="0" animBg="1"/>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FA522229-0DE1-D542-8678-5255C9CA5F0D}"/>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Vector Processors (II)</a:t>
            </a:r>
          </a:p>
        </p:txBody>
      </p:sp>
      <p:sp>
        <p:nvSpPr>
          <p:cNvPr id="3" name="Content Placeholder 2">
            <a:extLst>
              <a:ext uri="{FF2B5EF4-FFF2-40B4-BE49-F238E27FC236}">
                <a16:creationId xmlns:a16="http://schemas.microsoft.com/office/drawing/2014/main" id="{D230313A-C8E1-CE47-B9EB-DB7153944EA9}"/>
              </a:ext>
            </a:extLst>
          </p:cNvPr>
          <p:cNvSpPr>
            <a:spLocks noGrp="1"/>
          </p:cNvSpPr>
          <p:nvPr>
            <p:ph idx="1"/>
          </p:nvPr>
        </p:nvSpPr>
        <p:spPr>
          <a:xfrm>
            <a:off x="228600" y="996950"/>
            <a:ext cx="8610600" cy="5194300"/>
          </a:xfrm>
        </p:spPr>
        <p:txBody>
          <a:bodyPr/>
          <a:lstStyle/>
          <a:p>
            <a:r>
              <a:rPr lang="en-US" altLang="en-US" dirty="0">
                <a:ea typeface="ＭＳ Ｐゴシック" panose="020B0600070205080204" pitchFamily="34" charset="-128"/>
              </a:rPr>
              <a:t>A vector instruction performs an operation on each element in consecutive cycles</a:t>
            </a:r>
          </a:p>
          <a:p>
            <a:pPr lvl="1"/>
            <a:r>
              <a:rPr lang="en-US" altLang="en-US" dirty="0">
                <a:ea typeface="ＭＳ Ｐゴシック" panose="020B0600070205080204" pitchFamily="34" charset="-128"/>
              </a:rPr>
              <a:t>Vector functional units are pipelined</a:t>
            </a:r>
          </a:p>
          <a:p>
            <a:pPr lvl="1"/>
            <a:r>
              <a:rPr lang="en-US" altLang="en-US" dirty="0">
                <a:ea typeface="ＭＳ Ｐゴシック" panose="020B0600070205080204" pitchFamily="34" charset="-128"/>
              </a:rPr>
              <a:t>Each pipeline stage operates on a different data element</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Vector instructions allow deeper pipelines</a:t>
            </a:r>
          </a:p>
          <a:p>
            <a:pPr lvl="1"/>
            <a:r>
              <a:rPr lang="en-US" altLang="en-US" dirty="0">
                <a:solidFill>
                  <a:srgbClr val="0000FF"/>
                </a:solidFill>
                <a:ea typeface="ＭＳ Ｐゴシック" panose="020B0600070205080204" pitchFamily="34" charset="-128"/>
              </a:rPr>
              <a:t>No intra-vector dependencies </a:t>
            </a:r>
            <a:r>
              <a:rPr lang="en-US" altLang="en-US" dirty="0">
                <a:ea typeface="ＭＳ Ｐゴシック" panose="020B0600070205080204" pitchFamily="34" charset="-128"/>
                <a:sym typeface="Wingdings" pitchFamily="2" charset="2"/>
              </a:rPr>
              <a:t> no hardware interlocking needed within a vector</a:t>
            </a:r>
          </a:p>
          <a:p>
            <a:pPr lvl="1"/>
            <a:r>
              <a:rPr lang="en-US" altLang="en-US" dirty="0">
                <a:solidFill>
                  <a:srgbClr val="0000FF"/>
                </a:solidFill>
                <a:ea typeface="ＭＳ Ｐゴシック" panose="020B0600070205080204" pitchFamily="34" charset="-128"/>
                <a:sym typeface="Wingdings" pitchFamily="2" charset="2"/>
              </a:rPr>
              <a:t>No control flow within a vector</a:t>
            </a:r>
          </a:p>
          <a:p>
            <a:pPr lvl="1"/>
            <a:r>
              <a:rPr lang="en-US" altLang="en-US" dirty="0">
                <a:solidFill>
                  <a:srgbClr val="0000FF"/>
                </a:solidFill>
                <a:ea typeface="ＭＳ Ｐゴシック" panose="020B0600070205080204" pitchFamily="34" charset="-128"/>
                <a:sym typeface="Wingdings" pitchFamily="2" charset="2"/>
              </a:rPr>
              <a:t>Known stride allows easy address calculation </a:t>
            </a:r>
            <a:r>
              <a:rPr lang="en-US" altLang="en-US" dirty="0">
                <a:ea typeface="ＭＳ Ｐゴシック" panose="020B0600070205080204" pitchFamily="34" charset="-128"/>
                <a:sym typeface="Wingdings" pitchFamily="2" charset="2"/>
              </a:rPr>
              <a:t>for all vector elements</a:t>
            </a:r>
          </a:p>
          <a:p>
            <a:pPr lvl="2"/>
            <a:r>
              <a:rPr lang="en-US" altLang="en-US" dirty="0">
                <a:ea typeface="ＭＳ Ｐゴシック" panose="020B0600070205080204" pitchFamily="34" charset="-128"/>
                <a:sym typeface="Wingdings" pitchFamily="2" charset="2"/>
              </a:rPr>
              <a:t>Enables </a:t>
            </a:r>
            <a:r>
              <a:rPr lang="en-US" altLang="en-US" dirty="0">
                <a:solidFill>
                  <a:srgbClr val="0000FF"/>
                </a:solidFill>
                <a:ea typeface="ＭＳ Ｐゴシック" panose="020B0600070205080204" pitchFamily="34" charset="-128"/>
                <a:sym typeface="Wingdings" pitchFamily="2" charset="2"/>
              </a:rPr>
              <a:t>easy loading (or even early loading, i.e., prefetching)</a:t>
            </a:r>
            <a:r>
              <a:rPr lang="en-US" altLang="en-US" dirty="0">
                <a:ea typeface="ＭＳ Ｐゴシック" panose="020B0600070205080204" pitchFamily="34" charset="-128"/>
                <a:sym typeface="Wingdings" pitchFamily="2" charset="2"/>
              </a:rPr>
              <a:t> of vectors into registers/cache/memory</a:t>
            </a:r>
            <a:endParaRPr lang="en-US" altLang="en-US" dirty="0">
              <a:ea typeface="ＭＳ Ｐゴシック" panose="020B0600070205080204" pitchFamily="34" charset="-128"/>
            </a:endParaRPr>
          </a:p>
        </p:txBody>
      </p:sp>
      <p:sp>
        <p:nvSpPr>
          <p:cNvPr id="44035" name="Slide Number Placeholder 3">
            <a:extLst>
              <a:ext uri="{FF2B5EF4-FFF2-40B4-BE49-F238E27FC236}">
                <a16:creationId xmlns:a16="http://schemas.microsoft.com/office/drawing/2014/main" id="{2FBEB927-26CF-DF41-B257-0954E7C13D2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06BEDFD-CE8C-924E-A2F4-C6292129788E}" type="slidenum">
              <a:rPr lang="en-US" altLang="en-US" sz="1600">
                <a:solidFill>
                  <a:srgbClr val="000000"/>
                </a:solidFill>
                <a:latin typeface="Garamond" panose="02020404030301010803" pitchFamily="18" charset="0"/>
              </a:rPr>
              <a:pPr eaLnBrk="1" hangingPunct="1"/>
              <a:t>7</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28288014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67629E70-79D4-5441-AFE4-24A955E2DFCE}"/>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Recall: Vector Processor Disadvantages</a:t>
            </a:r>
          </a:p>
        </p:txBody>
      </p:sp>
      <p:sp>
        <p:nvSpPr>
          <p:cNvPr id="46082" name="Content Placeholder 2">
            <a:extLst>
              <a:ext uri="{FF2B5EF4-FFF2-40B4-BE49-F238E27FC236}">
                <a16:creationId xmlns:a16="http://schemas.microsoft.com/office/drawing/2014/main" id="{8151C123-1B27-294D-8E03-D5F90A8FA272}"/>
              </a:ext>
            </a:extLst>
          </p:cNvPr>
          <p:cNvSpPr>
            <a:spLocks noGrp="1"/>
          </p:cNvSpPr>
          <p:nvPr>
            <p:ph idx="1"/>
          </p:nvPr>
        </p:nvSpPr>
        <p:spPr>
          <a:xfrm>
            <a:off x="228600" y="996950"/>
            <a:ext cx="8809038" cy="5194300"/>
          </a:xfrm>
        </p:spPr>
        <p:txBody>
          <a:bodyPr/>
          <a:lstStyle/>
          <a:p>
            <a:pPr>
              <a:buFont typeface="Wingdings" pitchFamily="2" charset="2"/>
              <a:buNone/>
            </a:pPr>
            <a:r>
              <a:rPr lang="en-US" altLang="en-US">
                <a:ea typeface="ＭＳ Ｐゴシック" panose="020B0600070205080204" pitchFamily="34" charset="-128"/>
              </a:rPr>
              <a:t>-- </a:t>
            </a:r>
            <a:r>
              <a:rPr lang="en-US" altLang="en-US">
                <a:solidFill>
                  <a:srgbClr val="FF0000"/>
                </a:solidFill>
                <a:ea typeface="ＭＳ Ｐゴシック" panose="020B0600070205080204" pitchFamily="34" charset="-128"/>
              </a:rPr>
              <a:t>Works (only) if parallelism is regular (data/SIMD parallelism)</a:t>
            </a:r>
          </a:p>
          <a:p>
            <a:pPr>
              <a:buFont typeface="Wingdings" pitchFamily="2" charset="2"/>
              <a:buNone/>
            </a:pPr>
            <a:r>
              <a:rPr lang="en-US" altLang="en-US">
                <a:ea typeface="ＭＳ Ｐゴシック" panose="020B0600070205080204" pitchFamily="34" charset="-128"/>
              </a:rPr>
              <a:t>	++ Vector operations</a:t>
            </a:r>
          </a:p>
          <a:p>
            <a:pPr>
              <a:buFont typeface="Wingdings" pitchFamily="2" charset="2"/>
              <a:buNone/>
            </a:pPr>
            <a:r>
              <a:rPr lang="en-US" altLang="en-US">
                <a:ea typeface="ＭＳ Ｐゴシック" panose="020B0600070205080204" pitchFamily="34" charset="-128"/>
              </a:rPr>
              <a:t>    -- Very inefficient if parallelism is irregular</a:t>
            </a:r>
          </a:p>
          <a:p>
            <a:pPr>
              <a:buFont typeface="Wingdings" pitchFamily="2" charset="2"/>
              <a:buNone/>
            </a:pPr>
            <a:r>
              <a:rPr lang="en-US" altLang="en-US">
                <a:ea typeface="ＭＳ Ｐゴシック" panose="020B0600070205080204" pitchFamily="34" charset="-128"/>
              </a:rPr>
              <a:t>	    -- How about searching for a key in a linked list?</a:t>
            </a:r>
          </a:p>
          <a:p>
            <a:pPr>
              <a:buFont typeface="Wingdings" pitchFamily="2" charset="2"/>
              <a:buNone/>
            </a:pPr>
            <a:endParaRPr lang="en-US" altLang="en-US">
              <a:ea typeface="ＭＳ Ｐゴシック" panose="020B0600070205080204" pitchFamily="34" charset="-128"/>
            </a:endParaRPr>
          </a:p>
          <a:p>
            <a:pPr>
              <a:buFont typeface="Wingdings" pitchFamily="2" charset="2"/>
              <a:buNone/>
            </a:pPr>
            <a:endParaRPr lang="en-US" altLang="en-US">
              <a:ea typeface="ＭＳ Ｐゴシック" panose="020B0600070205080204" pitchFamily="34" charset="-128"/>
            </a:endParaRPr>
          </a:p>
          <a:p>
            <a:pPr>
              <a:buFont typeface="Wingdings" pitchFamily="2" charset="2"/>
              <a:buNone/>
            </a:pPr>
            <a:endParaRPr lang="en-US" altLang="en-US">
              <a:ea typeface="ＭＳ Ｐゴシック" panose="020B0600070205080204" pitchFamily="34" charset="-128"/>
            </a:endParaRPr>
          </a:p>
          <a:p>
            <a:pPr>
              <a:buFont typeface="Wingdings" pitchFamily="2" charset="2"/>
              <a:buNone/>
            </a:pPr>
            <a:endParaRPr lang="en-US" altLang="en-US">
              <a:ea typeface="ＭＳ Ｐゴシック" panose="020B0600070205080204" pitchFamily="34" charset="-128"/>
            </a:endParaRPr>
          </a:p>
        </p:txBody>
      </p:sp>
      <p:sp>
        <p:nvSpPr>
          <p:cNvPr id="46083" name="Slide Number Placeholder 3">
            <a:extLst>
              <a:ext uri="{FF2B5EF4-FFF2-40B4-BE49-F238E27FC236}">
                <a16:creationId xmlns:a16="http://schemas.microsoft.com/office/drawing/2014/main" id="{6E22779C-4765-AA4F-9DC2-79E80C6421E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4158C6-E0B7-574B-B800-715E71144777}" type="slidenum">
              <a:rPr lang="en-US" altLang="en-US" sz="1600">
                <a:solidFill>
                  <a:srgbClr val="000000"/>
                </a:solidFill>
                <a:latin typeface="Garamond" panose="02020404030301010803" pitchFamily="18" charset="0"/>
              </a:rPr>
              <a:pPr eaLnBrk="1" hangingPunct="1"/>
              <a:t>8</a:t>
            </a:fld>
            <a:endParaRPr lang="en-US" altLang="en-US" sz="1600">
              <a:solidFill>
                <a:srgbClr val="000000"/>
              </a:solidFill>
              <a:latin typeface="Garamond" panose="02020404030301010803" pitchFamily="18" charset="0"/>
            </a:endParaRPr>
          </a:p>
        </p:txBody>
      </p:sp>
      <p:pic>
        <p:nvPicPr>
          <p:cNvPr id="5" name="Picture 4">
            <a:extLst>
              <a:ext uri="{FF2B5EF4-FFF2-40B4-BE49-F238E27FC236}">
                <a16:creationId xmlns:a16="http://schemas.microsoft.com/office/drawing/2014/main" id="{C62BE6BF-7904-834C-9F25-AD428301C0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3" y="2940050"/>
            <a:ext cx="8928101"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24BBD2F-7FF4-B248-A684-38D0063ECA3E}"/>
              </a:ext>
            </a:extLst>
          </p:cNvPr>
          <p:cNvSpPr>
            <a:spLocks noChangeArrowheads="1"/>
          </p:cNvSpPr>
          <p:nvPr/>
        </p:nvSpPr>
        <p:spPr bwMode="auto">
          <a:xfrm>
            <a:off x="152400" y="6488113"/>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solidFill>
                  <a:srgbClr val="000000"/>
                </a:solidFill>
                <a:latin typeface="Tahoma" panose="020B0604030504040204" pitchFamily="34" charset="0"/>
              </a:rPr>
              <a:t>Fisher, </a:t>
            </a:r>
            <a:r>
              <a:rPr lang="ja-JP" altLang="en-US" sz="1800">
                <a:solidFill>
                  <a:srgbClr val="000000"/>
                </a:solidFill>
                <a:latin typeface="Tahoma" panose="020B0604030504040204" pitchFamily="34" charset="0"/>
              </a:rPr>
              <a:t>“</a:t>
            </a:r>
            <a:r>
              <a:rPr lang="en-US" altLang="ja-JP" sz="1800" dirty="0">
                <a:solidFill>
                  <a:srgbClr val="0000FF"/>
                </a:solidFill>
                <a:latin typeface="Tahoma" panose="020B0604030504040204" pitchFamily="34" charset="0"/>
              </a:rPr>
              <a:t>Very Long Instruction Word architectures and the ELI-512</a:t>
            </a:r>
            <a:r>
              <a:rPr lang="en-US" altLang="ja-JP" sz="1800" dirty="0">
                <a:solidFill>
                  <a:srgbClr val="000000"/>
                </a:solidFill>
                <a:latin typeface="Tahoma" panose="020B0604030504040204" pitchFamily="34" charset="0"/>
              </a:rPr>
              <a:t>,</a:t>
            </a:r>
            <a:r>
              <a:rPr lang="ja-JP" altLang="en-US" sz="1800">
                <a:solidFill>
                  <a:srgbClr val="000000"/>
                </a:solidFill>
                <a:latin typeface="Tahoma" panose="020B0604030504040204" pitchFamily="34" charset="0"/>
              </a:rPr>
              <a:t>”</a:t>
            </a:r>
            <a:r>
              <a:rPr lang="en-US" altLang="ja-JP" sz="1800" dirty="0">
                <a:solidFill>
                  <a:srgbClr val="000000"/>
                </a:solidFill>
                <a:latin typeface="Tahoma" panose="020B0604030504040204" pitchFamily="34" charset="0"/>
              </a:rPr>
              <a:t> ISCA 1983.</a:t>
            </a:r>
            <a:endParaRPr lang="en-US" altLang="en-US" sz="1800" dirty="0">
              <a:solidFill>
                <a:srgbClr val="000000"/>
              </a:solidFill>
              <a:latin typeface="Tahoma" panose="020B0604030504040204" pitchFamily="34" charset="0"/>
            </a:endParaRPr>
          </a:p>
        </p:txBody>
      </p:sp>
    </p:spTree>
    <p:extLst>
      <p:ext uri="{BB962C8B-B14F-4D97-AF65-F5344CB8AC3E}">
        <p14:creationId xmlns:p14="http://schemas.microsoft.com/office/powerpoint/2010/main" val="22679438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14A0C371-C2A0-3A47-A836-1C42521539E7}"/>
              </a:ext>
            </a:extLst>
          </p:cNvPr>
          <p:cNvSpPr>
            <a:spLocks noGrp="1"/>
          </p:cNvSpPr>
          <p:nvPr>
            <p:ph type="title"/>
          </p:nvPr>
        </p:nvSpPr>
        <p:spPr/>
        <p:txBody>
          <a:bodyPr/>
          <a:lstStyle/>
          <a:p>
            <a:r>
              <a:rPr lang="en-US" altLang="en-US" dirty="0">
                <a:solidFill>
                  <a:srgbClr val="0070C0"/>
                </a:solidFill>
                <a:ea typeface="ＭＳ Ｐゴシック" panose="020B0600070205080204" pitchFamily="34" charset="-128"/>
              </a:rPr>
              <a:t>Vector Registers</a:t>
            </a:r>
          </a:p>
        </p:txBody>
      </p:sp>
      <p:sp>
        <p:nvSpPr>
          <p:cNvPr id="142338" name="Content Placeholder 2">
            <a:extLst>
              <a:ext uri="{FF2B5EF4-FFF2-40B4-BE49-F238E27FC236}">
                <a16:creationId xmlns:a16="http://schemas.microsoft.com/office/drawing/2014/main" id="{6A253118-3390-4C40-9FA5-4D28C7FAE15B}"/>
              </a:ext>
            </a:extLst>
          </p:cNvPr>
          <p:cNvSpPr>
            <a:spLocks noGrp="1"/>
          </p:cNvSpPr>
          <p:nvPr>
            <p:ph idx="1"/>
          </p:nvPr>
        </p:nvSpPr>
        <p:spPr>
          <a:xfrm>
            <a:off x="228600" y="996950"/>
            <a:ext cx="8610600" cy="5194300"/>
          </a:xfrm>
        </p:spPr>
        <p:txBody>
          <a:bodyPr/>
          <a:lstStyle/>
          <a:p>
            <a:r>
              <a:rPr lang="en-US" altLang="en-US">
                <a:ea typeface="ＭＳ Ｐゴシック" panose="020B0600070205080204" pitchFamily="34" charset="-128"/>
              </a:rPr>
              <a:t>Each </a:t>
            </a:r>
            <a:r>
              <a:rPr lang="en-US" altLang="en-US">
                <a:solidFill>
                  <a:srgbClr val="0000FF"/>
                </a:solidFill>
                <a:ea typeface="ＭＳ Ｐゴシック" panose="020B0600070205080204" pitchFamily="34" charset="-128"/>
              </a:rPr>
              <a:t>vector data register </a:t>
            </a:r>
            <a:r>
              <a:rPr lang="en-US" altLang="en-US">
                <a:ea typeface="ＭＳ Ｐゴシック" panose="020B0600070205080204" pitchFamily="34" charset="-128"/>
              </a:rPr>
              <a:t>holds N M-bit values</a:t>
            </a:r>
          </a:p>
          <a:p>
            <a:r>
              <a:rPr lang="en-US" altLang="en-US">
                <a:solidFill>
                  <a:srgbClr val="0000FF"/>
                </a:solidFill>
                <a:ea typeface="ＭＳ Ｐゴシック" panose="020B0600070205080204" pitchFamily="34" charset="-128"/>
              </a:rPr>
              <a:t>Vector control registers</a:t>
            </a:r>
            <a:r>
              <a:rPr lang="en-US" altLang="en-US">
                <a:ea typeface="ＭＳ Ｐゴシック" panose="020B0600070205080204" pitchFamily="34" charset="-128"/>
              </a:rPr>
              <a:t>: VLEN, VSTR, VMASK</a:t>
            </a:r>
          </a:p>
          <a:p>
            <a:r>
              <a:rPr lang="en-US" altLang="en-US">
                <a:ea typeface="ＭＳ Ｐゴシック" panose="020B0600070205080204" pitchFamily="34" charset="-128"/>
              </a:rPr>
              <a:t>Maximum VLEN can be N</a:t>
            </a:r>
          </a:p>
          <a:p>
            <a:pPr lvl="1"/>
            <a:r>
              <a:rPr lang="en-US" altLang="en-US">
                <a:ea typeface="ＭＳ Ｐゴシック" panose="020B0600070205080204" pitchFamily="34" charset="-128"/>
              </a:rPr>
              <a:t>Maximum number of elements stored in a vector register</a:t>
            </a:r>
          </a:p>
          <a:p>
            <a:r>
              <a:rPr lang="en-GB" altLang="en-US">
                <a:solidFill>
                  <a:srgbClr val="0000FF"/>
                </a:solidFill>
                <a:ea typeface="ＭＳ Ｐゴシック" panose="020B0600070205080204" pitchFamily="34" charset="-128"/>
              </a:rPr>
              <a:t>Vector Mask Register </a:t>
            </a:r>
            <a:r>
              <a:rPr lang="en-GB" altLang="en-US">
                <a:ea typeface="ＭＳ Ｐゴシック" panose="020B0600070205080204" pitchFamily="34" charset="-128"/>
              </a:rPr>
              <a:t>(VMASK)</a:t>
            </a:r>
          </a:p>
          <a:p>
            <a:pPr lvl="1"/>
            <a:r>
              <a:rPr lang="en-GB" altLang="en-US" sz="2400">
                <a:ea typeface="ＭＳ Ｐゴシック" panose="020B0600070205080204" pitchFamily="34" charset="-128"/>
              </a:rPr>
              <a:t>Indicates which elements of vector to operate on</a:t>
            </a:r>
          </a:p>
          <a:p>
            <a:pPr lvl="1"/>
            <a:r>
              <a:rPr lang="en-GB" altLang="en-US" sz="2400">
                <a:ea typeface="ＭＳ Ｐゴシック" panose="020B0600070205080204" pitchFamily="34" charset="-128"/>
              </a:rPr>
              <a:t>Set by vector test instructions</a:t>
            </a:r>
          </a:p>
          <a:p>
            <a:pPr lvl="2"/>
            <a:r>
              <a:rPr lang="en-GB" altLang="en-US">
                <a:ea typeface="ＭＳ Ｐゴシック" panose="020B0600070205080204" pitchFamily="34" charset="-128"/>
              </a:rPr>
              <a:t>e.g., VMASK[i] = (V</a:t>
            </a:r>
            <a:r>
              <a:rPr lang="en-GB" altLang="en-US" baseline="-33000">
                <a:ea typeface="ＭＳ Ｐゴシック" panose="020B0600070205080204" pitchFamily="34" charset="-128"/>
              </a:rPr>
              <a:t>k</a:t>
            </a:r>
            <a:r>
              <a:rPr lang="en-GB" altLang="en-US">
                <a:ea typeface="ＭＳ Ｐゴシック" panose="020B0600070205080204" pitchFamily="34" charset="-128"/>
              </a:rPr>
              <a:t>[i] == 0)</a:t>
            </a:r>
            <a:endParaRPr lang="en-US" altLang="en-US">
              <a:ea typeface="ＭＳ Ｐゴシック" panose="020B0600070205080204" pitchFamily="34" charset="-128"/>
            </a:endParaRPr>
          </a:p>
        </p:txBody>
      </p:sp>
      <p:sp>
        <p:nvSpPr>
          <p:cNvPr id="50179" name="Slide Number Placeholder 3">
            <a:extLst>
              <a:ext uri="{FF2B5EF4-FFF2-40B4-BE49-F238E27FC236}">
                <a16:creationId xmlns:a16="http://schemas.microsoft.com/office/drawing/2014/main" id="{9C6A9828-332A-FE45-88F1-67FA2C985D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EF4F8F3-4300-7440-9A78-9B72AB3FF1C4}" type="slidenum">
              <a:rPr lang="en-US" altLang="en-US" sz="1600">
                <a:solidFill>
                  <a:srgbClr val="000000"/>
                </a:solidFill>
                <a:latin typeface="Garamond" panose="02020404030301010803" pitchFamily="18" charset="0"/>
              </a:rPr>
              <a:pPr eaLnBrk="1" hangingPunct="1"/>
              <a:t>9</a:t>
            </a:fld>
            <a:endParaRPr lang="en-US" altLang="en-US" sz="1600">
              <a:solidFill>
                <a:srgbClr val="000000"/>
              </a:solidFill>
              <a:latin typeface="Garamond" panose="02020404030301010803" pitchFamily="18" charset="0"/>
            </a:endParaRPr>
          </a:p>
        </p:txBody>
      </p:sp>
      <p:sp>
        <p:nvSpPr>
          <p:cNvPr id="50180" name="Rectangle 153">
            <a:extLst>
              <a:ext uri="{FF2B5EF4-FFF2-40B4-BE49-F238E27FC236}">
                <a16:creationId xmlns:a16="http://schemas.microsoft.com/office/drawing/2014/main" id="{81F2C6BF-C0C8-A343-9EB5-B3A97235D6E4}"/>
              </a:ext>
            </a:extLst>
          </p:cNvPr>
          <p:cNvSpPr>
            <a:spLocks noChangeArrowheads="1"/>
          </p:cNvSpPr>
          <p:nvPr/>
        </p:nvSpPr>
        <p:spPr bwMode="auto">
          <a:xfrm>
            <a:off x="2184400" y="4713288"/>
            <a:ext cx="1011238" cy="16049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0181" name="Rectangle 154">
            <a:extLst>
              <a:ext uri="{FF2B5EF4-FFF2-40B4-BE49-F238E27FC236}">
                <a16:creationId xmlns:a16="http://schemas.microsoft.com/office/drawing/2014/main" id="{45DB5B32-D134-1C43-B07E-3287376282C3}"/>
              </a:ext>
            </a:extLst>
          </p:cNvPr>
          <p:cNvSpPr>
            <a:spLocks noChangeArrowheads="1"/>
          </p:cNvSpPr>
          <p:nvPr/>
        </p:nvSpPr>
        <p:spPr bwMode="auto">
          <a:xfrm>
            <a:off x="4252913" y="4713288"/>
            <a:ext cx="1011237" cy="16049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50182" name="Rectangle 155">
            <a:extLst>
              <a:ext uri="{FF2B5EF4-FFF2-40B4-BE49-F238E27FC236}">
                <a16:creationId xmlns:a16="http://schemas.microsoft.com/office/drawing/2014/main" id="{CDAFDBD5-333C-FB48-B704-2E25F3ED2348}"/>
              </a:ext>
            </a:extLst>
          </p:cNvPr>
          <p:cNvSpPr>
            <a:spLocks noChangeArrowheads="1"/>
          </p:cNvSpPr>
          <p:nvPr/>
        </p:nvSpPr>
        <p:spPr bwMode="auto">
          <a:xfrm>
            <a:off x="6657975" y="4713288"/>
            <a:ext cx="1012825" cy="16049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cxnSp>
        <p:nvCxnSpPr>
          <p:cNvPr id="50183" name="Straight Connector 157">
            <a:extLst>
              <a:ext uri="{FF2B5EF4-FFF2-40B4-BE49-F238E27FC236}">
                <a16:creationId xmlns:a16="http://schemas.microsoft.com/office/drawing/2014/main" id="{83E5B4CB-AE4C-934D-954B-9B7BF3F53ED5}"/>
              </a:ext>
            </a:extLst>
          </p:cNvPr>
          <p:cNvCxnSpPr>
            <a:cxnSpLocks noChangeShapeType="1"/>
          </p:cNvCxnSpPr>
          <p:nvPr/>
        </p:nvCxnSpPr>
        <p:spPr bwMode="auto">
          <a:xfrm>
            <a:off x="2184400" y="4910138"/>
            <a:ext cx="101123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184" name="Straight Connector 158">
            <a:extLst>
              <a:ext uri="{FF2B5EF4-FFF2-40B4-BE49-F238E27FC236}">
                <a16:creationId xmlns:a16="http://schemas.microsoft.com/office/drawing/2014/main" id="{03FB19B9-A954-3C40-A215-97466F065703}"/>
              </a:ext>
            </a:extLst>
          </p:cNvPr>
          <p:cNvCxnSpPr>
            <a:cxnSpLocks noChangeShapeType="1"/>
          </p:cNvCxnSpPr>
          <p:nvPr/>
        </p:nvCxnSpPr>
        <p:spPr bwMode="auto">
          <a:xfrm>
            <a:off x="2184400" y="5116513"/>
            <a:ext cx="101123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185" name="Straight Connector 159">
            <a:extLst>
              <a:ext uri="{FF2B5EF4-FFF2-40B4-BE49-F238E27FC236}">
                <a16:creationId xmlns:a16="http://schemas.microsoft.com/office/drawing/2014/main" id="{DF0BB044-1CB4-5E4A-B6B0-BF09BBEF7A34}"/>
              </a:ext>
            </a:extLst>
          </p:cNvPr>
          <p:cNvCxnSpPr>
            <a:cxnSpLocks noChangeShapeType="1"/>
          </p:cNvCxnSpPr>
          <p:nvPr/>
        </p:nvCxnSpPr>
        <p:spPr bwMode="auto">
          <a:xfrm>
            <a:off x="2184400" y="6162675"/>
            <a:ext cx="101123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186" name="Straight Connector 160">
            <a:extLst>
              <a:ext uri="{FF2B5EF4-FFF2-40B4-BE49-F238E27FC236}">
                <a16:creationId xmlns:a16="http://schemas.microsoft.com/office/drawing/2014/main" id="{0C75358B-A078-5E4B-B49D-4C773297F453}"/>
              </a:ext>
            </a:extLst>
          </p:cNvPr>
          <p:cNvCxnSpPr>
            <a:cxnSpLocks noChangeShapeType="1"/>
          </p:cNvCxnSpPr>
          <p:nvPr/>
        </p:nvCxnSpPr>
        <p:spPr bwMode="auto">
          <a:xfrm>
            <a:off x="4252913" y="4908550"/>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187" name="Straight Connector 161">
            <a:extLst>
              <a:ext uri="{FF2B5EF4-FFF2-40B4-BE49-F238E27FC236}">
                <a16:creationId xmlns:a16="http://schemas.microsoft.com/office/drawing/2014/main" id="{884CFBC7-7FD9-CE46-94D1-DC1E5DD86AA9}"/>
              </a:ext>
            </a:extLst>
          </p:cNvPr>
          <p:cNvCxnSpPr>
            <a:cxnSpLocks noChangeShapeType="1"/>
          </p:cNvCxnSpPr>
          <p:nvPr/>
        </p:nvCxnSpPr>
        <p:spPr bwMode="auto">
          <a:xfrm>
            <a:off x="4252913" y="5114925"/>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188" name="Straight Connector 162">
            <a:extLst>
              <a:ext uri="{FF2B5EF4-FFF2-40B4-BE49-F238E27FC236}">
                <a16:creationId xmlns:a16="http://schemas.microsoft.com/office/drawing/2014/main" id="{88B94B71-C4CE-544B-8D82-88396377844E}"/>
              </a:ext>
            </a:extLst>
          </p:cNvPr>
          <p:cNvCxnSpPr>
            <a:cxnSpLocks noChangeShapeType="1"/>
          </p:cNvCxnSpPr>
          <p:nvPr/>
        </p:nvCxnSpPr>
        <p:spPr bwMode="auto">
          <a:xfrm>
            <a:off x="4252913" y="6161088"/>
            <a:ext cx="1011237"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189" name="Straight Connector 163">
            <a:extLst>
              <a:ext uri="{FF2B5EF4-FFF2-40B4-BE49-F238E27FC236}">
                <a16:creationId xmlns:a16="http://schemas.microsoft.com/office/drawing/2014/main" id="{9CE8E8E0-D2D7-8A4B-A201-EEE50AAD7E79}"/>
              </a:ext>
            </a:extLst>
          </p:cNvPr>
          <p:cNvCxnSpPr>
            <a:cxnSpLocks noChangeShapeType="1"/>
          </p:cNvCxnSpPr>
          <p:nvPr/>
        </p:nvCxnSpPr>
        <p:spPr bwMode="auto">
          <a:xfrm>
            <a:off x="6657975" y="4906963"/>
            <a:ext cx="10128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190" name="Straight Connector 164">
            <a:extLst>
              <a:ext uri="{FF2B5EF4-FFF2-40B4-BE49-F238E27FC236}">
                <a16:creationId xmlns:a16="http://schemas.microsoft.com/office/drawing/2014/main" id="{D429DA9C-EA18-BF43-8A75-757919A8967A}"/>
              </a:ext>
            </a:extLst>
          </p:cNvPr>
          <p:cNvCxnSpPr>
            <a:cxnSpLocks noChangeShapeType="1"/>
          </p:cNvCxnSpPr>
          <p:nvPr/>
        </p:nvCxnSpPr>
        <p:spPr bwMode="auto">
          <a:xfrm>
            <a:off x="6657975" y="5113338"/>
            <a:ext cx="10128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0191" name="Straight Connector 165">
            <a:extLst>
              <a:ext uri="{FF2B5EF4-FFF2-40B4-BE49-F238E27FC236}">
                <a16:creationId xmlns:a16="http://schemas.microsoft.com/office/drawing/2014/main" id="{E04ACB9A-4337-6647-A24C-B80AE98A2A35}"/>
              </a:ext>
            </a:extLst>
          </p:cNvPr>
          <p:cNvCxnSpPr>
            <a:cxnSpLocks noChangeShapeType="1"/>
          </p:cNvCxnSpPr>
          <p:nvPr/>
        </p:nvCxnSpPr>
        <p:spPr bwMode="auto">
          <a:xfrm>
            <a:off x="6657975" y="6159500"/>
            <a:ext cx="10128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0192" name="TextBox 166">
            <a:extLst>
              <a:ext uri="{FF2B5EF4-FFF2-40B4-BE49-F238E27FC236}">
                <a16:creationId xmlns:a16="http://schemas.microsoft.com/office/drawing/2014/main" id="{FBAD80AE-0FC1-CB43-80EC-E1E6D55E1ED0}"/>
              </a:ext>
            </a:extLst>
          </p:cNvPr>
          <p:cNvSpPr txBox="1">
            <a:spLocks noChangeArrowheads="1"/>
          </p:cNvSpPr>
          <p:nvPr/>
        </p:nvSpPr>
        <p:spPr bwMode="auto">
          <a:xfrm>
            <a:off x="1655763" y="4654550"/>
            <a:ext cx="528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a:solidFill>
                  <a:srgbClr val="000000"/>
                </a:solidFill>
              </a:rPr>
              <a:t>V0,0</a:t>
            </a:r>
          </a:p>
        </p:txBody>
      </p:sp>
      <p:sp>
        <p:nvSpPr>
          <p:cNvPr id="50193" name="TextBox 167">
            <a:extLst>
              <a:ext uri="{FF2B5EF4-FFF2-40B4-BE49-F238E27FC236}">
                <a16:creationId xmlns:a16="http://schemas.microsoft.com/office/drawing/2014/main" id="{51C4F096-20E9-774E-89E7-854B8B79E50E}"/>
              </a:ext>
            </a:extLst>
          </p:cNvPr>
          <p:cNvSpPr txBox="1">
            <a:spLocks noChangeArrowheads="1"/>
          </p:cNvSpPr>
          <p:nvPr/>
        </p:nvSpPr>
        <p:spPr bwMode="auto">
          <a:xfrm>
            <a:off x="1655763" y="4841875"/>
            <a:ext cx="528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a:solidFill>
                  <a:srgbClr val="000000"/>
                </a:solidFill>
              </a:rPr>
              <a:t>V0,1</a:t>
            </a:r>
          </a:p>
        </p:txBody>
      </p:sp>
      <p:sp>
        <p:nvSpPr>
          <p:cNvPr id="50194" name="TextBox 168">
            <a:extLst>
              <a:ext uri="{FF2B5EF4-FFF2-40B4-BE49-F238E27FC236}">
                <a16:creationId xmlns:a16="http://schemas.microsoft.com/office/drawing/2014/main" id="{427F685E-F8F6-8C40-BEA7-6ACC8881C487}"/>
              </a:ext>
            </a:extLst>
          </p:cNvPr>
          <p:cNvSpPr txBox="1">
            <a:spLocks noChangeArrowheads="1"/>
          </p:cNvSpPr>
          <p:nvPr/>
        </p:nvSpPr>
        <p:spPr bwMode="auto">
          <a:xfrm>
            <a:off x="1516063" y="6080125"/>
            <a:ext cx="7032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a:solidFill>
                  <a:srgbClr val="000000"/>
                </a:solidFill>
              </a:rPr>
              <a:t>V0,N-1</a:t>
            </a:r>
          </a:p>
        </p:txBody>
      </p:sp>
      <p:sp>
        <p:nvSpPr>
          <p:cNvPr id="50195" name="TextBox 169">
            <a:extLst>
              <a:ext uri="{FF2B5EF4-FFF2-40B4-BE49-F238E27FC236}">
                <a16:creationId xmlns:a16="http://schemas.microsoft.com/office/drawing/2014/main" id="{D60CBE25-9328-6743-AA05-0BB0BF69E257}"/>
              </a:ext>
            </a:extLst>
          </p:cNvPr>
          <p:cNvSpPr txBox="1">
            <a:spLocks noChangeArrowheads="1"/>
          </p:cNvSpPr>
          <p:nvPr/>
        </p:nvSpPr>
        <p:spPr bwMode="auto">
          <a:xfrm>
            <a:off x="3689350" y="4670425"/>
            <a:ext cx="5270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a:solidFill>
                  <a:srgbClr val="000000"/>
                </a:solidFill>
              </a:rPr>
              <a:t>V1,0</a:t>
            </a:r>
          </a:p>
        </p:txBody>
      </p:sp>
      <p:sp>
        <p:nvSpPr>
          <p:cNvPr id="50196" name="TextBox 170">
            <a:extLst>
              <a:ext uri="{FF2B5EF4-FFF2-40B4-BE49-F238E27FC236}">
                <a16:creationId xmlns:a16="http://schemas.microsoft.com/office/drawing/2014/main" id="{5B63CDF0-1F60-2840-88E0-2326141A2B66}"/>
              </a:ext>
            </a:extLst>
          </p:cNvPr>
          <p:cNvSpPr txBox="1">
            <a:spLocks noChangeArrowheads="1"/>
          </p:cNvSpPr>
          <p:nvPr/>
        </p:nvSpPr>
        <p:spPr bwMode="auto">
          <a:xfrm>
            <a:off x="3689350" y="4857750"/>
            <a:ext cx="5270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a:solidFill>
                  <a:srgbClr val="000000"/>
                </a:solidFill>
              </a:rPr>
              <a:t>V1,1</a:t>
            </a:r>
          </a:p>
        </p:txBody>
      </p:sp>
      <p:sp>
        <p:nvSpPr>
          <p:cNvPr id="50197" name="TextBox 171">
            <a:extLst>
              <a:ext uri="{FF2B5EF4-FFF2-40B4-BE49-F238E27FC236}">
                <a16:creationId xmlns:a16="http://schemas.microsoft.com/office/drawing/2014/main" id="{18A0A1FD-2887-0241-B9B1-CA11FA0AD21F}"/>
              </a:ext>
            </a:extLst>
          </p:cNvPr>
          <p:cNvSpPr txBox="1">
            <a:spLocks noChangeArrowheads="1"/>
          </p:cNvSpPr>
          <p:nvPr/>
        </p:nvSpPr>
        <p:spPr bwMode="auto">
          <a:xfrm>
            <a:off x="3548063" y="6096000"/>
            <a:ext cx="7048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a:solidFill>
                  <a:srgbClr val="000000"/>
                </a:solidFill>
              </a:rPr>
              <a:t>V1,N-1</a:t>
            </a:r>
          </a:p>
        </p:txBody>
      </p:sp>
      <p:sp>
        <p:nvSpPr>
          <p:cNvPr id="50198" name="TextBox 172">
            <a:extLst>
              <a:ext uri="{FF2B5EF4-FFF2-40B4-BE49-F238E27FC236}">
                <a16:creationId xmlns:a16="http://schemas.microsoft.com/office/drawing/2014/main" id="{0DB3BAAF-8CC1-3742-B613-6BD8CAAA76D7}"/>
              </a:ext>
            </a:extLst>
          </p:cNvPr>
          <p:cNvSpPr txBox="1">
            <a:spLocks noChangeArrowheads="1"/>
          </p:cNvSpPr>
          <p:nvPr/>
        </p:nvSpPr>
        <p:spPr bwMode="auto">
          <a:xfrm>
            <a:off x="2228850" y="4483100"/>
            <a:ext cx="9461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a:solidFill>
                  <a:srgbClr val="000000"/>
                </a:solidFill>
              </a:rPr>
              <a:t>M-bit wide</a:t>
            </a:r>
          </a:p>
        </p:txBody>
      </p:sp>
      <p:sp>
        <p:nvSpPr>
          <p:cNvPr id="50199" name="TextBox 173">
            <a:extLst>
              <a:ext uri="{FF2B5EF4-FFF2-40B4-BE49-F238E27FC236}">
                <a16:creationId xmlns:a16="http://schemas.microsoft.com/office/drawing/2014/main" id="{C9EBB576-4D73-314E-9CAB-2C9BF8209421}"/>
              </a:ext>
            </a:extLst>
          </p:cNvPr>
          <p:cNvSpPr txBox="1">
            <a:spLocks noChangeArrowheads="1"/>
          </p:cNvSpPr>
          <p:nvPr/>
        </p:nvSpPr>
        <p:spPr bwMode="auto">
          <a:xfrm>
            <a:off x="4305300" y="4483100"/>
            <a:ext cx="9461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300">
                <a:solidFill>
                  <a:srgbClr val="000000"/>
                </a:solidFill>
              </a:rPr>
              <a:t>M-bit wide</a:t>
            </a:r>
          </a:p>
        </p:txBody>
      </p:sp>
    </p:spTree>
    <p:extLst>
      <p:ext uri="{BB962C8B-B14F-4D97-AF65-F5344CB8AC3E}">
        <p14:creationId xmlns:p14="http://schemas.microsoft.com/office/powerpoint/2010/main" val="32270483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3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33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33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233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23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233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2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9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Edg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gn="just">
          <a:defRPr sz="400" b="1" dirty="0">
            <a:solidFill>
              <a:schemeClr val="bg2"/>
            </a:solidFill>
            <a:latin typeface="europa"/>
          </a:defRPr>
        </a:defPPr>
      </a:lstStyle>
    </a:sp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politan_bul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Presentation1" id="{A8ACA0D9-A384-4858-9FCC-2505F264A948}" vid="{6AE8C0EA-499D-4586-A497-DF22E9D58294}"/>
    </a:ext>
  </a:extLst>
</a:theme>
</file>

<file path=ppt/theme/theme4.xml><?xml version="1.0" encoding="utf-8"?>
<a:theme xmlns:a="http://schemas.openxmlformats.org/drawingml/2006/main" name="8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15661</TotalTime>
  <Words>10188</Words>
  <Application>Microsoft Office PowerPoint</Application>
  <PresentationFormat>全屏显示(4:3)</PresentationFormat>
  <Paragraphs>1029</Paragraphs>
  <Slides>55</Slides>
  <Notes>51</Notes>
  <HiddenSlides>0</HiddenSlides>
  <MMClips>0</MMClips>
  <ScaleCrop>false</ScaleCrop>
  <HeadingPairs>
    <vt:vector size="8" baseType="variant">
      <vt:variant>
        <vt:lpstr>已用的字体</vt:lpstr>
      </vt:variant>
      <vt:variant>
        <vt:i4>11</vt:i4>
      </vt:variant>
      <vt:variant>
        <vt:lpstr>主题</vt:lpstr>
      </vt:variant>
      <vt:variant>
        <vt:i4>11</vt:i4>
      </vt:variant>
      <vt:variant>
        <vt:lpstr>嵌入 OLE 服务器</vt:lpstr>
      </vt:variant>
      <vt:variant>
        <vt:i4>1</vt:i4>
      </vt:variant>
      <vt:variant>
        <vt:lpstr>幻灯片标题</vt:lpstr>
      </vt:variant>
      <vt:variant>
        <vt:i4>55</vt:i4>
      </vt:variant>
    </vt:vector>
  </HeadingPairs>
  <TitlesOfParts>
    <vt:vector size="78" baseType="lpstr">
      <vt:lpstr>Courier</vt:lpstr>
      <vt:lpstr>ZapfDingbats</vt:lpstr>
      <vt:lpstr>Arial</vt:lpstr>
      <vt:lpstr>Calibri</vt:lpstr>
      <vt:lpstr>Courier New</vt:lpstr>
      <vt:lpstr>Garamond</vt:lpstr>
      <vt:lpstr>Lucida Console</vt:lpstr>
      <vt:lpstr>Tahoma</vt:lpstr>
      <vt:lpstr>Times New Roman</vt:lpstr>
      <vt:lpstr>Verdana</vt:lpstr>
      <vt:lpstr>Wingdings</vt:lpstr>
      <vt:lpstr>2_Edge</vt:lpstr>
      <vt:lpstr>3_Edge</vt:lpstr>
      <vt:lpstr>1_Metropolitan_bullet</vt:lpstr>
      <vt:lpstr>83_Edge</vt:lpstr>
      <vt:lpstr>10_Edge</vt:lpstr>
      <vt:lpstr>1_Edge</vt:lpstr>
      <vt:lpstr>4_Edge</vt:lpstr>
      <vt:lpstr>5_Edge</vt:lpstr>
      <vt:lpstr>7_Edge</vt:lpstr>
      <vt:lpstr>99_Edge</vt:lpstr>
      <vt:lpstr>9_Edge</vt:lpstr>
      <vt:lpstr>Visio</vt:lpstr>
      <vt:lpstr>PowerPoint 演示文稿</vt:lpstr>
      <vt:lpstr>Data Parallelism</vt:lpstr>
      <vt:lpstr>SIMD Processing</vt:lpstr>
      <vt:lpstr>Array vs. Vector Processors</vt:lpstr>
      <vt:lpstr>Vector Processors (I)</vt:lpstr>
      <vt:lpstr>Vector Stride Example: Matrix Multiply</vt:lpstr>
      <vt:lpstr>Vector Processors (II)</vt:lpstr>
      <vt:lpstr>Recall: Vector Processor Disadvantages</vt:lpstr>
      <vt:lpstr>Vector Registers</vt:lpstr>
      <vt:lpstr>Loading/Storing Vectors from/to Memory</vt:lpstr>
      <vt:lpstr>Memory Banking</vt:lpstr>
      <vt:lpstr>Vectorizable Loops</vt:lpstr>
      <vt:lpstr>Basic Vector Code Performance</vt:lpstr>
      <vt:lpstr>Vector Code Performance - Chaining</vt:lpstr>
      <vt:lpstr>Vector Code Performance – Multiple Memory Ports</vt:lpstr>
      <vt:lpstr>Conditional Operations in a Loop</vt:lpstr>
      <vt:lpstr>Another Example with Masking</vt:lpstr>
      <vt:lpstr>Some Issues</vt:lpstr>
      <vt:lpstr>Vector Stride Example: Matrix Multiply</vt:lpstr>
      <vt:lpstr>Recall: Memory Banking</vt:lpstr>
      <vt:lpstr>Minimizing Bank Conflicts</vt:lpstr>
      <vt:lpstr>SIMD Operations in  Modern (Machine Learning) Accelerators</vt:lpstr>
      <vt:lpstr>A MIMD Machine with SIMD Processors (I)</vt:lpstr>
      <vt:lpstr>A MIMD Machine with SIMD Processors (II)</vt:lpstr>
      <vt:lpstr>GPUs (Graphics Processing Units)</vt:lpstr>
      <vt:lpstr>GPUs are SIMD Engines Underneath</vt:lpstr>
      <vt:lpstr>Programming Model vs. Hardware Execution Model</vt:lpstr>
      <vt:lpstr>How Can You Exploit Parallelism Here?</vt:lpstr>
      <vt:lpstr>Prog. Model 1: Sequential (SISD)</vt:lpstr>
      <vt:lpstr>Prog. Model 2: Data Parallel (SIMD)</vt:lpstr>
      <vt:lpstr>Prog. Model 3: Multithreaded</vt:lpstr>
      <vt:lpstr>Prog. Model 3: Multithreaded</vt:lpstr>
      <vt:lpstr>A GPU is a SIMD (SIMT) Machine</vt:lpstr>
      <vt:lpstr>Amdahl’s Law</vt:lpstr>
      <vt:lpstr>Warps not Exposed to GPU Programmers</vt:lpstr>
      <vt:lpstr>Clarification of Some GPU Terms</vt:lpstr>
      <vt:lpstr>GPU Programming</vt:lpstr>
      <vt:lpstr>Recall: Vector Processor Disadvantages</vt:lpstr>
      <vt:lpstr>General Purpose Processing on GPU</vt:lpstr>
      <vt:lpstr>CPU vs. GPU</vt:lpstr>
      <vt:lpstr>GPU Computing</vt:lpstr>
      <vt:lpstr>Traditional Program Structure</vt:lpstr>
      <vt:lpstr>Recall: SPMD</vt:lpstr>
      <vt:lpstr>CUDA/OpenCL Programming Model</vt:lpstr>
      <vt:lpstr>Traditional Program Structure in CUDA</vt:lpstr>
      <vt:lpstr>CUDA Programming Language</vt:lpstr>
      <vt:lpstr>Vector Addition (II)</vt:lpstr>
      <vt:lpstr>Vector Addition (III)</vt:lpstr>
      <vt:lpstr>Transparent Scalability</vt:lpstr>
      <vt:lpstr>Launching a Grid</vt:lpstr>
      <vt:lpstr>Indexing and Memory Access</vt:lpstr>
      <vt:lpstr>Image Layout in Memory</vt:lpstr>
      <vt:lpstr>Indexing and Memory Access: 1D Grid</vt:lpstr>
      <vt:lpstr>Indexing and Memory Access: 2D Grid</vt:lpstr>
      <vt:lpstr>Memory Hierarchy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Bingjun Yang</cp:lastModifiedBy>
  <cp:revision>696</cp:revision>
  <cp:lastPrinted>2021-10-14T09:29:53Z</cp:lastPrinted>
  <dcterms:created xsi:type="dcterms:W3CDTF">2010-09-08T00:51:32Z</dcterms:created>
  <dcterms:modified xsi:type="dcterms:W3CDTF">2023-04-22T22:30:12Z</dcterms:modified>
</cp:coreProperties>
</file>