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0" r:id="rId4"/>
    <p:sldId id="265" r:id="rId5"/>
    <p:sldId id="261"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D90BAE-AD29-4F96-A574-828B3047A765}" type="datetimeFigureOut">
              <a:rPr lang="en-US" smtClean="0"/>
              <a:t>3/5/2019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3493E-48A4-43B9-92D7-6C2499E0AD29}" type="slidenum">
              <a:rPr lang="en-US" smtClean="0"/>
              <a:t>‹#›</a:t>
            </a:fld>
            <a:endParaRPr lang="en-US"/>
          </a:p>
        </p:txBody>
      </p:sp>
    </p:spTree>
    <p:extLst>
      <p:ext uri="{BB962C8B-B14F-4D97-AF65-F5344CB8AC3E}">
        <p14:creationId xmlns:p14="http://schemas.microsoft.com/office/powerpoint/2010/main" val="2035643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F3493E-48A4-43B9-92D7-6C2499E0AD29}" type="slidenum">
              <a:rPr lang="en-US" smtClean="0"/>
              <a:t>5</a:t>
            </a:fld>
            <a:endParaRPr lang="en-US"/>
          </a:p>
        </p:txBody>
      </p:sp>
    </p:spTree>
    <p:extLst>
      <p:ext uri="{BB962C8B-B14F-4D97-AF65-F5344CB8AC3E}">
        <p14:creationId xmlns:p14="http://schemas.microsoft.com/office/powerpoint/2010/main" val="153134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BCC70E-8F03-4AEA-BAB4-01C651C8112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728E3-4A67-4D7C-9213-F2A13EE0E911}" type="slidenum">
              <a:rPr lang="en-US" smtClean="0"/>
              <a:t>‹#›</a:t>
            </a:fld>
            <a:endParaRPr lang="en-US"/>
          </a:p>
        </p:txBody>
      </p:sp>
    </p:spTree>
    <p:extLst>
      <p:ext uri="{BB962C8B-B14F-4D97-AF65-F5344CB8AC3E}">
        <p14:creationId xmlns:p14="http://schemas.microsoft.com/office/powerpoint/2010/main" val="41885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CC70E-8F03-4AEA-BAB4-01C651C8112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728E3-4A67-4D7C-9213-F2A13EE0E911}" type="slidenum">
              <a:rPr lang="en-US" smtClean="0"/>
              <a:t>‹#›</a:t>
            </a:fld>
            <a:endParaRPr lang="en-US"/>
          </a:p>
        </p:txBody>
      </p:sp>
    </p:spTree>
    <p:extLst>
      <p:ext uri="{BB962C8B-B14F-4D97-AF65-F5344CB8AC3E}">
        <p14:creationId xmlns:p14="http://schemas.microsoft.com/office/powerpoint/2010/main" val="32430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CC70E-8F03-4AEA-BAB4-01C651C8112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728E3-4A67-4D7C-9213-F2A13EE0E911}" type="slidenum">
              <a:rPr lang="en-US" smtClean="0"/>
              <a:t>‹#›</a:t>
            </a:fld>
            <a:endParaRPr lang="en-US"/>
          </a:p>
        </p:txBody>
      </p:sp>
    </p:spTree>
    <p:extLst>
      <p:ext uri="{BB962C8B-B14F-4D97-AF65-F5344CB8AC3E}">
        <p14:creationId xmlns:p14="http://schemas.microsoft.com/office/powerpoint/2010/main" val="407494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CC70E-8F03-4AEA-BAB4-01C651C8112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728E3-4A67-4D7C-9213-F2A13EE0E911}" type="slidenum">
              <a:rPr lang="en-US" smtClean="0"/>
              <a:t>‹#›</a:t>
            </a:fld>
            <a:endParaRPr lang="en-US"/>
          </a:p>
        </p:txBody>
      </p:sp>
    </p:spTree>
    <p:extLst>
      <p:ext uri="{BB962C8B-B14F-4D97-AF65-F5344CB8AC3E}">
        <p14:creationId xmlns:p14="http://schemas.microsoft.com/office/powerpoint/2010/main" val="93532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CC70E-8F03-4AEA-BAB4-01C651C81124}"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3728E3-4A67-4D7C-9213-F2A13EE0E911}" type="slidenum">
              <a:rPr lang="en-US" smtClean="0"/>
              <a:t>‹#›</a:t>
            </a:fld>
            <a:endParaRPr lang="en-US"/>
          </a:p>
        </p:txBody>
      </p:sp>
    </p:spTree>
    <p:extLst>
      <p:ext uri="{BB962C8B-B14F-4D97-AF65-F5344CB8AC3E}">
        <p14:creationId xmlns:p14="http://schemas.microsoft.com/office/powerpoint/2010/main" val="355954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BCC70E-8F03-4AEA-BAB4-01C651C8112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728E3-4A67-4D7C-9213-F2A13EE0E911}" type="slidenum">
              <a:rPr lang="en-US" smtClean="0"/>
              <a:t>‹#›</a:t>
            </a:fld>
            <a:endParaRPr lang="en-US"/>
          </a:p>
        </p:txBody>
      </p:sp>
    </p:spTree>
    <p:extLst>
      <p:ext uri="{BB962C8B-B14F-4D97-AF65-F5344CB8AC3E}">
        <p14:creationId xmlns:p14="http://schemas.microsoft.com/office/powerpoint/2010/main" val="392569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BCC70E-8F03-4AEA-BAB4-01C651C81124}"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3728E3-4A67-4D7C-9213-F2A13EE0E911}" type="slidenum">
              <a:rPr lang="en-US" smtClean="0"/>
              <a:t>‹#›</a:t>
            </a:fld>
            <a:endParaRPr lang="en-US"/>
          </a:p>
        </p:txBody>
      </p:sp>
    </p:spTree>
    <p:extLst>
      <p:ext uri="{BB962C8B-B14F-4D97-AF65-F5344CB8AC3E}">
        <p14:creationId xmlns:p14="http://schemas.microsoft.com/office/powerpoint/2010/main" val="290769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BCC70E-8F03-4AEA-BAB4-01C651C81124}"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3728E3-4A67-4D7C-9213-F2A13EE0E911}" type="slidenum">
              <a:rPr lang="en-US" smtClean="0"/>
              <a:t>‹#›</a:t>
            </a:fld>
            <a:endParaRPr lang="en-US"/>
          </a:p>
        </p:txBody>
      </p:sp>
    </p:spTree>
    <p:extLst>
      <p:ext uri="{BB962C8B-B14F-4D97-AF65-F5344CB8AC3E}">
        <p14:creationId xmlns:p14="http://schemas.microsoft.com/office/powerpoint/2010/main" val="35398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CC70E-8F03-4AEA-BAB4-01C651C81124}"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3728E3-4A67-4D7C-9213-F2A13EE0E911}" type="slidenum">
              <a:rPr lang="en-US" smtClean="0"/>
              <a:t>‹#›</a:t>
            </a:fld>
            <a:endParaRPr lang="en-US"/>
          </a:p>
        </p:txBody>
      </p:sp>
    </p:spTree>
    <p:extLst>
      <p:ext uri="{BB962C8B-B14F-4D97-AF65-F5344CB8AC3E}">
        <p14:creationId xmlns:p14="http://schemas.microsoft.com/office/powerpoint/2010/main" val="224354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CC70E-8F03-4AEA-BAB4-01C651C8112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728E3-4A67-4D7C-9213-F2A13EE0E911}" type="slidenum">
              <a:rPr lang="en-US" smtClean="0"/>
              <a:t>‹#›</a:t>
            </a:fld>
            <a:endParaRPr lang="en-US"/>
          </a:p>
        </p:txBody>
      </p:sp>
    </p:spTree>
    <p:extLst>
      <p:ext uri="{BB962C8B-B14F-4D97-AF65-F5344CB8AC3E}">
        <p14:creationId xmlns:p14="http://schemas.microsoft.com/office/powerpoint/2010/main" val="59296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CC70E-8F03-4AEA-BAB4-01C651C81124}"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3728E3-4A67-4D7C-9213-F2A13EE0E911}" type="slidenum">
              <a:rPr lang="en-US" smtClean="0"/>
              <a:t>‹#›</a:t>
            </a:fld>
            <a:endParaRPr lang="en-US"/>
          </a:p>
        </p:txBody>
      </p:sp>
    </p:spTree>
    <p:extLst>
      <p:ext uri="{BB962C8B-B14F-4D97-AF65-F5344CB8AC3E}">
        <p14:creationId xmlns:p14="http://schemas.microsoft.com/office/powerpoint/2010/main" val="2764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CC70E-8F03-4AEA-BAB4-01C651C81124}" type="datetimeFigureOut">
              <a:rPr lang="en-US" smtClean="0"/>
              <a:t>3/5/2019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728E3-4A67-4D7C-9213-F2A13EE0E911}" type="slidenum">
              <a:rPr lang="en-US" smtClean="0"/>
              <a:t>‹#›</a:t>
            </a:fld>
            <a:endParaRPr lang="en-US"/>
          </a:p>
        </p:txBody>
      </p:sp>
      <p:sp>
        <p:nvSpPr>
          <p:cNvPr id="7" name="MSIPCMc8a7496581d944784369c568"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smtClean="0">
                <a:solidFill>
                  <a:srgbClr val="000000"/>
                </a:solidFill>
                <a:latin typeface="Arial" panose="020B0604020202020204" pitchFamily="34" charset="0"/>
              </a:rPr>
              <a:t>Sensitivity: Internal &amp; Restricted</a:t>
            </a:r>
            <a:endParaRPr lang="en-US" sz="700">
              <a:solidFill>
                <a:srgbClr val="000000"/>
              </a:solidFill>
              <a:latin typeface="Arial" panose="020B0604020202020204" pitchFamily="34" charset="0"/>
            </a:endParaRPr>
          </a:p>
        </p:txBody>
      </p:sp>
    </p:spTree>
    <p:extLst>
      <p:ext uri="{BB962C8B-B14F-4D97-AF65-F5344CB8AC3E}">
        <p14:creationId xmlns:p14="http://schemas.microsoft.com/office/powerpoint/2010/main" val="2815602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bbDemaGCFF8QQCps6pGiQ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youtu.be/P2dJkslDXS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01004"/>
            <a:ext cx="12192000" cy="3944203"/>
          </a:xfrm>
          <a:noFill/>
        </p:spPr>
        <p:txBody>
          <a:bodyPr>
            <a:normAutofit fontScale="90000"/>
          </a:bodyPr>
          <a:lstStyle/>
          <a:p>
            <a:r>
              <a:rPr lang="en-US" sz="7200" b="1" dirty="0" smtClean="0">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How to run </a:t>
            </a:r>
            <a:r>
              <a:rPr lang="en-US" sz="7200" b="1" dirty="0" err="1">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GitLab</a:t>
            </a:r>
            <a:r>
              <a:rPr lang="en-US" sz="7200" b="1" dirty="0">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 in a </a:t>
            </a:r>
            <a:r>
              <a:rPr lang="en-US" sz="7200" b="1" dirty="0" err="1">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docker</a:t>
            </a:r>
            <a:r>
              <a:rPr lang="en-US" sz="7200" b="1" dirty="0">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 </a:t>
            </a:r>
            <a:r>
              <a:rPr lang="en-US" sz="7200" b="1" dirty="0" smtClean="0">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container</a:t>
            </a:r>
            <a:br>
              <a:rPr lang="en-US" sz="7200" b="1" dirty="0" smtClean="0">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br>
            <a:r>
              <a:rPr lang="en-US" sz="7200" b="1" dirty="0">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
            </a:r>
            <a:br>
              <a:rPr lang="en-US" sz="7200" b="1" dirty="0">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br>
            <a:r>
              <a:rPr lang="en-US" sz="7200" b="1" dirty="0" smtClean="0">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
            </a:r>
            <a:br>
              <a:rPr lang="en-US" sz="7200" b="1" dirty="0" smtClean="0">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br>
            <a:endParaRPr lang="en-US" sz="7200" b="1" dirty="0">
              <a:solidFill>
                <a:srgbClr val="00206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0" y="3137102"/>
            <a:ext cx="4381500" cy="2857500"/>
          </a:xfrm>
          <a:prstGeom prst="rect">
            <a:avLst/>
          </a:prstGeom>
        </p:spPr>
      </p:pic>
      <p:sp>
        <p:nvSpPr>
          <p:cNvPr id="6" name="Title 1"/>
          <p:cNvSpPr txBox="1">
            <a:spLocks/>
          </p:cNvSpPr>
          <p:nvPr/>
        </p:nvSpPr>
        <p:spPr>
          <a:xfrm>
            <a:off x="8313313" y="5482495"/>
            <a:ext cx="3878687" cy="695459"/>
          </a:xfrm>
          <a:prstGeom prst="rect">
            <a:avLst/>
          </a:prstGeom>
          <a:noFill/>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smtClean="0">
                <a:solidFill>
                  <a:schemeClr val="accent6">
                    <a:lumMod val="50000"/>
                  </a:schemeClr>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Subscribe my YouTube Channel </a:t>
            </a:r>
          </a:p>
          <a:p>
            <a:r>
              <a:rPr lang="en-US" sz="2800" b="1" dirty="0" smtClean="0">
                <a:solidFill>
                  <a:schemeClr val="accent6">
                    <a:lumMod val="50000"/>
                  </a:schemeClr>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hlinkClick r:id="rId3"/>
              </a:rPr>
              <a:t>“SimplyLearn”</a:t>
            </a:r>
            <a:endParaRPr lang="en-US" sz="2800" b="1" dirty="0">
              <a:solidFill>
                <a:schemeClr val="accent6">
                  <a:lumMod val="50000"/>
                </a:schemeClr>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375013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7127"/>
            <a:ext cx="10515600" cy="5339836"/>
          </a:xfrm>
        </p:spPr>
        <p:txBody>
          <a:bodyPr/>
          <a:lstStyle/>
          <a:p>
            <a:r>
              <a:rPr lang="en-US" b="1" u="sng" dirty="0" smtClean="0">
                <a:latin typeface="Book Antiqua" panose="02040602050305030304" pitchFamily="18" charset="0"/>
                <a:cs typeface="Andalus" panose="02020603050405020304" pitchFamily="18" charset="-78"/>
              </a:rPr>
              <a:t>Pre-requisite Knowledge:</a:t>
            </a:r>
            <a:r>
              <a:rPr lang="en-US" dirty="0" smtClean="0">
                <a:cs typeface="Andalus" panose="02020603050405020304" pitchFamily="18" charset="-78"/>
              </a:rPr>
              <a:t/>
            </a:r>
            <a:br>
              <a:rPr lang="en-US" dirty="0" smtClean="0">
                <a:cs typeface="Andalus" panose="02020603050405020304" pitchFamily="18" charset="-78"/>
              </a:rPr>
            </a:br>
            <a:r>
              <a:rPr lang="en-US" dirty="0" smtClean="0">
                <a:latin typeface="Book Antiqua" panose="02040602050305030304" pitchFamily="18" charset="0"/>
                <a:cs typeface="Andalus" panose="02020603050405020304" pitchFamily="18" charset="-78"/>
              </a:rPr>
              <a:t>	</a:t>
            </a:r>
            <a:r>
              <a:rPr lang="en-US" u="sng" dirty="0" smtClean="0">
                <a:latin typeface="Book Antiqua" panose="02040602050305030304" pitchFamily="18" charset="0"/>
                <a:cs typeface="Andalus" panose="02020603050405020304" pitchFamily="18" charset="-78"/>
              </a:rPr>
              <a:t>Required</a:t>
            </a:r>
            <a:r>
              <a:rPr lang="en-US" dirty="0" smtClean="0">
                <a:latin typeface="Book Antiqua" panose="02040602050305030304" pitchFamily="18" charset="0"/>
                <a:cs typeface="Andalus" panose="02020603050405020304" pitchFamily="18" charset="-78"/>
              </a:rPr>
              <a:t>: Basic understanding of Linux/Windows OS</a:t>
            </a:r>
          </a:p>
          <a:p>
            <a:pPr marL="0" indent="0">
              <a:buNone/>
            </a:pPr>
            <a:r>
              <a:rPr lang="en-US" dirty="0">
                <a:latin typeface="Book Antiqua" panose="02040602050305030304" pitchFamily="18" charset="0"/>
                <a:cs typeface="Andalus" panose="02020603050405020304" pitchFamily="18" charset="-78"/>
              </a:rPr>
              <a:t>	</a:t>
            </a:r>
            <a:r>
              <a:rPr lang="en-US" u="sng" dirty="0" smtClean="0">
                <a:latin typeface="Book Antiqua" panose="02040602050305030304" pitchFamily="18" charset="0"/>
                <a:cs typeface="Andalus" panose="02020603050405020304" pitchFamily="18" charset="-78"/>
              </a:rPr>
              <a:t>Optional</a:t>
            </a:r>
            <a:r>
              <a:rPr lang="en-US" u="sng" dirty="0">
                <a:latin typeface="Book Antiqua" panose="02040602050305030304" pitchFamily="18" charset="0"/>
                <a:cs typeface="Andalus" panose="02020603050405020304" pitchFamily="18" charset="-78"/>
              </a:rPr>
              <a:t>: </a:t>
            </a:r>
            <a:r>
              <a:rPr lang="en-US" dirty="0" smtClean="0">
                <a:latin typeface="Book Antiqua" panose="02040602050305030304" pitchFamily="18" charset="0"/>
                <a:cs typeface="Andalus" panose="02020603050405020304" pitchFamily="18" charset="-78"/>
              </a:rPr>
              <a:t>Good to have knowledge in Docker</a:t>
            </a:r>
          </a:p>
          <a:p>
            <a:pPr marL="0" indent="0">
              <a:buNone/>
            </a:pPr>
            <a:r>
              <a:rPr lang="en-US" dirty="0">
                <a:latin typeface="Book Antiqua" panose="02040602050305030304" pitchFamily="18" charset="0"/>
                <a:cs typeface="Andalus" panose="02020603050405020304" pitchFamily="18" charset="-78"/>
              </a:rPr>
              <a:t>	</a:t>
            </a:r>
            <a:r>
              <a:rPr lang="en-US" dirty="0" smtClean="0">
                <a:latin typeface="Book Antiqua" panose="02040602050305030304" pitchFamily="18" charset="0"/>
                <a:cs typeface="Andalus" panose="02020603050405020304" pitchFamily="18" charset="-78"/>
              </a:rPr>
              <a:t>	Learn Docker here: </a:t>
            </a:r>
            <a:r>
              <a:rPr lang="en-US" dirty="0">
                <a:latin typeface="Book Antiqua" panose="02040602050305030304" pitchFamily="18" charset="0"/>
                <a:cs typeface="Andalus" panose="02020603050405020304" pitchFamily="18" charset="-78"/>
                <a:hlinkClick r:id="rId2"/>
              </a:rPr>
              <a:t>https://</a:t>
            </a:r>
            <a:r>
              <a:rPr lang="en-US" dirty="0" smtClean="0">
                <a:latin typeface="Book Antiqua" panose="02040602050305030304" pitchFamily="18" charset="0"/>
                <a:cs typeface="Andalus" panose="02020603050405020304" pitchFamily="18" charset="-78"/>
                <a:hlinkClick r:id="rId2"/>
              </a:rPr>
              <a:t>youtu.be/P2dJkslDXSk</a:t>
            </a:r>
            <a:endParaRPr lang="en-US" dirty="0" smtClean="0">
              <a:latin typeface="Book Antiqua" panose="02040602050305030304" pitchFamily="18" charset="0"/>
              <a:cs typeface="Andalus" panose="02020603050405020304" pitchFamily="18" charset="-78"/>
            </a:endParaRPr>
          </a:p>
          <a:p>
            <a:pPr marL="0" indent="0">
              <a:buNone/>
            </a:pPr>
            <a:r>
              <a:rPr lang="en-US" dirty="0" smtClean="0"/>
              <a:t>		</a:t>
            </a:r>
            <a:r>
              <a:rPr lang="en-US" sz="2400" i="1" dirty="0"/>
              <a:t>(Learn Docker from scratch)</a:t>
            </a:r>
          </a:p>
          <a:p>
            <a:pPr marL="0" indent="0">
              <a:buNone/>
            </a:pPr>
            <a:endParaRPr lang="en-US" dirty="0">
              <a:latin typeface="Book Antiqua" panose="02040602050305030304" pitchFamily="18" charset="0"/>
            </a:endParaRPr>
          </a:p>
        </p:txBody>
      </p:sp>
    </p:spTree>
    <p:extLst>
      <p:ext uri="{BB962C8B-B14F-4D97-AF65-F5344CB8AC3E}">
        <p14:creationId xmlns:p14="http://schemas.microsoft.com/office/powerpoint/2010/main" val="165277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5763"/>
            <a:ext cx="10515600" cy="5301199"/>
          </a:xfrm>
        </p:spPr>
        <p:txBody>
          <a:bodyPr>
            <a:normAutofit/>
          </a:bodyPr>
          <a:lstStyle/>
          <a:p>
            <a:r>
              <a:rPr lang="en-US" b="1" u="sng" dirty="0" err="1" smtClean="0">
                <a:latin typeface="Book Antiqua" panose="02040602050305030304" pitchFamily="18" charset="0"/>
                <a:cs typeface="Andalus" panose="02020603050405020304" pitchFamily="18" charset="-78"/>
              </a:rPr>
              <a:t>GitLab</a:t>
            </a:r>
            <a:r>
              <a:rPr lang="en-US" b="1" u="sng" dirty="0" smtClean="0">
                <a:latin typeface="Book Antiqua" panose="02040602050305030304" pitchFamily="18" charset="0"/>
                <a:cs typeface="Andalus" panose="02020603050405020304" pitchFamily="18" charset="-78"/>
              </a:rPr>
              <a:t>:</a:t>
            </a:r>
            <a:r>
              <a:rPr lang="en-US" b="1" u="sng" dirty="0">
                <a:latin typeface="Book Antiqua" panose="02040602050305030304" pitchFamily="18" charset="0"/>
                <a:cs typeface="Andalus" panose="02020603050405020304" pitchFamily="18" charset="-78"/>
              </a:rPr>
              <a:t> </a:t>
            </a:r>
            <a:r>
              <a:rPr lang="en-US" dirty="0" err="1" smtClean="0"/>
              <a:t>GitLab</a:t>
            </a:r>
            <a:r>
              <a:rPr lang="en-US" dirty="0" smtClean="0"/>
              <a:t> </a:t>
            </a:r>
            <a:r>
              <a:rPr lang="en-US" dirty="0"/>
              <a:t>is a web-based DevOps lifecycle tool that provides a </a:t>
            </a:r>
            <a:r>
              <a:rPr lang="en-US" dirty="0" err="1"/>
              <a:t>Git</a:t>
            </a:r>
            <a:r>
              <a:rPr lang="en-US" dirty="0"/>
              <a:t>-repository manager providing wiki, issue-tracking and CI/CD pipeline </a:t>
            </a:r>
            <a:r>
              <a:rPr lang="en-US" dirty="0" smtClean="0"/>
              <a:t>features. </a:t>
            </a:r>
            <a:r>
              <a:rPr lang="en-US" dirty="0" err="1" smtClean="0"/>
              <a:t>GitLab</a:t>
            </a:r>
            <a:r>
              <a:rPr lang="en-US" dirty="0" smtClean="0"/>
              <a:t> </a:t>
            </a:r>
            <a:r>
              <a:rPr lang="en-US" dirty="0"/>
              <a:t>offers a location for online code storage and collaborative development of massive software projects. The repository includes version control to enable hosting different development chains and versions, allowing users to inspect previous code and roll back to it in the event of unforeseen problems.</a:t>
            </a:r>
          </a:p>
          <a:p>
            <a:pPr marL="0" indent="0">
              <a:buNone/>
            </a:pPr>
            <a:endParaRPr lang="en-US" dirty="0">
              <a:latin typeface="Book Antiqua" panose="02040602050305030304" pitchFamily="18" charset="0"/>
              <a:cs typeface="Andalus" panose="02020603050405020304" pitchFamily="18" charset="-78"/>
            </a:endParaRPr>
          </a:p>
          <a:p>
            <a:r>
              <a:rPr lang="en-US" b="1" u="sng" dirty="0" smtClean="0">
                <a:latin typeface="Book Antiqua" panose="02040602050305030304" pitchFamily="18" charset="0"/>
                <a:cs typeface="Andalus" panose="02020603050405020304" pitchFamily="18" charset="-78"/>
              </a:rPr>
              <a:t>Docker: </a:t>
            </a:r>
            <a:r>
              <a:rPr lang="en-US" dirty="0" smtClean="0">
                <a:cs typeface="Andalus" panose="02020603050405020304" pitchFamily="18" charset="-78"/>
              </a:rPr>
              <a:t>Docker </a:t>
            </a:r>
            <a:r>
              <a:rPr lang="en-US" dirty="0">
                <a:cs typeface="Andalus" panose="02020603050405020304" pitchFamily="18" charset="-78"/>
              </a:rPr>
              <a:t>is a computer program that performs operating-system-level virtualization, it is also known as "containerization". </a:t>
            </a:r>
          </a:p>
          <a:p>
            <a:pPr marL="0" indent="0">
              <a:buNone/>
            </a:pPr>
            <a:endParaRPr lang="en-US" dirty="0">
              <a:latin typeface="Book Antiqua" panose="02040602050305030304" pitchFamily="18" charset="0"/>
              <a:cs typeface="Andalus" panose="02020603050405020304" pitchFamily="18" charset="-78"/>
            </a:endParaRPr>
          </a:p>
        </p:txBody>
      </p:sp>
    </p:spTree>
    <p:extLst>
      <p:ext uri="{BB962C8B-B14F-4D97-AF65-F5344CB8AC3E}">
        <p14:creationId xmlns:p14="http://schemas.microsoft.com/office/powerpoint/2010/main" val="200888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smtClean="0"/>
              <a:t>What we do during this session</a:t>
            </a:r>
            <a:endParaRPr lang="en-US" b="1" u="sng" dirty="0"/>
          </a:p>
        </p:txBody>
      </p:sp>
      <p:sp>
        <p:nvSpPr>
          <p:cNvPr id="5" name="Content Placeholder 4"/>
          <p:cNvSpPr>
            <a:spLocks noGrp="1"/>
          </p:cNvSpPr>
          <p:nvPr>
            <p:ph idx="1"/>
          </p:nvPr>
        </p:nvSpPr>
        <p:spPr/>
        <p:txBody>
          <a:bodyPr/>
          <a:lstStyle/>
          <a:p>
            <a:r>
              <a:rPr lang="en-US" dirty="0" smtClean="0"/>
              <a:t>Install Docker engine</a:t>
            </a:r>
          </a:p>
          <a:p>
            <a:r>
              <a:rPr lang="en-US" dirty="0" smtClean="0"/>
              <a:t>Pull “</a:t>
            </a:r>
            <a:r>
              <a:rPr lang="en-US" dirty="0" err="1" smtClean="0"/>
              <a:t>GitLab</a:t>
            </a:r>
            <a:r>
              <a:rPr lang="en-US" dirty="0" smtClean="0"/>
              <a:t>” </a:t>
            </a:r>
            <a:r>
              <a:rPr lang="en-US" dirty="0" err="1" smtClean="0"/>
              <a:t>docker</a:t>
            </a:r>
            <a:r>
              <a:rPr lang="en-US" dirty="0" smtClean="0"/>
              <a:t> image from </a:t>
            </a:r>
            <a:r>
              <a:rPr lang="en-US" dirty="0" err="1" smtClean="0"/>
              <a:t>docker</a:t>
            </a:r>
            <a:r>
              <a:rPr lang="en-US" dirty="0" smtClean="0"/>
              <a:t> hub</a:t>
            </a:r>
          </a:p>
          <a:p>
            <a:r>
              <a:rPr lang="en-US" dirty="0" smtClean="0"/>
              <a:t>Run “</a:t>
            </a:r>
            <a:r>
              <a:rPr lang="en-US" dirty="0" err="1" smtClean="0"/>
              <a:t>GitLab</a:t>
            </a:r>
            <a:r>
              <a:rPr lang="en-US" dirty="0" smtClean="0"/>
              <a:t>” </a:t>
            </a:r>
            <a:r>
              <a:rPr lang="en-US" dirty="0" err="1" smtClean="0"/>
              <a:t>docker</a:t>
            </a:r>
            <a:r>
              <a:rPr lang="en-US" dirty="0" smtClean="0"/>
              <a:t> container</a:t>
            </a:r>
          </a:p>
          <a:p>
            <a:r>
              <a:rPr lang="en-US" dirty="0" smtClean="0"/>
              <a:t>Create a sample project in </a:t>
            </a:r>
            <a:r>
              <a:rPr lang="en-US" dirty="0" err="1" smtClean="0"/>
              <a:t>GitLab</a:t>
            </a:r>
            <a:endParaRPr lang="en-US" dirty="0" smtClean="0"/>
          </a:p>
          <a:p>
            <a:r>
              <a:rPr lang="en-US" dirty="0" smtClean="0"/>
              <a:t>Work with “</a:t>
            </a:r>
            <a:r>
              <a:rPr lang="en-US" dirty="0" err="1" smtClean="0"/>
              <a:t>git</a:t>
            </a:r>
            <a:r>
              <a:rPr lang="en-US" dirty="0" smtClean="0"/>
              <a:t>” command line</a:t>
            </a:r>
          </a:p>
          <a:p>
            <a:r>
              <a:rPr lang="en-US" dirty="0" smtClean="0"/>
              <a:t>Take a backup of </a:t>
            </a:r>
            <a:r>
              <a:rPr lang="en-US" dirty="0" err="1" smtClean="0"/>
              <a:t>GitLab</a:t>
            </a:r>
            <a:endParaRPr lang="en-US" dirty="0" smtClean="0"/>
          </a:p>
          <a:p>
            <a:r>
              <a:rPr lang="en-US" dirty="0" smtClean="0"/>
              <a:t>Restore </a:t>
            </a:r>
            <a:r>
              <a:rPr lang="en-US" dirty="0" err="1" smtClean="0"/>
              <a:t>GitLab</a:t>
            </a:r>
            <a:r>
              <a:rPr lang="en-US" dirty="0" smtClean="0"/>
              <a:t> from the backup</a:t>
            </a:r>
            <a:endParaRPr lang="en-US" dirty="0"/>
          </a:p>
        </p:txBody>
      </p:sp>
    </p:spTree>
    <p:extLst>
      <p:ext uri="{BB962C8B-B14F-4D97-AF65-F5344CB8AC3E}">
        <p14:creationId xmlns:p14="http://schemas.microsoft.com/office/powerpoint/2010/main" val="244986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071938" y="1328739"/>
            <a:ext cx="2386012" cy="38150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5811" y="1830450"/>
            <a:ext cx="2055415" cy="15415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ock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686" y="3964197"/>
            <a:ext cx="1912540" cy="1050294"/>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5860951" y="2508364"/>
            <a:ext cx="2257425" cy="35718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64042" y="4443407"/>
            <a:ext cx="1525354" cy="369332"/>
          </a:xfrm>
          <a:prstGeom prst="rect">
            <a:avLst/>
          </a:prstGeom>
          <a:noFill/>
        </p:spPr>
        <p:txBody>
          <a:bodyPr wrap="none" rtlCol="0">
            <a:spAutoFit/>
          </a:bodyPr>
          <a:lstStyle/>
          <a:p>
            <a:r>
              <a:rPr lang="en-US" dirty="0" smtClean="0"/>
              <a:t>Docker Engine</a:t>
            </a:r>
            <a:endParaRPr lang="en-US" dirty="0"/>
          </a:p>
        </p:txBody>
      </p:sp>
      <p:sp>
        <p:nvSpPr>
          <p:cNvPr id="8" name="TextBox 7"/>
          <p:cNvSpPr txBox="1"/>
          <p:nvPr/>
        </p:nvSpPr>
        <p:spPr>
          <a:xfrm>
            <a:off x="6035466" y="2236897"/>
            <a:ext cx="790601" cy="369332"/>
          </a:xfrm>
          <a:prstGeom prst="rect">
            <a:avLst/>
          </a:prstGeom>
          <a:noFill/>
        </p:spPr>
        <p:txBody>
          <a:bodyPr wrap="none" rtlCol="0">
            <a:spAutoFit/>
          </a:bodyPr>
          <a:lstStyle/>
          <a:p>
            <a:r>
              <a:rPr lang="en-US" dirty="0" err="1" smtClean="0"/>
              <a:t>GitLab</a:t>
            </a:r>
            <a:endParaRPr lang="en-US" dirty="0"/>
          </a:p>
        </p:txBody>
      </p:sp>
      <p:sp>
        <p:nvSpPr>
          <p:cNvPr id="10" name="Right Arrow 9"/>
          <p:cNvSpPr/>
          <p:nvPr/>
        </p:nvSpPr>
        <p:spPr>
          <a:xfrm rot="16200000">
            <a:off x="4876110" y="3346764"/>
            <a:ext cx="834816" cy="4000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86310" y="1428744"/>
            <a:ext cx="940642" cy="369332"/>
          </a:xfrm>
          <a:prstGeom prst="rect">
            <a:avLst/>
          </a:prstGeom>
          <a:noFill/>
        </p:spPr>
        <p:txBody>
          <a:bodyPr wrap="none" rtlCol="0">
            <a:spAutoFit/>
          </a:bodyPr>
          <a:lstStyle/>
          <a:p>
            <a:r>
              <a:rPr lang="en-US" b="1" dirty="0" smtClean="0"/>
              <a:t>HOST01</a:t>
            </a:r>
            <a:endParaRPr lang="en-US" b="1" dirty="0"/>
          </a:p>
        </p:txBody>
      </p:sp>
      <p:sp>
        <p:nvSpPr>
          <p:cNvPr id="12" name="TextBox 11"/>
          <p:cNvSpPr txBox="1"/>
          <p:nvPr/>
        </p:nvSpPr>
        <p:spPr>
          <a:xfrm>
            <a:off x="8243887" y="2500313"/>
            <a:ext cx="1467068" cy="369332"/>
          </a:xfrm>
          <a:prstGeom prst="rect">
            <a:avLst/>
          </a:prstGeom>
          <a:noFill/>
        </p:spPr>
        <p:txBody>
          <a:bodyPr wrap="none" rtlCol="0">
            <a:spAutoFit/>
          </a:bodyPr>
          <a:lstStyle/>
          <a:p>
            <a:r>
              <a:rPr lang="en-US" dirty="0" smtClean="0"/>
              <a:t>Access </a:t>
            </a:r>
            <a:r>
              <a:rPr lang="en-US" dirty="0" err="1" smtClean="0"/>
              <a:t>GitLab</a:t>
            </a:r>
            <a:endParaRPr lang="en-US" dirty="0"/>
          </a:p>
        </p:txBody>
      </p:sp>
    </p:spTree>
    <p:extLst>
      <p:ext uri="{BB962C8B-B14F-4D97-AF65-F5344CB8AC3E}">
        <p14:creationId xmlns:p14="http://schemas.microsoft.com/office/powerpoint/2010/main" val="356843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59218479"/>
              </p:ext>
            </p:extLst>
          </p:nvPr>
        </p:nvGraphicFramePr>
        <p:xfrm>
          <a:off x="5178369" y="2105027"/>
          <a:ext cx="1942132" cy="2271307"/>
        </p:xfrm>
        <a:graphic>
          <a:graphicData uri="http://schemas.openxmlformats.org/presentationml/2006/ole">
            <mc:AlternateContent xmlns:mc="http://schemas.openxmlformats.org/markup-compatibility/2006">
              <mc:Choice xmlns:v="urn:schemas-microsoft-com:vml" Requires="v">
                <p:oleObj spid="_x0000_s1135" name="Packager Shell Object" showAsIcon="1" r:id="rId3" imgW="374760" imgH="437760" progId="Package">
                  <p:embed/>
                </p:oleObj>
              </mc:Choice>
              <mc:Fallback>
                <p:oleObj name="Packager Shell Object" showAsIcon="1" r:id="rId3" imgW="374760" imgH="437760" progId="Package">
                  <p:embed/>
                  <p:pic>
                    <p:nvPicPr>
                      <p:cNvPr id="0" name=""/>
                      <p:cNvPicPr/>
                      <p:nvPr/>
                    </p:nvPicPr>
                    <p:blipFill>
                      <a:blip r:embed="rId4"/>
                      <a:stretch>
                        <a:fillRect/>
                      </a:stretch>
                    </p:blipFill>
                    <p:spPr>
                      <a:xfrm>
                        <a:off x="5178369" y="2105027"/>
                        <a:ext cx="1942132" cy="2271307"/>
                      </a:xfrm>
                      <a:prstGeom prst="rect">
                        <a:avLst/>
                      </a:prstGeom>
                    </p:spPr>
                  </p:pic>
                </p:oleObj>
              </mc:Fallback>
            </mc:AlternateContent>
          </a:graphicData>
        </a:graphic>
      </p:graphicFrame>
    </p:spTree>
    <p:extLst>
      <p:ext uri="{BB962C8B-B14F-4D97-AF65-F5344CB8AC3E}">
        <p14:creationId xmlns:p14="http://schemas.microsoft.com/office/powerpoint/2010/main" val="12691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998622"/>
            <a:ext cx="12192000" cy="4584032"/>
          </a:xfrm>
          <a:prstGeom prst="rect">
            <a:avLst/>
          </a:prstGeom>
          <a:no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smtClean="0">
                <a:solidFill>
                  <a:schemeClr val="accent4"/>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Thank you for watching…!!!</a:t>
            </a:r>
          </a:p>
          <a:p>
            <a:pPr algn="ctr"/>
            <a:endParaRPr lang="en-US" sz="7200" b="1" dirty="0" smtClean="0">
              <a:solidFill>
                <a:schemeClr val="accent4"/>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endParaRPr>
          </a:p>
          <a:p>
            <a:pPr algn="ctr"/>
            <a:r>
              <a:rPr lang="en-US" sz="7200" b="1" dirty="0">
                <a:solidFill>
                  <a:schemeClr val="accent4"/>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Please like this video and </a:t>
            </a:r>
          </a:p>
          <a:p>
            <a:pPr algn="ctr"/>
            <a:r>
              <a:rPr lang="en-US" sz="7200" b="1" dirty="0">
                <a:solidFill>
                  <a:schemeClr val="accent4"/>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Click the </a:t>
            </a:r>
            <a:r>
              <a:rPr lang="en-US" sz="7200" b="1" dirty="0" smtClean="0">
                <a:solidFill>
                  <a:srgbClr val="00B050"/>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“Subscribe” </a:t>
            </a:r>
            <a:r>
              <a:rPr lang="en-US" sz="7200" b="1" dirty="0">
                <a:solidFill>
                  <a:schemeClr val="accent4"/>
                </a:solidFill>
                <a:effectLst>
                  <a:outerShdw blurRad="38100" dist="38100" dir="2700000" algn="tl">
                    <a:srgbClr val="000000">
                      <a:alpha val="43137"/>
                    </a:srgbClr>
                  </a:outerShdw>
                </a:effectLst>
                <a:latin typeface="Angsana New" panose="02020603050405020304" pitchFamily="18" charset="-34"/>
                <a:cs typeface="Angsana New" panose="02020603050405020304" pitchFamily="18" charset="-34"/>
              </a:rPr>
              <a:t>button below</a:t>
            </a:r>
          </a:p>
        </p:txBody>
      </p:sp>
    </p:spTree>
    <p:extLst>
      <p:ext uri="{BB962C8B-B14F-4D97-AF65-F5344CB8AC3E}">
        <p14:creationId xmlns:p14="http://schemas.microsoft.com/office/powerpoint/2010/main" val="1428361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191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131</Words>
  <Application>Microsoft Office PowerPoint</Application>
  <PresentationFormat>Widescreen</PresentationFormat>
  <Paragraphs>27</Paragraphs>
  <Slides>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Andalus</vt:lpstr>
      <vt:lpstr>Angsana New</vt:lpstr>
      <vt:lpstr>Arial</vt:lpstr>
      <vt:lpstr>Book Antiqua</vt:lpstr>
      <vt:lpstr>Calibri</vt:lpstr>
      <vt:lpstr>Calibri Light</vt:lpstr>
      <vt:lpstr>Office Theme</vt:lpstr>
      <vt:lpstr>Packager Shell Object</vt:lpstr>
      <vt:lpstr>How to run GitLab in a docker container   </vt:lpstr>
      <vt:lpstr>PowerPoint Presentation</vt:lpstr>
      <vt:lpstr>PowerPoint Presentation</vt:lpstr>
      <vt:lpstr>What we do during this session</vt:lpstr>
      <vt:lpstr>PowerPoint Presentation</vt:lpstr>
      <vt:lpstr>PowerPoint Presentation</vt:lpstr>
      <vt:lpstr>PowerPoint Presentation</vt:lpstr>
      <vt:lpstr>PowerPoint Presentation</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 AND CONFIGURE ELK IN JUST 3-STEPS</dc:title>
  <dc:creator>WIPRO</dc:creator>
  <cp:lastModifiedBy>Sunil Kamba Vasu (CIS)</cp:lastModifiedBy>
  <cp:revision>106</cp:revision>
  <dcterms:created xsi:type="dcterms:W3CDTF">2019-02-26T05:43:56Z</dcterms:created>
  <dcterms:modified xsi:type="dcterms:W3CDTF">2019-03-05T13:04:04Z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SU295766@wipro.com</vt:lpwstr>
  </property>
  <property fmtid="{D5CDD505-2E9C-101B-9397-08002B2CF9AE}" pid="6" name="MSIP_Label_b9a70571-31c6-4603-80c1-ef2fb871a62a_SetDate">
    <vt:lpwstr>2019-02-28T12:25:28.7002725+05:30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