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69" r:id="rId4"/>
    <p:sldId id="272" r:id="rId5"/>
    <p:sldId id="267" r:id="rId6"/>
    <p:sldId id="270" r:id="rId7"/>
    <p:sldId id="268" r:id="rId8"/>
    <p:sldId id="271" r:id="rId9"/>
    <p:sldId id="266" r:id="rId10"/>
  </p:sldIdLst>
  <p:sldSz cx="9144000" cy="5143500" type="screen16x9"/>
  <p:notesSz cx="6858000" cy="9144000"/>
  <p:embeddedFontLst>
    <p:embeddedFont>
      <p:font typeface="Comfortaa Regular" panose="020B0604020202020204" charset="0"/>
      <p:regular r:id="rId12"/>
      <p:bold r:id="rId13"/>
    </p:embeddedFont>
    <p:embeddedFont>
      <p:font typeface="宋体" panose="02010600030101010101" pitchFamily="2" charset="-122"/>
      <p:regular r:id="rId14"/>
    </p:embeddedFont>
    <p:embeddedFont>
      <p:font typeface="Comfortaa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80582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b432eab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b432eab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391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b432eabb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b432eabb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586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b432eabb1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b432eabb1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96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4297658" y="47466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3" y="0"/>
            <a:ext cx="919562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00" y="73375"/>
            <a:ext cx="718600" cy="2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Page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325" y="4902200"/>
            <a:ext cx="718600" cy="2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297658" y="48135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0875" y="242050"/>
            <a:ext cx="8374800" cy="5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950" y="4877250"/>
            <a:ext cx="1474800" cy="26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CUSTOM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ds/nbp/blob/development/vmware/ngc/doc/OpenSDS_NGC_Compilation_Guide.md" TargetMode="External"/><Relationship Id="rId2" Type="http://schemas.openxmlformats.org/officeDocument/2006/relationships/hyperlink" Target="https://github.com/opensds/design-specs/pull/3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open?id=1S9JsGXZvUSbpN39OdGcGOybN_9tBO9Mf" TargetMode="External"/><Relationship Id="rId4" Type="http://schemas.openxmlformats.org/officeDocument/2006/relationships/hyperlink" Target="https://drive.google.com/open?id=1fhXF67RV1NOFs5YLA40nqaoveXG_gKKj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ds/nbp/blob/development/vmware/vro/plugin/README.md" TargetMode="External"/><Relationship Id="rId2" Type="http://schemas.openxmlformats.org/officeDocument/2006/relationships/hyperlink" Target="https://github.com/opensds/design-specs/pull/5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/>
        </p:nvSpPr>
        <p:spPr>
          <a:xfrm>
            <a:off x="3217425" y="1077850"/>
            <a:ext cx="3340200" cy="5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 txBox="1"/>
          <p:nvPr/>
        </p:nvSpPr>
        <p:spPr>
          <a:xfrm>
            <a:off x="2593350" y="1008250"/>
            <a:ext cx="3957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Title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5"/>
          <p:cNvSpPr txBox="1"/>
          <p:nvPr/>
        </p:nvSpPr>
        <p:spPr>
          <a:xfrm>
            <a:off x="2593350" y="2571750"/>
            <a:ext cx="3957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Author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4294967295"/>
          </p:nvPr>
        </p:nvSpPr>
        <p:spPr>
          <a:xfrm>
            <a:off x="384600" y="488400"/>
            <a:ext cx="83748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mfortaa"/>
                <a:ea typeface="Comfortaa"/>
                <a:cs typeface="Comfortaa"/>
                <a:sym typeface="Comfortaa"/>
              </a:rPr>
              <a:t>SODA Foundation</a:t>
            </a:r>
            <a:r>
              <a:rPr lang="en" dirty="0">
                <a:latin typeface="Comfortaa Regular"/>
                <a:ea typeface="Comfortaa Regular"/>
                <a:cs typeface="Comfortaa Regular"/>
                <a:sym typeface="Comfortaa Regular"/>
              </a:rPr>
              <a:t> </a:t>
            </a: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fortaa Regular"/>
                <a:ea typeface="Comfortaa Regular"/>
                <a:cs typeface="Comfortaa Regular"/>
                <a:sym typeface="Comfortaa Regular"/>
              </a:rPr>
              <a:t>the path to data autonomy</a:t>
            </a:r>
            <a:endParaRPr sz="2000"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fortaa Regular"/>
              <a:ea typeface="Comfortaa Regular"/>
              <a:cs typeface="Comfortaa Regular"/>
              <a:sym typeface="Comfortaa Regula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latin typeface="Comfortaa"/>
                <a:ea typeface="Comfortaa"/>
                <a:cs typeface="Comfortaa"/>
                <a:sym typeface="Comfortaa"/>
              </a:rPr>
              <a:t>V</a:t>
            </a:r>
            <a:r>
              <a:rPr lang="en-US" sz="1200" b="1" dirty="0">
                <a:latin typeface="Comfortaa"/>
                <a:ea typeface="Comfortaa"/>
                <a:cs typeface="Comfortaa"/>
                <a:sym typeface="Comfortaa"/>
              </a:rPr>
              <a:t>M</a:t>
            </a:r>
            <a:r>
              <a:rPr lang="en" sz="1200" b="1" dirty="0" smtClean="0">
                <a:latin typeface="Comfortaa"/>
                <a:ea typeface="Comfortaa"/>
                <a:cs typeface="Comfortaa"/>
                <a:sym typeface="Comfortaa"/>
              </a:rPr>
              <a:t>ware </a:t>
            </a:r>
            <a:r>
              <a:rPr lang="en" sz="1200" b="1" dirty="0" smtClean="0">
                <a:latin typeface="Comfortaa"/>
                <a:ea typeface="Comfortaa"/>
                <a:cs typeface="Comfortaa"/>
                <a:sym typeface="Comfortaa"/>
              </a:rPr>
              <a:t>NBP</a:t>
            </a:r>
            <a:endParaRPr sz="12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2321700" y="2060100"/>
            <a:ext cx="450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Comfortaa Regular"/>
              <a:ea typeface="Comfortaa Regular"/>
              <a:cs typeface="Comfortaa Regular"/>
              <a:sym typeface="Comfortaa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29700" y="138125"/>
            <a:ext cx="83748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Introduction</a:t>
            </a:r>
            <a:endParaRPr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82599" y="838200"/>
            <a:ext cx="6388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VMware is one of the most important and widely used virtualization </a:t>
            </a:r>
            <a:r>
              <a:rPr lang="en-US" altLang="zh-CN" dirty="0" smtClean="0"/>
              <a:t>platforms.</a:t>
            </a:r>
          </a:p>
          <a:p>
            <a:r>
              <a:rPr lang="en-US" altLang="zh-CN" dirty="0" smtClean="0"/>
              <a:t>NBP for VMware will help to integrate SODA capabilities to VMware platforms.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9700" y="1361420"/>
            <a:ext cx="620219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400" b="1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Planned VMware NBP and Purpose</a:t>
            </a:r>
            <a:endParaRPr lang="zh-CN" altLang="en-US" sz="2400" b="1" dirty="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116834"/>
              </p:ext>
            </p:extLst>
          </p:nvPr>
        </p:nvGraphicFramePr>
        <p:xfrm>
          <a:off x="948267" y="1823085"/>
          <a:ext cx="7102662" cy="2940770"/>
        </p:xfrm>
        <a:graphic>
          <a:graphicData uri="http://schemas.openxmlformats.org/drawingml/2006/table">
            <a:tbl>
              <a:tblPr/>
              <a:tblGrid>
                <a:gridCol w="3551331"/>
                <a:gridCol w="3551331"/>
              </a:tblGrid>
              <a:tr h="251046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NBP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</a:rPr>
                        <a:t>Purpose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50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effectLst/>
                        </a:rPr>
                        <a:t>NGC</a:t>
                      </a:r>
                      <a:r>
                        <a:rPr lang="en-US" sz="1000" dirty="0" smtClean="0">
                          <a:effectLst/>
                        </a:rPr>
                        <a:t> (Next Generation Client)Plugin</a:t>
                      </a:r>
                      <a:r>
                        <a:rPr lang="en-US" sz="1000" baseline="0" dirty="0" smtClean="0">
                          <a:effectLst/>
                        </a:rPr>
                        <a:t> .</a:t>
                      </a:r>
                      <a:endParaRPr lang="en-US" sz="10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>
                          <a:effectLst/>
                        </a:rPr>
                        <a:t>Provide provision</a:t>
                      </a:r>
                      <a:r>
                        <a:rPr lang="en-US" sz="1000" baseline="0" dirty="0" smtClean="0">
                          <a:effectLst/>
                        </a:rPr>
                        <a:t> from vSphere web client to integrate storage and monitor status of resources.</a:t>
                      </a:r>
                      <a:endParaRPr lang="en-US" sz="10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4500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VASA(vSphere APIs for Storage Awareness) </a:t>
                      </a:r>
                      <a:r>
                        <a:rPr lang="en-US" sz="1000" dirty="0" smtClean="0">
                          <a:effectLst/>
                        </a:rPr>
                        <a:t>Provider*</a:t>
                      </a:r>
                      <a:endParaRPr lang="en-US" sz="10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Provide the capabilities recognition of storage arrays to vSphere vCenter.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4203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</a:rPr>
                        <a:t>VRO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vRealize</a:t>
                      </a:r>
                      <a:r>
                        <a:rPr lang="en-US" sz="1000" dirty="0">
                          <a:effectLst/>
                        </a:rPr>
                        <a:t> Orchestrator</a:t>
                      </a:r>
                      <a:r>
                        <a:rPr lang="en-US" sz="1000" dirty="0" smtClean="0">
                          <a:effectLst/>
                        </a:rPr>
                        <a:t>) Plugin</a:t>
                      </a:r>
                      <a:endParaRPr lang="en-US" sz="10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Automate complex IT tasks for storage management.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93889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SRA(Storage Replication Adapter</a:t>
                      </a:r>
                      <a:r>
                        <a:rPr lang="en-US" sz="1000" dirty="0" smtClean="0">
                          <a:effectLst/>
                        </a:rPr>
                        <a:t>) Plugin*</a:t>
                      </a:r>
                      <a:endParaRPr lang="en-US" sz="10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Cooperate with VMware SRM to provide the VMs protection by using array-based replication.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3889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vROps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vRealize</a:t>
                      </a:r>
                      <a:r>
                        <a:rPr lang="en-US" sz="1000" dirty="0">
                          <a:effectLst/>
                        </a:rPr>
                        <a:t> Operations</a:t>
                      </a:r>
                      <a:r>
                        <a:rPr lang="en-US" sz="1000" dirty="0" smtClean="0">
                          <a:effectLst/>
                        </a:rPr>
                        <a:t>) Plugin*</a:t>
                      </a:r>
                      <a:endParaRPr lang="en-US" sz="10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Provide integrated performance, capacity and configuration monitoring capabilities for storage arrays.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493889">
                <a:tc>
                  <a:txBody>
                    <a:bodyPr/>
                    <a:lstStyle/>
                    <a:p>
                      <a:r>
                        <a:rPr lang="en-US" sz="1000" dirty="0" err="1">
                          <a:effectLst/>
                        </a:rPr>
                        <a:t>vRLog</a:t>
                      </a:r>
                      <a:r>
                        <a:rPr lang="en-US" sz="1000" dirty="0">
                          <a:effectLst/>
                        </a:rPr>
                        <a:t>(</a:t>
                      </a:r>
                      <a:r>
                        <a:rPr lang="en-US" sz="1000" dirty="0" err="1">
                          <a:effectLst/>
                        </a:rPr>
                        <a:t>vRealize</a:t>
                      </a:r>
                      <a:r>
                        <a:rPr lang="en-US" sz="1000" dirty="0">
                          <a:effectLst/>
                        </a:rPr>
                        <a:t> Log Insight</a:t>
                      </a:r>
                      <a:r>
                        <a:rPr lang="en-US" sz="1000" dirty="0" smtClean="0">
                          <a:effectLst/>
                        </a:rPr>
                        <a:t>) Plugin*</a:t>
                      </a:r>
                      <a:endParaRPr lang="en-US" sz="1000" dirty="0"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Provide intuitive, actionable dashboards, sophisticated analytics for storage arrays.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93333" y="4835723"/>
            <a:ext cx="296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en-US" altLang="zh-CN" sz="1000" i="1" dirty="0" smtClean="0"/>
              <a:t>These plugin will be available after </a:t>
            </a:r>
            <a:r>
              <a:rPr lang="en-US" altLang="zh-CN" sz="1000" i="1" dirty="0" err="1" smtClean="0"/>
              <a:t>daito</a:t>
            </a:r>
            <a:r>
              <a:rPr lang="en-US" altLang="zh-CN" sz="1000" i="1" dirty="0" smtClean="0"/>
              <a:t> release</a:t>
            </a:r>
            <a:endParaRPr lang="zh-CN" altLang="en-US" sz="1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9667" y="1964267"/>
            <a:ext cx="3488266" cy="18626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SODA VMware Plugin</a:t>
            </a:r>
            <a:endParaRPr lang="zh-CN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842993" y="1047917"/>
            <a:ext cx="4075207" cy="679283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1910727" y="1172634"/>
            <a:ext cx="914400" cy="44873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vCenter</a:t>
            </a:r>
            <a:r>
              <a:rPr lang="en-US" altLang="zh-CN" dirty="0" smtClean="0"/>
              <a:t> server</a:t>
            </a:r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3136899" y="319196"/>
            <a:ext cx="1811867" cy="40679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ESX servers</a:t>
            </a:r>
            <a:endParaRPr lang="zh-CN" alt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3932765" y="742920"/>
            <a:ext cx="110067" cy="23726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Up-Down Arrow 10"/>
          <p:cNvSpPr/>
          <p:nvPr/>
        </p:nvSpPr>
        <p:spPr>
          <a:xfrm>
            <a:off x="3834716" y="1764128"/>
            <a:ext cx="91762" cy="16321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Up-Down Arrow 15"/>
          <p:cNvSpPr/>
          <p:nvPr/>
        </p:nvSpPr>
        <p:spPr>
          <a:xfrm>
            <a:off x="3834716" y="2187461"/>
            <a:ext cx="91762" cy="2820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042832" y="2233711"/>
            <a:ext cx="162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c</a:t>
            </a:r>
            <a:r>
              <a:rPr lang="en-US" altLang="zh-CN" sz="1200" i="1" dirty="0" smtClean="0"/>
              <a:t>ontrol path</a:t>
            </a:r>
            <a:endParaRPr lang="zh-CN" altLang="en-US" sz="1200" i="1" dirty="0"/>
          </a:p>
        </p:txBody>
      </p:sp>
      <p:sp>
        <p:nvSpPr>
          <p:cNvPr id="57" name="TextBox 56"/>
          <p:cNvSpPr txBox="1"/>
          <p:nvPr/>
        </p:nvSpPr>
        <p:spPr>
          <a:xfrm>
            <a:off x="6981713" y="2541092"/>
            <a:ext cx="400110" cy="8377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ata </a:t>
            </a:r>
            <a:r>
              <a:rPr lang="en-US" altLang="zh-CN" dirty="0" smtClean="0"/>
              <a:t>path</a:t>
            </a:r>
            <a:endParaRPr lang="zh-CN" altLang="en-US" dirty="0"/>
          </a:p>
        </p:txBody>
      </p:sp>
      <p:sp>
        <p:nvSpPr>
          <p:cNvPr id="58" name="Rectangle 57"/>
          <p:cNvSpPr/>
          <p:nvPr/>
        </p:nvSpPr>
        <p:spPr>
          <a:xfrm>
            <a:off x="3377901" y="1172212"/>
            <a:ext cx="2492137" cy="44915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Vmware</a:t>
            </a:r>
            <a:r>
              <a:rPr lang="en-US" altLang="zh-CN" dirty="0"/>
              <a:t> Clients (</a:t>
            </a:r>
            <a:r>
              <a:rPr lang="en-US" altLang="zh-CN" dirty="0" err="1"/>
              <a:t>Vsphere</a:t>
            </a:r>
            <a:r>
              <a:rPr lang="en-US" altLang="zh-CN" dirty="0"/>
              <a:t> web client/</a:t>
            </a:r>
            <a:r>
              <a:rPr lang="en-US" altLang="zh-CN" dirty="0" err="1"/>
              <a:t>vRO</a:t>
            </a:r>
            <a:r>
              <a:rPr lang="en-US" altLang="zh-CN" dirty="0"/>
              <a:t>/SRA/</a:t>
            </a:r>
            <a:r>
              <a:rPr lang="en-US" altLang="zh-CN" dirty="0" err="1"/>
              <a:t>vROPS</a:t>
            </a:r>
            <a:endParaRPr lang="zh-CN" altLang="en-US" dirty="0"/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2910940" y="1471250"/>
            <a:ext cx="369677" cy="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93" y="2495178"/>
            <a:ext cx="4358302" cy="257028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0" y="2218267"/>
            <a:ext cx="9144000" cy="5926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56" name="Freeform 55"/>
          <p:cNvSpPr/>
          <p:nvPr/>
        </p:nvSpPr>
        <p:spPr>
          <a:xfrm>
            <a:off x="5034579" y="505609"/>
            <a:ext cx="1947134" cy="3689873"/>
          </a:xfrm>
          <a:custGeom>
            <a:avLst/>
            <a:gdLst>
              <a:gd name="connsiteX0" fmla="*/ 0 w 1947134"/>
              <a:gd name="connsiteY0" fmla="*/ 0 h 3689873"/>
              <a:gd name="connsiteX1" fmla="*/ 1914861 w 1947134"/>
              <a:gd name="connsiteY1" fmla="*/ 0 h 3689873"/>
              <a:gd name="connsiteX2" fmla="*/ 1947134 w 1947134"/>
              <a:gd name="connsiteY2" fmla="*/ 3689873 h 3689873"/>
              <a:gd name="connsiteX3" fmla="*/ 710005 w 1947134"/>
              <a:gd name="connsiteY3" fmla="*/ 3679116 h 3689873"/>
              <a:gd name="connsiteX4" fmla="*/ 720762 w 1947134"/>
              <a:gd name="connsiteY4" fmla="*/ 3668358 h 3689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7134" h="3689873">
                <a:moveTo>
                  <a:pt x="0" y="0"/>
                </a:moveTo>
                <a:lnTo>
                  <a:pt x="1914861" y="0"/>
                </a:lnTo>
                <a:lnTo>
                  <a:pt x="1947134" y="3689873"/>
                </a:lnTo>
                <a:lnTo>
                  <a:pt x="710005" y="3679116"/>
                </a:lnTo>
                <a:lnTo>
                  <a:pt x="720762" y="3668358"/>
                </a:lnTo>
              </a:path>
            </a:pathLst>
          </a:custGeom>
          <a:noFill/>
          <a:ln>
            <a:solidFill>
              <a:schemeClr val="accent1">
                <a:shade val="50000"/>
                <a:alpha val="66000"/>
              </a:schemeClr>
            </a:solidFill>
            <a:headEnd type="triangle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Google Shape;14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04604" y="-216130"/>
            <a:ext cx="12614137" cy="62152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329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NGC Plugin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7272" y="810850"/>
            <a:ext cx="70480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Enables VMware </a:t>
            </a:r>
            <a:r>
              <a:rPr lang="en-US" altLang="zh-CN" dirty="0"/>
              <a:t>administrators to independently and centrally manage </a:t>
            </a:r>
            <a:r>
              <a:rPr lang="en-US" altLang="zh-CN" dirty="0" smtClean="0"/>
              <a:t>SODA/</a:t>
            </a:r>
            <a:r>
              <a:rPr lang="en-US" altLang="zh-CN" dirty="0" err="1" smtClean="0"/>
              <a:t>Thirdparty</a:t>
            </a:r>
            <a:r>
              <a:rPr lang="en-US" altLang="zh-CN" dirty="0" smtClean="0"/>
              <a:t> </a:t>
            </a:r>
            <a:r>
              <a:rPr lang="en-US" altLang="zh-CN" dirty="0"/>
              <a:t>storage resources within the VMware environment. Plug-in provides integrated storage management for your VMware infrastructure, including storage discovery, health information, capacity management, provisioning </a:t>
            </a:r>
            <a:r>
              <a:rPr lang="en-US" altLang="zh-CN" dirty="0" err="1"/>
              <a:t>datastore</a:t>
            </a:r>
            <a:r>
              <a:rPr lang="en-US" altLang="zh-CN" dirty="0"/>
              <a:t>, backup and recovery.</a:t>
            </a:r>
            <a:endParaRPr lang="zh-CN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0875" y="1980401"/>
            <a:ext cx="83748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3434" y="2549201"/>
            <a:ext cx="366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SAN</a:t>
            </a:r>
            <a:endParaRPr lang="zh-CN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80836" y="3041151"/>
            <a:ext cx="32704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Add/Delete storage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Show Volume and Pool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store creation/deletion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Mount/Unmount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Backup and recover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Extend </a:t>
            </a:r>
            <a:r>
              <a:rPr lang="en-US" altLang="zh-CN" dirty="0" err="1" smtClean="0"/>
              <a:t>datastore</a:t>
            </a:r>
            <a:r>
              <a:rPr lang="en-US" altLang="zh-CN" dirty="0" smtClean="0"/>
              <a:t>*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8306" y="2549201"/>
            <a:ext cx="3667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NAS*</a:t>
            </a:r>
            <a:endParaRPr lang="zh-CN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08306" y="3041151"/>
            <a:ext cx="30893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Add/Delete Storage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Show pool and share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Data store creation/deletion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Backup and recover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Extend/reduce </a:t>
            </a:r>
            <a:r>
              <a:rPr lang="en-US" altLang="zh-CN" dirty="0" err="1"/>
              <a:t>datastore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50706" y="4641589"/>
            <a:ext cx="29819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*</a:t>
            </a:r>
            <a:r>
              <a:rPr lang="en-US" altLang="zh-CN" sz="1200" i="1" dirty="0" smtClean="0"/>
              <a:t>Will be available only after Daito release</a:t>
            </a:r>
            <a:endParaRPr lang="zh-CN" alt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411415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NGC : Documentation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4005231" y="-2460720"/>
            <a:ext cx="1046440" cy="76604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hlinkClick r:id="rId2"/>
              </a:rPr>
              <a:t>Design spec </a:t>
            </a:r>
            <a:r>
              <a:rPr lang="en-US" altLang="zh-C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hlinkClick r:id="rId3"/>
              </a:rPr>
              <a:t>Compilation Guide</a:t>
            </a:r>
            <a:r>
              <a:rPr lang="en-US" altLang="zh-CN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hlinkClick r:id="rId4"/>
              </a:rPr>
              <a:t>Presentation :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User guide : &lt;</a:t>
            </a:r>
            <a:r>
              <a:rPr lang="en-US" altLang="zh-CN" dirty="0" smtClean="0"/>
              <a:t>To be available with Daito </a:t>
            </a:r>
            <a:r>
              <a:rPr lang="en-US" altLang="zh-CN" dirty="0" err="1" smtClean="0"/>
              <a:t>relaese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364" y="2436610"/>
            <a:ext cx="83748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dirty="0" smtClean="0"/>
              <a:t>NGC : Demo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3999768" y="-66550"/>
            <a:ext cx="400110" cy="70032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hlinkClick r:id="rId5"/>
              </a:rPr>
              <a:t>NGC Demo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58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VRO Plugin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399" y="872067"/>
            <a:ext cx="8060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Enable </a:t>
            </a:r>
            <a:r>
              <a:rPr lang="en-US" altLang="zh-CN" dirty="0" smtClean="0"/>
              <a:t>VMware </a:t>
            </a:r>
            <a:r>
              <a:rPr lang="en-US" altLang="zh-CN" dirty="0" err="1"/>
              <a:t>vRealize</a:t>
            </a:r>
            <a:r>
              <a:rPr lang="en-US" altLang="zh-CN" dirty="0"/>
              <a:t> </a:t>
            </a:r>
            <a:r>
              <a:rPr lang="en-US" altLang="zh-CN" dirty="0" err="1"/>
              <a:t>Orchetrator</a:t>
            </a:r>
            <a:r>
              <a:rPr lang="en-US" altLang="zh-CN" dirty="0"/>
              <a:t> client to orchestrate storage management tasks of </a:t>
            </a:r>
            <a:r>
              <a:rPr lang="en-US" altLang="zh-CN" dirty="0" err="1"/>
              <a:t>OpenSDS</a:t>
            </a:r>
            <a:r>
              <a:rPr lang="en-US" altLang="zh-CN" dirty="0"/>
              <a:t> or any </a:t>
            </a:r>
            <a:r>
              <a:rPr lang="en-US" altLang="zh-CN" dirty="0" err="1"/>
              <a:t>thirdparty</a:t>
            </a:r>
            <a:r>
              <a:rPr lang="en-US" altLang="zh-CN" dirty="0"/>
              <a:t> storage platform. The system will include VMware-integrated workflows that enable automation of storage provisioning and protection operations .</a:t>
            </a:r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6132" y="1895735"/>
            <a:ext cx="83748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dirty="0" smtClean="0"/>
              <a:t>Features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5866" y="2599267"/>
            <a:ext cx="34713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Register </a:t>
            </a:r>
            <a:r>
              <a:rPr lang="en-US" altLang="zh-CN" dirty="0" smtClean="0"/>
              <a:t>Storage Platform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Unregister </a:t>
            </a:r>
            <a:r>
              <a:rPr lang="en-US" altLang="zh-CN" dirty="0" smtClean="0"/>
              <a:t>Storage </a:t>
            </a:r>
            <a:r>
              <a:rPr lang="en-US" altLang="zh-CN" dirty="0"/>
              <a:t>P</a:t>
            </a:r>
            <a:r>
              <a:rPr lang="en-US" altLang="zh-CN" dirty="0" smtClean="0"/>
              <a:t>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Create </a:t>
            </a:r>
            <a:r>
              <a:rPr lang="en-US" altLang="zh-CN" dirty="0"/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Delete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Attach Volume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Expand </a:t>
            </a:r>
            <a:r>
              <a:rPr lang="en-US" altLang="zh-CN" dirty="0"/>
              <a:t>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Create 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atastore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5933" y="2599267"/>
            <a:ext cx="31411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Delete RDM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Expand </a:t>
            </a:r>
            <a:r>
              <a:rPr lang="en-US" altLang="zh-CN" dirty="0" err="1" smtClean="0"/>
              <a:t>Datastore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 RDM to 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</a:t>
            </a:r>
            <a:r>
              <a:rPr lang="en-US" altLang="zh-CN" dirty="0" smtClean="0"/>
              <a:t>olume Snapshot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Disk </a:t>
            </a:r>
            <a:r>
              <a:rPr lang="en-US" altLang="zh-CN" dirty="0" smtClean="0"/>
              <a:t>Exists </a:t>
            </a:r>
            <a:r>
              <a:rPr lang="en-US" altLang="zh-CN" dirty="0"/>
              <a:t>in </a:t>
            </a:r>
            <a:r>
              <a:rPr lang="en-US" altLang="zh-CN" dirty="0" err="1"/>
              <a:t>ESXi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Delete </a:t>
            </a:r>
            <a:r>
              <a:rPr lang="en-US" altLang="zh-CN" dirty="0" err="1" smtClean="0"/>
              <a:t>Datastore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399" y="2421081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In Daito</a:t>
            </a:r>
            <a:endParaRPr lang="zh-CN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267199" y="2378013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Post Daito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6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VRO : Documentation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2789030" y="-1024816"/>
            <a:ext cx="830997" cy="50126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hlinkClick r:id="rId2"/>
              </a:rPr>
              <a:t>Design spec:</a:t>
            </a:r>
            <a:endParaRPr lang="en-US" altLang="zh-CN" dirty="0" smtClean="0"/>
          </a:p>
          <a:p>
            <a:r>
              <a:rPr lang="en-US" altLang="zh-CN" dirty="0" smtClean="0">
                <a:hlinkClick r:id="rId3"/>
              </a:rPr>
              <a:t>Compilation Guide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User guide : </a:t>
            </a:r>
            <a:r>
              <a:rPr lang="en-US" altLang="zh-CN" dirty="0" smtClean="0"/>
              <a:t>&lt;</a:t>
            </a:r>
            <a:r>
              <a:rPr lang="en-US" altLang="zh-CN" dirty="0" smtClean="0"/>
              <a:t>To be available with Daito release</a:t>
            </a:r>
            <a:r>
              <a:rPr lang="en-US" altLang="zh-CN" dirty="0" smtClean="0"/>
              <a:t>&gt;</a:t>
            </a:r>
            <a:endParaRPr lang="zh-CN" alt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364" y="2436610"/>
            <a:ext cx="83748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zh-CN" dirty="0" smtClean="0"/>
              <a:t>VRO : Demo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3184419" y="818631"/>
            <a:ext cx="400110" cy="48023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&lt;To be available with Daito release&gt;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01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4263" y="1260250"/>
            <a:ext cx="1639375" cy="13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250" y="2945813"/>
            <a:ext cx="2919600" cy="18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 txBox="1"/>
          <p:nvPr/>
        </p:nvSpPr>
        <p:spPr>
          <a:xfrm>
            <a:off x="6074338" y="3641000"/>
            <a:ext cx="2668800" cy="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 sz="3000"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92113" y="4881900"/>
            <a:ext cx="8959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latin typeface="Comfortaa"/>
                <a:ea typeface="Comfortaa"/>
                <a:cs typeface="Comfortaa"/>
                <a:sym typeface="Comfortaa"/>
              </a:rPr>
              <a:t>SODA Foundation is getting formed. Hence, the vision, goals, architecture and other details in this slides may undergo changes. No claim or warranties on the contents of this presentation</a:t>
            </a:r>
            <a:endParaRPr sz="700" i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</TotalTime>
  <Words>442</Words>
  <Application>Microsoft Office PowerPoint</Application>
  <PresentationFormat>On-screen Show (16:9)</PresentationFormat>
  <Paragraphs>83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Comfortaa Regular</vt:lpstr>
      <vt:lpstr>宋体</vt:lpstr>
      <vt:lpstr>Comfortaa</vt:lpstr>
      <vt:lpstr>Arial</vt:lpstr>
      <vt:lpstr>Simple Light</vt:lpstr>
      <vt:lpstr>SODA Foundation  the path to data autonomy  VMware NBP</vt:lpstr>
      <vt:lpstr>Introduction</vt:lpstr>
      <vt:lpstr>Architecture</vt:lpstr>
      <vt:lpstr>PowerPoint Presentation</vt:lpstr>
      <vt:lpstr>NGC Plugin</vt:lpstr>
      <vt:lpstr>NGC : Documentation</vt:lpstr>
      <vt:lpstr>VRO Plugin</vt:lpstr>
      <vt:lpstr>VRO : Documentation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SODA Foundation  the path to data autonomy  A Brief Introduction</dc:title>
  <dc:creator>Administrator</dc:creator>
  <cp:lastModifiedBy>Administrator</cp:lastModifiedBy>
  <cp:revision>19</cp:revision>
  <dcterms:modified xsi:type="dcterms:W3CDTF">2019-12-16T05:12:56Z</dcterms:modified>
</cp:coreProperties>
</file>